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3" r:id="rId2"/>
    <p:sldId id="304" r:id="rId3"/>
    <p:sldId id="301" r:id="rId4"/>
    <p:sldId id="258" r:id="rId5"/>
    <p:sldId id="307" r:id="rId6"/>
    <p:sldId id="305" r:id="rId7"/>
    <p:sldId id="306" r:id="rId8"/>
    <p:sldId id="286" r:id="rId9"/>
    <p:sldId id="312" r:id="rId10"/>
    <p:sldId id="311" r:id="rId11"/>
    <p:sldId id="310" r:id="rId12"/>
    <p:sldId id="295" r:id="rId13"/>
  </p:sldIdLst>
  <p:sldSz cx="24387175" cy="13716000"/>
  <p:notesSz cx="6858000" cy="9144000"/>
  <p:custDataLst>
    <p:tags r:id="rId1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5" d="100"/>
          <a:sy n="35" d="100"/>
        </p:scale>
        <p:origin x="678" y="8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3-12T15:38:09.4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34578 26343 0,'0'-50'219,"149"0"-219,148 50 15,100 0-15,893 0 32,-694 0-17,-200 0 1,-346 0 484,0 0-500,-1 0 15,1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4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861778" y="333375"/>
            <a:ext cx="314861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2" y="276523"/>
            <a:ext cx="2092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15" Type="http://schemas.openxmlformats.org/officeDocument/2006/relationships/image" Target="../media/image34.png"/><Relationship Id="rId19" Type="http://schemas.openxmlformats.org/officeDocument/2006/relationships/image" Target="../media/image45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4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9844" y="-126288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7" y="6858000"/>
            <a:ext cx="12602663" cy="54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8" y="-40256"/>
            <a:ext cx="6460331" cy="54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109" y="-35493"/>
            <a:ext cx="6120582" cy="545306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/>
          <p:cNvSpPr txBox="1"/>
          <p:nvPr/>
        </p:nvSpPr>
        <p:spPr>
          <a:xfrm>
            <a:off x="10517187" y="12351774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278451" y="123444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821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298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650287" y="13038147"/>
            <a:ext cx="145923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Hố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thần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xuất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phố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Fukuoka –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355387" y="6096000"/>
            <a:ext cx="8458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quay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sông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Nẵng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4587" y="4110842"/>
            <a:ext cx="5486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Theo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xe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chạy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suốt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7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8384" y="2031253"/>
            <a:ext cx="21948825" cy="10872693"/>
            <a:chOff x="1361214" y="4076041"/>
            <a:chExt cx="21948825" cy="4745022"/>
          </a:xfrm>
        </p:grpSpPr>
        <p:grpSp>
          <p:nvGrpSpPr>
            <p:cNvPr id="12" name="Group 11"/>
            <p:cNvGrpSpPr/>
            <p:nvPr/>
          </p:nvGrpSpPr>
          <p:grpSpPr>
            <a:xfrm>
              <a:off x="1361214" y="4076041"/>
              <a:ext cx="21948825" cy="4745022"/>
              <a:chOff x="1203559" y="2495616"/>
              <a:chExt cx="21948825" cy="4745022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203559" y="3763496"/>
                <a:ext cx="21948825" cy="3477142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1980132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26718" y="4281112"/>
              <a:ext cx="19801324" cy="815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TXĐ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35802" y="5627314"/>
            <a:ext cx="19267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1: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TXĐ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khẳng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tỉ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TXĐ.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966" y="7467600"/>
            <a:ext cx="18722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2: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còn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09966" y="9351818"/>
            <a:ext cx="1637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3: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luận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2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96987" y="4572001"/>
            <a:ext cx="21819676" cy="8305800"/>
            <a:chOff x="1270511" y="5867400"/>
            <a:chExt cx="21819676" cy="97790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5074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27326"/>
              <a:chOff x="1224541" y="6305967"/>
              <a:chExt cx="3568119" cy="92732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320775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05967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24560" y="1600200"/>
            <a:ext cx="21841827" cy="2832409"/>
            <a:chOff x="1268078" y="3405486"/>
            <a:chExt cx="21841827" cy="25146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91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645119" y="1752600"/>
                <a:ext cx="16459468" cy="342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5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5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5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+3    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≤−1</m:t>
                            </m:r>
                          </m:e>
                        </m:eqArr>
                      </m:e>
                    </m:d>
                  </m:oMath>
                </a14:m>
                <a:endParaRPr lang="en-US" sz="5400" dirty="0">
                  <a:solidFill>
                    <a:prstClr val="black"/>
                  </a:solidFill>
                </a:endParaRPr>
              </a:p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19" y="1752600"/>
                <a:ext cx="16459468" cy="3422412"/>
              </a:xfrm>
              <a:prstGeom prst="rect">
                <a:avLst/>
              </a:prstGeom>
              <a:blipFill rotWithShape="0">
                <a:blip r:embed="rId3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97587" y="6350041"/>
                <a:ext cx="43295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7" y="6350041"/>
                <a:ext cx="4329555" cy="769441"/>
              </a:xfrm>
              <a:prstGeom prst="rect">
                <a:avLst/>
              </a:prstGeom>
              <a:blipFill>
                <a:blip r:embed="rId4"/>
                <a:stretch>
                  <a:fillRect l="-5634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045538" y="7338287"/>
                <a:ext cx="21120849" cy="325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+1)(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rad>
                          </m:den>
                        </m:f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538" y="7338287"/>
                <a:ext cx="21120849" cy="3256084"/>
              </a:xfrm>
              <a:prstGeom prst="rect">
                <a:avLst/>
              </a:prstGeom>
              <a:blipFill>
                <a:blip r:embed="rId5"/>
                <a:stretch>
                  <a:fillRect l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7119" y="5555159"/>
                <a:ext cx="207296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;−1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;+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119" y="5555159"/>
                <a:ext cx="20729667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206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04362" y="10743944"/>
                <a:ext cx="21229128" cy="1061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nên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x= -1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362" y="10743944"/>
                <a:ext cx="21229128" cy="1061573"/>
              </a:xfrm>
              <a:prstGeom prst="rect">
                <a:avLst/>
              </a:prstGeom>
              <a:blipFill>
                <a:blip r:embed="rId7"/>
                <a:stretch>
                  <a:fillRect l="-1148" t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886612" y="11830958"/>
                <a:ext cx="2120187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x= -1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hàm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;−1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;+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12" y="11830958"/>
                <a:ext cx="21201877" cy="769441"/>
              </a:xfrm>
              <a:prstGeom prst="rect">
                <a:avLst/>
              </a:prstGeom>
              <a:blipFill>
                <a:blip r:embed="rId8"/>
                <a:stretch>
                  <a:fillRect l="-1150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F2A945-E680-49FE-A3C0-C37CB56B0799}"/>
                  </a:ext>
                </a:extLst>
              </p:cNvPr>
              <p:cNvSpPr txBox="1"/>
              <p:nvPr/>
            </p:nvSpPr>
            <p:spPr>
              <a:xfrm>
                <a:off x="1985227" y="6367793"/>
                <a:ext cx="28798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F2A945-E680-49FE-A3C0-C37CB56B0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227" y="6367793"/>
                <a:ext cx="2879880" cy="769441"/>
              </a:xfrm>
              <a:prstGeom prst="rect">
                <a:avLst/>
              </a:prstGeom>
              <a:blipFill>
                <a:blip r:embed="rId9"/>
                <a:stretch>
                  <a:fillRect l="-8686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1836FC-4CC4-483B-8C23-72576BD676A8}"/>
                  </a:ext>
                </a:extLst>
              </p:cNvPr>
              <p:cNvSpPr txBox="1"/>
              <p:nvPr/>
            </p:nvSpPr>
            <p:spPr>
              <a:xfrm>
                <a:off x="5041053" y="4802690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1836FC-4CC4-483B-8C23-72576BD6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053" y="4802690"/>
                <a:ext cx="8244514" cy="769441"/>
              </a:xfrm>
              <a:prstGeom prst="rect">
                <a:avLst/>
              </a:prstGeom>
              <a:blipFill>
                <a:blip r:embed="rId10"/>
                <a:stretch>
                  <a:fillRect l="-303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4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101" grpId="0"/>
      <p:bldP spid="11" grpId="0"/>
      <p:bldP spid="49" grpId="0"/>
      <p:bldP spid="51" grpId="0"/>
      <p:bldP spid="48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-150813" y="1600200"/>
            <a:ext cx="934454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ts val="6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1) Hàm</a:t>
            </a:r>
            <a:r>
              <a:rPr kumimoji="0" lang="pt-BR" sz="4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số liên tục tại một điểm</a:t>
            </a:r>
            <a:endParaRPr kumimoji="0" lang="pt-BR" sz="4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3176" y="2489013"/>
                <a:ext cx="18396011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76" y="2489013"/>
                <a:ext cx="18396011" cy="1145763"/>
              </a:xfrm>
              <a:prstGeom prst="rect">
                <a:avLst/>
              </a:prstGeom>
              <a:blipFill rotWithShape="1">
                <a:blip r:embed="rId2"/>
                <a:stretch>
                  <a:fillRect l="-1359"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2"/>
          <p:cNvSpPr>
            <a:spLocks noChangeArrowheads="1"/>
          </p:cNvSpPr>
          <p:nvPr/>
        </p:nvSpPr>
        <p:spPr bwMode="auto">
          <a:xfrm>
            <a:off x="-150813" y="6758226"/>
            <a:ext cx="1048428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ts val="6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pt-BR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Hàm</a:t>
            </a:r>
            <a:r>
              <a:rPr kumimoji="0" lang="pt-BR" sz="4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số liên tục trên một khoảng</a:t>
            </a:r>
            <a:endParaRPr kumimoji="0" lang="pt-BR" sz="4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236" y="7573444"/>
            <a:ext cx="3441223" cy="96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237" y="8754674"/>
            <a:ext cx="3441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1: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80236" y="9771812"/>
            <a:ext cx="2278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58787" y="3505200"/>
                <a:ext cx="214811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3505200"/>
                <a:ext cx="21481122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13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458787" y="4343400"/>
                <a:ext cx="22663211" cy="245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4343400"/>
                <a:ext cx="22663211" cy="2457532"/>
              </a:xfrm>
              <a:prstGeom prst="rect">
                <a:avLst/>
              </a:prstGeom>
              <a:blipFill rotWithShape="1">
                <a:blip r:embed="rId6"/>
                <a:stretch>
                  <a:fillRect l="-1076" r="-1103" b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3E680BF-2E56-4BA4-A967-23FABC2037F8}"/>
              </a:ext>
            </a:extLst>
          </p:cNvPr>
          <p:cNvSpPr txBox="1"/>
          <p:nvPr/>
        </p:nvSpPr>
        <p:spPr>
          <a:xfrm>
            <a:off x="1080236" y="10896600"/>
            <a:ext cx="2223855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TXĐ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2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" grpId="0"/>
      <p:bldP spid="112" grpId="0"/>
      <p:bldP spid="8" grpId="0"/>
      <p:bldP spid="10" grpId="0"/>
      <p:bldP spid="121" grpId="0"/>
      <p:bldP spid="124" grpId="0"/>
      <p:bldP spid="12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9844" y="-126288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0821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298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4613" y="2971800"/>
            <a:ext cx="670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các đồ thị hàm số.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nét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liền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140468"/>
              </p:ext>
            </p:extLst>
          </p:nvPr>
        </p:nvGraphicFramePr>
        <p:xfrm>
          <a:off x="8459787" y="323850"/>
          <a:ext cx="6884377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name="Bitmap Image" r:id="rId4" imgW="2666667" imgH="1790476" progId="Paint.Picture">
                  <p:embed/>
                </p:oleObj>
              </mc:Choice>
              <mc:Fallback>
                <p:oleObj name="Bitmap Image" r:id="rId4" imgW="2666667" imgH="17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7" y="323850"/>
                        <a:ext cx="6884377" cy="4629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989"/>
              </p:ext>
            </p:extLst>
          </p:nvPr>
        </p:nvGraphicFramePr>
        <p:xfrm>
          <a:off x="15747687" y="0"/>
          <a:ext cx="7113900" cy="467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Bitmap Image" r:id="rId6" imgW="2657846" imgH="1743318" progId="Paint.Picture">
                  <p:embed/>
                </p:oleObj>
              </mc:Choice>
              <mc:Fallback>
                <p:oleObj name="Bitmap Image" r:id="rId6" imgW="2657846" imgH="174331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7687" y="0"/>
                        <a:ext cx="7113900" cy="4672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6096001"/>
            <a:ext cx="9253537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150" y="7391400"/>
            <a:ext cx="9901237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0974387" y="112776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51387" y="112776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5070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11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1862018"/>
            <a:chOff x="5747658" y="3914360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30733" y="3914360"/>
              <a:ext cx="7855743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HÀM SỐ LIÊN TỤC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5" y="5796145"/>
            <a:ext cx="11932211" cy="907184"/>
            <a:chOff x="7459670" y="7086600"/>
            <a:chExt cx="1193359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30080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1" y="6934200"/>
            <a:ext cx="12908440" cy="929775"/>
            <a:chOff x="7459670" y="8524495"/>
            <a:chExt cx="12909943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27715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TRÊN MỘT KHOẢNG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42" y="8244997"/>
            <a:ext cx="9548550" cy="942109"/>
            <a:chOff x="7459670" y="9982200"/>
            <a:chExt cx="954964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91685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963987" y="95250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963987" y="1075250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963987" y="1198000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04800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722254" cy="824978"/>
              <a:chOff x="166396" y="8712046"/>
              <a:chExt cx="4722254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50412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95653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1"/>
            <a:ext cx="21948825" cy="4855029"/>
            <a:chOff x="1390107" y="4038600"/>
            <a:chExt cx="21948825" cy="4855029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4817588"/>
              <a:chOff x="1232452" y="2495616"/>
              <a:chExt cx="21948825" cy="481758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4"/>
                <a:ext cx="21948825" cy="445492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1657955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1660743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13865" y="3827573"/>
                <a:ext cx="21481122" cy="1735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spcAft>
                    <a:spcPts val="600"/>
                  </a:spcAft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𝐾</m:t>
                    </m:r>
                    <m:r>
                      <a:rPr lang="en-US" sz="4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5" y="3827573"/>
                <a:ext cx="21481122" cy="1735027"/>
              </a:xfrm>
              <a:prstGeom prst="rect">
                <a:avLst/>
              </a:prstGeom>
              <a:blipFill rotWithShape="0">
                <a:blip r:embed="rId3"/>
                <a:stretch>
                  <a:fillRect l="-1163" t="-7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39987" y="5715000"/>
                <a:ext cx="214811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987" y="5715000"/>
                <a:ext cx="2148112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135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06587" y="8984159"/>
                <a:ext cx="163620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7" y="8984159"/>
                <a:ext cx="16362038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52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18878" y="10246725"/>
                <a:ext cx="16002000" cy="105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78" y="10246725"/>
                <a:ext cx="16002000" cy="1057918"/>
              </a:xfrm>
              <a:prstGeom prst="rect">
                <a:avLst/>
              </a:prstGeom>
              <a:blipFill rotWithShape="1">
                <a:blip r:embed="rId6"/>
                <a:stretch>
                  <a:fillRect l="-1562" t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92963" y="11582400"/>
                <a:ext cx="16375662" cy="105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Rồi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963" y="11582400"/>
                <a:ext cx="16375662" cy="1057918"/>
              </a:xfrm>
              <a:prstGeom prst="rect">
                <a:avLst/>
              </a:prstGeom>
              <a:blipFill rotWithShape="1">
                <a:blip r:embed="rId7"/>
                <a:stretch>
                  <a:fillRect l="-1526" t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D9CB67-52A3-4216-9C99-DBA1B5739764}"/>
                  </a:ext>
                </a:extLst>
              </p14:cNvPr>
              <p14:cNvContentPartPr/>
              <p14:nvPr/>
            </p14:nvContentPartPr>
            <p14:xfrm>
              <a:off x="12448080" y="9447480"/>
              <a:ext cx="1197000" cy="36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D9CB67-52A3-4216-9C99-DBA1B57397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32240" y="9384120"/>
                <a:ext cx="1228320" cy="16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398402" cy="830997"/>
            <a:chOff x="-288924" y="1892299"/>
            <a:chExt cx="13398402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102191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670331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76593" y="4024720"/>
                <a:ext cx="21818794" cy="108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4800" b="0" i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=3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593" y="4024720"/>
                <a:ext cx="21818794" cy="1080680"/>
              </a:xfrm>
              <a:prstGeom prst="rect">
                <a:avLst/>
              </a:prstGeom>
              <a:blipFill rotWithShape="1">
                <a:blip r:embed="rId3"/>
                <a:stretch>
                  <a:fillRect l="-1146" t="-562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01787" y="6439262"/>
                <a:ext cx="215016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a:rPr lang="en-US" sz="4800" b="0" i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800" i="1">
                        <a:latin typeface="Cambria Math"/>
                      </a:rPr>
                      <m:t>{</m:t>
                    </m:r>
                  </m:oMath>
                </a14:m>
                <a:r>
                  <a:rPr lang="en-US" sz="4800" dirty="0"/>
                  <a:t>2},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a:rPr lang="en-US" sz="440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</m:oMath>
                </a14:m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=3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6439262"/>
                <a:ext cx="21501638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49" b="-16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855463" y="12039600"/>
                <a:ext cx="219157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=3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63" y="12039600"/>
                <a:ext cx="21915772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11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70662" y="5915835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𝐷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𝑅</m:t>
                    </m:r>
                    <m:r>
                      <a:rPr lang="en-US" sz="4400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400" b="0" i="1" smtClean="0">
                        <a:latin typeface="Cambria Math"/>
                      </a:rPr>
                      <m:t>{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2}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662" y="5915835"/>
                <a:ext cx="8244514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303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/>
              <p:cNvSpPr txBox="1"/>
              <p:nvPr/>
            </p:nvSpPr>
            <p:spPr bwMode="auto">
              <a:xfrm>
                <a:off x="3894138" y="8432800"/>
                <a:ext cx="7308849" cy="14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4138" y="8432800"/>
                <a:ext cx="7308849" cy="14478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/>
              <p:cNvSpPr txBox="1"/>
              <p:nvPr/>
            </p:nvSpPr>
            <p:spPr bwMode="auto">
              <a:xfrm>
                <a:off x="3859213" y="9906000"/>
                <a:ext cx="4181475" cy="849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9213" y="9906000"/>
                <a:ext cx="4181475" cy="8493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85303" y="8745794"/>
            <a:ext cx="1737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4"/>
              <p:cNvSpPr txBox="1"/>
              <p:nvPr/>
            </p:nvSpPr>
            <p:spPr bwMode="auto">
              <a:xfrm>
                <a:off x="2382837" y="10864850"/>
                <a:ext cx="7981949" cy="946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→3</m:t>
                          </m:r>
                        </m:lim>
                      </m:limLow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2837" y="10864850"/>
                <a:ext cx="7981949" cy="9461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1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01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9922" y="2610020"/>
            <a:ext cx="21771044" cy="5009981"/>
            <a:chOff x="1076414" y="3099768"/>
            <a:chExt cx="21773564" cy="5010560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79"/>
              <a:ext cx="21537427" cy="4667849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395699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HÀM SỐ TRÊN MỘT KHOẢNG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18195" y="3195992"/>
                <a:ext cx="20615344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195" y="3195992"/>
                <a:ext cx="20615344" cy="1985608"/>
              </a:xfrm>
              <a:prstGeom prst="rect">
                <a:avLst/>
              </a:prstGeom>
              <a:blipFill rotWithShape="1">
                <a:blip r:embed="rId3"/>
                <a:stretch>
                  <a:fillRect l="-1183" r="-1212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2058987" y="4953000"/>
                <a:ext cx="20615344" cy="245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4953000"/>
                <a:ext cx="20615344" cy="2457532"/>
              </a:xfrm>
              <a:prstGeom prst="rect">
                <a:avLst/>
              </a:prstGeom>
              <a:blipFill rotWithShape="1">
                <a:blip r:embed="rId4"/>
                <a:stretch>
                  <a:fillRect l="-1212" r="-1183" b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435604"/>
              </p:ext>
            </p:extLst>
          </p:nvPr>
        </p:nvGraphicFramePr>
        <p:xfrm>
          <a:off x="6636344" y="7591415"/>
          <a:ext cx="6700243" cy="495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" name="Bitmap Image" r:id="rId5" imgW="3514286" imgH="2600000" progId="PBrush">
                  <p:embed/>
                </p:oleObj>
              </mc:Choice>
              <mc:Fallback>
                <p:oleObj name="Bitmap Image" r:id="rId5" imgW="3514286" imgH="26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344" y="7591415"/>
                        <a:ext cx="6700243" cy="4957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801747"/>
              </p:ext>
            </p:extLst>
          </p:nvPr>
        </p:nvGraphicFramePr>
        <p:xfrm>
          <a:off x="14555787" y="7620809"/>
          <a:ext cx="6766432" cy="498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" name="Bitmap Image" r:id="rId7" imgW="3580952" imgH="2638095" progId="PBrush">
                  <p:embed/>
                </p:oleObj>
              </mc:Choice>
              <mc:Fallback>
                <p:oleObj name="Bitmap Image" r:id="rId7" imgW="3580952" imgH="26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5787" y="7620809"/>
                        <a:ext cx="6766432" cy="4984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 Box 12"/>
          <p:cNvSpPr txBox="1">
            <a:spLocks noChangeArrowheads="1"/>
          </p:cNvSpPr>
          <p:nvPr/>
        </p:nvSpPr>
        <p:spPr bwMode="auto">
          <a:xfrm>
            <a:off x="839787" y="12344400"/>
            <a:ext cx="2329334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Chú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ý: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Đồ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thị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hàm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số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liên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tục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trên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một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khoảng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,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oạn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là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một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đư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ờng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liền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nét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trên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khoảng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,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oạn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ó.</a:t>
            </a:r>
          </a:p>
        </p:txBody>
      </p:sp>
    </p:spTree>
    <p:extLst>
      <p:ext uri="{BB962C8B-B14F-4D97-AF65-F5344CB8AC3E}">
        <p14:creationId xmlns:p14="http://schemas.microsoft.com/office/powerpoint/2010/main" val="37349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3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22398" y="2551034"/>
            <a:ext cx="21727140" cy="3458824"/>
            <a:chOff x="1120323" y="10988402"/>
            <a:chExt cx="21729655" cy="5145762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6"/>
              <a:ext cx="21526086" cy="4763268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727653" cy="956588"/>
              <a:chOff x="1120323" y="10988402"/>
              <a:chExt cx="3727653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529406" y="9626420"/>
                <a:ext cx="936757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2507708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01787" y="3025537"/>
                <a:ext cx="1632307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toàn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bộ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tập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𝑅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3025537"/>
                <a:ext cx="16323078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1532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525586" y="3886200"/>
            <a:ext cx="21323951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Hàm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tỉ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.</a:t>
            </a:r>
          </a:p>
        </p:txBody>
      </p:sp>
      <p:grpSp>
        <p:nvGrpSpPr>
          <p:cNvPr id="58" name="Group 54"/>
          <p:cNvGrpSpPr/>
          <p:nvPr/>
        </p:nvGrpSpPr>
        <p:grpSpPr>
          <a:xfrm>
            <a:off x="1272674" y="5867399"/>
            <a:ext cx="21841827" cy="2234852"/>
            <a:chOff x="1268078" y="3405486"/>
            <a:chExt cx="21841827" cy="2826431"/>
          </a:xfrm>
        </p:grpSpPr>
        <p:sp>
          <p:nvSpPr>
            <p:cNvPr id="59" name="Rounded Rectangle 58"/>
            <p:cNvSpPr/>
            <p:nvPr/>
          </p:nvSpPr>
          <p:spPr>
            <a:xfrm>
              <a:off x="1268078" y="3790951"/>
              <a:ext cx="21841827" cy="24409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7"/>
            <p:cNvGrpSpPr/>
            <p:nvPr/>
          </p:nvGrpSpPr>
          <p:grpSpPr>
            <a:xfrm>
              <a:off x="1268078" y="3405486"/>
              <a:ext cx="3343539" cy="1133722"/>
              <a:chOff x="1311958" y="3405486"/>
              <a:chExt cx="3343539" cy="1133722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5400000">
                <a:off x="2850882" y="2741586"/>
                <a:ext cx="934403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50671" y="3527166"/>
                <a:ext cx="2404826" cy="1012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  <p:grpSp>
            <p:nvGrpSpPr>
              <p:cNvPr id="8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" name="TextBox 11"/>
          <p:cNvSpPr txBox="1"/>
          <p:nvPr/>
        </p:nvSpPr>
        <p:spPr>
          <a:xfrm>
            <a:off x="4849621" y="6096000"/>
            <a:ext cx="18621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21938" y="7162800"/>
                <a:ext cx="72998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38" y="7162800"/>
                <a:ext cx="7299849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3255" t="-7353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0364787" y="6858000"/>
                <a:ext cx="8457587" cy="12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787" y="6858000"/>
                <a:ext cx="8457587" cy="1244251"/>
              </a:xfrm>
              <a:prstGeom prst="rect">
                <a:avLst/>
              </a:prstGeom>
              <a:blipFill rotWithShape="1">
                <a:blip r:embed="rId6"/>
                <a:stretch>
                  <a:fillRect l="-281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73187" y="8153400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8153400"/>
                <a:ext cx="839597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830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58986" y="8924783"/>
                <a:ext cx="18135601" cy="82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4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6" y="8924783"/>
                <a:ext cx="18135601" cy="828817"/>
              </a:xfrm>
              <a:prstGeom prst="rect">
                <a:avLst/>
              </a:prstGeom>
              <a:blipFill rotWithShape="1">
                <a:blip r:embed="rId8"/>
                <a:stretch>
                  <a:fillRect t="-9559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355981" y="9906000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𝐷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𝑅</m:t>
                    </m:r>
                    <m:r>
                      <a:rPr lang="en-US" sz="4400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400" b="0" i="1" smtClean="0">
                        <a:latin typeface="Cambria Math"/>
                      </a:rPr>
                      <m:t>{</m:t>
                    </m:r>
                    <m:r>
                      <a:rPr lang="en-US" sz="4400" b="0" i="1" smtClean="0">
                        <a:latin typeface="Cambria Math"/>
                      </a:rPr>
                      <m:t>1}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81" y="9906000"/>
                <a:ext cx="8395971" cy="769441"/>
              </a:xfrm>
              <a:prstGeom prst="rect">
                <a:avLst/>
              </a:prstGeom>
              <a:blipFill rotWithShape="1">
                <a:blip r:embed="rId13"/>
                <a:stretch>
                  <a:fillRect l="-290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58987" y="10591800"/>
                <a:ext cx="13503678" cy="12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liên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∞;1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1;+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10591800"/>
                <a:ext cx="13503678" cy="1244251"/>
              </a:xfrm>
              <a:prstGeom prst="rect">
                <a:avLst/>
              </a:prstGeom>
              <a:blipFill rotWithShape="1">
                <a:blip r:embed="rId14"/>
                <a:stretch>
                  <a:fillRect r="-3070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8518800" y="7162800"/>
                <a:ext cx="84575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00" y="7162800"/>
                <a:ext cx="8457587" cy="754053"/>
              </a:xfrm>
              <a:prstGeom prst="rect">
                <a:avLst/>
              </a:prstGeom>
              <a:blipFill rotWithShape="1">
                <a:blip r:embed="rId15"/>
                <a:stretch>
                  <a:fillRect l="-2884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2173657" y="12870359"/>
                <a:ext cx="126107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h</m:t>
                    </m:r>
                    <m:r>
                      <a:rPr lang="en-US" sz="4400" b="0" i="1" smtClean="0">
                        <a:latin typeface="Cambria Math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)=</m:t>
                    </m:r>
                    <m:r>
                      <a:rPr lang="en-US" sz="4400" b="0" i="1" smtClean="0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(−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∞; +∞)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657" y="12870359"/>
                <a:ext cx="12610730" cy="769441"/>
              </a:xfrm>
              <a:prstGeom prst="rect">
                <a:avLst/>
              </a:prstGeom>
              <a:blipFill rotWithShape="1">
                <a:blip r:embed="rId1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449387" y="11887200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𝐷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11887200"/>
                <a:ext cx="8395971" cy="769441"/>
              </a:xfrm>
              <a:prstGeom prst="rect">
                <a:avLst/>
              </a:prstGeom>
              <a:blipFill rotWithShape="1">
                <a:blip r:embed="rId19"/>
                <a:stretch>
                  <a:fillRect l="-297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1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7" grpId="0"/>
      <p:bldP spid="12" grpId="0"/>
      <p:bldP spid="22" grpId="0"/>
      <p:bldP spid="113" grpId="0"/>
      <p:bldP spid="32" grpId="0"/>
      <p:bldP spid="37" grpId="0"/>
      <p:bldP spid="114" grpId="0"/>
      <p:bldP spid="39" grpId="0"/>
      <p:bldP spid="115" grpId="0"/>
      <p:bldP spid="116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8026" y="2419124"/>
            <a:ext cx="21727140" cy="3829275"/>
            <a:chOff x="1120323" y="10988402"/>
            <a:chExt cx="21729655" cy="5714317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5"/>
              <a:ext cx="21526086" cy="5331824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216432" cy="1279586"/>
              <a:chOff x="1120323" y="10988402"/>
              <a:chExt cx="3216432" cy="1279586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112296" y="10043529"/>
                <a:ext cx="1259755" cy="318916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2405104" cy="1148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58228" y="3276600"/>
                <a:ext cx="21512714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228" y="3276600"/>
                <a:ext cx="21512714" cy="977704"/>
              </a:xfrm>
              <a:prstGeom prst="rect">
                <a:avLst/>
              </a:prstGeom>
              <a:blipFill rotWithShape="1">
                <a:blip r:embed="rId3"/>
                <a:stretch>
                  <a:fillRect l="-1133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4"/>
          <p:cNvGrpSpPr/>
          <p:nvPr/>
        </p:nvGrpSpPr>
        <p:grpSpPr>
          <a:xfrm>
            <a:off x="1338775" y="6477000"/>
            <a:ext cx="21841827" cy="2309924"/>
            <a:chOff x="1268078" y="3405486"/>
            <a:chExt cx="21841827" cy="2921375"/>
          </a:xfrm>
        </p:grpSpPr>
        <p:sp>
          <p:nvSpPr>
            <p:cNvPr id="59" name="Rounded Rectangle 58"/>
            <p:cNvSpPr/>
            <p:nvPr/>
          </p:nvSpPr>
          <p:spPr>
            <a:xfrm>
              <a:off x="1268078" y="3790951"/>
              <a:ext cx="21841827" cy="253591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7"/>
            <p:cNvGrpSpPr/>
            <p:nvPr/>
          </p:nvGrpSpPr>
          <p:grpSpPr>
            <a:xfrm>
              <a:off x="1268078" y="3405486"/>
              <a:ext cx="3251532" cy="1048708"/>
              <a:chOff x="1311958" y="3405486"/>
              <a:chExt cx="3251532" cy="1048708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5400000">
                <a:off x="2850882" y="2741586"/>
                <a:ext cx="934403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50671" y="3527166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8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40202" y="6858000"/>
                <a:ext cx="186215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202" y="6858000"/>
                <a:ext cx="18621566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4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5587" y="7828943"/>
                <a:ext cx="7299849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a)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𝑠𝑖𝑛𝑥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7828943"/>
                <a:ext cx="7299849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3255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9755800" y="7828942"/>
                <a:ext cx="84575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𝑠𝑖𝑛𝑥</m:t>
                    </m:r>
                    <m:r>
                      <a:rPr lang="en-US" b="0" i="1" smtClean="0">
                        <a:latin typeface="Cambria Math"/>
                      </a:rPr>
                      <m:t>.(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800" y="7828942"/>
                <a:ext cx="8457587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2810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8366400" y="7620000"/>
                <a:ext cx="8457587" cy="116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h</m:t>
                    </m:r>
                    <m:r>
                      <a:rPr lang="en-US" sz="4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x</m:t>
                    </m:r>
                    <m:r>
                      <a:rPr lang="en-US" sz="4800" b="0" i="0" smtClean="0">
                        <a:latin typeface="Cambria Math"/>
                      </a:rPr>
                      <m:t>)</m:t>
                    </m:r>
                    <m:r>
                      <a:rPr lang="en-US" sz="4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𝑠𝑖𝑛𝑥</m:t>
                        </m:r>
                        <m:r>
                          <m:rPr>
                            <m:nor/>
                          </m:rPr>
                          <a:rPr lang="en-US" sz="4800" dirty="0"/>
                          <m:t>  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400" y="7620000"/>
                <a:ext cx="8457587" cy="1166923"/>
              </a:xfrm>
              <a:prstGeom prst="rect">
                <a:avLst/>
              </a:prstGeom>
              <a:blipFill rotWithShape="1">
                <a:blip r:embed="rId7"/>
                <a:stretch>
                  <a:fillRect l="-2884" b="-9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64015" y="4267200"/>
                <a:ext cx="14644371" cy="1268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𝑓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𝑔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ea typeface="Cambria Math"/>
                        <a:cs typeface="Tahoma" pitchFamily="34" charset="0"/>
                      </a:rPr>
                      <m:t>≠0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15" y="4267200"/>
                <a:ext cx="14644371" cy="1268937"/>
              </a:xfrm>
              <a:prstGeom prst="rect">
                <a:avLst/>
              </a:prstGeom>
              <a:blipFill rotWithShape="1">
                <a:blip r:embed="rId8"/>
                <a:stretch>
                  <a:fillRect l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44987" y="2667000"/>
                <a:ext cx="18047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7" y="2667000"/>
                <a:ext cx="18047351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385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0"/>
          <p:cNvGrpSpPr/>
          <p:nvPr/>
        </p:nvGrpSpPr>
        <p:grpSpPr>
          <a:xfrm>
            <a:off x="1296987" y="9245306"/>
            <a:ext cx="21819676" cy="4318294"/>
            <a:chOff x="1270511" y="5867400"/>
            <a:chExt cx="21819676" cy="4777459"/>
          </a:xfrm>
        </p:grpSpPr>
        <p:sp>
          <p:nvSpPr>
            <p:cNvPr id="126" name="Rounded Rectangle 125"/>
            <p:cNvSpPr/>
            <p:nvPr/>
          </p:nvSpPr>
          <p:spPr>
            <a:xfrm>
              <a:off x="1272210" y="6790185"/>
              <a:ext cx="21817977" cy="38546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738449" y="10363200"/>
                <a:ext cx="2127553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𝑠𝑖𝑛𝑥</m:t>
                    </m:r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liên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=1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49" y="10363200"/>
                <a:ext cx="21275538" cy="1446550"/>
              </a:xfrm>
              <a:prstGeom prst="rect">
                <a:avLst/>
              </a:prstGeom>
              <a:blipFill rotWithShape="1">
                <a:blip r:embed="rId10"/>
                <a:stretch>
                  <a:fillRect l="-114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30387" y="12192000"/>
                <a:ext cx="20814779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 dụng  định lý 2 ta có các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12192000"/>
                <a:ext cx="20814779" cy="1431161"/>
              </a:xfrm>
              <a:prstGeom prst="rect">
                <a:avLst/>
              </a:prstGeom>
              <a:blipFill rotWithShape="0">
                <a:blip r:embed="rId11"/>
                <a:stretch>
                  <a:fillRect l="-1171" t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22" grpId="0"/>
      <p:bldP spid="113" grpId="0"/>
      <p:bldP spid="115" grpId="0"/>
      <p:bldP spid="40" grpId="0"/>
      <p:bldP spid="41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4648200"/>
            <a:ext cx="21819676" cy="8839200"/>
            <a:chOff x="1270511" y="5867400"/>
            <a:chExt cx="21819676" cy="97790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5074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83749" y="1466875"/>
            <a:ext cx="21841827" cy="2919827"/>
            <a:chOff x="1268078" y="3405486"/>
            <a:chExt cx="21841827" cy="25146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91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07489" y="1794486"/>
                <a:ext cx="16459468" cy="342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5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         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5400" dirty="0">
                  <a:solidFill>
                    <a:prstClr val="black"/>
                  </a:solidFill>
                </a:endParaRPr>
              </a:p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89" y="1794486"/>
                <a:ext cx="16459468" cy="3422412"/>
              </a:xfrm>
              <a:prstGeom prst="rect">
                <a:avLst/>
              </a:prstGeom>
              <a:blipFill>
                <a:blip r:embed="rId3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41949" y="6096000"/>
                <a:ext cx="21501638" cy="167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Dễ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liên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∞;1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(1;+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∞)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949" y="6096000"/>
                <a:ext cx="21501638" cy="1676293"/>
              </a:xfrm>
              <a:prstGeom prst="rect">
                <a:avLst/>
              </a:prstGeom>
              <a:blipFill>
                <a:blip r:embed="rId4"/>
                <a:stretch>
                  <a:fillRect l="-1049" b="-4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575792" y="7916242"/>
                <a:ext cx="15037395" cy="176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h</m:t>
                    </m:r>
                    <m:d>
                      <m:d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e>
                    </m:d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92" y="7916242"/>
                <a:ext cx="15037395" cy="1763111"/>
              </a:xfrm>
              <a:prstGeom prst="rect">
                <a:avLst/>
              </a:prstGeom>
              <a:blipFill>
                <a:blip r:embed="rId5"/>
                <a:stretch>
                  <a:fillRect l="-1459" b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833467" y="9852950"/>
                <a:ext cx="16445878" cy="1534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467" y="9852950"/>
                <a:ext cx="16445878" cy="1534651"/>
              </a:xfrm>
              <a:prstGeom prst="rect">
                <a:avLst/>
              </a:prstGeom>
              <a:blipFill>
                <a:blip r:embed="rId6"/>
                <a:stretch>
                  <a:fillRect l="-1520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920432" y="11811000"/>
                <a:ext cx="906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32" y="11811000"/>
                <a:ext cx="9067800" cy="769441"/>
              </a:xfrm>
              <a:prstGeom prst="rect">
                <a:avLst/>
              </a:prstGeom>
              <a:blipFill>
                <a:blip r:embed="rId7"/>
                <a:stretch>
                  <a:fillRect l="-268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4030" y="5414429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30" y="5414429"/>
                <a:ext cx="8244514" cy="769441"/>
              </a:xfrm>
              <a:prstGeom prst="rect">
                <a:avLst/>
              </a:prstGeom>
              <a:blipFill>
                <a:blip r:embed="rId8"/>
                <a:stretch>
                  <a:fillRect l="-303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4" grpId="0"/>
      <p:bldP spid="98" grpId="0"/>
      <p:bldP spid="101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1205</Words>
  <Application>Microsoft Office PowerPoint</Application>
  <PresentationFormat>Custom</PresentationFormat>
  <Paragraphs>134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Tran Thi Kim Oanh</cp:lastModifiedBy>
  <cp:revision>127</cp:revision>
  <dcterms:created xsi:type="dcterms:W3CDTF">2013-08-31T11:42:51Z</dcterms:created>
  <dcterms:modified xsi:type="dcterms:W3CDTF">2020-03-12T16:13:39Z</dcterms:modified>
</cp:coreProperties>
</file>