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84" r:id="rId2"/>
  </p:sldMasterIdLst>
  <p:notesMasterIdLst>
    <p:notesMasterId r:id="rId33"/>
  </p:notesMasterIdLst>
  <p:sldIdLst>
    <p:sldId id="262" r:id="rId3"/>
    <p:sldId id="289" r:id="rId4"/>
    <p:sldId id="261" r:id="rId5"/>
    <p:sldId id="256" r:id="rId6"/>
    <p:sldId id="259" r:id="rId7"/>
    <p:sldId id="257" r:id="rId8"/>
    <p:sldId id="265" r:id="rId9"/>
    <p:sldId id="263" r:id="rId10"/>
    <p:sldId id="264" r:id="rId11"/>
    <p:sldId id="266" r:id="rId12"/>
    <p:sldId id="270" r:id="rId13"/>
    <p:sldId id="276" r:id="rId14"/>
    <p:sldId id="284" r:id="rId15"/>
    <p:sldId id="288" r:id="rId16"/>
    <p:sldId id="267" r:id="rId17"/>
    <p:sldId id="271" r:id="rId18"/>
    <p:sldId id="277" r:id="rId19"/>
    <p:sldId id="272" r:id="rId20"/>
    <p:sldId id="273" r:id="rId21"/>
    <p:sldId id="285" r:id="rId22"/>
    <p:sldId id="278" r:id="rId23"/>
    <p:sldId id="274" r:id="rId24"/>
    <p:sldId id="280" r:id="rId25"/>
    <p:sldId id="287" r:id="rId26"/>
    <p:sldId id="268" r:id="rId27"/>
    <p:sldId id="283" r:id="rId28"/>
    <p:sldId id="279" r:id="rId29"/>
    <p:sldId id="281" r:id="rId30"/>
    <p:sldId id="282" r:id="rId31"/>
    <p:sldId id="269" r:id="rId32"/>
  </p:sldIdLst>
  <p:sldSz cx="12190413" cy="6858000"/>
  <p:notesSz cx="9144000" cy="6858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Microsoft YaHei" panose="020B0503020204020204" pitchFamily="34" charset="-122"/>
      <p:regular r:id="rId38"/>
      <p:bold r:id="rId39"/>
    </p:embeddedFont>
    <p:embeddedFont>
      <p:font typeface="Calibri Light" panose="020F0302020204030204" pitchFamily="34" charset="0"/>
      <p:regular r:id="rId40"/>
      <p:italic r:id="rId41"/>
    </p:embeddedFont>
  </p:embeddedFontLst>
  <p:defaultTextStyle>
    <a:defPPr>
      <a:defRPr lang="en-US"/>
    </a:defPPr>
    <a:lvl1pPr marL="0" algn="l" defTabSz="914309" rtl="0" eaLnBrk="1" latinLnBrk="0" hangingPunct="1">
      <a:defRPr sz="1866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66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66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66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914309" rtl="0" eaLnBrk="1" latinLnBrk="0" hangingPunct="1">
      <a:defRPr sz="1866" kern="1200">
        <a:solidFill>
          <a:schemeClr val="tx1"/>
        </a:solidFill>
        <a:latin typeface="+mn-lt"/>
        <a:ea typeface="+mn-ea"/>
        <a:cs typeface="+mn-cs"/>
      </a:defRPr>
    </a:lvl5pPr>
    <a:lvl6pPr marL="2285771" algn="l" defTabSz="914309" rtl="0" eaLnBrk="1" latinLnBrk="0" hangingPunct="1">
      <a:defRPr sz="1866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66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66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6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8265"/>
    <a:srgbClr val="034E6D"/>
    <a:srgbClr val="0000FF"/>
    <a:srgbClr val="66FFFF"/>
    <a:srgbClr val="00CC00"/>
    <a:srgbClr val="44D044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2" autoAdjust="0"/>
    <p:restoredTop sz="92153" autoAdjust="0"/>
  </p:normalViewPr>
  <p:slideViewPr>
    <p:cSldViewPr snapToGrid="0">
      <p:cViewPr varScale="1">
        <p:scale>
          <a:sx n="64" d="100"/>
          <a:sy n="64" d="100"/>
        </p:scale>
        <p:origin x="18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0" Type="http://schemas.openxmlformats.org/officeDocument/2006/relationships/slide" Target="slides/slide18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2B074-6398-47E1-9422-CD07ED621983}" type="datetimeFigureOut">
              <a:rPr lang="vi-VN" smtClean="0"/>
              <a:t>22/08/2021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60A2B-0937-4134-AB8A-0A9C2D8557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0068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078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617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60A2B-0937-4134-AB8A-0A9C2D855791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7848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Cho hs</a:t>
            </a:r>
            <a:r>
              <a:rPr lang="vi-VN" baseline="0" dirty="0" smtClean="0"/>
              <a:t> chơi trò chơi bên dưới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60A2B-0937-4134-AB8A-0A9C2D855791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6252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diệu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lùng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khâm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hục</a:t>
            </a:r>
            <a:endParaRPr lang="vi-VN" dirty="0" smtClean="0">
              <a:latin typeface="Times New Roman" pitchFamily="18" charset="0"/>
              <a:cs typeface="Times New Roman" pitchFamily="18" charset="0"/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60A2B-0937-4134-AB8A-0A9C2D855791}" type="slidenum">
              <a:rPr lang="vi-VN" smtClean="0"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3659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158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972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4" y="365125"/>
            <a:ext cx="2628558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91" y="365125"/>
            <a:ext cx="7733293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922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22/08/2021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08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22/08/2021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5741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42" y="1709739"/>
            <a:ext cx="10514231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42" y="4589464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22/08/2021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165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22/08/2021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390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365126"/>
            <a:ext cx="1051423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79" y="1681163"/>
            <a:ext cx="51571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79" y="2505075"/>
            <a:ext cx="51571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397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397" y="2505075"/>
            <a:ext cx="5182513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22/08/2021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883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22/08/2021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80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22/08/2021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0805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426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22/08/2021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267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730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2513" y="987426"/>
            <a:ext cx="6171397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22/08/2021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950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22/08/2021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366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4" y="365125"/>
            <a:ext cx="2628558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91" y="365125"/>
            <a:ext cx="7733293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22/08/2021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99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42" y="1709739"/>
            <a:ext cx="10514231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42" y="4589464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581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870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365126"/>
            <a:ext cx="1051423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79" y="1681163"/>
            <a:ext cx="51571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79" y="2505075"/>
            <a:ext cx="51571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397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397" y="2505075"/>
            <a:ext cx="5182513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664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566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180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426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109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2513" y="987426"/>
            <a:ext cx="6171397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982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91" y="365126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17F71-3C0C-4A8B-9EB8-468D9DF93E3D}" type="datetimeFigureOut">
              <a:rPr lang="en-US" smtClean="0"/>
              <a:t>22/08/2021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770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91" y="365126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17F71-3C0C-4A8B-9EB8-468D9DF93E3D}" type="datetimeFigureOut">
              <a:rPr lang="en-US" smtClean="0"/>
              <a:t>22/08/2021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92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1.png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audio" Target="../media/audio4.wav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4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4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2971006" y="1447800"/>
            <a:ext cx="6233644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EM ĐẾN VỚI TIẾT HỌC</a:t>
            </a:r>
            <a:endParaRPr sz="5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" name="Google Shape;89;p1"/>
          <p:cNvSpPr txBox="1"/>
          <p:nvPr/>
        </p:nvSpPr>
        <p:spPr>
          <a:xfrm>
            <a:off x="5590512" y="4323008"/>
            <a:ext cx="442408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GV: Chu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Trâm</a:t>
            </a:r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956602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" presetClass="emph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839" y="2802418"/>
            <a:ext cx="3569162" cy="3195856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102" y="2678072"/>
            <a:ext cx="3697497" cy="3320202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17189" y="523636"/>
            <a:ext cx="90046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– 3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0521" y="5998274"/>
            <a:ext cx="2095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Viết bài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86294" y="6059829"/>
            <a:ext cx="2062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Vẽ tranh</a:t>
            </a:r>
          </a:p>
        </p:txBody>
      </p:sp>
    </p:spTree>
    <p:extLst>
      <p:ext uri="{BB962C8B-B14F-4D97-AF65-F5344CB8AC3E}">
        <p14:creationId xmlns:p14="http://schemas.microsoft.com/office/powerpoint/2010/main" val="20675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884" y="2161549"/>
            <a:ext cx="5351715" cy="3780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65" y="2097016"/>
            <a:ext cx="5151570" cy="374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9865" y="5845560"/>
            <a:ext cx="54422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bong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bóng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97574" y="5845560"/>
            <a:ext cx="47703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Phi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bão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44604" y="581024"/>
            <a:ext cx="93150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dươi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vi-V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00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4511" y="1550762"/>
            <a:ext cx="798327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này</a:t>
            </a:r>
            <a:endParaRPr lang="en-US" sz="9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9" y="138486"/>
            <a:ext cx="1447800" cy="15097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209" y="3120422"/>
            <a:ext cx="4840789" cy="25470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99" y="2655075"/>
            <a:ext cx="1614488" cy="1847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787" y="3280238"/>
            <a:ext cx="1243211" cy="147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5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427B93B2-2DE3-44D2-8FF5-C45400865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-228600"/>
            <a:ext cx="12192000" cy="6858000"/>
          </a:xfrm>
          <a:prstGeom prst="rect">
            <a:avLst/>
          </a:prstGeom>
        </p:spPr>
      </p:pic>
      <p:sp>
        <p:nvSpPr>
          <p:cNvPr id="7" name="文本框 3">
            <a:extLst>
              <a:ext uri="{FF2B5EF4-FFF2-40B4-BE49-F238E27FC236}">
                <a16:creationId xmlns:a16="http://schemas.microsoft.com/office/drawing/2014/main" id="{37D3E775-1B44-4F45-8F99-E568186E1A49}"/>
              </a:ext>
            </a:extLst>
          </p:cNvPr>
          <p:cNvSpPr txBox="1"/>
          <p:nvPr/>
        </p:nvSpPr>
        <p:spPr>
          <a:xfrm>
            <a:off x="3964534" y="3398345"/>
            <a:ext cx="51392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 smtClean="0">
                <a:ln w="22225">
                  <a:solidFill>
                    <a:srgbClr val="C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华康POP2体W9(P)" panose="040B0900000000000000" pitchFamily="82" charset="-122"/>
                <a:cs typeface="Times New Roman" panose="02020603050405020304" pitchFamily="18" charset="0"/>
              </a:rPr>
              <a:t>TIẾT 1</a:t>
            </a:r>
            <a:endParaRPr lang="zh-CN" altLang="en-US" sz="8800" b="1" dirty="0">
              <a:ln w="22225">
                <a:solidFill>
                  <a:srgbClr val="C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ea typeface="华康POP2体W9(P)" panose="040B0900000000000000" pitchFamily="8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95440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20648" y="2133600"/>
            <a:ext cx="5082515" cy="22860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1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20" y="-130748"/>
            <a:ext cx="2329543" cy="2717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006" y="3128785"/>
            <a:ext cx="2971800" cy="3258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54566">
            <a:off x="9044121" y="882222"/>
            <a:ext cx="3146292" cy="314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8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0762" y="1124074"/>
            <a:ext cx="474360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vi-VN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40676" y="268701"/>
            <a:ext cx="5127701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Lửa nằm trong bao diêm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Chữ nằm trong lọ mực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Cái mầm nằm trong hạt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Cái hoa nằm trong cây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Dòng điện nằm trong dây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Kéo cả tàu điện chạy.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endParaRPr lang="vi-VN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Nhưng còn có chuyện này: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Biến diêm thành lửa cháy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Biến mực thành thơ hay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Biến hạt hoá thành cây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Xui cây làm quả chín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Biến dây thành ra điện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Bắt điện kéo tàu đi…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Những phép biến diệu kì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Nằm trong tay em đấy!</a:t>
            </a:r>
          </a:p>
          <a:p>
            <a:pPr algn="r">
              <a:spcBef>
                <a:spcPts val="600"/>
              </a:spcBef>
            </a:pPr>
            <a:r>
              <a:rPr lang="vi-VN" sz="2400" i="1" dirty="0">
                <a:latin typeface="Times New Roman" pitchFamily="18" charset="0"/>
                <a:cs typeface="Times New Roman" pitchFamily="18" charset="0"/>
              </a:rPr>
              <a:t>Vũ Quần Phương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685" y="2088724"/>
            <a:ext cx="1331845" cy="13887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2444" y="3407133"/>
            <a:ext cx="6874575" cy="36171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885">
            <a:off x="10155902" y="482414"/>
            <a:ext cx="1614488" cy="1847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61" y="1951490"/>
            <a:ext cx="1229209" cy="145564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65292" y="226259"/>
            <a:ext cx="2167680" cy="8553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9252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80762" y="1124074"/>
            <a:ext cx="474360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vi-VN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36039" y="208362"/>
            <a:ext cx="5127701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Lửa nằm trong bao diêm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Chữ nằm trong lọ mực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Cái mầm nằm trong hạt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Cái hoa nằm trong cây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Dòng điện nằm trong dây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Kéo cả tàu điện chạy.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endParaRPr lang="vi-VN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Nhưng còn có chuyện này: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Biến diêm thành lửa cháy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Biến mực thành thơ hay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Biến hạt hoá thành cây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Xui cây làm quả chín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Biến dây thành ra điện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Bắt điện kéo tàu đi…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Những phép biến diệu kì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Nằm trong tay em đấy!</a:t>
            </a:r>
          </a:p>
          <a:p>
            <a:pPr algn="r">
              <a:spcBef>
                <a:spcPts val="600"/>
              </a:spcBef>
            </a:pPr>
            <a:r>
              <a:rPr lang="vi-VN" sz="2400" i="1" dirty="0">
                <a:latin typeface="Times New Roman" pitchFamily="18" charset="0"/>
                <a:cs typeface="Times New Roman" pitchFamily="18" charset="0"/>
              </a:rPr>
              <a:t>Vũ Quần Phương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685" y="2088724"/>
            <a:ext cx="1331845" cy="13887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2444" y="3407133"/>
            <a:ext cx="6874575" cy="36171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885">
            <a:off x="10155902" y="482414"/>
            <a:ext cx="1614488" cy="18478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61" y="1951490"/>
            <a:ext cx="1229209" cy="145564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200468" y="181423"/>
            <a:ext cx="3406604" cy="86709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050370" y="586851"/>
            <a:ext cx="10422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lọ mực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021043" y="214712"/>
            <a:ext cx="13195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 diêm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70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84911" y="4058464"/>
            <a:ext cx="35882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 biến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phép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thuật tạo ra những điều kì lạ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82" y="1960592"/>
            <a:ext cx="3191753" cy="27638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61" b="14017"/>
          <a:stretch/>
        </p:blipFill>
        <p:spPr>
          <a:xfrm>
            <a:off x="5754553" y="534029"/>
            <a:ext cx="3588240" cy="35244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16" y="742011"/>
            <a:ext cx="460715" cy="407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159" y="2689874"/>
            <a:ext cx="460715" cy="4075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644" y="1846292"/>
            <a:ext cx="460715" cy="40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2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136039" y="208362"/>
            <a:ext cx="5127701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Lửa nằm trong bao diêm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Chữ nằm trong lọ mực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Cái mầm nằm trong hạt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Cái hoa nằm trong cây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Dòng điện nằm trong dây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Kéo cả tàu điện chạy.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endParaRPr lang="vi-VN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Nhưng còn có chuyện này: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Biến diêm thành lửa cháy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Biến mực thành thơ hay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Biến hạt hoá thành cây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Xui cây làm quả chín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Biến dây thành ra điện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Bắt điện kéo tàu đi…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Những phép biến diệu kì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Nằm trong tay em đấy!</a:t>
            </a:r>
          </a:p>
          <a:p>
            <a:pPr algn="r">
              <a:spcBef>
                <a:spcPts val="600"/>
              </a:spcBef>
            </a:pPr>
            <a:r>
              <a:rPr lang="vi-VN" sz="2400" i="1" dirty="0">
                <a:latin typeface="Times New Roman" pitchFamily="18" charset="0"/>
                <a:cs typeface="Times New Roman" pitchFamily="18" charset="0"/>
              </a:rPr>
              <a:t>Vũ Quần Phương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136039" y="208362"/>
            <a:ext cx="0" cy="2221315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136038" y="2975085"/>
            <a:ext cx="1" cy="3283825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80762" y="1124074"/>
            <a:ext cx="474360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vi-VN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685" y="2088724"/>
            <a:ext cx="1331845" cy="13887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2444" y="3407133"/>
            <a:ext cx="6874575" cy="36171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885">
            <a:off x="10155902" y="482414"/>
            <a:ext cx="1614488" cy="18478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61" y="1951490"/>
            <a:ext cx="1229209" cy="1455643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5513371" y="354034"/>
            <a:ext cx="453574" cy="40560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649346" y="2975085"/>
            <a:ext cx="42939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454859" y="2198356"/>
            <a:ext cx="4109940" cy="1768652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lowchart: Terminator 2"/>
          <p:cNvSpPr/>
          <p:nvPr/>
        </p:nvSpPr>
        <p:spPr>
          <a:xfrm>
            <a:off x="1396069" y="130254"/>
            <a:ext cx="2701080" cy="952500"/>
          </a:xfrm>
          <a:prstGeom prst="flowChartTerminator">
            <a:avLst/>
          </a:prstGeom>
          <a:solidFill>
            <a:srgbClr val="B58265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73024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18" grpId="0" animBg="1"/>
      <p:bldP spid="19" grpId="0" animBg="1"/>
      <p:bldP spid="2" grpId="0" animBg="1"/>
      <p:bldP spid="2" grpId="1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136039" y="208362"/>
            <a:ext cx="5127701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Lửa nằm trong bao diêm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Chữ nằm trong lọ mực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Cái mầm nằm trong hạt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Cái hoa nằm trong cây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Dòng điện nằm trong dây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Kéo cả tàu điện chạy.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endParaRPr lang="vi-VN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Nhưng còn có chuyện này: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Biến diêm thành lửa cháy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Biến mực thành thơ hay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Biến hạt hoá thành cây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Xui cây làm quả chín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Biến dây thành ra điện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Bắt điện kéo tàu đi…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Những phép biến diệu kì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Nằm trong tay em đấy!</a:t>
            </a:r>
          </a:p>
          <a:p>
            <a:pPr algn="r">
              <a:spcBef>
                <a:spcPts val="600"/>
              </a:spcBef>
            </a:pPr>
            <a:r>
              <a:rPr lang="vi-VN" sz="2400" i="1" dirty="0">
                <a:latin typeface="Times New Roman" pitchFamily="18" charset="0"/>
                <a:cs typeface="Times New Roman" pitchFamily="18" charset="0"/>
              </a:rPr>
              <a:t>Vũ Quần Phương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0762" y="1124074"/>
            <a:ext cx="474360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vi-VN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685" y="2088724"/>
            <a:ext cx="1331845" cy="13887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2444" y="3407133"/>
            <a:ext cx="6874575" cy="36171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885">
            <a:off x="10155902" y="482414"/>
            <a:ext cx="1614488" cy="18478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61" y="1951490"/>
            <a:ext cx="1229209" cy="1455643"/>
          </a:xfrm>
          <a:prstGeom prst="rect">
            <a:avLst/>
          </a:prstGeom>
        </p:spPr>
      </p:pic>
      <p:sp>
        <p:nvSpPr>
          <p:cNvPr id="14" name="Flowchart: Terminator 13"/>
          <p:cNvSpPr/>
          <p:nvPr/>
        </p:nvSpPr>
        <p:spPr>
          <a:xfrm>
            <a:off x="861137" y="171574"/>
            <a:ext cx="3728381" cy="952500"/>
          </a:xfrm>
          <a:prstGeom prst="flowChartTerminator">
            <a:avLst/>
          </a:prstGeom>
          <a:solidFill>
            <a:srgbClr val="B58265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94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812" y="603810"/>
            <a:ext cx="6648944" cy="3333011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8093" y="89462"/>
            <a:ext cx="1599789" cy="1726682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0014" y="0"/>
            <a:ext cx="1241047" cy="1532672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0983" y="3309864"/>
            <a:ext cx="5149820" cy="1264630"/>
          </a:xfrm>
          <a:prstGeom prst="rect">
            <a:avLst/>
          </a:prstGeom>
        </p:spPr>
      </p:pic>
      <p:grpSp>
        <p:nvGrpSpPr>
          <p:cNvPr id="6" name="组合 10"/>
          <p:cNvGrpSpPr/>
          <p:nvPr/>
        </p:nvGrpSpPr>
        <p:grpSpPr>
          <a:xfrm rot="6329695" flipH="1">
            <a:off x="8419869" y="1875383"/>
            <a:ext cx="876175" cy="724630"/>
            <a:chOff x="9015984" y="2528554"/>
            <a:chExt cx="2157344" cy="1473489"/>
          </a:xfrm>
        </p:grpSpPr>
        <p:sp>
          <p:nvSpPr>
            <p:cNvPr id="7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8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9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0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1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2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3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4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5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6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17" name="文本框 32"/>
          <p:cNvSpPr txBox="1"/>
          <p:nvPr/>
        </p:nvSpPr>
        <p:spPr>
          <a:xfrm>
            <a:off x="2722300" y="1586765"/>
            <a:ext cx="6201039" cy="1575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8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8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755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427B93B2-2DE3-44D2-8FF5-C45400865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-228600"/>
            <a:ext cx="12192000" cy="6858000"/>
          </a:xfrm>
          <a:prstGeom prst="rect">
            <a:avLst/>
          </a:prstGeom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id="{37D3E775-1B44-4F45-8F99-E568186E1A49}"/>
              </a:ext>
            </a:extLst>
          </p:cNvPr>
          <p:cNvSpPr txBox="1"/>
          <p:nvPr/>
        </p:nvSpPr>
        <p:spPr>
          <a:xfrm>
            <a:off x="3964534" y="3398345"/>
            <a:ext cx="51392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 smtClean="0">
                <a:ln w="22225">
                  <a:solidFill>
                    <a:srgbClr val="C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华康POP2体W9(P)" panose="040B0900000000000000" pitchFamily="82" charset="-122"/>
                <a:cs typeface="Times New Roman" panose="02020603050405020304" pitchFamily="18" charset="0"/>
              </a:rPr>
              <a:t>TIẾT 2</a:t>
            </a:r>
            <a:endParaRPr lang="zh-CN" altLang="en-US" sz="8800" b="1" dirty="0">
              <a:ln w="22225">
                <a:solidFill>
                  <a:srgbClr val="C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ea typeface="华康POP2体W9(P)" panose="040B0900000000000000" pitchFamily="8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838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33265" y="1947765"/>
            <a:ext cx="721383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38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 Hiểu</a:t>
            </a:r>
            <a:endParaRPr lang="en-US" sz="13800" b="1" dirty="0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92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224" y="251918"/>
            <a:ext cx="78693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 hiểu “Chữ nằm trong lọ mực” nghĩa là gì? Chọn ý đúng: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905224" y="1721808"/>
            <a:ext cx="8042817" cy="1556683"/>
            <a:chOff x="1223496" y="1227161"/>
            <a:chExt cx="6178793" cy="120268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1" t="14444" r="9030" b="8801"/>
            <a:stretch/>
          </p:blipFill>
          <p:spPr>
            <a:xfrm rot="16200000">
              <a:off x="4198610" y="-866878"/>
              <a:ext cx="1109639" cy="5297718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26526">
              <a:off x="1223496" y="1274461"/>
              <a:ext cx="1107998" cy="115538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408136" y="1593470"/>
              <a:ext cx="4860925" cy="4993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dirty="0">
                  <a:latin typeface="Times New Roman" pitchFamily="18" charset="0"/>
                  <a:cs typeface="Times New Roman" pitchFamily="18" charset="0"/>
                </a:rPr>
                <a:t>A. Lọ mực đã có sẵn các chữ cái.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191964" y="3110814"/>
            <a:ext cx="7528905" cy="1960538"/>
            <a:chOff x="1451428" y="2422312"/>
            <a:chExt cx="6020463" cy="131828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1" t="14444" r="9030" b="8801"/>
            <a:stretch/>
          </p:blipFill>
          <p:spPr>
            <a:xfrm rot="16200000">
              <a:off x="3545467" y="426643"/>
              <a:ext cx="1109639" cy="529771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8935">
              <a:off x="6358676" y="2422312"/>
              <a:ext cx="1113215" cy="1318281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683818" y="2799418"/>
              <a:ext cx="4667648" cy="724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200" dirty="0">
                  <a:latin typeface="Times New Roman" pitchFamily="18" charset="0"/>
                  <a:cs typeface="Times New Roman" pitchFamily="18" charset="0"/>
                </a:rPr>
                <a:t>B.  Lọ mực đã có sẵn các bài thờ, bài toán.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059112" y="5071362"/>
            <a:ext cx="8188474" cy="1786638"/>
            <a:chOff x="1252108" y="3798842"/>
            <a:chExt cx="6150179" cy="128400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1" t="14444" r="9030" b="8801"/>
            <a:stretch/>
          </p:blipFill>
          <p:spPr>
            <a:xfrm rot="16200000">
              <a:off x="4198608" y="1732065"/>
              <a:ext cx="1109639" cy="529771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9885">
              <a:off x="1252108" y="3798842"/>
              <a:ext cx="1121854" cy="1284009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500758" y="4133069"/>
              <a:ext cx="4770899" cy="8626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600" dirty="0">
                  <a:latin typeface="Times New Roman" pitchFamily="18" charset="0"/>
                  <a:cs typeface="Times New Roman" pitchFamily="18" charset="0"/>
                </a:rPr>
                <a:t>C. Lọ mực sẽ giúp em viết chữ, làm thơ, làm toán.</a:t>
              </a:r>
            </a:p>
          </p:txBody>
        </p:sp>
      </p:grpSp>
      <p:pic>
        <p:nvPicPr>
          <p:cNvPr id="15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190413" y="25616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708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4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0664E-6 -3.33333E-6 L -0.96106 -3.33333E-6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53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8031E-6 2.22222E-6 L 1.16903 2.22222E-6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445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07345E-6 2.96296E-6 L -0.00157 -0.3090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1546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1466" y="200573"/>
            <a:ext cx="83968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Khổ thơ 1 còn nói đến những sự vật nào khác? Chúng nằm ở đâu?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67775" y="2078008"/>
            <a:ext cx="1936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Nằm ở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02801" y="2839112"/>
            <a:ext cx="279385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Lửa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Chữ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Mầm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oa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Dòng điện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62959" y="2016192"/>
            <a:ext cx="2224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Sự vật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3455" y="2839112"/>
            <a:ext cx="260514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Hạt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Lọ Mực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diêm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Cây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Dây</a:t>
            </a:r>
          </a:p>
        </p:txBody>
      </p:sp>
    </p:spTree>
    <p:extLst>
      <p:ext uri="{BB962C8B-B14F-4D97-AF65-F5344CB8AC3E}">
        <p14:creationId xmlns:p14="http://schemas.microsoft.com/office/powerpoint/2010/main" val="269467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53525" y="679584"/>
            <a:ext cx="19363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Nằm ở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53459" y="625542"/>
            <a:ext cx="22242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Sự vật</a:t>
            </a:r>
          </a:p>
        </p:txBody>
      </p:sp>
      <p:sp>
        <p:nvSpPr>
          <p:cNvPr id="4" name="Flowchart: Terminator 3"/>
          <p:cNvSpPr/>
          <p:nvPr/>
        </p:nvSpPr>
        <p:spPr>
          <a:xfrm>
            <a:off x="1715076" y="1733550"/>
            <a:ext cx="3187628" cy="880633"/>
          </a:xfrm>
          <a:prstGeom prst="flowChartTerminator">
            <a:avLst/>
          </a:prstGeom>
          <a:solidFill>
            <a:srgbClr val="B5826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1715076" y="2681717"/>
            <a:ext cx="3187628" cy="880633"/>
          </a:xfrm>
          <a:prstGeom prst="flowChartTerminator">
            <a:avLst/>
          </a:prstGeom>
          <a:solidFill>
            <a:srgbClr val="B5826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1715076" y="3629884"/>
            <a:ext cx="3187628" cy="990600"/>
          </a:xfrm>
          <a:prstGeom prst="flowChartTerminator">
            <a:avLst/>
          </a:prstGeom>
          <a:solidFill>
            <a:srgbClr val="B5826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owchart: Terminator 6"/>
          <p:cNvSpPr/>
          <p:nvPr/>
        </p:nvSpPr>
        <p:spPr>
          <a:xfrm>
            <a:off x="1715076" y="4688018"/>
            <a:ext cx="3187628" cy="880633"/>
          </a:xfrm>
          <a:prstGeom prst="flowChartTerminator">
            <a:avLst/>
          </a:prstGeom>
          <a:solidFill>
            <a:srgbClr val="B5826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Terminator 7"/>
          <p:cNvSpPr/>
          <p:nvPr/>
        </p:nvSpPr>
        <p:spPr>
          <a:xfrm>
            <a:off x="1715076" y="5636185"/>
            <a:ext cx="3187628" cy="990600"/>
          </a:xfrm>
          <a:prstGeom prst="flowChartTerminator">
            <a:avLst/>
          </a:prstGeom>
          <a:solidFill>
            <a:srgbClr val="B5826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owchart: Terminator 8"/>
          <p:cNvSpPr/>
          <p:nvPr/>
        </p:nvSpPr>
        <p:spPr>
          <a:xfrm>
            <a:off x="6725226" y="1733550"/>
            <a:ext cx="3187628" cy="880633"/>
          </a:xfrm>
          <a:prstGeom prst="flowChartTerminator">
            <a:avLst/>
          </a:prstGeom>
          <a:solidFill>
            <a:srgbClr val="034E6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Terminator 9"/>
          <p:cNvSpPr/>
          <p:nvPr/>
        </p:nvSpPr>
        <p:spPr>
          <a:xfrm>
            <a:off x="6725226" y="2681717"/>
            <a:ext cx="3187628" cy="880633"/>
          </a:xfrm>
          <a:prstGeom prst="flowChartTerminator">
            <a:avLst/>
          </a:prstGeom>
          <a:solidFill>
            <a:srgbClr val="034E6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owchart: Terminator 10"/>
          <p:cNvSpPr/>
          <p:nvPr/>
        </p:nvSpPr>
        <p:spPr>
          <a:xfrm>
            <a:off x="6725226" y="3629884"/>
            <a:ext cx="3187628" cy="990600"/>
          </a:xfrm>
          <a:prstGeom prst="flowChartTerminator">
            <a:avLst/>
          </a:prstGeom>
          <a:solidFill>
            <a:srgbClr val="034E6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diêm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6725226" y="4688018"/>
            <a:ext cx="3187628" cy="880633"/>
          </a:xfrm>
          <a:prstGeom prst="flowChartTerminator">
            <a:avLst/>
          </a:prstGeom>
          <a:solidFill>
            <a:srgbClr val="034E6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Terminator 12"/>
          <p:cNvSpPr/>
          <p:nvPr/>
        </p:nvSpPr>
        <p:spPr>
          <a:xfrm>
            <a:off x="6725226" y="5636185"/>
            <a:ext cx="3187628" cy="990600"/>
          </a:xfrm>
          <a:prstGeom prst="flowChartTerminator">
            <a:avLst/>
          </a:prstGeom>
          <a:solidFill>
            <a:srgbClr val="034E6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/>
          <p:cNvCxnSpPr>
            <a:stCxn id="4" idx="3"/>
            <a:endCxn id="11" idx="1"/>
          </p:cNvCxnSpPr>
          <p:nvPr/>
        </p:nvCxnSpPr>
        <p:spPr>
          <a:xfrm>
            <a:off x="4902704" y="2173867"/>
            <a:ext cx="1822522" cy="195131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5" idx="3"/>
            <a:endCxn id="10" idx="1"/>
          </p:cNvCxnSpPr>
          <p:nvPr/>
        </p:nvCxnSpPr>
        <p:spPr>
          <a:xfrm>
            <a:off x="4902704" y="3122034"/>
            <a:ext cx="1822522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6" idx="3"/>
            <a:endCxn id="9" idx="1"/>
          </p:cNvCxnSpPr>
          <p:nvPr/>
        </p:nvCxnSpPr>
        <p:spPr>
          <a:xfrm flipV="1">
            <a:off x="4902704" y="2173867"/>
            <a:ext cx="1822522" cy="1951317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7" idx="3"/>
            <a:endCxn id="12" idx="1"/>
          </p:cNvCxnSpPr>
          <p:nvPr/>
        </p:nvCxnSpPr>
        <p:spPr>
          <a:xfrm>
            <a:off x="4902704" y="5128335"/>
            <a:ext cx="1822522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8" idx="3"/>
            <a:endCxn id="13" idx="1"/>
          </p:cNvCxnSpPr>
          <p:nvPr/>
        </p:nvCxnSpPr>
        <p:spPr>
          <a:xfrm>
            <a:off x="4902704" y="6131485"/>
            <a:ext cx="1822522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651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5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12735" y="362426"/>
            <a:ext cx="89363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Khổ thơ 2 nhắc đến “những phép diệu kì” nào?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79133" y="1390628"/>
            <a:ext cx="4880250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Biến diêm thành lửa cháy</a:t>
            </a:r>
          </a:p>
          <a:p>
            <a:pPr algn="ctr">
              <a:spcBef>
                <a:spcPts val="600"/>
              </a:spcBef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Biến mực thành thơ hay</a:t>
            </a:r>
          </a:p>
          <a:p>
            <a:pPr algn="ctr">
              <a:spcBef>
                <a:spcPts val="600"/>
              </a:spcBef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Biến hạt hoá thành cây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973098" y="3632291"/>
            <a:ext cx="112173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Em cần làm gì để khi lớn lên sẽ thực hiện được “những phép biến diệu kì” ấy?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47129" y="5018443"/>
            <a:ext cx="98006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tòi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hay,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tậ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hé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”.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30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17850" y="2517392"/>
            <a:ext cx="555472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Luyện tập</a:t>
            </a:r>
            <a:endParaRPr lang="en-US" sz="9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15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69683" y="856465"/>
            <a:ext cx="75007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Khả năng của con người thật là kì diệu!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28005" y="-7507"/>
            <a:ext cx="7708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từ chỉ đặc điểm trong câu sau:</a:t>
            </a:r>
          </a:p>
        </p:txBody>
      </p:sp>
      <p:sp>
        <p:nvSpPr>
          <p:cNvPr id="7" name="Rectangle 6"/>
          <p:cNvSpPr/>
          <p:nvPr/>
        </p:nvSpPr>
        <p:spPr>
          <a:xfrm>
            <a:off x="7704886" y="1024944"/>
            <a:ext cx="14542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kì diệu</a:t>
            </a:r>
            <a:endParaRPr lang="vi-VN" sz="3600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7704886" y="1520780"/>
            <a:ext cx="1454244" cy="89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94674" y="1927062"/>
            <a:ext cx="114974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10841" y="4580164"/>
            <a:ext cx="1647545" cy="84065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kì diệu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798319" y="4011421"/>
            <a:ext cx="2332657" cy="645005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huyền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798318" y="5008034"/>
            <a:ext cx="2332657" cy="645005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huyền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diệu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798318" y="5987516"/>
            <a:ext cx="2332657" cy="645005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tuyệt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diệu</a:t>
            </a:r>
            <a:endParaRPr lang="en-US" sz="32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798319" y="3143639"/>
            <a:ext cx="2332657" cy="645005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kì</a:t>
            </a:r>
            <a:endParaRPr lang="vi-VN" sz="3200" dirty="0">
              <a:solidFill>
                <a:schemeClr val="tx1"/>
              </a:solidFill>
            </a:endParaRPr>
          </a:p>
        </p:txBody>
      </p:sp>
      <p:cxnSp>
        <p:nvCxnSpPr>
          <p:cNvPr id="25" name="Straight Connector 24"/>
          <p:cNvCxnSpPr>
            <a:stCxn id="14" idx="3"/>
            <a:endCxn id="23" idx="1"/>
          </p:cNvCxnSpPr>
          <p:nvPr/>
        </p:nvCxnSpPr>
        <p:spPr>
          <a:xfrm flipV="1">
            <a:off x="2458386" y="3466142"/>
            <a:ext cx="1339933" cy="15343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4" idx="3"/>
            <a:endCxn id="15" idx="1"/>
          </p:cNvCxnSpPr>
          <p:nvPr/>
        </p:nvCxnSpPr>
        <p:spPr>
          <a:xfrm flipV="1">
            <a:off x="2458386" y="4333924"/>
            <a:ext cx="1339933" cy="6665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4" idx="3"/>
            <a:endCxn id="19" idx="1"/>
          </p:cNvCxnSpPr>
          <p:nvPr/>
        </p:nvCxnSpPr>
        <p:spPr>
          <a:xfrm>
            <a:off x="2458386" y="5000494"/>
            <a:ext cx="1339932" cy="3300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14" idx="3"/>
            <a:endCxn id="20" idx="1"/>
          </p:cNvCxnSpPr>
          <p:nvPr/>
        </p:nvCxnSpPr>
        <p:spPr>
          <a:xfrm>
            <a:off x="2458386" y="5000494"/>
            <a:ext cx="1339932" cy="130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7038947" y="3060369"/>
            <a:ext cx="4798003" cy="80805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Khả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kì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!</a:t>
            </a:r>
          </a:p>
        </p:txBody>
      </p:sp>
      <p:cxnSp>
        <p:nvCxnSpPr>
          <p:cNvPr id="6" name="Straight Connector 5"/>
          <p:cNvCxnSpPr>
            <a:stCxn id="23" idx="3"/>
            <a:endCxn id="16" idx="1"/>
          </p:cNvCxnSpPr>
          <p:nvPr/>
        </p:nvCxnSpPr>
        <p:spPr>
          <a:xfrm flipV="1">
            <a:off x="6130976" y="3464397"/>
            <a:ext cx="907971" cy="17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7008908" y="3937436"/>
            <a:ext cx="4798003" cy="80805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Khả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huyền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!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971451" y="4919433"/>
            <a:ext cx="4798003" cy="80805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Khả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huyền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!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971452" y="5899800"/>
            <a:ext cx="4798003" cy="80805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Khả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tuyệt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!</a:t>
            </a:r>
          </a:p>
        </p:txBody>
      </p:sp>
      <p:cxnSp>
        <p:nvCxnSpPr>
          <p:cNvPr id="11" name="Straight Connector 10"/>
          <p:cNvCxnSpPr>
            <a:stCxn id="15" idx="3"/>
            <a:endCxn id="21" idx="1"/>
          </p:cNvCxnSpPr>
          <p:nvPr/>
        </p:nvCxnSpPr>
        <p:spPr>
          <a:xfrm>
            <a:off x="6130976" y="4333924"/>
            <a:ext cx="877932" cy="75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19" idx="3"/>
            <a:endCxn id="22" idx="1"/>
          </p:cNvCxnSpPr>
          <p:nvPr/>
        </p:nvCxnSpPr>
        <p:spPr>
          <a:xfrm flipV="1">
            <a:off x="6130975" y="5323461"/>
            <a:ext cx="840476" cy="70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20" idx="3"/>
            <a:endCxn id="24" idx="1"/>
          </p:cNvCxnSpPr>
          <p:nvPr/>
        </p:nvCxnSpPr>
        <p:spPr>
          <a:xfrm flipV="1">
            <a:off x="6130975" y="6303828"/>
            <a:ext cx="840477" cy="6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7593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7" grpId="0"/>
      <p:bldP spid="8" grpId="0"/>
      <p:bldP spid="14" grpId="0" animBg="1"/>
      <p:bldP spid="15" grpId="0" animBg="1"/>
      <p:bldP spid="19" grpId="0" animBg="1"/>
      <p:bldP spid="20" grpId="0" animBg="1"/>
      <p:bldP spid="23" grpId="0" animBg="1"/>
      <p:bldP spid="16" grpId="0" animBg="1"/>
      <p:bldP spid="21" grpId="0" animBg="1"/>
      <p:bldP spid="22" grpId="0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136039" y="208362"/>
            <a:ext cx="5127701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Lửa nằm trong bao diêm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Chữ nằm trong lọ mực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Cái mầm nằm trong hạt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Cái hoa nằm trong cây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Dòng điện nằm trong dây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Kéo cả tàu điện chạy.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endParaRPr lang="vi-VN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Nhưng còn có chuyện này: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Biến diêm thành lửa cháy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Biến mực thành thơ hay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Biến hạt hoá thành cây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Xui cây làm quả chín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Biến dây thành ra điện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Bắt điện kéo tàu đi…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Những phép biến diệu kì</a:t>
            </a:r>
            <a:br>
              <a:rPr lang="vi-VN" sz="2400" dirty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Nằm trong tay em đấy!</a:t>
            </a:r>
          </a:p>
          <a:p>
            <a:pPr algn="r">
              <a:spcBef>
                <a:spcPts val="600"/>
              </a:spcBef>
            </a:pPr>
            <a:r>
              <a:rPr lang="vi-VN" sz="2400" i="1" dirty="0">
                <a:latin typeface="Times New Roman" pitchFamily="18" charset="0"/>
                <a:cs typeface="Times New Roman" pitchFamily="18" charset="0"/>
              </a:rPr>
              <a:t>Vũ Quần Phương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0762" y="1124074"/>
            <a:ext cx="474360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vi-VN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685" y="2088724"/>
            <a:ext cx="1331845" cy="13887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2444" y="3407133"/>
            <a:ext cx="6874575" cy="36171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885">
            <a:off x="10155902" y="482414"/>
            <a:ext cx="1614488" cy="18478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61" y="1951490"/>
            <a:ext cx="1229209" cy="145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60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16200000">
            <a:off x="-838575" y="1812378"/>
            <a:ext cx="38010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all" dirty="0" err="1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7200" b="1" cap="all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7200" b="1" cap="all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2480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AE8F67B-0360-4E64-A353-BF62688823B3}"/>
              </a:ext>
            </a:extLst>
          </p:cNvPr>
          <p:cNvSpPr/>
          <p:nvPr/>
        </p:nvSpPr>
        <p:spPr>
          <a:xfrm>
            <a:off x="3785968" y="3390445"/>
            <a:ext cx="4329711" cy="7001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41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VIỆT NAM VÔ ĐỊCH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341" y="3344687"/>
            <a:ext cx="371475" cy="3286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426" y="2586036"/>
            <a:ext cx="371475" cy="3286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483" y="2293142"/>
            <a:ext cx="371475" cy="3286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972" y="2914649"/>
            <a:ext cx="371475" cy="3286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003" y="3404846"/>
            <a:ext cx="371475" cy="3286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981" y="3240540"/>
            <a:ext cx="371475" cy="32861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E429FBD-C62A-4B78-B188-3CE5FC4520CC}"/>
              </a:ext>
            </a:extLst>
          </p:cNvPr>
          <p:cNvSpPr/>
          <p:nvPr/>
        </p:nvSpPr>
        <p:spPr>
          <a:xfrm>
            <a:off x="3166758" y="4253234"/>
            <a:ext cx="5361404" cy="7001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1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/>
              </a:rPr>
              <a:t>EM TẬP LÀM THỦ MÔN</a:t>
            </a:r>
          </a:p>
        </p:txBody>
      </p:sp>
      <p:pic>
        <p:nvPicPr>
          <p:cNvPr id="2" name="crys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40784" y="2517436"/>
            <a:ext cx="457200" cy="45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051" y="1094463"/>
            <a:ext cx="4953097" cy="20498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652" y="4098666"/>
            <a:ext cx="371475" cy="3286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977" y="1195532"/>
            <a:ext cx="371475" cy="32861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296" y="1159098"/>
            <a:ext cx="371475" cy="3286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004" y="1952590"/>
            <a:ext cx="371475" cy="32861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941" y="1964529"/>
            <a:ext cx="371475" cy="32861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260" y="1928095"/>
            <a:ext cx="371475" cy="32861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40" y="2841901"/>
            <a:ext cx="371475" cy="32861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284" y="1388719"/>
            <a:ext cx="371475" cy="32861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941" y="1717332"/>
            <a:ext cx="371475" cy="3286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002" y="4299939"/>
            <a:ext cx="371475" cy="32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8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26504" y="2645782"/>
            <a:ext cx="6682059" cy="1579136"/>
          </a:xfrm>
          <a:prstGeom prst="rect">
            <a:avLst/>
          </a:prstGeom>
          <a:noFill/>
        </p:spPr>
        <p:txBody>
          <a:bodyPr spcFirstLastPara="1" wrap="none" lIns="121917" tIns="60958" rIns="121917" bIns="60958" numCol="1">
            <a:prstTxWarp prst="textArchUp">
              <a:avLst>
                <a:gd name="adj" fmla="val 11148500"/>
              </a:avLst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THANK YOU</a:t>
            </a:r>
          </a:p>
          <a:p>
            <a:pPr algn="ctr"/>
            <a:r>
              <a:rPr lang="en-US" sz="7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TẠM BIỆT </a:t>
            </a:r>
            <a:r>
              <a:rPr lang="en-US" sz="72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và</a:t>
            </a:r>
            <a:r>
              <a:rPr lang="en-US" sz="7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72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hẹn</a:t>
            </a:r>
            <a:r>
              <a:rPr lang="en-US" sz="7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72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gặp</a:t>
            </a:r>
            <a:r>
              <a:rPr lang="en-US" sz="7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72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lại</a:t>
            </a:r>
            <a:endParaRPr lang="en-US" sz="7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26" y="2750342"/>
            <a:ext cx="371475" cy="3286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981" y="3240540"/>
            <a:ext cx="371475" cy="3286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585" y="1553025"/>
            <a:ext cx="371475" cy="3286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307" y="2787469"/>
            <a:ext cx="371475" cy="3286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141" y="1717332"/>
            <a:ext cx="371475" cy="32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3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5000" b="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80009" y="4667251"/>
            <a:ext cx="12270422" cy="219075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964" y="1644234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363" y="142933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522" y="1840846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446" y="3678035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0" y="4121557"/>
            <a:ext cx="12055690" cy="93723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1"/>
          <p:cNvSpPr/>
          <p:nvPr/>
        </p:nvSpPr>
        <p:spPr>
          <a:xfrm>
            <a:off x="1" y="5186644"/>
            <a:ext cx="5730262" cy="745294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1" y="6050659"/>
            <a:ext cx="5730262" cy="745294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325428" y="5182077"/>
            <a:ext cx="5730262" cy="745294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6325428" y="6050659"/>
            <a:ext cx="5730262" cy="745294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90" y="898932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8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8736E-6 1.48148E-6 L -0.12384 -0.31644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9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25 -0.0210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06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8736E-6 1.48148E-6 L -0.12736 -0.24769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8" y="-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8736E-6 1.48148E-6 L -0.01588 -0.22523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8736E-6 1.48148E-6 L -0.17645 -0.44676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29" y="-22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645 -0.44676 L -0.17424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092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5000" b="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4646784"/>
            <a:ext cx="12211594" cy="2252262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964" y="1644234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450" y="1479336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817" y="1803485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445" y="344237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8" y="3971616"/>
            <a:ext cx="11997891" cy="117911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</a:p>
          <a:p>
            <a:pPr algn="ctr">
              <a:defRPr/>
            </a:pP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80008" y="5258670"/>
            <a:ext cx="5702789" cy="76622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ạ.</a:t>
            </a:r>
          </a:p>
        </p:txBody>
      </p:sp>
      <p:sp>
        <p:nvSpPr>
          <p:cNvPr id="10" name="3"/>
          <p:cNvSpPr/>
          <p:nvPr/>
        </p:nvSpPr>
        <p:spPr>
          <a:xfrm>
            <a:off x="95250" y="6088402"/>
            <a:ext cx="5702789" cy="76622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ạ.</a:t>
            </a:r>
          </a:p>
        </p:txBody>
      </p:sp>
      <p:sp>
        <p:nvSpPr>
          <p:cNvPr id="11" name="2"/>
          <p:cNvSpPr/>
          <p:nvPr/>
        </p:nvSpPr>
        <p:spPr>
          <a:xfrm>
            <a:off x="6275817" y="5236458"/>
            <a:ext cx="5702789" cy="76622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2" name="4"/>
          <p:cNvSpPr/>
          <p:nvPr/>
        </p:nvSpPr>
        <p:spPr>
          <a:xfrm>
            <a:off x="6275817" y="6088402"/>
            <a:ext cx="5702789" cy="76622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ạ?”</a:t>
            </a:r>
            <a:endParaRPr lang="en-US" sz="2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301" y="948938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0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5000" b="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4742034"/>
            <a:ext cx="12252386" cy="2140269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964" y="1644234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565" y="142933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326" y="1759990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047" y="3556207"/>
            <a:ext cx="594292" cy="59429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76222" y="4165959"/>
            <a:ext cx="12037970" cy="9766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phẩy</a:t>
            </a:r>
            <a:r>
              <a:rPr lang="en-US" sz="32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1"/>
          <p:cNvSpPr/>
          <p:nvPr/>
        </p:nvSpPr>
        <p:spPr>
          <a:xfrm>
            <a:off x="107208" y="5313525"/>
            <a:ext cx="5721839" cy="72812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107207" y="6094030"/>
            <a:ext cx="5721839" cy="72812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392354" y="5330643"/>
            <a:ext cx="5721839" cy="72812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6392353" y="6094030"/>
            <a:ext cx="5721839" cy="72812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415" y="867146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5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0685E-7 4.44444E-6 L 0.10835 -0.2324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0685E-7 4.44444E-6 L 0.16552 -0.30857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9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0685E-7 4.44444E-6 L -0.04102 -0.2451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8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0685E-7 4.44444E-6 L 0.18075 -0.4345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8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8075 -0.4345 L 0.18075 -0.22825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01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0.00231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-11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1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25000" b="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712370"/>
            <a:ext cx="12211594" cy="2283461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giu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964" y="1644234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363" y="142933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522" y="1840846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445" y="344237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96260" y="3998482"/>
            <a:ext cx="12115334" cy="122121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1"/>
          <p:cNvSpPr/>
          <p:nvPr/>
        </p:nvSpPr>
        <p:spPr>
          <a:xfrm>
            <a:off x="96261" y="5324191"/>
            <a:ext cx="5702789" cy="776834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gật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96260" y="6180896"/>
            <a:ext cx="5702789" cy="776834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bã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2"/>
          <p:cNvSpPr/>
          <p:nvPr/>
        </p:nvSpPr>
        <p:spPr>
          <a:xfrm>
            <a:off x="6153926" y="5324191"/>
            <a:ext cx="5702789" cy="776834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ạ”</a:t>
            </a:r>
          </a:p>
        </p:txBody>
      </p:sp>
      <p:sp>
        <p:nvSpPr>
          <p:cNvPr id="12" name="4"/>
          <p:cNvSpPr/>
          <p:nvPr/>
        </p:nvSpPr>
        <p:spPr>
          <a:xfrm>
            <a:off x="6153925" y="6163778"/>
            <a:ext cx="5702789" cy="776834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khóc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90" y="898932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0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383 -0.31643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25 -0.0210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06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734 -0.24768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1589 -0.22523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643 -0.44676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643 -0.44676 L -0.17422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092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39337" y="2133600"/>
            <a:ext cx="8763938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11:</a:t>
            </a:r>
          </a:p>
          <a:p>
            <a:pPr algn="ctr"/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Học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chăm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học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giỏi</a:t>
            </a:r>
            <a:endParaRPr lang="en-US" sz="7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4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8272E-6 1.85185E-6 L 1.28272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02;p3"/>
          <p:cNvGrpSpPr/>
          <p:nvPr/>
        </p:nvGrpSpPr>
        <p:grpSpPr>
          <a:xfrm>
            <a:off x="4938609" y="3263569"/>
            <a:ext cx="2178897" cy="1594064"/>
            <a:chOff x="3703077" y="921142"/>
            <a:chExt cx="4611891" cy="2736950"/>
          </a:xfrm>
        </p:grpSpPr>
        <p:grpSp>
          <p:nvGrpSpPr>
            <p:cNvPr id="5" name="Google Shape;103;p3"/>
            <p:cNvGrpSpPr/>
            <p:nvPr/>
          </p:nvGrpSpPr>
          <p:grpSpPr>
            <a:xfrm>
              <a:off x="3703077" y="1216359"/>
              <a:ext cx="4611891" cy="2441732"/>
              <a:chOff x="3679464" y="1244657"/>
              <a:chExt cx="4611891" cy="2441732"/>
            </a:xfrm>
          </p:grpSpPr>
          <p:pic>
            <p:nvPicPr>
              <p:cNvPr id="7" name="Google Shape;104;p3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-1801207">
                <a:off x="5635205" y="1770357"/>
                <a:ext cx="2474321" cy="13903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" name="Google Shape;105;p3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1801207" flipH="1">
                <a:off x="3861293" y="1770357"/>
                <a:ext cx="2474321" cy="139033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" name="Google Shape;106;p3"/>
            <p:cNvPicPr preferRelativeResize="0"/>
            <p:nvPr/>
          </p:nvPicPr>
          <p:blipFill rotWithShape="1"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b="28746"/>
            <a:stretch/>
          </p:blipFill>
          <p:spPr>
            <a:xfrm>
              <a:off x="4864432" y="921142"/>
              <a:ext cx="2078234" cy="18626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Google Shape;107;p3"/>
          <p:cNvSpPr txBox="1"/>
          <p:nvPr/>
        </p:nvSpPr>
        <p:spPr>
          <a:xfrm>
            <a:off x="4565113" y="4729051"/>
            <a:ext cx="292588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 b="1" dirty="0">
                <a:solidFill>
                  <a:srgbClr val="66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CHIA SẺ</a:t>
            </a:r>
            <a:endParaRPr sz="3200" b="1" dirty="0">
              <a:solidFill>
                <a:srgbClr val="66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108;p3"/>
          <p:cNvSpPr/>
          <p:nvPr/>
        </p:nvSpPr>
        <p:spPr>
          <a:xfrm>
            <a:off x="4823446" y="3263569"/>
            <a:ext cx="2380437" cy="2377657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622" y="1383454"/>
            <a:ext cx="371475" cy="3286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262" y="1504267"/>
            <a:ext cx="371475" cy="3286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131" y="1832880"/>
            <a:ext cx="371475" cy="32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3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</TotalTime>
  <Words>1238</Words>
  <Application>Microsoft Office PowerPoint</Application>
  <PresentationFormat>Custom</PresentationFormat>
  <Paragraphs>139</Paragraphs>
  <Slides>30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Wingdings</vt:lpstr>
      <vt:lpstr>Times New Roman</vt:lpstr>
      <vt:lpstr>等线</vt:lpstr>
      <vt:lpstr>华康POP2体W9(P)</vt:lpstr>
      <vt:lpstr>Calibri</vt:lpstr>
      <vt:lpstr>Microsoft YaHei</vt:lpstr>
      <vt:lpstr>Calibri Light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HUY DUẨN</cp:lastModifiedBy>
  <cp:revision>73</cp:revision>
  <dcterms:created xsi:type="dcterms:W3CDTF">2018-11-15T08:37:31Z</dcterms:created>
  <dcterms:modified xsi:type="dcterms:W3CDTF">2021-08-22T17:07:11Z</dcterms:modified>
</cp:coreProperties>
</file>