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B350B-AF2A-4D9C-892D-D37EF121A0B3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431D3-DC6C-4381-955A-84321B6F33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72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31D3-DC6C-4381-955A-84321B6F33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8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Layout, Thay đổ</a:t>
            </a:r>
            <a:r>
              <a:rPr lang="en-GB" baseline="0" smtClean="0"/>
              <a:t>i kích thước khung văn bản, phông chữ, cỡ chữ, màu chữ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31D3-DC6C-4381-955A-84321B6F332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29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31D3-DC6C-4381-955A-84321B6F332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35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Đặt</a:t>
            </a:r>
            <a:r>
              <a:rPr lang="en-GB" baseline="0" smtClean="0"/>
              <a:t> con trỏ, thay đổi kí hiệu, xem trước, màu sắc, none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31D3-DC6C-4381-955A-84321B6F33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58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16DB-820D-4CFB-AB85-5F5F882792A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25A6-B675-4BE7-A91F-8BCEE3B16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1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16DB-820D-4CFB-AB85-5F5F882792A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25A6-B675-4BE7-A91F-8BCEE3B16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5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16DB-820D-4CFB-AB85-5F5F882792A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25A6-B675-4BE7-A91F-8BCEE3B16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5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16DB-820D-4CFB-AB85-5F5F882792A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25A6-B675-4BE7-A91F-8BCEE3B16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86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16DB-820D-4CFB-AB85-5F5F882792A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25A6-B675-4BE7-A91F-8BCEE3B16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4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16DB-820D-4CFB-AB85-5F5F882792A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25A6-B675-4BE7-A91F-8BCEE3B16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7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16DB-820D-4CFB-AB85-5F5F882792A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25A6-B675-4BE7-A91F-8BCEE3B16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12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16DB-820D-4CFB-AB85-5F5F882792A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25A6-B675-4BE7-A91F-8BCEE3B16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49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16DB-820D-4CFB-AB85-5F5F882792A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25A6-B675-4BE7-A91F-8BCEE3B16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83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16DB-820D-4CFB-AB85-5F5F882792A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25A6-B675-4BE7-A91F-8BCEE3B16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81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16DB-820D-4CFB-AB85-5F5F882792A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25A6-B675-4BE7-A91F-8BCEE3B16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03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616DB-820D-4CFB-AB85-5F5F882792A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25A6-B675-4BE7-A91F-8BCEE3B16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58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3" Type="http://schemas.microsoft.com/office/2007/relationships/media" Target="../media/media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wav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4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3753" y="156883"/>
            <a:ext cx="634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iêu đề</a:t>
            </a:r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văn bản</a:t>
            </a:r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 là gì?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753" y="1609143"/>
            <a:ext cx="8467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mục lớn, mục nhỏ trong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330" y="898541"/>
            <a:ext cx="8538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+ Tiêu đề: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thành phần của máy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330" y="2385832"/>
            <a:ext cx="11322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Ba mục lớn gồm: 1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Phần cứng; 2. Phần mềm; 3. Kết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1330" y="3162521"/>
            <a:ext cx="113224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+ T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rong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mục 1.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cứng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có 3 mục nhỏ là: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1.1. Thiết bị vào; 1.2. Thiết bị ra; 1.3. Bộ xử lí trung tâm và bộ </a:t>
            </a:r>
            <a:r>
              <a:rPr lang="vi-VN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vi-VN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1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file nhac, hinh nen, tro choi ppt\hinhnen\3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12" y="5720045"/>
            <a:ext cx="6717875" cy="123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file nhac, hinh nen, tro choi ppt\hinhnen\3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719" y="-183474"/>
            <a:ext cx="1877881" cy="153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file nhac, hinh nen, tro choi ppt\hinhnen\4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50" y="5654362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" y="51925"/>
            <a:ext cx="910887" cy="127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71675" y="111918"/>
            <a:ext cx="945823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 cần sử dụng cấu trúc phân cấp trong bài trình chiếu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4810" y="4153586"/>
            <a:ext cx="1038353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latin typeface="Times New Roman" panose="02020603050405020304" pitchFamily="18" charset="0"/>
                <a:cs typeface="Times New Roman" pitchFamily="18" charset="0"/>
              </a:rPr>
              <a:t>D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. Giúp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gây ấn tượng, thu hút sự chú ý của người xem.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8533" y="1593181"/>
            <a:ext cx="10993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A. Giúp nội dung được trình bày một cách rõ ràng, mạch lạc.</a:t>
            </a:r>
          </a:p>
        </p:txBody>
      </p:sp>
      <p:sp>
        <p:nvSpPr>
          <p:cNvPr id="9" name="Rectangle 8"/>
          <p:cNvSpPr/>
          <p:nvPr/>
        </p:nvSpPr>
        <p:spPr>
          <a:xfrm>
            <a:off x="948533" y="2434414"/>
            <a:ext cx="10993867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iới </a:t>
            </a: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 về chủ đề bài trình chiếu, tên tác giả, </a:t>
            </a:r>
            <a:r>
              <a:rPr lang="en-US" sz="32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8533" y="3337929"/>
            <a:ext cx="10054927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latin typeface="Times New Roman" panose="02020603050405020304" pitchFamily="18" charset="0"/>
                <a:cs typeface="Times New Roman" pitchFamily="18" charset="0"/>
              </a:rPr>
              <a:t>C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. Giúp máy tính xử lí thông tin tốt hơn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am thanh du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7210" y="4899989"/>
            <a:ext cx="609600" cy="609600"/>
          </a:xfrm>
          <a:prstGeom prst="rect">
            <a:avLst/>
          </a:prstGeom>
        </p:spPr>
      </p:pic>
      <p:pic>
        <p:nvPicPr>
          <p:cNvPr id="13" name="am thanh sa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54936" y="4886755"/>
            <a:ext cx="609600" cy="609600"/>
          </a:xfrm>
          <a:prstGeom prst="rect">
            <a:avLst/>
          </a:prstGeom>
        </p:spPr>
      </p:pic>
      <p:pic>
        <p:nvPicPr>
          <p:cNvPr id="14" name="am thanh sa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16411" y="4869349"/>
            <a:ext cx="609600" cy="609600"/>
          </a:xfrm>
          <a:prstGeom prst="rect">
            <a:avLst/>
          </a:prstGeom>
        </p:spPr>
      </p:pic>
      <p:pic>
        <p:nvPicPr>
          <p:cNvPr id="15" name="am thanh sa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47754" y="4890712"/>
            <a:ext cx="609600" cy="609600"/>
          </a:xfrm>
          <a:prstGeom prst="rect">
            <a:avLst/>
          </a:prstGeom>
        </p:spPr>
      </p:pic>
      <p:pic>
        <p:nvPicPr>
          <p:cNvPr id="16" name="Picture 8" descr="Hình ảnh Dấu Kiểm Màu Xanh Lá Cây Lỗi Toán Dấu Kiểm Lỗi PNG , Lỗi Cờ Kiểm  Tra Màu Xanh Lá Cây, đánh Dấu, Lỗi PNG miễn phí tải tập ti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0" t="7848" r="9243" b="8107"/>
          <a:stretch/>
        </p:blipFill>
        <p:spPr bwMode="auto">
          <a:xfrm>
            <a:off x="619212" y="1545560"/>
            <a:ext cx="894633" cy="9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57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7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5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2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2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1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0016" y="0"/>
            <a:ext cx="11853591" cy="2320754"/>
            <a:chOff x="100016" y="0"/>
            <a:chExt cx="11853591" cy="2320754"/>
          </a:xfrm>
        </p:grpSpPr>
        <p:grpSp>
          <p:nvGrpSpPr>
            <p:cNvPr id="10" name="Group 9"/>
            <p:cNvGrpSpPr/>
            <p:nvPr/>
          </p:nvGrpSpPr>
          <p:grpSpPr>
            <a:xfrm>
              <a:off x="1274470" y="658760"/>
              <a:ext cx="9122118" cy="1661994"/>
              <a:chOff x="1274470" y="658760"/>
              <a:chExt cx="9122118" cy="1661994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74470" y="1489757"/>
                <a:ext cx="3890779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smtClean="0">
                    <a:latin typeface="Times New Roman" panose="02020603050405020304" pitchFamily="18" charset="0"/>
                    <a:cs typeface="Times New Roman" pitchFamily="18" charset="0"/>
                  </a:rPr>
                  <a:t>C</a:t>
                </a:r>
                <a:r>
                  <a:rPr lang="en-US" sz="3200" b="1">
                    <a:latin typeface="Times New Roman" pitchFamily="18" charset="0"/>
                    <a:cs typeface="Times New Roman" pitchFamily="18" charset="0"/>
                  </a:rPr>
                  <a:t>. MS </a:t>
                </a:r>
                <a:r>
                  <a:rPr lang="en-US" sz="3200" b="1" smtClean="0">
                    <a:latin typeface="Times New Roman" pitchFamily="18" charset="0"/>
                    <a:cs typeface="Times New Roman" pitchFamily="18" charset="0"/>
                  </a:rPr>
                  <a:t>PowerPoint</a:t>
                </a:r>
                <a:endParaRPr lang="en-US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276583" y="658760"/>
                <a:ext cx="3890779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smtClean="0">
                    <a:latin typeface="Times New Roman" panose="02020603050405020304" pitchFamily="18" charset="0"/>
                    <a:cs typeface="Times New Roman" pitchFamily="18" charset="0"/>
                  </a:rPr>
                  <a:t>A</a:t>
                </a:r>
                <a:r>
                  <a:rPr lang="en-US" sz="3200" b="1">
                    <a:latin typeface="Times New Roman" pitchFamily="18" charset="0"/>
                    <a:cs typeface="Times New Roman" pitchFamily="18" charset="0"/>
                  </a:rPr>
                  <a:t>. MS </a:t>
                </a:r>
                <a:r>
                  <a:rPr lang="en-US" sz="3200" b="1" smtClean="0">
                    <a:latin typeface="Times New Roman" pitchFamily="18" charset="0"/>
                    <a:cs typeface="Times New Roman" pitchFamily="18" charset="0"/>
                  </a:rPr>
                  <a:t>Word</a:t>
                </a:r>
                <a:endParaRPr lang="en-US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505809" y="658760"/>
                <a:ext cx="3890779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smtClean="0">
                    <a:latin typeface="Times New Roman" panose="02020603050405020304" pitchFamily="18" charset="0"/>
                    <a:cs typeface="Times New Roman" pitchFamily="18" charset="0"/>
                  </a:rPr>
                  <a:t>B</a:t>
                </a:r>
                <a:r>
                  <a:rPr lang="en-US" sz="3200" b="1">
                    <a:latin typeface="Times New Roman" pitchFamily="18" charset="0"/>
                    <a:cs typeface="Times New Roman" pitchFamily="18" charset="0"/>
                  </a:rPr>
                  <a:t>. MS </a:t>
                </a:r>
                <a:r>
                  <a:rPr lang="en-US" sz="3200" b="1" smtClean="0">
                    <a:latin typeface="Times New Roman" pitchFamily="18" charset="0"/>
                    <a:cs typeface="Times New Roman" pitchFamily="18" charset="0"/>
                  </a:rPr>
                  <a:t>Excel</a:t>
                </a:r>
                <a:endParaRPr lang="en-US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503695" y="1489757"/>
                <a:ext cx="3890779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smtClean="0">
                    <a:latin typeface="Times New Roman" panose="02020603050405020304" pitchFamily="18" charset="0"/>
                    <a:cs typeface="Times New Roman" pitchFamily="18" charset="0"/>
                  </a:rPr>
                  <a:t>D. </a:t>
                </a:r>
                <a:r>
                  <a:rPr lang="en-US" sz="3200" b="1">
                    <a:latin typeface="Times New Roman" pitchFamily="18" charset="0"/>
                    <a:cs typeface="Times New Roman" pitchFamily="18" charset="0"/>
                  </a:rPr>
                  <a:t>Paint 3D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00016" y="0"/>
              <a:ext cx="11853591" cy="907740"/>
              <a:chOff x="0" y="0"/>
              <a:chExt cx="11853591" cy="907740"/>
            </a:xfrm>
          </p:grpSpPr>
          <p:pic>
            <p:nvPicPr>
              <p:cNvPr id="3" name="Picture 4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42975" cy="907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752203" y="187382"/>
                <a:ext cx="11101388" cy="584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Bài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trình chiếu thường được tạo bằng phần mềm nào sau đây?</a:t>
                </a:r>
              </a:p>
            </p:txBody>
          </p:sp>
        </p:grpSp>
      </p:grpSp>
      <p:pic>
        <p:nvPicPr>
          <p:cNvPr id="8" name="Picture 8" descr="Hình ảnh Dấu Kiểm Màu Xanh Lá Cây Lỗi Toán Dấu Kiểm Lỗi PNG , Lỗi Cờ Kiểm  Tra Màu Xanh Lá Cây, đánh Dấu, Lỗi PNG miễn phí tải tập ti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0" t="7848" r="9243" b="8107"/>
          <a:stretch/>
        </p:blipFill>
        <p:spPr bwMode="auto">
          <a:xfrm>
            <a:off x="852219" y="1482294"/>
            <a:ext cx="894633" cy="9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ình ảnh Dấu Kiểm Màu Xanh Lá Cây Lỗi Toán Dấu Kiểm Lỗi PNG , Lỗi Cờ Kiểm  Tra Màu Xanh Lá Cây, đánh Dấu, Lỗi PNG miễn phí tải tập ti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0" t="7848" r="9243" b="8107"/>
          <a:stretch/>
        </p:blipFill>
        <p:spPr bwMode="auto">
          <a:xfrm>
            <a:off x="571503" y="4738574"/>
            <a:ext cx="822284" cy="8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2519463"/>
            <a:ext cx="11953607" cy="4242486"/>
            <a:chOff x="0" y="2519463"/>
            <a:chExt cx="11953607" cy="4242486"/>
          </a:xfrm>
        </p:grpSpPr>
        <p:pic>
          <p:nvPicPr>
            <p:cNvPr id="12" name="Picture 5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19463"/>
              <a:ext cx="1042991" cy="111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34877" y="2730076"/>
              <a:ext cx="11118730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Trang tiêu đề có vai trò quan trọng gì?</a:t>
              </a:r>
              <a:endParaRPr lang="en-GB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 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 nội dung được trình bày một cách rõ ràng, mạch lạc.</a:t>
              </a:r>
            </a:p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en-US" sz="3200" b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b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 Định dạng màu chữ cho các trang sau.</a:t>
              </a:r>
              <a:endParaRPr lang="en-GB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en-US" sz="3200" b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C. Gây ấn tượng, thu hút sự chú ý của người xem ngay từ ban đầu</a:t>
              </a:r>
              <a:r>
                <a:rPr lang="en-US" sz="3200" b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en-US" sz="3200" b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D. tăng mức phân </a:t>
              </a:r>
              <a:r>
                <a:rPr lang="en-US" sz="3200" b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cấp.</a:t>
              </a:r>
              <a:endPara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5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ình ảnh Dấu Kiểm Màu Xanh Lá Cây Lỗi Toán Dấu Kiểm Lỗi PNG , Lỗi Cờ Kiểm  Tra Màu Xanh Lá Cây, đánh Dấu, Lỗi PNG miễn phí tải tập ti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0" t="7848" r="9243" b="8107"/>
          <a:stretch/>
        </p:blipFill>
        <p:spPr bwMode="auto">
          <a:xfrm>
            <a:off x="6083331" y="1643631"/>
            <a:ext cx="894633" cy="9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26411" y="2354279"/>
            <a:ext cx="11860802" cy="1372776"/>
            <a:chOff x="126411" y="2354279"/>
            <a:chExt cx="11860802" cy="1372776"/>
          </a:xfrm>
        </p:grpSpPr>
        <p:sp>
          <p:nvSpPr>
            <p:cNvPr id="5" name="Rectangle 4"/>
            <p:cNvSpPr/>
            <p:nvPr/>
          </p:nvSpPr>
          <p:spPr>
            <a:xfrm>
              <a:off x="1152887" y="2616366"/>
              <a:ext cx="10834326" cy="111068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3200" b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Sắp </a:t>
              </a:r>
              <a:r>
                <a:rPr lang="en-US" sz="3200" b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xếp các thao tác dưới đây theo thứ tự đúng để sao chép dữ liệu từ tệp văn bản sang trang trình </a:t>
              </a:r>
              <a:r>
                <a:rPr lang="en-US" sz="3200" b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200" b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7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11" y="2354279"/>
              <a:ext cx="1090473" cy="1330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62414" y="11668"/>
            <a:ext cx="11924799" cy="1807880"/>
            <a:chOff x="62414" y="11668"/>
            <a:chExt cx="11924799" cy="1807880"/>
          </a:xfrm>
        </p:grpSpPr>
        <p:grpSp>
          <p:nvGrpSpPr>
            <p:cNvPr id="19" name="Group 18"/>
            <p:cNvGrpSpPr/>
            <p:nvPr/>
          </p:nvGrpSpPr>
          <p:grpSpPr>
            <a:xfrm>
              <a:off x="2148470" y="887932"/>
              <a:ext cx="7076395" cy="931616"/>
              <a:chOff x="2148470" y="887932"/>
              <a:chExt cx="7076395" cy="931616"/>
            </a:xfrm>
          </p:grpSpPr>
          <p:pic>
            <p:nvPicPr>
              <p:cNvPr id="6" name="Picture 10" descr="TOP 15 câu Trắc nghiệm Tin học 7 Bài 11 (có đáp án): Tạo bài trình chiếu - Chân trời sáng tạo (ảnh 1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164"/>
              <a:stretch/>
            </p:blipFill>
            <p:spPr bwMode="auto">
              <a:xfrm>
                <a:off x="2148470" y="914057"/>
                <a:ext cx="827223" cy="8494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6507" y="887932"/>
                <a:ext cx="888283" cy="82906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74082" y="900577"/>
                <a:ext cx="868072" cy="80377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19143" y="903664"/>
                <a:ext cx="1205722" cy="9158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62414" y="11668"/>
              <a:ext cx="11924799" cy="1209056"/>
              <a:chOff x="62414" y="11668"/>
              <a:chExt cx="11924799" cy="1209056"/>
            </a:xfrm>
          </p:grpSpPr>
          <p:pic>
            <p:nvPicPr>
              <p:cNvPr id="7" name="Picture 6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14" y="11668"/>
                <a:ext cx="1031867" cy="12090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094281" y="232847"/>
                <a:ext cx="10892932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tăng mức phân cấp, ta chọn vào lệnh nào trong thẻ Home?</a:t>
                </a:r>
                <a:endParaRPr lang="en-GB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671647" y="3857798"/>
            <a:ext cx="10834326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Thực hiện lệnh Copy.</a:t>
            </a:r>
            <a:endParaRPr lang="en-GB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Thực hiện lệnh Paste.</a:t>
            </a:r>
            <a:endParaRPr lang="en-GB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(c) Chọn nội dung văn bản cần sao chép ở tệp văn bản.</a:t>
            </a:r>
            <a:endParaRPr lang="en-GB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(d) Tại cửa sổ trình chiếu, nháy chuột vào nơi muốn văn bản xuất hiện.</a:t>
            </a:r>
            <a:endParaRPr lang="en-GB" sz="32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8834" y="6042916"/>
            <a:ext cx="3348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(c) – (a) – (d) – (b)</a:t>
            </a:r>
            <a:endParaRPr lang="en-GB" sz="3200" b="1"/>
          </a:p>
        </p:txBody>
      </p:sp>
    </p:spTree>
    <p:extLst>
      <p:ext uri="{BB962C8B-B14F-4D97-AF65-F5344CB8AC3E}">
        <p14:creationId xmlns:p14="http://schemas.microsoft.com/office/powerpoint/2010/main" val="158905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E5361D1-108B-4D8F-AFB1-9AF950B69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8" r="2658" b="8054"/>
          <a:stretch/>
        </p:blipFill>
        <p:spPr>
          <a:xfrm>
            <a:off x="140677" y="694122"/>
            <a:ext cx="9580098" cy="61920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815" y="67143"/>
            <a:ext cx="1180279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2 hay Hình 3 phù hợp để mô tả cách trình bày văn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bản </a:t>
            </a:r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4926" y="2329697"/>
            <a:ext cx="1395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3387" y="2329697"/>
            <a:ext cx="1395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GB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04011" y="2252567"/>
            <a:ext cx="22414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 ràng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lạc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 hiểu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lý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5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1578" y="297802"/>
            <a:ext cx="6113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11: TẠO BÀI TRÌNH CHIẾU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11" y="54386"/>
            <a:ext cx="25514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Tuần: 24 – 25</a:t>
            </a:r>
          </a:p>
          <a:p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Tiết: 24 – 25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752" y="1218324"/>
            <a:ext cx="3967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 trúc phân cấp </a:t>
            </a:r>
            <a:endParaRPr lang="en-GB" sz="3200" b="1"/>
          </a:p>
        </p:txBody>
      </p:sp>
      <p:sp>
        <p:nvSpPr>
          <p:cNvPr id="7" name="Rectangle 6"/>
          <p:cNvSpPr/>
          <p:nvPr/>
        </p:nvSpPr>
        <p:spPr>
          <a:xfrm>
            <a:off x="291975" y="1869714"/>
            <a:ext cx="11568332" cy="18135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Cấu trúc phân cấp là cách trình bày theo danh sách các mục ở những mức phân cấp khác nhau.</a:t>
            </a:r>
            <a:endParaRPr lang="en-GB" sz="32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Mỗi mục có kí hiệu đầu mục.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975" y="3749902"/>
            <a:ext cx="11568332" cy="1222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Lợi ích: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giúp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nội dung được trình bày một cách rõ ràng,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mạch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xem dễ nhớ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dễ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nắm bắt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thông tin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370" y="1978554"/>
            <a:ext cx="7283368" cy="41415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042" y="46490"/>
            <a:ext cx="11757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Khi tạo bài trình chiếu, trang đầu tiên em thường trình bày nội dung gì?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042" y="1082239"/>
            <a:ext cx="11757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r>
              <a:rPr lang="en-US"/>
              <a:t>+ Trang tiêu đề đầu tiên để giới thiệu tên bài trình chiếu, thông tin tác giả.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100" y="78507"/>
            <a:ext cx="11757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Vai trò của trang tiêu đề?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723" y="635524"/>
            <a:ext cx="11757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+ Vai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trò của trang tiêu đề: gây ấn tượng, thu hút sự chú ý của người xem từ ban đầu.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690" y="2047424"/>
            <a:ext cx="8086725" cy="4791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989" y="1937610"/>
            <a:ext cx="862012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5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A684EA-3301-4D6C-B13D-8BFF2D32E24B}"/>
              </a:ext>
            </a:extLst>
          </p:cNvPr>
          <p:cNvSpPr txBox="1"/>
          <p:nvPr/>
        </p:nvSpPr>
        <p:spPr>
          <a:xfrm>
            <a:off x="113923" y="102964"/>
            <a:ext cx="11131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Sao chép dữ liệu từ tệp văn bản sang trang trình chiếu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78" y="114304"/>
            <a:ext cx="12010872" cy="589647"/>
          </a:xfrm>
          <a:prstGeom prst="rect">
            <a:avLst/>
          </a:prstGeom>
          <a:noFill/>
        </p:spPr>
        <p:txBody>
          <a:bodyPr wrap="square" lIns="126745" tIns="63372" rIns="126745" bIns="63372">
            <a:spAutoFit/>
          </a:bodyPr>
          <a:lstStyle/>
          <a:p>
            <a:pPr algn="just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Sao chép, định dạng, di chuyển văn bản trong trang trình chiếu</a:t>
            </a:r>
            <a:endParaRPr lang="en-US" sz="3000" b="1" dirty="0">
              <a:solidFill>
                <a:srgbClr val="FF0000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189" y="3763790"/>
            <a:ext cx="10382737" cy="589647"/>
          </a:xfrm>
          <a:prstGeom prst="rect">
            <a:avLst/>
          </a:prstGeom>
          <a:noFill/>
        </p:spPr>
        <p:txBody>
          <a:bodyPr wrap="square" lIns="126745" tIns="63372" rIns="126745" bIns="63372">
            <a:spAutoFit/>
          </a:bodyPr>
          <a:lstStyle/>
          <a:p>
            <a:pPr algn="just"/>
            <a:r>
              <a:rPr lang="en-US" sz="3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Sao chép dữ liệu từ tệp văn bản sang trang chiếu</a:t>
            </a:r>
            <a:endParaRPr lang="en-US" sz="3000" b="1" dirty="0">
              <a:solidFill>
                <a:srgbClr val="00B050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189" y="748375"/>
            <a:ext cx="3767624" cy="589647"/>
          </a:xfrm>
          <a:prstGeom prst="rect">
            <a:avLst/>
          </a:prstGeom>
          <a:noFill/>
        </p:spPr>
        <p:txBody>
          <a:bodyPr wrap="square" lIns="126745" tIns="63372" rIns="126745" bIns="63372">
            <a:spAutoFit/>
          </a:bodyPr>
          <a:lstStyle/>
          <a:p>
            <a:pPr algn="just"/>
            <a:r>
              <a:rPr lang="en-US" sz="3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Trang tiêu đề</a:t>
            </a:r>
            <a:endParaRPr lang="en-US" sz="3000" b="1" dirty="0">
              <a:solidFill>
                <a:srgbClr val="00B050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189" y="1338273"/>
            <a:ext cx="113400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dung.</a:t>
            </a:r>
          </a:p>
          <a:p>
            <a:pPr>
              <a:lnSpc>
                <a:spcPct val="120000"/>
              </a:lnSpc>
            </a:pPr>
            <a:r>
              <a:rPr lang="en-US" sz="30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Trang tiêu đề có vai trò gây ấn tượng, thu hút sự chú ý của người xem ngay từ ban đầu.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189" y="4404974"/>
            <a:ext cx="11340000" cy="2154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>
                <a:latin typeface="Times New Roman" panose="02020603050405020304" pitchFamily="18" charset="0"/>
                <a:ea typeface="Times New Roman" panose="02020603050405020304" pitchFamily="18" charset="0"/>
              </a:rPr>
              <a:t>Chọn nội dung văn bản cần sao chép ở tệp văn </a:t>
            </a:r>
            <a:r>
              <a:rPr lang="en-US" sz="3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, nhấn lệnh </a:t>
            </a:r>
            <a:r>
              <a:rPr lang="en-US" sz="3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Copy (Ctrl + C).</a:t>
            </a:r>
            <a:endParaRPr lang="en-US" sz="3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>
                <a:latin typeface="Times New Roman" panose="02020603050405020304" pitchFamily="18" charset="0"/>
                <a:ea typeface="Times New Roman" panose="02020603050405020304" pitchFamily="18" charset="0"/>
              </a:rPr>
              <a:t>Tại cửa sổ trình </a:t>
            </a:r>
            <a:r>
              <a:rPr lang="en-US" sz="3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, chọn vị trí </a:t>
            </a:r>
            <a:r>
              <a:rPr lang="en-US" sz="32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muốn </a:t>
            </a: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văn bản xuất </a:t>
            </a:r>
            <a:r>
              <a:rPr lang="en-US" sz="32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, nhấn lệnh </a:t>
            </a:r>
            <a:r>
              <a:rPr lang="en-US" sz="3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Paste </a:t>
            </a:r>
            <a:r>
              <a:rPr lang="en-US" sz="3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(Ctrl + </a:t>
            </a:r>
            <a:r>
              <a:rPr lang="en-US" sz="3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V).</a:t>
            </a:r>
            <a:endParaRPr lang="en-US" sz="3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7" y="155680"/>
            <a:ext cx="11830045" cy="1235977"/>
          </a:xfrm>
          <a:prstGeom prst="rect">
            <a:avLst/>
          </a:prstGeom>
          <a:noFill/>
        </p:spPr>
        <p:txBody>
          <a:bodyPr wrap="square" lIns="126745" tIns="63372" rIns="126745" bIns="63372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Định dạng, di chuyển văn bản trên trang trình chiếu: 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(tương tự phần mềm soạn thảo văn bản word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3000" b="1"/>
          </a:p>
        </p:txBody>
      </p:sp>
      <p:sp>
        <p:nvSpPr>
          <p:cNvPr id="5" name="Rectangle 4"/>
          <p:cNvSpPr/>
          <p:nvPr/>
        </p:nvSpPr>
        <p:spPr>
          <a:xfrm>
            <a:off x="345946" y="1331473"/>
            <a:ext cx="1149839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>
                <a:latin typeface="Times New Roman" pitchFamily="18" charset="0"/>
                <a:cs typeface="Times New Roman" pitchFamily="18" charset="0"/>
              </a:rPr>
              <a:t>- Chọn cỡ chữ 24 – 32, phông chữ, màu chữ dễ đọc, làm nổi bật thông tin của trang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chiếu.</a:t>
            </a:r>
            <a:endParaRPr lang="en-US" sz="3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946" y="2543760"/>
            <a:ext cx="1149839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- Trên 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trang chiếu, không 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nên dùng quá nhiều phông chữ, cỡ chữ, kiểu chữ, màu chữ.</a:t>
            </a:r>
            <a:endParaRPr lang="en-GB" sz="3000" b="1"/>
          </a:p>
        </p:txBody>
      </p:sp>
      <p:sp>
        <p:nvSpPr>
          <p:cNvPr id="7" name="Rectangle 6"/>
          <p:cNvSpPr/>
          <p:nvPr/>
        </p:nvSpPr>
        <p:spPr>
          <a:xfrm>
            <a:off x="345946" y="4275087"/>
            <a:ext cx="11498392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Bonus</a:t>
            </a:r>
          </a:p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Phông chữ: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rõ 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ràng, dễ đọc (Arial, Tahoma,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Calibri, …)</a:t>
            </a:r>
            <a:endParaRPr lang="en-US" sz="3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Kiểu chữ: tiêu đề: chữ đậm; nội dung: chữ thường.</a:t>
            </a:r>
          </a:p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+ Màu chữ: không sử dụng quá nhiều màu chữ, tương phản với màu nền để dễ đọc</a:t>
            </a:r>
            <a:endParaRPr lang="en-GB" sz="3000" b="1"/>
          </a:p>
        </p:txBody>
      </p:sp>
      <p:sp>
        <p:nvSpPr>
          <p:cNvPr id="8" name="Rectangle 7"/>
          <p:cNvSpPr/>
          <p:nvPr/>
        </p:nvSpPr>
        <p:spPr>
          <a:xfrm>
            <a:off x="120013" y="4364360"/>
            <a:ext cx="9048467" cy="620424"/>
          </a:xfrm>
          <a:prstGeom prst="rect">
            <a:avLst/>
          </a:prstGeom>
          <a:noFill/>
        </p:spPr>
        <p:txBody>
          <a:bodyPr wrap="square" lIns="126745" tIns="63372" rIns="126745" bIns="63372">
            <a:spAutoFit/>
          </a:bodyPr>
          <a:lstStyle/>
          <a:p>
            <a:pPr algn="just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Tạo cấu trúc phân cấp trong trang trình chiếu</a:t>
            </a:r>
            <a:endParaRPr lang="en-US" sz="3200" b="1" dirty="0">
              <a:solidFill>
                <a:srgbClr val="FF0000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637" y="5056487"/>
            <a:ext cx="115847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trang tiêu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đề: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Cần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828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+mn-lt"/>
              </a:rPr>
              <a:t>Nội dung trình bày</a:t>
            </a:r>
            <a:endParaRPr lang="en-US" b="1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94" y="1103263"/>
            <a:ext cx="6469306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/>
              <a:t>Phần </a:t>
            </a:r>
            <a:r>
              <a:rPr lang="en-US" sz="3200" smtClean="0"/>
              <a:t>cứng</a:t>
            </a:r>
          </a:p>
          <a:p>
            <a:pPr marL="357188" indent="-357188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3200" smtClean="0"/>
              <a:t>Thiết </a:t>
            </a:r>
            <a:r>
              <a:rPr lang="en-US" sz="3200"/>
              <a:t>bị vào</a:t>
            </a:r>
          </a:p>
          <a:p>
            <a:pPr marL="357188" indent="-357188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3200"/>
              <a:t>Thiết bị ra</a:t>
            </a:r>
          </a:p>
          <a:p>
            <a:pPr marL="357188" indent="-357188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3200"/>
              <a:t>Bộ xử lí trung tâm và bộ nhớ</a:t>
            </a:r>
          </a:p>
          <a:p>
            <a:pPr marL="357188" indent="-3571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/>
              <a:t>Phần mềm</a:t>
            </a:r>
          </a:p>
          <a:p>
            <a:pPr marL="357188" indent="-3571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/>
              <a:t>Hệ điều hành</a:t>
            </a:r>
          </a:p>
          <a:p>
            <a:pPr marL="357188" indent="-3571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/>
              <a:t>Phần mềm ứng dụng</a:t>
            </a:r>
          </a:p>
          <a:p>
            <a:pPr marL="357188" indent="-3571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/>
              <a:t>Kết luận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05576" y="4017571"/>
            <a:ext cx="5581650" cy="2700829"/>
            <a:chOff x="6000751" y="774337"/>
            <a:chExt cx="5581650" cy="270082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6000751" y="1074509"/>
              <a:ext cx="5581650" cy="240065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57188" indent="-271463">
                <a:buFont typeface="Wingdings" panose="05000000000000000000" pitchFamily="2" charset="2"/>
                <a:buChar char="§"/>
              </a:pPr>
              <a:r>
                <a:rPr lang="en-GB" sz="3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vi-VN" sz="3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Increase </a:t>
              </a:r>
              <a:r>
                <a:rPr lang="vi-VN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 Level</a:t>
              </a:r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vi-VN" sz="3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vi-VN" sz="3000" smtClean="0">
                  <a:solidFill>
                    <a:srgbClr val="267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</a:t>
              </a:r>
              <a:r>
                <a:rPr lang="vi-VN" sz="3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GB" sz="3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vi-VN" sz="3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 </a:t>
              </a:r>
              <a:r>
                <a:rPr lang="vi-VN" sz="300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 phân cấp.</a:t>
              </a:r>
            </a:p>
            <a:p>
              <a:pPr marL="357188" indent="-271463">
                <a:buFont typeface="Wingdings" panose="05000000000000000000" pitchFamily="2" charset="2"/>
                <a:buChar char="§"/>
              </a:pPr>
              <a:endParaRPr lang="en-GB" sz="30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57188" indent="-271463">
                <a:buFont typeface="Wingdings" panose="05000000000000000000" pitchFamily="2" charset="2"/>
                <a:buChar char="§"/>
              </a:pPr>
              <a:r>
                <a:rPr lang="en-GB" sz="3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3000" b="1">
                  <a:latin typeface="Times New Roman" pitchFamily="18" charset="0"/>
                  <a:cs typeface="Times New Roman" pitchFamily="18" charset="0"/>
                </a:rPr>
                <a:t>Decrease</a:t>
              </a:r>
              <a:r>
                <a:rPr lang="vi-VN" sz="3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 Level</a:t>
              </a:r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vi-VN" sz="3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vi-VN" sz="3000" smtClean="0">
                  <a:solidFill>
                    <a:srgbClr val="267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Shift </a:t>
              </a:r>
              <a:r>
                <a:rPr lang="vi-VN" sz="3000">
                  <a:solidFill>
                    <a:srgbClr val="267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vi-VN" sz="3000" smtClean="0">
                  <a:solidFill>
                    <a:srgbClr val="267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</a:t>
              </a:r>
              <a:r>
                <a:rPr lang="vi-VN" sz="3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GB" sz="3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vi-VN" sz="3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sz="3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00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 phân cấp.</a:t>
              </a:r>
              <a:endParaRPr lang="vi-VN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1156" y="774337"/>
              <a:ext cx="743163" cy="69361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9896" y="2260549"/>
              <a:ext cx="726254" cy="6724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</p:grpSp>
      <p:sp>
        <p:nvSpPr>
          <p:cNvPr id="8" name="Rectangle 7"/>
          <p:cNvSpPr/>
          <p:nvPr/>
        </p:nvSpPr>
        <p:spPr>
          <a:xfrm>
            <a:off x="6554212" y="2644163"/>
            <a:ext cx="548437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Bullets and Numbering: kích thước, màu sắc, …</a:t>
            </a:r>
            <a:endParaRPr lang="en-GB" sz="3000" b="1"/>
          </a:p>
        </p:txBody>
      </p:sp>
    </p:spTree>
    <p:extLst>
      <p:ext uri="{BB962C8B-B14F-4D97-AF65-F5344CB8AC3E}">
        <p14:creationId xmlns:p14="http://schemas.microsoft.com/office/powerpoint/2010/main" val="10965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302" y="106682"/>
            <a:ext cx="11667172" cy="620424"/>
          </a:xfrm>
          <a:prstGeom prst="rect">
            <a:avLst/>
          </a:prstGeom>
          <a:noFill/>
        </p:spPr>
        <p:txBody>
          <a:bodyPr wrap="square" lIns="126745" tIns="63372" rIns="126745" bIns="63372">
            <a:spAutoFit/>
          </a:bodyPr>
          <a:lstStyle/>
          <a:p>
            <a:pPr algn="just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Tạo cấu trúc phân cấp trong trang trình chiếu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999" y="685800"/>
            <a:ext cx="11420475" cy="18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*Thay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Home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Paragraph: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9800" y="2639464"/>
            <a:ext cx="9246709" cy="693617"/>
            <a:chOff x="759800" y="2241045"/>
            <a:chExt cx="9246709" cy="693617"/>
          </a:xfrm>
        </p:grpSpPr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759800" y="2349887"/>
              <a:ext cx="924670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3200" b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</a:t>
              </a:r>
              <a:r>
                <a:rPr kumimoji="0" lang="en-US" sz="3200" b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3200" b="1" u="none" strike="noStrike" cap="none" normalizeH="0" baseline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Chọn</a:t>
              </a:r>
              <a:r>
                <a:rPr kumimoji="0" lang="en-US" sz="3200" b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        </a:t>
              </a:r>
              <a:r>
                <a:rPr kumimoji="0" lang="en-US" sz="3200" b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để</a:t>
              </a:r>
              <a:r>
                <a:rPr kumimoji="0" lang="en-US" sz="3200" b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3200" b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tăng</a:t>
              </a:r>
              <a:r>
                <a:rPr kumimoji="0" lang="en-US" sz="3200" b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3200" b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mức</a:t>
              </a:r>
              <a:r>
                <a:rPr kumimoji="0" lang="en-US" sz="3200" b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3200" b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phân</a:t>
              </a:r>
              <a:r>
                <a:rPr kumimoji="0" lang="en-US" sz="3200" b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3200" b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cấp</a:t>
              </a:r>
              <a:r>
                <a:rPr kumimoji="0" lang="en-US" sz="3200" b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</a:t>
              </a:r>
              <a:endParaRPr kumimoji="0" lang="en-US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9089" y="2241045"/>
              <a:ext cx="743163" cy="69361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759800" y="3506222"/>
            <a:ext cx="10822813" cy="672459"/>
            <a:chOff x="759800" y="3029089"/>
            <a:chExt cx="10822813" cy="672459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759800" y="3077915"/>
              <a:ext cx="1082281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3200" b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</a:t>
              </a:r>
              <a:r>
                <a:rPr kumimoji="0" lang="en-US" sz="3200" b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3200" b="1" u="none" strike="noStrike" cap="none" normalizeH="0" baseline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Chọn</a:t>
              </a:r>
              <a:r>
                <a:rPr kumimoji="0" lang="en-US" sz="3200" b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        </a:t>
              </a:r>
              <a:r>
                <a:rPr kumimoji="0" lang="en-US" sz="3200" b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để</a:t>
              </a:r>
              <a:r>
                <a:rPr kumimoji="0" lang="en-US" sz="3200" b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3200" b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giảm</a:t>
              </a:r>
              <a:r>
                <a:rPr kumimoji="0" lang="en-US" sz="3200" b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3200" b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mức</a:t>
              </a:r>
              <a:r>
                <a:rPr kumimoji="0" lang="en-US" sz="3200" b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3200" b="1" u="none" strike="noStrike" cap="none" normalizeH="0" baseline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phân</a:t>
              </a:r>
              <a:r>
                <a:rPr kumimoji="0" lang="en-US" sz="3200" b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cấp.                         </a:t>
              </a:r>
              <a:endParaRPr kumimoji="0" lang="en-US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5998" y="3029089"/>
              <a:ext cx="726254" cy="6724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327632" y="4350885"/>
            <a:ext cx="11473842" cy="2456057"/>
            <a:chOff x="381000" y="4049505"/>
            <a:chExt cx="11527208" cy="2456057"/>
          </a:xfrm>
        </p:grpSpPr>
        <p:sp>
          <p:nvSpPr>
            <p:cNvPr id="6" name="Rectangle 5"/>
            <p:cNvSpPr/>
            <p:nvPr/>
          </p:nvSpPr>
          <p:spPr>
            <a:xfrm>
              <a:off x="381000" y="4049505"/>
              <a:ext cx="11527208" cy="24560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*Thay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err="1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>
                <a:lnSpc>
                  <a:spcPct val="12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trỏ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err="1"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b="1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ào Home, chọn mũi tên lệnh 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Bullets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Chọn kí hiệu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3565" y="5233551"/>
              <a:ext cx="1211330" cy="915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943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952</Words>
  <PresentationFormat>Widescreen</PresentationFormat>
  <Paragraphs>91</Paragraphs>
  <Slides>12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2024-02-15T15:34:32Z</dcterms:created>
  <dcterms:modified xsi:type="dcterms:W3CDTF">2024-02-15T22:04:18Z</dcterms:modified>
</cp:coreProperties>
</file>