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6" r:id="rId4"/>
    <p:sldId id="265" r:id="rId5"/>
    <p:sldId id="328" r:id="rId6"/>
    <p:sldId id="329" r:id="rId7"/>
    <p:sldId id="330" r:id="rId8"/>
    <p:sldId id="331" r:id="rId9"/>
    <p:sldId id="332" r:id="rId10"/>
    <p:sldId id="333" r:id="rId11"/>
    <p:sldId id="301" r:id="rId12"/>
    <p:sldId id="303" r:id="rId13"/>
    <p:sldId id="276" r:id="rId14"/>
    <p:sldId id="322" r:id="rId15"/>
    <p:sldId id="334" r:id="rId16"/>
    <p:sldId id="335" r:id="rId17"/>
    <p:sldId id="336" r:id="rId18"/>
    <p:sldId id="337" r:id="rId19"/>
    <p:sldId id="339" r:id="rId20"/>
    <p:sldId id="340" r:id="rId21"/>
    <p:sldId id="341" r:id="rId22"/>
    <p:sldId id="342" r:id="rId23"/>
    <p:sldId id="343" r:id="rId24"/>
    <p:sldId id="314" r:id="rId25"/>
    <p:sldId id="327" r:id="rId26"/>
    <p:sldId id="317" r:id="rId27"/>
    <p:sldId id="318"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40"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DA4B-D90C-ACD5-E840-E357625C5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B14C9C9-4B93-FA37-7466-B5CEA826F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D50A56B-F0BD-A25C-7790-87D9E560D93B}"/>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5" name="Footer Placeholder 4">
            <a:extLst>
              <a:ext uri="{FF2B5EF4-FFF2-40B4-BE49-F238E27FC236}">
                <a16:creationId xmlns:a16="http://schemas.microsoft.com/office/drawing/2014/main" id="{D013B799-8F13-1F2B-6B38-6553BFE9BF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6FD5247-37D6-99BA-81EA-1CE6300268A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66795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EF81-674A-FCA8-903E-01BFB282D08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33F3FD9-DBAB-0C12-2A86-A69CAF2BBB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547E22-A0A7-1836-0542-2918E73D285B}"/>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5" name="Footer Placeholder 4">
            <a:extLst>
              <a:ext uri="{FF2B5EF4-FFF2-40B4-BE49-F238E27FC236}">
                <a16:creationId xmlns:a16="http://schemas.microsoft.com/office/drawing/2014/main" id="{8D8574CE-3DAA-88EE-EBA8-C70BE8FA57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E2CC32-1326-2F00-B1C3-B927110FB34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49854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B71B2-0229-F22D-BD13-9853C75B7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AB756E6-6389-5D00-3A01-B319B57CF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4919EC-47CF-19A0-DAAA-B94ECA1ABEFC}"/>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5" name="Footer Placeholder 4">
            <a:extLst>
              <a:ext uri="{FF2B5EF4-FFF2-40B4-BE49-F238E27FC236}">
                <a16:creationId xmlns:a16="http://schemas.microsoft.com/office/drawing/2014/main" id="{057096EF-F530-9B45-4F07-72E01238F4D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51636C-B06B-1BE0-2F78-0D04853316A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8422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A6-02F1-999D-9261-AEC2AE0C79E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C19176-5820-EAD2-A50E-F6496FE40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513877D-2633-2559-2202-5EA8D6D4FC03}"/>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5" name="Footer Placeholder 4">
            <a:extLst>
              <a:ext uri="{FF2B5EF4-FFF2-40B4-BE49-F238E27FC236}">
                <a16:creationId xmlns:a16="http://schemas.microsoft.com/office/drawing/2014/main" id="{4C0501E1-A900-1678-ED46-D24E12CB55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39A219-D3AF-D3D8-AF50-7F8D7D07850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85344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E618-C4F1-FC40-82A7-F19F833E6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BF121AC-7EF3-4403-C648-F6EE9C592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1695B-B9C4-A938-EE0F-3942B1188637}"/>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5" name="Footer Placeholder 4">
            <a:extLst>
              <a:ext uri="{FF2B5EF4-FFF2-40B4-BE49-F238E27FC236}">
                <a16:creationId xmlns:a16="http://schemas.microsoft.com/office/drawing/2014/main" id="{AB4605A2-A87C-4091-3842-42EDC8CF3A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9339D0-208B-C453-437E-166046D99DD9}"/>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78074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BC32-F157-2A0D-D06C-4D12290989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F75790D-1649-119C-6879-5E1593B49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DCA2200-E9FB-D0D6-E15C-6A41A72A3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CAE2FD-3B46-9A85-3B67-85AA919F4F4B}"/>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6" name="Footer Placeholder 5">
            <a:extLst>
              <a:ext uri="{FF2B5EF4-FFF2-40B4-BE49-F238E27FC236}">
                <a16:creationId xmlns:a16="http://schemas.microsoft.com/office/drawing/2014/main" id="{C6289779-6A4A-2636-0BD9-CD3D467067E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5041DE1-EFA8-D01C-B478-AB9076C4C72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4888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53A3-49CA-E5D5-2142-02546D8F2A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DC961D7-6488-2D02-24FC-FF882EFA0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FFEF8-0C24-2052-5999-0B7FB157C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C5A6254-A55A-CD4F-5940-ABD5476CA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49D14-3111-F71D-FE13-7E361D4DB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FD8060D-5169-99C8-BCDE-14B0EBC7606A}"/>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8" name="Footer Placeholder 7">
            <a:extLst>
              <a:ext uri="{FF2B5EF4-FFF2-40B4-BE49-F238E27FC236}">
                <a16:creationId xmlns:a16="http://schemas.microsoft.com/office/drawing/2014/main" id="{A1BF2893-3283-A7BC-832C-A16EF4AAEB4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068012A-4CD0-64CA-2DD0-D65DCB640AE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419399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190D-8819-2439-5936-00573470335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23A2955-F3F8-B428-29E2-012BC14D33AE}"/>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4" name="Footer Placeholder 3">
            <a:extLst>
              <a:ext uri="{FF2B5EF4-FFF2-40B4-BE49-F238E27FC236}">
                <a16:creationId xmlns:a16="http://schemas.microsoft.com/office/drawing/2014/main" id="{1C24B686-7189-A898-BF64-B2491B55F13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2862F57-D534-63BD-677A-F10D8ACA833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9958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78B35-09F4-69E1-EDA2-2DB648265D6F}"/>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3" name="Footer Placeholder 2">
            <a:extLst>
              <a:ext uri="{FF2B5EF4-FFF2-40B4-BE49-F238E27FC236}">
                <a16:creationId xmlns:a16="http://schemas.microsoft.com/office/drawing/2014/main" id="{7E334F26-1424-C4D5-6070-EEE2F0955BD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3300926-4A1C-CE1A-5D92-93E36741A385}"/>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12673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E3F8-DF57-88E6-3597-7101E0B20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EA0475E-DAC0-F0AC-BAB5-89BA89D0B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E42DFAA-1B74-368D-26B2-25C20A0C5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0780F-C106-DC91-8F23-8A65837339CC}"/>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6" name="Footer Placeholder 5">
            <a:extLst>
              <a:ext uri="{FF2B5EF4-FFF2-40B4-BE49-F238E27FC236}">
                <a16:creationId xmlns:a16="http://schemas.microsoft.com/office/drawing/2014/main" id="{E5876131-194F-FB8F-7832-32D9570E75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D94047-EC82-23F0-5C1E-F0D01CFC2201}"/>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3265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661F-DE1B-DF95-AF60-037FCB1BA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552931F-9086-D858-F3A1-3A4C0BEF7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BB118FF-8014-EC7C-BA2C-4743AC19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E02E3-588B-A2C9-415D-CAAD563C4110}"/>
              </a:ext>
            </a:extLst>
          </p:cNvPr>
          <p:cNvSpPr>
            <a:spLocks noGrp="1"/>
          </p:cNvSpPr>
          <p:nvPr>
            <p:ph type="dt" sz="half" idx="10"/>
          </p:nvPr>
        </p:nvSpPr>
        <p:spPr/>
        <p:txBody>
          <a:bodyPr/>
          <a:lstStyle/>
          <a:p>
            <a:fld id="{698B499B-DE22-4EA9-9766-619B6CEB6E8A}" type="datetimeFigureOut">
              <a:rPr lang="vi-VN" smtClean="0"/>
              <a:t>25/08/2022</a:t>
            </a:fld>
            <a:endParaRPr lang="vi-VN"/>
          </a:p>
        </p:txBody>
      </p:sp>
      <p:sp>
        <p:nvSpPr>
          <p:cNvPr id="6" name="Footer Placeholder 5">
            <a:extLst>
              <a:ext uri="{FF2B5EF4-FFF2-40B4-BE49-F238E27FC236}">
                <a16:creationId xmlns:a16="http://schemas.microsoft.com/office/drawing/2014/main" id="{9C6D5BC9-E963-9C5C-68A4-851017F6B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5A5693E-3A9D-3B91-50EA-19083F08DF6A}"/>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67024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478F3-7D11-720C-40E8-B9B6CFEAC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2D70EB-8143-3DB7-E32D-61ABCF6DC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ECE456-43E6-D628-02CB-EFAAD8418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B499B-DE22-4EA9-9766-619B6CEB6E8A}" type="datetimeFigureOut">
              <a:rPr lang="vi-VN" smtClean="0"/>
              <a:t>25/08/2022</a:t>
            </a:fld>
            <a:endParaRPr lang="vi-VN"/>
          </a:p>
        </p:txBody>
      </p:sp>
      <p:sp>
        <p:nvSpPr>
          <p:cNvPr id="5" name="Footer Placeholder 4">
            <a:extLst>
              <a:ext uri="{FF2B5EF4-FFF2-40B4-BE49-F238E27FC236}">
                <a16:creationId xmlns:a16="http://schemas.microsoft.com/office/drawing/2014/main" id="{1A45D889-8DC3-BF93-4A24-7E7DE83DA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A551921-F14F-D258-C5BE-EFBCB6B35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7398D-76DB-47BC-8329-601868DA83DA}" type="slidenum">
              <a:rPr lang="vi-VN" smtClean="0"/>
              <a:t>‹#›</a:t>
            </a:fld>
            <a:endParaRPr lang="vi-VN"/>
          </a:p>
        </p:txBody>
      </p:sp>
    </p:spTree>
    <p:extLst>
      <p:ext uri="{BB962C8B-B14F-4D97-AF65-F5344CB8AC3E}">
        <p14:creationId xmlns:p14="http://schemas.microsoft.com/office/powerpoint/2010/main" val="274739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a:extLst>
              <a:ext uri="{FF2B5EF4-FFF2-40B4-BE49-F238E27FC236}">
                <a16:creationId xmlns:a16="http://schemas.microsoft.com/office/drawing/2014/main" id="{7C751F96-F949-0601-26AD-1227B3E3097D}"/>
              </a:ext>
            </a:extLst>
          </p:cNvPr>
          <p:cNvSpPr>
            <a:spLocks noChangeArrowheads="1" noChangeShapeType="1" noTextEdit="1"/>
          </p:cNvSpPr>
          <p:nvPr/>
        </p:nvSpPr>
        <p:spPr bwMode="auto">
          <a:xfrm>
            <a:off x="144379" y="22226"/>
            <a:ext cx="12047621" cy="3025775"/>
          </a:xfrm>
          <a:prstGeom prst="rect">
            <a:avLst/>
          </a:prstGeom>
        </p:spPr>
        <p:txBody>
          <a:bodyPr wrap="none" fromWordArt="1">
            <a:prstTxWarp prst="textDeflate">
              <a:avLst>
                <a:gd name="adj" fmla="val 26227"/>
              </a:avLst>
            </a:prstTxWarp>
          </a:bodyPr>
          <a:lstStyle/>
          <a:p>
            <a:pPr algn="ctr"/>
            <a:r>
              <a:rPr lang="vi-VN"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CHỦ ĐỀ 6:</a:t>
            </a:r>
          </a:p>
          <a:p>
            <a:pPr algn="ctr"/>
            <a:r>
              <a:rPr lang="vi-VN"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TRAO ĐỔI CHẤT VÀ CHUYỂN HÓA NĂNG LƯỢNG Ở TẾ BÀO</a:t>
            </a:r>
          </a:p>
        </p:txBody>
      </p:sp>
      <p:sp>
        <p:nvSpPr>
          <p:cNvPr id="3" name="WordArt 5">
            <a:extLst>
              <a:ext uri="{FF2B5EF4-FFF2-40B4-BE49-F238E27FC236}">
                <a16:creationId xmlns:a16="http://schemas.microsoft.com/office/drawing/2014/main" id="{73F96624-086E-4902-E2FB-EA2270F2E5CC}"/>
              </a:ext>
            </a:extLst>
          </p:cNvPr>
          <p:cNvSpPr>
            <a:spLocks noChangeArrowheads="1" noChangeShapeType="1" noTextEdit="1"/>
          </p:cNvSpPr>
          <p:nvPr/>
        </p:nvSpPr>
        <p:spPr bwMode="auto">
          <a:xfrm rot="726270">
            <a:off x="3148265" y="2492927"/>
            <a:ext cx="1400175" cy="1300163"/>
          </a:xfrm>
          <a:prstGeom prst="rect">
            <a:avLst/>
          </a:prstGeom>
        </p:spPr>
        <p:txBody>
          <a:bodyPr wrap="none" fromWordArt="1">
            <a:prstTxWarp prst="textSlantUp">
              <a:avLst>
                <a:gd name="adj" fmla="val 32056"/>
              </a:avLst>
            </a:prstTxWarp>
          </a:bodyPr>
          <a:lstStyle/>
          <a:p>
            <a:pPr algn="ctr"/>
            <a:r>
              <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BÀI </a:t>
            </a:r>
            <a:r>
              <a:rPr lang="en-US"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9</a:t>
            </a:r>
            <a:endPar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endParaRPr>
          </a:p>
        </p:txBody>
      </p:sp>
      <p:sp>
        <p:nvSpPr>
          <p:cNvPr id="4" name="WordArt 6">
            <a:extLst>
              <a:ext uri="{FF2B5EF4-FFF2-40B4-BE49-F238E27FC236}">
                <a16:creationId xmlns:a16="http://schemas.microsoft.com/office/drawing/2014/main" id="{D2353923-177A-0599-941D-D0B12912E4DA}"/>
              </a:ext>
            </a:extLst>
          </p:cNvPr>
          <p:cNvSpPr>
            <a:spLocks noChangeArrowheads="1" noChangeShapeType="1" noTextEdit="1"/>
          </p:cNvSpPr>
          <p:nvPr/>
        </p:nvSpPr>
        <p:spPr bwMode="auto">
          <a:xfrm rot="726270">
            <a:off x="7968917" y="5309771"/>
            <a:ext cx="1400175" cy="1300162"/>
          </a:xfrm>
          <a:prstGeom prst="rect">
            <a:avLst/>
          </a:prstGeom>
        </p:spPr>
        <p:txBody>
          <a:bodyPr wrap="none" fromWordArt="1">
            <a:prstTxWarp prst="textSlantUp">
              <a:avLst>
                <a:gd name="adj" fmla="val 32056"/>
              </a:avLst>
            </a:prstTxWarp>
          </a:bodyPr>
          <a:lstStyle/>
          <a:p>
            <a:pPr algn="ctr"/>
            <a:r>
              <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TIẾT ...</a:t>
            </a:r>
          </a:p>
        </p:txBody>
      </p:sp>
      <p:sp>
        <p:nvSpPr>
          <p:cNvPr id="5" name="WordArt 8">
            <a:extLst>
              <a:ext uri="{FF2B5EF4-FFF2-40B4-BE49-F238E27FC236}">
                <a16:creationId xmlns:a16="http://schemas.microsoft.com/office/drawing/2014/main" id="{0CB80D93-9235-D8C7-78FC-30809E1E6984}"/>
              </a:ext>
            </a:extLst>
          </p:cNvPr>
          <p:cNvSpPr>
            <a:spLocks noChangeArrowheads="1" noChangeShapeType="1" noTextEdit="1"/>
          </p:cNvSpPr>
          <p:nvPr/>
        </p:nvSpPr>
        <p:spPr bwMode="auto">
          <a:xfrm>
            <a:off x="978568" y="3740301"/>
            <a:ext cx="10379242" cy="1527252"/>
          </a:xfrm>
          <a:prstGeom prst="rect">
            <a:avLst/>
          </a:prstGeom>
        </p:spPr>
        <p:txBody>
          <a:bodyPr wrap="none" fromWordArt="1">
            <a:prstTxWarp prst="textPlain">
              <a:avLst>
                <a:gd name="adj" fmla="val 50000"/>
              </a:avLst>
            </a:prstTxWarp>
          </a:bodyPr>
          <a:lstStyle/>
          <a:p>
            <a:pPr algn="ct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QUA MÀNG SINH CHẤT</a:t>
            </a:r>
            <a:endPar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023588"/>
          </a:xfrm>
        </p:spPr>
        <p:txBody>
          <a:bodyPr>
            <a:normAutofit/>
          </a:bodyPr>
          <a:lstStyle/>
          <a:p>
            <a:r>
              <a:rPr lang="vi-VN" sz="4000" b="1" dirty="0">
                <a:solidFill>
                  <a:srgbClr val="0000FF"/>
                </a:solidFill>
                <a:effectLst/>
                <a:latin typeface="Times New Roman" panose="02020603050405020304" pitchFamily="18" charset="0"/>
                <a:ea typeface="Times New Roman" panose="02020603050405020304" pitchFamily="18" charset="0"/>
              </a:rPr>
              <a:t>IV. Sự nhập bào và xuất bào</a:t>
            </a:r>
            <a:endParaRPr lang="en-US" altLang="vi-VN" sz="4000"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742122" y="1020357"/>
            <a:ext cx="10427626" cy="2133660"/>
          </a:xfrm>
        </p:spPr>
        <p:txBody>
          <a:bodyPr>
            <a:noAutofit/>
          </a:bodyPr>
          <a:lstStyle/>
          <a:p>
            <a:pPr marL="0" marR="0" indent="0" algn="just">
              <a:lnSpc>
                <a:spcPct val="107000"/>
              </a:lnSpc>
              <a:spcBef>
                <a:spcPts val="0"/>
              </a:spcBef>
              <a:spcAft>
                <a:spcPts val="0"/>
              </a:spcAft>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Các phân tử lớn như protein, polysaccharide,... được vận chuyển trong các túi được hình thành từ màng thông qua sự nhập bào và xuất bào.</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7000"/>
              </a:lnSpc>
              <a:spcBef>
                <a:spcPts val="0"/>
              </a:spcBef>
              <a:spcAft>
                <a:spcPts val="0"/>
              </a:spcAft>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Đây cũng là một dạng vận chuyển chủ động và tiêu tốn năng lượng.</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7000"/>
              </a:lnSpc>
              <a:spcBef>
                <a:spcPts val="0"/>
              </a:spcBef>
              <a:spcAft>
                <a:spcPts val="0"/>
              </a:spcAft>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quá trình nhập bào, tế bào có thể vận chuyển các phân tử lớn hay thậm chí cả tế bào khác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thực bào</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hoặc một lượng lớn chất lỏng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ẩm bào</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spcBef>
                <a:spcPct val="50000"/>
              </a:spcBef>
              <a:buNone/>
            </a:pPr>
            <a:endParaRPr lang="en-US" altLang="vi-VN" sz="2400" b="1" dirty="0">
              <a:latin typeface="Times New Roman" panose="02020603050405020304" pitchFamily="18" charset="0"/>
            </a:endParaRPr>
          </a:p>
        </p:txBody>
      </p:sp>
      <p:pic>
        <p:nvPicPr>
          <p:cNvPr id="9" name="Picture 8">
            <a:extLst>
              <a:ext uri="{FF2B5EF4-FFF2-40B4-BE49-F238E27FC236}">
                <a16:creationId xmlns:a16="http://schemas.microsoft.com/office/drawing/2014/main" id="{78C88E9A-E2D2-3972-0EA6-C5F431F9D242}"/>
              </a:ext>
            </a:extLst>
          </p:cNvPr>
          <p:cNvPicPr>
            <a:picLocks noChangeAspect="1"/>
          </p:cNvPicPr>
          <p:nvPr/>
        </p:nvPicPr>
        <p:blipFill>
          <a:blip r:embed="rId2"/>
          <a:stretch>
            <a:fillRect/>
          </a:stretch>
        </p:blipFill>
        <p:spPr>
          <a:xfrm>
            <a:off x="1553701" y="3458676"/>
            <a:ext cx="9177753" cy="2504802"/>
          </a:xfrm>
          <a:prstGeom prst="rect">
            <a:avLst/>
          </a:prstGeom>
        </p:spPr>
      </p:pic>
    </p:spTree>
    <p:extLst>
      <p:ext uri="{BB962C8B-B14F-4D97-AF65-F5344CB8AC3E}">
        <p14:creationId xmlns:p14="http://schemas.microsoft.com/office/powerpoint/2010/main" val="121844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descr="uu truong nhuoc truong">
            <a:extLst>
              <a:ext uri="{FF2B5EF4-FFF2-40B4-BE49-F238E27FC236}">
                <a16:creationId xmlns:a16="http://schemas.microsoft.com/office/drawing/2014/main" id="{524A3FC2-FAD2-30B0-B3C5-E5026EAB0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
            <a:ext cx="89154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 Box 6">
            <a:extLst>
              <a:ext uri="{FF2B5EF4-FFF2-40B4-BE49-F238E27FC236}">
                <a16:creationId xmlns:a16="http://schemas.microsoft.com/office/drawing/2014/main" id="{60D26CE9-9D86-EA7A-B5DD-E4ACAB165BC5}"/>
              </a:ext>
            </a:extLst>
          </p:cNvPr>
          <p:cNvSpPr txBox="1">
            <a:spLocks noChangeArrowheads="1"/>
          </p:cNvSpPr>
          <p:nvPr/>
        </p:nvSpPr>
        <p:spPr bwMode="auto">
          <a:xfrm>
            <a:off x="3810000" y="9144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138247" name="Text Box 7">
            <a:extLst>
              <a:ext uri="{FF2B5EF4-FFF2-40B4-BE49-F238E27FC236}">
                <a16:creationId xmlns:a16="http://schemas.microsoft.com/office/drawing/2014/main" id="{765045F8-828A-6A52-BD18-004F7C15D03E}"/>
              </a:ext>
            </a:extLst>
          </p:cNvPr>
          <p:cNvSpPr txBox="1">
            <a:spLocks noChangeArrowheads="1"/>
          </p:cNvSpPr>
          <p:nvPr/>
        </p:nvSpPr>
        <p:spPr bwMode="auto">
          <a:xfrm>
            <a:off x="3048000" y="914400"/>
            <a:ext cx="990600"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Trong TB</a:t>
            </a:r>
          </a:p>
        </p:txBody>
      </p:sp>
      <p:sp>
        <p:nvSpPr>
          <p:cNvPr id="138248" name="Text Box 8">
            <a:extLst>
              <a:ext uri="{FF2B5EF4-FFF2-40B4-BE49-F238E27FC236}">
                <a16:creationId xmlns:a16="http://schemas.microsoft.com/office/drawing/2014/main" id="{3FAA274D-0272-ADDF-CDCE-7E722F402DC2}"/>
              </a:ext>
            </a:extLst>
          </p:cNvPr>
          <p:cNvSpPr txBox="1">
            <a:spLocks noChangeArrowheads="1"/>
          </p:cNvSpPr>
          <p:nvPr/>
        </p:nvSpPr>
        <p:spPr bwMode="auto">
          <a:xfrm>
            <a:off x="4114800" y="914400"/>
            <a:ext cx="1066800" cy="3365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Ngoµi TB</a:t>
            </a:r>
          </a:p>
        </p:txBody>
      </p:sp>
      <p:sp>
        <p:nvSpPr>
          <p:cNvPr id="138249" name="Text Box 9">
            <a:extLst>
              <a:ext uri="{FF2B5EF4-FFF2-40B4-BE49-F238E27FC236}">
                <a16:creationId xmlns:a16="http://schemas.microsoft.com/office/drawing/2014/main" id="{8CC74184-DD29-99C4-B7AB-4E924343293E}"/>
              </a:ext>
            </a:extLst>
          </p:cNvPr>
          <p:cNvSpPr txBox="1">
            <a:spLocks noChangeArrowheads="1"/>
          </p:cNvSpPr>
          <p:nvPr/>
        </p:nvSpPr>
        <p:spPr bwMode="auto">
          <a:xfrm>
            <a:off x="1752600" y="3276601"/>
            <a:ext cx="12192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b="1">
                <a:solidFill>
                  <a:schemeClr val="bg1"/>
                </a:solidFill>
                <a:latin typeface=".VnTime" panose="020B7200000000000000" pitchFamily="34" charset="0"/>
              </a:rPr>
              <a:t>TB hång cÇu</a:t>
            </a:r>
          </a:p>
        </p:txBody>
      </p:sp>
      <p:sp>
        <p:nvSpPr>
          <p:cNvPr id="138250" name="Text Box 10">
            <a:extLst>
              <a:ext uri="{FF2B5EF4-FFF2-40B4-BE49-F238E27FC236}">
                <a16:creationId xmlns:a16="http://schemas.microsoft.com/office/drawing/2014/main" id="{FD1FB1D6-9041-185B-3C70-F59EC3521DB0}"/>
              </a:ext>
            </a:extLst>
          </p:cNvPr>
          <p:cNvSpPr txBox="1">
            <a:spLocks noChangeArrowheads="1"/>
          </p:cNvSpPr>
          <p:nvPr/>
        </p:nvSpPr>
        <p:spPr bwMode="auto">
          <a:xfrm>
            <a:off x="1752600" y="5181601"/>
            <a:ext cx="13716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a:solidFill>
                  <a:schemeClr val="bg1"/>
                </a:solidFill>
                <a:latin typeface=".VnTime" panose="020B7200000000000000" pitchFamily="34" charset="0"/>
              </a:rPr>
              <a:t>TB thùc vËt</a:t>
            </a:r>
          </a:p>
        </p:txBody>
      </p:sp>
      <p:sp>
        <p:nvSpPr>
          <p:cNvPr id="138251" name="Text Box 11">
            <a:extLst>
              <a:ext uri="{FF2B5EF4-FFF2-40B4-BE49-F238E27FC236}">
                <a16:creationId xmlns:a16="http://schemas.microsoft.com/office/drawing/2014/main" id="{C0B20A30-B1BF-B7A8-CAC7-BDB335CDE3B3}"/>
              </a:ext>
            </a:extLst>
          </p:cNvPr>
          <p:cNvSpPr txBox="1">
            <a:spLocks noChangeArrowheads="1"/>
          </p:cNvSpPr>
          <p:nvPr/>
        </p:nvSpPr>
        <p:spPr bwMode="auto">
          <a:xfrm>
            <a:off x="3124200" y="457201"/>
            <a:ext cx="17526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uư</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sp>
        <p:nvSpPr>
          <p:cNvPr id="138252" name="Text Box 12">
            <a:extLst>
              <a:ext uri="{FF2B5EF4-FFF2-40B4-BE49-F238E27FC236}">
                <a16:creationId xmlns:a16="http://schemas.microsoft.com/office/drawing/2014/main" id="{6BE25557-C46D-5340-42A8-460A87D16109}"/>
              </a:ext>
            </a:extLst>
          </p:cNvPr>
          <p:cNvSpPr txBox="1">
            <a:spLocks noChangeArrowheads="1"/>
          </p:cNvSpPr>
          <p:nvPr/>
        </p:nvSpPr>
        <p:spPr bwMode="auto">
          <a:xfrm>
            <a:off x="5334000" y="457201"/>
            <a:ext cx="19812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®¼ng </a:t>
            </a:r>
            <a:r>
              <a:rPr lang="en-US" altLang="vi-VN" b="1" dirty="0" err="1">
                <a:solidFill>
                  <a:schemeClr val="bg1"/>
                </a:solidFill>
                <a:latin typeface=".VnTime" panose="020B7200000000000000" pitchFamily="34" charset="0"/>
              </a:rPr>
              <a:t>trương</a:t>
            </a:r>
            <a:endParaRPr lang="en-US" altLang="vi-VN" dirty="0"/>
          </a:p>
        </p:txBody>
      </p:sp>
      <p:sp>
        <p:nvSpPr>
          <p:cNvPr id="138253" name="Text Box 13">
            <a:extLst>
              <a:ext uri="{FF2B5EF4-FFF2-40B4-BE49-F238E27FC236}">
                <a16:creationId xmlns:a16="http://schemas.microsoft.com/office/drawing/2014/main" id="{8EB47585-9D2A-E8AC-0536-3B3C6810E3B8}"/>
              </a:ext>
            </a:extLst>
          </p:cNvPr>
          <p:cNvSpPr txBox="1">
            <a:spLocks noChangeArrowheads="1"/>
          </p:cNvSpPr>
          <p:nvPr/>
        </p:nvSpPr>
        <p:spPr bwMode="auto">
          <a:xfrm>
            <a:off x="7467600" y="457200"/>
            <a:ext cx="25146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nh­ược</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8249"/>
                                        </p:tgtEl>
                                        <p:attrNameLst>
                                          <p:attrName>style.visibility</p:attrName>
                                        </p:attrNameLst>
                                      </p:cBhvr>
                                      <p:to>
                                        <p:strVal val="visible"/>
                                      </p:to>
                                    </p:set>
                                    <p:animEffect transition="in" filter="box(in)">
                                      <p:cBhvr>
                                        <p:cTn id="7" dur="500"/>
                                        <p:tgtEl>
                                          <p:spTgt spid="1382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8250"/>
                                        </p:tgtEl>
                                        <p:attrNameLst>
                                          <p:attrName>style.visibility</p:attrName>
                                        </p:attrNameLst>
                                      </p:cBhvr>
                                      <p:to>
                                        <p:strVal val="visible"/>
                                      </p:to>
                                    </p:set>
                                    <p:animEffect transition="in" filter="box(in)">
                                      <p:cBhvr>
                                        <p:cTn id="10" dur="500"/>
                                        <p:tgtEl>
                                          <p:spTgt spid="138250"/>
                                        </p:tgtEl>
                                      </p:cBhvr>
                                    </p:animEffect>
                                  </p:childTnLst>
                                </p:cTn>
                              </p:par>
                              <p:par>
                                <p:cTn id="11" presetID="4" presetClass="entr" presetSubtype="16" fill="hold" grpId="0" nodeType="withEffect" nodePh="1">
                                  <p:stCondLst>
                                    <p:cond delay="0"/>
                                  </p:stCondLst>
                                  <p:endCondLst>
                                    <p:cond evt="begin" delay="0">
                                      <p:tn val="11"/>
                                    </p:cond>
                                  </p:endCondLst>
                                  <p:childTnLst>
                                    <p:set>
                                      <p:cBhvr>
                                        <p:cTn id="12" dur="1" fill="hold">
                                          <p:stCondLst>
                                            <p:cond delay="0"/>
                                          </p:stCondLst>
                                        </p:cTn>
                                        <p:tgtEl>
                                          <p:spTgt spid="138246"/>
                                        </p:tgtEl>
                                        <p:attrNameLst>
                                          <p:attrName>style.visibility</p:attrName>
                                        </p:attrNameLst>
                                      </p:cBhvr>
                                      <p:to>
                                        <p:strVal val="visible"/>
                                      </p:to>
                                    </p:set>
                                    <p:animEffect transition="in" filter="box(in)">
                                      <p:cBhvr>
                                        <p:cTn id="13" dur="500"/>
                                        <p:tgtEl>
                                          <p:spTgt spid="13824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8247"/>
                                        </p:tgtEl>
                                        <p:attrNameLst>
                                          <p:attrName>style.visibility</p:attrName>
                                        </p:attrNameLst>
                                      </p:cBhvr>
                                      <p:to>
                                        <p:strVal val="visible"/>
                                      </p:to>
                                    </p:set>
                                    <p:animEffect transition="in" filter="box(in)">
                                      <p:cBhvr>
                                        <p:cTn id="16" dur="500"/>
                                        <p:tgtEl>
                                          <p:spTgt spid="13824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8248"/>
                                        </p:tgtEl>
                                        <p:attrNameLst>
                                          <p:attrName>style.visibility</p:attrName>
                                        </p:attrNameLst>
                                      </p:cBhvr>
                                      <p:to>
                                        <p:strVal val="visible"/>
                                      </p:to>
                                    </p:set>
                                    <p:animEffect transition="in" filter="box(in)">
                                      <p:cBhvr>
                                        <p:cTn id="19" dur="500"/>
                                        <p:tgtEl>
                                          <p:spTgt spid="1382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8251"/>
                                        </p:tgtEl>
                                        <p:attrNameLst>
                                          <p:attrName>style.visibility</p:attrName>
                                        </p:attrNameLst>
                                      </p:cBhvr>
                                      <p:to>
                                        <p:strVal val="visible"/>
                                      </p:to>
                                    </p:set>
                                    <p:animEffect transition="in" filter="box(in)">
                                      <p:cBhvr>
                                        <p:cTn id="24" dur="500"/>
                                        <p:tgtEl>
                                          <p:spTgt spid="1382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8252"/>
                                        </p:tgtEl>
                                        <p:attrNameLst>
                                          <p:attrName>style.visibility</p:attrName>
                                        </p:attrNameLst>
                                      </p:cBhvr>
                                      <p:to>
                                        <p:strVal val="visible"/>
                                      </p:to>
                                    </p:set>
                                    <p:animEffect transition="in" filter="box(in)">
                                      <p:cBhvr>
                                        <p:cTn id="29" dur="500"/>
                                        <p:tgtEl>
                                          <p:spTgt spid="1382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8253"/>
                                        </p:tgtEl>
                                        <p:attrNameLst>
                                          <p:attrName>style.visibility</p:attrName>
                                        </p:attrNameLst>
                                      </p:cBhvr>
                                      <p:to>
                                        <p:strVal val="visible"/>
                                      </p:to>
                                    </p:set>
                                    <p:animEffect transition="in" filter="box(in)">
                                      <p:cBhvr>
                                        <p:cTn id="34" dur="500"/>
                                        <p:tgtEl>
                                          <p:spTgt spid="138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p:bldP spid="138247" grpId="0" animBg="1"/>
      <p:bldP spid="138248" grpId="0" animBg="1"/>
      <p:bldP spid="138249" grpId="0" animBg="1"/>
      <p:bldP spid="138250" grpId="0" animBg="1"/>
      <p:bldP spid="138251" grpId="0" animBg="1"/>
      <p:bldP spid="138252" grpId="0" animBg="1"/>
      <p:bldP spid="138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91816A-459E-65FE-752B-C043248F35A3}"/>
              </a:ext>
            </a:extLst>
          </p:cNvPr>
          <p:cNvGraphicFramePr>
            <a:graphicFrameLocks noGrp="1"/>
          </p:cNvGraphicFramePr>
          <p:nvPr>
            <p:ph idx="1"/>
            <p:extLst>
              <p:ext uri="{D42A27DB-BD31-4B8C-83A1-F6EECF244321}">
                <p14:modId xmlns:p14="http://schemas.microsoft.com/office/powerpoint/2010/main" val="91019892"/>
              </p:ext>
            </p:extLst>
          </p:nvPr>
        </p:nvGraphicFramePr>
        <p:xfrm>
          <a:off x="1752600" y="1922929"/>
          <a:ext cx="8745070" cy="3163720"/>
        </p:xfrm>
        <a:graphic>
          <a:graphicData uri="http://schemas.openxmlformats.org/drawingml/2006/table">
            <a:tbl>
              <a:tblPr firstRow="1" firstCol="1" bandRow="1">
                <a:tableStyleId>{5C22544A-7EE6-4342-B048-85BDC9FD1C3A}</a:tableStyleId>
              </a:tblPr>
              <a:tblGrid>
                <a:gridCol w="1679188">
                  <a:extLst>
                    <a:ext uri="{9D8B030D-6E8A-4147-A177-3AD203B41FA5}">
                      <a16:colId xmlns:a16="http://schemas.microsoft.com/office/drawing/2014/main" val="2082055000"/>
                    </a:ext>
                  </a:extLst>
                </a:gridCol>
                <a:gridCol w="7065882">
                  <a:extLst>
                    <a:ext uri="{9D8B030D-6E8A-4147-A177-3AD203B41FA5}">
                      <a16:colId xmlns:a16="http://schemas.microsoft.com/office/drawing/2014/main" val="290720393"/>
                    </a:ext>
                  </a:extLst>
                </a:gridCol>
              </a:tblGrid>
              <a:tr h="790930">
                <a:tc gridSpan="2">
                  <a:txBody>
                    <a:bodyPr/>
                    <a:lstStyle/>
                    <a:p>
                      <a:pPr algn="ctr">
                        <a:lnSpc>
                          <a:spcPct val="107000"/>
                        </a:lnSpc>
                      </a:pPr>
                      <a:r>
                        <a:rPr lang="nl-NL" sz="2400" dirty="0">
                          <a:solidFill>
                            <a:schemeClr val="tx2"/>
                          </a:solidFill>
                          <a:effectLst/>
                          <a:latin typeface="Times New Roman" panose="02020603050405020304" pitchFamily="18" charset="0"/>
                          <a:cs typeface="Times New Roman" panose="02020603050405020304" pitchFamily="18" charset="0"/>
                        </a:rPr>
                        <a:t>Phân biệt các loại môi trường</a:t>
                      </a:r>
                      <a:endParaRPr lang="vi-VN"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3556931906"/>
                  </a:ext>
                </a:extLst>
              </a:tr>
              <a:tr h="790930">
                <a:tc>
                  <a:txBody>
                    <a:bodyPr/>
                    <a:lstStyle/>
                    <a:p>
                      <a:pPr>
                        <a:lnSpc>
                          <a:spcPct val="107000"/>
                        </a:lnSpc>
                      </a:pPr>
                      <a:r>
                        <a:rPr lang="nl-NL" sz="2000">
                          <a:solidFill>
                            <a:schemeClr val="tx2"/>
                          </a:solidFill>
                          <a:effectLst/>
                          <a:latin typeface="Times New Roman" panose="02020603050405020304" pitchFamily="18" charset="0"/>
                          <a:cs typeface="Times New Roman" panose="02020603050405020304" pitchFamily="18" charset="0"/>
                        </a:rPr>
                        <a:t>Ưu trương</a:t>
                      </a:r>
                      <a:endParaRPr lang="vi-VN"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 </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9231455"/>
                  </a:ext>
                </a:extLst>
              </a:tr>
              <a:tr h="790930">
                <a:tc>
                  <a:txBody>
                    <a:bodyPr/>
                    <a:lstStyle/>
                    <a:p>
                      <a:pPr>
                        <a:lnSpc>
                          <a:spcPct val="107000"/>
                        </a:lnSpc>
                      </a:pPr>
                      <a:r>
                        <a:rPr lang="nl-NL" sz="2000">
                          <a:solidFill>
                            <a:schemeClr val="tx2"/>
                          </a:solidFill>
                          <a:effectLst/>
                          <a:latin typeface="Times New Roman" panose="02020603050405020304" pitchFamily="18" charset="0"/>
                          <a:cs typeface="Times New Roman" panose="02020603050405020304" pitchFamily="18" charset="0"/>
                        </a:rPr>
                        <a:t>Nhược trương</a:t>
                      </a:r>
                      <a:endParaRPr lang="vi-VN"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 </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870971"/>
                  </a:ext>
                </a:extLst>
              </a:tr>
              <a:tr h="790930">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Đẳng trương</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389367"/>
                  </a:ext>
                </a:extLst>
              </a:tr>
            </a:tbl>
          </a:graphicData>
        </a:graphic>
      </p:graphicFrame>
      <p:sp>
        <p:nvSpPr>
          <p:cNvPr id="6" name="Title 5">
            <a:extLst>
              <a:ext uri="{FF2B5EF4-FFF2-40B4-BE49-F238E27FC236}">
                <a16:creationId xmlns:a16="http://schemas.microsoft.com/office/drawing/2014/main" id="{868E5530-406C-AC27-6953-1B61B1E04AEB}"/>
              </a:ext>
            </a:extLst>
          </p:cNvPr>
          <p:cNvSpPr txBox="1">
            <a:spLocks/>
          </p:cNvSpPr>
          <p:nvPr/>
        </p:nvSpPr>
        <p:spPr>
          <a:xfrm>
            <a:off x="3446524" y="2868101"/>
            <a:ext cx="7683160" cy="80601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Times New Roman" panose="02020603050405020304" pitchFamily="18" charset="0"/>
                <a:cs typeface="Times New Roman" panose="02020603050405020304" pitchFamily="18" charset="0"/>
              </a:rPr>
              <a:t>Nồng độ chất tan ngoài MT &gt; Nồng độ chất tan trong TB </a:t>
            </a:r>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7" name="Title 5">
            <a:extLst>
              <a:ext uri="{FF2B5EF4-FFF2-40B4-BE49-F238E27FC236}">
                <a16:creationId xmlns:a16="http://schemas.microsoft.com/office/drawing/2014/main" id="{E0BC473C-0AED-9E84-38DD-98F30B157BED}"/>
              </a:ext>
            </a:extLst>
          </p:cNvPr>
          <p:cNvSpPr txBox="1">
            <a:spLocks/>
          </p:cNvSpPr>
          <p:nvPr/>
        </p:nvSpPr>
        <p:spPr>
          <a:xfrm>
            <a:off x="3410664" y="3651312"/>
            <a:ext cx="7087006" cy="59081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nl-NL" sz="4200" dirty="0">
                <a:latin typeface="Times New Roman" panose="02020603050405020304" pitchFamily="18" charset="0"/>
                <a:cs typeface="Times New Roman" panose="02020603050405020304" pitchFamily="18" charset="0"/>
              </a:rPr>
              <a:t>Nồng độ chất tan ngoài MT &lt; Nồng độ chất tan trong TB</a:t>
            </a:r>
            <a:r>
              <a:rPr lang="vi-VN" sz="4200" dirty="0">
                <a:latin typeface="Times New Roman" panose="02020603050405020304" pitchFamily="18" charset="0"/>
                <a:ea typeface="Times New Roman" panose="02020603050405020304" pitchFamily="18" charset="0"/>
                <a:cs typeface="Times New Roman" panose="02020603050405020304" pitchFamily="18" charset="0"/>
              </a:rPr>
              <a:t/>
            </a:r>
            <a:br>
              <a:rPr lang="vi-VN" sz="4200" dirty="0">
                <a:latin typeface="Times New Roman" panose="02020603050405020304" pitchFamily="18" charset="0"/>
                <a:ea typeface="Times New Roman" panose="02020603050405020304" pitchFamily="18" charset="0"/>
                <a:cs typeface="Times New Roman" panose="02020603050405020304" pitchFamily="18" charset="0"/>
              </a:rPr>
            </a:br>
            <a:endParaRPr lang="vi-VN" sz="4200" dirty="0"/>
          </a:p>
        </p:txBody>
      </p:sp>
      <p:sp>
        <p:nvSpPr>
          <p:cNvPr id="8" name="Title 5">
            <a:extLst>
              <a:ext uri="{FF2B5EF4-FFF2-40B4-BE49-F238E27FC236}">
                <a16:creationId xmlns:a16="http://schemas.microsoft.com/office/drawing/2014/main" id="{B0D75FD0-2190-FB72-3F9B-2100A9AA7AE3}"/>
              </a:ext>
            </a:extLst>
          </p:cNvPr>
          <p:cNvSpPr txBox="1">
            <a:spLocks/>
          </p:cNvSpPr>
          <p:nvPr/>
        </p:nvSpPr>
        <p:spPr>
          <a:xfrm>
            <a:off x="3468935" y="4303435"/>
            <a:ext cx="6970465" cy="783212"/>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2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4200" dirty="0">
                <a:latin typeface="Times New Roman" panose="02020603050405020304" pitchFamily="18" charset="0"/>
                <a:cs typeface="Times New Roman" panose="02020603050405020304" pitchFamily="18" charset="0"/>
              </a:rPr>
              <a:t>Nồng độ chất tan ngoài MT = Nồng độ chất tan trong TB</a:t>
            </a:r>
            <a:r>
              <a:rPr lang="vi-VN" dirty="0">
                <a:latin typeface="Times New Roman" panose="02020603050405020304" pitchFamily="18" charset="0"/>
                <a:ea typeface="Times New Roman" panose="02020603050405020304" pitchFamily="18" charset="0"/>
                <a:cs typeface="Times New Roman" panose="02020603050405020304" pitchFamily="18" charset="0"/>
              </a:rPr>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Tree>
    <p:extLst>
      <p:ext uri="{BB962C8B-B14F-4D97-AF65-F5344CB8AC3E}">
        <p14:creationId xmlns:p14="http://schemas.microsoft.com/office/powerpoint/2010/main" val="398840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7184" y="1234512"/>
            <a:ext cx="8229600" cy="4891650"/>
          </a:xfrm>
        </p:spPr>
        <p:txBody>
          <a:bodyPr>
            <a:normAutofit/>
          </a:bodyPr>
          <a:lstStyle/>
          <a:p>
            <a:pPr marL="0" indent="0">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6" name="Picture 4" descr="pinocyt"/>
          <p:cNvPicPr>
            <a:picLocks noChangeAspect="1" noChangeArrowheads="1" noCrop="1"/>
          </p:cNvPicPr>
          <p:nvPr/>
        </p:nvPicPr>
        <p:blipFill>
          <a:blip r:embed="rId2"/>
          <a:srcRect/>
          <a:stretch>
            <a:fillRect/>
          </a:stretch>
        </p:blipFill>
        <p:spPr bwMode="auto">
          <a:xfrm>
            <a:off x="6204074" y="2425571"/>
            <a:ext cx="3924375" cy="3209519"/>
          </a:xfrm>
          <a:prstGeom prst="rect">
            <a:avLst/>
          </a:prstGeom>
          <a:noFill/>
          <a:ln w="9525">
            <a:noFill/>
            <a:miter lim="800000"/>
            <a:headEnd/>
            <a:tailEnd/>
          </a:ln>
        </p:spPr>
      </p:pic>
      <p:pic>
        <p:nvPicPr>
          <p:cNvPr id="7" name="Picture 6" descr="Exocy"/>
          <p:cNvPicPr>
            <a:picLocks noChangeAspect="1" noChangeArrowheads="1" noCrop="1"/>
          </p:cNvPicPr>
          <p:nvPr/>
        </p:nvPicPr>
        <p:blipFill>
          <a:blip r:embed="rId3"/>
          <a:srcRect/>
          <a:stretch>
            <a:fillRect/>
          </a:stretch>
        </p:blipFill>
        <p:spPr bwMode="auto">
          <a:xfrm>
            <a:off x="2125217" y="2276873"/>
            <a:ext cx="3480480" cy="3346615"/>
          </a:xfrm>
          <a:prstGeom prst="rect">
            <a:avLst/>
          </a:prstGeom>
          <a:noFill/>
          <a:ln w="9525">
            <a:noFill/>
            <a:miter lim="800000"/>
            <a:headEnd/>
            <a:tailEnd/>
          </a:ln>
        </p:spPr>
      </p:pic>
      <p:sp>
        <p:nvSpPr>
          <p:cNvPr id="8" name="Rectangle 7"/>
          <p:cNvSpPr/>
          <p:nvPr/>
        </p:nvSpPr>
        <p:spPr>
          <a:xfrm>
            <a:off x="21252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Thực</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
        <p:nvSpPr>
          <p:cNvPr id="9" name="Rectangle 8"/>
          <p:cNvSpPr/>
          <p:nvPr/>
        </p:nvSpPr>
        <p:spPr>
          <a:xfrm>
            <a:off x="62400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Ẩm</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Tree>
    <p:extLst>
      <p:ext uri="{BB962C8B-B14F-4D97-AF65-F5344CB8AC3E}">
        <p14:creationId xmlns:p14="http://schemas.microsoft.com/office/powerpoint/2010/main" val="35096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ff.agu.edu.vn/ntkduyen/baithi/vcccqmsc/ga_files/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7250" y="1628800"/>
            <a:ext cx="836722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6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726823" y="695739"/>
            <a:ext cx="10738353" cy="1023588"/>
          </a:xfrm>
        </p:spPr>
        <p:txBody>
          <a:bodyPr>
            <a:noAutofit/>
          </a:bodyPr>
          <a:lstStyle/>
          <a:p>
            <a:pPr>
              <a:lnSpc>
                <a:spcPct val="107000"/>
              </a:lnSpc>
              <a:spcBef>
                <a:spcPts val="0"/>
              </a:spcBef>
            </a:pP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về tính thấm chọn lọc của tế bào sống</a:t>
            </a:r>
            <a: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726823" y="1719327"/>
            <a:ext cx="4070464" cy="4017062"/>
          </a:xfrm>
          <a:prstGeom prst="rect">
            <a:avLst/>
          </a:prstGeom>
          <a:noFill/>
        </p:spPr>
        <p:txBody>
          <a:bodyPr wrap="square">
            <a:spAutoFit/>
          </a:bodyPr>
          <a:lstStyle/>
          <a:p>
            <a:pPr marL="0" marR="0">
              <a:lnSpc>
                <a:spcPct val="107000"/>
              </a:lnSpc>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Mẫu tươi: một số mầm giá đỗ dài khoảng 3 - 4 cm.</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Hoá chất: nước cất; dung dịch xanh methylene 0,5 %; bình đựng nước sôi (khoảng 100 </a:t>
            </a:r>
            <a:r>
              <a:rPr lang="vi-VN"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Dụng cụ: kính hiển vi quang học, lam kính, dao lam, đĩa đồng hồ, cốc thuỷ tinh, lamen.</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BA40526-2024-7A9A-1BBD-99E2A7556E85}"/>
              </a:ext>
            </a:extLst>
          </p:cNvPr>
          <p:cNvPicPr>
            <a:picLocks noChangeAspect="1"/>
          </p:cNvPicPr>
          <p:nvPr/>
        </p:nvPicPr>
        <p:blipFill>
          <a:blip r:embed="rId2"/>
          <a:stretch>
            <a:fillRect/>
          </a:stretch>
        </p:blipFill>
        <p:spPr>
          <a:xfrm>
            <a:off x="5370178" y="1719327"/>
            <a:ext cx="5142817" cy="4336916"/>
          </a:xfrm>
          <a:prstGeom prst="rect">
            <a:avLst/>
          </a:prstGeom>
        </p:spPr>
      </p:pic>
    </p:spTree>
    <p:extLst>
      <p:ext uri="{BB962C8B-B14F-4D97-AF65-F5344CB8AC3E}">
        <p14:creationId xmlns:p14="http://schemas.microsoft.com/office/powerpoint/2010/main" val="236081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726823" y="695739"/>
            <a:ext cx="10738353" cy="1023588"/>
          </a:xfrm>
        </p:spPr>
        <p:txBody>
          <a:bodyPr>
            <a:noAutofit/>
          </a:bodyPr>
          <a:lstStyle/>
          <a:p>
            <a:pPr>
              <a:lnSpc>
                <a:spcPct val="107000"/>
              </a:lnSpc>
              <a:spcBef>
                <a:spcPts val="0"/>
              </a:spcBef>
            </a:pP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về tính thấm chọn lọc của tế bào sống</a:t>
            </a:r>
            <a: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726822" y="1719327"/>
            <a:ext cx="11224771" cy="4550156"/>
          </a:xfrm>
          <a:prstGeom prst="rect">
            <a:avLst/>
          </a:prstGeom>
          <a:noFill/>
        </p:spPr>
        <p:txBody>
          <a:bodyPr wrap="square">
            <a:spAutoFit/>
          </a:bodyPr>
          <a:lstStyle/>
          <a:p>
            <a:pPr marL="0" marR="0">
              <a:lnSpc>
                <a:spcPct val="107000"/>
              </a:lnSpc>
              <a:spcBef>
                <a:spcPts val="0"/>
              </a:spcBef>
              <a:spcAft>
                <a:spcPts val="0"/>
              </a:spcAft>
            </a:pPr>
            <a:r>
              <a:rPr lang="vi-VN" sz="2400" b="1" dirty="0" smtClean="0">
                <a:latin typeface="+mj-lt"/>
              </a:rPr>
              <a:t>* </a:t>
            </a:r>
            <a:r>
              <a:rPr lang="vi-VN" sz="2400" b="1" dirty="0">
                <a:latin typeface="+mj-lt"/>
              </a:rPr>
              <a:t>Tiến hành</a:t>
            </a:r>
            <a:endParaRPr lang="en-US" sz="2400" dirty="0">
              <a:latin typeface="+mj-lt"/>
            </a:endParaRPr>
          </a:p>
          <a:p>
            <a:r>
              <a:rPr lang="vi-VN" dirty="0"/>
              <a:t>- </a:t>
            </a:r>
            <a:r>
              <a:rPr lang="vi-VN" sz="2400" dirty="0">
                <a:latin typeface="+mj-lt"/>
              </a:rPr>
              <a:t>Làm tiêu bản</a:t>
            </a:r>
            <a:endParaRPr lang="en-US" sz="2400" dirty="0">
              <a:latin typeface="+mj-lt"/>
            </a:endParaRPr>
          </a:p>
          <a:p>
            <a:pPr lvl="0"/>
            <a:r>
              <a:rPr lang="vi-VN" sz="2400" dirty="0">
                <a:latin typeface="+mj-lt"/>
              </a:rPr>
              <a:t>Ngâm một nửa số mầm giá đỗ trong nước sôi trong 5 phút.</a:t>
            </a:r>
            <a:endParaRPr lang="en-US" sz="2400" dirty="0">
              <a:latin typeface="+mj-lt"/>
            </a:endParaRPr>
          </a:p>
          <a:p>
            <a:pPr lvl="0"/>
            <a:r>
              <a:rPr lang="vi-VN" sz="2400" dirty="0">
                <a:latin typeface="+mj-lt"/>
              </a:rPr>
              <a:t>Cho hai mầm giá đỗ: một mầm giá đỗ sống và một mầm giá đỗ đã ngâm nước sôi vào đĩa đồng hồ đựng thuốc nhuộm xanh methylene khoảng 10 phút.</a:t>
            </a:r>
            <a:endParaRPr lang="en-US" sz="2400" dirty="0">
              <a:latin typeface="+mj-lt"/>
            </a:endParaRPr>
          </a:p>
          <a:p>
            <a:pPr lvl="0"/>
            <a:r>
              <a:rPr lang="vi-VN" sz="2400" dirty="0">
                <a:latin typeface="+mj-lt"/>
              </a:rPr>
              <a:t>Sau đó, dùng panh kẹp gắp hai mầm giá đỗ ra khỏi dung dịch xanh methylene, rửa sạch bằng nước cất.</a:t>
            </a:r>
            <a:endParaRPr lang="en-US" sz="2400" dirty="0">
              <a:latin typeface="+mj-lt"/>
            </a:endParaRPr>
          </a:p>
          <a:p>
            <a:pPr lvl="0"/>
            <a:r>
              <a:rPr lang="vi-VN" sz="2400" dirty="0">
                <a:latin typeface="+mj-lt"/>
              </a:rPr>
              <a:t>Đặt hai mầm giá đỗ lên lam kính và dùng dao lam cắt 2 - 3 lát mỏng từ mỗi mầm giá đỗ. Nhỏ nước lên lát cắt và đậy lamen.</a:t>
            </a:r>
            <a:endParaRPr lang="en-US" sz="2400" dirty="0">
              <a:latin typeface="+mj-lt"/>
            </a:endParaRPr>
          </a:p>
          <a:p>
            <a:r>
              <a:rPr lang="vi-VN" sz="2400" dirty="0">
                <a:latin typeface="+mj-lt"/>
              </a:rPr>
              <a:t>- Quan sát tiêu bản dưới kính hiển vi</a:t>
            </a:r>
            <a:endParaRPr lang="en-US" sz="2400" dirty="0">
              <a:latin typeface="+mj-lt"/>
            </a:endParaRPr>
          </a:p>
          <a:p>
            <a:pPr lvl="0"/>
            <a:r>
              <a:rPr lang="vi-VN" sz="2400" dirty="0">
                <a:latin typeface="+mj-lt"/>
              </a:rPr>
              <a:t>Đặt và cố định tiêu bản trên bàn kính.</a:t>
            </a:r>
            <a:endParaRPr lang="en-US" sz="2400" dirty="0">
              <a:latin typeface="+mj-lt"/>
            </a:endParaRPr>
          </a:p>
          <a:p>
            <a:pPr lvl="0"/>
            <a:r>
              <a:rPr lang="vi-VN" sz="2400" dirty="0">
                <a:latin typeface="+mj-lt"/>
              </a:rPr>
              <a:t>Quan sát tiêu bản ở vật kính 10x rồi chuyển sang vật kính 40x.</a:t>
            </a:r>
            <a:endParaRPr lang="en-US" sz="2400" dirty="0">
              <a:latin typeface="+mj-lt"/>
            </a:endParaRPr>
          </a:p>
        </p:txBody>
      </p:sp>
    </p:spTree>
    <p:extLst>
      <p:ext uri="{BB962C8B-B14F-4D97-AF65-F5344CB8AC3E}">
        <p14:creationId xmlns:p14="http://schemas.microsoft.com/office/powerpoint/2010/main" val="160441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726823" y="695739"/>
            <a:ext cx="10738353" cy="1023588"/>
          </a:xfrm>
        </p:spPr>
        <p:txBody>
          <a:bodyPr>
            <a:noAutofit/>
          </a:bodyPr>
          <a:lstStyle/>
          <a:p>
            <a:pPr>
              <a:lnSpc>
                <a:spcPct val="107000"/>
              </a:lnSpc>
              <a:spcBef>
                <a:spcPts val="0"/>
              </a:spcBef>
            </a:pP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về tính thấm chọn lọc của tế bào sống</a:t>
            </a:r>
            <a: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726822" y="1719327"/>
            <a:ext cx="11224771" cy="830997"/>
          </a:xfrm>
          <a:prstGeom prst="rect">
            <a:avLst/>
          </a:prstGeom>
          <a:noFill/>
        </p:spPr>
        <p:txBody>
          <a:bodyPr wrap="square">
            <a:spAutoFit/>
          </a:bodyPr>
          <a:lstStyle/>
          <a:p>
            <a:r>
              <a:rPr lang="vi-VN" sz="2400" b="1" dirty="0">
                <a:latin typeface="+mj-lt"/>
              </a:rPr>
              <a:t>* Báo cáo</a:t>
            </a:r>
            <a:r>
              <a:rPr lang="vi-VN" sz="2400" dirty="0">
                <a:latin typeface="+mj-lt"/>
              </a:rPr>
              <a:t>: Báo cáo kết quả thí nghiệm theo mẫu và trả lời câu hỏi sau:</a:t>
            </a:r>
            <a:endParaRPr lang="en-US" sz="2400" dirty="0">
              <a:latin typeface="+mj-lt"/>
            </a:endParaRPr>
          </a:p>
          <a:p>
            <a:r>
              <a:rPr lang="vi-VN" sz="2400" dirty="0">
                <a:latin typeface="+mj-lt"/>
              </a:rPr>
              <a:t>- Thuốc nhuộm methylene có mặt trong tế bào ở mầm giá đỗ nào? Giải thích.</a:t>
            </a:r>
            <a:endParaRPr lang="en-US" sz="2400" dirty="0">
              <a:latin typeface="+mj-lt"/>
            </a:endParaRPr>
          </a:p>
        </p:txBody>
      </p:sp>
    </p:spTree>
    <p:extLst>
      <p:ext uri="{BB962C8B-B14F-4D97-AF65-F5344CB8AC3E}">
        <p14:creationId xmlns:p14="http://schemas.microsoft.com/office/powerpoint/2010/main" val="153360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smtClean="0">
                <a:solidFill>
                  <a:srgbClr val="0000FF"/>
                </a:solidFill>
              </a:rPr>
              <a:t>2</a:t>
            </a:r>
            <a:r>
              <a:rPr lang="vi-VN" sz="2800" b="1" dirty="0">
                <a:solidFill>
                  <a:srgbClr val="0000FF"/>
                </a:solidFill>
              </a:rPr>
              <a:t>. Tìm hiểu về sự co nguyên sinh và phản co nguyên sinh ở tế bào thực vật</a:t>
            </a:r>
            <a:r>
              <a:rPr lang="en-US" sz="2800" dirty="0">
                <a:solidFill>
                  <a:srgbClr val="0000FF"/>
                </a:solidFill>
              </a:rPr>
              <a:t/>
            </a:r>
            <a:br>
              <a:rPr lang="en-US" sz="2800" dirty="0">
                <a:solidFill>
                  <a:srgbClr val="0000FF"/>
                </a:solidFill>
              </a:rPr>
            </a:br>
            <a: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r>
              <a:rPr lang="en-US" sz="2800" dirty="0" smtClean="0">
                <a:solidFill>
                  <a:srgbClr val="0000FF"/>
                </a:solidFill>
                <a:effectLst/>
                <a:latin typeface="Arial" panose="020B0604020202020204" pitchFamily="34" charset="0"/>
                <a:ea typeface="Arial" panose="020B0604020202020204" pitchFamily="34" charset="0"/>
                <a:cs typeface="Times New Roman" panose="02020603050405020304" pitchFamily="18" charset="0"/>
              </a:rPr>
              <a:t>1111111111111111111</a:t>
            </a: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2956536" cy="3785652"/>
          </a:xfrm>
          <a:prstGeom prst="rect">
            <a:avLst/>
          </a:prstGeom>
          <a:noFill/>
        </p:spPr>
        <p:txBody>
          <a:bodyPr wrap="square">
            <a:spAutoFit/>
          </a:bodyPr>
          <a:lstStyle/>
          <a:p>
            <a:r>
              <a:rPr lang="vi-VN" sz="2400" b="1" dirty="0" smtClean="0">
                <a:latin typeface="+mj-lt"/>
              </a:rPr>
              <a:t>* </a:t>
            </a:r>
            <a:r>
              <a:rPr lang="vi-VN" sz="2400" b="1" dirty="0">
                <a:latin typeface="+mj-lt"/>
              </a:rPr>
              <a:t>Chuẩn bị</a:t>
            </a:r>
            <a:endParaRPr lang="en-US" sz="2400" dirty="0">
              <a:latin typeface="+mj-lt"/>
            </a:endParaRPr>
          </a:p>
          <a:p>
            <a:r>
              <a:rPr lang="vi-VN" sz="2400" dirty="0">
                <a:latin typeface="+mj-lt"/>
              </a:rPr>
              <a:t>- Mẫu tươi: lá cây thài lài tía.</a:t>
            </a:r>
            <a:endParaRPr lang="en-US" sz="2400" dirty="0">
              <a:latin typeface="+mj-lt"/>
            </a:endParaRPr>
          </a:p>
          <a:p>
            <a:r>
              <a:rPr lang="vi-VN" sz="2400" dirty="0">
                <a:latin typeface="+mj-lt"/>
              </a:rPr>
              <a:t>- Hoá chất: nước cất, dung dịch NaCl 10 %.</a:t>
            </a:r>
            <a:endParaRPr lang="en-US" sz="2400" dirty="0">
              <a:latin typeface="+mj-lt"/>
            </a:endParaRPr>
          </a:p>
          <a:p>
            <a:r>
              <a:rPr lang="vi-VN" sz="2400" dirty="0">
                <a:latin typeface="+mj-lt"/>
              </a:rPr>
              <a:t>- Dụng cụ: kính hiển vi quang học, lam kính, kim mũi mác, đĩa đồng hồ, giấy thấm.</a:t>
            </a:r>
            <a:endParaRPr lang="en-US" sz="2400" dirty="0">
              <a:latin typeface="+mj-lt"/>
            </a:endParaRPr>
          </a:p>
        </p:txBody>
      </p:sp>
      <p:pic>
        <p:nvPicPr>
          <p:cNvPr id="2" name="Picture 1"/>
          <p:cNvPicPr>
            <a:picLocks noChangeAspect="1"/>
          </p:cNvPicPr>
          <p:nvPr/>
        </p:nvPicPr>
        <p:blipFill>
          <a:blip r:embed="rId2"/>
          <a:stretch>
            <a:fillRect/>
          </a:stretch>
        </p:blipFill>
        <p:spPr>
          <a:xfrm>
            <a:off x="4383789" y="2247360"/>
            <a:ext cx="6807952" cy="3864514"/>
          </a:xfrm>
          <a:prstGeom prst="rect">
            <a:avLst/>
          </a:prstGeom>
        </p:spPr>
      </p:pic>
    </p:spTree>
    <p:extLst>
      <p:ext uri="{BB962C8B-B14F-4D97-AF65-F5344CB8AC3E}">
        <p14:creationId xmlns:p14="http://schemas.microsoft.com/office/powerpoint/2010/main" val="140166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smtClean="0">
                <a:solidFill>
                  <a:srgbClr val="0000FF"/>
                </a:solidFill>
              </a:rPr>
              <a:t>2</a:t>
            </a:r>
            <a:r>
              <a:rPr lang="vi-VN" sz="2800" b="1" dirty="0">
                <a:solidFill>
                  <a:srgbClr val="0000FF"/>
                </a:solidFill>
              </a:rPr>
              <a:t>. Tìm hiểu về sự co nguyên sinh và phản co nguyên sinh ở tế bào thực vật</a:t>
            </a:r>
            <a:r>
              <a:rPr lang="en-US" sz="2800" dirty="0">
                <a:solidFill>
                  <a:srgbClr val="0000FF"/>
                </a:solidFill>
              </a:rPr>
              <a:t/>
            </a:r>
            <a:br>
              <a:rPr lang="en-US" sz="2800" dirty="0">
                <a:solidFill>
                  <a:srgbClr val="0000FF"/>
                </a:solidFill>
              </a:rPr>
            </a:br>
            <a: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10864842" cy="2308324"/>
          </a:xfrm>
          <a:prstGeom prst="rect">
            <a:avLst/>
          </a:prstGeom>
          <a:noFill/>
        </p:spPr>
        <p:txBody>
          <a:bodyPr wrap="square">
            <a:spAutoFit/>
          </a:bodyPr>
          <a:lstStyle/>
          <a:p>
            <a:r>
              <a:rPr lang="vi-VN" sz="2400" b="1" dirty="0">
                <a:latin typeface="+mj-lt"/>
              </a:rPr>
              <a:t>* Tiến hành</a:t>
            </a:r>
            <a:endParaRPr lang="en-US" sz="2400" dirty="0">
              <a:latin typeface="+mj-lt"/>
            </a:endParaRPr>
          </a:p>
          <a:p>
            <a:r>
              <a:rPr lang="vi-VN" sz="2400" dirty="0">
                <a:latin typeface="+mj-lt"/>
              </a:rPr>
              <a:t>- Làm tiêu bản </a:t>
            </a:r>
            <a:r>
              <a:rPr lang="vi-VN" sz="2400" b="1" dirty="0">
                <a:latin typeface="+mj-lt"/>
              </a:rPr>
              <a:t>đối chứng</a:t>
            </a:r>
            <a:endParaRPr lang="en-US" sz="2400" dirty="0">
              <a:latin typeface="+mj-lt"/>
            </a:endParaRPr>
          </a:p>
          <a:p>
            <a:pPr lvl="0"/>
            <a:r>
              <a:rPr lang="vi-VN" sz="2400" dirty="0">
                <a:latin typeface="+mj-lt"/>
              </a:rPr>
              <a:t>Lấy một lam kính và nhỏ một giọt nước cất vào giữa lam kính.</a:t>
            </a:r>
            <a:endParaRPr lang="en-US" sz="2400" dirty="0">
              <a:latin typeface="+mj-lt"/>
            </a:endParaRPr>
          </a:p>
          <a:p>
            <a:pPr lvl="0"/>
            <a:r>
              <a:rPr lang="vi-VN" sz="2400" dirty="0">
                <a:latin typeface="+mj-lt"/>
              </a:rPr>
              <a:t>Dùng kim mũi mác bóc một lớp tế bào mặt dưới của lá cây thài lài tía đặt lên giọt nước trên lam kính rồi đậy lamen và dùng giấy thấm bớt nước dư ở phía ngoài.</a:t>
            </a:r>
            <a:endParaRPr lang="en-US" sz="2400" dirty="0">
              <a:latin typeface="+mj-lt"/>
            </a:endParaRPr>
          </a:p>
          <a:p>
            <a:pPr lvl="0"/>
            <a:r>
              <a:rPr lang="vi-VN" sz="2400" dirty="0">
                <a:latin typeface="+mj-lt"/>
              </a:rPr>
              <a:t>Quan sát tiêu bản ở vật kính 10x rồi chuyển sang vật kính 40x</a:t>
            </a:r>
            <a:r>
              <a:rPr lang="vi-VN" sz="2400" dirty="0" smtClean="0">
                <a:latin typeface="+mj-lt"/>
              </a:rPr>
              <a:t>.</a:t>
            </a:r>
            <a:endParaRPr lang="en-US" sz="2400" dirty="0">
              <a:latin typeface="+mj-lt"/>
            </a:endParaRPr>
          </a:p>
        </p:txBody>
      </p:sp>
    </p:spTree>
    <p:extLst>
      <p:ext uri="{BB962C8B-B14F-4D97-AF65-F5344CB8AC3E}">
        <p14:creationId xmlns:p14="http://schemas.microsoft.com/office/powerpoint/2010/main" val="181629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6C529D-D0E8-1536-FE53-B39DFB5DABA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16200000">
            <a:off x="1535262" y="1052230"/>
            <a:ext cx="3341192" cy="5033484"/>
          </a:xfrm>
        </p:spPr>
      </p:pic>
      <p:sp>
        <p:nvSpPr>
          <p:cNvPr id="4" name="Rectangle 2">
            <a:extLst>
              <a:ext uri="{FF2B5EF4-FFF2-40B4-BE49-F238E27FC236}">
                <a16:creationId xmlns:a16="http://schemas.microsoft.com/office/drawing/2014/main" id="{1102E0A3-DE8E-6456-F487-E7FB875EFCC3}"/>
              </a:ext>
            </a:extLst>
          </p:cNvPr>
          <p:cNvSpPr txBox="1">
            <a:spLocks noChangeArrowheads="1"/>
          </p:cNvSpPr>
          <p:nvPr/>
        </p:nvSpPr>
        <p:spPr>
          <a:xfrm>
            <a:off x="1143000" y="1524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b="1" dirty="0">
                <a:solidFill>
                  <a:srgbClr val="0000FF"/>
                </a:solidFill>
                <a:latin typeface="Times New Roman" panose="02020603050405020304" pitchFamily="18" charset="0"/>
              </a:rPr>
              <a:t>I. </a:t>
            </a:r>
            <a:r>
              <a:rPr lang="en-US" altLang="vi-VN" b="1" dirty="0" err="1">
                <a:solidFill>
                  <a:srgbClr val="0000FF"/>
                </a:solidFill>
                <a:latin typeface="Times New Roman" panose="02020603050405020304" pitchFamily="18" charset="0"/>
              </a:rPr>
              <a:t>Trao</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đổi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ở </a:t>
            </a:r>
            <a:r>
              <a:rPr lang="en-US" altLang="vi-VN" b="1" dirty="0" err="1">
                <a:solidFill>
                  <a:srgbClr val="0000FF"/>
                </a:solidFill>
                <a:latin typeface="Times New Roman" panose="02020603050405020304" pitchFamily="18" charset="0"/>
              </a:rPr>
              <a:t>tế</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bào</a:t>
            </a:r>
            <a:endParaRPr lang="en-US" altLang="vi-VN" b="1" dirty="0">
              <a:solidFill>
                <a:srgbClr val="0000FF"/>
              </a:solidFill>
              <a:latin typeface="Times New Roman" panose="02020603050405020304" pitchFamily="18" charset="0"/>
            </a:endParaRPr>
          </a:p>
        </p:txBody>
      </p:sp>
      <p:pic>
        <p:nvPicPr>
          <p:cNvPr id="3" name="Picture 2">
            <a:extLst>
              <a:ext uri="{FF2B5EF4-FFF2-40B4-BE49-F238E27FC236}">
                <a16:creationId xmlns:a16="http://schemas.microsoft.com/office/drawing/2014/main" id="{DAC5457A-E868-23E3-A236-18AC9A345115}"/>
              </a:ext>
            </a:extLst>
          </p:cNvPr>
          <p:cNvPicPr>
            <a:picLocks noChangeAspect="1"/>
          </p:cNvPicPr>
          <p:nvPr/>
        </p:nvPicPr>
        <p:blipFill>
          <a:blip r:embed="rId3"/>
          <a:stretch>
            <a:fillRect/>
          </a:stretch>
        </p:blipFill>
        <p:spPr>
          <a:xfrm>
            <a:off x="6283873" y="1898374"/>
            <a:ext cx="5033484" cy="3482009"/>
          </a:xfrm>
          <a:prstGeom prst="rect">
            <a:avLst/>
          </a:prstGeom>
        </p:spPr>
      </p:pic>
    </p:spTree>
    <p:extLst>
      <p:ext uri="{BB962C8B-B14F-4D97-AF65-F5344CB8AC3E}">
        <p14:creationId xmlns:p14="http://schemas.microsoft.com/office/powerpoint/2010/main" val="25035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smtClean="0">
                <a:solidFill>
                  <a:srgbClr val="0000FF"/>
                </a:solidFill>
              </a:rPr>
              <a:t>2</a:t>
            </a:r>
            <a:r>
              <a:rPr lang="vi-VN" sz="2800" b="1" dirty="0">
                <a:solidFill>
                  <a:srgbClr val="0000FF"/>
                </a:solidFill>
              </a:rPr>
              <a:t>. Tìm hiểu về sự co nguyên sinh và phản co nguyên sinh ở tế bào thực vật</a:t>
            </a:r>
            <a:r>
              <a:rPr lang="en-US" sz="2800" dirty="0">
                <a:solidFill>
                  <a:srgbClr val="0000FF"/>
                </a:solidFill>
              </a:rPr>
              <a:t/>
            </a:r>
            <a:br>
              <a:rPr lang="en-US" sz="2800" dirty="0">
                <a:solidFill>
                  <a:srgbClr val="0000FF"/>
                </a:solidFill>
              </a:rPr>
            </a:br>
            <a: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10864842" cy="3416320"/>
          </a:xfrm>
          <a:prstGeom prst="rect">
            <a:avLst/>
          </a:prstGeom>
          <a:noFill/>
        </p:spPr>
        <p:txBody>
          <a:bodyPr wrap="square">
            <a:spAutoFit/>
          </a:bodyPr>
          <a:lstStyle/>
          <a:p>
            <a:r>
              <a:rPr lang="vi-VN" sz="2400" b="1" dirty="0">
                <a:latin typeface="+mj-lt"/>
              </a:rPr>
              <a:t>* Tiến hành</a:t>
            </a:r>
            <a:endParaRPr lang="en-US" sz="2400" dirty="0">
              <a:latin typeface="+mj-lt"/>
            </a:endParaRPr>
          </a:p>
          <a:p>
            <a:r>
              <a:rPr lang="vi-VN" sz="2400" dirty="0" smtClean="0">
                <a:latin typeface="+mj-lt"/>
              </a:rPr>
              <a:t>- </a:t>
            </a:r>
            <a:r>
              <a:rPr lang="vi-VN" sz="2400" dirty="0">
                <a:latin typeface="+mj-lt"/>
              </a:rPr>
              <a:t>Làm tiêu bản mẫu </a:t>
            </a:r>
            <a:r>
              <a:rPr lang="vi-VN" sz="2400" b="1" dirty="0">
                <a:latin typeface="+mj-lt"/>
              </a:rPr>
              <a:t>co nguyên sinh</a:t>
            </a:r>
            <a:endParaRPr lang="en-US" sz="2400" dirty="0">
              <a:latin typeface="+mj-lt"/>
            </a:endParaRPr>
          </a:p>
          <a:p>
            <a:pPr lvl="0"/>
            <a:r>
              <a:rPr lang="vi-VN" sz="2400" dirty="0">
                <a:latin typeface="+mj-lt"/>
              </a:rPr>
              <a:t>Lấy tiêu bản đối chứng ra khỏi kính hiển vi và dùng ống nhỏ giọt nhỏ vào mép của một phía lam lamen một giọt dung dịch NaCl 10 %.</a:t>
            </a:r>
            <a:endParaRPr lang="en-US" sz="2400" dirty="0">
              <a:latin typeface="+mj-lt"/>
            </a:endParaRPr>
          </a:p>
          <a:p>
            <a:pPr lvl="0"/>
            <a:r>
              <a:rPr lang="vi-VN" sz="2400" dirty="0">
                <a:latin typeface="+mj-lt"/>
              </a:rPr>
              <a:t>Dùng giấy thấm hút hết nước ở phía kia của lamen nhằm thay thế hoàn toàn nước cất bằng dung dịch NaCl 10 %.</a:t>
            </a:r>
            <a:endParaRPr lang="en-US" sz="2400" dirty="0">
              <a:latin typeface="+mj-lt"/>
            </a:endParaRPr>
          </a:p>
          <a:p>
            <a:pPr lvl="0"/>
            <a:r>
              <a:rPr lang="vi-VN" sz="2400" dirty="0">
                <a:latin typeface="+mj-lt"/>
              </a:rPr>
              <a:t>Lặp lại việc nhỏ và thấm trên khoảng 2 - 3 lần đảm bảo thay thế hoàn toàn dung dịch NaCl 10 % bằng nước cất.</a:t>
            </a:r>
            <a:endParaRPr lang="en-US" sz="2400" dirty="0">
              <a:latin typeface="+mj-lt"/>
            </a:endParaRPr>
          </a:p>
          <a:p>
            <a:pPr lvl="0"/>
            <a:r>
              <a:rPr lang="vi-VN" sz="2400" dirty="0">
                <a:latin typeface="+mj-lt"/>
              </a:rPr>
              <a:t>Sau 5 - 10 phút, quan sát tiêu bản dưới kính hiển vi</a:t>
            </a:r>
            <a:r>
              <a:rPr lang="vi-VN" sz="2400" dirty="0" smtClean="0">
                <a:latin typeface="+mj-lt"/>
              </a:rPr>
              <a:t>.</a:t>
            </a:r>
            <a:endParaRPr lang="en-US" sz="2400" dirty="0">
              <a:latin typeface="+mj-lt"/>
            </a:endParaRPr>
          </a:p>
        </p:txBody>
      </p:sp>
    </p:spTree>
    <p:extLst>
      <p:ext uri="{BB962C8B-B14F-4D97-AF65-F5344CB8AC3E}">
        <p14:creationId xmlns:p14="http://schemas.microsoft.com/office/powerpoint/2010/main" val="205640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smtClean="0">
                <a:solidFill>
                  <a:srgbClr val="0000FF"/>
                </a:solidFill>
              </a:rPr>
              <a:t>2</a:t>
            </a:r>
            <a:r>
              <a:rPr lang="vi-VN" sz="2800" b="1" dirty="0">
                <a:solidFill>
                  <a:srgbClr val="0000FF"/>
                </a:solidFill>
              </a:rPr>
              <a:t>. Tìm hiểu về sự co nguyên sinh và phản co nguyên sinh ở tế bào thực vật</a:t>
            </a:r>
            <a:r>
              <a:rPr lang="en-US" sz="2800" dirty="0">
                <a:solidFill>
                  <a:srgbClr val="0000FF"/>
                </a:solidFill>
              </a:rPr>
              <a:t/>
            </a:r>
            <a:br>
              <a:rPr lang="en-US" sz="2800" dirty="0">
                <a:solidFill>
                  <a:srgbClr val="0000FF"/>
                </a:solidFill>
              </a:rPr>
            </a:br>
            <a: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10864842" cy="3046988"/>
          </a:xfrm>
          <a:prstGeom prst="rect">
            <a:avLst/>
          </a:prstGeom>
          <a:noFill/>
        </p:spPr>
        <p:txBody>
          <a:bodyPr wrap="square">
            <a:spAutoFit/>
          </a:bodyPr>
          <a:lstStyle/>
          <a:p>
            <a:r>
              <a:rPr lang="vi-VN" sz="2400" b="1" dirty="0">
                <a:latin typeface="+mj-lt"/>
              </a:rPr>
              <a:t>* Tiến hành</a:t>
            </a:r>
            <a:endParaRPr lang="en-US" sz="2400" dirty="0">
              <a:latin typeface="+mj-lt"/>
            </a:endParaRPr>
          </a:p>
          <a:p>
            <a:r>
              <a:rPr lang="vi-VN" sz="2400" dirty="0" smtClean="0">
                <a:latin typeface="+mj-lt"/>
              </a:rPr>
              <a:t>- </a:t>
            </a:r>
            <a:r>
              <a:rPr lang="vi-VN" sz="2400" dirty="0">
                <a:latin typeface="+mj-lt"/>
              </a:rPr>
              <a:t>Làm tiêu bản mẫu </a:t>
            </a:r>
            <a:r>
              <a:rPr lang="vi-VN" sz="2400" b="1" dirty="0">
                <a:latin typeface="+mj-lt"/>
              </a:rPr>
              <a:t>phản co nguyên sinh</a:t>
            </a:r>
            <a:endParaRPr lang="en-US" sz="2400" dirty="0">
              <a:latin typeface="+mj-lt"/>
            </a:endParaRPr>
          </a:p>
          <a:p>
            <a:pPr lvl="0"/>
            <a:r>
              <a:rPr lang="vi-VN" sz="2400" dirty="0">
                <a:latin typeface="+mj-lt"/>
              </a:rPr>
              <a:t>Lấy tiêu bản mẫu mẫu co nguyên sinh ra khỏi kính hiển vi và nhỏ một giọt nước cất vào mép của một phía lamen.</a:t>
            </a:r>
            <a:endParaRPr lang="en-US" sz="2400" dirty="0">
              <a:latin typeface="+mj-lt"/>
            </a:endParaRPr>
          </a:p>
          <a:p>
            <a:pPr lvl="0"/>
            <a:r>
              <a:rPr lang="vi-VN" sz="2400" dirty="0">
                <a:latin typeface="+mj-lt"/>
              </a:rPr>
              <a:t>Dùng giấy thấm hút hết nước thừa ở phái kia của lamen.</a:t>
            </a:r>
            <a:endParaRPr lang="en-US" sz="2400" dirty="0">
              <a:latin typeface="+mj-lt"/>
            </a:endParaRPr>
          </a:p>
          <a:p>
            <a:pPr lvl="0"/>
            <a:r>
              <a:rPr lang="vi-VN" sz="2400" dirty="0">
                <a:latin typeface="+mj-lt"/>
              </a:rPr>
              <a:t>Lặp lại việc nhỏ và thấm khoảng 2 - 3 lần nhằm thay thế hoàn toàn dung dịch NaCl 10% bằng nước cất.</a:t>
            </a:r>
            <a:endParaRPr lang="en-US" sz="2400" dirty="0">
              <a:latin typeface="+mj-lt"/>
            </a:endParaRPr>
          </a:p>
          <a:p>
            <a:pPr lvl="0"/>
            <a:r>
              <a:rPr lang="vi-VN" sz="2400" dirty="0">
                <a:latin typeface="+mj-lt"/>
              </a:rPr>
              <a:t>Sau 10 phút, quan sát tiêu bản dưới kính hiển vi</a:t>
            </a:r>
            <a:r>
              <a:rPr lang="vi-VN" sz="2400" dirty="0" smtClean="0">
                <a:latin typeface="+mj-lt"/>
              </a:rPr>
              <a:t>.</a:t>
            </a:r>
            <a:endParaRPr lang="en-US" sz="2400" dirty="0">
              <a:latin typeface="+mj-lt"/>
            </a:endParaRPr>
          </a:p>
        </p:txBody>
      </p:sp>
    </p:spTree>
    <p:extLst>
      <p:ext uri="{BB962C8B-B14F-4D97-AF65-F5344CB8AC3E}">
        <p14:creationId xmlns:p14="http://schemas.microsoft.com/office/powerpoint/2010/main" val="114692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smtClean="0">
                <a:solidFill>
                  <a:srgbClr val="0000FF"/>
                </a:solidFill>
              </a:rPr>
              <a:t>2</a:t>
            </a:r>
            <a:r>
              <a:rPr lang="vi-VN" sz="2800" b="1" dirty="0">
                <a:solidFill>
                  <a:srgbClr val="0000FF"/>
                </a:solidFill>
              </a:rPr>
              <a:t>. Tìm hiểu về sự co nguyên sinh và phản co nguyên sinh ở tế bào thực vật</a:t>
            </a:r>
            <a:r>
              <a:rPr lang="en-US" sz="2800" dirty="0">
                <a:solidFill>
                  <a:srgbClr val="0000FF"/>
                </a:solidFill>
              </a:rPr>
              <a:t/>
            </a:r>
            <a:br>
              <a:rPr lang="en-US" sz="2800" dirty="0">
                <a:solidFill>
                  <a:srgbClr val="0000FF"/>
                </a:solidFill>
              </a:rPr>
            </a:br>
            <a: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4159241" cy="2677656"/>
          </a:xfrm>
          <a:prstGeom prst="rect">
            <a:avLst/>
          </a:prstGeom>
          <a:noFill/>
        </p:spPr>
        <p:txBody>
          <a:bodyPr wrap="square">
            <a:spAutoFit/>
          </a:bodyPr>
          <a:lstStyle/>
          <a:p>
            <a:r>
              <a:rPr lang="vi-VN" sz="2400" b="1" dirty="0">
                <a:latin typeface="+mj-lt"/>
              </a:rPr>
              <a:t>* Báo cáo</a:t>
            </a:r>
            <a:endParaRPr lang="en-US" sz="2400" dirty="0">
              <a:latin typeface="+mj-lt"/>
            </a:endParaRPr>
          </a:p>
          <a:p>
            <a:r>
              <a:rPr lang="vi-VN" sz="2400" dirty="0">
                <a:latin typeface="+mj-lt"/>
              </a:rPr>
              <a:t>- Mô tả hình dạng và vẽ các tế bào biểu bì và các tế bào cấu tạo nên khí khổng ở mẫu đối chứng, mẫu co nguyên sinh và phản co nguyên sinh. Viết báo cáo theo mẫu.</a:t>
            </a:r>
            <a:endParaRPr lang="en-US" sz="2400" dirty="0">
              <a:latin typeface="+mj-lt"/>
            </a:endParaRPr>
          </a:p>
        </p:txBody>
      </p:sp>
      <p:pic>
        <p:nvPicPr>
          <p:cNvPr id="2" name="Picture 1"/>
          <p:cNvPicPr>
            <a:picLocks noChangeAspect="1"/>
          </p:cNvPicPr>
          <p:nvPr/>
        </p:nvPicPr>
        <p:blipFill>
          <a:blip r:embed="rId2"/>
          <a:stretch>
            <a:fillRect/>
          </a:stretch>
        </p:blipFill>
        <p:spPr>
          <a:xfrm>
            <a:off x="5531526" y="1768554"/>
            <a:ext cx="5280852" cy="4892923"/>
          </a:xfrm>
          <a:prstGeom prst="rect">
            <a:avLst/>
          </a:prstGeom>
        </p:spPr>
      </p:pic>
    </p:spTree>
    <p:extLst>
      <p:ext uri="{BB962C8B-B14F-4D97-AF65-F5344CB8AC3E}">
        <p14:creationId xmlns:p14="http://schemas.microsoft.com/office/powerpoint/2010/main" val="80711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3" y="928746"/>
            <a:ext cx="11357812" cy="5624745"/>
          </a:xfrm>
          <a:prstGeom prst="rect">
            <a:avLst/>
          </a:prstGeom>
        </p:spPr>
        <p:txBody>
          <a:bodyPr wrap="square">
            <a:spAutoFit/>
          </a:bodyPr>
          <a:lstStyle/>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Trao đổi chất ở tế bào là quá trình tế bào trao đổi các chất như chất dinh dưỡng, chất thải,... với môi trường.</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Vận chuyển thụ động là sự vận chuyển các chất từ nơi có nồng độ cao đến nơi có nồng độ thấp (theo chiều gradient nồng độ). Vận chuyển thụ động qua màng sinh chất bao gồm sự khuếch tán đơn giản của các chất qua lớp phospholipid kép, khuếch tán tăng cường với sự tham gia của protein vận chuyển và thẩm thấu của các phân tử nước.</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Vận chuyển chủ động là sự vận chuyển các chất qua màng ngược gradient nồng độ và tiêu tốn năng lượng. Vận chuyển thụ động và vận chuyển chủ động đảm bảo cung cấp các chất cần thiết cho tế bào và điều hoà nồng độ các chất hai bên màng sinh chất.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Sự nhập bào và xuất bào đều là hình thức vận chuyển chủ động các phân tử lớn như protein, polysaccharide hay lượng lớn chất lỏng và thậm chí cả tế bào. Trong nhập bào, màng tế bào lõm vào hình thành các túi bao quanh các phân tử lớn hay tế bào (thực bào), nước và các chất hoà tan (ẩm bào). Trong xuất bào, các túi mang các phân tử đi đến màng, nhập với màng và giải phóng chúng ra bên ngoài</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3C974001-5F9D-289E-1671-606B48A6A00F}"/>
              </a:ext>
            </a:extLst>
          </p:cNvPr>
          <p:cNvSpPr txBox="1">
            <a:spLocks/>
          </p:cNvSpPr>
          <p:nvPr/>
        </p:nvSpPr>
        <p:spPr>
          <a:xfrm>
            <a:off x="3472080" y="277996"/>
            <a:ext cx="4498685" cy="65075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0000FF"/>
                </a:solidFill>
                <a:latin typeface="Times New Roman" panose="02020603050405020304" pitchFamily="18" charset="0"/>
                <a:cs typeface="Times New Roman" panose="02020603050405020304" pitchFamily="18" charset="0"/>
              </a:rPr>
              <a:t>TÓM TẮT CUỐI BÀI</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28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13856" y="1556792"/>
            <a:ext cx="8640960" cy="1143000"/>
          </a:xfrm>
        </p:spPr>
        <p:txBody>
          <a:bodyPr>
            <a:normAutofit/>
          </a:bodyPr>
          <a:lstStyle/>
          <a:p>
            <a:pPr marL="0" indent="0">
              <a:buNone/>
            </a:pPr>
            <a:r>
              <a:rPr lang="en-US" sz="3600" b="1" dirty="0">
                <a:latin typeface="Arial" panose="020B0604020202020204" pitchFamily="34" charset="0"/>
                <a:cs typeface="Arial" panose="020B0604020202020204" pitchFamily="34" charset="0"/>
              </a:rPr>
              <a:t>1.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giữ</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tươi</a:t>
            </a:r>
            <a:r>
              <a:rPr lang="en-US" sz="3600" b="1" dirty="0">
                <a:latin typeface="Arial" panose="020B0604020202020204" pitchFamily="34" charset="0"/>
                <a:cs typeface="Arial" panose="020B0604020202020204" pitchFamily="34" charset="0"/>
              </a:rPr>
              <a:t> ta </a:t>
            </a:r>
            <a:r>
              <a:rPr lang="en-US" sz="3600" b="1" dirty="0" err="1">
                <a:latin typeface="Arial" panose="020B0604020202020204" pitchFamily="34" charset="0"/>
                <a:cs typeface="Arial" panose="020B0604020202020204" pitchFamily="34" charset="0"/>
              </a:rPr>
              <a:t>phải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thường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xuyên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vảy</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a:t>
            </a:r>
          </a:p>
        </p:txBody>
      </p:sp>
      <p:pic>
        <p:nvPicPr>
          <p:cNvPr id="1026" name="Picture 2" descr="Cách khử thuốc trừ sâu trong rau củ">
            <a:extLst>
              <a:ext uri="{FF2B5EF4-FFF2-40B4-BE49-F238E27FC236}">
                <a16:creationId xmlns:a16="http://schemas.microsoft.com/office/drawing/2014/main" id="{97E0EB56-1C4D-44EE-9899-D7FFDAC3B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985" y="2686682"/>
            <a:ext cx="6082031" cy="40546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C974001-5F9D-289E-1671-606B48A6A00F}"/>
              </a:ext>
            </a:extLst>
          </p:cNvPr>
          <p:cNvSpPr txBox="1">
            <a:spLocks/>
          </p:cNvSpPr>
          <p:nvPr/>
        </p:nvSpPr>
        <p:spPr>
          <a:xfrm>
            <a:off x="3054985" y="277996"/>
            <a:ext cx="4498685"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00FF"/>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30533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B252-5225-1155-2036-BE8206973153}"/>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44D3A0E-6C27-84A4-9873-69963985B7D5}"/>
              </a:ext>
            </a:extLst>
          </p:cNvPr>
          <p:cNvSpPr>
            <a:spLocks noGrp="1"/>
          </p:cNvSpPr>
          <p:nvPr>
            <p:ph idx="1"/>
          </p:nvPr>
        </p:nvSpPr>
        <p:spPr/>
        <p:txBody>
          <a:bodyPr/>
          <a:lstStyle/>
          <a:p>
            <a:endParaRPr lang="vi-VN" dirty="0"/>
          </a:p>
        </p:txBody>
      </p:sp>
      <p:sp>
        <p:nvSpPr>
          <p:cNvPr id="5" name="Content Placeholder 3">
            <a:extLst>
              <a:ext uri="{FF2B5EF4-FFF2-40B4-BE49-F238E27FC236}">
                <a16:creationId xmlns:a16="http://schemas.microsoft.com/office/drawing/2014/main" id="{92C342E2-599C-3F95-C0B5-0247FBE6DE80}"/>
              </a:ext>
            </a:extLst>
          </p:cNvPr>
          <p:cNvSpPr txBox="1">
            <a:spLocks/>
          </p:cNvSpPr>
          <p:nvPr/>
        </p:nvSpPr>
        <p:spPr>
          <a:xfrm>
            <a:off x="1843045" y="681037"/>
            <a:ext cx="8301608" cy="482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latin typeface="Arial" panose="020B0604020202020204" pitchFamily="34" charset="0"/>
                <a:cs typeface="Arial" panose="020B0604020202020204" pitchFamily="34" charset="0"/>
              </a:rPr>
              <a:t>2. Tại sao khi ngâm quả chanh vào muối, 1 thời gian sau chanh và nước đều có vị chua và mặn?</a:t>
            </a:r>
            <a:endParaRPr lang="en-US" sz="3600" b="1" dirty="0">
              <a:latin typeface="Arial" panose="020B0604020202020204" pitchFamily="34" charset="0"/>
              <a:cs typeface="Arial" panose="020B0604020202020204" pitchFamily="34" charset="0"/>
            </a:endParaRPr>
          </a:p>
        </p:txBody>
      </p:sp>
      <p:pic>
        <p:nvPicPr>
          <p:cNvPr id="6" name="Picture 5" descr="Cách Làm Chanh Muối Đúng Kỹ Thuật, 5 Năm Không Hỏng">
            <a:extLst>
              <a:ext uri="{FF2B5EF4-FFF2-40B4-BE49-F238E27FC236}">
                <a16:creationId xmlns:a16="http://schemas.microsoft.com/office/drawing/2014/main" id="{07EFBB7F-004C-33DE-D2C0-4D184DE26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447" y="2366392"/>
            <a:ext cx="5095600" cy="358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93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526" y="586308"/>
            <a:ext cx="4042792" cy="2290266"/>
          </a:xfrm>
        </p:spPr>
        <p:txBody>
          <a:bodyPr>
            <a:noAutofit/>
          </a:bodyPr>
          <a:lstStyle/>
          <a:p>
            <a:pPr algn="l"/>
            <a:r>
              <a:rPr lang="en-US" sz="3600" b="1" dirty="0">
                <a:latin typeface="Arial" panose="020B0604020202020204" pitchFamily="34" charset="0"/>
                <a:cs typeface="Arial" panose="020B0604020202020204" pitchFamily="34" charset="0"/>
              </a:rPr>
              <a:t>3.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chẻ</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bị</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cong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lên</a:t>
            </a:r>
            <a:r>
              <a:rPr lang="en-US" sz="3600" b="1" dirty="0">
                <a:latin typeface="Arial" panose="020B0604020202020204" pitchFamily="34" charset="0"/>
                <a:cs typeface="Arial" panose="020B0604020202020204" pitchFamily="34" charset="0"/>
              </a:rPr>
              <a:t>?</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2139"/>
            <a:ext cx="4751133" cy="356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Kết quả hình ảnh cho rau muống chẻ ngâm vào nước"/>
          <p:cNvPicPr>
            <a:picLocks noChangeAspect="1" noChangeArrowheads="1"/>
          </p:cNvPicPr>
          <p:nvPr/>
        </p:nvPicPr>
        <p:blipFill rotWithShape="1">
          <a:blip r:embed="rId3">
            <a:extLst>
              <a:ext uri="{28A0092B-C50C-407E-A947-70E740481C1C}">
                <a14:useLocalDpi xmlns:a14="http://schemas.microsoft.com/office/drawing/2010/main" val="0"/>
              </a:ext>
            </a:extLst>
          </a:blip>
          <a:srcRect l="7925" t="9216" r="7575" b="4642"/>
          <a:stretch/>
        </p:blipFill>
        <p:spPr bwMode="auto">
          <a:xfrm>
            <a:off x="5483424" y="2894016"/>
            <a:ext cx="5184576" cy="39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26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suckhoenhi.vn/files/thanhhao.nguyen/2016/03/04/ngam-moc-nhi-suckhoenhivn-1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610" y="188640"/>
            <a:ext cx="5238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ết quả hình ảnh cho ngâm măng vào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85" y="3261200"/>
            <a:ext cx="5400600" cy="3596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0DE5BF-2EA0-4148-AF07-9A5A2F37D267}"/>
              </a:ext>
            </a:extLst>
          </p:cNvPr>
          <p:cNvSpPr txBox="1"/>
          <p:nvPr/>
        </p:nvSpPr>
        <p:spPr>
          <a:xfrm>
            <a:off x="6960096" y="996857"/>
            <a:ext cx="3384376" cy="3416320"/>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4.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măng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nhĩ</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khô</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thời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gian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thì</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trương</a:t>
            </a:r>
            <a:r>
              <a:rPr lang="en-US" sz="3600" b="1" dirty="0">
                <a:latin typeface="Arial" panose="020B0604020202020204" pitchFamily="34" charset="0"/>
                <a:cs typeface="Arial" panose="020B0604020202020204" pitchFamily="34" charset="0"/>
              </a:rPr>
              <a:t> to?</a:t>
            </a:r>
          </a:p>
        </p:txBody>
      </p:sp>
    </p:spTree>
    <p:extLst>
      <p:ext uri="{BB962C8B-B14F-4D97-AF65-F5344CB8AC3E}">
        <p14:creationId xmlns:p14="http://schemas.microsoft.com/office/powerpoint/2010/main" val="308070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B26822-B6CF-AFFC-52CA-02A24A310E16}"/>
              </a:ext>
            </a:extLst>
          </p:cNvPr>
          <p:cNvSpPr txBox="1"/>
          <p:nvPr/>
        </p:nvSpPr>
        <p:spPr>
          <a:xfrm>
            <a:off x="692377" y="1253419"/>
            <a:ext cx="10651484" cy="2531462"/>
          </a:xfrm>
          <a:prstGeom prst="rect">
            <a:avLst/>
          </a:prstGeom>
          <a:noFill/>
        </p:spPr>
        <p:txBody>
          <a:bodyPr wrap="square">
            <a:spAutoFit/>
          </a:bodyPr>
          <a:lstStyle/>
          <a:p>
            <a:pPr algn="just"/>
            <a:r>
              <a:rPr lang="vi-VN" sz="2800" b="0"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Trao đổi chất ở tế bào</a:t>
            </a:r>
            <a:r>
              <a:rPr lang="vi-VN" sz="2800" b="0" i="0" dirty="0">
                <a:effectLst/>
                <a:latin typeface="Times New Roman" panose="02020603050405020304" pitchFamily="18" charset="0"/>
                <a:cs typeface="Times New Roman" panose="02020603050405020304" pitchFamily="18" charset="0"/>
              </a:rPr>
              <a:t> là tập hợp các phản ứng hoá học diễn ra trong tế bào và sự trao đổi các chất giữa tế bào với môi trường. </a:t>
            </a:r>
          </a:p>
          <a:p>
            <a:pPr algn="just"/>
            <a:r>
              <a:rPr lang="vi-VN" sz="2800" b="0" i="0" dirty="0">
                <a:effectLst/>
                <a:latin typeface="Times New Roman" panose="02020603050405020304" pitchFamily="18" charset="0"/>
                <a:cs typeface="Times New Roman" panose="02020603050405020304" pitchFamily="18" charset="0"/>
              </a:rPr>
              <a:t>- Có hai hình thức trao đổi chất qua màng:</a:t>
            </a:r>
          </a:p>
          <a:p>
            <a:pPr algn="just">
              <a:buFont typeface="Arial" panose="020B0604020202020204" pitchFamily="34" charset="0"/>
              <a:buChar char="•"/>
            </a:pPr>
            <a:r>
              <a:rPr lang="vi-VN" sz="2800" b="0" i="0" dirty="0">
                <a:effectLst/>
                <a:latin typeface="Times New Roman" panose="02020603050405020304" pitchFamily="18" charset="0"/>
                <a:cs typeface="Times New Roman" panose="02020603050405020304" pitchFamily="18" charset="0"/>
              </a:rPr>
              <a:t>Vận chuyển thụ động.</a:t>
            </a:r>
          </a:p>
          <a:p>
            <a:pPr algn="l">
              <a:buFont typeface="Arial" panose="020B0604020202020204" pitchFamily="34" charset="0"/>
              <a:buChar char="•"/>
            </a:pPr>
            <a:r>
              <a:rPr lang="vi-VN" sz="2800" b="0" i="0" dirty="0">
                <a:effectLst/>
                <a:latin typeface="Times New Roman" panose="02020603050405020304" pitchFamily="18" charset="0"/>
                <a:cs typeface="Times New Roman" panose="02020603050405020304" pitchFamily="18" charset="0"/>
              </a:rPr>
              <a:t>Vận chuyển chủ động. </a:t>
            </a:r>
          </a:p>
          <a:p>
            <a:pPr marL="67945" algn="just">
              <a:spcBef>
                <a:spcPts val="300"/>
              </a:spcBef>
              <a:spcAft>
                <a:spcPts val="0"/>
              </a:spcAft>
            </a:pPr>
            <a:endParaRPr lang="vi-VN"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2220B397-1B74-C0C2-9CBC-AA51E6DC4E95}"/>
              </a:ext>
            </a:extLst>
          </p:cNvPr>
          <p:cNvSpPr txBox="1">
            <a:spLocks noChangeArrowheads="1"/>
          </p:cNvSpPr>
          <p:nvPr/>
        </p:nvSpPr>
        <p:spPr>
          <a:xfrm>
            <a:off x="1143000" y="1524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b="1" dirty="0">
                <a:solidFill>
                  <a:srgbClr val="0000FF"/>
                </a:solidFill>
                <a:latin typeface="Times New Roman" panose="02020603050405020304" pitchFamily="18" charset="0"/>
              </a:rPr>
              <a:t>I. </a:t>
            </a:r>
            <a:r>
              <a:rPr lang="en-US" altLang="vi-VN" b="1" dirty="0" err="1">
                <a:solidFill>
                  <a:srgbClr val="0000FF"/>
                </a:solidFill>
                <a:latin typeface="Times New Roman" panose="02020603050405020304" pitchFamily="18" charset="0"/>
              </a:rPr>
              <a:t>Trao</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đổi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ở </a:t>
            </a:r>
            <a:r>
              <a:rPr lang="en-US" altLang="vi-VN" b="1" dirty="0" err="1">
                <a:solidFill>
                  <a:srgbClr val="0000FF"/>
                </a:solidFill>
                <a:latin typeface="Times New Roman" panose="02020603050405020304" pitchFamily="18" charset="0"/>
              </a:rPr>
              <a:t>tế</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bào</a:t>
            </a:r>
            <a:endParaRPr lang="en-US" altLang="vi-VN"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7348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khuếch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tán</a:t>
            </a:r>
            <a:endParaRPr lang="en-US" altLang="vi-VN"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1752600" y="1578035"/>
            <a:ext cx="9417148" cy="1023588"/>
          </a:xfrm>
        </p:spPr>
        <p:txBody>
          <a:bodyPr>
            <a:noAutofit/>
          </a:bodyPr>
          <a:lstStyle/>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Gradient nồng độ</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sự chênh lệch nồng độ của một chất giữa hai vùng.</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khuếch tán diễn ra theo chiều gradient nồng độ và trong môi trường lỏng, khí.</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609600" indent="-609600">
              <a:lnSpc>
                <a:spcPct val="100000"/>
              </a:lnSpc>
              <a:spcBef>
                <a:spcPct val="50000"/>
              </a:spcBef>
              <a:buNone/>
            </a:pPr>
            <a:endParaRPr lang="en-US" altLang="vi-VN" sz="2400" b="1" dirty="0">
              <a:latin typeface="Times New Roman" panose="02020603050405020304" pitchFamily="18" charset="0"/>
            </a:endParaRPr>
          </a:p>
        </p:txBody>
      </p:sp>
      <p:sp>
        <p:nvSpPr>
          <p:cNvPr id="36955" name="Text Box 91">
            <a:extLst>
              <a:ext uri="{FF2B5EF4-FFF2-40B4-BE49-F238E27FC236}">
                <a16:creationId xmlns:a16="http://schemas.microsoft.com/office/drawing/2014/main" id="{4CC0BCFE-0C91-4959-2E69-352EAA46965F}"/>
              </a:ext>
            </a:extLst>
          </p:cNvPr>
          <p:cNvSpPr txBox="1">
            <a:spLocks noChangeArrowheads="1"/>
          </p:cNvSpPr>
          <p:nvPr/>
        </p:nvSpPr>
        <p:spPr bwMode="auto">
          <a:xfrm>
            <a:off x="1752599" y="2798058"/>
            <a:ext cx="623784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t>- </a:t>
            </a:r>
            <a:r>
              <a:rPr lang="en-US" altLang="vi-VN" sz="2400" b="1" dirty="0" err="1">
                <a:latin typeface="Times New Roman" panose="02020603050405020304" pitchFamily="18" charset="0"/>
              </a:rPr>
              <a:t>Khuếch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hiện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tượng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chất</a:t>
            </a:r>
            <a:r>
              <a:rPr lang="en-US" altLang="vi-VN" sz="2400" b="1" dirty="0">
                <a:latin typeface="Times New Roman" panose="02020603050405020304" pitchFamily="18" charset="0"/>
              </a:rPr>
              <a:t> tan </a:t>
            </a:r>
            <a:r>
              <a:rPr lang="en-US" altLang="vi-VN" sz="2400" b="1" dirty="0" err="1">
                <a:latin typeface="Times New Roman" panose="02020603050405020304" pitchFamily="18" charset="0"/>
              </a:rPr>
              <a:t>đi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từ</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nơi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nồng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độ</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cao</a:t>
            </a:r>
            <a:r>
              <a:rPr lang="en-US" altLang="vi-VN" sz="2400" b="1" dirty="0">
                <a:latin typeface="Times New Roman" panose="02020603050405020304" pitchFamily="18" charset="0"/>
              </a:rPr>
              <a:t>  </a:t>
            </a:r>
            <a:r>
              <a:rPr lang="en-US" altLang="vi-VN" sz="2400" b="1" dirty="0">
                <a:latin typeface="Times New Roman" panose="02020603050405020304" pitchFamily="18" charset="0"/>
                <a:sym typeface="Symbol" panose="05050102010706020507" pitchFamily="18" charset="2"/>
              </a:rPr>
              <a:t></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nơi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nồng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độ</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thấp</a:t>
            </a:r>
            <a:r>
              <a:rPr lang="en-US" altLang="vi-VN" sz="2400" b="1" dirty="0">
                <a:latin typeface="Times New Roman" panose="02020603050405020304" pitchFamily="18" charset="0"/>
              </a:rPr>
              <a:t>.</a:t>
            </a:r>
          </a:p>
        </p:txBody>
      </p:sp>
      <p:pic>
        <p:nvPicPr>
          <p:cNvPr id="110596" name="Picture 4" descr="diffusion-animated">
            <a:extLst>
              <a:ext uri="{FF2B5EF4-FFF2-40B4-BE49-F238E27FC236}">
                <a16:creationId xmlns:a16="http://schemas.microsoft.com/office/drawing/2014/main" id="{09F7D0C0-F790-04D3-D6F2-97AB8A4E45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33808" y="2821693"/>
            <a:ext cx="3010486" cy="286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57" name="AutoShape 93">
            <a:extLst>
              <a:ext uri="{FF2B5EF4-FFF2-40B4-BE49-F238E27FC236}">
                <a16:creationId xmlns:a16="http://schemas.microsoft.com/office/drawing/2014/main" id="{F5891942-423F-E46C-3A68-BA6629E53AAD}"/>
              </a:ext>
            </a:extLst>
          </p:cNvPr>
          <p:cNvSpPr>
            <a:spLocks noChangeArrowheads="1"/>
          </p:cNvSpPr>
          <p:nvPr/>
        </p:nvSpPr>
        <p:spPr bwMode="auto">
          <a:xfrm>
            <a:off x="3649756" y="5619388"/>
            <a:ext cx="4892488" cy="1023588"/>
          </a:xfrm>
          <a:prstGeom prst="wedgeEllipseCallout">
            <a:avLst>
              <a:gd name="adj1" fmla="val -56079"/>
              <a:gd name="adj2" fmla="val 68569"/>
            </a:avLst>
          </a:prstGeom>
          <a:solidFill>
            <a:srgbClr val="FFCCCC"/>
          </a:solidFill>
          <a:ln w="9525">
            <a:solidFill>
              <a:schemeClr val="tx1"/>
            </a:solidFill>
            <a:miter lim="800000"/>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dirty="0" err="1">
                <a:solidFill>
                  <a:srgbClr val="FF0066"/>
                </a:solidFill>
                <a:latin typeface="Times New Roman" panose="02020603050405020304" pitchFamily="18" charset="0"/>
              </a:rPr>
              <a:t>Vậy</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thế</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nào</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là</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hiện</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tượng</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khuếch</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tán</a:t>
            </a:r>
            <a:r>
              <a:rPr lang="en-US" altLang="vi-VN" sz="2400" b="1" i="1" dirty="0">
                <a:solidFill>
                  <a:srgbClr val="FF0066"/>
                </a:solidFill>
                <a:latin typeface="Times New Roman" panose="02020603050405020304" pitchFamily="18" charset="0"/>
              </a:rPr>
              <a:t> ?</a:t>
            </a:r>
          </a:p>
          <a:p>
            <a:pPr algn="ctr" eaLnBrk="1" hangingPunct="1"/>
            <a:endParaRPr lang="en-US" altLang="vi-VN" sz="2400" dirty="0">
              <a:latin typeface="Times New Roman" panose="02020603050405020304" pitchFamily="18" charset="0"/>
            </a:endParaRPr>
          </a:p>
        </p:txBody>
      </p:sp>
      <p:pic>
        <p:nvPicPr>
          <p:cNvPr id="5" name="Picture 4">
            <a:extLst>
              <a:ext uri="{FF2B5EF4-FFF2-40B4-BE49-F238E27FC236}">
                <a16:creationId xmlns:a16="http://schemas.microsoft.com/office/drawing/2014/main" id="{8E90929C-2F3D-C5E6-136B-AE69E8B96C57}"/>
              </a:ext>
            </a:extLst>
          </p:cNvPr>
          <p:cNvPicPr>
            <a:picLocks noChangeAspect="1"/>
          </p:cNvPicPr>
          <p:nvPr/>
        </p:nvPicPr>
        <p:blipFill>
          <a:blip r:embed="rId3"/>
          <a:stretch>
            <a:fillRect/>
          </a:stretch>
        </p:blipFill>
        <p:spPr>
          <a:xfrm>
            <a:off x="2048874" y="3778473"/>
            <a:ext cx="4647348" cy="1620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1000" fill="hold"/>
                                        <p:tgtEl>
                                          <p:spTgt spid="110596"/>
                                        </p:tgtEl>
                                        <p:attrNameLst>
                                          <p:attrName>ppt_w</p:attrName>
                                        </p:attrNameLst>
                                      </p:cBhvr>
                                      <p:tavLst>
                                        <p:tav tm="0">
                                          <p:val>
                                            <p:strVal val="#ppt_w+.3"/>
                                          </p:val>
                                        </p:tav>
                                        <p:tav tm="100000">
                                          <p:val>
                                            <p:strVal val="#ppt_w"/>
                                          </p:val>
                                        </p:tav>
                                      </p:tavLst>
                                    </p:anim>
                                    <p:anim calcmode="lin" valueType="num">
                                      <p:cBhvr>
                                        <p:cTn id="8" dur="1000" fill="hold"/>
                                        <p:tgtEl>
                                          <p:spTgt spid="110596"/>
                                        </p:tgtEl>
                                        <p:attrNameLst>
                                          <p:attrName>ppt_h</p:attrName>
                                        </p:attrNameLst>
                                      </p:cBhvr>
                                      <p:tavLst>
                                        <p:tav tm="0">
                                          <p:val>
                                            <p:strVal val="#ppt_h"/>
                                          </p:val>
                                        </p:tav>
                                        <p:tav tm="100000">
                                          <p:val>
                                            <p:strVal val="#ppt_h"/>
                                          </p:val>
                                        </p:tav>
                                      </p:tavLst>
                                    </p:anim>
                                    <p:animEffect transition="in" filter="fade">
                                      <p:cBhvr>
                                        <p:cTn id="9" dur="1000"/>
                                        <p:tgtEl>
                                          <p:spTgt spid="1105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6957"/>
                                        </p:tgtEl>
                                        <p:attrNameLst>
                                          <p:attrName>style.visibility</p:attrName>
                                        </p:attrNameLst>
                                      </p:cBhvr>
                                      <p:to>
                                        <p:strVal val="visible"/>
                                      </p:to>
                                    </p:set>
                                    <p:anim calcmode="lin" valueType="num">
                                      <p:cBhvr>
                                        <p:cTn id="14" dur="1000" fill="hold"/>
                                        <p:tgtEl>
                                          <p:spTgt spid="36957"/>
                                        </p:tgtEl>
                                        <p:attrNameLst>
                                          <p:attrName>ppt_w</p:attrName>
                                        </p:attrNameLst>
                                      </p:cBhvr>
                                      <p:tavLst>
                                        <p:tav tm="0">
                                          <p:val>
                                            <p:strVal val="#ppt_w+.3"/>
                                          </p:val>
                                        </p:tav>
                                        <p:tav tm="100000">
                                          <p:val>
                                            <p:strVal val="#ppt_w"/>
                                          </p:val>
                                        </p:tav>
                                      </p:tavLst>
                                    </p:anim>
                                    <p:anim calcmode="lin" valueType="num">
                                      <p:cBhvr>
                                        <p:cTn id="15" dur="1000" fill="hold"/>
                                        <p:tgtEl>
                                          <p:spTgt spid="36957"/>
                                        </p:tgtEl>
                                        <p:attrNameLst>
                                          <p:attrName>ppt_h</p:attrName>
                                        </p:attrNameLst>
                                      </p:cBhvr>
                                      <p:tavLst>
                                        <p:tav tm="0">
                                          <p:val>
                                            <p:strVal val="#ppt_h"/>
                                          </p:val>
                                        </p:tav>
                                        <p:tav tm="100000">
                                          <p:val>
                                            <p:strVal val="#ppt_h"/>
                                          </p:val>
                                        </p:tav>
                                      </p:tavLst>
                                    </p:anim>
                                    <p:animEffect transition="in" filter="fade">
                                      <p:cBhvr>
                                        <p:cTn id="16" dur="1000"/>
                                        <p:tgtEl>
                                          <p:spTgt spid="369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6957"/>
                                        </p:tgtEl>
                                      </p:cBhvr>
                                    </p:animEffect>
                                    <p:set>
                                      <p:cBhvr>
                                        <p:cTn id="21" dur="1" fill="hold">
                                          <p:stCondLst>
                                            <p:cond delay="499"/>
                                          </p:stCondLst>
                                        </p:cTn>
                                        <p:tgtEl>
                                          <p:spTgt spid="3695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6955"/>
                                        </p:tgtEl>
                                        <p:attrNameLst>
                                          <p:attrName>style.visibility</p:attrName>
                                        </p:attrNameLst>
                                      </p:cBhvr>
                                      <p:to>
                                        <p:strVal val="visible"/>
                                      </p:to>
                                    </p:set>
                                    <p:anim from="(-#ppt_w/2)" to="(#ppt_x)" calcmode="lin" valueType="num">
                                      <p:cBhvr>
                                        <p:cTn id="26" dur="600" fill="hold">
                                          <p:stCondLst>
                                            <p:cond delay="0"/>
                                          </p:stCondLst>
                                        </p:cTn>
                                        <p:tgtEl>
                                          <p:spTgt spid="36955"/>
                                        </p:tgtEl>
                                        <p:attrNameLst>
                                          <p:attrName>ppt_x</p:attrName>
                                        </p:attrNameLst>
                                      </p:cBhvr>
                                    </p:anim>
                                    <p:anim from="0" to="-1.0" calcmode="lin" valueType="num">
                                      <p:cBhvr>
                                        <p:cTn id="27" dur="200" decel="50000" autoRev="1" fill="hold">
                                          <p:stCondLst>
                                            <p:cond delay="600"/>
                                          </p:stCondLst>
                                        </p:cTn>
                                        <p:tgtEl>
                                          <p:spTgt spid="36955"/>
                                        </p:tgtEl>
                                        <p:attrNameLst>
                                          <p:attrName>xshear</p:attrName>
                                        </p:attrNameLst>
                                      </p:cBhvr>
                                    </p:anim>
                                    <p:animScale>
                                      <p:cBhvr>
                                        <p:cTn id="28" dur="200" decel="100000" autoRev="1" fill="hold">
                                          <p:stCondLst>
                                            <p:cond delay="600"/>
                                          </p:stCondLst>
                                        </p:cTn>
                                        <p:tgtEl>
                                          <p:spTgt spid="36955"/>
                                        </p:tgtEl>
                                      </p:cBhvr>
                                      <p:from x="100000" y="100000"/>
                                      <p:to x="80000" y="100000"/>
                                    </p:animScale>
                                    <p:anim by="(#ppt_h/3+#ppt_w*0.1)" calcmode="lin" valueType="num">
                                      <p:cBhvr additive="sum">
                                        <p:cTn id="29" dur="200" decel="100000" autoRev="1" fill="hold">
                                          <p:stCondLst>
                                            <p:cond delay="600"/>
                                          </p:stCondLst>
                                        </p:cTn>
                                        <p:tgtEl>
                                          <p:spTgt spid="369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5" grpId="0"/>
      <p:bldP spid="36957" grpId="0" animBg="1"/>
      <p:bldP spid="3695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khuếch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tán</a:t>
            </a:r>
            <a:endParaRPr lang="en-US" altLang="vi-VN"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1752600" y="1578035"/>
            <a:ext cx="9417148" cy="1023588"/>
          </a:xfrm>
        </p:spPr>
        <p:txBody>
          <a:bodyPr>
            <a:noAutofit/>
          </a:bodyPr>
          <a:lstStyle/>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Gradient nồng độ</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sự chênh lệch nồng độ của một chất giữa hai vùng.</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khuếch tán diễn ra theo chiều gradient nồng độ và trong môi trường lỏng, khí.</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609600" indent="-609600">
              <a:lnSpc>
                <a:spcPct val="100000"/>
              </a:lnSpc>
              <a:spcBef>
                <a:spcPct val="50000"/>
              </a:spcBef>
              <a:buNone/>
            </a:pPr>
            <a:endParaRPr lang="en-US" altLang="vi-VN" sz="2400" b="1" dirty="0">
              <a:latin typeface="Times New Roman" panose="02020603050405020304" pitchFamily="18" charset="0"/>
            </a:endParaRPr>
          </a:p>
        </p:txBody>
      </p:sp>
      <p:sp>
        <p:nvSpPr>
          <p:cNvPr id="36955" name="Text Box 91">
            <a:extLst>
              <a:ext uri="{FF2B5EF4-FFF2-40B4-BE49-F238E27FC236}">
                <a16:creationId xmlns:a16="http://schemas.microsoft.com/office/drawing/2014/main" id="{4CC0BCFE-0C91-4959-2E69-352EAA46965F}"/>
              </a:ext>
            </a:extLst>
          </p:cNvPr>
          <p:cNvSpPr txBox="1">
            <a:spLocks noChangeArrowheads="1"/>
          </p:cNvSpPr>
          <p:nvPr/>
        </p:nvSpPr>
        <p:spPr bwMode="auto">
          <a:xfrm>
            <a:off x="1752599" y="2798058"/>
            <a:ext cx="623784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t>- </a:t>
            </a:r>
            <a:r>
              <a:rPr lang="en-US" altLang="vi-VN" sz="2400" b="1" dirty="0" err="1">
                <a:latin typeface="Times New Roman" panose="02020603050405020304" pitchFamily="18" charset="0"/>
              </a:rPr>
              <a:t>Khuếch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hiện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tượng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chất</a:t>
            </a:r>
            <a:r>
              <a:rPr lang="en-US" altLang="vi-VN" sz="2400" b="1" dirty="0">
                <a:latin typeface="Times New Roman" panose="02020603050405020304" pitchFamily="18" charset="0"/>
              </a:rPr>
              <a:t> tan </a:t>
            </a:r>
            <a:r>
              <a:rPr lang="en-US" altLang="vi-VN" sz="2400" b="1" dirty="0" err="1">
                <a:latin typeface="Times New Roman" panose="02020603050405020304" pitchFamily="18" charset="0"/>
              </a:rPr>
              <a:t>đi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từ</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nơi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nồng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độ</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cao</a:t>
            </a:r>
            <a:r>
              <a:rPr lang="en-US" altLang="vi-VN" sz="2400" b="1" dirty="0">
                <a:latin typeface="Times New Roman" panose="02020603050405020304" pitchFamily="18" charset="0"/>
              </a:rPr>
              <a:t>  </a:t>
            </a:r>
            <a:r>
              <a:rPr lang="en-US" altLang="vi-VN" sz="2400" b="1" dirty="0">
                <a:latin typeface="Times New Roman" panose="02020603050405020304" pitchFamily="18" charset="0"/>
                <a:sym typeface="Symbol" panose="05050102010706020507" pitchFamily="18" charset="2"/>
              </a:rPr>
              <a:t></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nơi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nồng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độ</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thấp</a:t>
            </a:r>
            <a:r>
              <a:rPr lang="en-US" altLang="vi-VN" sz="2400" b="1" dirty="0">
                <a:latin typeface="Times New Roman" panose="02020603050405020304" pitchFamily="18" charset="0"/>
              </a:rPr>
              <a:t>.</a:t>
            </a:r>
          </a:p>
        </p:txBody>
      </p:sp>
      <p:pic>
        <p:nvPicPr>
          <p:cNvPr id="2" name="Picture 1">
            <a:extLst>
              <a:ext uri="{FF2B5EF4-FFF2-40B4-BE49-F238E27FC236}">
                <a16:creationId xmlns:a16="http://schemas.microsoft.com/office/drawing/2014/main" id="{75DB11B7-BF32-E584-350A-B3A2E7DEB560}"/>
              </a:ext>
            </a:extLst>
          </p:cNvPr>
          <p:cNvPicPr>
            <a:picLocks noChangeAspect="1"/>
          </p:cNvPicPr>
          <p:nvPr/>
        </p:nvPicPr>
        <p:blipFill>
          <a:blip r:embed="rId2"/>
          <a:stretch>
            <a:fillRect/>
          </a:stretch>
        </p:blipFill>
        <p:spPr>
          <a:xfrm>
            <a:off x="7990448" y="2601623"/>
            <a:ext cx="3142958" cy="3499889"/>
          </a:xfrm>
          <a:prstGeom prst="rect">
            <a:avLst/>
          </a:prstGeom>
        </p:spPr>
      </p:pic>
      <p:sp>
        <p:nvSpPr>
          <p:cNvPr id="4" name="TextBox 3">
            <a:extLst>
              <a:ext uri="{FF2B5EF4-FFF2-40B4-BE49-F238E27FC236}">
                <a16:creationId xmlns:a16="http://schemas.microsoft.com/office/drawing/2014/main" id="{E15530CF-5472-67CB-3106-D23B188E139B}"/>
              </a:ext>
            </a:extLst>
          </p:cNvPr>
          <p:cNvSpPr txBox="1"/>
          <p:nvPr/>
        </p:nvSpPr>
        <p:spPr>
          <a:xfrm>
            <a:off x="5933049" y="6113281"/>
            <a:ext cx="6098344" cy="369332"/>
          </a:xfrm>
          <a:prstGeom prst="rect">
            <a:avLst/>
          </a:prstGeom>
          <a:noFill/>
        </p:spPr>
        <p:txBody>
          <a:bodyPr wrap="square">
            <a:spAutoFit/>
          </a:bodyPr>
          <a:lstStyle/>
          <a:p>
            <a:r>
              <a:rPr lang="vi-VN" dirty="0"/>
              <a:t>Sự khuếch tán khí giữa mao mạch và phế nang ở phổi</a:t>
            </a:r>
          </a:p>
        </p:txBody>
      </p:sp>
    </p:spTree>
    <p:extLst>
      <p:ext uri="{BB962C8B-B14F-4D97-AF65-F5344CB8AC3E}">
        <p14:creationId xmlns:p14="http://schemas.microsoft.com/office/powerpoint/2010/main" val="314220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6955"/>
                                        </p:tgtEl>
                                        <p:attrNameLst>
                                          <p:attrName>style.visibility</p:attrName>
                                        </p:attrNameLst>
                                      </p:cBhvr>
                                      <p:to>
                                        <p:strVal val="visible"/>
                                      </p:to>
                                    </p:set>
                                    <p:anim from="(-#ppt_w/2)" to="(#ppt_x)" calcmode="lin" valueType="num">
                                      <p:cBhvr>
                                        <p:cTn id="7" dur="600" fill="hold">
                                          <p:stCondLst>
                                            <p:cond delay="0"/>
                                          </p:stCondLst>
                                        </p:cTn>
                                        <p:tgtEl>
                                          <p:spTgt spid="36955"/>
                                        </p:tgtEl>
                                        <p:attrNameLst>
                                          <p:attrName>ppt_x</p:attrName>
                                        </p:attrNameLst>
                                      </p:cBhvr>
                                    </p:anim>
                                    <p:anim from="0" to="-1.0" calcmode="lin" valueType="num">
                                      <p:cBhvr>
                                        <p:cTn id="8" dur="200" decel="50000" autoRev="1" fill="hold">
                                          <p:stCondLst>
                                            <p:cond delay="600"/>
                                          </p:stCondLst>
                                        </p:cTn>
                                        <p:tgtEl>
                                          <p:spTgt spid="36955"/>
                                        </p:tgtEl>
                                        <p:attrNameLst>
                                          <p:attrName>xshear</p:attrName>
                                        </p:attrNameLst>
                                      </p:cBhvr>
                                    </p:anim>
                                    <p:animScale>
                                      <p:cBhvr>
                                        <p:cTn id="9" dur="200" decel="100000" autoRev="1" fill="hold">
                                          <p:stCondLst>
                                            <p:cond delay="600"/>
                                          </p:stCondLst>
                                        </p:cTn>
                                        <p:tgtEl>
                                          <p:spTgt spid="36955"/>
                                        </p:tgtEl>
                                      </p:cBhvr>
                                      <p:from x="100000" y="100000"/>
                                      <p:to x="80000" y="100000"/>
                                    </p:animScale>
                                    <p:anim by="(#ppt_h/3+#ppt_w*0.1)" calcmode="lin" valueType="num">
                                      <p:cBhvr additive="sum">
                                        <p:cTn id="10" dur="200" decel="100000" autoRev="1" fill="hold">
                                          <p:stCondLst>
                                            <p:cond delay="600"/>
                                          </p:stCondLst>
                                        </p:cTn>
                                        <p:tgtEl>
                                          <p:spTgt spid="369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khuếch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tán</a:t>
            </a:r>
            <a:endParaRPr lang="en-US" altLang="vi-VN"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1752600" y="1578035"/>
            <a:ext cx="9417148" cy="1023588"/>
          </a:xfrm>
        </p:spPr>
        <p:txBody>
          <a:bodyPr>
            <a:noAutofit/>
          </a:bodyPr>
          <a:lstStyle/>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Gradient nồng độ</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sự chênh lệch nồng độ của một chất giữa hai vùng.</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khuếch tán diễn ra theo chiều gradient nồng độ và trong môi trường lỏng, khí.</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609600" indent="-609600">
              <a:lnSpc>
                <a:spcPct val="100000"/>
              </a:lnSpc>
              <a:spcBef>
                <a:spcPct val="50000"/>
              </a:spcBef>
              <a:buNone/>
            </a:pPr>
            <a:endParaRPr lang="en-US" altLang="vi-VN" sz="2400" b="1" dirty="0">
              <a:latin typeface="Times New Roman" panose="02020603050405020304" pitchFamily="18" charset="0"/>
            </a:endParaRPr>
          </a:p>
        </p:txBody>
      </p:sp>
      <p:pic>
        <p:nvPicPr>
          <p:cNvPr id="5" name="Picture 4">
            <a:extLst>
              <a:ext uri="{FF2B5EF4-FFF2-40B4-BE49-F238E27FC236}">
                <a16:creationId xmlns:a16="http://schemas.microsoft.com/office/drawing/2014/main" id="{5742BA22-ED43-1C4F-189E-4655C811D52B}"/>
              </a:ext>
            </a:extLst>
          </p:cNvPr>
          <p:cNvPicPr>
            <a:picLocks noChangeAspect="1"/>
          </p:cNvPicPr>
          <p:nvPr/>
        </p:nvPicPr>
        <p:blipFill>
          <a:blip r:embed="rId2"/>
          <a:stretch>
            <a:fillRect/>
          </a:stretch>
        </p:blipFill>
        <p:spPr>
          <a:xfrm>
            <a:off x="221347" y="2993414"/>
            <a:ext cx="5515482" cy="3055694"/>
          </a:xfrm>
          <a:prstGeom prst="rect">
            <a:avLst/>
          </a:prstGeom>
        </p:spPr>
      </p:pic>
      <p:pic>
        <p:nvPicPr>
          <p:cNvPr id="7" name="Picture 6">
            <a:extLst>
              <a:ext uri="{FF2B5EF4-FFF2-40B4-BE49-F238E27FC236}">
                <a16:creationId xmlns:a16="http://schemas.microsoft.com/office/drawing/2014/main" id="{E4E14A2A-C0C3-C722-6DDD-A1C361552A11}"/>
              </a:ext>
            </a:extLst>
          </p:cNvPr>
          <p:cNvPicPr>
            <a:picLocks noChangeAspect="1"/>
          </p:cNvPicPr>
          <p:nvPr/>
        </p:nvPicPr>
        <p:blipFill>
          <a:blip r:embed="rId3"/>
          <a:stretch>
            <a:fillRect/>
          </a:stretch>
        </p:blipFill>
        <p:spPr>
          <a:xfrm>
            <a:off x="6096000" y="2993414"/>
            <a:ext cx="5515482" cy="3380456"/>
          </a:xfrm>
          <a:prstGeom prst="rect">
            <a:avLst/>
          </a:prstGeom>
        </p:spPr>
      </p:pic>
    </p:spTree>
    <p:extLst>
      <p:ext uri="{BB962C8B-B14F-4D97-AF65-F5344CB8AC3E}">
        <p14:creationId xmlns:p14="http://schemas.microsoft.com/office/powerpoint/2010/main" val="426827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khuếch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tán</a:t>
            </a:r>
            <a:endParaRPr lang="en-US" altLang="vi-VN"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1752600" y="1578035"/>
            <a:ext cx="9417148" cy="1023588"/>
          </a:xfrm>
        </p:spPr>
        <p:txBody>
          <a:bodyPr>
            <a:noAutofit/>
          </a:bodyPr>
          <a:lstStyle/>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Gradient nồng độ</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sự chênh lệch nồng độ của một chất giữa hai vùng.</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0000"/>
              </a:lnSpc>
              <a:spcBef>
                <a:spcPts val="0"/>
              </a:spcBef>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khuếch tán diễn ra theo chiều gradient nồng độ và trong môi trường lỏng, khí.</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609600" indent="-609600">
              <a:lnSpc>
                <a:spcPct val="100000"/>
              </a:lnSpc>
              <a:spcBef>
                <a:spcPct val="50000"/>
              </a:spcBef>
              <a:buNone/>
            </a:pPr>
            <a:endParaRPr lang="en-US" altLang="vi-VN" sz="2400" b="1" dirty="0">
              <a:latin typeface="Times New Roman" panose="02020603050405020304" pitchFamily="18" charset="0"/>
            </a:endParaRPr>
          </a:p>
        </p:txBody>
      </p:sp>
      <p:pic>
        <p:nvPicPr>
          <p:cNvPr id="5" name="Picture 4">
            <a:extLst>
              <a:ext uri="{FF2B5EF4-FFF2-40B4-BE49-F238E27FC236}">
                <a16:creationId xmlns:a16="http://schemas.microsoft.com/office/drawing/2014/main" id="{5742BA22-ED43-1C4F-189E-4655C811D52B}"/>
              </a:ext>
            </a:extLst>
          </p:cNvPr>
          <p:cNvPicPr>
            <a:picLocks noChangeAspect="1"/>
          </p:cNvPicPr>
          <p:nvPr/>
        </p:nvPicPr>
        <p:blipFill>
          <a:blip r:embed="rId2"/>
          <a:stretch>
            <a:fillRect/>
          </a:stretch>
        </p:blipFill>
        <p:spPr>
          <a:xfrm>
            <a:off x="221347" y="2993414"/>
            <a:ext cx="5515482" cy="3055694"/>
          </a:xfrm>
          <a:prstGeom prst="rect">
            <a:avLst/>
          </a:prstGeom>
        </p:spPr>
      </p:pic>
      <p:pic>
        <p:nvPicPr>
          <p:cNvPr id="7" name="Picture 6">
            <a:extLst>
              <a:ext uri="{FF2B5EF4-FFF2-40B4-BE49-F238E27FC236}">
                <a16:creationId xmlns:a16="http://schemas.microsoft.com/office/drawing/2014/main" id="{E4E14A2A-C0C3-C722-6DDD-A1C361552A11}"/>
              </a:ext>
            </a:extLst>
          </p:cNvPr>
          <p:cNvPicPr>
            <a:picLocks noChangeAspect="1"/>
          </p:cNvPicPr>
          <p:nvPr/>
        </p:nvPicPr>
        <p:blipFill>
          <a:blip r:embed="rId3"/>
          <a:stretch>
            <a:fillRect/>
          </a:stretch>
        </p:blipFill>
        <p:spPr>
          <a:xfrm>
            <a:off x="6096000" y="2993414"/>
            <a:ext cx="5515482" cy="3380456"/>
          </a:xfrm>
          <a:prstGeom prst="rect">
            <a:avLst/>
          </a:prstGeom>
        </p:spPr>
      </p:pic>
    </p:spTree>
    <p:extLst>
      <p:ext uri="{BB962C8B-B14F-4D97-AF65-F5344CB8AC3E}">
        <p14:creationId xmlns:p14="http://schemas.microsoft.com/office/powerpoint/2010/main" val="134484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 </a:t>
            </a:r>
            <a:r>
              <a:rPr lang="vi-VN" sz="4400" b="1" dirty="0">
                <a:solidFill>
                  <a:srgbClr val="0000FF"/>
                </a:solidFill>
                <a:latin typeface="Times New Roman" panose="02020603050405020304" pitchFamily="18" charset="0"/>
                <a:cs typeface="Times New Roman" panose="02020603050405020304" pitchFamily="18" charset="0"/>
              </a:rPr>
              <a:t>2. Sự thẩm thấu</a:t>
            </a:r>
            <a:r>
              <a:rPr lang="vi-VN" sz="4400" dirty="0">
                <a:latin typeface="Times New Roman" panose="02020603050405020304" pitchFamily="18" charset="0"/>
                <a:cs typeface="Times New Roman" panose="02020603050405020304" pitchFamily="18" charset="0"/>
              </a:rPr>
              <a:t/>
            </a:r>
            <a:br>
              <a:rPr lang="vi-VN" sz="4400" dirty="0">
                <a:latin typeface="Times New Roman" panose="02020603050405020304" pitchFamily="18" charset="0"/>
                <a:cs typeface="Times New Roman" panose="02020603050405020304" pitchFamily="18" charset="0"/>
              </a:rPr>
            </a:br>
            <a:endParaRPr lang="en-US" altLang="vi-VN" b="1" dirty="0">
              <a:solidFill>
                <a:srgbClr val="0000FF"/>
              </a:solidFill>
              <a:latin typeface="Times New Roman" panose="02020603050405020304" pitchFamily="18" charset="0"/>
            </a:endParaRPr>
          </a:p>
        </p:txBody>
      </p:sp>
      <p:sp>
        <p:nvSpPr>
          <p:cNvPr id="6" name="TextBox 5">
            <a:extLst>
              <a:ext uri="{FF2B5EF4-FFF2-40B4-BE49-F238E27FC236}">
                <a16:creationId xmlns:a16="http://schemas.microsoft.com/office/drawing/2014/main" id="{53ACC13E-BAE5-86CB-9997-E830530E5614}"/>
              </a:ext>
            </a:extLst>
          </p:cNvPr>
          <p:cNvSpPr txBox="1"/>
          <p:nvPr/>
        </p:nvSpPr>
        <p:spPr>
          <a:xfrm>
            <a:off x="742122" y="1274589"/>
            <a:ext cx="9822715" cy="1200329"/>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 Thẩm thấu là sự di chuyển của các phân tử nước qua màng bán thấm ngăn cách giữa hai vùng có nồng độ chất tan khác nhau. Màng này có tính thấm với nước nhưng không thấm với một số phân tử chất tan nhất định.</a:t>
            </a:r>
          </a:p>
        </p:txBody>
      </p:sp>
      <p:pic>
        <p:nvPicPr>
          <p:cNvPr id="11" name="Picture 10">
            <a:extLst>
              <a:ext uri="{FF2B5EF4-FFF2-40B4-BE49-F238E27FC236}">
                <a16:creationId xmlns:a16="http://schemas.microsoft.com/office/drawing/2014/main" id="{FD81D8CE-F0F6-BE3B-C409-CEDFEB3189F7}"/>
              </a:ext>
            </a:extLst>
          </p:cNvPr>
          <p:cNvPicPr>
            <a:picLocks noChangeAspect="1"/>
          </p:cNvPicPr>
          <p:nvPr/>
        </p:nvPicPr>
        <p:blipFill>
          <a:blip r:embed="rId2"/>
          <a:stretch>
            <a:fillRect/>
          </a:stretch>
        </p:blipFill>
        <p:spPr>
          <a:xfrm>
            <a:off x="2472565" y="2586865"/>
            <a:ext cx="6981825" cy="3857625"/>
          </a:xfrm>
          <a:prstGeom prst="rect">
            <a:avLst/>
          </a:prstGeom>
        </p:spPr>
      </p:pic>
    </p:spTree>
    <p:extLst>
      <p:ext uri="{BB962C8B-B14F-4D97-AF65-F5344CB8AC3E}">
        <p14:creationId xmlns:p14="http://schemas.microsoft.com/office/powerpoint/2010/main" val="197844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 </a:t>
            </a:r>
            <a:r>
              <a:rPr lang="vi-VN" sz="4400" b="1" dirty="0">
                <a:solidFill>
                  <a:srgbClr val="0000FF"/>
                </a:solidFill>
                <a:latin typeface="Times New Roman" panose="02020603050405020304" pitchFamily="18" charset="0"/>
                <a:cs typeface="Times New Roman" panose="02020603050405020304" pitchFamily="18" charset="0"/>
              </a:rPr>
              <a:t>2. Sự thẩm thấu</a:t>
            </a:r>
            <a:r>
              <a:rPr lang="vi-VN" sz="4400" dirty="0">
                <a:latin typeface="Times New Roman" panose="02020603050405020304" pitchFamily="18" charset="0"/>
                <a:cs typeface="Times New Roman" panose="02020603050405020304" pitchFamily="18" charset="0"/>
              </a:rPr>
              <a:t/>
            </a:r>
            <a:br>
              <a:rPr lang="vi-VN" sz="4400" dirty="0">
                <a:latin typeface="Times New Roman" panose="02020603050405020304" pitchFamily="18" charset="0"/>
                <a:cs typeface="Times New Roman" panose="02020603050405020304" pitchFamily="18" charset="0"/>
              </a:rPr>
            </a:br>
            <a:endParaRPr lang="en-US" altLang="vi-VN" b="1" dirty="0">
              <a:solidFill>
                <a:srgbClr val="0000FF"/>
              </a:solidFill>
              <a:latin typeface="Times New Roman" panose="02020603050405020304" pitchFamily="18" charset="0"/>
            </a:endParaRPr>
          </a:p>
        </p:txBody>
      </p:sp>
      <p:sp>
        <p:nvSpPr>
          <p:cNvPr id="8" name="TextBox 7">
            <a:extLst>
              <a:ext uri="{FF2B5EF4-FFF2-40B4-BE49-F238E27FC236}">
                <a16:creationId xmlns:a16="http://schemas.microsoft.com/office/drawing/2014/main" id="{1F547F04-A165-3189-5368-E7AFE31929B6}"/>
              </a:ext>
            </a:extLst>
          </p:cNvPr>
          <p:cNvSpPr txBox="1"/>
          <p:nvPr/>
        </p:nvSpPr>
        <p:spPr>
          <a:xfrm>
            <a:off x="940904" y="1573306"/>
            <a:ext cx="5433392" cy="4412234"/>
          </a:xfrm>
          <a:prstGeom prst="rect">
            <a:avLst/>
          </a:prstGeom>
          <a:noFill/>
        </p:spPr>
        <p:txBody>
          <a:bodyPr wrap="square">
            <a:spAutoFit/>
          </a:bodyPr>
          <a:lstStyle/>
          <a:p>
            <a:pPr marR="0" lvl="0" algn="just">
              <a:lnSpc>
                <a:spcPct val="107000"/>
              </a:lnSpc>
              <a:spcBef>
                <a:spcPts val="0"/>
              </a:spcBef>
              <a:spcAft>
                <a:spcPts val="0"/>
              </a:spcAft>
              <a:buSzPts val="1000"/>
              <a:tabLst>
                <a:tab pos="45720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dịch</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đẳng trương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dung dịch có nồng độ chất tan bằng nồng độ chất tan trong tế bào và các phân tử nước di chuyển ở trạng thái cân bằng.</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R="0" lvl="0" algn="just">
              <a:lnSpc>
                <a:spcPct val="107000"/>
              </a:lnSpc>
              <a:spcBef>
                <a:spcPts val="0"/>
              </a:spcBef>
              <a:spcAft>
                <a:spcPts val="0"/>
              </a:spcAft>
              <a:buSzPts val="1000"/>
              <a:tabLst>
                <a:tab pos="45720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dịch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nhược trương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dung dịch có nồng độ chất tan nhỏ hơn bên trong tế bào và các phân tử nước thẩm thấu vào trong tế bào.</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R="0" lvl="0" algn="just">
              <a:lnSpc>
                <a:spcPct val="107000"/>
              </a:lnSpc>
              <a:spcBef>
                <a:spcPts val="0"/>
              </a:spcBef>
              <a:spcAft>
                <a:spcPts val="0"/>
              </a:spcAft>
              <a:buSzPts val="1000"/>
              <a:tabLst>
                <a:tab pos="45720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dịch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 trương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dung dịch có nồng độ chất tan lớn hơn bên trong tế bào và phân tử nước thẩm thấu ra ngoài tế bào.</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1386752-4ED1-40C9-266B-D6433735AA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8011" y="2209429"/>
            <a:ext cx="5287618" cy="3055041"/>
          </a:xfrm>
          <a:prstGeom prst="rect">
            <a:avLst/>
          </a:prstGeom>
          <a:noFill/>
          <a:ln>
            <a:noFill/>
          </a:ln>
        </p:spPr>
      </p:pic>
    </p:spTree>
    <p:extLst>
      <p:ext uri="{BB962C8B-B14F-4D97-AF65-F5344CB8AC3E}">
        <p14:creationId xmlns:p14="http://schemas.microsoft.com/office/powerpoint/2010/main" val="3603911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822</Words>
  <Application>Microsoft Office PowerPoint</Application>
  <PresentationFormat>Widescreen</PresentationFormat>
  <Paragraphs>111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.VnTime</vt:lpstr>
      <vt:lpstr>Arial</vt:lpstr>
      <vt:lpstr>Calibri</vt:lpstr>
      <vt:lpstr>Calibri Light</vt:lpstr>
      <vt:lpstr>Symbol</vt:lpstr>
      <vt:lpstr>Times New Roman</vt:lpstr>
      <vt:lpstr>Office Theme</vt:lpstr>
      <vt:lpstr>PowerPoint Presentation</vt:lpstr>
      <vt:lpstr>PowerPoint Presentation</vt:lpstr>
      <vt:lpstr>PowerPoint Presentation</vt:lpstr>
      <vt:lpstr>II. Sự vận chuyển thụ động qua màng sinh chất 1. Sự khuếch tán</vt:lpstr>
      <vt:lpstr>II. Sự vận chuyển thụ động qua màng sinh chất 1. Sự khuếch tán</vt:lpstr>
      <vt:lpstr>II. Sự vận chuyển thụ động qua màng sinh chất 1. Sự khuếch tán</vt:lpstr>
      <vt:lpstr>II. Sự vận chuyển thụ động qua màng sinh chất 1. Sự khuếch tán</vt:lpstr>
      <vt:lpstr>II. Sự vận chuyển thụ động qua màng sinh chất  2. Sự thẩm thấu </vt:lpstr>
      <vt:lpstr>II. Sự vận chuyển thụ động qua màng sinh chất  2. Sự thẩm thấu </vt:lpstr>
      <vt:lpstr>IV. Sự nhập bào và xuất bào</vt:lpstr>
      <vt:lpstr>PowerPoint Presentation</vt:lpstr>
      <vt:lpstr>PowerPoint Presentation</vt:lpstr>
      <vt:lpstr>PowerPoint Presentation</vt:lpstr>
      <vt:lpstr>PowerPoint Presentation</vt:lpstr>
      <vt:lpstr>V. Thực hành về sự vận chuyển qua màng 1. Tìm hiểu về tính thấm chọn lọc của tế bào sống </vt:lpstr>
      <vt:lpstr>V. Thực hành về sự vận chuyển qua màng 1. Tìm hiểu về tính thấm chọn lọc của tế bào sống </vt:lpstr>
      <vt:lpstr>V. Thực hành về sự vận chuyển qua màng 1. Tìm hiểu về tính thấm chọn lọc của tế bào sống </vt:lpstr>
      <vt:lpstr>V. Thực hành về sự vận chuyển qua màng 2. Tìm hiểu về sự co nguyên sinh và phản co nguyên sinh ở tế bào thực vật  1111111111111111111</vt:lpstr>
      <vt:lpstr>V. Thực hành về sự vận chuyển qua màng 2. Tìm hiểu về sự co nguyên sinh và phản co nguyên sinh ở tế bào thực vật  </vt:lpstr>
      <vt:lpstr>V. Thực hành về sự vận chuyển qua màng 2. Tìm hiểu về sự co nguyên sinh và phản co nguyên sinh ở tế bào thực vật  </vt:lpstr>
      <vt:lpstr>V. Thực hành về sự vận chuyển qua màng 2. Tìm hiểu về sự co nguyên sinh và phản co nguyên sinh ở tế bào thực vật  </vt:lpstr>
      <vt:lpstr>V. Thực hành về sự vận chuyển qua màng 2. Tìm hiểu về sự co nguyên sinh và phản co nguyên sinh ở tế bào thực vật  </vt:lpstr>
      <vt:lpstr>PowerPoint Presentation</vt:lpstr>
      <vt:lpstr>PowerPoint Presentation</vt:lpstr>
      <vt:lpstr>PowerPoint Presentation</vt:lpstr>
      <vt:lpstr>3. Tại sao rau muống chẻ ngâm vào nước lại bị cong lên?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VIP DG</cp:lastModifiedBy>
  <cp:revision>18</cp:revision>
  <dcterms:created xsi:type="dcterms:W3CDTF">2022-07-26T06:12:08Z</dcterms:created>
  <dcterms:modified xsi:type="dcterms:W3CDTF">2022-08-25T01:24:49Z</dcterms:modified>
</cp:coreProperties>
</file>