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4301" y="882142"/>
            <a:ext cx="4209796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275334"/>
            <a:ext cx="8255000" cy="378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9233" y="782167"/>
            <a:ext cx="6062345" cy="150685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5"/>
              </a:spcBef>
            </a:pP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CHUYÊN</a:t>
            </a:r>
            <a:r>
              <a:rPr sz="26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ĐỀ</a:t>
            </a:r>
            <a:r>
              <a:rPr sz="26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5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ÔN</a:t>
            </a:r>
            <a:r>
              <a:rPr sz="26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LUYỆN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PHÂN</a:t>
            </a:r>
            <a:r>
              <a:rPr sz="2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MÔN</a:t>
            </a:r>
            <a:r>
              <a:rPr sz="2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TẬP</a:t>
            </a:r>
            <a:r>
              <a:rPr sz="2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C00000"/>
                </a:solidFill>
                <a:latin typeface="Times New Roman"/>
                <a:cs typeface="Times New Roman"/>
              </a:rPr>
              <a:t>LÀM</a:t>
            </a:r>
            <a:r>
              <a:rPr sz="26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VĂN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2600" b="1" dirty="0">
                <a:latin typeface="Times New Roman"/>
                <a:cs typeface="Times New Roman"/>
              </a:rPr>
              <a:t>*****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780" y="2590800"/>
            <a:ext cx="6475795" cy="433068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2085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(Phổ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phổ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biến?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học?</a:t>
            </a:r>
            <a:endParaRPr sz="1800">
              <a:latin typeface="Times New Roman"/>
              <a:cs typeface="Times New Roman"/>
            </a:endParaRPr>
          </a:p>
          <a:p>
            <a:pPr marL="12700" marR="6350" indent="1720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tồn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sao?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(@tailieuhoctapvip)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C.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Kết</a:t>
            </a:r>
            <a:r>
              <a:rPr sz="18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Nhận định,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đánh</a:t>
            </a:r>
            <a:r>
              <a:rPr sz="1800" dirty="0">
                <a:latin typeface="Times New Roman"/>
                <a:cs typeface="Times New Roman"/>
              </a:rPr>
              <a:t> giá </a:t>
            </a:r>
            <a:r>
              <a:rPr sz="1800" spc="5" dirty="0">
                <a:latin typeface="Times New Roman"/>
                <a:cs typeface="Times New Roman"/>
              </a:rPr>
              <a:t>về</a:t>
            </a:r>
            <a:r>
              <a:rPr sz="1800" dirty="0">
                <a:latin typeface="Times New Roman"/>
                <a:cs typeface="Times New Roman"/>
              </a:rPr>
              <a:t> vẻ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thể</a:t>
            </a:r>
            <a:r>
              <a:rPr sz="1800" spc="-5" dirty="0">
                <a:latin typeface="Times New Roman"/>
                <a:cs typeface="Times New Roman"/>
              </a:rPr>
              <a:t> loại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trường</a:t>
            </a:r>
            <a:r>
              <a:rPr sz="1800" spc="-5" dirty="0">
                <a:latin typeface="Times New Roman"/>
                <a:cs typeface="Times New Roman"/>
              </a:rPr>
              <a:t> tồn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</a:t>
            </a:r>
            <a:r>
              <a:rPr sz="1800" spc="-10" dirty="0">
                <a:latin typeface="Times New Roman"/>
                <a:cs typeface="Times New Roman"/>
              </a:rPr>
              <a:t> đó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học.</a:t>
            </a:r>
            <a:endParaRPr sz="1800">
              <a:latin typeface="Times New Roman"/>
              <a:cs typeface="Times New Roman"/>
            </a:endParaRPr>
          </a:p>
          <a:p>
            <a:pPr marL="12700" marR="4464685">
              <a:lnSpc>
                <a:spcPct val="124400"/>
              </a:lnSpc>
              <a:spcBef>
                <a:spcPts val="10"/>
              </a:spcBef>
            </a:pPr>
            <a:r>
              <a:rPr sz="1800" b="1" dirty="0">
                <a:latin typeface="Times New Roman"/>
                <a:cs typeface="Times New Roman"/>
              </a:rPr>
              <a:t>2.7. </a:t>
            </a:r>
            <a:r>
              <a:rPr sz="1800" b="1" spc="-5" dirty="0">
                <a:latin typeface="Times New Roman"/>
                <a:cs typeface="Times New Roman"/>
              </a:rPr>
              <a:t>Thuyết minh </a:t>
            </a:r>
            <a:r>
              <a:rPr sz="1800" b="1" dirty="0">
                <a:latin typeface="Times New Roman"/>
                <a:cs typeface="Times New Roman"/>
              </a:rPr>
              <a:t>về tác </a:t>
            </a:r>
            <a:r>
              <a:rPr sz="1800" b="1" spc="-5" dirty="0">
                <a:latin typeface="Times New Roman"/>
                <a:cs typeface="Times New Roman"/>
              </a:rPr>
              <a:t>phẩm văn học.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Mở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5"/>
              </a:spcBef>
              <a:buChar char="-"/>
              <a:tabLst>
                <a:tab pos="144145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(Chú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 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có)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Nêu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tác</a:t>
            </a:r>
            <a:r>
              <a:rPr sz="1800" spc="-5" dirty="0">
                <a:latin typeface="Times New Roman"/>
                <a:cs typeface="Times New Roman"/>
              </a:rPr>
              <a:t> phẩm</a:t>
            </a:r>
            <a:r>
              <a:rPr sz="1800" dirty="0">
                <a:latin typeface="Times New Roman"/>
                <a:cs typeface="Times New Roman"/>
              </a:rPr>
              <a:t> 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nền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B.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Thân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ts val="2690"/>
              </a:lnSpc>
              <a:spcBef>
                <a:spcPts val="175"/>
              </a:spcBef>
              <a:buChar char="-"/>
              <a:tabLst>
                <a:tab pos="15494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Ý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1: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Thuyết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minh</a:t>
            </a:r>
            <a:r>
              <a:rPr sz="1800" b="1" spc="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sơ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lược</a:t>
            </a:r>
            <a:r>
              <a:rPr sz="1800" b="1" spc="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về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hưởng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" dirty="0">
                <a:latin typeface="Times New Roman"/>
                <a:cs typeface="Times New Roman"/>
              </a:rPr>
              <a:t> sự</a:t>
            </a:r>
            <a:r>
              <a:rPr sz="1800" dirty="0">
                <a:latin typeface="Times New Roman"/>
                <a:cs typeface="Times New Roman"/>
              </a:rPr>
              <a:t> nghiệp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dirty="0">
                <a:latin typeface="Times New Roman"/>
                <a:cs typeface="Times New Roman"/>
              </a:rPr>
              <a:t> dung/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 </a:t>
            </a:r>
            <a:r>
              <a:rPr sz="1800" spc="-5" dirty="0">
                <a:latin typeface="Times New Roman"/>
                <a:cs typeface="Times New Roman"/>
              </a:rPr>
              <a:t>thuật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thuyết </a:t>
            </a:r>
            <a:r>
              <a:rPr sz="1800" spc="-5" dirty="0">
                <a:latin typeface="Times New Roman"/>
                <a:cs typeface="Times New Roman"/>
              </a:rPr>
              <a:t>minh.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Ý </a:t>
            </a:r>
            <a:r>
              <a:rPr sz="1800" b="1" dirty="0">
                <a:latin typeface="Times New Roman"/>
                <a:cs typeface="Times New Roman"/>
              </a:rPr>
              <a:t>2: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Thuyết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minh </a:t>
            </a:r>
            <a:r>
              <a:rPr sz="1800" b="1" dirty="0">
                <a:latin typeface="Times New Roman"/>
                <a:cs typeface="Times New Roman"/>
              </a:rPr>
              <a:t>về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phương</a:t>
            </a:r>
            <a:r>
              <a:rPr sz="1800" b="1" dirty="0">
                <a:latin typeface="Times New Roman"/>
                <a:cs typeface="Times New Roman"/>
              </a:rPr>
              <a:t> diện</a:t>
            </a:r>
            <a:r>
              <a:rPr sz="1800" b="1" spc="-5" dirty="0">
                <a:latin typeface="Times New Roman"/>
                <a:cs typeface="Times New Roman"/>
              </a:rPr>
              <a:t> của</a:t>
            </a:r>
            <a:r>
              <a:rPr sz="1800" b="1" dirty="0">
                <a:latin typeface="Times New Roman"/>
                <a:cs typeface="Times New Roman"/>
              </a:rPr>
              <a:t> tác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phẩm: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Hoàn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-&gt; 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5" dirty="0">
                <a:latin typeface="Times New Roman"/>
                <a:cs typeface="Times New Roman"/>
              </a:rPr>
              <a:t> hưởng</a:t>
            </a:r>
            <a:r>
              <a:rPr sz="1800" dirty="0">
                <a:latin typeface="Times New Roman"/>
                <a:cs typeface="Times New Roman"/>
              </a:rPr>
              <a:t> gì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 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dung/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5" dirty="0">
                <a:latin typeface="Times New Roman"/>
                <a:cs typeface="Times New Roman"/>
              </a:rPr>
              <a:t> thuật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415011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loại: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5" dirty="0">
                <a:latin typeface="Times New Roman"/>
                <a:cs typeface="Times New Roman"/>
              </a:rPr>
              <a:t> sơ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lược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gì?</a:t>
            </a:r>
            <a:endParaRPr sz="1800" dirty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tác</a:t>
            </a:r>
            <a:r>
              <a:rPr sz="1800" dirty="0">
                <a:latin typeface="Times New Roman"/>
                <a:cs typeface="Times New Roman"/>
              </a:rPr>
              <a:t> 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tóm</a:t>
            </a:r>
            <a:r>
              <a:rPr sz="1800" dirty="0">
                <a:latin typeface="Times New Roman"/>
                <a:cs typeface="Times New Roman"/>
              </a:rPr>
              <a:t> tắt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tác</a:t>
            </a:r>
            <a:r>
              <a:rPr sz="1800" spc="-5" dirty="0">
                <a:latin typeface="Times New Roman"/>
                <a:cs typeface="Times New Roman"/>
              </a:rPr>
              <a:t> phẩm.</a:t>
            </a:r>
            <a:endParaRPr sz="1800" dirty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đặc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nghệ thuật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-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Ý</a:t>
            </a:r>
            <a:r>
              <a:rPr sz="1800" b="1" dirty="0">
                <a:latin typeface="Times New Roman"/>
                <a:cs typeface="Times New Roman"/>
              </a:rPr>
              <a:t> 3: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Thuyết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minh</a:t>
            </a:r>
            <a:r>
              <a:rPr sz="1800" b="1" dirty="0">
                <a:latin typeface="Times New Roman"/>
                <a:cs typeface="Times New Roman"/>
              </a:rPr>
              <a:t> khái </a:t>
            </a:r>
            <a:r>
              <a:rPr sz="1800" b="1" spc="-5" dirty="0">
                <a:latin typeface="Times New Roman"/>
                <a:cs typeface="Times New Roman"/>
              </a:rPr>
              <a:t>quát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nghĩa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giáo</a:t>
            </a:r>
            <a:r>
              <a:rPr sz="1800" b="1" spc="-5" dirty="0">
                <a:latin typeface="Times New Roman"/>
                <a:cs typeface="Times New Roman"/>
              </a:rPr>
              <a:t> dục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–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tính chất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thời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sự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phẩm.</a:t>
            </a:r>
            <a:endParaRPr sz="1800" dirty="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Rút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đức,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phẩm?</a:t>
            </a:r>
          </a:p>
          <a:p>
            <a:pPr marL="12700" marR="5080" indent="28638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hệ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tiễn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xem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 </a:t>
            </a:r>
            <a:r>
              <a:rPr sz="1800" spc="-5" dirty="0">
                <a:latin typeface="Times New Roman"/>
                <a:cs typeface="Times New Roman"/>
              </a:rPr>
              <a:t>hội?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C.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Kết</a:t>
            </a:r>
            <a:r>
              <a:rPr sz="1800" b="1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bài: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690"/>
              </a:lnSpc>
              <a:spcBef>
                <a:spcPts val="175"/>
              </a:spcBef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vẻ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học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tộc.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ước</a:t>
            </a:r>
            <a:r>
              <a:rPr sz="1800" dirty="0">
                <a:latin typeface="Times New Roman"/>
                <a:cs typeface="Times New Roman"/>
              </a:rPr>
              <a:t> mơ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dirty="0">
                <a:latin typeface="Times New Roman"/>
                <a:cs typeface="Times New Roman"/>
              </a:rPr>
              <a:t> tồn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0859" y="882142"/>
            <a:ext cx="29159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ÔN</a:t>
            </a:r>
            <a:r>
              <a:rPr spc="-20" dirty="0"/>
              <a:t> </a:t>
            </a:r>
            <a:r>
              <a:rPr spc="-10" dirty="0"/>
              <a:t>TẬP</a:t>
            </a:r>
            <a:r>
              <a:rPr spc="-15" dirty="0"/>
              <a:t> </a:t>
            </a:r>
            <a:r>
              <a:rPr dirty="0"/>
              <a:t>VĂN</a:t>
            </a:r>
            <a:r>
              <a:rPr spc="-25" dirty="0"/>
              <a:t> </a:t>
            </a:r>
            <a:r>
              <a:rPr spc="-5" dirty="0"/>
              <a:t>TỰ</a:t>
            </a:r>
            <a:r>
              <a:rPr spc="-10" dirty="0"/>
              <a:t> </a:t>
            </a:r>
            <a:r>
              <a:rPr spc="-5" dirty="0"/>
              <a:t>SỰ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275334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indent="43815">
              <a:lnSpc>
                <a:spcPct val="124400"/>
              </a:lnSpc>
              <a:spcBef>
                <a:spcPts val="100"/>
              </a:spcBef>
              <a:buChar char="-"/>
              <a:tabLst>
                <a:tab pos="199390" algn="l"/>
              </a:tabLst>
            </a:pPr>
            <a:r>
              <a:rPr sz="1800" dirty="0">
                <a:latin typeface="Times New Roman"/>
                <a:cs typeface="Times New Roman"/>
              </a:rPr>
              <a:t>Khái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chuỗi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 thúc,</a:t>
            </a:r>
            <a:r>
              <a:rPr sz="1800" spc="-5" dirty="0">
                <a:latin typeface="Times New Roman"/>
                <a:cs typeface="Times New Roman"/>
              </a:rPr>
              <a:t> 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" dirty="0">
                <a:latin typeface="Times New Roman"/>
                <a:cs typeface="Times New Roman"/>
              </a:rPr>
              <a:t> nghĩa.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  <a:buChar char="-"/>
              <a:tabLst>
                <a:tab pos="159385" algn="l"/>
              </a:tabLst>
            </a:pPr>
            <a:r>
              <a:rPr sz="1800" spc="-5" dirty="0">
                <a:latin typeface="Times New Roman"/>
                <a:cs typeface="Times New Roman"/>
              </a:rPr>
              <a:t>Tóm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5" dirty="0">
                <a:latin typeface="Times New Roman"/>
                <a:cs typeface="Times New Roman"/>
              </a:rPr>
              <a:t> (sự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tiêu biểu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đó.</a:t>
            </a:r>
          </a:p>
          <a:p>
            <a:pPr marL="12700" marR="5080">
              <a:lnSpc>
                <a:spcPts val="2690"/>
              </a:lnSpc>
              <a:buChar char="-"/>
              <a:tabLst>
                <a:tab pos="149225" algn="l"/>
              </a:tabLst>
            </a:pPr>
            <a:r>
              <a:rPr sz="1800" spc="-5" dirty="0">
                <a:latin typeface="Times New Roman"/>
                <a:cs typeface="Times New Roman"/>
              </a:rPr>
              <a:t>Cần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kĩ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đề, </a:t>
            </a:r>
            <a:r>
              <a:rPr sz="1800" dirty="0">
                <a:latin typeface="Times New Roman"/>
                <a:cs typeface="Times New Roman"/>
              </a:rPr>
              <a:t>hiểu đúng 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đề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 cần tóm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tắt;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sắp</a:t>
            </a:r>
            <a:r>
              <a:rPr sz="1800" dirty="0">
                <a:latin typeface="Times New Roman"/>
                <a:cs typeface="Times New Roman"/>
              </a:rPr>
              <a:t> xếp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 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viết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tóm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tắt.</a:t>
            </a:r>
          </a:p>
          <a:p>
            <a:pPr marL="161925" indent="-149860">
              <a:lnSpc>
                <a:spcPct val="100000"/>
              </a:lnSpc>
              <a:spcBef>
                <a:spcPts val="350"/>
              </a:spcBef>
              <a:buChar char="-"/>
              <a:tabLst>
                <a:tab pos="162560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miêu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</a:p>
          <a:p>
            <a:pPr marL="12700" marR="6350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hấp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cảm.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đó,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dirty="0">
                <a:latin typeface="Times New Roman"/>
                <a:cs typeface="Times New Roman"/>
              </a:rPr>
              <a:t> tố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 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việc,</a:t>
            </a:r>
            <a:r>
              <a:rPr sz="1800" dirty="0">
                <a:latin typeface="Times New Roman"/>
                <a:cs typeface="Times New Roman"/>
              </a:rPr>
              <a:t> 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sự.</a:t>
            </a:r>
            <a:endParaRPr sz="1800" dirty="0">
              <a:latin typeface="Times New Roman"/>
              <a:cs typeface="Times New Roman"/>
            </a:endParaRPr>
          </a:p>
          <a:p>
            <a:pPr marL="143510" indent="-131445">
              <a:lnSpc>
                <a:spcPct val="100000"/>
              </a:lnSpc>
              <a:spcBef>
                <a:spcPts val="530"/>
              </a:spcBef>
              <a:buChar char="-"/>
              <a:tabLst>
                <a:tab pos="144145" algn="l"/>
              </a:tabLst>
            </a:pP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(luận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điểm)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đó.</a:t>
            </a:r>
          </a:p>
          <a:p>
            <a:pPr marL="12700" marR="6350">
              <a:lnSpc>
                <a:spcPts val="2700"/>
              </a:lnSpc>
              <a:spcBef>
                <a:spcPts val="16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Vai </a:t>
            </a:r>
            <a:r>
              <a:rPr sz="1800" dirty="0">
                <a:latin typeface="Times New Roman"/>
                <a:cs typeface="Times New Roman"/>
              </a:rPr>
              <a:t>trò, 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dirty="0">
                <a:latin typeface="Times New Roman"/>
                <a:cs typeface="Times New Roman"/>
              </a:rPr>
              <a:t> tố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luận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 tự </a:t>
            </a:r>
            <a:r>
              <a:rPr sz="1800" spc="-5" dirty="0">
                <a:latin typeface="Times New Roman"/>
                <a:cs typeface="Times New Roman"/>
              </a:rPr>
              <a:t>sự: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đọc,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 </a:t>
            </a:r>
            <a:r>
              <a:rPr sz="1800" dirty="0">
                <a:latin typeface="Times New Roman"/>
                <a:cs typeface="Times New Roman"/>
              </a:rPr>
              <a:t>ngẫm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 nào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đó.</a:t>
            </a:r>
          </a:p>
          <a:p>
            <a:pPr marL="158750" indent="-146685">
              <a:lnSpc>
                <a:spcPct val="100000"/>
              </a:lnSpc>
              <a:spcBef>
                <a:spcPts val="350"/>
              </a:spcBef>
              <a:buChar char="-"/>
              <a:tabLst>
                <a:tab pos="159385" algn="l"/>
              </a:tabLst>
            </a:pP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nghị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luận: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lý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lẽ,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lô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gích,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đoán...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nhằm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tỏ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kiến,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quan điểm,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5" dirty="0">
                <a:latin typeface="Times New Roman"/>
                <a:cs typeface="Times New Roman"/>
              </a:rPr>
              <a:t> đó.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Dấu hiệu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</a:t>
            </a:r>
            <a:r>
              <a:rPr sz="1800" dirty="0">
                <a:latin typeface="Times New Roman"/>
                <a:cs typeface="Times New Roman"/>
              </a:rPr>
              <a:t> nghị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sự: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Nghị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5" dirty="0">
                <a:latin typeface="Times New Roman"/>
                <a:cs typeface="Times New Roman"/>
              </a:rPr>
              <a:t> 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5" dirty="0">
                <a:latin typeface="Times New Roman"/>
                <a:cs typeface="Times New Roman"/>
              </a:rPr>
              <a:t> thoại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(đối thoại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người</a:t>
            </a:r>
            <a:r>
              <a:rPr sz="1800" dirty="0">
                <a:latin typeface="Times New Roman"/>
                <a:cs typeface="Times New Roman"/>
              </a:rPr>
              <a:t> hoặc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indent="22987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</a:t>
            </a:r>
            <a:r>
              <a:rPr sz="1800" spc="5" dirty="0">
                <a:latin typeface="Times New Roman"/>
                <a:cs typeface="Times New Roman"/>
              </a:rPr>
              <a:t>iề</a:t>
            </a:r>
            <a:r>
              <a:rPr sz="1800" dirty="0">
                <a:latin typeface="Times New Roman"/>
                <a:cs typeface="Times New Roman"/>
              </a:rPr>
              <a:t>u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</a:t>
            </a:r>
            <a:r>
              <a:rPr sz="1800" spc="5" dirty="0">
                <a:latin typeface="Times New Roman"/>
                <a:cs typeface="Times New Roman"/>
              </a:rPr>
              <a:t>â</a:t>
            </a:r>
            <a:r>
              <a:rPr sz="1800" dirty="0">
                <a:latin typeface="Times New Roman"/>
                <a:cs typeface="Times New Roman"/>
              </a:rPr>
              <a:t>u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</a:t>
            </a:r>
            <a:r>
              <a:rPr sz="1800" spc="5" dirty="0">
                <a:latin typeface="Times New Roman"/>
                <a:cs typeface="Times New Roman"/>
              </a:rPr>
              <a:t>ẳ</a:t>
            </a:r>
            <a:r>
              <a:rPr sz="1800" dirty="0">
                <a:latin typeface="Times New Roman"/>
                <a:cs typeface="Times New Roman"/>
              </a:rPr>
              <a:t>ng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v</a:t>
            </a:r>
            <a:r>
              <a:rPr sz="1800" dirty="0">
                <a:latin typeface="Times New Roman"/>
                <a:cs typeface="Times New Roman"/>
              </a:rPr>
              <a:t>à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phủ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</a:t>
            </a:r>
            <a:r>
              <a:rPr sz="1800" spc="-15" dirty="0">
                <a:latin typeface="Times New Roman"/>
                <a:cs typeface="Times New Roman"/>
              </a:rPr>
              <a:t>h</a:t>
            </a:r>
            <a:r>
              <a:rPr sz="1800" dirty="0">
                <a:latin typeface="Times New Roman"/>
                <a:cs typeface="Times New Roman"/>
              </a:rPr>
              <a:t>,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</a:t>
            </a:r>
            <a:r>
              <a:rPr sz="1800" spc="5" dirty="0">
                <a:latin typeface="Times New Roman"/>
                <a:cs typeface="Times New Roman"/>
              </a:rPr>
              <a:t>â</a:t>
            </a:r>
            <a:r>
              <a:rPr sz="1800" dirty="0">
                <a:latin typeface="Times New Roman"/>
                <a:cs typeface="Times New Roman"/>
              </a:rPr>
              <a:t>u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ó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ác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</a:t>
            </a:r>
            <a:r>
              <a:rPr sz="1800" dirty="0">
                <a:latin typeface="Times New Roman"/>
                <a:cs typeface="Times New Roman"/>
              </a:rPr>
              <a:t>ụng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</a:t>
            </a:r>
            <a:r>
              <a:rPr sz="1800" spc="5" dirty="0">
                <a:latin typeface="Times New Roman"/>
                <a:cs typeface="Times New Roman"/>
              </a:rPr>
              <a:t>ệ</a:t>
            </a:r>
            <a:r>
              <a:rPr sz="1800" dirty="0">
                <a:latin typeface="Times New Roman"/>
                <a:cs typeface="Times New Roman"/>
              </a:rPr>
              <a:t>nh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</a:t>
            </a:r>
            <a:r>
              <a:rPr sz="1800" dirty="0">
                <a:latin typeface="Times New Roman"/>
                <a:cs typeface="Times New Roman"/>
              </a:rPr>
              <a:t>ng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như: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</a:t>
            </a:r>
            <a:r>
              <a:rPr sz="1800" spc="5" dirty="0">
                <a:latin typeface="Times New Roman"/>
                <a:cs typeface="Times New Roman"/>
              </a:rPr>
              <a:t>ế</a:t>
            </a:r>
            <a:r>
              <a:rPr sz="1800" dirty="0">
                <a:latin typeface="Times New Roman"/>
                <a:cs typeface="Times New Roman"/>
              </a:rPr>
              <a:t>u.</a:t>
            </a:r>
            <a:r>
              <a:rPr sz="1800" spc="-10" dirty="0">
                <a:latin typeface="Times New Roman"/>
                <a:cs typeface="Times New Roman"/>
              </a:rPr>
              <a:t>.</a:t>
            </a:r>
            <a:r>
              <a:rPr sz="1800" dirty="0">
                <a:latin typeface="Times New Roman"/>
                <a:cs typeface="Times New Roman"/>
              </a:rPr>
              <a:t>.t</a:t>
            </a:r>
            <a:r>
              <a:rPr sz="1800" spc="-10" dirty="0">
                <a:latin typeface="Times New Roman"/>
                <a:cs typeface="Times New Roman"/>
              </a:rPr>
              <a:t>h</a:t>
            </a:r>
            <a:r>
              <a:rPr sz="1800" dirty="0">
                <a:latin typeface="Times New Roman"/>
                <a:cs typeface="Times New Roman"/>
              </a:rPr>
              <a:t>ì,  chẳng</a:t>
            </a:r>
            <a:r>
              <a:rPr sz="1800" spc="-5" dirty="0">
                <a:latin typeface="Times New Roman"/>
                <a:cs typeface="Times New Roman"/>
              </a:rPr>
              <a:t> những....mà</a:t>
            </a:r>
            <a:r>
              <a:rPr sz="1800" dirty="0">
                <a:latin typeface="Times New Roman"/>
                <a:cs typeface="Times New Roman"/>
              </a:rPr>
              <a:t> còn....</a:t>
            </a:r>
          </a:p>
          <a:p>
            <a:pPr marL="24257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 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có 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 </a:t>
            </a:r>
            <a:r>
              <a:rPr sz="1800" spc="-5" dirty="0">
                <a:latin typeface="Times New Roman"/>
                <a:cs typeface="Times New Roman"/>
              </a:rPr>
              <a:t>lập </a:t>
            </a:r>
            <a:r>
              <a:rPr sz="1800" dirty="0">
                <a:latin typeface="Times New Roman"/>
                <a:cs typeface="Times New Roman"/>
              </a:rPr>
              <a:t>luận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sao,</a:t>
            </a:r>
            <a:r>
              <a:rPr sz="1800" dirty="0">
                <a:latin typeface="Times New Roman"/>
                <a:cs typeface="Times New Roman"/>
              </a:rPr>
              <a:t> thật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vậy, </a:t>
            </a:r>
            <a:r>
              <a:rPr sz="1800" dirty="0">
                <a:latin typeface="Times New Roman"/>
                <a:cs typeface="Times New Roman"/>
              </a:rPr>
              <a:t>tuy </a:t>
            </a:r>
            <a:r>
              <a:rPr sz="1800" spc="-5" dirty="0">
                <a:latin typeface="Times New Roman"/>
                <a:cs typeface="Times New Roman"/>
              </a:rPr>
              <a:t>thế...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Đối thoại, </a:t>
            </a:r>
            <a:r>
              <a:rPr sz="1800" dirty="0">
                <a:latin typeface="Times New Roman"/>
                <a:cs typeface="Times New Roman"/>
              </a:rPr>
              <a:t>độc thoại, </a:t>
            </a:r>
            <a:r>
              <a:rPr sz="1800" spc="-5" dirty="0">
                <a:latin typeface="Times New Roman"/>
                <a:cs typeface="Times New Roman"/>
              </a:rPr>
              <a:t>độc </a:t>
            </a:r>
            <a:r>
              <a:rPr sz="1800" dirty="0">
                <a:latin typeface="Times New Roman"/>
                <a:cs typeface="Times New Roman"/>
              </a:rPr>
              <a:t>thoại nội </a:t>
            </a:r>
            <a:r>
              <a:rPr sz="1800" spc="-5" dirty="0">
                <a:latin typeface="Times New Roman"/>
                <a:cs typeface="Times New Roman"/>
              </a:rPr>
              <a:t>tâm là những </a:t>
            </a:r>
            <a:r>
              <a:rPr sz="1800" dirty="0">
                <a:latin typeface="Times New Roman"/>
                <a:cs typeface="Times New Roman"/>
              </a:rPr>
              <a:t>hình thức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dirty="0">
                <a:latin typeface="Times New Roman"/>
                <a:cs typeface="Times New Roman"/>
              </a:rPr>
              <a:t>trọng để </a:t>
            </a:r>
            <a:r>
              <a:rPr sz="1800" spc="-5" dirty="0">
                <a:latin typeface="Times New Roman"/>
                <a:cs typeface="Times New Roman"/>
              </a:rPr>
              <a:t>thể hiện nhân </a:t>
            </a:r>
            <a:r>
              <a:rPr sz="1800" dirty="0">
                <a:latin typeface="Times New Roman"/>
                <a:cs typeface="Times New Roman"/>
              </a:rPr>
              <a:t> vật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" dirty="0">
                <a:latin typeface="Times New Roman"/>
                <a:cs typeface="Times New Roman"/>
              </a:rPr>
              <a:t> bản</a:t>
            </a:r>
            <a:r>
              <a:rPr sz="1800" dirty="0">
                <a:latin typeface="Times New Roman"/>
                <a:cs typeface="Times New Roman"/>
              </a:rPr>
              <a:t> tự </a:t>
            </a:r>
            <a:r>
              <a:rPr sz="1800" spc="-5" dirty="0">
                <a:latin typeface="Times New Roman"/>
                <a:cs typeface="Times New Roman"/>
              </a:rPr>
              <a:t>sự.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22987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Đối thoại </a:t>
            </a:r>
            <a:r>
              <a:rPr sz="1800" dirty="0">
                <a:latin typeface="Times New Roman"/>
                <a:cs typeface="Times New Roman"/>
              </a:rPr>
              <a:t>là hình thức đối </a:t>
            </a:r>
            <a:r>
              <a:rPr sz="1800" spc="-5" dirty="0">
                <a:latin typeface="Times New Roman"/>
                <a:cs typeface="Times New Roman"/>
              </a:rPr>
              <a:t>đáp, </a:t>
            </a:r>
            <a:r>
              <a:rPr sz="1800" dirty="0">
                <a:latin typeface="Times New Roman"/>
                <a:cs typeface="Times New Roman"/>
              </a:rPr>
              <a:t>trò chuyện </a:t>
            </a:r>
            <a:r>
              <a:rPr sz="1800" spc="-10" dirty="0">
                <a:latin typeface="Times New Roman"/>
                <a:cs typeface="Times New Roman"/>
              </a:rPr>
              <a:t>giữa </a:t>
            </a:r>
            <a:r>
              <a:rPr sz="1800" spc="-5" dirty="0">
                <a:latin typeface="Times New Roman"/>
                <a:cs typeface="Times New Roman"/>
              </a:rPr>
              <a:t>hai hoặc nhiều người. </a:t>
            </a:r>
            <a:r>
              <a:rPr sz="1800" dirty="0">
                <a:latin typeface="Times New Roman"/>
                <a:cs typeface="Times New Roman"/>
              </a:rPr>
              <a:t>Trong văn </a:t>
            </a:r>
            <a:r>
              <a:rPr sz="1800" spc="-5" dirty="0">
                <a:latin typeface="Times New Roman"/>
                <a:cs typeface="Times New Roman"/>
              </a:rPr>
              <a:t>bản </a:t>
            </a:r>
            <a:r>
              <a:rPr sz="1800" dirty="0">
                <a:latin typeface="Times New Roman"/>
                <a:cs typeface="Times New Roman"/>
              </a:rPr>
              <a:t> tự </a:t>
            </a:r>
            <a:r>
              <a:rPr sz="1800" spc="-5" dirty="0">
                <a:latin typeface="Times New Roman"/>
                <a:cs typeface="Times New Roman"/>
              </a:rPr>
              <a:t>sự,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dirty="0">
                <a:latin typeface="Times New Roman"/>
                <a:cs typeface="Times New Roman"/>
              </a:rPr>
              <a:t> 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đầu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(mỗi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lượt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gạch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dòng)</a:t>
            </a:r>
          </a:p>
          <a:p>
            <a:pPr marL="12700" marR="5080" indent="229870" algn="just">
              <a:lnSpc>
                <a:spcPts val="269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 tượng. Trong </a:t>
            </a:r>
            <a:r>
              <a:rPr sz="1800" dirty="0">
                <a:latin typeface="Times New Roman"/>
                <a:cs typeface="Times New Roman"/>
              </a:rPr>
              <a:t>văn bản tự </a:t>
            </a:r>
            <a:r>
              <a:rPr sz="1800" spc="-5" dirty="0">
                <a:latin typeface="Times New Roman"/>
                <a:cs typeface="Times New Roman"/>
              </a:rPr>
              <a:t>sự,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độc </a:t>
            </a:r>
            <a:r>
              <a:rPr sz="1800" spc="-5" dirty="0">
                <a:latin typeface="Times New Roman"/>
                <a:cs typeface="Times New Roman"/>
              </a:rPr>
              <a:t>thoại </a:t>
            </a:r>
            <a:r>
              <a:rPr sz="1800" dirty="0">
                <a:latin typeface="Times New Roman"/>
                <a:cs typeface="Times New Roman"/>
              </a:rPr>
              <a:t>nói </a:t>
            </a:r>
            <a:r>
              <a:rPr sz="1800" spc="-5" dirty="0">
                <a:latin typeface="Times New Roman"/>
                <a:cs typeface="Times New Roman"/>
              </a:rPr>
              <a:t>thành lời </a:t>
            </a:r>
            <a:r>
              <a:rPr sz="1800" dirty="0">
                <a:latin typeface="Times New Roman"/>
                <a:cs typeface="Times New Roman"/>
              </a:rPr>
              <a:t>thì phía trước câu </a:t>
            </a:r>
            <a:r>
              <a:rPr sz="1800" spc="-10" dirty="0">
                <a:latin typeface="Times New Roman"/>
                <a:cs typeface="Times New Roman"/>
              </a:rPr>
              <a:t>nói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dòng;</a:t>
            </a:r>
            <a:r>
              <a:rPr sz="1800" dirty="0">
                <a:latin typeface="Times New Roman"/>
                <a:cs typeface="Times New Roman"/>
              </a:rPr>
              <a:t> còn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 </a:t>
            </a:r>
            <a:r>
              <a:rPr sz="1800" spc="-5" dirty="0">
                <a:latin typeface="Times New Roman"/>
                <a:cs typeface="Times New Roman"/>
              </a:rPr>
              <a:t>không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4301" y="882142"/>
            <a:ext cx="4209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ÔN</a:t>
            </a:r>
            <a:r>
              <a:rPr spc="-15" dirty="0"/>
              <a:t> </a:t>
            </a:r>
            <a:r>
              <a:rPr spc="-5" dirty="0"/>
              <a:t>TẬP</a:t>
            </a:r>
            <a:r>
              <a:rPr spc="-15" dirty="0"/>
              <a:t> </a:t>
            </a:r>
            <a:r>
              <a:rPr dirty="0"/>
              <a:t>VĂN</a:t>
            </a:r>
            <a:r>
              <a:rPr spc="-25" dirty="0"/>
              <a:t> </a:t>
            </a:r>
            <a:r>
              <a:rPr dirty="0"/>
              <a:t>THUYẾT</a:t>
            </a:r>
            <a:r>
              <a:rPr spc="-15" dirty="0"/>
              <a:t> </a:t>
            </a:r>
            <a:r>
              <a:rPr spc="-5" dirty="0"/>
              <a:t>MINH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275334"/>
            <a:ext cx="5622925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32815" indent="43815">
              <a:lnSpc>
                <a:spcPct val="124400"/>
              </a:lnSpc>
              <a:spcBef>
                <a:spcPts val="100"/>
              </a:spcBef>
              <a:buAutoNum type="arabicPeriod" startAt="2"/>
              <a:tabLst>
                <a:tab pos="2870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Dàn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chung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của các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dạng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văn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thuyết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minh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2.1.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Thuyết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minh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về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đồ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vật</a:t>
            </a:r>
            <a:endParaRPr sz="1800" dirty="0">
              <a:latin typeface="Times New Roman"/>
              <a:cs typeface="Times New Roman"/>
            </a:endParaRPr>
          </a:p>
          <a:p>
            <a:pPr marL="292735" lvl="1" indent="-280670">
              <a:lnSpc>
                <a:spcPct val="100000"/>
              </a:lnSpc>
              <a:spcBef>
                <a:spcPts val="525"/>
              </a:spcBef>
              <a:buAutoNum type="alphaUcPeriod"/>
              <a:tabLst>
                <a:tab pos="293370" algn="l"/>
              </a:tabLst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Mở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spc="-5" dirty="0">
                <a:latin typeface="Times New Roman"/>
                <a:cs typeface="Times New Roman"/>
              </a:rPr>
              <a:t>: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Giới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thiệu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tượng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thuyết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minh</a:t>
            </a:r>
            <a:endParaRPr sz="1800" dirty="0">
              <a:latin typeface="Times New Roman"/>
              <a:cs typeface="Times New Roman"/>
            </a:endParaRPr>
          </a:p>
          <a:p>
            <a:pPr marL="280035" lvl="1" indent="-267970">
              <a:lnSpc>
                <a:spcPct val="100000"/>
              </a:lnSpc>
              <a:spcBef>
                <a:spcPts val="545"/>
              </a:spcBef>
              <a:buAutoNum type="alphaUcPeriod"/>
              <a:tabLst>
                <a:tab pos="28067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Thân</a:t>
            </a:r>
            <a:r>
              <a:rPr sz="1800" b="1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dirty="0">
                <a:latin typeface="Times New Roman"/>
                <a:cs typeface="Times New Roman"/>
              </a:rPr>
              <a:t>:</a:t>
            </a:r>
            <a:endParaRPr sz="1800" dirty="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1: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Lịch sử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hình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thành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phát triển.</a:t>
            </a:r>
            <a:endParaRPr sz="1800" dirty="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-5" dirty="0">
                <a:latin typeface="Times New Roman"/>
                <a:cs typeface="Times New Roman"/>
              </a:rPr>
              <a:t> Đặc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điểm </a:t>
            </a:r>
            <a:r>
              <a:rPr sz="1800" i="1" dirty="0">
                <a:latin typeface="Times New Roman"/>
                <a:cs typeface="Times New Roman"/>
              </a:rPr>
              <a:t>cấu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tạo</a:t>
            </a:r>
            <a:endParaRPr sz="1800" dirty="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Phân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loại</a:t>
            </a:r>
            <a:endParaRPr sz="1800" dirty="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40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-5" dirty="0">
                <a:latin typeface="Times New Roman"/>
                <a:cs typeface="Times New Roman"/>
              </a:rPr>
              <a:t> Nguyên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lý </a:t>
            </a:r>
            <a:r>
              <a:rPr sz="1800" i="1" dirty="0">
                <a:latin typeface="Times New Roman"/>
                <a:cs typeface="Times New Roman"/>
              </a:rPr>
              <a:t>hoạt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động</a:t>
            </a:r>
            <a:endParaRPr sz="1800" dirty="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-5" dirty="0">
                <a:latin typeface="Times New Roman"/>
                <a:cs typeface="Times New Roman"/>
              </a:rPr>
              <a:t> Cách sử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dụng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 bảo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quản</a:t>
            </a:r>
            <a:endParaRPr sz="1800" dirty="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r>
              <a:rPr sz="1800" i="1" dirty="0">
                <a:latin typeface="Times New Roman"/>
                <a:cs typeface="Times New Roman"/>
              </a:rPr>
              <a:t>: Công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dụng:</a:t>
            </a:r>
            <a:r>
              <a:rPr sz="1800" i="1" dirty="0">
                <a:latin typeface="Times New Roman"/>
                <a:cs typeface="Times New Roman"/>
              </a:rPr>
              <a:t> vật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chất,</a:t>
            </a:r>
            <a:r>
              <a:rPr sz="1800" i="1" spc="-5" dirty="0">
                <a:latin typeface="Times New Roman"/>
                <a:cs typeface="Times New Roman"/>
              </a:rPr>
              <a:t> tinh </a:t>
            </a:r>
            <a:r>
              <a:rPr sz="1800" i="1" dirty="0">
                <a:latin typeface="Times New Roman"/>
                <a:cs typeface="Times New Roman"/>
              </a:rPr>
              <a:t>thần,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tính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thiết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thực…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C.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bài: </a:t>
            </a:r>
            <a:r>
              <a:rPr sz="1800" i="1" spc="-5" dirty="0">
                <a:latin typeface="Times New Roman"/>
                <a:cs typeface="Times New Roman"/>
              </a:rPr>
              <a:t>Nhận </a:t>
            </a:r>
            <a:r>
              <a:rPr sz="1800" i="1" dirty="0">
                <a:latin typeface="Times New Roman"/>
                <a:cs typeface="Times New Roman"/>
              </a:rPr>
              <a:t>định,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đánh</a:t>
            </a:r>
            <a:r>
              <a:rPr sz="1800" i="1" spc="-5" dirty="0">
                <a:latin typeface="Times New Roman"/>
                <a:cs typeface="Times New Roman"/>
              </a:rPr>
              <a:t> giá, </a:t>
            </a:r>
            <a:r>
              <a:rPr sz="1800" i="1" dirty="0">
                <a:latin typeface="Times New Roman"/>
                <a:cs typeface="Times New Roman"/>
              </a:rPr>
              <a:t>bày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tỏ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thái độ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về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tượng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6748145" cy="344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57350">
              <a:lnSpc>
                <a:spcPct val="1244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2.2.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Dàn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r>
              <a:rPr sz="1800" b="1" spc="-10" dirty="0">
                <a:latin typeface="Times New Roman"/>
                <a:cs typeface="Times New Roman"/>
              </a:rPr>
              <a:t> chung</a:t>
            </a:r>
            <a:r>
              <a:rPr sz="1800" b="1" dirty="0">
                <a:latin typeface="Times New Roman"/>
                <a:cs typeface="Times New Roman"/>
              </a:rPr>
              <a:t> dạng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r>
              <a:rPr sz="1800" b="1" dirty="0">
                <a:latin typeface="Times New Roman"/>
                <a:cs typeface="Times New Roman"/>
              </a:rPr>
              <a:t> thuyết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minh </a:t>
            </a:r>
            <a:r>
              <a:rPr sz="1800" b="1" dirty="0">
                <a:latin typeface="Times New Roman"/>
                <a:cs typeface="Times New Roman"/>
              </a:rPr>
              <a:t>về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sinh </a:t>
            </a:r>
            <a:r>
              <a:rPr sz="1800" b="1" dirty="0">
                <a:latin typeface="Times New Roman"/>
                <a:cs typeface="Times New Roman"/>
              </a:rPr>
              <a:t>vật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Mở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i="1" spc="-5" dirty="0">
                <a:latin typeface="Times New Roman"/>
                <a:cs typeface="Times New Roman"/>
              </a:rPr>
              <a:t>: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Giới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thiệu đối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tượng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thuyết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minh.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B.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Thân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i="1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40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Nguồn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gốc</a:t>
            </a:r>
            <a:endParaRPr sz="180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35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1800" i="1" dirty="0">
                <a:latin typeface="Times New Roman"/>
                <a:cs typeface="Times New Roman"/>
              </a:rPr>
              <a:t>: </a:t>
            </a:r>
            <a:r>
              <a:rPr sz="1800" i="1" spc="-5" dirty="0">
                <a:latin typeface="Times New Roman"/>
                <a:cs typeface="Times New Roman"/>
              </a:rPr>
              <a:t>Đặc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điểm: </a:t>
            </a:r>
            <a:r>
              <a:rPr sz="1800" i="1" dirty="0">
                <a:latin typeface="Times New Roman"/>
                <a:cs typeface="Times New Roman"/>
              </a:rPr>
              <a:t>hình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dáng,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cấu </a:t>
            </a:r>
            <a:r>
              <a:rPr sz="1800" i="1" dirty="0">
                <a:latin typeface="Times New Roman"/>
                <a:cs typeface="Times New Roman"/>
              </a:rPr>
              <a:t>tạo,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màu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sắc…</a:t>
            </a:r>
            <a:endParaRPr sz="180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sz="1800" b="1" dirty="0">
                <a:latin typeface="Times New Roman"/>
                <a:cs typeface="Times New Roman"/>
              </a:rPr>
              <a:t>: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Đặc </a:t>
            </a:r>
            <a:r>
              <a:rPr sz="1800" i="1" dirty="0">
                <a:latin typeface="Times New Roman"/>
                <a:cs typeface="Times New Roman"/>
              </a:rPr>
              <a:t>tính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sinh học: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môi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trường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sống, </a:t>
            </a:r>
            <a:r>
              <a:rPr sz="1800" i="1" dirty="0">
                <a:latin typeface="Times New Roman"/>
                <a:cs typeface="Times New Roman"/>
              </a:rPr>
              <a:t>tập </a:t>
            </a:r>
            <a:r>
              <a:rPr sz="1800" i="1" spc="-5" dirty="0">
                <a:latin typeface="Times New Roman"/>
                <a:cs typeface="Times New Roman"/>
              </a:rPr>
              <a:t>tính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sống</a:t>
            </a:r>
            <a:r>
              <a:rPr sz="1800" i="1" dirty="0">
                <a:latin typeface="Times New Roman"/>
                <a:cs typeface="Times New Roman"/>
              </a:rPr>
              <a:t> và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sinh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trưởng.</a:t>
            </a:r>
            <a:endParaRPr sz="180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Phân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loại</a:t>
            </a:r>
            <a:endParaRPr sz="180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40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Cách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chăm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sóc</a:t>
            </a:r>
            <a:endParaRPr sz="1800">
              <a:latin typeface="Times New Roman"/>
              <a:cs typeface="Times New Roman"/>
            </a:endParaRPr>
          </a:p>
          <a:p>
            <a:pPr marL="260985" indent="-13335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2616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Ý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nghĩa,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tác dụng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C.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Kết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i="1" spc="-5" dirty="0">
                <a:latin typeface="Times New Roman"/>
                <a:cs typeface="Times New Roman"/>
              </a:rPr>
              <a:t>:</a:t>
            </a:r>
            <a:r>
              <a:rPr sz="1800" b="1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Nhận</a:t>
            </a:r>
            <a:r>
              <a:rPr sz="1800" i="1" dirty="0">
                <a:latin typeface="Times New Roman"/>
                <a:cs typeface="Times New Roman"/>
              </a:rPr>
              <a:t> định,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đánh </a:t>
            </a:r>
            <a:r>
              <a:rPr sz="1800" i="1" spc="-10" dirty="0">
                <a:latin typeface="Times New Roman"/>
                <a:cs typeface="Times New Roman"/>
              </a:rPr>
              <a:t>giá,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bày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tỏ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thái </a:t>
            </a:r>
            <a:r>
              <a:rPr sz="1800" i="1" spc="-5" dirty="0">
                <a:latin typeface="Times New Roman"/>
                <a:cs typeface="Times New Roman"/>
              </a:rPr>
              <a:t>độ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đối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tượng.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88104">
              <a:lnSpc>
                <a:spcPct val="1244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2.3. </a:t>
            </a:r>
            <a:r>
              <a:rPr sz="1800" b="1" spc="-5" dirty="0">
                <a:latin typeface="Times New Roman"/>
                <a:cs typeface="Times New Roman"/>
              </a:rPr>
              <a:t>Thuyết minh </a:t>
            </a:r>
            <a:r>
              <a:rPr sz="1800" b="1" dirty="0">
                <a:latin typeface="Times New Roman"/>
                <a:cs typeface="Times New Roman"/>
              </a:rPr>
              <a:t>về </a:t>
            </a:r>
            <a:r>
              <a:rPr sz="1800" b="1" spc="-10" dirty="0">
                <a:latin typeface="Times New Roman"/>
                <a:cs typeface="Times New Roman"/>
              </a:rPr>
              <a:t>phương </a:t>
            </a:r>
            <a:r>
              <a:rPr sz="1800" b="1" spc="-5" dirty="0">
                <a:latin typeface="Times New Roman"/>
                <a:cs typeface="Times New Roman"/>
              </a:rPr>
              <a:t>pháp, </a:t>
            </a:r>
            <a:r>
              <a:rPr sz="1800" b="1" dirty="0">
                <a:latin typeface="Times New Roman"/>
                <a:cs typeface="Times New Roman"/>
              </a:rPr>
              <a:t>cách làm.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Mở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dirty="0">
                <a:latin typeface="Times New Roman"/>
                <a:cs typeface="Times New Roman"/>
              </a:rPr>
              <a:t> tầm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pháp, </a:t>
            </a:r>
            <a:r>
              <a:rPr sz="1800" dirty="0">
                <a:latin typeface="Times New Roman"/>
                <a:cs typeface="Times New Roman"/>
              </a:rPr>
              <a:t>cách làm đó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B.Thân</a:t>
            </a:r>
            <a:r>
              <a:rPr sz="1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chuẩn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bước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10" dirty="0">
                <a:latin typeface="Times New Roman"/>
                <a:cs typeface="Times New Roman"/>
              </a:rPr>
              <a:t>(chi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thể, </a:t>
            </a:r>
            <a:r>
              <a:rPr sz="1800" dirty="0">
                <a:latin typeface="Times New Roman"/>
                <a:cs typeface="Times New Roman"/>
              </a:rPr>
              <a:t>dễ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  <a:buFont typeface="Times New Roman"/>
              <a:buChar char="-"/>
              <a:tabLst>
                <a:tab pos="144145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(món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ăn,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đạt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cầu</a:t>
            </a:r>
            <a:r>
              <a:rPr sz="1800" dirty="0">
                <a:latin typeface="Times New Roman"/>
                <a:cs typeface="Times New Roman"/>
              </a:rPr>
              <a:t> như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  <a:buFont typeface="Times New Roman"/>
              <a:buChar char="-"/>
              <a:tabLst>
                <a:tab pos="15367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thưởng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(nếu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ăn)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sử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(nếu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C.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Kết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spc="-5" dirty="0">
                <a:latin typeface="Times New Roman"/>
                <a:cs typeface="Times New Roman"/>
              </a:rPr>
              <a:t>: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</a:t>
            </a:r>
            <a:r>
              <a:rPr sz="1800" dirty="0">
                <a:latin typeface="Times New Roman"/>
                <a:cs typeface="Times New Roman"/>
              </a:rPr>
              <a:t> định,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 </a:t>
            </a:r>
            <a:r>
              <a:rPr sz="1800" spc="5" dirty="0">
                <a:latin typeface="Times New Roman"/>
                <a:cs typeface="Times New Roman"/>
              </a:rPr>
              <a:t>tỏ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pháp,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đó.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7192009" cy="446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86580">
              <a:lnSpc>
                <a:spcPct val="1244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2.4.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Thuyết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minh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về món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ăn.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Mở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Nêu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quát</a:t>
            </a:r>
            <a:r>
              <a:rPr sz="1800" dirty="0">
                <a:latin typeface="Times New Roman"/>
                <a:cs typeface="Times New Roman"/>
              </a:rPr>
              <a:t> tầm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món 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trong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ẩm </a:t>
            </a:r>
            <a:r>
              <a:rPr sz="1800" spc="-5" dirty="0">
                <a:latin typeface="Times New Roman"/>
                <a:cs typeface="Times New Roman"/>
              </a:rPr>
              <a:t>thực.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B.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Thân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Lịch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 nguồn </a:t>
            </a:r>
            <a:r>
              <a:rPr sz="1800" dirty="0">
                <a:latin typeface="Times New Roman"/>
                <a:cs typeface="Times New Roman"/>
              </a:rPr>
              <a:t>gốc</a:t>
            </a:r>
            <a:r>
              <a:rPr sz="1800" spc="-5" dirty="0">
                <a:latin typeface="Times New Roman"/>
                <a:cs typeface="Times New Roman"/>
              </a:rPr>
              <a:t> hình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ăn:</a:t>
            </a:r>
            <a:endParaRPr sz="1800">
              <a:latin typeface="Times New Roman"/>
              <a:cs typeface="Times New Roman"/>
            </a:endParaRPr>
          </a:p>
          <a:p>
            <a:pPr marL="30099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+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Nguồn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gốc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gọi món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ăn.</a:t>
            </a:r>
            <a:endParaRPr sz="1800">
              <a:latin typeface="Times New Roman"/>
              <a:cs typeface="Times New Roman"/>
            </a:endParaRPr>
          </a:p>
          <a:p>
            <a:pPr marL="30099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+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Giới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thiệu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địa </a:t>
            </a:r>
            <a:r>
              <a:rPr sz="1800" i="1" dirty="0">
                <a:latin typeface="Times New Roman"/>
                <a:cs typeface="Times New Roman"/>
              </a:rPr>
              <a:t>danh</a:t>
            </a:r>
            <a:r>
              <a:rPr sz="1800" i="1" spc="-5" dirty="0">
                <a:latin typeface="Times New Roman"/>
                <a:cs typeface="Times New Roman"/>
              </a:rPr>
              <a:t> nổi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tiếng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món </a:t>
            </a:r>
            <a:r>
              <a:rPr sz="1800" i="1" dirty="0">
                <a:latin typeface="Times New Roman"/>
                <a:cs typeface="Times New Roman"/>
              </a:rPr>
              <a:t>ăn </a:t>
            </a:r>
            <a:r>
              <a:rPr sz="1800" i="1" spc="-5" dirty="0">
                <a:latin typeface="Times New Roman"/>
                <a:cs typeface="Times New Roman"/>
              </a:rPr>
              <a:t>đó.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2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trưng</a:t>
            </a:r>
            <a:r>
              <a:rPr sz="1800" dirty="0">
                <a:latin typeface="Times New Roman"/>
                <a:cs typeface="Times New Roman"/>
              </a:rPr>
              <a:t> tiêu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liệu,</a:t>
            </a:r>
            <a:r>
              <a:rPr sz="1800" spc="-5" dirty="0">
                <a:latin typeface="Times New Roman"/>
                <a:cs typeface="Times New Roman"/>
              </a:rPr>
              <a:t> hương</a:t>
            </a:r>
            <a:r>
              <a:rPr sz="1800" dirty="0">
                <a:latin typeface="Times New Roman"/>
                <a:cs typeface="Times New Roman"/>
              </a:rPr>
              <a:t> vị,</a:t>
            </a:r>
            <a:r>
              <a:rPr sz="1800" spc="-5" dirty="0">
                <a:latin typeface="Times New Roman"/>
                <a:cs typeface="Times New Roman"/>
              </a:rPr>
              <a:t> màu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dirty="0">
                <a:latin typeface="Times New Roman"/>
                <a:cs typeface="Times New Roman"/>
              </a:rPr>
              <a:t> thiệu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lược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 </a:t>
            </a:r>
            <a:r>
              <a:rPr sz="1800" spc="-5" dirty="0">
                <a:latin typeface="Times New Roman"/>
                <a:cs typeface="Times New Roman"/>
              </a:rPr>
              <a:t>đó.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thưởng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 </a:t>
            </a:r>
            <a:r>
              <a:rPr sz="1800" dirty="0">
                <a:latin typeface="Times New Roman"/>
                <a:cs typeface="Times New Roman"/>
              </a:rPr>
              <a:t>quản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</a:t>
            </a:r>
            <a:r>
              <a:rPr sz="1800" spc="-5" dirty="0">
                <a:latin typeface="Times New Roman"/>
                <a:cs typeface="Times New Roman"/>
              </a:rPr>
              <a:t> đó.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5" dirty="0">
                <a:latin typeface="Times New Roman"/>
                <a:cs typeface="Times New Roman"/>
              </a:rPr>
              <a:t> của món </a:t>
            </a:r>
            <a:r>
              <a:rPr sz="1800" dirty="0">
                <a:latin typeface="Times New Roman"/>
                <a:cs typeface="Times New Roman"/>
              </a:rPr>
              <a:t>ăn </a:t>
            </a:r>
            <a:r>
              <a:rPr sz="1800" spc="-5" dirty="0">
                <a:latin typeface="Times New Roman"/>
                <a:cs typeface="Times New Roman"/>
              </a:rPr>
              <a:t>đó.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C.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Kết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spc="-5" dirty="0">
                <a:latin typeface="Times New Roman"/>
                <a:cs typeface="Times New Roman"/>
              </a:rPr>
              <a:t>: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định,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món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ăn.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127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057650" algn="just">
              <a:lnSpc>
                <a:spcPct val="1244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2.5. </a:t>
            </a:r>
            <a:r>
              <a:rPr sz="1800" b="1" spc="-5" dirty="0">
                <a:latin typeface="Times New Roman"/>
                <a:cs typeface="Times New Roman"/>
              </a:rPr>
              <a:t>Thuyết minh </a:t>
            </a:r>
            <a:r>
              <a:rPr sz="1800" b="1" dirty="0">
                <a:latin typeface="Times New Roman"/>
                <a:cs typeface="Times New Roman"/>
              </a:rPr>
              <a:t>về </a:t>
            </a:r>
            <a:r>
              <a:rPr sz="1800" b="1" spc="-5" dirty="0">
                <a:latin typeface="Times New Roman"/>
                <a:cs typeface="Times New Roman"/>
              </a:rPr>
              <a:t>danh </a:t>
            </a:r>
            <a:r>
              <a:rPr sz="1800" b="1" dirty="0">
                <a:latin typeface="Times New Roman"/>
                <a:cs typeface="Times New Roman"/>
              </a:rPr>
              <a:t>lam </a:t>
            </a:r>
            <a:r>
              <a:rPr sz="1800" b="1" spc="-5" dirty="0">
                <a:latin typeface="Times New Roman"/>
                <a:cs typeface="Times New Roman"/>
              </a:rPr>
              <a:t>thắng cảnh.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Mở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spc="-5" dirty="0">
                <a:latin typeface="Times New Roman"/>
                <a:cs typeface="Times New Roman"/>
              </a:rPr>
              <a:t>: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Giới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thiệu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đối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tượng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thuyết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minh.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B.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Thân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bài</a:t>
            </a:r>
            <a:r>
              <a:rPr sz="1800" b="1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800" b="1" dirty="0">
                <a:latin typeface="Times New Roman"/>
                <a:cs typeface="Times New Roman"/>
              </a:rPr>
              <a:t>: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Địa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chỉ địa </a:t>
            </a:r>
            <a:r>
              <a:rPr sz="1800" b="1" dirty="0">
                <a:latin typeface="Times New Roman"/>
                <a:cs typeface="Times New Roman"/>
              </a:rPr>
              <a:t>lý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 khu</a:t>
            </a:r>
            <a:r>
              <a:rPr sz="1800" i="1" spc="-5" dirty="0">
                <a:latin typeface="Times New Roman"/>
                <a:cs typeface="Times New Roman"/>
              </a:rPr>
              <a:t> vực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nào? </a:t>
            </a:r>
            <a:r>
              <a:rPr sz="1800" i="1" spc="-5" dirty="0">
                <a:latin typeface="Times New Roman"/>
                <a:cs typeface="Times New Roman"/>
              </a:rPr>
              <a:t>Tỉnh </a:t>
            </a:r>
            <a:r>
              <a:rPr sz="1800" i="1" dirty="0">
                <a:latin typeface="Times New Roman"/>
                <a:cs typeface="Times New Roman"/>
              </a:rPr>
              <a:t>nào?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Xã nào?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1800" b="1" dirty="0">
                <a:latin typeface="Times New Roman"/>
                <a:cs typeface="Times New Roman"/>
              </a:rPr>
              <a:t>: </a:t>
            </a:r>
            <a:r>
              <a:rPr sz="1800" b="1" spc="-5" dirty="0">
                <a:latin typeface="Times New Roman"/>
                <a:cs typeface="Times New Roman"/>
              </a:rPr>
              <a:t>Nguồn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gốc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lịch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sử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xây </a:t>
            </a:r>
            <a:r>
              <a:rPr sz="1800" i="1" spc="-5" dirty="0">
                <a:latin typeface="Times New Roman"/>
                <a:cs typeface="Times New Roman"/>
              </a:rPr>
              <a:t>dựng </a:t>
            </a:r>
            <a:r>
              <a:rPr sz="1800" i="1" dirty="0">
                <a:latin typeface="Times New Roman"/>
                <a:cs typeface="Times New Roman"/>
              </a:rPr>
              <a:t>vào </a:t>
            </a:r>
            <a:r>
              <a:rPr sz="1800" i="1" spc="-5" dirty="0">
                <a:latin typeface="Times New Roman"/>
                <a:cs typeface="Times New Roman"/>
              </a:rPr>
              <a:t>thời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gian</a:t>
            </a:r>
            <a:r>
              <a:rPr sz="1800" i="1" dirty="0">
                <a:latin typeface="Times New Roman"/>
                <a:cs typeface="Times New Roman"/>
              </a:rPr>
              <a:t> nào?</a:t>
            </a:r>
            <a:endParaRPr sz="1800">
              <a:latin typeface="Times New Roman"/>
              <a:cs typeface="Times New Roman"/>
            </a:endParaRPr>
          </a:p>
          <a:p>
            <a:pPr marL="12700" marR="10160">
              <a:lnSpc>
                <a:spcPct val="124400"/>
              </a:lnSpc>
              <a:buFont typeface="Times New Roman"/>
              <a:buChar char="-"/>
              <a:tabLst>
                <a:tab pos="15367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sz="1800" b="1" dirty="0">
                <a:latin typeface="Times New Roman"/>
                <a:cs typeface="Times New Roman"/>
              </a:rPr>
              <a:t>: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cấu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kiến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trúc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bên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ngoài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công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trình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nào?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Bên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công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trình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nào?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 đặc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điểm</a:t>
            </a:r>
            <a:r>
              <a:rPr sz="1800" i="1" spc="-5" dirty="0">
                <a:latin typeface="Times New Roman"/>
                <a:cs typeface="Times New Roman"/>
              </a:rPr>
              <a:t> đặc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biệt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của</a:t>
            </a:r>
            <a:r>
              <a:rPr sz="1800" i="1" dirty="0">
                <a:latin typeface="Times New Roman"/>
                <a:cs typeface="Times New Roman"/>
              </a:rPr>
              <a:t> từng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công </a:t>
            </a:r>
            <a:r>
              <a:rPr sz="1800" i="1" spc="-5" dirty="0">
                <a:latin typeface="Times New Roman"/>
                <a:cs typeface="Times New Roman"/>
              </a:rPr>
              <a:t>trình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4</a:t>
            </a:r>
            <a:r>
              <a:rPr sz="1800" dirty="0">
                <a:latin typeface="Times New Roman"/>
                <a:cs typeface="Times New Roman"/>
              </a:rPr>
              <a:t>: </a:t>
            </a:r>
            <a:r>
              <a:rPr sz="1800" b="1" spc="-5" dirty="0">
                <a:latin typeface="Times New Roman"/>
                <a:cs typeface="Times New Roman"/>
              </a:rPr>
              <a:t>Gợi nhắc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câu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chuyện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lịch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sử,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giai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thoại </a:t>
            </a:r>
            <a:r>
              <a:rPr sz="1800" i="1" spc="-5" dirty="0">
                <a:latin typeface="Times New Roman"/>
                <a:cs typeface="Times New Roman"/>
              </a:rPr>
              <a:t>có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liên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đến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thắng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cảnh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(Nếu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có)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5" dirty="0">
                <a:latin typeface="Times New Roman"/>
                <a:cs typeface="Times New Roman"/>
              </a:rPr>
              <a:t> nghĩa: </a:t>
            </a:r>
            <a:r>
              <a:rPr sz="1800" i="1" dirty="0">
                <a:latin typeface="Times New Roman"/>
                <a:cs typeface="Times New Roman"/>
              </a:rPr>
              <a:t>về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mặt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văn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hóa,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về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mặt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lịch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sử,</a:t>
            </a:r>
            <a:r>
              <a:rPr sz="1800" i="1" spc="-5" dirty="0">
                <a:latin typeface="Times New Roman"/>
                <a:cs typeface="Times New Roman"/>
              </a:rPr>
              <a:t> về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mặt</a:t>
            </a:r>
            <a:r>
              <a:rPr sz="1800" i="1" dirty="0">
                <a:latin typeface="Times New Roman"/>
                <a:cs typeface="Times New Roman"/>
              </a:rPr>
              <a:t> kinh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tế.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Font typeface="Times New Roman"/>
              <a:buChar char="-"/>
              <a:tabLst>
                <a:tab pos="14605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bảo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vệ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quan,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môi </a:t>
            </a:r>
            <a:r>
              <a:rPr sz="1800" b="1" spc="-5" dirty="0">
                <a:latin typeface="Times New Roman"/>
                <a:cs typeface="Times New Roman"/>
              </a:rPr>
              <a:t>trường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 </a:t>
            </a:r>
            <a:r>
              <a:rPr sz="1800" spc="-5" dirty="0">
                <a:latin typeface="Times New Roman"/>
                <a:cs typeface="Times New Roman"/>
              </a:rPr>
              <a:t>lam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" dirty="0">
                <a:latin typeface="Times New Roman"/>
                <a:cs typeface="Times New Roman"/>
              </a:rPr>
              <a:t> đó: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đưa</a:t>
            </a:r>
            <a:r>
              <a:rPr sz="1800" i="1" spc="-5" dirty="0">
                <a:latin typeface="Times New Roman"/>
                <a:cs typeface="Times New Roman"/>
              </a:rPr>
              <a:t> ra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các </a:t>
            </a:r>
            <a:r>
              <a:rPr sz="1800" i="1" spc="-5" dirty="0">
                <a:latin typeface="Times New Roman"/>
                <a:cs typeface="Times New Roman"/>
              </a:rPr>
              <a:t>biện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pháp.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(@tailieuhoctapvip)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C.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Kết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spc="-5" dirty="0">
                <a:latin typeface="Times New Roman"/>
                <a:cs typeface="Times New Roman"/>
              </a:rPr>
              <a:t>: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Nhận </a:t>
            </a:r>
            <a:r>
              <a:rPr sz="1800" i="1" dirty="0">
                <a:latin typeface="Times New Roman"/>
                <a:cs typeface="Times New Roman"/>
              </a:rPr>
              <a:t>định,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đánh </a:t>
            </a:r>
            <a:r>
              <a:rPr sz="1800" i="1" spc="-5" dirty="0">
                <a:latin typeface="Times New Roman"/>
                <a:cs typeface="Times New Roman"/>
              </a:rPr>
              <a:t>giá,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bày tỏ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thái </a:t>
            </a:r>
            <a:r>
              <a:rPr sz="1800" i="1" spc="-5" dirty="0">
                <a:latin typeface="Times New Roman"/>
                <a:cs typeface="Times New Roman"/>
              </a:rPr>
              <a:t>độ, mơ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ước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12590">
              <a:lnSpc>
                <a:spcPct val="1244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2.6. </a:t>
            </a:r>
            <a:r>
              <a:rPr sz="1800" b="1" spc="-5" dirty="0">
                <a:latin typeface="Times New Roman"/>
                <a:cs typeface="Times New Roman"/>
              </a:rPr>
              <a:t>Thuyết minh </a:t>
            </a:r>
            <a:r>
              <a:rPr sz="1800" b="1" dirty="0">
                <a:latin typeface="Times New Roman"/>
                <a:cs typeface="Times New Roman"/>
              </a:rPr>
              <a:t>về một </a:t>
            </a:r>
            <a:r>
              <a:rPr sz="1800" b="1" spc="-5" dirty="0">
                <a:latin typeface="Times New Roman"/>
                <a:cs typeface="Times New Roman"/>
              </a:rPr>
              <a:t>thể loại </a:t>
            </a:r>
            <a:r>
              <a:rPr sz="1800" b="1" dirty="0">
                <a:latin typeface="Times New Roman"/>
                <a:cs typeface="Times New Roman"/>
              </a:rPr>
              <a:t>văn </a:t>
            </a:r>
            <a:r>
              <a:rPr sz="1800" b="1" spc="-5" dirty="0">
                <a:latin typeface="Times New Roman"/>
                <a:cs typeface="Times New Roman"/>
              </a:rPr>
              <a:t>học.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A.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Mở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dirty="0">
                <a:latin typeface="Times New Roman"/>
                <a:cs typeface="Times New Roman"/>
              </a:rPr>
              <a:t> thiệu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600"/>
              </a:lnSpc>
              <a:spcBef>
                <a:spcPts val="1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Nêu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định nghĩa chung </a:t>
            </a:r>
            <a:r>
              <a:rPr sz="1800" spc="-1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thể loại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(Truyện </a:t>
            </a:r>
            <a:r>
              <a:rPr sz="1800" dirty="0">
                <a:latin typeface="Times New Roman"/>
                <a:cs typeface="Times New Roman"/>
              </a:rPr>
              <a:t>ngắn </a:t>
            </a:r>
            <a:r>
              <a:rPr sz="1800" spc="-5" dirty="0">
                <a:latin typeface="Times New Roman"/>
                <a:cs typeface="Times New Roman"/>
              </a:rPr>
              <a:t>là gì? Thơ </a:t>
            </a:r>
            <a:r>
              <a:rPr sz="1800" dirty="0">
                <a:latin typeface="Times New Roman"/>
                <a:cs typeface="Times New Roman"/>
              </a:rPr>
              <a:t>thất ngôn bát cú </a:t>
            </a:r>
            <a:r>
              <a:rPr sz="1800" spc="-5" dirty="0">
                <a:latin typeface="Times New Roman"/>
                <a:cs typeface="Times New Roman"/>
              </a:rPr>
              <a:t>là gì?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gì?...)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B.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Thân</a:t>
            </a:r>
            <a:r>
              <a:rPr sz="18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bài:</a:t>
            </a:r>
            <a:endParaRPr sz="180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Ý </a:t>
            </a:r>
            <a:r>
              <a:rPr sz="1800" b="1" dirty="0">
                <a:latin typeface="Times New Roman"/>
                <a:cs typeface="Times New Roman"/>
              </a:rPr>
              <a:t>1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 </a:t>
            </a:r>
            <a:r>
              <a:rPr sz="1800" dirty="0">
                <a:latin typeface="Times New Roman"/>
                <a:cs typeface="Times New Roman"/>
              </a:rPr>
              <a:t>các đặc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thể</a:t>
            </a:r>
            <a:r>
              <a:rPr sz="1800" spc="-5" dirty="0">
                <a:latin typeface="Times New Roman"/>
                <a:cs typeface="Times New Roman"/>
              </a:rPr>
              <a:t> loại </a:t>
            </a: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thể:</a:t>
            </a:r>
            <a:endParaRPr sz="1800">
              <a:latin typeface="Times New Roman"/>
              <a:cs typeface="Times New Roman"/>
            </a:endParaRPr>
          </a:p>
          <a:p>
            <a:pPr marL="12700" marR="6350" indent="17208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thơ: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bài?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câu?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gieo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vần?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ngắt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nhịp? Luật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Trắc?</a:t>
            </a:r>
            <a:r>
              <a:rPr sz="1800" dirty="0">
                <a:latin typeface="Times New Roman"/>
                <a:cs typeface="Times New Roman"/>
              </a:rPr>
              <a:t> Luật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đối?</a:t>
            </a:r>
            <a:r>
              <a:rPr sz="1800" dirty="0">
                <a:latin typeface="Times New Roman"/>
                <a:cs typeface="Times New Roman"/>
              </a:rPr>
              <a:t> Luật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thơ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luật?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Nếu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xuôi: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đạt?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lượng?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đề?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vật?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truyện?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Nhịp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Font typeface="Times New Roman"/>
              <a:buChar char="-"/>
              <a:tabLst>
                <a:tab pos="153670" algn="l"/>
              </a:tabLst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Ý</a:t>
            </a:r>
            <a:r>
              <a:rPr sz="18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hội.</a:t>
            </a:r>
            <a:endParaRPr sz="1800">
              <a:latin typeface="Times New Roman"/>
              <a:cs typeface="Times New Roman"/>
            </a:endParaRPr>
          </a:p>
          <a:p>
            <a:pPr marL="12700" marR="5080" indent="17208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ích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học?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1818</Words>
  <PresentationFormat>Custom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Times New Roman</vt:lpstr>
      <vt:lpstr>Office Theme</vt:lpstr>
      <vt:lpstr>PowerPoint Presentation</vt:lpstr>
      <vt:lpstr>ÔN TẬP VĂN TỰ SỰ</vt:lpstr>
      <vt:lpstr>PowerPoint Presentation</vt:lpstr>
      <vt:lpstr>ÔN TẬP VĂN THUYẾT MINH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2021-06-25T08:47:03Z</dcterms:created>
  <dcterms:modified xsi:type="dcterms:W3CDTF">2021-07-04T15:33:07Z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