
<file path=[Content_Types].xml><?xml version="1.0" encoding="utf-8"?>
<Types xmlns="http://schemas.openxmlformats.org/package/2006/content-types">
  <Default Extension="png" ContentType="image/png"/>
  <Default Extension="webm" ContentType="video/unknown"/>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87" r:id="rId2"/>
    <p:sldId id="256" r:id="rId3"/>
    <p:sldId id="257" r:id="rId4"/>
    <p:sldId id="258" r:id="rId5"/>
    <p:sldId id="260" r:id="rId6"/>
    <p:sldId id="261" r:id="rId7"/>
    <p:sldId id="274" r:id="rId8"/>
    <p:sldId id="262" r:id="rId9"/>
    <p:sldId id="263" r:id="rId10"/>
    <p:sldId id="295" r:id="rId11"/>
    <p:sldId id="296" r:id="rId12"/>
    <p:sldId id="275" r:id="rId13"/>
    <p:sldId id="297" r:id="rId14"/>
    <p:sldId id="264" r:id="rId15"/>
    <p:sldId id="278" r:id="rId16"/>
    <p:sldId id="288" r:id="rId17"/>
    <p:sldId id="289" r:id="rId18"/>
    <p:sldId id="290" r:id="rId19"/>
    <p:sldId id="291" r:id="rId20"/>
    <p:sldId id="292" r:id="rId21"/>
    <p:sldId id="293" r:id="rId22"/>
    <p:sldId id="265" r:id="rId23"/>
    <p:sldId id="266" r:id="rId24"/>
    <p:sldId id="267" r:id="rId25"/>
    <p:sldId id="271" r:id="rId26"/>
    <p:sldId id="272" r:id="rId27"/>
    <p:sldId id="268" r:id="rId28"/>
    <p:sldId id="273" r:id="rId29"/>
    <p:sldId id="270" r:id="rId30"/>
    <p:sldId id="286"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4" d="100"/>
          <a:sy n="64" d="100"/>
        </p:scale>
        <p:origin x="-618" y="-108"/>
      </p:cViewPr>
      <p:guideLst>
        <p:guide orient="horz" pos="2160"/>
        <p:guide pos="2880"/>
      </p:guideLst>
    </p:cSldViewPr>
  </p:slideViewPr>
  <p:notesTextViewPr>
    <p:cViewPr>
      <p:scale>
        <a:sx n="1" d="1"/>
        <a:sy n="1" d="1"/>
      </p:scale>
      <p:origin x="0" y="0"/>
    </p:cViewPr>
  </p:notesTextViewPr>
  <p:notesViewPr>
    <p:cSldViewPr>
      <p:cViewPr varScale="1">
        <p:scale>
          <a:sx n="53" d="100"/>
          <a:sy n="53"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AEC63-3F61-4113-9C78-19BC0C9C588A}" type="datetimeFigureOut">
              <a:rPr lang="en-US" smtClean="0"/>
              <a:t>5/7/2023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363787" cy="457200"/>
          </a:xfrm>
          <a:prstGeom prst="rect">
            <a:avLst/>
          </a:prstGeom>
        </p:spPr>
        <p:txBody>
          <a:bodyPr vert="horz" lIns="91440" tIns="45720" rIns="91440" bIns="45720" rtlCol="0" anchor="b"/>
          <a:lstStyle>
            <a:lvl1pPr algn="r">
              <a:defRPr sz="1200"/>
            </a:lvl1pPr>
          </a:lstStyle>
          <a:p>
            <a:r>
              <a:rPr lang="en-US" dirty="0" smtClean="0"/>
              <a:t>MỘT SỐ HỢP CHẤT CỦA NITROGEN VỚI OXYGEN- KNTT</a:t>
            </a:r>
            <a:endParaRPr lang="en-US" dirty="0" smtClean="0"/>
          </a:p>
        </p:txBody>
      </p:sp>
    </p:spTree>
    <p:extLst>
      <p:ext uri="{BB962C8B-B14F-4D97-AF65-F5344CB8AC3E}">
        <p14:creationId xmlns:p14="http://schemas.microsoft.com/office/powerpoint/2010/main" val="981852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4510ED7-86BA-43E2-935D-A1CFC0ABB884}" type="slidenum">
              <a:rPr lang="en-US" altLang="en-US" smtClean="0"/>
              <a:pPr>
                <a:defRPr/>
              </a:pPr>
              <a:t>1</a:t>
            </a:fld>
            <a:endParaRPr lang="en-US" altLang="en-US"/>
          </a:p>
        </p:txBody>
      </p:sp>
    </p:spTree>
    <p:extLst>
      <p:ext uri="{BB962C8B-B14F-4D97-AF65-F5344CB8AC3E}">
        <p14:creationId xmlns:p14="http://schemas.microsoft.com/office/powerpoint/2010/main" val="1829669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r>
              <a:rPr lang="en-US" dirty="0" smtClean="0"/>
              <a:t>MỘT SỐ HỢP CHẤT CỦA NITROGEN VỚI  OXYGEN</a:t>
            </a:r>
          </a:p>
          <a:p>
            <a:endParaRPr lang="en-US" dirty="0"/>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92069919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847825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076884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4801024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D846F0-F5C4-4459-AF90-65752E7E3ADB}" type="datetimeFigureOut">
              <a:rPr lang="en-US" smtClean="0"/>
              <a:t>5/7/2023</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smtClean="0"/>
              <a:t>MỘT SỐ HỢP CHÂT CỦA NITROGEN VỚI OXYGEN- KNTT</a:t>
            </a:r>
          </a:p>
          <a:p>
            <a:endParaRPr lang="en-US" dirty="0"/>
          </a:p>
        </p:txBody>
      </p:sp>
    </p:spTree>
    <p:extLst>
      <p:ext uri="{BB962C8B-B14F-4D97-AF65-F5344CB8AC3E}">
        <p14:creationId xmlns:p14="http://schemas.microsoft.com/office/powerpoint/2010/main" val="8378377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D846F0-F5C4-4459-AF90-65752E7E3A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2708753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D846F0-F5C4-4459-AF90-65752E7E3ADB}" type="datetimeFigureOut">
              <a:rPr lang="en-US" smtClean="0"/>
              <a:t>5/7/2023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3309543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D846F0-F5C4-4459-AF90-65752E7E3ADB}" type="datetimeFigureOut">
              <a:rPr lang="en-US" smtClean="0"/>
              <a:t>5/7/2023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3974506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D846F0-F5C4-4459-AF90-65752E7E3ADB}" type="datetimeFigureOut">
              <a:rPr lang="en-US" smtClean="0"/>
              <a:t>5/7/2023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178577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46F0-F5C4-4459-AF90-65752E7E3A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775726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D846F0-F5C4-4459-AF90-65752E7E3ADB}" type="datetimeFigureOut">
              <a:rPr lang="en-US" smtClean="0"/>
              <a:t>5/7/2023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6F7E0E-9235-42E0-9650-BAEB62102A05}" type="slidenum">
              <a:rPr lang="en-US" smtClean="0"/>
              <a:t>‹#›</a:t>
            </a:fld>
            <a:endParaRPr lang="en-US"/>
          </a:p>
        </p:txBody>
      </p:sp>
    </p:spTree>
    <p:extLst>
      <p:ext uri="{BB962C8B-B14F-4D97-AF65-F5344CB8AC3E}">
        <p14:creationId xmlns:p14="http://schemas.microsoft.com/office/powerpoint/2010/main" val="1610243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D846F0-F5C4-4459-AF90-65752E7E3ADB}" type="datetimeFigureOut">
              <a:rPr lang="en-US" smtClean="0"/>
              <a:t>5/7/2023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6F7E0E-9235-42E0-9650-BAEB62102A05}" type="slidenum">
              <a:rPr lang="en-US" smtClean="0"/>
              <a:t>‹#›</a:t>
            </a:fld>
            <a:endParaRPr lang="en-US"/>
          </a:p>
        </p:txBody>
      </p:sp>
    </p:spTree>
    <p:extLst>
      <p:ext uri="{BB962C8B-B14F-4D97-AF65-F5344CB8AC3E}">
        <p14:creationId xmlns:p14="http://schemas.microsoft.com/office/powerpoint/2010/main" val="970470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4"/>
          <p:cNvSpPr>
            <a:spLocks noChangeArrowheads="1"/>
          </p:cNvSpPr>
          <p:nvPr/>
        </p:nvSpPr>
        <p:spPr bwMode="auto">
          <a:xfrm>
            <a:off x="0" y="0"/>
            <a:ext cx="9144000" cy="838200"/>
          </a:xfrm>
          <a:prstGeom prst="rect">
            <a:avLst/>
          </a:prstGeom>
          <a:solidFill>
            <a:srgbClr val="2CB22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latin typeface="+mn-lt"/>
            </a:endParaRPr>
          </a:p>
        </p:txBody>
      </p:sp>
      <p:pic>
        <p:nvPicPr>
          <p:cNvPr id="33798"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0965"/>
            <a:ext cx="7239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5" descr="d00404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77213" y="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17"/>
          <p:cNvSpPr>
            <a:spLocks noChangeShapeType="1"/>
          </p:cNvSpPr>
          <p:nvPr/>
        </p:nvSpPr>
        <p:spPr bwMode="auto">
          <a:xfrm>
            <a:off x="228600" y="6096000"/>
            <a:ext cx="8686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latin typeface="+mn-lt"/>
            </a:endParaRPr>
          </a:p>
        </p:txBody>
      </p:sp>
      <p:pic>
        <p:nvPicPr>
          <p:cNvPr id="33801"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3"/>
          <p:cNvSpPr>
            <a:spLocks noChangeArrowheads="1"/>
          </p:cNvSpPr>
          <p:nvPr/>
        </p:nvSpPr>
        <p:spPr bwMode="auto">
          <a:xfrm>
            <a:off x="762000" y="2133600"/>
            <a:ext cx="800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KÍNH CHÀO </a:t>
            </a:r>
          </a:p>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QUÝ THẦY </a:t>
            </a:r>
            <a:r>
              <a:rPr lang="en-US" altLang="en-US" sz="4800" b="1" i="1" dirty="0">
                <a:solidFill>
                  <a:srgbClr val="CE0D08"/>
                </a:solidFill>
                <a:latin typeface="Times New Roman" pitchFamily="18" charset="0"/>
                <a:cs typeface="Times New Roman" pitchFamily="18" charset="0"/>
              </a:rPr>
              <a:t>CÔ GIÁO VÀ </a:t>
            </a:r>
            <a:endParaRPr lang="en-US" altLang="en-US" sz="4800" b="1" i="1" dirty="0" smtClean="0">
              <a:solidFill>
                <a:srgbClr val="CE0D08"/>
              </a:solidFill>
              <a:latin typeface="Times New Roman" pitchFamily="18" charset="0"/>
              <a:cs typeface="Times New Roman" pitchFamily="18" charset="0"/>
            </a:endParaRPr>
          </a:p>
          <a:p>
            <a:pPr algn="ctr" eaLnBrk="1" hangingPunct="1">
              <a:spcBef>
                <a:spcPct val="0"/>
              </a:spcBef>
              <a:buFontTx/>
              <a:buNone/>
            </a:pPr>
            <a:r>
              <a:rPr lang="en-US" altLang="en-US" sz="4800" b="1" i="1" dirty="0" smtClean="0">
                <a:solidFill>
                  <a:srgbClr val="CE0D08"/>
                </a:solidFill>
                <a:latin typeface="Times New Roman" pitchFamily="18" charset="0"/>
                <a:cs typeface="Times New Roman" pitchFamily="18" charset="0"/>
              </a:rPr>
              <a:t>CÁC </a:t>
            </a:r>
            <a:r>
              <a:rPr lang="en-US" altLang="en-US" sz="4800" b="1" i="1" dirty="0">
                <a:solidFill>
                  <a:srgbClr val="CE0D08"/>
                </a:solidFill>
                <a:latin typeface="Times New Roman" pitchFamily="18" charset="0"/>
                <a:cs typeface="Times New Roman" pitchFamily="18" charset="0"/>
              </a:rPr>
              <a:t>EM HỌC SINH !</a:t>
            </a:r>
          </a:p>
        </p:txBody>
      </p:sp>
    </p:spTree>
    <p:extLst>
      <p:ext uri="{BB962C8B-B14F-4D97-AF65-F5344CB8AC3E}">
        <p14:creationId xmlns:p14="http://schemas.microsoft.com/office/powerpoint/2010/main" val="13433482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07;p28"/>
          <p:cNvSpPr txBox="1">
            <a:spLocks/>
          </p:cNvSpPr>
          <p:nvPr/>
        </p:nvSpPr>
        <p:spPr>
          <a:xfrm>
            <a:off x="606834" y="955423"/>
            <a:ext cx="5313834"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3600" b="1" dirty="0">
                <a:solidFill>
                  <a:schemeClr val="accent5">
                    <a:lumMod val="75000"/>
                  </a:schemeClr>
                </a:solidFill>
                <a:latin typeface="Times New Roman" pitchFamily="18" charset="0"/>
                <a:cs typeface="Times New Roman" pitchFamily="18" charset="0"/>
              </a:rPr>
              <a:t>3</a:t>
            </a:r>
            <a:r>
              <a:rPr lang="en-US" sz="3600" b="1" dirty="0" smtClean="0">
                <a:solidFill>
                  <a:schemeClr val="accent5">
                    <a:lumMod val="75000"/>
                  </a:schemeClr>
                </a:solidFill>
                <a:latin typeface="Times New Roman" pitchFamily="18" charset="0"/>
                <a:cs typeface="Times New Roman" pitchFamily="18" charset="0"/>
              </a:rPr>
              <a:t> </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Tính</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chất</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hóa</a:t>
            </a:r>
            <a:r>
              <a:rPr lang="en-US" sz="3600" b="1" dirty="0" smtClean="0">
                <a:solidFill>
                  <a:schemeClr val="accent5">
                    <a:lumMod val="75000"/>
                  </a:schemeClr>
                </a:solidFill>
                <a:latin typeface="Times New Roman" pitchFamily="18" charset="0"/>
                <a:cs typeface="Times New Roman" pitchFamily="18" charset="0"/>
              </a:rPr>
              <a:t> </a:t>
            </a:r>
            <a:r>
              <a:rPr lang="en-US" sz="3600" b="1" dirty="0" err="1" smtClean="0">
                <a:solidFill>
                  <a:schemeClr val="accent5">
                    <a:lumMod val="75000"/>
                  </a:schemeClr>
                </a:solidFill>
                <a:latin typeface="Times New Roman" pitchFamily="18" charset="0"/>
                <a:cs typeface="Times New Roman" pitchFamily="18" charset="0"/>
              </a:rPr>
              <a:t>học</a:t>
            </a:r>
            <a:endParaRPr lang="en-US" sz="3600" b="1" dirty="0">
              <a:solidFill>
                <a:schemeClr val="accent5">
                  <a:lumMod val="75000"/>
                </a:schemeClr>
              </a:solidFill>
              <a:latin typeface="Times New Roman" pitchFamily="18" charset="0"/>
              <a:cs typeface="Times New Roman" pitchFamily="18" charset="0"/>
            </a:endParaRPr>
          </a:p>
        </p:txBody>
      </p:sp>
      <p:sp>
        <p:nvSpPr>
          <p:cNvPr id="15" name="Google Shape;687;p32"/>
          <p:cNvSpPr txBox="1">
            <a:spLocks/>
          </p:cNvSpPr>
          <p:nvPr/>
        </p:nvSpPr>
        <p:spPr>
          <a:xfrm>
            <a:off x="4009343" y="3292008"/>
            <a:ext cx="1518155" cy="85460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4000" dirty="0" smtClean="0">
                <a:solidFill>
                  <a:srgbClr val="FF0000"/>
                </a:solidFill>
              </a:rPr>
              <a:t>HNO</a:t>
            </a:r>
            <a:r>
              <a:rPr lang="en-US" sz="4000" baseline="-25000" dirty="0" smtClean="0">
                <a:solidFill>
                  <a:srgbClr val="FF0000"/>
                </a:solidFill>
              </a:rPr>
              <a:t>3</a:t>
            </a:r>
            <a:endParaRPr lang="en-US" sz="4000" dirty="0">
              <a:solidFill>
                <a:srgbClr val="FF0000"/>
              </a:solidFill>
            </a:endParaRPr>
          </a:p>
        </p:txBody>
      </p:sp>
      <p:cxnSp>
        <p:nvCxnSpPr>
          <p:cNvPr id="17" name="Elbow Connector 16"/>
          <p:cNvCxnSpPr/>
          <p:nvPr/>
        </p:nvCxnSpPr>
        <p:spPr>
          <a:xfrm flipV="1">
            <a:off x="4613097" y="2745986"/>
            <a:ext cx="1428108" cy="383921"/>
          </a:xfrm>
          <a:prstGeom prst="bentConnector3">
            <a:avLst>
              <a:gd name="adj1" fmla="val -360"/>
            </a:avLst>
          </a:prstGeom>
          <a:ln w="28575"/>
        </p:spPr>
        <p:style>
          <a:lnRef idx="1">
            <a:schemeClr val="accent1"/>
          </a:lnRef>
          <a:fillRef idx="0">
            <a:schemeClr val="accent1"/>
          </a:fillRef>
          <a:effectRef idx="0">
            <a:schemeClr val="accent1"/>
          </a:effectRef>
          <a:fontRef idx="minor">
            <a:schemeClr val="tx1"/>
          </a:fontRef>
        </p:style>
      </p:cxnSp>
      <p:cxnSp>
        <p:nvCxnSpPr>
          <p:cNvPr id="20" name="Elbow Connector 19"/>
          <p:cNvCxnSpPr/>
          <p:nvPr/>
        </p:nvCxnSpPr>
        <p:spPr>
          <a:xfrm rot="10800000" flipV="1">
            <a:off x="2754606" y="4062364"/>
            <a:ext cx="1819463" cy="366843"/>
          </a:xfrm>
          <a:prstGeom prst="bentConnector3">
            <a:avLst>
              <a:gd name="adj1" fmla="val -257"/>
            </a:avLst>
          </a:prstGeom>
          <a:ln w="28575"/>
        </p:spPr>
        <p:style>
          <a:lnRef idx="1">
            <a:schemeClr val="accent1"/>
          </a:lnRef>
          <a:fillRef idx="0">
            <a:schemeClr val="accent1"/>
          </a:fillRef>
          <a:effectRef idx="0">
            <a:schemeClr val="accent1"/>
          </a:effectRef>
          <a:fontRef idx="minor">
            <a:schemeClr val="tx1"/>
          </a:fontRef>
        </p:style>
      </p:cxnSp>
      <p:sp>
        <p:nvSpPr>
          <p:cNvPr id="21" name="Google Shape;507;p28"/>
          <p:cNvSpPr txBox="1">
            <a:spLocks/>
          </p:cNvSpPr>
          <p:nvPr/>
        </p:nvSpPr>
        <p:spPr>
          <a:xfrm>
            <a:off x="4320698" y="2008713"/>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accent5">
                    <a:lumMod val="75000"/>
                  </a:schemeClr>
                </a:solidFill>
                <a:latin typeface="Palatino Linotype" panose="02040502050505030304" pitchFamily="18" charset="0"/>
              </a:rPr>
              <a:t>Là</a:t>
            </a:r>
            <a:r>
              <a:rPr lang="en-US" sz="2000" b="1" dirty="0" smtClean="0">
                <a:solidFill>
                  <a:schemeClr val="accent5">
                    <a:lumMod val="75000"/>
                  </a:schemeClr>
                </a:solidFill>
                <a:latin typeface="Palatino Linotype" panose="02040502050505030304" pitchFamily="18" charset="0"/>
              </a:rPr>
              <a:t> acid </a:t>
            </a:r>
            <a:r>
              <a:rPr lang="en-US" sz="2000" b="1" dirty="0" err="1" smtClean="0">
                <a:solidFill>
                  <a:schemeClr val="accent5">
                    <a:lumMod val="75000"/>
                  </a:schemeClr>
                </a:solidFill>
                <a:latin typeface="Palatino Linotype" panose="02040502050505030304" pitchFamily="18" charset="0"/>
              </a:rPr>
              <a:t>mạnh</a:t>
            </a:r>
            <a:endParaRPr lang="en-US" sz="2000" b="1" dirty="0">
              <a:solidFill>
                <a:schemeClr val="accent5">
                  <a:lumMod val="75000"/>
                </a:schemeClr>
              </a:solidFill>
              <a:latin typeface="Palatino Linotype" panose="02040502050505030304" pitchFamily="18" charset="0"/>
            </a:endParaRPr>
          </a:p>
        </p:txBody>
      </p:sp>
      <p:sp>
        <p:nvSpPr>
          <p:cNvPr id="22" name="Google Shape;507;p28"/>
          <p:cNvSpPr txBox="1">
            <a:spLocks/>
          </p:cNvSpPr>
          <p:nvPr/>
        </p:nvSpPr>
        <p:spPr>
          <a:xfrm>
            <a:off x="2726204" y="4319239"/>
            <a:ext cx="2566279"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accent5">
                    <a:lumMod val="75000"/>
                  </a:schemeClr>
                </a:solidFill>
                <a:latin typeface="Palatino Linotype" panose="02040502050505030304" pitchFamily="18" charset="0"/>
              </a:rPr>
              <a:t>Tính</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oxi</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hóa</a:t>
            </a:r>
            <a:r>
              <a:rPr lang="en-US" sz="2000" b="1" dirty="0" smtClean="0">
                <a:solidFill>
                  <a:schemeClr val="accent5">
                    <a:lumMod val="75000"/>
                  </a:schemeClr>
                </a:solidFill>
                <a:latin typeface="Palatino Linotype" panose="02040502050505030304" pitchFamily="18" charset="0"/>
              </a:rPr>
              <a:t> </a:t>
            </a:r>
            <a:r>
              <a:rPr lang="en-US" sz="2000" b="1" dirty="0" err="1" smtClean="0">
                <a:solidFill>
                  <a:schemeClr val="accent5">
                    <a:lumMod val="75000"/>
                  </a:schemeClr>
                </a:solidFill>
                <a:latin typeface="Palatino Linotype" panose="02040502050505030304" pitchFamily="18" charset="0"/>
              </a:rPr>
              <a:t>mạnh</a:t>
            </a:r>
            <a:endParaRPr lang="en-US" sz="2000" b="1" dirty="0">
              <a:solidFill>
                <a:schemeClr val="accent5">
                  <a:lumMod val="75000"/>
                </a:schemeClr>
              </a:solidFill>
              <a:latin typeface="Palatino Linotype" panose="02040502050505030304" pitchFamily="18" charset="0"/>
            </a:endParaRPr>
          </a:p>
        </p:txBody>
      </p:sp>
      <p:cxnSp>
        <p:nvCxnSpPr>
          <p:cNvPr id="28" name="Straight Connector 27"/>
          <p:cNvCxnSpPr/>
          <p:nvPr/>
        </p:nvCxnSpPr>
        <p:spPr>
          <a:xfrm>
            <a:off x="6051479" y="1821311"/>
            <a:ext cx="0" cy="1849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041205" y="1821311"/>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051479" y="2745984"/>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051479" y="3670659"/>
            <a:ext cx="36987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Google Shape;507;p28"/>
          <p:cNvSpPr txBox="1">
            <a:spLocks/>
          </p:cNvSpPr>
          <p:nvPr/>
        </p:nvSpPr>
        <p:spPr>
          <a:xfrm>
            <a:off x="6432753" y="1340623"/>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err="1" smtClean="0">
                <a:solidFill>
                  <a:schemeClr val="tx1"/>
                </a:solidFill>
                <a:latin typeface="Palatino Linotype" panose="02040502050505030304" pitchFamily="18" charset="0"/>
              </a:rPr>
              <a:t>Quỳ</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tím</a:t>
            </a:r>
            <a:r>
              <a:rPr lang="en-US" sz="2000" b="1" dirty="0" smtClean="0">
                <a:solidFill>
                  <a:schemeClr val="tx1"/>
                </a:solidFill>
                <a:latin typeface="Palatino Linotype" panose="02040502050505030304" pitchFamily="18" charset="0"/>
              </a:rPr>
              <a:t> </a:t>
            </a:r>
            <a:r>
              <a:rPr lang="en-US" sz="2000" b="1" dirty="0" smtClean="0">
                <a:solidFill>
                  <a:schemeClr val="tx1"/>
                </a:solidFill>
                <a:latin typeface="Palatino Linotype" panose="02040502050505030304" pitchFamily="18" charset="0"/>
                <a:sym typeface="Wingdings" panose="05000000000000000000" pitchFamily="2" charset="2"/>
              </a:rPr>
              <a:t> </a:t>
            </a:r>
            <a:r>
              <a:rPr lang="en-US" sz="2000" b="1" dirty="0" err="1" smtClean="0">
                <a:solidFill>
                  <a:schemeClr val="tx1"/>
                </a:solidFill>
                <a:latin typeface="Palatino Linotype" panose="02040502050505030304" pitchFamily="18" charset="0"/>
                <a:sym typeface="Wingdings" panose="05000000000000000000" pitchFamily="2" charset="2"/>
              </a:rPr>
              <a:t>đỏ</a:t>
            </a:r>
            <a:endParaRPr lang="en-US" sz="2000" b="1" dirty="0">
              <a:solidFill>
                <a:schemeClr val="tx1"/>
              </a:solidFill>
              <a:latin typeface="Palatino Linotype" panose="02040502050505030304" pitchFamily="18" charset="0"/>
            </a:endParaRPr>
          </a:p>
        </p:txBody>
      </p:sp>
      <p:sp>
        <p:nvSpPr>
          <p:cNvPr id="34" name="Google Shape;507;p28"/>
          <p:cNvSpPr txBox="1">
            <a:spLocks/>
          </p:cNvSpPr>
          <p:nvPr/>
        </p:nvSpPr>
        <p:spPr>
          <a:xfrm>
            <a:off x="6500595" y="2288507"/>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oxide base</a:t>
            </a:r>
            <a:endParaRPr lang="en-US" sz="2000" b="1" dirty="0">
              <a:solidFill>
                <a:schemeClr val="tx1"/>
              </a:solidFill>
              <a:latin typeface="Palatino Linotype" panose="02040502050505030304" pitchFamily="18" charset="0"/>
            </a:endParaRPr>
          </a:p>
        </p:txBody>
      </p:sp>
      <p:sp>
        <p:nvSpPr>
          <p:cNvPr id="35" name="Google Shape;507;p28"/>
          <p:cNvSpPr txBox="1">
            <a:spLocks/>
          </p:cNvSpPr>
          <p:nvPr/>
        </p:nvSpPr>
        <p:spPr>
          <a:xfrm>
            <a:off x="6500595" y="318563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base</a:t>
            </a:r>
            <a:endParaRPr lang="en-US" sz="2000" b="1" dirty="0">
              <a:solidFill>
                <a:schemeClr val="tx1"/>
              </a:solidFill>
              <a:latin typeface="Palatino Linotype" panose="02040502050505030304" pitchFamily="18" charset="0"/>
            </a:endParaRPr>
          </a:p>
        </p:txBody>
      </p:sp>
      <p:cxnSp>
        <p:nvCxnSpPr>
          <p:cNvPr id="38" name="Straight Connector 37"/>
          <p:cNvCxnSpPr/>
          <p:nvPr/>
        </p:nvCxnSpPr>
        <p:spPr>
          <a:xfrm>
            <a:off x="2754605" y="3504534"/>
            <a:ext cx="0" cy="18493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374461" y="3504533"/>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384735" y="4429207"/>
            <a:ext cx="369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384735" y="5353881"/>
            <a:ext cx="369870"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Google Shape;507;p28"/>
          <p:cNvSpPr txBox="1">
            <a:spLocks/>
          </p:cNvSpPr>
          <p:nvPr/>
        </p:nvSpPr>
        <p:spPr>
          <a:xfrm>
            <a:off x="1007362" y="3013991"/>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Kim </a:t>
            </a:r>
            <a:r>
              <a:rPr lang="en-US" sz="2000" b="1" dirty="0" err="1" smtClean="0">
                <a:solidFill>
                  <a:schemeClr val="tx1"/>
                </a:solidFill>
                <a:latin typeface="Palatino Linotype" panose="02040502050505030304" pitchFamily="18" charset="0"/>
              </a:rPr>
              <a:t>loại</a:t>
            </a:r>
            <a:endParaRPr lang="en-US" sz="2000" b="1" dirty="0">
              <a:solidFill>
                <a:schemeClr val="tx1"/>
              </a:solidFill>
              <a:latin typeface="Palatino Linotype" panose="02040502050505030304" pitchFamily="18" charset="0"/>
            </a:endParaRPr>
          </a:p>
        </p:txBody>
      </p:sp>
      <p:sp>
        <p:nvSpPr>
          <p:cNvPr id="43" name="Google Shape;507;p28"/>
          <p:cNvSpPr txBox="1">
            <a:spLocks/>
          </p:cNvSpPr>
          <p:nvPr/>
        </p:nvSpPr>
        <p:spPr>
          <a:xfrm>
            <a:off x="1007362" y="387435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Phi </a:t>
            </a:r>
            <a:r>
              <a:rPr lang="en-US" sz="2000" b="1" dirty="0" err="1" smtClean="0">
                <a:solidFill>
                  <a:schemeClr val="tx1"/>
                </a:solidFill>
                <a:latin typeface="Palatino Linotype" panose="02040502050505030304" pitchFamily="18" charset="0"/>
              </a:rPr>
              <a:t>kim</a:t>
            </a:r>
            <a:endParaRPr lang="en-US" sz="2000" b="1" dirty="0">
              <a:solidFill>
                <a:schemeClr val="tx1"/>
              </a:solidFill>
              <a:latin typeface="Palatino Linotype" panose="02040502050505030304" pitchFamily="18" charset="0"/>
            </a:endParaRPr>
          </a:p>
        </p:txBody>
      </p:sp>
      <p:sp>
        <p:nvSpPr>
          <p:cNvPr id="44" name="Google Shape;507;p28"/>
          <p:cNvSpPr txBox="1">
            <a:spLocks/>
          </p:cNvSpPr>
          <p:nvPr/>
        </p:nvSpPr>
        <p:spPr>
          <a:xfrm>
            <a:off x="951386" y="4840356"/>
            <a:ext cx="1887498" cy="770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3600"/>
              <a:buFont typeface="Share Tech"/>
              <a:buNone/>
              <a:defRPr sz="3000" b="0" i="0" u="none" strike="noStrike" cap="none">
                <a:solidFill>
                  <a:schemeClr val="lt1"/>
                </a:solidFill>
                <a:latin typeface="Share Tech"/>
                <a:ea typeface="Share Tech"/>
                <a:cs typeface="Share Tech"/>
                <a:sym typeface="Share Tech"/>
              </a:defRPr>
            </a:lvl1pPr>
            <a:lvl2pPr marR="0" lvl="1"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2pPr>
            <a:lvl3pPr marR="0" lvl="2"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3pPr>
            <a:lvl4pPr marR="0" lvl="3"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4pPr>
            <a:lvl5pPr marR="0" lvl="4"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5pPr>
            <a:lvl6pPr marR="0" lvl="5"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6pPr>
            <a:lvl7pPr marR="0" lvl="6"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7pPr>
            <a:lvl8pPr marR="0" lvl="7"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8pPr>
            <a:lvl9pPr marR="0" lvl="8" algn="ctr" rtl="0">
              <a:lnSpc>
                <a:spcPct val="100000"/>
              </a:lnSpc>
              <a:spcBef>
                <a:spcPts val="0"/>
              </a:spcBef>
              <a:spcAft>
                <a:spcPts val="0"/>
              </a:spcAft>
              <a:buClr>
                <a:srgbClr val="D9D9D9"/>
              </a:buClr>
              <a:buSzPts val="1800"/>
              <a:buFont typeface="Share Tech"/>
              <a:buNone/>
              <a:defRPr sz="1800" b="0" i="0" u="none" strike="noStrike" cap="none">
                <a:solidFill>
                  <a:srgbClr val="D9D9D9"/>
                </a:solidFill>
                <a:latin typeface="Share Tech"/>
                <a:ea typeface="Share Tech"/>
                <a:cs typeface="Share Tech"/>
                <a:sym typeface="Share Tech"/>
              </a:defRPr>
            </a:lvl9pPr>
          </a:lstStyle>
          <a:p>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hợp</a:t>
            </a:r>
            <a:r>
              <a:rPr lang="en-US" sz="2000" b="1" dirty="0" smtClean="0">
                <a:solidFill>
                  <a:schemeClr val="tx1"/>
                </a:solidFill>
                <a:latin typeface="Palatino Linotype" panose="02040502050505030304" pitchFamily="18" charset="0"/>
              </a:rPr>
              <a:t> </a:t>
            </a:r>
            <a:r>
              <a:rPr lang="en-US" sz="2000" b="1" dirty="0" err="1" smtClean="0">
                <a:solidFill>
                  <a:schemeClr val="tx1"/>
                </a:solidFill>
                <a:latin typeface="Palatino Linotype" panose="02040502050505030304" pitchFamily="18" charset="0"/>
              </a:rPr>
              <a:t>chất</a:t>
            </a:r>
            <a:endParaRPr lang="en-US" sz="2000" b="1" dirty="0">
              <a:solidFill>
                <a:schemeClr val="tx1"/>
              </a:solidFill>
              <a:latin typeface="Palatino Linotype" panose="02040502050505030304" pitchFamily="18" charset="0"/>
            </a:endParaRPr>
          </a:p>
        </p:txBody>
      </p:sp>
    </p:spTree>
    <p:extLst>
      <p:ext uri="{BB962C8B-B14F-4D97-AF65-F5344CB8AC3E}">
        <p14:creationId xmlns:p14="http://schemas.microsoft.com/office/powerpoint/2010/main" val="42940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left)">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500"/>
                                        <p:tgtEl>
                                          <p:spTgt spid="22"/>
                                        </p:tgtEl>
                                      </p:cBhvr>
                                    </p:animEffect>
                                  </p:childTnLst>
                                </p:cTn>
                              </p:par>
                              <p:par>
                                <p:cTn id="47" presetID="22" presetClass="entr" presetSubtype="2"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right)">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2"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right)">
                                      <p:cBhvr>
                                        <p:cTn id="59" dur="500"/>
                                        <p:tgtEl>
                                          <p:spTgt spid="39"/>
                                        </p:tgtEl>
                                      </p:cBhvr>
                                    </p:animEffect>
                                  </p:childTnLst>
                                </p:cTn>
                              </p:par>
                              <p:par>
                                <p:cTn id="60" presetID="22" presetClass="entr" presetSubtype="2"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right)">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right)">
                                      <p:cBhvr>
                                        <p:cTn id="67" dur="500"/>
                                        <p:tgtEl>
                                          <p:spTgt spid="43"/>
                                        </p:tgtEl>
                                      </p:cBhvr>
                                    </p:animEffect>
                                  </p:childTnLst>
                                </p:cTn>
                              </p:par>
                              <p:par>
                                <p:cTn id="68" presetID="22" presetClass="entr" presetSubtype="2"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right)">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right)">
                                      <p:cBhvr>
                                        <p:cTn id="75" dur="500"/>
                                        <p:tgtEl>
                                          <p:spTgt spid="44"/>
                                        </p:tgtEl>
                                      </p:cBhvr>
                                    </p:animEffect>
                                  </p:childTnLst>
                                </p:cTn>
                              </p:par>
                              <p:par>
                                <p:cTn id="76" presetID="22" presetClass="entr" presetSubtype="2" fill="hold"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wipe(right)">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3" grpId="0"/>
      <p:bldP spid="34" grpId="0"/>
      <p:bldP spid="35" grpId="0"/>
      <p:bldP spid="42" grpId="0"/>
      <p:bldP spid="43"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520869"/>
            <a:ext cx="8491163" cy="742511"/>
          </a:xfrm>
          <a:prstGeom prst="rect">
            <a:avLst/>
          </a:prstGeom>
        </p:spPr>
        <p:txBody>
          <a:bodyPr wrap="square">
            <a:spAutoFit/>
          </a:bodyPr>
          <a:lstStyle/>
          <a:p>
            <a:pPr>
              <a:lnSpc>
                <a:spcPct val="150000"/>
              </a:lnSpc>
            </a:pPr>
            <a:r>
              <a:rPr lang="en-US" sz="3200" dirty="0" err="1" smtClean="0">
                <a:solidFill>
                  <a:srgbClr val="FF0000"/>
                </a:solidFill>
                <a:latin typeface="Times New Roman" pitchFamily="18" charset="0"/>
                <a:cs typeface="Times New Roman" pitchFamily="18" charset="0"/>
                <a:sym typeface="Wingdings" panose="05000000000000000000" pitchFamily="2" charset="2"/>
              </a:rPr>
              <a:t>Bằng</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kiến</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thức</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hóa</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học</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hãy</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giải</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thích</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câu</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thơ</a:t>
            </a:r>
            <a:r>
              <a:rPr lang="en-US" sz="3200" dirty="0" smtClean="0">
                <a:solidFill>
                  <a:srgbClr val="FF0000"/>
                </a:solidFill>
                <a:latin typeface="Times New Roman" pitchFamily="18" charset="0"/>
                <a:cs typeface="Times New Roman" pitchFamily="18" charset="0"/>
                <a:sym typeface="Wingdings" panose="05000000000000000000" pitchFamily="2" charset="2"/>
              </a:rPr>
              <a:t> </a:t>
            </a:r>
            <a:r>
              <a:rPr lang="en-US" sz="3200" dirty="0" err="1" smtClean="0">
                <a:solidFill>
                  <a:srgbClr val="FF0000"/>
                </a:solidFill>
                <a:latin typeface="Times New Roman" pitchFamily="18" charset="0"/>
                <a:cs typeface="Times New Roman" pitchFamily="18" charset="0"/>
                <a:sym typeface="Wingdings" panose="05000000000000000000" pitchFamily="2" charset="2"/>
              </a:rPr>
              <a:t>sau</a:t>
            </a:r>
            <a:r>
              <a:rPr lang="en-US" sz="3200" dirty="0" smtClean="0">
                <a:solidFill>
                  <a:srgbClr val="FF0000"/>
                </a:solidFill>
                <a:latin typeface="Times New Roman" pitchFamily="18" charset="0"/>
                <a:cs typeface="Times New Roman" pitchFamily="18" charset="0"/>
                <a:sym typeface="Wingdings" panose="05000000000000000000" pitchFamily="2" charset="2"/>
              </a:rPr>
              <a:t>?</a:t>
            </a:r>
            <a:endParaRPr lang="en-US" sz="3200" dirty="0" smtClean="0">
              <a:solidFill>
                <a:srgbClr val="FF0000"/>
              </a:solidFill>
              <a:latin typeface="Times New Roman" pitchFamily="18" charset="0"/>
              <a:cs typeface="Times New Roman" pitchFamily="18" charset="0"/>
            </a:endParaRPr>
          </a:p>
        </p:txBody>
      </p:sp>
      <p:sp>
        <p:nvSpPr>
          <p:cNvPr id="4" name="Rectangle 3"/>
          <p:cNvSpPr/>
          <p:nvPr/>
        </p:nvSpPr>
        <p:spPr>
          <a:xfrm>
            <a:off x="381000" y="2779258"/>
            <a:ext cx="3886200" cy="3316742"/>
          </a:xfrm>
          <a:prstGeom prst="rect">
            <a:avLst/>
          </a:prstGeom>
        </p:spPr>
        <p:txBody>
          <a:bodyPr wrap="square">
            <a:spAutoFit/>
          </a:bodyPr>
          <a:lstStyle/>
          <a:p>
            <a:pPr algn="ctr">
              <a:lnSpc>
                <a:spcPct val="150000"/>
              </a:lnSpc>
            </a:pPr>
            <a:r>
              <a:rPr lang="en-US" sz="3600" dirty="0" smtClean="0">
                <a:latin typeface="Times New Roman" pitchFamily="18" charset="0"/>
                <a:cs typeface="Times New Roman" pitchFamily="18" charset="0"/>
                <a:sym typeface="Wingdings" panose="05000000000000000000" pitchFamily="2" charset="2"/>
              </a:rPr>
              <a:t>“</a:t>
            </a:r>
            <a:r>
              <a:rPr lang="en-US" sz="3600" dirty="0" err="1" smtClean="0">
                <a:latin typeface="Times New Roman" pitchFamily="18" charset="0"/>
                <a:cs typeface="Times New Roman" pitchFamily="18" charset="0"/>
                <a:sym typeface="Wingdings" panose="05000000000000000000" pitchFamily="2" charset="2"/>
              </a:rPr>
              <a:t>Lúa</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chiêm</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lấp</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ló</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đầu</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bờ</a:t>
            </a:r>
            <a:endParaRPr lang="en-US" sz="3600" dirty="0" smtClean="0">
              <a:latin typeface="Times New Roman" pitchFamily="18" charset="0"/>
              <a:cs typeface="Times New Roman" pitchFamily="18" charset="0"/>
              <a:sym typeface="Wingdings" panose="05000000000000000000" pitchFamily="2" charset="2"/>
            </a:endParaRPr>
          </a:p>
          <a:p>
            <a:pPr algn="ctr">
              <a:lnSpc>
                <a:spcPct val="150000"/>
              </a:lnSpc>
            </a:pPr>
            <a:r>
              <a:rPr lang="en-US" sz="3600" dirty="0" err="1" smtClean="0">
                <a:latin typeface="Times New Roman" pitchFamily="18" charset="0"/>
                <a:cs typeface="Times New Roman" pitchFamily="18" charset="0"/>
                <a:sym typeface="Wingdings" panose="05000000000000000000" pitchFamily="2" charset="2"/>
              </a:rPr>
              <a:t>Hễ</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a:t>
            </a:r>
            <a:r>
              <a:rPr lang="en-US" sz="3600" dirty="0" err="1" smtClean="0">
                <a:latin typeface="Times New Roman" pitchFamily="18" charset="0"/>
                <a:cs typeface="Times New Roman" pitchFamily="18" charset="0"/>
                <a:sym typeface="Wingdings" panose="05000000000000000000" pitchFamily="2" charset="2"/>
              </a:rPr>
              <a:t>ghe</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tiếng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sấm</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phất</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cờ</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mà</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lên</a:t>
            </a:r>
            <a:r>
              <a:rPr lang="en-US" sz="3600" dirty="0" smtClean="0">
                <a:latin typeface="Times New Roman" pitchFamily="18" charset="0"/>
                <a:cs typeface="Times New Roman" pitchFamily="18" charset="0"/>
                <a:sym typeface="Wingdings" panose="05000000000000000000" pitchFamily="2" charset="2"/>
              </a:rPr>
              <a:t>”</a:t>
            </a:r>
            <a:endParaRPr lang="en-US" sz="3600" dirty="0" smtClean="0">
              <a:latin typeface="Times New Roman" pitchFamily="18" charset="0"/>
              <a:cs typeface="Times New Roman" pitchFamily="18" charset="0"/>
            </a:endParaRPr>
          </a:p>
        </p:txBody>
      </p:sp>
      <p:pic>
        <p:nvPicPr>
          <p:cNvPr id="8" name="Picture 7"/>
          <p:cNvPicPr>
            <a:picLocks noChangeAspect="1"/>
          </p:cNvPicPr>
          <p:nvPr/>
        </p:nvPicPr>
        <p:blipFill>
          <a:blip r:embed="rId2"/>
          <a:stretch>
            <a:fillRect/>
          </a:stretch>
        </p:blipFill>
        <p:spPr>
          <a:xfrm>
            <a:off x="4541177" y="2824227"/>
            <a:ext cx="4330986" cy="3248240"/>
          </a:xfrm>
          <a:prstGeom prst="rect">
            <a:avLst/>
          </a:prstGeom>
        </p:spPr>
      </p:pic>
    </p:spTree>
    <p:extLst>
      <p:ext uri="{BB962C8B-B14F-4D97-AF65-F5344CB8AC3E}">
        <p14:creationId xmlns:p14="http://schemas.microsoft.com/office/powerpoint/2010/main" val="15793881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0"/>
            <a:ext cx="1524000" cy="1143000"/>
          </a:xfrm>
        </p:spPr>
        <p:txBody>
          <a:bodyPr>
            <a:normAutofit fontScale="90000"/>
          </a:bodyPr>
          <a:lstStyle/>
          <a:p>
            <a:r>
              <a:rPr lang="en-US" dirty="0" err="1" smtClean="0">
                <a:solidFill>
                  <a:srgbClr val="FF0066"/>
                </a:solidFill>
                <a:latin typeface="Times New Roman" pitchFamily="18" charset="0"/>
                <a:cs typeface="Times New Roman" pitchFamily="18" charset="0"/>
              </a:rPr>
              <a:t>Tính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chất</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hóa</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học</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của</a:t>
            </a:r>
            <a:r>
              <a:rPr lang="en-US" dirty="0" smtClean="0">
                <a:solidFill>
                  <a:srgbClr val="FF0066"/>
                </a:solidFill>
                <a:latin typeface="Times New Roman" pitchFamily="18" charset="0"/>
                <a:cs typeface="Times New Roman" pitchFamily="18" charset="0"/>
              </a:rPr>
              <a:t> nitric acid</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3505200" y="1143000"/>
            <a:ext cx="2514600" cy="1828800"/>
          </a:xfrm>
        </p:spPr>
        <p:txBody>
          <a:bodyPr>
            <a:normAutofit fontScale="92500" lnSpcReduction="20000"/>
          </a:bodyPr>
          <a:lstStyle/>
          <a:p>
            <a:pPr marL="0" indent="0">
              <a:buNone/>
            </a:pPr>
            <a:r>
              <a:rPr lang="en-US" sz="4000" dirty="0" err="1" smtClean="0">
                <a:solidFill>
                  <a:srgbClr val="00B050"/>
                </a:solidFill>
                <a:latin typeface="Times New Roman" pitchFamily="18" charset="0"/>
                <a:cs typeface="Times New Roman" pitchFamily="18" charset="0"/>
              </a:rPr>
              <a:t>Tính</a:t>
            </a:r>
            <a:r>
              <a:rPr lang="en-US" sz="4000" dirty="0" smtClean="0">
                <a:solidFill>
                  <a:srgbClr val="00B050"/>
                </a:solidFill>
                <a:latin typeface="Times New Roman" pitchFamily="18" charset="0"/>
                <a:cs typeface="Times New Roman" pitchFamily="18" charset="0"/>
              </a:rPr>
              <a:t> </a:t>
            </a:r>
          </a:p>
          <a:p>
            <a:pPr marL="0" indent="0">
              <a:buNone/>
            </a:pPr>
            <a:r>
              <a:rPr lang="en-US" sz="4000" dirty="0" smtClean="0">
                <a:solidFill>
                  <a:srgbClr val="00B050"/>
                </a:solidFill>
                <a:latin typeface="Times New Roman" pitchFamily="18" charset="0"/>
                <a:cs typeface="Times New Roman" pitchFamily="18" charset="0"/>
              </a:rPr>
              <a:t>acid </a:t>
            </a:r>
          </a:p>
          <a:p>
            <a:pPr marL="0" indent="0">
              <a:buNone/>
            </a:pPr>
            <a:r>
              <a:rPr lang="en-US" sz="4000" dirty="0" err="1" smtClean="0">
                <a:solidFill>
                  <a:srgbClr val="00B050"/>
                </a:solidFill>
                <a:latin typeface="Times New Roman" pitchFamily="18" charset="0"/>
                <a:cs typeface="Times New Roman" pitchFamily="18" charset="0"/>
              </a:rPr>
              <a:t>mạnh</a:t>
            </a:r>
            <a:endParaRPr lang="en-US" sz="4000" dirty="0">
              <a:solidFill>
                <a:srgbClr val="00B050"/>
              </a:solidFill>
              <a:latin typeface="Times New Roman" pitchFamily="18" charset="0"/>
              <a:cs typeface="Times New Roman" pitchFamily="18" charset="0"/>
            </a:endParaRPr>
          </a:p>
        </p:txBody>
      </p:sp>
      <p:sp>
        <p:nvSpPr>
          <p:cNvPr id="4" name="Content Placeholder 2"/>
          <p:cNvSpPr txBox="1">
            <a:spLocks/>
          </p:cNvSpPr>
          <p:nvPr/>
        </p:nvSpPr>
        <p:spPr>
          <a:xfrm>
            <a:off x="3562662" y="3642609"/>
            <a:ext cx="14478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4000" dirty="0" err="1" smtClean="0">
                <a:solidFill>
                  <a:srgbClr val="00B050"/>
                </a:solidFill>
                <a:latin typeface="Times New Roman" pitchFamily="18" charset="0"/>
                <a:cs typeface="Times New Roman" pitchFamily="18" charset="0"/>
              </a:rPr>
              <a:t>Tính</a:t>
            </a:r>
            <a:r>
              <a:rPr lang="en-US" sz="4000" dirty="0" smtClean="0">
                <a:solidFill>
                  <a:srgbClr val="00B050"/>
                </a:solidFill>
                <a:latin typeface="Times New Roman" pitchFamily="18" charset="0"/>
                <a:cs typeface="Times New Roman" pitchFamily="18" charset="0"/>
              </a:rPr>
              <a:t> </a:t>
            </a:r>
            <a:r>
              <a:rPr lang="en-US" sz="4000" dirty="0" err="1" smtClean="0">
                <a:solidFill>
                  <a:srgbClr val="00B050"/>
                </a:solidFill>
                <a:latin typeface="Times New Roman" pitchFamily="18" charset="0"/>
                <a:cs typeface="Times New Roman" pitchFamily="18" charset="0"/>
              </a:rPr>
              <a:t>oxi</a:t>
            </a:r>
            <a:r>
              <a:rPr lang="en-US" sz="4000" dirty="0" smtClean="0">
                <a:solidFill>
                  <a:srgbClr val="00B050"/>
                </a:solidFill>
                <a:latin typeface="Times New Roman" pitchFamily="18" charset="0"/>
                <a:cs typeface="Times New Roman" pitchFamily="18" charset="0"/>
              </a:rPr>
              <a:t> </a:t>
            </a:r>
            <a:r>
              <a:rPr lang="en-US" sz="4000" dirty="0" err="1" smtClean="0">
                <a:solidFill>
                  <a:srgbClr val="00B050"/>
                </a:solidFill>
                <a:latin typeface="Times New Roman" pitchFamily="18" charset="0"/>
                <a:cs typeface="Times New Roman" pitchFamily="18" charset="0"/>
              </a:rPr>
              <a:t>hóa</a:t>
            </a:r>
            <a:r>
              <a:rPr lang="en-US" sz="4000" dirty="0" smtClean="0">
                <a:solidFill>
                  <a:srgbClr val="00B050"/>
                </a:solidFill>
                <a:latin typeface="Times New Roman" pitchFamily="18" charset="0"/>
                <a:cs typeface="Times New Roman" pitchFamily="18" charset="0"/>
              </a:rPr>
              <a:t> </a:t>
            </a:r>
            <a:r>
              <a:rPr lang="en-US" sz="4000" dirty="0" err="1" smtClean="0">
                <a:solidFill>
                  <a:srgbClr val="00B050"/>
                </a:solidFill>
                <a:latin typeface="Times New Roman" pitchFamily="18" charset="0"/>
                <a:cs typeface="Times New Roman" pitchFamily="18" charset="0"/>
              </a:rPr>
              <a:t>mạnh</a:t>
            </a:r>
            <a:endParaRPr lang="en-US" sz="4000" dirty="0">
              <a:solidFill>
                <a:srgbClr val="00B050"/>
              </a:solidFill>
              <a:latin typeface="Times New Roman" pitchFamily="18" charset="0"/>
              <a:cs typeface="Times New Roman" pitchFamily="18" charset="0"/>
            </a:endParaRPr>
          </a:p>
        </p:txBody>
      </p:sp>
      <p:cxnSp>
        <p:nvCxnSpPr>
          <p:cNvPr id="6" name="Straight Arrow Connector 5"/>
          <p:cNvCxnSpPr>
            <a:endCxn id="3" idx="1"/>
          </p:cNvCxnSpPr>
          <p:nvPr/>
        </p:nvCxnSpPr>
        <p:spPr>
          <a:xfrm flipV="1">
            <a:off x="1981200" y="2057400"/>
            <a:ext cx="15240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81200" y="3352800"/>
            <a:ext cx="1371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7010400" y="685800"/>
            <a:ext cx="21336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400" dirty="0" err="1" smtClean="0">
                <a:solidFill>
                  <a:srgbClr val="00B050"/>
                </a:solidFill>
                <a:latin typeface="Times New Roman" pitchFamily="18" charset="0"/>
                <a:cs typeface="Times New Roman" pitchFamily="18" charset="0"/>
              </a:rPr>
              <a:t>Làm</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quỳ</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tím</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hóa</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đỏ</a:t>
            </a:r>
            <a:endParaRPr lang="en-US" sz="2400" dirty="0" smtClean="0">
              <a:solidFill>
                <a:srgbClr val="00B050"/>
              </a:solidFill>
              <a:latin typeface="Times New Roman" pitchFamily="18" charset="0"/>
              <a:cs typeface="Times New Roman" pitchFamily="18" charset="0"/>
            </a:endParaRPr>
          </a:p>
          <a:p>
            <a:pPr>
              <a:buFontTx/>
              <a:buChar char="-"/>
            </a:pPr>
            <a:r>
              <a:rPr lang="en-US" sz="2400" dirty="0" err="1" smtClean="0">
                <a:solidFill>
                  <a:srgbClr val="00B050"/>
                </a:solidFill>
                <a:latin typeface="Times New Roman" pitchFamily="18" charset="0"/>
                <a:cs typeface="Times New Roman" pitchFamily="18" charset="0"/>
              </a:rPr>
              <a:t>Tác</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dụng</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với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oxit</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bazơ</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bazơ</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muối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của</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axit</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yếu</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hơn</a:t>
            </a:r>
            <a:endParaRPr lang="en-US" sz="2400" dirty="0">
              <a:solidFill>
                <a:srgbClr val="00B050"/>
              </a:solidFill>
              <a:latin typeface="Times New Roman" pitchFamily="18" charset="0"/>
              <a:cs typeface="Times New Roman" pitchFamily="18" charset="0"/>
            </a:endParaRPr>
          </a:p>
        </p:txBody>
      </p:sp>
      <p:sp>
        <p:nvSpPr>
          <p:cNvPr id="9" name="Content Placeholder 2"/>
          <p:cNvSpPr txBox="1">
            <a:spLocks/>
          </p:cNvSpPr>
          <p:nvPr/>
        </p:nvSpPr>
        <p:spPr>
          <a:xfrm>
            <a:off x="7010400" y="3886200"/>
            <a:ext cx="1676400" cy="1828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Tx/>
              <a:buChar char="-"/>
            </a:pPr>
            <a:r>
              <a:rPr lang="en-US" sz="2400" dirty="0" err="1" smtClean="0">
                <a:solidFill>
                  <a:srgbClr val="00B050"/>
                </a:solidFill>
                <a:latin typeface="Times New Roman" pitchFamily="18" charset="0"/>
                <a:cs typeface="Times New Roman" pitchFamily="18" charset="0"/>
              </a:rPr>
              <a:t>Tác</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dụng</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với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kim</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loại</a:t>
            </a:r>
            <a:endParaRPr lang="en-US" sz="2400" dirty="0" smtClean="0">
              <a:solidFill>
                <a:srgbClr val="00B050"/>
              </a:solidFill>
              <a:latin typeface="Times New Roman" pitchFamily="18" charset="0"/>
              <a:cs typeface="Times New Roman" pitchFamily="18" charset="0"/>
            </a:endParaRPr>
          </a:p>
          <a:p>
            <a:pPr>
              <a:buFontTx/>
              <a:buChar char="-"/>
            </a:pPr>
            <a:r>
              <a:rPr lang="en-US" sz="2400" dirty="0" err="1" smtClean="0">
                <a:solidFill>
                  <a:srgbClr val="00B050"/>
                </a:solidFill>
                <a:latin typeface="Times New Roman" pitchFamily="18" charset="0"/>
                <a:cs typeface="Times New Roman" pitchFamily="18" charset="0"/>
              </a:rPr>
              <a:t>Tác</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dụng</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với</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hợp</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chất</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có</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tính</a:t>
            </a:r>
            <a:r>
              <a:rPr lang="en-US" sz="2400" dirty="0" smtClean="0">
                <a:solidFill>
                  <a:srgbClr val="00B050"/>
                </a:solidFill>
                <a:latin typeface="Times New Roman" pitchFamily="18" charset="0"/>
                <a:cs typeface="Times New Roman" pitchFamily="18" charset="0"/>
              </a:rPr>
              <a:t> </a:t>
            </a:r>
            <a:r>
              <a:rPr lang="en-US" sz="2400" dirty="0" err="1" smtClean="0">
                <a:solidFill>
                  <a:srgbClr val="00B050"/>
                </a:solidFill>
                <a:latin typeface="Times New Roman" pitchFamily="18" charset="0"/>
                <a:cs typeface="Times New Roman" pitchFamily="18" charset="0"/>
              </a:rPr>
              <a:t>khử</a:t>
            </a:r>
            <a:endParaRPr lang="en-US" sz="2400" dirty="0">
              <a:solidFill>
                <a:srgbClr val="00B050"/>
              </a:solidFill>
              <a:latin typeface="Times New Roman" pitchFamily="18" charset="0"/>
              <a:cs typeface="Times New Roman" pitchFamily="18" charset="0"/>
            </a:endParaRPr>
          </a:p>
        </p:txBody>
      </p:sp>
      <p:cxnSp>
        <p:nvCxnSpPr>
          <p:cNvPr id="10" name="Straight Arrow Connector 9"/>
          <p:cNvCxnSpPr/>
          <p:nvPr/>
        </p:nvCxnSpPr>
        <p:spPr>
          <a:xfrm flipV="1">
            <a:off x="4648200" y="1676400"/>
            <a:ext cx="2362200" cy="41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593236" y="4804970"/>
            <a:ext cx="2362200" cy="4128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7081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Sự phú dưỡng hay phì dưỡng là gì? Nguyên nhân và biện pháp phòng ngừ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2242" y="2368132"/>
            <a:ext cx="3967348" cy="35265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187839" y="2364432"/>
            <a:ext cx="4375740" cy="3533931"/>
          </a:xfrm>
          <a:prstGeom prst="rect">
            <a:avLst/>
          </a:prstGeom>
        </p:spPr>
      </p:pic>
      <p:sp>
        <p:nvSpPr>
          <p:cNvPr id="11" name="Rectangle 10"/>
          <p:cNvSpPr/>
          <p:nvPr/>
        </p:nvSpPr>
        <p:spPr>
          <a:xfrm>
            <a:off x="881882" y="152400"/>
            <a:ext cx="7390825" cy="1654748"/>
          </a:xfrm>
          <a:prstGeom prst="rect">
            <a:avLst/>
          </a:prstGeom>
        </p:spPr>
        <p:txBody>
          <a:bodyPr wrap="square">
            <a:spAutoFit/>
          </a:bodyPr>
          <a:lstStyle/>
          <a:p>
            <a:pPr>
              <a:lnSpc>
                <a:spcPct val="150000"/>
              </a:lnSpc>
            </a:pPr>
            <a:r>
              <a:rPr lang="en-US" sz="3600" dirty="0" err="1" smtClean="0">
                <a:latin typeface="Times New Roman" pitchFamily="18" charset="0"/>
                <a:cs typeface="Times New Roman" pitchFamily="18" charset="0"/>
                <a:sym typeface="Wingdings" panose="05000000000000000000" pitchFamily="2" charset="2"/>
              </a:rPr>
              <a:t>Có</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điều</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gì</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đặc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biệt</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với</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nước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của</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các</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dòng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sông</a:t>
            </a:r>
            <a:r>
              <a:rPr lang="en-US" sz="3600" dirty="0" smtClean="0">
                <a:latin typeface="Times New Roman" pitchFamily="18" charset="0"/>
                <a:cs typeface="Times New Roman" pitchFamily="18" charset="0"/>
                <a:sym typeface="Wingdings" panose="05000000000000000000" pitchFamily="2" charset="2"/>
              </a:rPr>
              <a:t> </a:t>
            </a:r>
            <a:r>
              <a:rPr lang="en-US" sz="3600" dirty="0" err="1" smtClean="0">
                <a:latin typeface="Times New Roman" pitchFamily="18" charset="0"/>
                <a:cs typeface="Times New Roman" pitchFamily="18" charset="0"/>
                <a:sym typeface="Wingdings" panose="05000000000000000000" pitchFamily="2" charset="2"/>
              </a:rPr>
              <a:t>này</a:t>
            </a:r>
            <a:r>
              <a:rPr lang="en-US" sz="3600" dirty="0" smtClean="0">
                <a:latin typeface="Times New Roman" pitchFamily="18" charset="0"/>
                <a:cs typeface="Times New Roman" pitchFamily="18" charset="0"/>
                <a:sym typeface="Wingdings" panose="05000000000000000000" pitchFamily="2" charset="2"/>
              </a:rPr>
              <a:t>?</a:t>
            </a:r>
            <a:endParaRPr lang="en-US" sz="3600" dirty="0" smtClean="0">
              <a:latin typeface="Times New Roman" pitchFamily="18" charset="0"/>
              <a:cs typeface="Times New Roman" pitchFamily="18" charset="0"/>
            </a:endParaRPr>
          </a:p>
        </p:txBody>
      </p:sp>
      <p:sp>
        <p:nvSpPr>
          <p:cNvPr id="5" name="Rectangle 4"/>
          <p:cNvSpPr/>
          <p:nvPr/>
        </p:nvSpPr>
        <p:spPr>
          <a:xfrm>
            <a:off x="187840" y="2364432"/>
            <a:ext cx="4389455" cy="642339"/>
          </a:xfrm>
          <a:prstGeom prst="rect">
            <a:avLst/>
          </a:prstGeom>
          <a:solidFill>
            <a:srgbClr val="002845"/>
          </a:solidFill>
          <a:ln>
            <a:solidFill>
              <a:srgbClr val="002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12243" y="2364433"/>
            <a:ext cx="3967349" cy="708657"/>
          </a:xfrm>
          <a:prstGeom prst="rect">
            <a:avLst/>
          </a:prstGeom>
          <a:solidFill>
            <a:srgbClr val="002845"/>
          </a:solidFill>
          <a:ln>
            <a:solidFill>
              <a:srgbClr val="0028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19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0" nodeType="clickEffect">
                                  <p:stCondLst>
                                    <p:cond delay="0"/>
                                  </p:stCondLst>
                                  <p:childTnLst>
                                    <p:animEffect transition="out" filter="dissolv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a:t>
            </a:r>
            <a:r>
              <a:rPr lang="en-US" dirty="0" smtClean="0">
                <a:solidFill>
                  <a:srgbClr val="00B050"/>
                </a:solidFill>
                <a:latin typeface="Times New Roman" pitchFamily="18" charset="0"/>
                <a:cs typeface="Times New Roman" pitchFamily="18" charset="0"/>
              </a:rPr>
              <a:t>4 (5 </a:t>
            </a:r>
            <a:r>
              <a:rPr lang="en-US" dirty="0" err="1" smtClean="0">
                <a:solidFill>
                  <a:srgbClr val="00B050"/>
                </a:solidFill>
                <a:latin typeface="Times New Roman" pitchFamily="18" charset="0"/>
                <a:cs typeface="Times New Roman" pitchFamily="18" charset="0"/>
              </a:rPr>
              <a:t>phút</a:t>
            </a:r>
            <a:r>
              <a:rPr lang="en-US" dirty="0" smtClean="0">
                <a:solidFill>
                  <a:srgbClr val="00B050"/>
                </a:solidFill>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Nguyên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endParaRPr lang="en-US" dirty="0" smtClean="0">
              <a:latin typeface="Times New Roman" pitchFamily="18" charset="0"/>
              <a:cs typeface="Times New Roman" pitchFamily="18" charset="0"/>
            </a:endParaRPr>
          </a:p>
          <a:p>
            <a:pPr marL="514350" indent="-514350">
              <a:buAutoNum type="arabicPeriod"/>
            </a:pP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hưởng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Biện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chế</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xảy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ở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endParaRPr lang="en-US" dirty="0" smtClean="0">
              <a:latin typeface="Times New Roman" pitchFamily="18" charset="0"/>
              <a:cs typeface="Times New Roman" pitchFamily="18" charset="0"/>
            </a:endParaRPr>
          </a:p>
          <a:p>
            <a:pPr marL="514350" indent="-514350">
              <a:buAutoNum type="arabicPeriod"/>
            </a:pPr>
            <a:r>
              <a:rPr lang="en-US" dirty="0" err="1" smtClean="0">
                <a:latin typeface="Times New Roman" pitchFamily="18" charset="0"/>
                <a:cs typeface="Times New Roman" pitchFamily="18" charset="0"/>
              </a:rPr>
              <a:t>Mô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661277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Times New Roman" pitchFamily="18" charset="0"/>
                <a:cs typeface="Times New Roman" pitchFamily="18" charset="0"/>
              </a:rPr>
              <a:t>VIDEO</a:t>
            </a:r>
            <a:br>
              <a:rPr lang="en-US" dirty="0" smtClean="0">
                <a:latin typeface="Times New Roman" pitchFamily="18" charset="0"/>
                <a:cs typeface="Times New Roman" pitchFamily="18" charset="0"/>
              </a:rPr>
            </a:br>
            <a:r>
              <a:rPr lang="en-US" dirty="0" smtClean="0">
                <a:latin typeface="Times New Roman" pitchFamily="18" charset="0"/>
                <a:cs typeface="Times New Roman" pitchFamily="18" charset="0"/>
              </a:rPr>
              <a:t>HIỆN TƯỢNG PHÚ DƯỠNG LÀ GÌ?</a:t>
            </a:r>
            <a:endParaRPr lang="en-US" dirty="0">
              <a:latin typeface="Times New Roman" pitchFamily="18" charset="0"/>
              <a:cs typeface="Times New Roman" pitchFamily="18" charset="0"/>
            </a:endParaRPr>
          </a:p>
        </p:txBody>
      </p:sp>
      <p:pic>
        <p:nvPicPr>
          <p:cNvPr id="4" name="What is eutrophica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438400"/>
            <a:ext cx="8229600" cy="3409950"/>
          </a:xfrm>
          <a:prstGeom prst="rect">
            <a:avLst/>
          </a:prstGeom>
        </p:spPr>
      </p:pic>
    </p:spTree>
    <p:extLst>
      <p:ext uri="{BB962C8B-B14F-4D97-AF65-F5344CB8AC3E}">
        <p14:creationId xmlns:p14="http://schemas.microsoft.com/office/powerpoint/2010/main" val="621325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solidFill>
                  <a:srgbClr val="FF0000"/>
                </a:solidFill>
              </a:rPr>
              <a:t>CỦNG CỐ</a:t>
            </a:r>
            <a:endParaRPr lang="en-US" dirty="0">
              <a:solidFill>
                <a:srgbClr val="FF0000"/>
              </a:solidFill>
            </a:endParaRPr>
          </a:p>
        </p:txBody>
      </p:sp>
      <p:sp>
        <p:nvSpPr>
          <p:cNvPr id="3" name="Content Placeholder 2"/>
          <p:cNvSpPr>
            <a:spLocks noGrp="1"/>
          </p:cNvSpPr>
          <p:nvPr>
            <p:ph idx="1"/>
          </p:nvPr>
        </p:nvSpPr>
        <p:spPr>
          <a:xfrm>
            <a:off x="457200" y="1066800"/>
            <a:ext cx="8229600" cy="4525963"/>
          </a:xfrm>
        </p:spPr>
        <p:txBody>
          <a:bodyPr>
            <a:noAutofit/>
          </a:bodyPr>
          <a:lstStyle/>
          <a:p>
            <a:pPr marL="0" indent="0">
              <a:buNone/>
            </a:pPr>
            <a:r>
              <a:rPr lang="vi-VN" sz="2800" b="1" i="1" dirty="0">
                <a:latin typeface="+mj-lt"/>
              </a:rPr>
              <a:t>Câu </a:t>
            </a:r>
            <a:r>
              <a:rPr lang="en-US" sz="2800" b="1" i="1" dirty="0">
                <a:latin typeface="+mj-lt"/>
              </a:rPr>
              <a:t>1</a:t>
            </a:r>
            <a:r>
              <a:rPr lang="vi-VN" sz="2800" b="1" i="1" dirty="0">
                <a:latin typeface="+mj-lt"/>
              </a:rPr>
              <a:t>: </a:t>
            </a:r>
            <a:r>
              <a:rPr lang="en-US" sz="2800" dirty="0" err="1">
                <a:latin typeface="+mj-lt"/>
              </a:rPr>
              <a:t>Nguyên</a:t>
            </a:r>
            <a:r>
              <a:rPr lang="en-US" sz="2800" dirty="0">
                <a:latin typeface="+mj-lt"/>
              </a:rPr>
              <a:t> </a:t>
            </a:r>
            <a:r>
              <a:rPr lang="en-US" sz="2800" dirty="0" err="1">
                <a:latin typeface="+mj-lt"/>
              </a:rPr>
              <a:t>nhân</a:t>
            </a:r>
            <a:r>
              <a:rPr lang="en-US" sz="2800" dirty="0">
                <a:latin typeface="+mj-lt"/>
              </a:rPr>
              <a:t> </a:t>
            </a:r>
            <a:r>
              <a:rPr lang="en-US" sz="2800" dirty="0" err="1">
                <a:latin typeface="+mj-lt"/>
              </a:rPr>
              <a:t>chính</a:t>
            </a:r>
            <a:r>
              <a:rPr lang="en-US" sz="2800" dirty="0">
                <a:latin typeface="+mj-lt"/>
              </a:rPr>
              <a:t> </a:t>
            </a:r>
            <a:r>
              <a:rPr lang="en-US" sz="2800" dirty="0" err="1">
                <a:latin typeface="+mj-lt"/>
              </a:rPr>
              <a:t>gây</a:t>
            </a:r>
            <a:r>
              <a:rPr lang="en-US" sz="2800" dirty="0">
                <a:latin typeface="+mj-lt"/>
              </a:rPr>
              <a:t> </a:t>
            </a:r>
            <a:r>
              <a:rPr lang="en-US" sz="2800" dirty="0" err="1">
                <a:latin typeface="+mj-lt"/>
              </a:rPr>
              <a:t>mưa</a:t>
            </a:r>
            <a:r>
              <a:rPr lang="en-US" sz="2800" dirty="0">
                <a:latin typeface="+mj-lt"/>
              </a:rPr>
              <a:t> acid </a:t>
            </a:r>
            <a:r>
              <a:rPr lang="en-US" sz="2800" dirty="0" err="1">
                <a:latin typeface="+mj-lt"/>
              </a:rPr>
              <a:t>là</a:t>
            </a:r>
            <a:endParaRPr lang="en-US" sz="2800" dirty="0">
              <a:latin typeface="+mj-lt"/>
            </a:endParaRPr>
          </a:p>
          <a:p>
            <a:pPr marL="0" indent="0">
              <a:buNone/>
            </a:pPr>
            <a:r>
              <a:rPr lang="en-US" sz="2800" dirty="0">
                <a:latin typeface="+mj-lt"/>
              </a:rPr>
              <a:t>A. SO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NO</a:t>
            </a:r>
            <a:r>
              <a:rPr lang="en-US" sz="2800" baseline="-25000" dirty="0">
                <a:latin typeface="+mj-lt"/>
              </a:rPr>
              <a:t>2</a:t>
            </a:r>
            <a:endParaRPr lang="en-US" sz="2800" dirty="0">
              <a:latin typeface="+mj-lt"/>
            </a:endParaRPr>
          </a:p>
          <a:p>
            <a:pPr marL="0" indent="0">
              <a:buNone/>
            </a:pPr>
            <a:r>
              <a:rPr lang="en-US" sz="2800" dirty="0">
                <a:latin typeface="+mj-lt"/>
              </a:rPr>
              <a:t>B. SO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H</a:t>
            </a:r>
            <a:r>
              <a:rPr lang="en-US" sz="2800" baseline="-25000" dirty="0">
                <a:latin typeface="+mj-lt"/>
              </a:rPr>
              <a:t>2</a:t>
            </a:r>
            <a:endParaRPr lang="en-US" sz="2800" dirty="0">
              <a:latin typeface="+mj-lt"/>
            </a:endParaRPr>
          </a:p>
          <a:p>
            <a:pPr marL="0" indent="0">
              <a:buNone/>
            </a:pPr>
            <a:r>
              <a:rPr lang="en-US" sz="2800" dirty="0">
                <a:latin typeface="+mj-lt"/>
              </a:rPr>
              <a:t>C. NO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O</a:t>
            </a:r>
            <a:r>
              <a:rPr lang="en-US" sz="2800" baseline="-25000" dirty="0">
                <a:latin typeface="+mj-lt"/>
              </a:rPr>
              <a:t>2</a:t>
            </a:r>
            <a:endParaRPr lang="en-US" sz="2800" dirty="0">
              <a:latin typeface="+mj-lt"/>
            </a:endParaRPr>
          </a:p>
          <a:p>
            <a:pPr marL="0" indent="0">
              <a:buNone/>
            </a:pPr>
            <a:r>
              <a:rPr lang="en-US" sz="2800" dirty="0">
                <a:latin typeface="+mj-lt"/>
              </a:rPr>
              <a:t>D. CO</a:t>
            </a:r>
            <a:r>
              <a:rPr lang="en-US" sz="2800" baseline="-25000" dirty="0">
                <a:latin typeface="+mj-lt"/>
              </a:rPr>
              <a:t>2</a:t>
            </a:r>
            <a:r>
              <a:rPr lang="en-US" sz="2800" dirty="0">
                <a:latin typeface="+mj-lt"/>
              </a:rPr>
              <a:t> </a:t>
            </a:r>
            <a:r>
              <a:rPr lang="en-US" sz="2800" dirty="0" err="1">
                <a:latin typeface="+mj-lt"/>
              </a:rPr>
              <a:t>và</a:t>
            </a:r>
            <a:r>
              <a:rPr lang="en-US" sz="2800" dirty="0">
                <a:latin typeface="+mj-lt"/>
              </a:rPr>
              <a:t> H</a:t>
            </a:r>
            <a:r>
              <a:rPr lang="en-US" sz="2800" baseline="-25000" dirty="0">
                <a:latin typeface="+mj-lt"/>
              </a:rPr>
              <a:t>2</a:t>
            </a:r>
            <a:endParaRPr lang="en-US" sz="2800" dirty="0">
              <a:latin typeface="+mj-lt"/>
            </a:endParaRPr>
          </a:p>
          <a:p>
            <a:pPr marL="0" indent="0">
              <a:buNone/>
            </a:pPr>
            <a:r>
              <a:rPr lang="en-US" sz="2800" b="1" dirty="0" err="1">
                <a:latin typeface="+mj-lt"/>
              </a:rPr>
              <a:t>Câu</a:t>
            </a:r>
            <a:r>
              <a:rPr lang="en-US" sz="2800" b="1" dirty="0">
                <a:latin typeface="+mj-lt"/>
              </a:rPr>
              <a:t> 2:</a:t>
            </a:r>
            <a:r>
              <a:rPr lang="en-US" sz="2800" dirty="0">
                <a:latin typeface="+mj-lt"/>
              </a:rPr>
              <a:t> Kim </a:t>
            </a:r>
            <a:r>
              <a:rPr lang="en-US" sz="2800" dirty="0" err="1">
                <a:latin typeface="+mj-lt"/>
              </a:rPr>
              <a:t>loại</a:t>
            </a:r>
            <a:r>
              <a:rPr lang="en-US" sz="2800" dirty="0">
                <a:latin typeface="+mj-lt"/>
              </a:rPr>
              <a:t> </a:t>
            </a:r>
            <a:r>
              <a:rPr lang="en-US" sz="2800" dirty="0" err="1">
                <a:latin typeface="+mj-lt"/>
              </a:rPr>
              <a:t>nào</a:t>
            </a:r>
            <a:r>
              <a:rPr lang="en-US" sz="2800" dirty="0">
                <a:latin typeface="+mj-lt"/>
              </a:rPr>
              <a:t> </a:t>
            </a:r>
            <a:r>
              <a:rPr lang="en-US" sz="2800" dirty="0" err="1">
                <a:latin typeface="+mj-lt"/>
              </a:rPr>
              <a:t>sau</a:t>
            </a:r>
            <a:r>
              <a:rPr lang="en-US" sz="2800" dirty="0">
                <a:latin typeface="+mj-lt"/>
              </a:rPr>
              <a:t> </a:t>
            </a:r>
            <a:r>
              <a:rPr lang="en-US" sz="2800" dirty="0" err="1">
                <a:latin typeface="+mj-lt"/>
              </a:rPr>
              <a:t>đây</a:t>
            </a:r>
            <a:r>
              <a:rPr lang="en-US" sz="2800" dirty="0">
                <a:latin typeface="+mj-lt"/>
              </a:rPr>
              <a:t> </a:t>
            </a:r>
            <a:r>
              <a:rPr lang="en-US" sz="2800" dirty="0" err="1">
                <a:latin typeface="+mj-lt"/>
              </a:rPr>
              <a:t>không</a:t>
            </a:r>
            <a:r>
              <a:rPr lang="en-US" sz="2800" dirty="0">
                <a:latin typeface="+mj-lt"/>
              </a:rPr>
              <a:t> </a:t>
            </a:r>
            <a:r>
              <a:rPr lang="en-US" sz="2800" dirty="0" err="1">
                <a:latin typeface="+mj-lt"/>
              </a:rPr>
              <a:t>tác</a:t>
            </a:r>
            <a:r>
              <a:rPr lang="en-US" sz="2800" dirty="0">
                <a:latin typeface="+mj-lt"/>
              </a:rPr>
              <a:t> </a:t>
            </a:r>
            <a:r>
              <a:rPr lang="en-US" sz="2800" dirty="0" err="1">
                <a:latin typeface="+mj-lt"/>
              </a:rPr>
              <a:t>dụng</a:t>
            </a:r>
            <a:r>
              <a:rPr lang="en-US" sz="2800" dirty="0">
                <a:latin typeface="+mj-lt"/>
              </a:rPr>
              <a:t> </a:t>
            </a:r>
            <a:r>
              <a:rPr lang="en-US" sz="2800" dirty="0" err="1">
                <a:latin typeface="+mj-lt"/>
              </a:rPr>
              <a:t>với</a:t>
            </a:r>
            <a:r>
              <a:rPr lang="en-US" sz="2800" dirty="0">
                <a:latin typeface="+mj-lt"/>
              </a:rPr>
              <a:t> dung </a:t>
            </a:r>
            <a:r>
              <a:rPr lang="en-US" sz="2800" dirty="0" err="1">
                <a:latin typeface="+mj-lt"/>
              </a:rPr>
              <a:t>dịch</a:t>
            </a:r>
            <a:r>
              <a:rPr lang="en-US" sz="2800" dirty="0">
                <a:latin typeface="+mj-lt"/>
              </a:rPr>
              <a:t> nitric acid?</a:t>
            </a:r>
          </a:p>
          <a:p>
            <a:pPr marL="0" indent="0">
              <a:buNone/>
            </a:pPr>
            <a:r>
              <a:rPr lang="en-US" sz="2800" dirty="0">
                <a:latin typeface="+mj-lt"/>
              </a:rPr>
              <a:t>A. Al</a:t>
            </a:r>
          </a:p>
          <a:p>
            <a:pPr marL="0" indent="0">
              <a:buNone/>
            </a:pPr>
            <a:r>
              <a:rPr lang="en-US" sz="2800" dirty="0">
                <a:latin typeface="+mj-lt"/>
              </a:rPr>
              <a:t>B. Fe</a:t>
            </a:r>
          </a:p>
          <a:p>
            <a:pPr marL="0" indent="0">
              <a:buNone/>
            </a:pPr>
            <a:r>
              <a:rPr lang="en-US" sz="2800" dirty="0">
                <a:latin typeface="+mj-lt"/>
              </a:rPr>
              <a:t>C. Cu</a:t>
            </a:r>
          </a:p>
          <a:p>
            <a:pPr marL="0" indent="0">
              <a:buNone/>
            </a:pPr>
            <a:r>
              <a:rPr lang="en-US" sz="2800" dirty="0">
                <a:latin typeface="+mj-lt"/>
              </a:rPr>
              <a:t>D. Au</a:t>
            </a:r>
          </a:p>
          <a:p>
            <a:pPr marL="0" indent="0">
              <a:buNone/>
            </a:pPr>
            <a:endParaRPr lang="en-US" sz="2800" dirty="0">
              <a:latin typeface="+mj-lt"/>
            </a:endParaRPr>
          </a:p>
        </p:txBody>
      </p:sp>
      <p:sp>
        <p:nvSpPr>
          <p:cNvPr id="4" name="Smiley Face 3"/>
          <p:cNvSpPr/>
          <p:nvPr/>
        </p:nvSpPr>
        <p:spPr>
          <a:xfrm>
            <a:off x="427845" y="16764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miley Face 4"/>
          <p:cNvSpPr/>
          <p:nvPr/>
        </p:nvSpPr>
        <p:spPr>
          <a:xfrm>
            <a:off x="427845" y="61722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7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CỦNG CỐ</a:t>
            </a:r>
            <a:endParaRPr lang="en-US" dirty="0"/>
          </a:p>
        </p:txBody>
      </p:sp>
      <p:sp>
        <p:nvSpPr>
          <p:cNvPr id="3" name="Content Placeholder 2"/>
          <p:cNvSpPr>
            <a:spLocks noGrp="1"/>
          </p:cNvSpPr>
          <p:nvPr>
            <p:ph idx="1"/>
          </p:nvPr>
        </p:nvSpPr>
        <p:spPr>
          <a:xfrm>
            <a:off x="457200" y="579437"/>
            <a:ext cx="8229600" cy="4525963"/>
          </a:xfrm>
        </p:spPr>
        <p:txBody>
          <a:bodyPr>
            <a:noAutofit/>
          </a:bodyPr>
          <a:lstStyle/>
          <a:p>
            <a:pPr marL="0" indent="0">
              <a:buNone/>
            </a:pPr>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3:</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dụng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dung </a:t>
            </a:r>
            <a:r>
              <a:rPr lang="en-US" sz="2800" dirty="0" err="1">
                <a:latin typeface="Times New Roman" pitchFamily="18" charset="0"/>
                <a:cs typeface="Times New Roman" pitchFamily="18" charset="0"/>
              </a:rPr>
              <a:t>dịch</a:t>
            </a:r>
            <a:r>
              <a:rPr lang="en-US" sz="2800" dirty="0">
                <a:latin typeface="Times New Roman" pitchFamily="18" charset="0"/>
                <a:cs typeface="Times New Roman" pitchFamily="18" charset="0"/>
              </a:rPr>
              <a:t> nitric acid?</a:t>
            </a:r>
          </a:p>
          <a:p>
            <a:pPr marL="0" indent="0">
              <a:buNone/>
            </a:pPr>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FeO</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B. Fe</a:t>
            </a:r>
            <a:r>
              <a:rPr lang="en-US" sz="2800" baseline="-25000" dirty="0">
                <a:latin typeface="Times New Roman" pitchFamily="18" charset="0"/>
                <a:cs typeface="Times New Roman" pitchFamily="18" charset="0"/>
              </a:rPr>
              <a:t>2</a:t>
            </a:r>
            <a:r>
              <a:rPr lang="en-US" sz="2800" dirty="0">
                <a:latin typeface="Times New Roman" pitchFamily="18" charset="0"/>
                <a:cs typeface="Times New Roman" pitchFamily="18" charset="0"/>
              </a:rPr>
              <a:t>O</a:t>
            </a:r>
            <a:r>
              <a:rPr lang="en-US" sz="2800" baseline="-25000" dirty="0">
                <a:latin typeface="Times New Roman" pitchFamily="18" charset="0"/>
                <a:cs typeface="Times New Roman" pitchFamily="18" charset="0"/>
              </a:rPr>
              <a:t>3</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C. FeCl</a:t>
            </a:r>
            <a:r>
              <a:rPr lang="en-US" sz="2800" baseline="-25000" dirty="0">
                <a:latin typeface="Times New Roman" pitchFamily="18" charset="0"/>
                <a:cs typeface="Times New Roman" pitchFamily="18" charset="0"/>
              </a:rPr>
              <a:t>2</a:t>
            </a:r>
            <a:endParaRPr lang="en-US" sz="2800" dirty="0">
              <a:latin typeface="Times New Roman" pitchFamily="18" charset="0"/>
              <a:cs typeface="Times New Roman" pitchFamily="18" charset="0"/>
            </a:endParaRPr>
          </a:p>
          <a:p>
            <a:pPr marL="0" indent="0">
              <a:buNone/>
            </a:pPr>
            <a:r>
              <a:rPr lang="en-US" sz="2800" dirty="0">
                <a:latin typeface="Times New Roman" pitchFamily="18" charset="0"/>
                <a:cs typeface="Times New Roman" pitchFamily="18" charset="0"/>
              </a:rPr>
              <a:t>D. Fe</a:t>
            </a:r>
            <a:r>
              <a:rPr lang="en-US" sz="2800" baseline="-25000" dirty="0">
                <a:latin typeface="Times New Roman" pitchFamily="18" charset="0"/>
                <a:cs typeface="Times New Roman" pitchFamily="18" charset="0"/>
              </a:rPr>
              <a:t>3</a:t>
            </a:r>
            <a:r>
              <a:rPr lang="en-US" sz="2800" dirty="0">
                <a:latin typeface="Times New Roman" pitchFamily="18" charset="0"/>
                <a:cs typeface="Times New Roman" pitchFamily="18" charset="0"/>
              </a:rPr>
              <a:t>O</a:t>
            </a:r>
            <a:r>
              <a:rPr lang="en-US" sz="2800" baseline="-25000" dirty="0">
                <a:latin typeface="Times New Roman" pitchFamily="18" charset="0"/>
                <a:cs typeface="Times New Roman" pitchFamily="18" charset="0"/>
              </a:rPr>
              <a:t>4</a:t>
            </a:r>
            <a:r>
              <a:rPr lang="en-US" sz="2800" dirty="0">
                <a:latin typeface="Times New Roman" pitchFamily="18" charset="0"/>
                <a:cs typeface="Times New Roman" pitchFamily="18" charset="0"/>
              </a:rPr>
              <a:t>.</a:t>
            </a:r>
          </a:p>
          <a:p>
            <a:pPr marL="0" indent="0">
              <a:buNone/>
            </a:pPr>
            <a:endParaRPr lang="en-US" sz="2800" dirty="0">
              <a:latin typeface="Times New Roman" pitchFamily="18" charset="0"/>
              <a:cs typeface="Times New Roman" pitchFamily="18" charset="0"/>
            </a:endParaRPr>
          </a:p>
        </p:txBody>
      </p:sp>
      <p:sp>
        <p:nvSpPr>
          <p:cNvPr id="4" name="Smiley Face 3"/>
          <p:cNvSpPr/>
          <p:nvPr/>
        </p:nvSpPr>
        <p:spPr>
          <a:xfrm>
            <a:off x="412854" y="25908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8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CỦNG CỐ</a:t>
            </a:r>
            <a:endParaRPr lang="en-US" dirty="0"/>
          </a:p>
        </p:txBody>
      </p:sp>
      <p:sp>
        <p:nvSpPr>
          <p:cNvPr id="3" name="Content Placeholder 2"/>
          <p:cNvSpPr>
            <a:spLocks noGrp="1"/>
          </p:cNvSpPr>
          <p:nvPr>
            <p:ph idx="1"/>
          </p:nvPr>
        </p:nvSpPr>
        <p:spPr>
          <a:xfrm>
            <a:off x="457200" y="579437"/>
            <a:ext cx="8229600" cy="4525963"/>
          </a:xfrm>
        </p:spPr>
        <p:txBody>
          <a:bodyPr>
            <a:noAutofit/>
          </a:bodyPr>
          <a:lstStyle/>
          <a:p>
            <a:pPr marL="0" indent="0">
              <a:buNone/>
            </a:pPr>
            <a:r>
              <a:rPr lang="en-US" sz="2800" b="1" dirty="0" err="1" smtClean="0">
                <a:latin typeface="Times New Roman" pitchFamily="18" charset="0"/>
                <a:cs typeface="Times New Roman" pitchFamily="18" charset="0"/>
              </a:rPr>
              <a:t>Câu</a:t>
            </a:r>
            <a:r>
              <a:rPr lang="en-US" sz="2800" b="1" dirty="0" smtClean="0">
                <a:latin typeface="Times New Roman" pitchFamily="18" charset="0"/>
                <a:cs typeface="Times New Roman" pitchFamily="18" charset="0"/>
              </a:rPr>
              <a:t> 4:</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gây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ra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tượng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ở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A.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B.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khan </a:t>
            </a:r>
            <a:r>
              <a:rPr lang="en-US" sz="2800" dirty="0" err="1" smtClean="0">
                <a:latin typeface="Times New Roman" pitchFamily="18" charset="0"/>
                <a:cs typeface="Times New Roman" pitchFamily="18" charset="0"/>
              </a:rPr>
              <a:t>hiếm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C.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thức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dồi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thực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lớn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r>
              <a:rPr lang="en-US" sz="2800" dirty="0" smtClean="0">
                <a:latin typeface="Times New Roman" pitchFamily="18" charset="0"/>
                <a:cs typeface="Times New Roman" pitchFamily="18" charset="0"/>
              </a:rPr>
              <a:t>D. Do </a:t>
            </a:r>
            <a:r>
              <a:rPr lang="en-US" sz="2800" dirty="0" err="1" smtClean="0">
                <a:latin typeface="Times New Roman" pitchFamily="18" charset="0"/>
                <a:cs typeface="Times New Roman" pitchFamily="18" charset="0"/>
              </a:rPr>
              <a:t>sự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thừa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nguồn</a:t>
            </a:r>
            <a:r>
              <a:rPr lang="en-US" sz="2800" dirty="0" smtClean="0">
                <a:latin typeface="Times New Roman" pitchFamily="18" charset="0"/>
                <a:cs typeface="Times New Roman" pitchFamily="18" charset="0"/>
              </a:rPr>
              <a:t> oxygen </a:t>
            </a:r>
            <a:r>
              <a:rPr lang="en-US" sz="2800" dirty="0" err="1" smtClean="0">
                <a:latin typeface="Times New Roman" pitchFamily="18" charset="0"/>
                <a:cs typeface="Times New Roman" pitchFamily="18" charset="0"/>
              </a:rPr>
              <a:t>đã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du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mạnh</a:t>
            </a:r>
            <a:r>
              <a:rPr lang="en-US" sz="2800" dirty="0" smtClean="0">
                <a:latin typeface="Times New Roman" pitchFamily="18" charset="0"/>
                <a:cs typeface="Times New Roman" pitchFamily="18" charset="0"/>
              </a:rPr>
              <a:t>.</a:t>
            </a:r>
          </a:p>
          <a:p>
            <a:pPr marL="0" indent="0">
              <a:buNone/>
            </a:pPr>
            <a:endParaRPr lang="en-US" sz="2800" dirty="0">
              <a:latin typeface="Times New Roman" pitchFamily="18" charset="0"/>
              <a:cs typeface="Times New Roman" pitchFamily="18" charset="0"/>
            </a:endParaRPr>
          </a:p>
        </p:txBody>
      </p:sp>
      <p:sp>
        <p:nvSpPr>
          <p:cNvPr id="4" name="Smiley Face 3"/>
          <p:cNvSpPr/>
          <p:nvPr/>
        </p:nvSpPr>
        <p:spPr>
          <a:xfrm>
            <a:off x="444084" y="16002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3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CỦNG CỐ</a:t>
            </a:r>
            <a:endParaRPr lang="en-US" dirty="0"/>
          </a:p>
        </p:txBody>
      </p:sp>
      <p:sp>
        <p:nvSpPr>
          <p:cNvPr id="3" name="Content Placeholder 2"/>
          <p:cNvSpPr>
            <a:spLocks noGrp="1"/>
          </p:cNvSpPr>
          <p:nvPr>
            <p:ph idx="1"/>
          </p:nvPr>
        </p:nvSpPr>
        <p:spPr/>
        <p:txBody>
          <a:bodyPr>
            <a:normAutofit/>
          </a:bodyPr>
          <a:lstStyle/>
          <a:p>
            <a:pPr marL="0" indent="0">
              <a:buNone/>
            </a:pPr>
            <a:r>
              <a:rPr lang="en-US" b="1" dirty="0" err="1">
                <a:latin typeface="Times New Roman" pitchFamily="18" charset="0"/>
                <a:cs typeface="Times New Roman" pitchFamily="18" charset="0"/>
              </a:rPr>
              <a:t>Câu</a:t>
            </a:r>
            <a:r>
              <a:rPr lang="en-US" b="1" dirty="0">
                <a:latin typeface="Times New Roman" pitchFamily="18" charset="0"/>
                <a:cs typeface="Times New Roman" pitchFamily="18" charset="0"/>
              </a:rPr>
              <a:t> 5: </a:t>
            </a:r>
            <a:r>
              <a:rPr lang="it-IT" dirty="0">
                <a:latin typeface="Times New Roman" pitchFamily="18" charset="0"/>
                <a:cs typeface="Times New Roman" pitchFamily="18" charset="0"/>
              </a:rPr>
              <a:t>Hoà tan 22,4 gam Fe bằng dung dịch HNO</a:t>
            </a:r>
            <a:r>
              <a:rPr lang="it-IT" baseline="-25000" dirty="0">
                <a:latin typeface="Times New Roman" pitchFamily="18" charset="0"/>
                <a:cs typeface="Times New Roman" pitchFamily="18" charset="0"/>
              </a:rPr>
              <a:t>3</a:t>
            </a:r>
            <a:r>
              <a:rPr lang="it-IT" dirty="0">
                <a:latin typeface="Times New Roman" pitchFamily="18" charset="0"/>
                <a:cs typeface="Times New Roman" pitchFamily="18" charset="0"/>
              </a:rPr>
              <a:t> loãng (dư), sinh ra V lít khí NO (sản phẩm duy nhất, ở đktc). Giá trị của V là</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A. </a:t>
            </a:r>
            <a:r>
              <a:rPr lang="it-IT" dirty="0">
                <a:latin typeface="Times New Roman" pitchFamily="18" charset="0"/>
                <a:cs typeface="Times New Roman" pitchFamily="18" charset="0"/>
              </a:rPr>
              <a:t>9,916.</a:t>
            </a:r>
            <a:r>
              <a:rPr lang="it-IT"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B. </a:t>
            </a:r>
            <a:r>
              <a:rPr lang="it-IT" dirty="0">
                <a:latin typeface="Times New Roman" pitchFamily="18" charset="0"/>
                <a:cs typeface="Times New Roman" pitchFamily="18" charset="0"/>
              </a:rPr>
              <a:t>2,24.</a:t>
            </a:r>
            <a:r>
              <a:rPr lang="it-IT"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C. </a:t>
            </a:r>
            <a:r>
              <a:rPr lang="it-IT" dirty="0">
                <a:latin typeface="Times New Roman" pitchFamily="18" charset="0"/>
                <a:cs typeface="Times New Roman" pitchFamily="18" charset="0"/>
              </a:rPr>
              <a:t>4,48.</a:t>
            </a:r>
            <a:r>
              <a:rPr lang="it-IT"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it-IT" b="1" dirty="0">
                <a:latin typeface="Times New Roman" pitchFamily="18" charset="0"/>
                <a:cs typeface="Times New Roman" pitchFamily="18" charset="0"/>
              </a:rPr>
              <a:t>D. </a:t>
            </a:r>
            <a:r>
              <a:rPr lang="it-IT" dirty="0">
                <a:latin typeface="Times New Roman" pitchFamily="18" charset="0"/>
                <a:cs typeface="Times New Roman" pitchFamily="18" charset="0"/>
              </a:rPr>
              <a:t>3,36.</a:t>
            </a:r>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5" name="Smiley Face 4"/>
          <p:cNvSpPr/>
          <p:nvPr/>
        </p:nvSpPr>
        <p:spPr>
          <a:xfrm>
            <a:off x="457200" y="32766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981200"/>
            <a:ext cx="8686800" cy="1470025"/>
          </a:xfrm>
        </p:spPr>
        <p:txBody>
          <a:bodyPr>
            <a:normAutofit fontScale="90000"/>
          </a:bodyPr>
          <a:lstStyle/>
          <a:p>
            <a:pPr>
              <a:lnSpc>
                <a:spcPct val="150000"/>
              </a:lnSpc>
            </a:pPr>
            <a:r>
              <a:rPr lang="en-US" dirty="0" smtClean="0">
                <a:solidFill>
                  <a:srgbClr val="FF0066"/>
                </a:solidFill>
                <a:latin typeface="Times New Roman" pitchFamily="18" charset="0"/>
                <a:cs typeface="Times New Roman" pitchFamily="18" charset="0"/>
              </a:rPr>
              <a:t>BÀI 6</a:t>
            </a:r>
            <a:br>
              <a:rPr lang="en-US" dirty="0" smtClean="0">
                <a:solidFill>
                  <a:srgbClr val="FF0066"/>
                </a:solidFill>
                <a:latin typeface="Times New Roman" pitchFamily="18" charset="0"/>
                <a:cs typeface="Times New Roman" pitchFamily="18" charset="0"/>
              </a:rPr>
            </a:br>
            <a:r>
              <a:rPr lang="en-US" dirty="0" smtClean="0">
                <a:solidFill>
                  <a:srgbClr val="FF0066"/>
                </a:solidFill>
                <a:latin typeface="Times New Roman" pitchFamily="18" charset="0"/>
                <a:cs typeface="Times New Roman" pitchFamily="18" charset="0"/>
              </a:rPr>
              <a:t>MỘT SỐ HỢP CHẤT CỦA NITROGEN VỚI OXYGEN</a:t>
            </a:r>
            <a:br>
              <a:rPr lang="en-US" dirty="0" smtClean="0">
                <a:solidFill>
                  <a:srgbClr val="FF0066"/>
                </a:solidFill>
                <a:latin typeface="Times New Roman" pitchFamily="18" charset="0"/>
                <a:cs typeface="Times New Roman" pitchFamily="18" charset="0"/>
              </a:rPr>
            </a:br>
            <a:r>
              <a:rPr lang="en-US" sz="2900" dirty="0" smtClean="0">
                <a:solidFill>
                  <a:srgbClr val="0070C0"/>
                </a:solidFill>
                <a:latin typeface="Times New Roman" pitchFamily="18" charset="0"/>
                <a:cs typeface="Times New Roman" pitchFamily="18" charset="0"/>
              </a:rPr>
              <a:t>(HÓA HỌC 11 – KẾT NỐI TRI THỨC VỚI CUỘC SỐNG)</a:t>
            </a:r>
            <a:endParaRPr lang="en-US" sz="29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6140889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CỦNG CỐ</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dirty="0" err="1" smtClean="0">
                <a:latin typeface="Times New Roman" pitchFamily="18" charset="0"/>
                <a:cs typeface="Times New Roman" pitchFamily="18" charset="0"/>
              </a:rPr>
              <a:t>Câu</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6: </a:t>
            </a:r>
            <a:r>
              <a:rPr lang="en-US" dirty="0">
                <a:latin typeface="Times New Roman" pitchFamily="18" charset="0"/>
                <a:cs typeface="Times New Roman" pitchFamily="18" charset="0"/>
              </a:rPr>
              <a:t>Cho 11,36 gam </a:t>
            </a:r>
            <a:r>
              <a:rPr lang="en-US" dirty="0" err="1">
                <a:latin typeface="Times New Roman" pitchFamily="18" charset="0"/>
                <a:cs typeface="Times New Roman" pitchFamily="18" charset="0"/>
              </a:rPr>
              <a:t>hỗn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gồm</a:t>
            </a:r>
            <a:r>
              <a:rPr lang="en-US" dirty="0">
                <a:latin typeface="Times New Roman" pitchFamily="18" charset="0"/>
                <a:cs typeface="Times New Roman" pitchFamily="18" charset="0"/>
              </a:rPr>
              <a:t> Fe, </a:t>
            </a:r>
            <a:r>
              <a:rPr lang="en-US" dirty="0" err="1">
                <a:latin typeface="Times New Roman" pitchFamily="18" charset="0"/>
                <a:cs typeface="Times New Roman" pitchFamily="18" charset="0"/>
              </a:rPr>
              <a:t>FeO</a:t>
            </a:r>
            <a:r>
              <a:rPr lang="en-US" dirty="0">
                <a:latin typeface="Times New Roman" pitchFamily="18" charset="0"/>
                <a:cs typeface="Times New Roman" pitchFamily="18" charset="0"/>
              </a:rPr>
              <a:t>, Fe</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O</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Fe</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O</a:t>
            </a:r>
            <a:r>
              <a:rPr lang="en-US" baseline="-25000" dirty="0">
                <a:latin typeface="Times New Roman" pitchFamily="18" charset="0"/>
                <a:cs typeface="Times New Roman" pitchFamily="18" charset="0"/>
              </a:rPr>
              <a:t>4</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HNO</a:t>
            </a:r>
            <a:r>
              <a:rPr lang="en-US" baseline="-25000" dirty="0">
                <a:latin typeface="Times New Roman" pitchFamily="18" charset="0"/>
                <a:cs typeface="Times New Roman" pitchFamily="18" charset="0"/>
              </a:rPr>
              <a:t>3</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loãng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1,4874 </a:t>
            </a:r>
            <a:r>
              <a:rPr lang="en-US" dirty="0" err="1">
                <a:latin typeface="Times New Roman" pitchFamily="18" charset="0"/>
                <a:cs typeface="Times New Roman" pitchFamily="18" charset="0"/>
              </a:rPr>
              <a:t>lít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khí</a:t>
            </a:r>
            <a:r>
              <a:rPr lang="en-US" dirty="0">
                <a:latin typeface="Times New Roman" pitchFamily="18" charset="0"/>
                <a:cs typeface="Times New Roman" pitchFamily="18" charset="0"/>
              </a:rPr>
              <a:t> NO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phẩm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duy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nhất</a:t>
            </a:r>
            <a:r>
              <a:rPr lang="en-US" dirty="0">
                <a:latin typeface="Times New Roman" pitchFamily="18" charset="0"/>
                <a:cs typeface="Times New Roman" pitchFamily="18" charset="0"/>
              </a:rPr>
              <a:t>, ở </a:t>
            </a:r>
            <a:r>
              <a:rPr lang="en-US" dirty="0" err="1">
                <a:latin typeface="Times New Roman" pitchFamily="18" charset="0"/>
                <a:cs typeface="Times New Roman" pitchFamily="18" charset="0"/>
              </a:rPr>
              <a:t>đktc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X. </a:t>
            </a:r>
            <a:r>
              <a:rPr lang="en-US" dirty="0" err="1">
                <a:latin typeface="Times New Roman" pitchFamily="18" charset="0"/>
                <a:cs typeface="Times New Roman" pitchFamily="18" charset="0"/>
              </a:rPr>
              <a:t>Cô</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cạn</a:t>
            </a:r>
            <a:r>
              <a:rPr lang="en-US" dirty="0">
                <a:latin typeface="Times New Roman" pitchFamily="18" charset="0"/>
                <a:cs typeface="Times New Roman" pitchFamily="18" charset="0"/>
              </a:rPr>
              <a:t> dung </a:t>
            </a:r>
            <a:r>
              <a:rPr lang="en-US" dirty="0" err="1">
                <a:latin typeface="Times New Roman" pitchFamily="18" charset="0"/>
                <a:cs typeface="Times New Roman" pitchFamily="18" charset="0"/>
              </a:rPr>
              <a:t>dịch</a:t>
            </a:r>
            <a:r>
              <a:rPr lang="en-US" dirty="0">
                <a:latin typeface="Times New Roman" pitchFamily="18" charset="0"/>
                <a:cs typeface="Times New Roman" pitchFamily="18" charset="0"/>
              </a:rPr>
              <a:t> X </a:t>
            </a:r>
            <a:r>
              <a:rPr lang="en-US" dirty="0" err="1">
                <a:latin typeface="Times New Roman" pitchFamily="18" charset="0"/>
                <a:cs typeface="Times New Roman" pitchFamily="18" charset="0"/>
              </a:rPr>
              <a:t>thu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m gam </a:t>
            </a:r>
            <a:r>
              <a:rPr lang="en-US" dirty="0" err="1">
                <a:latin typeface="Times New Roman" pitchFamily="18" charset="0"/>
                <a:cs typeface="Times New Roman" pitchFamily="18" charset="0"/>
              </a:rPr>
              <a:t>muối</a:t>
            </a:r>
            <a:r>
              <a:rPr lang="en-US" dirty="0">
                <a:latin typeface="Times New Roman" pitchFamily="18" charset="0"/>
                <a:cs typeface="Times New Roman" pitchFamily="18" charset="0"/>
              </a:rPr>
              <a:t> khan. </a:t>
            </a:r>
            <a:r>
              <a:rPr lang="en-US" dirty="0" err="1">
                <a:latin typeface="Times New Roman" pitchFamily="18" charset="0"/>
                <a:cs typeface="Times New Roman" pitchFamily="18" charset="0"/>
              </a:rPr>
              <a:t>Giá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m </a:t>
            </a:r>
            <a:r>
              <a:rPr lang="en-US" dirty="0" err="1">
                <a:latin typeface="Times New Roman" pitchFamily="18" charset="0"/>
                <a:cs typeface="Times New Roman" pitchFamily="18" charset="0"/>
              </a:rPr>
              <a:t>là</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A.</a:t>
            </a:r>
            <a:r>
              <a:rPr lang="en-US" dirty="0">
                <a:latin typeface="Times New Roman" pitchFamily="18" charset="0"/>
                <a:cs typeface="Times New Roman" pitchFamily="18" charset="0"/>
              </a:rPr>
              <a:t> 38,72.</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B. </a:t>
            </a:r>
            <a:r>
              <a:rPr lang="en-US" dirty="0">
                <a:latin typeface="Times New Roman" pitchFamily="18" charset="0"/>
                <a:cs typeface="Times New Roman" pitchFamily="18" charset="0"/>
              </a:rPr>
              <a:t>35,50.</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C. </a:t>
            </a:r>
            <a:r>
              <a:rPr lang="en-US" dirty="0">
                <a:latin typeface="Times New Roman" pitchFamily="18" charset="0"/>
                <a:cs typeface="Times New Roman" pitchFamily="18" charset="0"/>
              </a:rPr>
              <a:t>49,09.</a:t>
            </a: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D. </a:t>
            </a:r>
            <a:r>
              <a:rPr lang="en-US" dirty="0">
                <a:latin typeface="Times New Roman" pitchFamily="18" charset="0"/>
                <a:cs typeface="Times New Roman" pitchFamily="18" charset="0"/>
              </a:rPr>
              <a:t>34,36.</a:t>
            </a:r>
          </a:p>
          <a:p>
            <a:pPr marL="0" indent="0">
              <a:buNone/>
            </a:pPr>
            <a:endParaRPr lang="en-US" dirty="0">
              <a:latin typeface="Times New Roman" pitchFamily="18" charset="0"/>
              <a:cs typeface="Times New Roman" pitchFamily="18" charset="0"/>
            </a:endParaRPr>
          </a:p>
        </p:txBody>
      </p:sp>
      <p:sp>
        <p:nvSpPr>
          <p:cNvPr id="4" name="Smiley Face 3"/>
          <p:cNvSpPr/>
          <p:nvPr/>
        </p:nvSpPr>
        <p:spPr>
          <a:xfrm>
            <a:off x="444084" y="3810000"/>
            <a:ext cx="533400" cy="3810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365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14"/>
          <p:cNvSpPr>
            <a:spLocks noChangeArrowheads="1"/>
          </p:cNvSpPr>
          <p:nvPr/>
        </p:nvSpPr>
        <p:spPr bwMode="auto">
          <a:xfrm>
            <a:off x="0" y="0"/>
            <a:ext cx="9144000" cy="838200"/>
          </a:xfrm>
          <a:prstGeom prst="rect">
            <a:avLst/>
          </a:prstGeom>
          <a:solidFill>
            <a:srgbClr val="2CB22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800">
              <a:latin typeface="+mn-lt"/>
            </a:endParaRPr>
          </a:p>
        </p:txBody>
      </p:sp>
      <p:pic>
        <p:nvPicPr>
          <p:cNvPr id="33798"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80965"/>
            <a:ext cx="7239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5" descr="d00404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77213" y="0"/>
            <a:ext cx="10668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7" name="Line 17"/>
          <p:cNvSpPr>
            <a:spLocks noChangeShapeType="1"/>
          </p:cNvSpPr>
          <p:nvPr/>
        </p:nvSpPr>
        <p:spPr bwMode="auto">
          <a:xfrm>
            <a:off x="228600" y="6096000"/>
            <a:ext cx="8686800" cy="0"/>
          </a:xfrm>
          <a:prstGeom prst="line">
            <a:avLst/>
          </a:prstGeom>
          <a:noFill/>
          <a:ln w="952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sz="1800">
              <a:latin typeface="+mn-lt"/>
            </a:endParaRPr>
          </a:p>
        </p:txBody>
      </p:sp>
      <p:pic>
        <p:nvPicPr>
          <p:cNvPr id="33801"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3"/>
          <p:cNvSpPr>
            <a:spLocks noChangeArrowheads="1"/>
          </p:cNvSpPr>
          <p:nvPr/>
        </p:nvSpPr>
        <p:spPr bwMode="auto">
          <a:xfrm>
            <a:off x="762000" y="2133600"/>
            <a:ext cx="8001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4800" b="1" i="1" dirty="0" smtClean="0">
                <a:solidFill>
                  <a:srgbClr val="CE0D08"/>
                </a:solidFill>
              </a:rPr>
              <a:t>XIN CẢM </a:t>
            </a:r>
            <a:r>
              <a:rPr lang="en-US" altLang="en-US" sz="4800" b="1" i="1" dirty="0">
                <a:solidFill>
                  <a:srgbClr val="CE0D08"/>
                </a:solidFill>
              </a:rPr>
              <a:t>ƠN </a:t>
            </a:r>
            <a:r>
              <a:rPr lang="en-US" altLang="en-US" sz="4800" b="1" i="1" dirty="0" smtClean="0">
                <a:solidFill>
                  <a:srgbClr val="CE0D08"/>
                </a:solidFill>
              </a:rPr>
              <a:t>QUÝ THẦY </a:t>
            </a:r>
            <a:r>
              <a:rPr lang="en-US" altLang="en-US" sz="4800" b="1" i="1" dirty="0">
                <a:solidFill>
                  <a:srgbClr val="CE0D08"/>
                </a:solidFill>
              </a:rPr>
              <a:t>CÔ GIÁO VÀ CÁC EM HỌC SINH !</a:t>
            </a:r>
          </a:p>
        </p:txBody>
      </p:sp>
    </p:spTree>
    <p:extLst>
      <p:ext uri="{BB962C8B-B14F-4D97-AF65-F5344CB8AC3E}">
        <p14:creationId xmlns:p14="http://schemas.microsoft.com/office/powerpoint/2010/main" val="13442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00B050"/>
                </a:solidFill>
              </a:rPr>
              <a:t>PHIẾU HỌC TẬP 4</a:t>
            </a:r>
            <a:endParaRPr lang="en-US" dirty="0">
              <a:solidFill>
                <a:srgbClr val="00B050"/>
              </a:solidFill>
            </a:endParaRPr>
          </a:p>
        </p:txBody>
      </p:sp>
      <p:sp>
        <p:nvSpPr>
          <p:cNvPr id="4" name="Content Placeholder 2"/>
          <p:cNvSpPr>
            <a:spLocks noGrp="1"/>
          </p:cNvSpPr>
          <p:nvPr>
            <p:ph idx="1"/>
          </p:nvPr>
        </p:nvSpPr>
        <p:spPr>
          <a:xfrm>
            <a:off x="457200" y="1265237"/>
            <a:ext cx="8229600" cy="4525963"/>
          </a:xfrm>
        </p:spPr>
        <p:txBody>
          <a:bodyPr/>
          <a:lstStyle/>
          <a:p>
            <a:pPr marL="514350" indent="-514350">
              <a:buAutoNum type="arabicPeriod"/>
            </a:pPr>
            <a:r>
              <a:rPr lang="en-US" dirty="0" err="1" smtClean="0">
                <a:latin typeface="Times New Roman" pitchFamily="18" charset="0"/>
                <a:cs typeface="Times New Roman" pitchFamily="18" charset="0"/>
              </a:rPr>
              <a:t>Nguyên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endParaRPr lang="en-US" dirty="0" smtClean="0">
              <a:latin typeface="Times New Roman" pitchFamily="18" charset="0"/>
              <a:cs typeface="Times New Roman" pitchFamily="18" charset="0"/>
            </a:endParaRPr>
          </a:p>
          <a:p>
            <a:pPr>
              <a:buFontTx/>
              <a:buChar char="-"/>
            </a:pPr>
            <a:r>
              <a:rPr lang="en-US" dirty="0" smtClean="0">
                <a:latin typeface="Times New Roman" pitchFamily="18" charset="0"/>
                <a:cs typeface="Times New Roman" pitchFamily="18" charset="0"/>
              </a:rPr>
              <a:t>Do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thừa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nguồn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thức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phù</a:t>
            </a:r>
            <a:r>
              <a:rPr lang="en-US" dirty="0" smtClean="0">
                <a:latin typeface="Times New Roman" pitchFamily="18" charset="0"/>
                <a:cs typeface="Times New Roman" pitchFamily="18" charset="0"/>
              </a:rPr>
              <a:t> du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mạnh</a:t>
            </a:r>
            <a:endParaRPr lang="en-US"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3708770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Ao</a:t>
            </a:r>
            <a:r>
              <a:rPr lang="en-US" dirty="0" smtClean="0"/>
              <a:t> </a:t>
            </a:r>
            <a:r>
              <a:rPr lang="en-US" dirty="0" err="1" smtClean="0"/>
              <a:t>hồ</a:t>
            </a:r>
            <a:r>
              <a:rPr lang="en-US" dirty="0" smtClean="0"/>
              <a:t> </a:t>
            </a:r>
            <a:r>
              <a:rPr lang="en-US" dirty="0" err="1" smtClean="0"/>
              <a:t>có</a:t>
            </a:r>
            <a:r>
              <a:rPr lang="en-US" dirty="0" smtClean="0"/>
              <a:t> </a:t>
            </a:r>
            <a:r>
              <a:rPr lang="en-US" dirty="0" err="1" smtClean="0"/>
              <a:t>hiện</a:t>
            </a:r>
            <a:r>
              <a:rPr lang="en-US" dirty="0" smtClean="0"/>
              <a:t> </a:t>
            </a:r>
            <a:r>
              <a:rPr lang="en-US" dirty="0" err="1" smtClean="0"/>
              <a:t>tượng</a:t>
            </a:r>
            <a:r>
              <a:rPr lang="en-US" dirty="0" smtClean="0"/>
              <a:t> </a:t>
            </a:r>
            <a:r>
              <a:rPr lang="en-US" dirty="0" err="1" smtClean="0"/>
              <a:t>phú</a:t>
            </a:r>
            <a:r>
              <a:rPr lang="en-US" dirty="0" smtClean="0"/>
              <a:t> </a:t>
            </a:r>
            <a:r>
              <a:rPr lang="en-US" dirty="0" err="1" smtClean="0"/>
              <a:t>dưỡng</a:t>
            </a:r>
            <a:endParaRPr lang="en-US" dirty="0"/>
          </a:p>
        </p:txBody>
      </p:sp>
      <p:pic>
        <p:nvPicPr>
          <p:cNvPr id="4" name="Picture 2" descr="C:\Users\Admin\Desktop\DỰ ÁN SGK 11-NHÓM 5\ao hồ có hiện tượng phú dưỡ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733800"/>
            <a:ext cx="452230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DỰ ÁN SGK 11-NHÓM 5\ao hồ có hiện tượng phú dưỡng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031" y="1295400"/>
            <a:ext cx="4122919" cy="2362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Admin\Desktop\DỰ ÁN SGK 11-NHÓM 5\ao hồ có hiện tượng phú dưỡng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95400"/>
            <a:ext cx="3809998"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644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1112837"/>
            <a:ext cx="8229600" cy="4525963"/>
          </a:xfrm>
        </p:spPr>
        <p:txBody>
          <a:bodyPr>
            <a:normAutofit fontScale="92500" lnSpcReduction="20000"/>
          </a:bodyPr>
          <a:lstStyle/>
          <a:p>
            <a:pPr marL="0" indent="0" algn="ctr">
              <a:buNone/>
            </a:pPr>
            <a:r>
              <a:rPr lang="en-US" dirty="0" smtClean="0">
                <a:solidFill>
                  <a:srgbClr val="00B050"/>
                </a:solidFill>
                <a:latin typeface="Times New Roman" pitchFamily="18" charset="0"/>
                <a:cs typeface="Times New Roman" pitchFamily="18" charset="0"/>
              </a:rPr>
              <a:t>PHIẾU HỌC TẬP 4</a:t>
            </a:r>
          </a:p>
          <a:p>
            <a:pPr marL="0" indent="0" algn="ctr">
              <a:buNone/>
            </a:pPr>
            <a:endParaRPr lang="en-US" dirty="0" smtClean="0">
              <a:solidFill>
                <a:srgbClr val="00B050"/>
              </a:solidFill>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2.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ảnh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hưởng</a:t>
            </a:r>
            <a:r>
              <a:rPr lang="en-US" dirty="0" smtClean="0">
                <a:latin typeface="Times New Roman" pitchFamily="18" charset="0"/>
                <a:cs typeface="Times New Roman" pitchFamily="18" charset="0"/>
              </a:rPr>
              <a:t>:</a:t>
            </a:r>
          </a:p>
          <a:p>
            <a:pPr>
              <a:buFontTx/>
              <a:buChar char="-"/>
            </a:pPr>
            <a:r>
              <a:rPr lang="en-US" dirty="0" err="1" smtClean="0">
                <a:latin typeface="Times New Roman" pitchFamily="18" charset="0"/>
                <a:cs typeface="Times New Roman" pitchFamily="18" charset="0"/>
              </a:rPr>
              <a:t>cản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trở</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hấp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thụ</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mặt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smtClean="0">
                <a:latin typeface="Times New Roman" pitchFamily="18" charset="0"/>
                <a:cs typeface="Times New Roman" pitchFamily="18" charset="0"/>
              </a:rPr>
              <a:t>làm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quang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hợp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thủy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endParaRPr lang="en-US" dirty="0" smtClean="0">
              <a:latin typeface="Times New Roman" pitchFamily="18" charset="0"/>
              <a:cs typeface="Times New Roman" pitchFamily="18" charset="0"/>
            </a:endParaRPr>
          </a:p>
          <a:p>
            <a:pPr>
              <a:buFontTx/>
              <a:buChar char="-"/>
            </a:pPr>
            <a:r>
              <a:rPr lang="en-US" dirty="0" err="1" smtClean="0">
                <a:latin typeface="Times New Roman" pitchFamily="18" charset="0"/>
                <a:cs typeface="Times New Roman" pitchFamily="18" charset="0"/>
              </a:rPr>
              <a:t>Rong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triển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mạnh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thiếu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nguồn</a:t>
            </a:r>
            <a:r>
              <a:rPr lang="en-US" dirty="0" smtClean="0">
                <a:latin typeface="Times New Roman" pitchFamily="18" charset="0"/>
                <a:cs typeface="Times New Roman" pitchFamily="18" charset="0"/>
              </a:rPr>
              <a:t> oxygen </a:t>
            </a:r>
            <a:r>
              <a:rPr lang="en-US" dirty="0" err="1" smtClean="0">
                <a:latin typeface="Times New Roman" pitchFamily="18" charset="0"/>
                <a:cs typeface="Times New Roman" pitchFamily="18" charset="0"/>
              </a:rPr>
              <a:t>trầm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trọng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loài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bằng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thái</a:t>
            </a:r>
            <a:endParaRPr lang="en-US" dirty="0" smtClean="0">
              <a:latin typeface="Times New Roman" pitchFamily="18" charset="0"/>
              <a:cs typeface="Times New Roman" pitchFamily="18" charset="0"/>
            </a:endParaRPr>
          </a:p>
          <a:p>
            <a:pPr>
              <a:buFontTx/>
              <a:buChar char="-"/>
            </a:pP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ô </a:t>
            </a:r>
            <a:r>
              <a:rPr lang="en-US" dirty="0" err="1" smtClean="0">
                <a:latin typeface="Times New Roman" pitchFamily="18" charset="0"/>
                <a:cs typeface="Times New Roman" pitchFamily="18" charset="0"/>
              </a:rPr>
              <a:t>nhiễm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nước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không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khí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bùn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lắng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xuống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lòng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a:t>
            </a:r>
          </a:p>
        </p:txBody>
      </p:sp>
    </p:spTree>
    <p:extLst>
      <p:ext uri="{BB962C8B-B14F-4D97-AF65-F5344CB8AC3E}">
        <p14:creationId xmlns:p14="http://schemas.microsoft.com/office/powerpoint/2010/main" val="21330159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731837"/>
            <a:ext cx="8229600" cy="4525963"/>
          </a:xfrm>
        </p:spPr>
        <p:txBody>
          <a:bodyPr>
            <a:noAutofit/>
          </a:bodyPr>
          <a:lstStyle/>
          <a:p>
            <a:pPr marL="0" indent="0" algn="ctr">
              <a:buNone/>
            </a:pPr>
            <a:r>
              <a:rPr lang="en-US" sz="3000" dirty="0" smtClean="0">
                <a:solidFill>
                  <a:srgbClr val="00B050"/>
                </a:solidFill>
                <a:latin typeface="Times New Roman" pitchFamily="18" charset="0"/>
                <a:cs typeface="Times New Roman" pitchFamily="18" charset="0"/>
              </a:rPr>
              <a:t>PHIẾU HỌC TẬP 4</a:t>
            </a:r>
          </a:p>
          <a:p>
            <a:pPr marL="0" indent="0" algn="just">
              <a:buNone/>
            </a:pPr>
            <a:r>
              <a:rPr lang="en-US" sz="3000" dirty="0" smtClean="0">
                <a:latin typeface="Times New Roman" pitchFamily="18" charset="0"/>
                <a:cs typeface="Times New Roman" pitchFamily="18" charset="0"/>
              </a:rPr>
              <a:t>3. </a:t>
            </a:r>
            <a:r>
              <a:rPr lang="en-US" sz="3000" dirty="0" err="1" smtClean="0">
                <a:latin typeface="Times New Roman" pitchFamily="18" charset="0"/>
                <a:cs typeface="Times New Roman" pitchFamily="18" charset="0"/>
              </a:rPr>
              <a:t>Biện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pháp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hạn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chế</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tượng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phú</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dưỡng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xảy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ra</a:t>
            </a:r>
            <a:r>
              <a:rPr lang="en-US" sz="3000" dirty="0" smtClean="0">
                <a:latin typeface="Times New Roman" pitchFamily="18" charset="0"/>
                <a:cs typeface="Times New Roman" pitchFamily="18" charset="0"/>
              </a:rPr>
              <a:t> ở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ao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hồ</a:t>
            </a:r>
            <a:endParaRPr lang="en-US" sz="3000" dirty="0" smtClean="0">
              <a:latin typeface="Times New Roman" pitchFamily="18" charset="0"/>
              <a:cs typeface="Times New Roman" pitchFamily="18" charset="0"/>
            </a:endParaRPr>
          </a:p>
          <a:p>
            <a:pPr marL="0" indent="0" algn="just">
              <a:buNone/>
            </a:pPr>
            <a:r>
              <a:rPr lang="vi-VN" sz="3000" dirty="0" smtClean="0">
                <a:latin typeface="Times New Roman" pitchFamily="18" charset="0"/>
                <a:cs typeface="Times New Roman" pitchFamily="18" charset="0"/>
              </a:rPr>
              <a:t>- </a:t>
            </a:r>
            <a:r>
              <a:rPr lang="vi-VN" sz="3000" dirty="0">
                <a:latin typeface="Times New Roman" pitchFamily="18" charset="0"/>
                <a:cs typeface="Times New Roman" pitchFamily="18" charset="0"/>
              </a:rPr>
              <a:t>Tạo điều kiện để nước trong kênh rạch, ao, hồ được lưu thông.</a:t>
            </a:r>
          </a:p>
          <a:p>
            <a:pPr marL="0" indent="0" algn="just">
              <a:buNone/>
            </a:pPr>
            <a:r>
              <a:rPr lang="vi-VN" sz="3000" dirty="0">
                <a:latin typeface="Times New Roman" pitchFamily="18" charset="0"/>
                <a:cs typeface="Times New Roman" pitchFamily="18" charset="0"/>
              </a:rPr>
              <a:t>- Xử lí nước thải trước khi cho chảy vào kênh rạch, ao, hồ.</a:t>
            </a:r>
          </a:p>
          <a:p>
            <a:pPr marL="0" indent="0" algn="just">
              <a:buNone/>
            </a:pPr>
            <a:r>
              <a:rPr lang="vi-VN" sz="3000" dirty="0">
                <a:latin typeface="Times New Roman" pitchFamily="18" charset="0"/>
                <a:cs typeface="Times New Roman" pitchFamily="18" charset="0"/>
              </a:rPr>
              <a:t>- Sử dụng phân bón đúng liều lượng, đúng cách, đúng thời điểm trong năm để hạn chế sự rửa trôi ion NO</a:t>
            </a:r>
            <a:r>
              <a:rPr lang="vi-VN" sz="3000" baseline="-25000" dirty="0">
                <a:latin typeface="Times New Roman" pitchFamily="18" charset="0"/>
                <a:cs typeface="Times New Roman" pitchFamily="18" charset="0"/>
              </a:rPr>
              <a:t>3</a:t>
            </a:r>
            <a:r>
              <a:rPr lang="vi-VN" sz="3000" dirty="0">
                <a:latin typeface="Times New Roman" pitchFamily="18" charset="0"/>
                <a:cs typeface="Times New Roman" pitchFamily="18" charset="0"/>
              </a:rPr>
              <a:t>−, PO</a:t>
            </a:r>
            <a:r>
              <a:rPr lang="vi-VN" sz="3000" baseline="-25000" dirty="0">
                <a:latin typeface="Times New Roman" pitchFamily="18" charset="0"/>
                <a:cs typeface="Times New Roman" pitchFamily="18" charset="0"/>
              </a:rPr>
              <a:t>4</a:t>
            </a:r>
            <a:r>
              <a:rPr lang="vi-VN" sz="3000" dirty="0">
                <a:latin typeface="Times New Roman" pitchFamily="18" charset="0"/>
                <a:cs typeface="Times New Roman" pitchFamily="18" charset="0"/>
              </a:rPr>
              <a:t>3− từ nguồn phân bón dư thừa vào kênh rạch, ao, hồ.</a:t>
            </a:r>
          </a:p>
          <a:p>
            <a:pPr marL="0" indent="0" algn="just">
              <a:buNone/>
            </a:pPr>
            <a:r>
              <a:rPr lang="vi-VN" sz="3000" dirty="0" smtClean="0">
                <a:latin typeface="Times New Roman" pitchFamily="18" charset="0"/>
                <a:cs typeface="Times New Roman" pitchFamily="18" charset="0"/>
              </a:rPr>
              <a:t/>
            </a:r>
            <a:br>
              <a:rPr lang="vi-VN" sz="3000" dirty="0" smtClean="0">
                <a:latin typeface="Times New Roman" pitchFamily="18" charset="0"/>
                <a:cs typeface="Times New Roman" pitchFamily="18" charset="0"/>
              </a:rPr>
            </a:br>
            <a:endParaRPr lang="en-US" sz="3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26307246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III. HIỆN TƯỢNG PHÚ DƯỠNG</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4</a:t>
            </a:r>
          </a:p>
          <a:p>
            <a:pPr marL="0" indent="0">
              <a:buNone/>
            </a:pPr>
            <a:r>
              <a:rPr lang="en-US" dirty="0" smtClean="0">
                <a:latin typeface="Times New Roman" pitchFamily="18" charset="0"/>
                <a:cs typeface="Times New Roman" pitchFamily="18" charset="0"/>
              </a:rPr>
              <a:t>4. </a:t>
            </a:r>
            <a:r>
              <a:rPr lang="en-US" dirty="0" err="1" smtClean="0">
                <a:latin typeface="Times New Roman" pitchFamily="18" charset="0"/>
                <a:cs typeface="Times New Roman" pitchFamily="18" charset="0"/>
              </a:rPr>
              <a:t>Mô</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hồ</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tượng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dưỡng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endParaRPr lang="en-US" dirty="0" smtClean="0">
              <a:latin typeface="Times New Roman" pitchFamily="18" charset="0"/>
              <a:cs typeface="Times New Roman" pitchFamily="18" charset="0"/>
            </a:endParaRPr>
          </a:p>
          <a:p>
            <a:pPr marL="0" indent="0">
              <a:buNone/>
            </a:pPr>
            <a:endParaRPr lang="en-US" dirty="0" smtClean="0">
              <a:latin typeface="Times New Roman" pitchFamily="18" charset="0"/>
              <a:cs typeface="Times New Roman" pitchFamily="18" charset="0"/>
            </a:endParaRPr>
          </a:p>
          <a:p>
            <a:pPr marL="0" indent="0">
              <a:buNone/>
            </a:pPr>
            <a:r>
              <a:rPr lang="vi-VN" dirty="0">
                <a:latin typeface="Times New Roman" pitchFamily="18" charset="0"/>
                <a:cs typeface="Times New Roman" pitchFamily="18" charset="0"/>
              </a:rPr>
              <a:t>Đặc điểm của ao, hồ có hiện tượng phú dưỡng: xuất hiện dày đặc tảo xanh trong nước; nguồn thuỷ sản trong ao hồ bị suy kiệt; xuất hiện mùi hôi thối khó chịu</a:t>
            </a:r>
            <a:r>
              <a:rPr lang="vi-VN"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1533937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57200"/>
            <a:ext cx="7924800" cy="6477000"/>
          </a:xfrm>
        </p:spPr>
        <p:txBody>
          <a:bodyPr>
            <a:noAutofit/>
          </a:bodyPr>
          <a:lstStyle/>
          <a:p>
            <a:pPr marL="0" indent="0" algn="just">
              <a:buNone/>
            </a:pPr>
            <a:r>
              <a:rPr lang="vi-VN" dirty="0">
                <a:solidFill>
                  <a:srgbClr val="00B050"/>
                </a:solidFill>
                <a:latin typeface="+mj-lt"/>
              </a:rPr>
              <a:t>Một số biện pháp đề xuất để cải tạo ao, hồ có hiện tượng phú dưỡng:</a:t>
            </a:r>
          </a:p>
          <a:p>
            <a:pPr marL="0" indent="0" algn="just">
              <a:buNone/>
            </a:pPr>
            <a:r>
              <a:rPr lang="vi-VN" dirty="0">
                <a:latin typeface="+mj-lt"/>
              </a:rPr>
              <a:t>- Sử dụng chế phẩm vi sinh để tăng vi sinh có lợi.</a:t>
            </a:r>
          </a:p>
          <a:p>
            <a:pPr marL="0" indent="0" algn="just">
              <a:buNone/>
            </a:pPr>
            <a:r>
              <a:rPr lang="vi-VN" dirty="0">
                <a:latin typeface="+mj-lt"/>
              </a:rPr>
              <a:t>- Xử lí nước thải trước khi đổ vào ao hồ.</a:t>
            </a:r>
          </a:p>
          <a:p>
            <a:pPr marL="0" indent="0" algn="just">
              <a:buNone/>
            </a:pPr>
            <a:r>
              <a:rPr lang="vi-VN" dirty="0">
                <a:latin typeface="+mj-lt"/>
              </a:rPr>
              <a:t>- Trồng một số thực vật thuỷ sinh phù hợp với môi trường phú dưỡng: bèo tây, ngổ trâu, cải xoong … Trồng thực vật thủy sinh cũng sẽ làm giảm mức độ dinh dưỡng trong nước ao, hồ và do đó không khuyến khích sự nhân lên của thực vật phù du.</a:t>
            </a:r>
          </a:p>
          <a:p>
            <a:pPr algn="just"/>
            <a:endParaRPr lang="en-US" dirty="0">
              <a:latin typeface="+mj-lt"/>
            </a:endParaRPr>
          </a:p>
        </p:txBody>
      </p:sp>
    </p:spTree>
    <p:extLst>
      <p:ext uri="{BB962C8B-B14F-4D97-AF65-F5344CB8AC3E}">
        <p14:creationId xmlns:p14="http://schemas.microsoft.com/office/powerpoint/2010/main" val="18203492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153400" cy="6477000"/>
          </a:xfrm>
        </p:spPr>
        <p:txBody>
          <a:bodyPr>
            <a:noAutofit/>
          </a:bodyPr>
          <a:lstStyle/>
          <a:p>
            <a:pPr marL="0" indent="0" algn="just">
              <a:buNone/>
            </a:pPr>
            <a:r>
              <a:rPr lang="vi-VN" dirty="0">
                <a:solidFill>
                  <a:srgbClr val="00B050"/>
                </a:solidFill>
                <a:latin typeface="+mj-lt"/>
              </a:rPr>
              <a:t>Một số biện pháp đề xuất để cải tạo ao, hồ có hiện tượng phú dưỡng:</a:t>
            </a:r>
          </a:p>
          <a:p>
            <a:pPr marL="0" indent="0" algn="just">
              <a:buNone/>
            </a:pPr>
            <a:r>
              <a:rPr lang="vi-VN" dirty="0" smtClean="0">
                <a:latin typeface="+mj-lt"/>
              </a:rPr>
              <a:t>- </a:t>
            </a:r>
            <a:r>
              <a:rPr lang="vi-VN" dirty="0">
                <a:latin typeface="+mj-lt"/>
              </a:rPr>
              <a:t>Nước ao, hồ nên được thay, càng nhiều càng tốt (nên dùng nước đã được xử lý trước khi cấp vào ao).</a:t>
            </a:r>
          </a:p>
          <a:p>
            <a:pPr marL="0" indent="0" algn="just">
              <a:buNone/>
            </a:pPr>
            <a:r>
              <a:rPr lang="vi-VN" dirty="0">
                <a:latin typeface="+mj-lt"/>
              </a:rPr>
              <a:t>- Tảo phát triển mạnh trong nước thiếu oxygen. Do đó tăng cường oxygen ngay lập tức bằng việc lắp đặt thiết bị sục khí để khuấy trộn bề mặt ao và giúp giải phóng các loại khí như CO</a:t>
            </a:r>
            <a:r>
              <a:rPr lang="vi-VN" baseline="-25000" dirty="0">
                <a:latin typeface="+mj-lt"/>
              </a:rPr>
              <a:t>2</a:t>
            </a:r>
            <a:r>
              <a:rPr lang="vi-VN" dirty="0">
                <a:latin typeface="+mj-lt"/>
              </a:rPr>
              <a:t>. Điều này cũng cho phép nước hấp thụ nhiều oxygen hơn, trong thời gian ngắn sẽ giúp giảm sự hiện diện của tảo.</a:t>
            </a:r>
          </a:p>
          <a:p>
            <a:pPr algn="just"/>
            <a:endParaRPr lang="en-US" dirty="0">
              <a:latin typeface="+mj-lt"/>
            </a:endParaRPr>
          </a:p>
        </p:txBody>
      </p:sp>
    </p:spTree>
    <p:extLst>
      <p:ext uri="{BB962C8B-B14F-4D97-AF65-F5344CB8AC3E}">
        <p14:creationId xmlns:p14="http://schemas.microsoft.com/office/powerpoint/2010/main" val="8522123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800"/>
            <a:ext cx="8229600" cy="1143000"/>
          </a:xfrm>
        </p:spPr>
        <p:txBody>
          <a:bodyPr>
            <a:noAutofit/>
          </a:bodyPr>
          <a:lstStyle/>
          <a:p>
            <a:r>
              <a:rPr lang="en-US" sz="3600" dirty="0" smtClean="0">
                <a:solidFill>
                  <a:srgbClr val="00B0F0"/>
                </a:solidFill>
                <a:latin typeface="Times New Roman" pitchFamily="18" charset="0"/>
                <a:cs typeface="Times New Roman" pitchFamily="18" charset="0"/>
              </a:rPr>
              <a:t>DẶN DÒ:</a:t>
            </a:r>
            <a:r>
              <a:rPr lang="en-US" sz="3600" dirty="0" smtClean="0">
                <a:solidFill>
                  <a:srgbClr val="FF0066"/>
                </a:solidFill>
                <a:latin typeface="Times New Roman" pitchFamily="18" charset="0"/>
                <a:cs typeface="Times New Roman" pitchFamily="18" charset="0"/>
              </a:rPr>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VỀ NHÀ VẼ SƠ ĐỒ TƯ DUY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MỘT SỐ HỢP CHẤT </a:t>
            </a:r>
            <a:br>
              <a:rPr lang="en-US" sz="3600" dirty="0" smtClean="0">
                <a:solidFill>
                  <a:srgbClr val="FF0066"/>
                </a:solidFill>
                <a:latin typeface="Times New Roman" pitchFamily="18" charset="0"/>
                <a:cs typeface="Times New Roman" pitchFamily="18" charset="0"/>
              </a:rPr>
            </a:br>
            <a:r>
              <a:rPr lang="en-US" sz="3600" dirty="0" smtClean="0">
                <a:solidFill>
                  <a:srgbClr val="FF0066"/>
                </a:solidFill>
                <a:latin typeface="Times New Roman" pitchFamily="18" charset="0"/>
                <a:cs typeface="Times New Roman" pitchFamily="18" charset="0"/>
              </a:rPr>
              <a:t>CỦA NITROGEN VỚI OXYGEN</a:t>
            </a:r>
            <a:endParaRPr lang="en-US" sz="36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20217796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solidFill>
                  <a:srgbClr val="FF0066"/>
                </a:solidFill>
                <a:latin typeface="Times New Roman" pitchFamily="18" charset="0"/>
                <a:cs typeface="Times New Roman" pitchFamily="18" charset="0"/>
              </a:rPr>
              <a:t>HÌNH ẢNH SAU LÀM CÁC EM LIÊN TƯỞNG ĐẾN HIỆN TƯỢNG GÌ?</a:t>
            </a:r>
            <a:br>
              <a:rPr lang="en-US" sz="3200" dirty="0" smtClean="0">
                <a:solidFill>
                  <a:srgbClr val="FF0066"/>
                </a:solidFill>
                <a:latin typeface="Times New Roman" pitchFamily="18" charset="0"/>
                <a:cs typeface="Times New Roman" pitchFamily="18" charset="0"/>
              </a:rPr>
            </a:br>
            <a:endParaRPr lang="en-US" sz="3200" dirty="0">
              <a:solidFill>
                <a:srgbClr val="FF0066"/>
              </a:solidFill>
              <a:latin typeface="Times New Roman" pitchFamily="18" charset="0"/>
              <a:cs typeface="Times New Roman" pitchFamily="18" charset="0"/>
            </a:endParaRPr>
          </a:p>
        </p:txBody>
      </p:sp>
      <p:pic>
        <p:nvPicPr>
          <p:cNvPr id="1026" name="Picture 2" descr="C:\Users\Admin\Desktop\DỰ ÁN SGK 11-NHÓM 5\mưa ax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270089"/>
            <a:ext cx="3178823" cy="246371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DỰ ÁN SGK 11-NHÓM 5\mua-axit-gay-an-mon-kim-loai.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04883" y="1219200"/>
            <a:ext cx="3786692"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Ự ÁN SGK 11-NHÓM 5\mưa axit làm cá chế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74569"/>
            <a:ext cx="3150248" cy="25786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DỰ ÁN SGK 11-NHÓM 5\Mưa axit chết cây cố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039986"/>
            <a:ext cx="3762375" cy="250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2710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B050"/>
                </a:solidFill>
              </a:rPr>
              <a:t>Video: </a:t>
            </a:r>
            <a:r>
              <a:rPr lang="en-US" dirty="0" err="1" smtClean="0">
                <a:solidFill>
                  <a:srgbClr val="00B050"/>
                </a:solidFill>
              </a:rPr>
              <a:t>phú</a:t>
            </a:r>
            <a:r>
              <a:rPr lang="en-US" dirty="0" smtClean="0">
                <a:solidFill>
                  <a:srgbClr val="00B050"/>
                </a:solidFill>
              </a:rPr>
              <a:t> </a:t>
            </a:r>
            <a:r>
              <a:rPr lang="en-US" dirty="0" err="1" smtClean="0">
                <a:solidFill>
                  <a:srgbClr val="00B050"/>
                </a:solidFill>
              </a:rPr>
              <a:t>dưỡng</a:t>
            </a:r>
            <a:r>
              <a:rPr lang="en-US" dirty="0" smtClean="0">
                <a:solidFill>
                  <a:srgbClr val="00B050"/>
                </a:solidFill>
              </a:rPr>
              <a:t> </a:t>
            </a:r>
            <a:r>
              <a:rPr lang="en-US" dirty="0" err="1" smtClean="0">
                <a:solidFill>
                  <a:srgbClr val="00B050"/>
                </a:solidFill>
              </a:rPr>
              <a:t>là</a:t>
            </a:r>
            <a:r>
              <a:rPr lang="en-US" dirty="0" smtClean="0">
                <a:solidFill>
                  <a:srgbClr val="00B050"/>
                </a:solidFill>
              </a:rPr>
              <a:t> </a:t>
            </a:r>
            <a:r>
              <a:rPr lang="en-US" dirty="0" err="1" smtClean="0">
                <a:solidFill>
                  <a:srgbClr val="00B050"/>
                </a:solidFill>
              </a:rPr>
              <a:t>gì</a:t>
            </a:r>
            <a:r>
              <a:rPr lang="en-US" dirty="0" smtClean="0">
                <a:solidFill>
                  <a:srgbClr val="00B050"/>
                </a:solidFill>
              </a:rPr>
              <a:t>?</a:t>
            </a:r>
            <a:endParaRPr lang="en-US" dirty="0">
              <a:solidFill>
                <a:srgbClr val="00B050"/>
              </a:solidFill>
            </a:endParaRPr>
          </a:p>
        </p:txBody>
      </p:sp>
      <p:sp>
        <p:nvSpPr>
          <p:cNvPr id="3" name="Content Placeholder 2"/>
          <p:cNvSpPr>
            <a:spLocks noGrp="1"/>
          </p:cNvSpPr>
          <p:nvPr>
            <p:ph idx="1"/>
          </p:nvPr>
        </p:nvSpPr>
        <p:spPr/>
        <p:txBody>
          <a:bodyPr/>
          <a:lstStyle/>
          <a:p>
            <a:r>
              <a:rPr lang="en-US" dirty="0" smtClean="0"/>
              <a:t>https://youtu.be/0gjk2Ey54v0</a:t>
            </a:r>
            <a:endParaRPr lang="en-US" dirty="0"/>
          </a:p>
        </p:txBody>
      </p:sp>
    </p:spTree>
    <p:extLst>
      <p:ext uri="{BB962C8B-B14F-4D97-AF65-F5344CB8AC3E}">
        <p14:creationId xmlns:p14="http://schemas.microsoft.com/office/powerpoint/2010/main" val="8230991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latin typeface="Times New Roman" pitchFamily="18" charset="0"/>
                <a:cs typeface="Times New Roman" pitchFamily="18" charset="0"/>
              </a:rPr>
              <a:t>I. CÁC OXIDE CỦA NITROGEN</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marL="514350" indent="-514350">
              <a:buAutoNum type="arabicPeriod"/>
            </a:pPr>
            <a:r>
              <a:rPr lang="en-US" dirty="0" err="1" smtClean="0">
                <a:solidFill>
                  <a:srgbClr val="FF0066"/>
                </a:solidFill>
                <a:latin typeface="Times New Roman" pitchFamily="18" charset="0"/>
                <a:cs typeface="Times New Roman" pitchFamily="18" charset="0"/>
              </a:rPr>
              <a:t>Công</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thức</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tên</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gọi</a:t>
            </a:r>
            <a:r>
              <a:rPr lang="en-US" dirty="0" smtClean="0">
                <a:solidFill>
                  <a:srgbClr val="FF0066"/>
                </a:solidFill>
                <a:latin typeface="Times New Roman" pitchFamily="18" charset="0"/>
                <a:cs typeface="Times New Roman" pitchFamily="18" charset="0"/>
              </a:rPr>
              <a:t>:</a:t>
            </a:r>
          </a:p>
          <a:p>
            <a:pPr marL="514350" indent="-514350">
              <a:buAutoNum type="arabicPeriod"/>
            </a:pPr>
            <a:endParaRPr lang="en-US"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493326225"/>
              </p:ext>
            </p:extLst>
          </p:nvPr>
        </p:nvGraphicFramePr>
        <p:xfrm>
          <a:off x="762000" y="3048000"/>
          <a:ext cx="7467600" cy="1158240"/>
        </p:xfrm>
        <a:graphic>
          <a:graphicData uri="http://schemas.openxmlformats.org/drawingml/2006/table">
            <a:tbl>
              <a:tblPr firstRow="1" bandRow="1">
                <a:tableStyleId>{5C22544A-7EE6-4342-B048-85BDC9FD1C3A}</a:tableStyleId>
              </a:tblPr>
              <a:tblGrid>
                <a:gridCol w="1493520"/>
                <a:gridCol w="1478280"/>
                <a:gridCol w="1508760"/>
                <a:gridCol w="1493520"/>
                <a:gridCol w="1493520"/>
              </a:tblGrid>
              <a:tr h="370840">
                <a:tc>
                  <a:txBody>
                    <a:bodyPr/>
                    <a:lstStyle/>
                    <a:p>
                      <a:r>
                        <a:rPr lang="en-US" sz="3200" dirty="0" smtClean="0">
                          <a:solidFill>
                            <a:schemeClr val="tx1"/>
                          </a:solidFill>
                          <a:latin typeface="Times New Roman" pitchFamily="18" charset="0"/>
                          <a:cs typeface="Times New Roman" pitchFamily="18" charset="0"/>
                        </a:rPr>
                        <a:t>Oxide</a:t>
                      </a:r>
                      <a:r>
                        <a:rPr lang="en-US" sz="3200" baseline="0" dirty="0" smtClean="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a:t>
                      </a:r>
                      <a:r>
                        <a:rPr lang="en-US" sz="3200" baseline="-25000" dirty="0" smtClean="0">
                          <a:solidFill>
                            <a:schemeClr val="tx1"/>
                          </a:solidFill>
                          <a:latin typeface="Times New Roman" pitchFamily="18" charset="0"/>
                          <a:cs typeface="Times New Roman" pitchFamily="18" charset="0"/>
                        </a:rPr>
                        <a:t>2</a:t>
                      </a:r>
                      <a:r>
                        <a:rPr lang="en-US" sz="3200" baseline="0" dirty="0" smtClean="0">
                          <a:solidFill>
                            <a:schemeClr val="tx1"/>
                          </a:solidFill>
                          <a:latin typeface="Times New Roman" pitchFamily="18" charset="0"/>
                          <a:cs typeface="Times New Roman" pitchFamily="18" charset="0"/>
                        </a:rPr>
                        <a:t>O</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NO</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NO</a:t>
                      </a:r>
                      <a:r>
                        <a:rPr lang="en-US" sz="3200" baseline="-25000" dirty="0" smtClean="0">
                          <a:solidFill>
                            <a:schemeClr val="tx1"/>
                          </a:solidFill>
                          <a:latin typeface="Times New Roman" pitchFamily="18" charset="0"/>
                          <a:cs typeface="Times New Roman" pitchFamily="18" charset="0"/>
                        </a:rPr>
                        <a:t>2</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r>
                        <a:rPr lang="en-US" sz="3200" dirty="0" smtClean="0">
                          <a:solidFill>
                            <a:schemeClr val="tx1"/>
                          </a:solidFill>
                          <a:latin typeface="Times New Roman" pitchFamily="18" charset="0"/>
                          <a:cs typeface="Times New Roman" pitchFamily="18" charset="0"/>
                        </a:rPr>
                        <a:t>N</a:t>
                      </a:r>
                      <a:r>
                        <a:rPr lang="en-US" sz="3200" baseline="-25000" dirty="0" smtClean="0">
                          <a:solidFill>
                            <a:schemeClr val="tx1"/>
                          </a:solidFill>
                          <a:latin typeface="Times New Roman" pitchFamily="18" charset="0"/>
                          <a:cs typeface="Times New Roman" pitchFamily="18" charset="0"/>
                        </a:rPr>
                        <a:t>2</a:t>
                      </a:r>
                      <a:r>
                        <a:rPr lang="en-US" sz="3200" baseline="0" dirty="0" smtClean="0">
                          <a:solidFill>
                            <a:schemeClr val="tx1"/>
                          </a:solidFill>
                          <a:latin typeface="Times New Roman" pitchFamily="18" charset="0"/>
                          <a:cs typeface="Times New Roman" pitchFamily="18" charset="0"/>
                        </a:rPr>
                        <a:t>O</a:t>
                      </a:r>
                      <a:r>
                        <a:rPr lang="en-US" sz="3200" baseline="-25000" dirty="0" smtClean="0">
                          <a:solidFill>
                            <a:schemeClr val="tx1"/>
                          </a:solidFill>
                          <a:latin typeface="Times New Roman" pitchFamily="18" charset="0"/>
                          <a:cs typeface="Times New Roman" pitchFamily="18" charset="0"/>
                        </a:rPr>
                        <a:t>4</a:t>
                      </a:r>
                      <a:endParaRPr lang="en-US" sz="3200" dirty="0">
                        <a:solidFill>
                          <a:schemeClr val="tx1"/>
                        </a:solidFill>
                        <a:latin typeface="Times New Roman" pitchFamily="18" charset="0"/>
                        <a:cs typeface="Times New Roman" pitchFamily="18" charset="0"/>
                      </a:endParaRPr>
                    </a:p>
                  </a:txBody>
                  <a:tcPr>
                    <a:solidFill>
                      <a:schemeClr val="bg1"/>
                    </a:solidFill>
                  </a:tcPr>
                </a:tc>
              </a:tr>
              <a:tr h="370840">
                <a:tc>
                  <a:txBody>
                    <a:bodyPr/>
                    <a:lstStyle/>
                    <a:p>
                      <a:r>
                        <a:rPr lang="en-US" sz="3200" dirty="0" err="1" smtClean="0">
                          <a:solidFill>
                            <a:schemeClr val="tx1"/>
                          </a:solidFill>
                          <a:latin typeface="Times New Roman" pitchFamily="18" charset="0"/>
                          <a:cs typeface="Times New Roman" pitchFamily="18" charset="0"/>
                        </a:rPr>
                        <a:t>Tên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gọi</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r>
            </a:tbl>
          </a:graphicData>
        </a:graphic>
      </p:graphicFrame>
    </p:spTree>
    <p:extLst>
      <p:ext uri="{BB962C8B-B14F-4D97-AF65-F5344CB8AC3E}">
        <p14:creationId xmlns:p14="http://schemas.microsoft.com/office/powerpoint/2010/main" val="7564777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normAutofit fontScale="90000"/>
          </a:bodyPr>
          <a:lstStyle/>
          <a:p>
            <a:r>
              <a:rPr lang="en-US" dirty="0" err="1" smtClean="0">
                <a:solidFill>
                  <a:srgbClr val="FF0066"/>
                </a:solidFill>
                <a:latin typeface="Times New Roman" pitchFamily="18" charset="0"/>
                <a:cs typeface="Times New Roman" pitchFamily="18" charset="0"/>
              </a:rPr>
              <a:t>Nguyên</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nhân</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hình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thành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NO</a:t>
            </a:r>
            <a:r>
              <a:rPr lang="en-US" baseline="-25000" dirty="0" err="1" smtClean="0">
                <a:solidFill>
                  <a:srgbClr val="FF0066"/>
                </a:solidFill>
                <a:latin typeface="Times New Roman" pitchFamily="18" charset="0"/>
                <a:cs typeface="Times New Roman" pitchFamily="18" charset="0"/>
              </a:rPr>
              <a:t>x</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trong</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không</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khí</a:t>
            </a:r>
            <a:endParaRPr lang="en-US" dirty="0">
              <a:solidFill>
                <a:srgbClr val="FF0066"/>
              </a:solidFill>
              <a:latin typeface="Times New Roman" pitchFamily="18" charset="0"/>
              <a:cs typeface="Times New Roman"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2942738"/>
              </p:ext>
            </p:extLst>
          </p:nvPr>
        </p:nvGraphicFramePr>
        <p:xfrm>
          <a:off x="152400" y="2667000"/>
          <a:ext cx="8991600" cy="3657600"/>
        </p:xfrm>
        <a:graphic>
          <a:graphicData uri="http://schemas.openxmlformats.org/drawingml/2006/table">
            <a:tbl>
              <a:tblPr firstRow="1" bandRow="1">
                <a:tableStyleId>{5C22544A-7EE6-4342-B048-85BDC9FD1C3A}</a:tableStyleId>
              </a:tblPr>
              <a:tblGrid>
                <a:gridCol w="2247900"/>
                <a:gridCol w="2247900"/>
                <a:gridCol w="2247900"/>
                <a:gridCol w="2247900"/>
              </a:tblGrid>
              <a:tr h="1828800">
                <a:tc>
                  <a:txBody>
                    <a:bodyPr/>
                    <a:lstStyle/>
                    <a:p>
                      <a:r>
                        <a:rPr lang="en-US" sz="3200" dirty="0" err="1" smtClean="0">
                          <a:solidFill>
                            <a:schemeClr val="tx1"/>
                          </a:solidFill>
                          <a:latin typeface="Times New Roman" pitchFamily="18" charset="0"/>
                          <a:cs typeface="Times New Roman" pitchFamily="18" charset="0"/>
                        </a:rPr>
                        <a:t>Loại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r>
                        <a:rPr lang="en-US" sz="3200" baseline="-2500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nhiệt</a:t>
                      </a:r>
                      <a:endParaRPr lang="en-US" sz="3200" dirty="0" smtClean="0">
                        <a:solidFill>
                          <a:schemeClr val="tx1"/>
                        </a:solidFill>
                        <a:latin typeface="Times New Roman" pitchFamily="18" charset="0"/>
                        <a:cs typeface="Times New Roman" pitchFamily="18" charset="0"/>
                      </a:endParaRPr>
                    </a:p>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r>
                        <a:rPr lang="en-US" sz="3200" baseline="-25000" dirty="0" smtClean="0">
                          <a:solidFill>
                            <a:schemeClr val="tx1"/>
                          </a:solidFill>
                          <a:latin typeface="Times New Roman" pitchFamily="18" charset="0"/>
                          <a:cs typeface="Times New Roman" pitchFamily="18" charset="0"/>
                        </a:rPr>
                        <a:t> </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nhiên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liệu</a:t>
                      </a:r>
                      <a:endParaRPr lang="en-US" sz="3200" dirty="0" smtClean="0">
                        <a:solidFill>
                          <a:schemeClr val="tx1"/>
                        </a:solidFill>
                        <a:latin typeface="Times New Roman" pitchFamily="18" charset="0"/>
                        <a:cs typeface="Times New Roman" pitchFamily="18" charset="0"/>
                      </a:endParaRPr>
                    </a:p>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itchFamily="18" charset="0"/>
                          <a:cs typeface="Times New Roman" pitchFamily="18" charset="0"/>
                        </a:rPr>
                        <a:t>NO</a:t>
                      </a:r>
                      <a:r>
                        <a:rPr lang="en-US" sz="3200" baseline="-25000" dirty="0" err="1" smtClean="0">
                          <a:solidFill>
                            <a:schemeClr val="tx1"/>
                          </a:solidFill>
                          <a:latin typeface="Times New Roman" pitchFamily="18" charset="0"/>
                          <a:cs typeface="Times New Roman" pitchFamily="18" charset="0"/>
                        </a:rPr>
                        <a:t>x</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tức</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thời</a:t>
                      </a:r>
                      <a:endParaRPr lang="en-US" sz="3200" dirty="0" smtClean="0">
                        <a:solidFill>
                          <a:schemeClr val="tx1"/>
                        </a:solidFill>
                        <a:latin typeface="Times New Roman" pitchFamily="18" charset="0"/>
                        <a:cs typeface="Times New Roman" pitchFamily="18" charset="0"/>
                      </a:endParaRPr>
                    </a:p>
                    <a:p>
                      <a:endParaRPr lang="en-US" sz="3200" dirty="0">
                        <a:solidFill>
                          <a:schemeClr val="tx1"/>
                        </a:solidFill>
                        <a:latin typeface="Times New Roman" pitchFamily="18" charset="0"/>
                        <a:cs typeface="Times New Roman" pitchFamily="18" charset="0"/>
                      </a:endParaRPr>
                    </a:p>
                  </a:txBody>
                  <a:tcPr>
                    <a:solidFill>
                      <a:schemeClr val="bg1"/>
                    </a:solidFill>
                  </a:tcPr>
                </a:tc>
              </a:tr>
              <a:tr h="1828800">
                <a:tc>
                  <a:txBody>
                    <a:bodyPr/>
                    <a:lstStyle/>
                    <a:p>
                      <a:r>
                        <a:rPr lang="en-US" sz="3200" dirty="0" err="1" smtClean="0">
                          <a:solidFill>
                            <a:schemeClr val="tx1"/>
                          </a:solidFill>
                          <a:latin typeface="Times New Roman" pitchFamily="18" charset="0"/>
                          <a:cs typeface="Times New Roman" pitchFamily="18" charset="0"/>
                        </a:rPr>
                        <a:t>Nguyên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nhân</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tạo</a:t>
                      </a:r>
                      <a:r>
                        <a:rPr lang="en-US" sz="3200" baseline="0" dirty="0" smtClean="0">
                          <a:solidFill>
                            <a:schemeClr val="tx1"/>
                          </a:solidFill>
                          <a:latin typeface="Times New Roman" pitchFamily="18" charset="0"/>
                          <a:cs typeface="Times New Roman" pitchFamily="18" charset="0"/>
                        </a:rPr>
                        <a:t> </a:t>
                      </a:r>
                      <a:r>
                        <a:rPr lang="en-US" sz="3200" baseline="0" dirty="0" err="1" smtClean="0">
                          <a:solidFill>
                            <a:schemeClr val="tx1"/>
                          </a:solidFill>
                          <a:latin typeface="Times New Roman" pitchFamily="18" charset="0"/>
                          <a:cs typeface="Times New Roman" pitchFamily="18" charset="0"/>
                        </a:rPr>
                        <a:t>thành</a:t>
                      </a:r>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a:solidFill>
                          <a:schemeClr val="tx1"/>
                        </a:solidFill>
                        <a:latin typeface="Times New Roman" pitchFamily="18" charset="0"/>
                        <a:cs typeface="Times New Roman" pitchFamily="18" charset="0"/>
                      </a:endParaRPr>
                    </a:p>
                  </a:txBody>
                  <a:tcPr>
                    <a:solidFill>
                      <a:schemeClr val="bg1"/>
                    </a:solidFill>
                  </a:tcPr>
                </a:tc>
                <a:tc>
                  <a:txBody>
                    <a:bodyPr/>
                    <a:lstStyle/>
                    <a:p>
                      <a:endParaRPr lang="en-US" sz="3200" dirty="0">
                        <a:solidFill>
                          <a:schemeClr val="tx1"/>
                        </a:solidFill>
                        <a:latin typeface="Times New Roman" pitchFamily="18" charset="0"/>
                        <a:cs typeface="Times New Roman" pitchFamily="18" charset="0"/>
                      </a:endParaRPr>
                    </a:p>
                  </a:txBody>
                  <a:tcPr>
                    <a:solidFill>
                      <a:schemeClr val="bg1"/>
                    </a:solidFill>
                  </a:tcPr>
                </a:tc>
              </a:tr>
            </a:tbl>
          </a:graphicData>
        </a:graphic>
      </p:graphicFrame>
    </p:spTree>
    <p:extLst>
      <p:ext uri="{BB962C8B-B14F-4D97-AF65-F5344CB8AC3E}">
        <p14:creationId xmlns:p14="http://schemas.microsoft.com/office/powerpoint/2010/main" val="34938780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2800" dirty="0" smtClean="0">
                <a:solidFill>
                  <a:srgbClr val="FF0066"/>
                </a:solidFill>
                <a:latin typeface="Times New Roman" pitchFamily="18" charset="0"/>
                <a:cs typeface="Times New Roman" pitchFamily="18" charset="0"/>
              </a:rPr>
              <a:t>3. MƯA ACID</a:t>
            </a:r>
            <a:endParaRPr lang="en-US" sz="2800"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2133600"/>
            <a:ext cx="8229600" cy="4525963"/>
          </a:xfrm>
        </p:spPr>
        <p:txBody>
          <a:bodyPr>
            <a:normAutofit fontScale="85000" lnSpcReduction="10000"/>
          </a:bodyPr>
          <a:lstStyle/>
          <a:p>
            <a:pPr marL="514350" indent="-514350">
              <a:buFont typeface="+mj-lt"/>
              <a:buAutoNum type="arabicPeriod"/>
            </a:pP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 </a:t>
            </a:r>
            <a:r>
              <a:rPr lang="en-US" dirty="0" err="1" smtClean="0">
                <a:latin typeface="Times New Roman" pitchFamily="18" charset="0"/>
                <a:cs typeface="Times New Roman" pitchFamily="18" charset="0"/>
              </a:rPr>
              <a:t>có</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điểm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gì</a:t>
            </a:r>
            <a:r>
              <a:rPr lang="en-US" dirty="0" smtClean="0">
                <a:latin typeface="Times New Roman" pitchFamily="18" charset="0"/>
                <a:cs typeface="Times New Roman" pitchFamily="18" charset="0"/>
              </a:rPr>
              <a:t>?</a:t>
            </a:r>
          </a:p>
          <a:p>
            <a:pPr marL="514350" indent="-514350">
              <a:buFont typeface="+mj-lt"/>
              <a:buAutoNum type="arabicPeriod"/>
            </a:pP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a:t>
            </a:r>
          </a:p>
          <a:p>
            <a:pPr marL="514350" indent="-514350">
              <a:buFont typeface="+mj-lt"/>
              <a:buAutoNum type="arabicPeriod"/>
            </a:pPr>
            <a:r>
              <a:rPr lang="en-US" dirty="0" err="1" smtClean="0">
                <a:latin typeface="Times New Roman" pitchFamily="18" charset="0"/>
                <a:cs typeface="Times New Roman" pitchFamily="18" charset="0"/>
              </a:rPr>
              <a:t>Phương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ứng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tạo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a:t>
            </a:r>
            <a:endParaRPr lang="en-US" dirty="0" smtClean="0">
              <a:latin typeface="Times New Roman" pitchFamily="18" charset="0"/>
              <a:cs typeface="Times New Roman" pitchFamily="18" charset="0"/>
            </a:endParaRPr>
          </a:p>
          <a:p>
            <a:pPr marL="514350" indent="-514350">
              <a:buFont typeface="+mj-lt"/>
              <a:buAutoNum type="arabicPeriod"/>
            </a:pPr>
            <a:r>
              <a:rPr lang="en-US" dirty="0" err="1" smtClean="0">
                <a:latin typeface="Times New Roman" pitchFamily="18" charset="0"/>
                <a:cs typeface="Times New Roman" pitchFamily="18" charset="0"/>
              </a:rPr>
              <a:t>Tác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 </a:t>
            </a:r>
            <a:r>
              <a:rPr lang="en-US" dirty="0" err="1" smtClean="0">
                <a:latin typeface="Times New Roman" pitchFamily="18" charset="0"/>
                <a:cs typeface="Times New Roman" pitchFamily="18" charset="0"/>
              </a:rPr>
              <a:t>đối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môi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trường</a:t>
            </a:r>
            <a:r>
              <a:rPr lang="en-US" dirty="0" smtClean="0">
                <a:latin typeface="Times New Roman" pitchFamily="18" charset="0"/>
                <a:cs typeface="Times New Roman" pitchFamily="18" charset="0"/>
              </a:rPr>
              <a:t>, con </a:t>
            </a:r>
            <a:r>
              <a:rPr lang="en-US" dirty="0" err="1" smtClean="0">
                <a:latin typeface="Times New Roman" pitchFamily="18" charset="0"/>
                <a:cs typeface="Times New Roman" pitchFamily="18" charset="0"/>
              </a:rPr>
              <a:t>người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thực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a:t>
            </a:r>
          </a:p>
          <a:p>
            <a:pPr marL="514350" indent="-514350">
              <a:buFont typeface="+mj-lt"/>
              <a:buAutoNum type="arabicPeriod"/>
            </a:pPr>
            <a:r>
              <a:rPr lang="en-US" dirty="0" err="1">
                <a:latin typeface="Times New Roman" pitchFamily="18" charset="0"/>
                <a:cs typeface="Times New Roman" pitchFamily="18" charset="0"/>
                <a:sym typeface="Wingdings" panose="05000000000000000000" pitchFamily="2" charset="2"/>
              </a:rPr>
              <a:t>Viết</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pt</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hóa</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học</a:t>
            </a:r>
            <a:r>
              <a:rPr lang="en-US" dirty="0">
                <a:latin typeface="Times New Roman" pitchFamily="18" charset="0"/>
                <a:cs typeface="Times New Roman" pitchFamily="18" charset="0"/>
                <a:sym typeface="Wingdings" panose="05000000000000000000" pitchFamily="2" charset="2"/>
              </a:rPr>
              <a:t> minh </a:t>
            </a:r>
            <a:r>
              <a:rPr lang="en-US" dirty="0" err="1">
                <a:latin typeface="Times New Roman" pitchFamily="18" charset="0"/>
                <a:cs typeface="Times New Roman" pitchFamily="18" charset="0"/>
                <a:sym typeface="Wingdings" panose="05000000000000000000" pitchFamily="2" charset="2"/>
              </a:rPr>
              <a:t>họa</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tác</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động</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của</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mưa</a:t>
            </a:r>
            <a:r>
              <a:rPr lang="en-US" dirty="0">
                <a:latin typeface="Times New Roman" pitchFamily="18" charset="0"/>
                <a:cs typeface="Times New Roman" pitchFamily="18" charset="0"/>
                <a:sym typeface="Wingdings" panose="05000000000000000000" pitchFamily="2" charset="2"/>
              </a:rPr>
              <a:t> acid </a:t>
            </a:r>
            <a:r>
              <a:rPr lang="en-US" dirty="0" err="1">
                <a:latin typeface="Times New Roman" pitchFamily="18" charset="0"/>
                <a:cs typeface="Times New Roman" pitchFamily="18" charset="0"/>
                <a:sym typeface="Wingdings" panose="05000000000000000000" pitchFamily="2" charset="2"/>
              </a:rPr>
              <a:t>với</a:t>
            </a:r>
            <a:r>
              <a:rPr lang="en-US" dirty="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công</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trình</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bằng</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đá</a:t>
            </a:r>
            <a:r>
              <a:rPr lang="en-US" dirty="0" smtClean="0">
                <a:latin typeface="Times New Roman" pitchFamily="18" charset="0"/>
                <a:cs typeface="Times New Roman" pitchFamily="18" charset="0"/>
                <a:sym typeface="Wingdings" panose="05000000000000000000" pitchFamily="2" charset="2"/>
              </a:rPr>
              <a:t> (</a:t>
            </a:r>
            <a:r>
              <a:rPr lang="en-US" dirty="0" err="1" smtClean="0">
                <a:latin typeface="Times New Roman" pitchFamily="18" charset="0"/>
                <a:cs typeface="Times New Roman" pitchFamily="18" charset="0"/>
                <a:sym typeface="Wingdings" panose="05000000000000000000" pitchFamily="2" charset="2"/>
              </a:rPr>
              <a:t>có</a:t>
            </a:r>
            <a:r>
              <a:rPr lang="en-US" dirty="0" smtClean="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thành</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phần</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chính</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là</a:t>
            </a:r>
            <a:r>
              <a:rPr lang="en-US" dirty="0">
                <a:latin typeface="Times New Roman" pitchFamily="18" charset="0"/>
                <a:cs typeface="Times New Roman" pitchFamily="18" charset="0"/>
                <a:sym typeface="Wingdings" panose="05000000000000000000" pitchFamily="2" charset="2"/>
              </a:rPr>
              <a:t> Calcium </a:t>
            </a:r>
            <a:r>
              <a:rPr lang="en-US" dirty="0" smtClean="0">
                <a:latin typeface="Times New Roman" pitchFamily="18" charset="0"/>
                <a:cs typeface="Times New Roman" pitchFamily="18" charset="0"/>
                <a:sym typeface="Wingdings" panose="05000000000000000000" pitchFamily="2" charset="2"/>
              </a:rPr>
              <a:t>carbonate) </a:t>
            </a:r>
            <a:r>
              <a:rPr lang="en-US" dirty="0" err="1">
                <a:latin typeface="Times New Roman" pitchFamily="18" charset="0"/>
                <a:cs typeface="Times New Roman" pitchFamily="18" charset="0"/>
                <a:sym typeface="Wingdings" panose="05000000000000000000" pitchFamily="2" charset="2"/>
              </a:rPr>
              <a:t>và</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với</a:t>
            </a:r>
            <a:r>
              <a:rPr lang="en-US" dirty="0">
                <a:latin typeface="Times New Roman" pitchFamily="18" charset="0"/>
                <a:cs typeface="Times New Roman" pitchFamily="18" charset="0"/>
                <a:sym typeface="Wingdings" panose="05000000000000000000" pitchFamily="2" charset="2"/>
              </a:rPr>
              <a:t> iron </a:t>
            </a:r>
            <a:r>
              <a:rPr lang="en-US" dirty="0" err="1">
                <a:latin typeface="Times New Roman" pitchFamily="18" charset="0"/>
                <a:cs typeface="Times New Roman" pitchFamily="18" charset="0"/>
                <a:sym typeface="Wingdings" panose="05000000000000000000" pitchFamily="2" charset="2"/>
              </a:rPr>
              <a:t>trong</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vật</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liệu</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xây</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dựng</a:t>
            </a:r>
            <a:r>
              <a:rPr lang="en-US" dirty="0">
                <a:latin typeface="Times New Roman" pitchFamily="18" charset="0"/>
                <a:cs typeface="Times New Roman" pitchFamily="18" charset="0"/>
                <a:sym typeface="Wingdings" panose="05000000000000000000" pitchFamily="2" charset="2"/>
              </a:rPr>
              <a:t> (</a:t>
            </a:r>
            <a:r>
              <a:rPr lang="en-US" dirty="0" err="1">
                <a:latin typeface="Times New Roman" pitchFamily="18" charset="0"/>
                <a:cs typeface="Times New Roman" pitchFamily="18" charset="0"/>
                <a:sym typeface="Wingdings" panose="05000000000000000000" pitchFamily="2" charset="2"/>
              </a:rPr>
              <a:t>thép</a:t>
            </a:r>
            <a:r>
              <a:rPr lang="en-US" dirty="0" smtClean="0">
                <a:latin typeface="Times New Roman" pitchFamily="18" charset="0"/>
                <a:cs typeface="Times New Roman" pitchFamily="18" charset="0"/>
                <a:sym typeface="Wingdings" panose="05000000000000000000" pitchFamily="2" charset="2"/>
              </a:rPr>
              <a:t>)</a:t>
            </a:r>
            <a:endParaRPr lang="en-US" dirty="0" smtClean="0">
              <a:latin typeface="Times New Roman" pitchFamily="18" charset="0"/>
              <a:cs typeface="Times New Roman" pitchFamily="18" charset="0"/>
            </a:endParaRPr>
          </a:p>
          <a:p>
            <a:pPr marL="514350" indent="-514350">
              <a:buFont typeface="+mj-lt"/>
              <a:buAutoNum type="arabicPeriod"/>
            </a:pPr>
            <a:r>
              <a:rPr lang="en-US" dirty="0" err="1" smtClean="0">
                <a:latin typeface="Times New Roman" pitchFamily="18" charset="0"/>
                <a:cs typeface="Times New Roman" pitchFamily="18" charset="0"/>
              </a:rPr>
              <a:t>Đề</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pháp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nhằm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giảm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thiểu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nguy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cơ</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gây</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mưa</a:t>
            </a:r>
            <a:r>
              <a:rPr lang="en-US" dirty="0" smtClean="0">
                <a:latin typeface="Times New Roman" pitchFamily="18" charset="0"/>
                <a:cs typeface="Times New Roman" pitchFamily="18" charset="0"/>
              </a:rPr>
              <a:t> acid?</a:t>
            </a:r>
            <a:endParaRPr lang="en-US" dirty="0">
              <a:latin typeface="Times New Roman" pitchFamily="18" charset="0"/>
              <a:cs typeface="Times New Roman" pitchFamily="18" charset="0"/>
            </a:endParaRPr>
          </a:p>
        </p:txBody>
      </p:sp>
      <p:sp>
        <p:nvSpPr>
          <p:cNvPr id="4" name="Title 1"/>
          <p:cNvSpPr txBox="1">
            <a:spLocks/>
          </p:cNvSpPr>
          <p:nvPr/>
        </p:nvSpPr>
        <p:spPr>
          <a:xfrm>
            <a:off x="533400" y="1066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solidFill>
                  <a:srgbClr val="00B050"/>
                </a:solidFill>
                <a:latin typeface="Times New Roman" pitchFamily="18" charset="0"/>
                <a:cs typeface="Times New Roman" pitchFamily="18" charset="0"/>
              </a:rPr>
              <a:t>PHIẾU HỌC TẬP </a:t>
            </a:r>
            <a:r>
              <a:rPr lang="en-US" sz="3200" dirty="0" smtClean="0">
                <a:solidFill>
                  <a:srgbClr val="00B050"/>
                </a:solidFill>
                <a:latin typeface="Times New Roman" pitchFamily="18" charset="0"/>
                <a:cs typeface="Times New Roman" pitchFamily="18" charset="0"/>
              </a:rPr>
              <a:t>(5 </a:t>
            </a:r>
            <a:r>
              <a:rPr lang="en-US" sz="3200" dirty="0" err="1" smtClean="0">
                <a:solidFill>
                  <a:srgbClr val="00B050"/>
                </a:solidFill>
                <a:latin typeface="Times New Roman" pitchFamily="18" charset="0"/>
                <a:cs typeface="Times New Roman" pitchFamily="18" charset="0"/>
              </a:rPr>
              <a:t>phút</a:t>
            </a:r>
            <a:r>
              <a:rPr lang="en-US" sz="3200" dirty="0" smtClean="0">
                <a:solidFill>
                  <a:srgbClr val="00B050"/>
                </a:solidFill>
                <a:latin typeface="Times New Roman" pitchFamily="18" charset="0"/>
                <a:cs typeface="Times New Roman" pitchFamily="18" charset="0"/>
              </a:rPr>
              <a:t>)</a:t>
            </a:r>
            <a:endParaRPr lang="en-US" sz="3200"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187559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143000"/>
          </a:xfrm>
        </p:spPr>
        <p:txBody>
          <a:bodyPr>
            <a:normAutofit fontScale="90000"/>
          </a:bodyPr>
          <a:lstStyle/>
          <a:p>
            <a:r>
              <a:rPr lang="en-US" dirty="0" err="1" smtClean="0">
                <a:solidFill>
                  <a:srgbClr val="00B050"/>
                </a:solidFill>
                <a:latin typeface="Times New Roman" pitchFamily="18" charset="0"/>
                <a:cs typeface="Times New Roman" pitchFamily="18" charset="0"/>
              </a:rPr>
              <a:t>Xem</a:t>
            </a:r>
            <a:r>
              <a:rPr lang="en-US" dirty="0" smtClean="0">
                <a:solidFill>
                  <a:srgbClr val="00B050"/>
                </a:solidFill>
                <a:latin typeface="Times New Roman" pitchFamily="18" charset="0"/>
                <a:cs typeface="Times New Roman" pitchFamily="18" charset="0"/>
              </a:rPr>
              <a:t> video </a:t>
            </a:r>
            <a:r>
              <a:rPr lang="en-US" dirty="0" err="1" smtClean="0">
                <a:solidFill>
                  <a:srgbClr val="00B050"/>
                </a:solidFill>
                <a:latin typeface="Times New Roman" pitchFamily="18" charset="0"/>
                <a:cs typeface="Times New Roman" pitchFamily="18" charset="0"/>
              </a:rPr>
              <a:t>về</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mưa</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axit</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và</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hoàn</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thành</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phiếu</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học</a:t>
            </a:r>
            <a:r>
              <a:rPr lang="en-US" dirty="0" smtClean="0">
                <a:solidFill>
                  <a:srgbClr val="00B050"/>
                </a:solidFill>
                <a:latin typeface="Times New Roman" pitchFamily="18" charset="0"/>
                <a:cs typeface="Times New Roman" pitchFamily="18" charset="0"/>
              </a:rPr>
              <a:t> </a:t>
            </a:r>
            <a:r>
              <a:rPr lang="en-US" dirty="0" err="1" smtClean="0">
                <a:solidFill>
                  <a:srgbClr val="00B050"/>
                </a:solidFill>
                <a:latin typeface="Times New Roman" pitchFamily="18" charset="0"/>
                <a:cs typeface="Times New Roman" pitchFamily="18" charset="0"/>
              </a:rPr>
              <a:t>tập</a:t>
            </a:r>
            <a:endParaRPr lang="en-US" dirty="0">
              <a:solidFill>
                <a:srgbClr val="00B050"/>
              </a:solidFill>
              <a:latin typeface="Times New Roman" pitchFamily="18" charset="0"/>
              <a:cs typeface="Times New Roman" pitchFamily="18" charset="0"/>
            </a:endParaRPr>
          </a:p>
        </p:txBody>
      </p:sp>
      <p:pic>
        <p:nvPicPr>
          <p:cNvPr id="4" name="#46 MƯA ACID LÀ GÌ-.web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2895600"/>
            <a:ext cx="8045450" cy="3230563"/>
          </a:xfrm>
        </p:spPr>
      </p:pic>
    </p:spTree>
    <p:extLst>
      <p:ext uri="{BB962C8B-B14F-4D97-AF65-F5344CB8AC3E}">
        <p14:creationId xmlns:p14="http://schemas.microsoft.com/office/powerpoint/2010/main" val="40158559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66"/>
                </a:solidFill>
              </a:rPr>
              <a:t>II. NITRIC ACID</a:t>
            </a:r>
            <a:endParaRPr lang="en-US" dirty="0">
              <a:solidFill>
                <a:srgbClr val="FF0066"/>
              </a:solidFill>
            </a:endParaRPr>
          </a:p>
        </p:txBody>
      </p:sp>
      <p:sp>
        <p:nvSpPr>
          <p:cNvPr id="3" name="Content Placeholder 2"/>
          <p:cNvSpPr>
            <a:spLocks noGrp="1"/>
          </p:cNvSpPr>
          <p:nvPr>
            <p:ph idx="1"/>
          </p:nvPr>
        </p:nvSpPr>
        <p:spPr/>
        <p:txBody>
          <a:bodyPr/>
          <a:lstStyle/>
          <a:p>
            <a:pPr marL="0" indent="0" algn="ctr">
              <a:buNone/>
            </a:pPr>
            <a:r>
              <a:rPr lang="en-US" dirty="0" smtClean="0">
                <a:solidFill>
                  <a:srgbClr val="00B050"/>
                </a:solidFill>
                <a:latin typeface="Times New Roman" pitchFamily="18" charset="0"/>
                <a:cs typeface="Times New Roman" pitchFamily="18" charset="0"/>
              </a:rPr>
              <a:t>PHIẾU HỌC TẬP </a:t>
            </a:r>
            <a:r>
              <a:rPr lang="en-US" dirty="0" smtClean="0">
                <a:solidFill>
                  <a:srgbClr val="00B050"/>
                </a:solidFill>
                <a:latin typeface="Times New Roman" pitchFamily="18" charset="0"/>
                <a:cs typeface="Times New Roman" pitchFamily="18" charset="0"/>
              </a:rPr>
              <a:t>2 (5 </a:t>
            </a:r>
            <a:r>
              <a:rPr lang="en-US" dirty="0" err="1" smtClean="0">
                <a:solidFill>
                  <a:srgbClr val="00B050"/>
                </a:solidFill>
                <a:latin typeface="Times New Roman" pitchFamily="18" charset="0"/>
                <a:cs typeface="Times New Roman" pitchFamily="18" charset="0"/>
              </a:rPr>
              <a:t>phút</a:t>
            </a:r>
            <a:r>
              <a:rPr lang="en-US" dirty="0" smtClean="0">
                <a:solidFill>
                  <a:srgbClr val="00B050"/>
                </a:solidFill>
                <a:latin typeface="Times New Roman" pitchFamily="18" charset="0"/>
                <a:cs typeface="Times New Roman" pitchFamily="18" charset="0"/>
              </a:rPr>
              <a:t>)</a:t>
            </a:r>
          </a:p>
          <a:p>
            <a:pPr marL="514350" indent="-514350">
              <a:buAutoNum type="arabicPeriod"/>
            </a:pPr>
            <a:r>
              <a:rPr lang="en-US" dirty="0" err="1" smtClean="0">
                <a:latin typeface="Times New Roman" pitchFamily="18" charset="0"/>
                <a:cs typeface="Times New Roman" pitchFamily="18" charset="0"/>
              </a:rPr>
              <a:t>Viết</a:t>
            </a:r>
            <a:r>
              <a:rPr lang="en-US" dirty="0" smtClean="0">
                <a:latin typeface="Times New Roman" pitchFamily="18" charset="0"/>
                <a:cs typeface="Times New Roman" pitchFamily="18" charset="0"/>
              </a:rPr>
              <a:t> CTCT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CT Lewis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p>
          <a:p>
            <a:pPr marL="514350" indent="-514350">
              <a:buAutoNum type="arabicPeriod"/>
            </a:pPr>
            <a:r>
              <a:rPr lang="en-US" dirty="0" err="1" smtClean="0">
                <a:latin typeface="Times New Roman" pitchFamily="18" charset="0"/>
                <a:cs typeface="Times New Roman" pitchFamily="18" charset="0"/>
              </a:rPr>
              <a:t>Dự</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đoán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tan </a:t>
            </a:r>
            <a:r>
              <a:rPr lang="en-US" dirty="0" err="1" smtClean="0">
                <a:latin typeface="Times New Roman" pitchFamily="18" charset="0"/>
                <a:cs typeface="Times New Roman" pitchFamily="18" charset="0"/>
              </a:rPr>
              <a:t>và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hóa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p>
          <a:p>
            <a:pPr marL="514350" indent="-514350">
              <a:buAutoNum type="arabicPeriod"/>
            </a:pPr>
            <a:r>
              <a:rPr lang="en-US" dirty="0" err="1" smtClean="0">
                <a:latin typeface="Times New Roman" pitchFamily="18" charset="0"/>
                <a:cs typeface="Times New Roman" pitchFamily="18" charset="0"/>
              </a:rPr>
              <a:t>Tính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chất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vật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lí</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nitric acid</a:t>
            </a:r>
            <a:r>
              <a:rPr lang="en-US" dirty="0" smtClean="0">
                <a:latin typeface="Times New Roman" pitchFamily="18" charset="0"/>
                <a:cs typeface="Times New Roman" pitchFamily="18" charset="0"/>
              </a:rPr>
              <a:t>?</a:t>
            </a:r>
          </a:p>
          <a:p>
            <a:pPr marL="514350" indent="-514350">
              <a:buAutoNum type="arabicPeriod"/>
            </a:pPr>
            <a:endParaRPr lang="en-US" dirty="0">
              <a:latin typeface="Times New Roman" pitchFamily="18" charset="0"/>
              <a:cs typeface="Times New Roman" pitchFamily="18" charset="0"/>
            </a:endParaRPr>
          </a:p>
        </p:txBody>
      </p:sp>
      <p:pic>
        <p:nvPicPr>
          <p:cNvPr id="4" name="Picture 3"/>
          <p:cNvPicPr>
            <a:picLocks noChangeAspect="1"/>
          </p:cNvPicPr>
          <p:nvPr/>
        </p:nvPicPr>
        <p:blipFill>
          <a:blip r:embed="rId2"/>
          <a:stretch>
            <a:fillRect/>
          </a:stretch>
        </p:blipFill>
        <p:spPr>
          <a:xfrm>
            <a:off x="2667000" y="4572000"/>
            <a:ext cx="3542962" cy="1923175"/>
          </a:xfrm>
          <a:prstGeom prst="rect">
            <a:avLst/>
          </a:prstGeom>
        </p:spPr>
      </p:pic>
    </p:spTree>
    <p:extLst>
      <p:ext uri="{BB962C8B-B14F-4D97-AF65-F5344CB8AC3E}">
        <p14:creationId xmlns:p14="http://schemas.microsoft.com/office/powerpoint/2010/main" val="12861202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0066"/>
                </a:solidFill>
                <a:latin typeface="Times New Roman" pitchFamily="18" charset="0"/>
                <a:cs typeface="Times New Roman" pitchFamily="18" charset="0"/>
              </a:rPr>
              <a:t>3. </a:t>
            </a:r>
            <a:r>
              <a:rPr lang="en-US" dirty="0" err="1" smtClean="0">
                <a:solidFill>
                  <a:srgbClr val="FF0066"/>
                </a:solidFill>
                <a:latin typeface="Times New Roman" pitchFamily="18" charset="0"/>
                <a:cs typeface="Times New Roman" pitchFamily="18" charset="0"/>
              </a:rPr>
              <a:t>Tính</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chất</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hóa</a:t>
            </a:r>
            <a:r>
              <a:rPr lang="en-US" dirty="0" smtClean="0">
                <a:solidFill>
                  <a:srgbClr val="FF0066"/>
                </a:solidFill>
                <a:latin typeface="Times New Roman" pitchFamily="18" charset="0"/>
                <a:cs typeface="Times New Roman" pitchFamily="18" charset="0"/>
              </a:rPr>
              <a:t> </a:t>
            </a:r>
            <a:r>
              <a:rPr lang="en-US" dirty="0" err="1" smtClean="0">
                <a:solidFill>
                  <a:srgbClr val="FF0066"/>
                </a:solidFill>
                <a:latin typeface="Times New Roman" pitchFamily="18" charset="0"/>
                <a:cs typeface="Times New Roman" pitchFamily="18" charset="0"/>
              </a:rPr>
              <a:t>học</a:t>
            </a:r>
            <a:endParaRPr lang="en-US" dirty="0">
              <a:solidFill>
                <a:srgbClr val="FF0066"/>
              </a:solidFill>
              <a:latin typeface="Times New Roman" pitchFamily="18" charset="0"/>
              <a:cs typeface="Times New Roman" pitchFamily="18" charset="0"/>
            </a:endParaRPr>
          </a:p>
        </p:txBody>
      </p:sp>
      <p:sp>
        <p:nvSpPr>
          <p:cNvPr id="3" name="Content Placeholder 2"/>
          <p:cNvSpPr>
            <a:spLocks noGrp="1"/>
          </p:cNvSpPr>
          <p:nvPr>
            <p:ph idx="1"/>
          </p:nvPr>
        </p:nvSpPr>
        <p:spPr>
          <a:xfrm>
            <a:off x="533400" y="762000"/>
            <a:ext cx="8229600" cy="4525963"/>
          </a:xfrm>
        </p:spPr>
        <p:txBody>
          <a:bodyPr>
            <a:noAutofit/>
          </a:bodyPr>
          <a:lstStyle/>
          <a:p>
            <a:pPr marL="0" indent="0" algn="ctr">
              <a:buNone/>
            </a:pPr>
            <a:r>
              <a:rPr lang="en-US" sz="2400" dirty="0" smtClean="0">
                <a:latin typeface="Times New Roman" pitchFamily="18" charset="0"/>
                <a:cs typeface="Times New Roman" pitchFamily="18" charset="0"/>
              </a:rPr>
              <a:t>PHIẾU HỌC TẬP </a:t>
            </a:r>
            <a:r>
              <a:rPr lang="en-US" sz="2400" dirty="0" smtClean="0">
                <a:latin typeface="Times New Roman" pitchFamily="18" charset="0"/>
                <a:cs typeface="Times New Roman" pitchFamily="18" charset="0"/>
              </a:rPr>
              <a:t>(7 </a:t>
            </a:r>
            <a:r>
              <a:rPr lang="en-US" sz="2400" dirty="0" err="1" smtClean="0">
                <a:latin typeface="Times New Roman" pitchFamily="18" charset="0"/>
                <a:cs typeface="Times New Roman" pitchFamily="18" charset="0"/>
              </a:rPr>
              <a:t>phút</a:t>
            </a:r>
            <a:r>
              <a:rPr lang="en-US" sz="2400" dirty="0" smtClean="0">
                <a:latin typeface="Times New Roman" pitchFamily="18" charset="0"/>
                <a:cs typeface="Times New Roman" pitchFamily="18" charset="0"/>
              </a:rPr>
              <a:t>)</a:t>
            </a:r>
          </a:p>
          <a:p>
            <a:pPr marL="0" indent="0">
              <a:spcBef>
                <a:spcPts val="0"/>
              </a:spcBef>
              <a:buNone/>
            </a:pP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phản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ứng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rút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kết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tính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hóa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nitric acid: </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 (</a:t>
            </a:r>
            <a:r>
              <a:rPr lang="en-US" sz="2400" baseline="-25000" dirty="0" err="1" smtClean="0">
                <a:latin typeface="Times New Roman" pitchFamily="18" charset="0"/>
                <a:cs typeface="Times New Roman" pitchFamily="18" charset="0"/>
              </a:rPr>
              <a:t>aq</a:t>
            </a:r>
            <a:r>
              <a:rPr lang="en-US" sz="2400" baseline="-250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Fe </a:t>
            </a:r>
            <a:r>
              <a:rPr lang="en-US" sz="2400" baseline="-25000" dirty="0" smtClean="0">
                <a:latin typeface="Times New Roman" pitchFamily="18" charset="0"/>
                <a:cs typeface="Times New Roman" pitchFamily="18" charset="0"/>
              </a:rPr>
              <a:t>(s)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Cu </a:t>
            </a:r>
            <a:r>
              <a:rPr lang="en-US" sz="2400" baseline="-250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C </a:t>
            </a:r>
            <a:r>
              <a:rPr lang="en-US" sz="2400" baseline="-25000" dirty="0">
                <a:latin typeface="Times New Roman" pitchFamily="18" charset="0"/>
                <a:cs typeface="Times New Roman" pitchFamily="18" charset="0"/>
              </a:rPr>
              <a:t>(s) </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CaO</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(s) </a:t>
            </a:r>
            <a:r>
              <a:rPr lang="en-US"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NaOH</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smtClean="0">
                <a:latin typeface="Times New Roman" pitchFamily="18" charset="0"/>
                <a:cs typeface="Times New Roman" pitchFamily="18" charset="0"/>
              </a:rPr>
              <a:t>CaCO</a:t>
            </a:r>
            <a:r>
              <a:rPr lang="en-US" sz="2400" baseline="-25000" dirty="0">
                <a:latin typeface="Times New Roman" pitchFamily="18" charset="0"/>
                <a:cs typeface="Times New Roman" pitchFamily="18" charset="0"/>
              </a:rPr>
              <a:t>3 (s)</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a:t>
            </a:r>
            <a:endParaRPr lang="en-US" sz="2400" baseline="-25000" dirty="0" smtClean="0">
              <a:latin typeface="Times New Roman" pitchFamily="18" charset="0"/>
              <a:cs typeface="Times New Roman" pitchFamily="18" charset="0"/>
            </a:endParaRPr>
          </a:p>
          <a:p>
            <a:pPr marL="457200" indent="-457200">
              <a:buFont typeface="+mj-lt"/>
              <a:buAutoNum type="arabicPeriod"/>
            </a:pPr>
            <a:r>
              <a:rPr lang="en-US" sz="2400" dirty="0" smtClean="0">
                <a:latin typeface="Times New Roman" pitchFamily="18" charset="0"/>
                <a:cs typeface="Times New Roman" pitchFamily="18" charset="0"/>
              </a:rPr>
              <a:t>HNO</a:t>
            </a:r>
            <a:r>
              <a:rPr lang="en-US" sz="2400" baseline="-25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a:t>
            </a:r>
            <a:r>
              <a:rPr lang="en-US" sz="2400" baseline="-25000" dirty="0" err="1">
                <a:latin typeface="Times New Roman" pitchFamily="18" charset="0"/>
                <a:cs typeface="Times New Roman" pitchFamily="18" charset="0"/>
              </a:rPr>
              <a:t>aq</a:t>
            </a:r>
            <a:r>
              <a:rPr lang="en-US" sz="2400" baseline="-25000" dirty="0">
                <a:latin typeface="Times New Roman" pitchFamily="18" charset="0"/>
                <a:cs typeface="Times New Roman" pitchFamily="18" charset="0"/>
              </a:rPr>
              <a:t>)</a:t>
            </a:r>
            <a:r>
              <a:rPr lang="en-US" sz="2400" dirty="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FeO</a:t>
            </a:r>
            <a:r>
              <a:rPr lang="en-US" sz="2400" dirty="0" smtClean="0">
                <a:latin typeface="Times New Roman" pitchFamily="18" charset="0"/>
                <a:cs typeface="Times New Roman" pitchFamily="18" charset="0"/>
              </a:rPr>
              <a:t> </a:t>
            </a:r>
            <a:r>
              <a:rPr lang="en-US" sz="2400" baseline="-25000" dirty="0">
                <a:latin typeface="Times New Roman" pitchFamily="18" charset="0"/>
                <a:cs typeface="Times New Roman" pitchFamily="18" charset="0"/>
              </a:rPr>
              <a:t>(s) </a:t>
            </a:r>
            <a:r>
              <a:rPr lang="en-US" sz="2400" dirty="0" smtClean="0">
                <a:latin typeface="Times New Roman" pitchFamily="18" charset="0"/>
                <a:cs typeface="Times New Roman" pitchFamily="18" charset="0"/>
              </a:rPr>
              <a:t>→</a:t>
            </a:r>
          </a:p>
          <a:p>
            <a:pPr marL="457200" indent="-457200">
              <a:buFont typeface="+mj-lt"/>
              <a:buAutoNum type="arabicPeriod"/>
            </a:pPr>
            <a:r>
              <a:rPr lang="en-US" sz="2400" dirty="0" smtClean="0">
                <a:latin typeface="Palatino Linotype" panose="02040502050505030304" pitchFamily="18" charset="0"/>
                <a:sym typeface="Wingdings" panose="05000000000000000000" pitchFamily="2" charset="2"/>
              </a:rPr>
              <a:t>Fe(OH)</a:t>
            </a:r>
            <a:r>
              <a:rPr lang="en-US" sz="2400" baseline="-25000" dirty="0" smtClean="0">
                <a:latin typeface="Palatino Linotype" panose="02040502050505030304" pitchFamily="18" charset="0"/>
                <a:sym typeface="Wingdings" panose="05000000000000000000" pitchFamily="2" charset="2"/>
              </a:rPr>
              <a:t>3</a:t>
            </a:r>
            <a:r>
              <a:rPr lang="en-US" sz="2400" dirty="0" smtClean="0">
                <a:latin typeface="Palatino Linotype" panose="02040502050505030304" pitchFamily="18" charset="0"/>
                <a:sym typeface="Wingdings" panose="05000000000000000000" pitchFamily="2" charset="2"/>
              </a:rPr>
              <a:t> </a:t>
            </a:r>
            <a:r>
              <a:rPr lang="en-US" sz="2400" dirty="0">
                <a:latin typeface="Palatino Linotype" panose="02040502050505030304" pitchFamily="18" charset="0"/>
                <a:sym typeface="Wingdings" panose="05000000000000000000" pitchFamily="2" charset="2"/>
              </a:rPr>
              <a:t>(s) + HNO</a:t>
            </a:r>
            <a:r>
              <a:rPr lang="en-US" sz="2400" baseline="-25000" dirty="0">
                <a:latin typeface="Palatino Linotype" panose="02040502050505030304" pitchFamily="18" charset="0"/>
                <a:sym typeface="Wingdings" panose="05000000000000000000" pitchFamily="2" charset="2"/>
              </a:rPr>
              <a:t>3</a:t>
            </a:r>
            <a:r>
              <a:rPr lang="en-US" sz="2400" dirty="0">
                <a:latin typeface="Palatino Linotype" panose="02040502050505030304" pitchFamily="18" charset="0"/>
                <a:sym typeface="Wingdings" panose="05000000000000000000" pitchFamily="2" charset="2"/>
              </a:rPr>
              <a:t> (</a:t>
            </a:r>
            <a:r>
              <a:rPr lang="en-US" sz="2400" dirty="0" err="1">
                <a:latin typeface="Palatino Linotype" panose="02040502050505030304" pitchFamily="18" charset="0"/>
                <a:sym typeface="Wingdings" panose="05000000000000000000" pitchFamily="2" charset="2"/>
              </a:rPr>
              <a:t>aq</a:t>
            </a:r>
            <a:r>
              <a:rPr lang="en-US" sz="2400" dirty="0">
                <a:latin typeface="Palatino Linotype" panose="02040502050505030304" pitchFamily="18" charset="0"/>
                <a:sym typeface="Wingdings" panose="05000000000000000000" pitchFamily="2" charset="2"/>
              </a:rPr>
              <a:t>)   </a:t>
            </a:r>
            <a:r>
              <a:rPr lang="en-US" sz="2400" dirty="0" smtClean="0">
                <a:latin typeface="Palatino Linotype" panose="02040502050505030304" pitchFamily="18" charset="0"/>
                <a:sym typeface="Wingdings" panose="05000000000000000000" pitchFamily="2" charset="2"/>
              </a:rPr>
              <a:t>...</a:t>
            </a:r>
          </a:p>
          <a:p>
            <a:pPr marL="457200" indent="-457200">
              <a:buFont typeface="+mj-lt"/>
              <a:buAutoNum type="arabicPeriod"/>
            </a:pPr>
            <a:r>
              <a:rPr lang="en-US" sz="2400" dirty="0">
                <a:latin typeface="Palatino Linotype" panose="02040502050505030304" pitchFamily="18" charset="0"/>
                <a:sym typeface="Wingdings" panose="05000000000000000000" pitchFamily="2" charset="2"/>
              </a:rPr>
              <a:t>Fe(OH)</a:t>
            </a:r>
            <a:r>
              <a:rPr lang="en-US" sz="2400" baseline="-25000" dirty="0">
                <a:latin typeface="Palatino Linotype" panose="02040502050505030304" pitchFamily="18" charset="0"/>
                <a:sym typeface="Wingdings" panose="05000000000000000000" pitchFamily="2" charset="2"/>
              </a:rPr>
              <a:t>2</a:t>
            </a:r>
            <a:r>
              <a:rPr lang="en-US" sz="2400" dirty="0">
                <a:latin typeface="Palatino Linotype" panose="02040502050505030304" pitchFamily="18" charset="0"/>
                <a:sym typeface="Wingdings" panose="05000000000000000000" pitchFamily="2" charset="2"/>
              </a:rPr>
              <a:t> (s) + HNO</a:t>
            </a:r>
            <a:r>
              <a:rPr lang="en-US" sz="2400" baseline="-25000" dirty="0">
                <a:latin typeface="Palatino Linotype" panose="02040502050505030304" pitchFamily="18" charset="0"/>
                <a:sym typeface="Wingdings" panose="05000000000000000000" pitchFamily="2" charset="2"/>
              </a:rPr>
              <a:t>3</a:t>
            </a:r>
            <a:r>
              <a:rPr lang="en-US" sz="2400" dirty="0">
                <a:latin typeface="Palatino Linotype" panose="02040502050505030304" pitchFamily="18" charset="0"/>
                <a:sym typeface="Wingdings" panose="05000000000000000000" pitchFamily="2" charset="2"/>
              </a:rPr>
              <a:t> (</a:t>
            </a:r>
            <a:r>
              <a:rPr lang="en-US" sz="2400" dirty="0" err="1">
                <a:latin typeface="Palatino Linotype" panose="02040502050505030304" pitchFamily="18" charset="0"/>
                <a:sym typeface="Wingdings" panose="05000000000000000000" pitchFamily="2" charset="2"/>
              </a:rPr>
              <a:t>aq</a:t>
            </a:r>
            <a:r>
              <a:rPr lang="en-US" sz="2400" dirty="0">
                <a:latin typeface="Palatino Linotype" panose="02040502050505030304" pitchFamily="18" charset="0"/>
                <a:sym typeface="Wingdings" panose="05000000000000000000" pitchFamily="2" charset="2"/>
              </a:rPr>
              <a:t>)   NO</a:t>
            </a:r>
            <a:r>
              <a:rPr lang="en-US" sz="2400" baseline="-25000" dirty="0">
                <a:latin typeface="Palatino Linotype" panose="02040502050505030304" pitchFamily="18" charset="0"/>
                <a:sym typeface="Wingdings" panose="05000000000000000000" pitchFamily="2" charset="2"/>
              </a:rPr>
              <a:t>2</a:t>
            </a:r>
            <a:r>
              <a:rPr lang="en-US" sz="2400" dirty="0">
                <a:latin typeface="Palatino Linotype" panose="02040502050505030304" pitchFamily="18" charset="0"/>
                <a:sym typeface="Wingdings" panose="05000000000000000000" pitchFamily="2" charset="2"/>
              </a:rPr>
              <a:t> + </a:t>
            </a:r>
            <a:r>
              <a:rPr lang="en-US" sz="2400" dirty="0" smtClean="0">
                <a:latin typeface="Palatino Linotype" panose="02040502050505030304" pitchFamily="18" charset="0"/>
                <a:sym typeface="Wingdings" panose="05000000000000000000" pitchFamily="2" charset="2"/>
              </a:rPr>
              <a:t>…</a:t>
            </a:r>
            <a:endParaRPr lang="en-US" sz="2400" dirty="0">
              <a:latin typeface="Palatino Linotype" panose="02040502050505030304" pitchFamily="18" charset="0"/>
            </a:endParaRPr>
          </a:p>
          <a:p>
            <a:pPr>
              <a:buFontTx/>
              <a:buChar char="-"/>
            </a:pPr>
            <a:endParaRPr lang="en-US" sz="2400" dirty="0" smtClean="0">
              <a:latin typeface="Times New Roman" pitchFamily="18" charset="0"/>
              <a:cs typeface="Times New Roman" pitchFamily="18" charset="0"/>
            </a:endParaRPr>
          </a:p>
          <a:p>
            <a:pPr>
              <a:buFontTx/>
              <a:buChar char="-"/>
            </a:pPr>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40904217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3447</TotalTime>
  <Words>1316</Words>
  <PresentationFormat>On-screen Show (4:3)</PresentationFormat>
  <Paragraphs>145</Paragraphs>
  <Slides>30</Slides>
  <Notes>1</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BÀI 6 MỘT SỐ HỢP CHẤT CỦA NITROGEN VỚI OXYGEN (HÓA HỌC 11 – KẾT NỐI TRI THỨC VỚI CUỘC SỐNG)</vt:lpstr>
      <vt:lpstr>HÌNH ẢNH SAU LÀM CÁC EM LIÊN TƯỞNG ĐẾN HIỆN TƯỢNG GÌ? </vt:lpstr>
      <vt:lpstr>I. CÁC OXIDE CỦA NITROGEN</vt:lpstr>
      <vt:lpstr>Nguyên nhân hình thành NOx trong không khí</vt:lpstr>
      <vt:lpstr>3. MƯA ACID</vt:lpstr>
      <vt:lpstr>Xem video về mưa axit và hoàn thành phiếu học tập</vt:lpstr>
      <vt:lpstr>II. NITRIC ACID</vt:lpstr>
      <vt:lpstr>3. Tính chất hóa học</vt:lpstr>
      <vt:lpstr>PowerPoint Presentation</vt:lpstr>
      <vt:lpstr>PowerPoint Presentation</vt:lpstr>
      <vt:lpstr>Tính chất hóa học của nitric acid</vt:lpstr>
      <vt:lpstr>PowerPoint Presentation</vt:lpstr>
      <vt:lpstr>III. HIỆN TƯỢNG PHÚ DƯỠNG</vt:lpstr>
      <vt:lpstr>VIDEO HIỆN TƯỢNG PHÚ DƯỠNG LÀ GÌ?</vt:lpstr>
      <vt:lpstr>CỦNG CỐ</vt:lpstr>
      <vt:lpstr>CỦNG CỐ</vt:lpstr>
      <vt:lpstr>CỦNG CỐ</vt:lpstr>
      <vt:lpstr>CỦNG CỐ</vt:lpstr>
      <vt:lpstr>CỦNG CỐ</vt:lpstr>
      <vt:lpstr>PowerPoint Presentation</vt:lpstr>
      <vt:lpstr>PHIẾU HỌC TẬP 4</vt:lpstr>
      <vt:lpstr>Ao hồ có hiện tượng phú dưỡng</vt:lpstr>
      <vt:lpstr>III. HIỆN TƯỢNG PHÚ DƯỠNG</vt:lpstr>
      <vt:lpstr>III. HIỆN TƯỢNG PHÚ DƯỠNG</vt:lpstr>
      <vt:lpstr>III. HIỆN TƯỢNG PHÚ DƯỠNG</vt:lpstr>
      <vt:lpstr>PowerPoint Presentation</vt:lpstr>
      <vt:lpstr>PowerPoint Presentation</vt:lpstr>
      <vt:lpstr>DẶN DÒ: VỀ NHÀ VẼ SƠ ĐỒ TƯ DUY  MỘT SỐ HỢP CHẤT  CỦA NITROGEN VỚI OXYGEN</vt:lpstr>
      <vt:lpstr>Video: phú dưỡng là gì?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2023-04-15T12:44:56Z</dcterms:created>
  <dcterms:modified xsi:type="dcterms:W3CDTF">2023-05-07T15:58:38Z</dcterms:modified>
</cp:coreProperties>
</file>