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5" r:id="rId3"/>
    <p:sldId id="270" r:id="rId4"/>
    <p:sldId id="268" r:id="rId5"/>
    <p:sldId id="260" r:id="rId6"/>
    <p:sldId id="262" r:id="rId7"/>
    <p:sldId id="275" r:id="rId8"/>
    <p:sldId id="277" r:id="rId9"/>
    <p:sldId id="278" r:id="rId10"/>
    <p:sldId id="279" r:id="rId11"/>
    <p:sldId id="280" r:id="rId12"/>
    <p:sldId id="281" r:id="rId13"/>
    <p:sldId id="276" r:id="rId14"/>
    <p:sldId id="283" r:id="rId15"/>
    <p:sldId id="284" r:id="rId16"/>
    <p:sldId id="282" r:id="rId17"/>
    <p:sldId id="285" r:id="rId18"/>
    <p:sldId id="28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C1C5-D05B-41F4-84D9-71CFAA1443B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BA170-C094-4F17-BF40-EB88CF5B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CE2E09-86DE-47D5-A3D9-D1AF1CF31986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85C1-FFA3-480C-8791-8722C701BD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1D549-B5A9-4000-8C7C-C3339170C3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8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A0E4-63AB-4DC5-B46F-DEDF68639E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4E17-0643-46DA-9091-B91C5CF96E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6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00A7-0FB9-4B13-9AE4-EEA15B0F1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F1E4-1AFD-4BC4-AF5C-2E4E620C21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1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0EA04-4311-4328-AE7C-A5ACA21955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E8D4-9D2E-4DBD-B363-885E9057E2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9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D97A-FEA0-42DB-8DEF-4CE229814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FB29-2888-46BB-B6BA-3F9D9E0EF9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9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7FCA-96A1-45B1-A324-A93C1FE9EB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5F228-A945-4010-B739-A53B7DE079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07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F184-5C32-4AC3-94EE-508303250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39C5-FC58-44CB-9A2B-3BE68772CB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6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51BA-B62F-48E1-B4E9-03E32BB562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133C-D32B-4596-88EE-D88751ED8F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6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A2F06-4747-4810-A16E-8E38E4EAD8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825EE-484D-43D9-8346-F588742D18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12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BF13-BD58-4195-82BA-650458EF7E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CC75-0D99-41FC-AF17-FD68E3669E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889B-B84B-40C2-8991-AC1E456806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429D-6D97-44AC-A7A6-3E688D13D4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9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25B8AE-3316-4DA0-A532-39DECA1DB00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786F4-C2F1-4AB5-BD42-66DDBFA876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86400"/>
            <a:ext cx="19431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3" y="449265"/>
            <a:ext cx="82232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4" y="4800600"/>
            <a:ext cx="27924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7066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58" y="3920836"/>
            <a:ext cx="1522486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2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609600"/>
            <a:ext cx="7620000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g) Nhưng cũng như trước một chuyến đi xa, trong lòng con không có mối bận tâm nào khác ngoài chuyện ngày mai thức dạy cho kịp giờ.</a:t>
            </a:r>
            <a:endParaRPr lang="en-US" sz="2400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( Lí Lan)  - 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TN chỉ sự so sánh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h) Mọi ngày, khi con đã ngủ, mẹ dọn dẹp nhà cửa.  ( Lí Lan)  -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TN thời gian,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cách thức.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i) Nhìn con ngủ một lát rồi mẹ đi xem lại những thứ đã chuẩn bị cho con.  ( Lí lan) – TN chỉ cách thức.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563" y="4794253"/>
            <a:ext cx="1762125" cy="193992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66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27019" y="0"/>
            <a:ext cx="6775594" cy="2956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 tập 3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Thêm vào các câu sau một trạng ngữ thích hợp:</a:t>
            </a:r>
            <a:endParaRPr lang="en-US" sz="2400" dirty="0"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49325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Bạn lan được cô giáo khen.   </a:t>
            </a:r>
            <a:endParaRPr lang="en-US" sz="2400" dirty="0"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49325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Cây cối đâm chồi nảy lộc. </a:t>
            </a:r>
            <a:endParaRPr lang="en-US" sz="2400" dirty="0"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49325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 làm sai mất bài toán cuối.  </a:t>
            </a:r>
            <a:endParaRPr lang="en-US" sz="2400" dirty="0"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tabLst>
                <a:tab pos="949325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Tất cả học sinh đều chăm chú lắng nghe.   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3050063"/>
            <a:ext cx="7162800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  <a:cs typeface="Times New Roman"/>
              </a:rPr>
              <a:t>Hướng dẫn</a:t>
            </a:r>
            <a:r>
              <a:rPr lang="vi-VN" sz="2400" b="1" dirty="0">
                <a:latin typeface="Times New Roman"/>
                <a:ea typeface="Times New Roman"/>
                <a:cs typeface="Times New Roman"/>
              </a:rPr>
              <a:t> làm bài</a:t>
            </a:r>
            <a:r>
              <a:rPr lang="nl-NL" sz="2400" b="1" dirty="0">
                <a:latin typeface="Times New Roman"/>
                <a:ea typeface="Times New Roman"/>
                <a:cs typeface="Times New Roman"/>
              </a:rPr>
              <a:t>: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a. Bạn lan được cô giáo khen.   ( Hôm nay)</a:t>
            </a:r>
            <a:endParaRPr lang="en-US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b. Cây cối đâm chồi nảy lộc.  ( MX)</a:t>
            </a:r>
            <a:endParaRPr lang="en-US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c. Em làm sai mất bài toán cuối.  ( Vì không chú ý)</a:t>
            </a:r>
            <a:endParaRPr lang="en-US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d. Tất cả học sinh đều chăm chú lắng nghe.   ( Trong giờ học toán)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66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286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 tập 4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b="1" spc="-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Tìm trạng ngữ trong các câu sau và cho biết tên các loại trạng ngữ: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a) Thỉnh thoảng, tôi lại về thăm Ngoại.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b) Trước cổng trường, từng tốp các em nhỏ tíu tít ra về.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c) Cô bé dậy thật sớm thổi giúp mẹ nồi cơm vì muốn mẹ đỡ vất vả.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d)  Để xứng đáng là cháu ngoan Bác Hồ, chúng ta phải học tập và rèn luyện thật tốt.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e) Với giọng nói từ tốn, bà kể em nghe về tuổi thơ của bà.</a:t>
            </a:r>
            <a:endParaRPr lang="en-US" sz="1400" dirty="0">
              <a:effectLst/>
              <a:latin typeface="VNI-Garam"/>
              <a:ea typeface="Times New Roman"/>
              <a:cs typeface="Times New Roman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2999"/>
            <a:ext cx="1752600" cy="17811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66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16002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418" y="16164"/>
            <a:ext cx="7537595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latin typeface="Times New Roman"/>
                <a:ea typeface="Times New Roman"/>
                <a:cs typeface="Times New Roman"/>
              </a:rPr>
              <a:t>Hướng dẫn</a:t>
            </a:r>
            <a:r>
              <a:rPr lang="vi-VN" sz="2400" b="1" dirty="0">
                <a:latin typeface="Times New Roman"/>
                <a:ea typeface="Times New Roman"/>
                <a:cs typeface="Times New Roman"/>
              </a:rPr>
              <a:t> làm bài</a:t>
            </a:r>
            <a:r>
              <a:rPr lang="nl-NL" sz="2400" b="1" dirty="0">
                <a:latin typeface="Times New Roman"/>
                <a:ea typeface="Times New Roman"/>
                <a:cs typeface="Times New Roman"/>
              </a:rPr>
              <a:t>: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 Khi nào tôi về thăm ngoại ?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thỉnh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thoảng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TN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);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b) Từng tốp các em nhỏ tíu tít ra về ở đâu? </a:t>
            </a:r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(Trước cổng trường - TN chỉ nơi chốn);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c) Vì sao cô bé dậy thật sớm thổi giúp mẹ nồi cơm? </a:t>
            </a:r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(vì muốn mẹ đỡ vất vả - TN chỉ nguyên nhân);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Nhiều học sinh không xác định “vì muốn mẹ đỡ vất vả” là trạng ngừ mà coi đó là vị ngữ.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vi-VN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Chúng ta phải học tập và rèn luyện thật tốt để làm gì ? </a:t>
            </a:r>
            <a:r>
              <a:rPr lang="vi-VN" sz="2400" i="1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(Để xứng đáng là cháu ngoan Bác Hồ - TN chỉ mục đích)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spc="-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 kể em nghe về tuổi thơ của bà với cái gì ? </a:t>
            </a:r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(Với giọng nói từ tốn - TN chỉ phương tiện)</a:t>
            </a:r>
            <a:endParaRPr lang="en-US" sz="1400" dirty="0">
              <a:effectLst/>
              <a:latin typeface="VNI-Garam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48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39185"/>
            <a:ext cx="760188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Kết quả trạng ngữ được gạch chân như sau: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a) 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Thỉnh thoảng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tôi lại về thăm Ngoại.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b) 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Trước cổng trường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từng tốp các em nhỏ tíu tít ra về.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c) Cô bé dậy thật sớm thổi giúp mẹ nồi cơm 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 muốn mẹ đỡ vất vả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d)  </a:t>
            </a:r>
            <a:r>
              <a:rPr lang="vi-VN" sz="2400" u="sng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 xứng đáng là cháu ngoan Bác Hồ</a:t>
            </a:r>
            <a:r>
              <a:rPr lang="vi-VN" sz="2400" spc="-4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chúng ta phải học tập và rèn luyện thật tốt.</a:t>
            </a:r>
            <a:endParaRPr lang="en-US" sz="1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e) </a:t>
            </a:r>
            <a:r>
              <a:rPr lang="vi-VN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Với giọng nói từ tốn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bà kể em nghe về tuổi thơ của bà.</a:t>
            </a:r>
            <a:endParaRPr lang="en-US" sz="1400" dirty="0">
              <a:effectLst/>
              <a:latin typeface="VNI-Garam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57701"/>
            <a:ext cx="1857375" cy="227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48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100" y="110836"/>
            <a:ext cx="8496300" cy="647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vi-VN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 tập 5</a:t>
            </a:r>
            <a:endParaRPr lang="en-US" sz="16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es-ES" sz="20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s-ES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mỗi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chốn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nguyên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4572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b="1" dirty="0">
                <a:latin typeface="Times New Roman"/>
                <a:ea typeface="Times New Roman"/>
                <a:cs typeface="Times New Roman"/>
              </a:rPr>
              <a:t>Hướng dẫn làm bài: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Đặt</a:t>
            </a:r>
            <a:r>
              <a:rPr lang="es-E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câu</a:t>
            </a:r>
            <a:r>
              <a:rPr lang="es-ES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Mùa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hè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phượng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nỏ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đỏ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rực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khu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phố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tôi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chuyến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trình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chốn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Trước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ngõ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cây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gạo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tự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bao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nở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rực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đỏ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nguyên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trời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mưa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lớn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con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đường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cấm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lưu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mục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đích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tôi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nỗ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lực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mình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đêm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hoàn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dự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án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kịp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Tôi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trường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bằng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xe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buýt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200" dirty="0">
              <a:latin typeface="VNI-Garam"/>
              <a:ea typeface="Times New Roman"/>
              <a:cs typeface="Times New Roman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chỉ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diễn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tôi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xem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xét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này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kết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luận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cẩn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trọng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công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s-E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200" dirty="0">
              <a:effectLst/>
              <a:latin typeface="VNI-Garam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482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00579"/>
            <a:ext cx="8001000" cy="2070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vi-VN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 tập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6: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2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5-7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cảnh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mùa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ngữ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Đoan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ngữ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667000"/>
            <a:ext cx="82296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khảo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a,</a:t>
            </a:r>
            <a:r>
              <a:rPr lang="en-US" dirty="0">
                <a:latin typeface="Arial"/>
                <a:ea typeface="Calibri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bốn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đùa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khắp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dạo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ngọn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núi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phía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dậy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đêm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chim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hót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chào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lúc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cậu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giấc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chạy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nhảy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mùa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1400" dirty="0">
              <a:effectLst/>
              <a:latin typeface="VNI-Garam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7346"/>
            <a:ext cx="8534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b,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Calibri"/>
              </a:rPr>
              <a:t>Bức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Calibri"/>
              </a:rPr>
              <a:t>tranh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Calibri"/>
              </a:rPr>
              <a:t>em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Calibri"/>
              </a:rPr>
              <a:t>gái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/>
                <a:ea typeface="Calibri"/>
              </a:rPr>
              <a:t>tôi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 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khiếu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Lúc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Tiến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Lê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họa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kém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cỏi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cáu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kỉnh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chút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ghen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ghét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tấm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giành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 </a:t>
            </a:r>
            <a:r>
              <a:rPr lang="en-US" sz="2400" i="1" u="sng" dirty="0">
                <a:solidFill>
                  <a:srgbClr val="000000"/>
                </a:solidFill>
                <a:latin typeface="Times New Roman"/>
                <a:ea typeface="Calibri"/>
              </a:rPr>
              <a:t>Ở </a:t>
            </a:r>
            <a:r>
              <a:rPr lang="en-US" sz="2400" i="1" u="sng" dirty="0" err="1">
                <a:solidFill>
                  <a:srgbClr val="000000"/>
                </a:solidFill>
                <a:latin typeface="Times New Roman"/>
                <a:ea typeface="Calibri"/>
              </a:rPr>
              <a:t>phòng</a:t>
            </a:r>
            <a:r>
              <a:rPr lang="en-US" sz="2400" i="1" u="sng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/>
                <a:ea typeface="Calibri"/>
              </a:rPr>
              <a:t>triển</a:t>
            </a:r>
            <a:r>
              <a:rPr lang="en-US" sz="2400" i="1" u="sng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i="1" u="sng" dirty="0" err="1">
                <a:solidFill>
                  <a:srgbClr val="000000"/>
                </a:solidFill>
                <a:latin typeface="Times New Roman"/>
                <a:ea typeface="Calibri"/>
              </a:rPr>
              <a:t>lãm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ân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hơn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khai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coi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trẻ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đố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kị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lỗi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lầm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Truyện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ngắn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tôi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xử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Calibri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b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71600" y="1036502"/>
            <a:ext cx="4572000" cy="2751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dirty="0">
                <a:latin typeface="Times New Roman"/>
                <a:ea typeface="Times New Roman"/>
                <a:cs typeface="Times New Roman"/>
              </a:rPr>
              <a:t>Hướng dẫn học sinh học ở nhà: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/>
                <a:ea typeface="Times New Roman"/>
                <a:cs typeface="Times New Roman"/>
              </a:rPr>
              <a:t>- Học bài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/>
                <a:ea typeface="Times New Roman"/>
                <a:cs typeface="Times New Roman"/>
              </a:rPr>
              <a:t>- Hoàn thiện các bài tập</a:t>
            </a:r>
            <a:endParaRPr lang="en-US" dirty="0">
              <a:ea typeface="Calibri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/>
                <a:ea typeface="Times New Roman"/>
                <a:cs typeface="Times New Roman"/>
              </a:rPr>
              <a:t>- Chuẩn bị nội dung buổi học sau:</a:t>
            </a:r>
            <a:r>
              <a:rPr lang="vi-VN" sz="24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vi-VN" sz="2400" dirty="0">
                <a:latin typeface="Times New Roman"/>
                <a:ea typeface="Calibri"/>
                <a:cs typeface="Times New Roman"/>
              </a:rPr>
              <a:t>Ôn tập: Xem người ta kìa, Hai loại khác biệt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8695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105400"/>
            <a:ext cx="2133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334654"/>
            <a:ext cx="7867650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1. Khái niệm</a:t>
            </a:r>
            <a:endParaRPr lang="en-US" sz="2400" dirty="0"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b="1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Trạng ngữ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là thành phần phụ của câu,  xác định </a:t>
            </a:r>
            <a:r>
              <a:rPr lang="vi-VN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thời gian, nơi chốn, nguyên nhân, mục đích, phương tiện, cách thức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.. của sự việc nêu ở trong câu.</a:t>
            </a:r>
            <a:endParaRPr lang="en-US" sz="2400" dirty="0"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b="1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Trạng ngữ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trả lời cho các câu hỏi </a:t>
            </a:r>
            <a:r>
              <a:rPr lang="vi-VN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Khi nào ?, Ở đâu ?, Vì sao ?, Để làm gì ?.</a:t>
            </a:r>
            <a:endParaRPr lang="en-US" sz="2400" dirty="0">
              <a:latin typeface="+mj-lt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vi-VN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Về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vị trí của trạng ngữ trong câu: Đầu câu, giữa hoặc cuối câu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.</a:t>
            </a:r>
            <a:endParaRPr lang="en-US" sz="2400" dirty="0" smtClean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Sớm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ban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mai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nguyệt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quế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trắng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ngần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hương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thơm</a:t>
            </a:r>
            <a:r>
              <a:rPr lang="en-US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ngát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0"/>
            <a:ext cx="1872673" cy="135731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Picture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7A9805-4EEA-403B-BED7-9A9CC50D37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1396">
            <a:off x="6352496" y="42471"/>
            <a:ext cx="764350" cy="7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1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58" y="4876800"/>
            <a:ext cx="2162175" cy="196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-494"/>
            <a:ext cx="8229599" cy="546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vi-VN" sz="28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2. </a:t>
            </a:r>
            <a:r>
              <a:rPr lang="nl-NL" sz="2800" b="1" dirty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 </a:t>
            </a:r>
            <a:r>
              <a:rPr lang="nl-NL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Nêu đặc điểm của trạng ngữ</a:t>
            </a:r>
            <a:endParaRPr lang="en-US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* </a:t>
            </a:r>
            <a:r>
              <a:rPr lang="nl-NL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Về ý </a:t>
            </a: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nghĩa</a:t>
            </a:r>
            <a:endParaRPr lang="en-US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Trạng </a:t>
            </a:r>
            <a:r>
              <a:rPr lang="vi-VN" sz="28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ngữ chỉ thời 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gian</a:t>
            </a:r>
            <a:r>
              <a:rPr lang="en-US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 định thời gian diễn ra sự việc nêu ở trong câu. 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rả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 cho các câu hỏi </a:t>
            </a:r>
            <a:r>
              <a:rPr lang="vi-VN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Bao giờ ?,  Khi nào </a:t>
            </a:r>
            <a:r>
              <a:rPr lang="vi-VN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vi-VN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Mấy giờ? .</a:t>
            </a:r>
            <a:endParaRPr lang="en-US" sz="16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VD:</a:t>
            </a:r>
            <a:r>
              <a:rPr lang="vi-VN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vi-VN" sz="28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Buổi sáng hôm ấy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mùa đông đột nhiên đến, không báo cho biết trước.</a:t>
            </a:r>
            <a:endParaRPr lang="en-US" sz="16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800" b="1" dirty="0">
                <a:solidFill>
                  <a:srgbClr val="000000"/>
                </a:solidFill>
                <a:latin typeface="VNI-Garam"/>
                <a:ea typeface="Times New Roman"/>
                <a:cs typeface="Times New Roman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Trạng </a:t>
            </a:r>
            <a:r>
              <a:rPr lang="vi-VN" sz="28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ngữ chỉ nơi </a:t>
            </a:r>
            <a:r>
              <a:rPr lang="vi-VN" sz="28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chốn</a:t>
            </a:r>
            <a:r>
              <a:rPr lang="en-US" sz="28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làm rõ nơi chốn diễn ra sự việc nêu trong câu.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vi-VN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rả 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 cho câu hỏi </a:t>
            </a:r>
            <a:r>
              <a:rPr lang="vi-VN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Ở đâu ? .</a:t>
            </a:r>
            <a:endParaRPr lang="en-US" sz="16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VD :</a:t>
            </a:r>
            <a:r>
              <a:rPr lang="vi-VN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vi-VN" sz="2800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Trên bờ</a:t>
            </a:r>
            <a:r>
              <a:rPr lang="vi-VN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tiếng trống càng thúc dữ dội.</a:t>
            </a:r>
            <a:endParaRPr lang="en-US" sz="1600" dirty="0">
              <a:effectLst/>
              <a:latin typeface="VNI-Garam"/>
              <a:ea typeface="Times New Roman"/>
              <a:cs typeface="Times New Roman"/>
            </a:endParaRPr>
          </a:p>
        </p:txBody>
      </p:sp>
      <p:pic>
        <p:nvPicPr>
          <p:cNvPr id="8" name="Picture 7" descr="Picture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7A9805-4EEA-403B-BED7-9A9CC50D37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1396">
            <a:off x="6352496" y="528329"/>
            <a:ext cx="764350" cy="7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0"/>
            <a:ext cx="2519217" cy="14821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112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700" y="152400"/>
            <a:ext cx="8496300" cy="62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VD :</a:t>
            </a:r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Trên bờ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tiếng trống càng thúc dữ dội.</a:t>
            </a:r>
            <a:endParaRPr lang="en-US" sz="2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Trạng </a:t>
            </a: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 chỉ nguyên 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nhân</a:t>
            </a:r>
            <a:r>
              <a:rPr lang="en-US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giải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thích nguyên nhân của sự việc hoặc tình trạng nêu trong câu.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Trả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lời các câu hỏi </a:t>
            </a: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 sao ?,  Nhờ đâu ?,  Tại đâu ? 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VD</a:t>
            </a:r>
            <a:r>
              <a:rPr lang="vi-VN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Nhờ học giỏi</a:t>
            </a: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Nam được cô giáo khen.</a:t>
            </a:r>
            <a:endParaRPr lang="en-US" sz="2400" dirty="0">
              <a:latin typeface="VNI-Garam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vi-VN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Trạng </a:t>
            </a:r>
            <a:r>
              <a:rPr lang="vi-VN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ngữ chỉ mục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đích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nói lên mục đích tiến hành sự việc nêu trong câu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en-US" sz="24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trả lời 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â</a:t>
            </a:r>
            <a:r>
              <a:rPr lang="vi-VN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hỏi</a:t>
            </a:r>
            <a:r>
              <a:rPr lang="vi-VN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 Để </a:t>
            </a: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 gì ?, Nhằm mục đích gì </a:t>
            </a:r>
            <a:r>
              <a:rPr lang="vi-VN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vi-VN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Vì cái gì ?.</a:t>
            </a:r>
            <a:endParaRPr lang="en-US" sz="2400" dirty="0">
              <a:latin typeface="VNI-Garam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VD:</a:t>
            </a:r>
            <a:r>
              <a:rPr lang="vi-VN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Nhằm giáo dục ý thức bảo vệ môi trường cho học sin</a:t>
            </a:r>
            <a:r>
              <a:rPr lang="vi-VN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các trường đã tổ chức nhiều hoạt động thiết thực.</a:t>
            </a:r>
            <a:endParaRPr lang="en-US" sz="2400" dirty="0">
              <a:latin typeface="VNI-Garam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vi-VN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Trạng </a:t>
            </a:r>
            <a:r>
              <a:rPr lang="vi-VN" sz="2400" b="1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ngữ chỉ phương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tiện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mở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đầu bằng các từ bằng, với, và trả lời cho các câu hỏi Bằng cái gì ?,  Với cái gì ? 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171450" indent="-171450" algn="just">
              <a:lnSpc>
                <a:spcPct val="120000"/>
              </a:lnSpc>
              <a:buFontTx/>
              <a:buChar char="-"/>
            </a:pP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VD :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khuyên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chúng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tốt</a:t>
            </a:r>
            <a:endParaRPr lang="en-US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Picture 7" descr="Picture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7A9805-4EEA-403B-BED7-9A9CC50D37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1396">
            <a:off x="6522954" y="42471"/>
            <a:ext cx="764350" cy="7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32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" y="671512"/>
            <a:ext cx="8458200" cy="452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* Về hình thức: Trạng ngữ có thể đứng ở giữa 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đầu 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 hay cuối câu.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Vd: - </a:t>
            </a:r>
            <a:r>
              <a:rPr lang="nl-NL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 màng nước mắt, 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tôi nhìn theo mẹ và em trèo lên xe.  </a:t>
            </a:r>
          </a:p>
          <a:p>
            <a:pPr marL="762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Tôi, </a:t>
            </a:r>
            <a:r>
              <a:rPr lang="nl-NL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 màng nước mắt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nhìn theo mẹ và em trèo lên xe.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C</a:t>
            </a:r>
            <a:r>
              <a:rPr lang="nl-NL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ông </a:t>
            </a:r>
            <a:r>
              <a:rPr lang="nl-NL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dụng 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Xác định hoàn cảnh, điều kiện diễ ra sự việc nêu trong câu, góp phần làm cho nội dung câu được đầy đủ, chính xác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Nối kết các câu, các đoạn với nhau, góp phần làm cho đoạn văn, bài văn được mạch lạc</a:t>
            </a:r>
            <a:endParaRPr lang="en-US" sz="2400" dirty="0">
              <a:ea typeface="Calibri"/>
              <a:cs typeface="Times New Roman"/>
            </a:endParaRPr>
          </a:p>
          <a:p>
            <a:pPr algn="ctr"/>
            <a:r>
              <a:rPr lang="nl-NL" sz="2400" b="1" dirty="0">
                <a:solidFill>
                  <a:srgbClr val="7030A0"/>
                </a:solidFill>
                <a:latin typeface="Times New Roman"/>
                <a:ea typeface="Calibri"/>
              </a:rPr>
              <a:t>4. Luyện tập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6" descr="Picture1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7A9805-4EEA-403B-BED7-9A9CC50D37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1396">
            <a:off x="6352496" y="42471"/>
            <a:ext cx="764350" cy="70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32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95510"/>
            <a:ext cx="8496300" cy="4491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1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3970" marR="0" indent="-1397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Tìm các trạng ngữ có trong câu sau và cho biết có thể lược bỏ chúng không? Tại sao?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a. Mùa đông, giữa ngày mùa, làng quê toàn màu vàng- những màu vàng rất khác nhau.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b. Hôm qua, ai làm trực nhật.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.VnTime"/>
              <a:buChar char="-"/>
              <a:tabLst>
                <a:tab pos="2286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Thưa cô, hôm qua, em làm trực nhật ạ!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c.  Chiều chiều, khi mặt trời gần lặn, chú tôI lại đánh một hồi mỏ rồi tung thóc ra sân.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583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" y="5562600"/>
            <a:ext cx="1555461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1091" y="76200"/>
            <a:ext cx="8428182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nl-NL" sz="2400" b="1" dirty="0">
                <a:latin typeface="Times New Roman"/>
                <a:ea typeface="Calibri"/>
                <a:cs typeface="Times New Roman"/>
              </a:rPr>
              <a:t>Hướng dẫn làm bài: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a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Mùa đông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giữa ngày mùa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làng quê toàn màu vàng- những màu vàng rất khác nhau.</a:t>
            </a:r>
            <a:endParaRPr lang="en-US" sz="2400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b–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Hôm qua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ai làm trực nhật.</a:t>
            </a:r>
            <a:endParaRPr lang="en-US" sz="2400" dirty="0"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.VnTime"/>
              <a:buChar char="-"/>
              <a:tabLst>
                <a:tab pos="2286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Thưa cô,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hôm qua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em làm trực nhật ạ!</a:t>
            </a:r>
            <a:endParaRPr lang="en-US" sz="2400" dirty="0"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c.  </a:t>
            </a:r>
            <a:r>
              <a:rPr lang="nl-NL" sz="2400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Chiều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chiều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nl-NL" sz="2400" u="sng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khi mặt trời gần lặn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chú tôI lại đánh một hồi mỏ rồi tung thóc ra 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sân.</a:t>
            </a:r>
            <a:endParaRPr lang="en-US" sz="2400" dirty="0" smtClean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rạng 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ngữ trong các câu a,c ý 1 câu b không thể lược bỏ, chỉ có thể bỏ trạng ngữ ở ý 2 câu b( Hôm qua, em làm trực nhật ạ!) vì ý nghĩa thời gian đã được người nói và người nghe biết trước.) </a:t>
            </a:r>
            <a:endParaRPr lang="en-US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66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618" y="45653"/>
            <a:ext cx="9037782" cy="667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Bài tập 2</a:t>
            </a:r>
            <a:endParaRPr lang="en-US" dirty="0">
              <a:ea typeface="Calibri"/>
              <a:cs typeface="Times New Roman"/>
            </a:endParaRPr>
          </a:p>
          <a:p>
            <a:pPr algn="r">
              <a:lnSpc>
                <a:spcPct val="120000"/>
              </a:lnSpc>
              <a:spcAft>
                <a:spcPts val="800"/>
              </a:spcAft>
            </a:pPr>
            <a:r>
              <a:rPr lang="nl-NL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Xác định ý nghĩa của trạng ngữ trong những câu sau:</a:t>
            </a:r>
            <a:endParaRPr lang="en-US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a) Nhà bên, cây cối trong vườn trĩu quả.   </a:t>
            </a:r>
            <a:endParaRPr lang="en-US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b) Con chó nhà tôi chết bởi ngộ độc thức ăn.</a:t>
            </a:r>
            <a:endParaRPr lang="en-US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c) Tôi tiến bộ nhờ sự giúp đỡ của anh.  </a:t>
            </a:r>
            <a:endParaRPr lang="en-US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d) Một cây súng Mát với ba viên đạn, Kơ Long bám gót giặc từ sáng đến trưa.</a:t>
            </a:r>
            <a:endParaRPr lang="en-US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Rít lên một tiếng ghê gớm, chiếc “ Mích” vòng lại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 Nhưng cũng như trước một chuyến đi xa, trong lòng con không có mối bận tâm nào khác ngoài chuyện ngày mai thức dạy cho kịp giờ.</a:t>
            </a:r>
            <a:endParaRPr lang="en-US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h) Mọi ngày, khi con đã ngủ, mẹ dọn dẹp nhà cửa. 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 Lí Lan)</a:t>
            </a:r>
            <a:endParaRPr lang="en-US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i) Nhìn con ngủ một lát rồi mẹ đi xem lại những thứ đã chuẩn bị cho con. </a:t>
            </a: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66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1943101" y="1524003"/>
            <a:ext cx="105251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95" y="76200"/>
            <a:ext cx="890587" cy="59531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4"/>
            <a:ext cx="838200" cy="7458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48200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180"/>
            <a:ext cx="7848600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nl-NL" sz="2400" b="1" dirty="0">
                <a:latin typeface="Times New Roman"/>
                <a:ea typeface="Calibri"/>
                <a:cs typeface="Times New Roman"/>
              </a:rPr>
              <a:t>Hướng dẫn làm bài:</a:t>
            </a:r>
            <a:endParaRPr lang="en-US" sz="2400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a) Nhà bên, cây cối trong vườn trĩu quả.    (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TN chỉ nơi chốn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b) Con chó nhà tôi chết bởi ngộ độc thức ăn.( </a:t>
            </a:r>
            <a:r>
              <a:rPr lang="nl-NL" sz="24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TN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 Nguyên nhâ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n)</a:t>
            </a:r>
            <a:endParaRPr lang="en-US" sz="2400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c) Tôi tiến bộ nhờ sự giúp đỡ của anh.  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nl-NL" sz="24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TN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 nguyên nhân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d) Một cây súng Mát với ba viên đạn, Kơ Long bám gót giặc từ sáng đến trưa.( nguyễn trung Thành)   </a:t>
            </a: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nl-NL" sz="24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TN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chỉ phương tiện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dirty="0"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e) Rít lên một tiếng ghê gớm, chiếc “ Mích” vòng lại.    </a:t>
            </a:r>
            <a:endParaRPr lang="nl-NL" sz="24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7620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 </a:t>
            </a:r>
            <a:r>
              <a:rPr lang="nl-NL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nguyễn Đình Thi)  - </a:t>
            </a:r>
            <a:r>
              <a:rPr lang="nl-NL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TN chỉ trạng thái.</a:t>
            </a:r>
            <a:endParaRPr lang="en-US" sz="24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07" y="4953000"/>
            <a:ext cx="1781175" cy="188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665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1266</Words>
  <PresentationFormat>On-screen Show (4:3)</PresentationFormat>
  <Paragraphs>122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2023-08-09T04:26:24Z</dcterms:modified>
</cp:coreProperties>
</file>