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 id="2147483684" r:id="rId4"/>
    <p:sldMasterId id="2147483696" r:id="rId5"/>
  </p:sldMasterIdLst>
  <p:notesMasterIdLst>
    <p:notesMasterId r:id="rId37"/>
  </p:notesMasterIdLst>
  <p:sldIdLst>
    <p:sldId id="256" r:id="rId6"/>
    <p:sldId id="257" r:id="rId7"/>
    <p:sldId id="258" r:id="rId8"/>
    <p:sldId id="286" r:id="rId9"/>
    <p:sldId id="259" r:id="rId10"/>
    <p:sldId id="260" r:id="rId11"/>
    <p:sldId id="261" r:id="rId12"/>
    <p:sldId id="262" r:id="rId13"/>
    <p:sldId id="263" r:id="rId14"/>
    <p:sldId id="264" r:id="rId15"/>
    <p:sldId id="265" r:id="rId16"/>
    <p:sldId id="269" r:id="rId17"/>
    <p:sldId id="266" r:id="rId18"/>
    <p:sldId id="267" r:id="rId19"/>
    <p:sldId id="268"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Pangolin" panose="020B0604020202020204" charset="0"/>
      <p:regular r:id="rId42"/>
    </p:embeddedFont>
    <p:embeddedFont>
      <p:font typeface="Roboto" pitchFamily="2" charset="0"/>
      <p:regular r:id="rId43"/>
      <p:bold r:id="rId44"/>
      <p:italic r:id="rId45"/>
      <p:boldItalic r:id="rId46"/>
    </p:embeddedFont>
    <p:embeddedFont>
      <p:font typeface="Roboto Black" pitchFamily="2" charset="0"/>
      <p:regular r:id="rId47"/>
      <p:bold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8dXvpgHfgkPJiKU2KYUcP3O/N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3.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thảo luận, nêu ý kiến. Trên vòng quay các số đều lớn hơn 0 và nhỏ hơn 5, vậy khi vòng quay dừng lại, kim chắc chắn chỉ vào số lớn hơn 0 và nhỏ hơn 5. </a:t>
            </a:r>
            <a:endParaRPr/>
          </a:p>
          <a:p>
            <a:pPr marL="0" lvl="0" indent="0" algn="l" rtl="0">
              <a:spcBef>
                <a:spcPts val="0"/>
              </a:spcBef>
              <a:spcAft>
                <a:spcPts val="0"/>
              </a:spcAft>
              <a:buNone/>
            </a:pPr>
            <a:r>
              <a:rPr lang="en-US"/>
              <a:t>Do vậy chúng ta dùng từ CHẮC CHẮN để mô tả kim quay trong trường hợp này. </a:t>
            </a:r>
            <a:endParaRPr/>
          </a:p>
          <a:p>
            <a:pPr marL="0" lvl="0" indent="0" algn="l" rtl="0">
              <a:spcBef>
                <a:spcPts val="0"/>
              </a:spcBef>
              <a:spcAft>
                <a:spcPts val="0"/>
              </a:spcAft>
              <a:buNone/>
            </a:pPr>
            <a:r>
              <a:rPr lang="en-US"/>
              <a:t>Giáo viên cho HS đọc to: “Kim chắc chắc chỉ vào ô có số lớn hơn 0, bé hơn 5 khi vòng xoay dừng lại”.</a:t>
            </a:r>
            <a:endParaRPr/>
          </a:p>
          <a:p>
            <a:pPr marL="0" lvl="0" indent="0" algn="l" rtl="0">
              <a:spcBef>
                <a:spcPts val="0"/>
              </a:spcBef>
              <a:spcAft>
                <a:spcPts val="0"/>
              </a:spcAft>
              <a:buNone/>
            </a:pPr>
            <a:r>
              <a:rPr lang="en-US"/>
              <a:t>GV bấm vào các ô chữ, ô đổi màu vàng là đáp án đúng, đổi màu đỏ là đáp án sai. Bấm nút STOP để vòng xoay dừng lại</a:t>
            </a:r>
            <a:endParaRPr/>
          </a:p>
        </p:txBody>
      </p:sp>
      <p:sp>
        <p:nvSpPr>
          <p:cNvPr id="617" name="Google Shape;61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hoàn thiện phiếu học tập số 2. Cho HS thảo luận nhóm, sau đó đại diện HS lên trình bày phiếu học tập của nhóm. Các nhóm khác đặt câu hỏi nếu có thắc mắc hoặc muốn góp ý</a:t>
            </a:r>
            <a:endParaRPr/>
          </a:p>
          <a:p>
            <a:pPr marL="0" lvl="0" indent="0" algn="l" rtl="0">
              <a:spcBef>
                <a:spcPts val="0"/>
              </a:spcBef>
              <a:spcAft>
                <a:spcPts val="0"/>
              </a:spcAft>
              <a:buNone/>
            </a:pPr>
            <a:endParaRPr/>
          </a:p>
        </p:txBody>
      </p:sp>
      <p:sp>
        <p:nvSpPr>
          <p:cNvPr id="697" name="Google Shape;69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GV bấm vào vòng xoay số 1 để phóng ảnh to ra</a:t>
            </a:r>
            <a:endParaRPr/>
          </a:p>
          <a:p>
            <a:pPr marL="0" lvl="0" indent="0" algn="l" rtl="0">
              <a:spcBef>
                <a:spcPts val="0"/>
              </a:spcBef>
              <a:spcAft>
                <a:spcPts val="0"/>
              </a:spcAft>
              <a:buNone/>
            </a:pPr>
            <a:r>
              <a:rPr lang="en-US"/>
              <a:t>GV cho HS quan sát hình 1 và thảo luận với các câu hỏi: Trên vòng xoay có gì? Theo em, khi quay vòng xoay, vòng xoay dừng lại thì kim sẽ chỉ vào ô có chứa hình gì?</a:t>
            </a:r>
            <a:endParaRPr/>
          </a:p>
          <a:p>
            <a:pPr marL="0" lvl="0" indent="0" algn="l" rtl="0">
              <a:spcBef>
                <a:spcPts val="0"/>
              </a:spcBef>
              <a:spcAft>
                <a:spcPts val="0"/>
              </a:spcAft>
              <a:buNone/>
            </a:pPr>
            <a:r>
              <a:rPr lang="en-US"/>
              <a:t>Em sử dụng các từ có thể, không thể và chắc chắn để nói về kim chỉ trong trường hợp này.</a:t>
            </a:r>
            <a:endParaRPr/>
          </a:p>
          <a:p>
            <a:pPr marL="0" lvl="0" indent="0" algn="l" rtl="0">
              <a:spcBef>
                <a:spcPts val="0"/>
              </a:spcBef>
              <a:spcAft>
                <a:spcPts val="0"/>
              </a:spcAft>
              <a:buNone/>
            </a:pPr>
            <a:endParaRPr/>
          </a:p>
        </p:txBody>
      </p:sp>
      <p:sp>
        <p:nvSpPr>
          <p:cNvPr id="633" name="Google Shape;63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GV bấm vào vòng xoay số 2 để phóng ảnh to ra</a:t>
            </a:r>
            <a:endParaRPr/>
          </a:p>
          <a:p>
            <a:pPr marL="0" lvl="0" indent="0" algn="l" rtl="0">
              <a:spcBef>
                <a:spcPts val="0"/>
              </a:spcBef>
              <a:spcAft>
                <a:spcPts val="0"/>
              </a:spcAft>
              <a:buNone/>
            </a:pPr>
            <a:r>
              <a:rPr lang="en-US"/>
              <a:t>GV cho HS quan sát hình 2 và thảo luận với các câu hỏi: Trên vòng xoay có gì? Theo em, khi quay vòng xoay, vòng xoay dừng lại thì kim sẽ chỉ vào ô có chứa hình gì? Em sử dụng các từ có thể, không thể và chắc chắn để nói về kim chỉ trong trường hợp này.</a:t>
            </a:r>
            <a:endParaRPr/>
          </a:p>
        </p:txBody>
      </p:sp>
      <p:sp>
        <p:nvSpPr>
          <p:cNvPr id="654" name="Google Shape;65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GV bấm vào vòng xoay số 3 để phóng ảnh to ra</a:t>
            </a:r>
            <a:endParaRPr/>
          </a:p>
          <a:p>
            <a:pPr marL="0" lvl="0" indent="0" algn="l" rtl="0">
              <a:spcBef>
                <a:spcPts val="0"/>
              </a:spcBef>
              <a:spcAft>
                <a:spcPts val="0"/>
              </a:spcAft>
              <a:buNone/>
            </a:pPr>
            <a:r>
              <a:rPr lang="en-US"/>
              <a:t>GV cho HS quan sát hình 3 và thảo luận với các câu hỏi: Trên vòng xoay có gì? Theo em, khi quay vòng xoay, vòng xoay dừng lại thì kim sẽ chỉ vào ô có chứa hình gì? Em sử dụng các từ có thể, không thể và chắc chắn để nói về kim chỉ trong trường hợp này.</a:t>
            </a:r>
            <a:endParaRPr/>
          </a:p>
        </p:txBody>
      </p:sp>
      <p:sp>
        <p:nvSpPr>
          <p:cNvPr id="676" name="Google Shape;67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Giao bài tập về nhà cho học sinh, yêu cầu học phân công chuẩn bị dụng cụ và vật liệu cho buổi học sau</a:t>
            </a:r>
            <a:endParaRPr/>
          </a:p>
        </p:txBody>
      </p:sp>
      <p:sp>
        <p:nvSpPr>
          <p:cNvPr id="742" name="Google Shape;74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Trong quá trình dạy học, GV thường xuyên khuyến khích HS bằng các câu khen khi HS trả lời đúng</a:t>
            </a:r>
            <a:endParaRPr/>
          </a:p>
        </p:txBody>
      </p:sp>
      <p:sp>
        <p:nvSpPr>
          <p:cNvPr id="761" name="Google Shape;76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Giới thiệu bài học: thực hành làm vòng xoay</a:t>
            </a:r>
            <a:endParaRPr/>
          </a:p>
        </p:txBody>
      </p:sp>
      <p:sp>
        <p:nvSpPr>
          <p:cNvPr id="770" name="Google Shape;77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nêu yêu cầu sản phẩm, </a:t>
            </a:r>
            <a:r>
              <a:rPr lang="en-US">
                <a:latin typeface="Times New Roman"/>
                <a:ea typeface="Times New Roman"/>
                <a:cs typeface="Times New Roman"/>
                <a:sym typeface="Times New Roman"/>
              </a:rPr>
              <a:t>cho </a:t>
            </a:r>
            <a:r>
              <a:rPr lang="en-US"/>
              <a:t>các nhóm thảo luận xây dựng ý tưởng làm sản phẩm</a:t>
            </a:r>
            <a:endParaRPr/>
          </a:p>
        </p:txBody>
      </p:sp>
      <p:sp>
        <p:nvSpPr>
          <p:cNvPr id="781" name="Google Shape;78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200" b="0">
                <a:latin typeface="Times New Roman"/>
                <a:ea typeface="Times New Roman"/>
                <a:cs typeface="Times New Roman"/>
                <a:sym typeface="Times New Roman"/>
              </a:rPr>
              <a:t>Nhóm thống nhất ý tưởng sẽ thực hiện. Đại diện các nhóm chia sẻ ý tưởng, các nhóm khác đặt câu hỏi, nhận xét, góp ý cho nhóm bạn</a:t>
            </a:r>
            <a:endParaRPr sz="1100" b="0">
              <a:latin typeface="Calibri"/>
              <a:ea typeface="Calibri"/>
              <a:cs typeface="Calibri"/>
              <a:sym typeface="Calibri"/>
            </a:endParaRPr>
          </a:p>
        </p:txBody>
      </p:sp>
      <p:sp>
        <p:nvSpPr>
          <p:cNvPr id="795" name="Google Shape;79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phổ biến luật chơi và cho HS chơi</a:t>
            </a:r>
            <a:endParaRPr/>
          </a:p>
        </p:txBody>
      </p:sp>
      <p:sp>
        <p:nvSpPr>
          <p:cNvPr id="420" name="Google Shape;4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hoàn thiện phiếu số 3</a:t>
            </a:r>
            <a:endParaRPr/>
          </a:p>
        </p:txBody>
      </p:sp>
      <p:sp>
        <p:nvSpPr>
          <p:cNvPr id="804" name="Google Shape;80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yêu cầu nhóm HS kiểm tra lại các nguyên, vật liệu của nhóm theo phiếu học tập, nếu có khác thì bổ sung vào phiếu</a:t>
            </a:r>
            <a:endParaRPr/>
          </a:p>
        </p:txBody>
      </p:sp>
      <p:sp>
        <p:nvSpPr>
          <p:cNvPr id="814" name="Google Shape;81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thực hành làm sản phẩm theo ý tưởng đã lựa chọn hoặc thực hiện theo gợi ý</a:t>
            </a:r>
            <a:endParaRPr/>
          </a:p>
        </p:txBody>
      </p:sp>
      <p:sp>
        <p:nvSpPr>
          <p:cNvPr id="827" name="Google Shape;82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1" name="Google Shape;88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thực hiện sản phẩm</a:t>
            </a:r>
            <a:endParaRPr>
              <a:latin typeface="Times New Roman"/>
              <a:ea typeface="Times New Roman"/>
              <a:cs typeface="Times New Roman"/>
              <a:sym typeface="Times New Roman"/>
            </a:endParaRPr>
          </a:p>
        </p:txBody>
      </p:sp>
      <p:sp>
        <p:nvSpPr>
          <p:cNvPr id="882" name="Google Shape;88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5" name="Google Shape;89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thực hiện sản phẩm</a:t>
            </a:r>
            <a:endParaRPr>
              <a:latin typeface="Times New Roman"/>
              <a:ea typeface="Times New Roman"/>
              <a:cs typeface="Times New Roman"/>
              <a:sym typeface="Times New Roman"/>
            </a:endParaRPr>
          </a:p>
        </p:txBody>
      </p:sp>
      <p:sp>
        <p:nvSpPr>
          <p:cNvPr id="896" name="Google Shape;89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7" name="Google Shape;90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thực hiện sản phẩm</a:t>
            </a:r>
            <a:endParaRPr>
              <a:latin typeface="Times New Roman"/>
              <a:ea typeface="Times New Roman"/>
              <a:cs typeface="Times New Roman"/>
              <a:sym typeface="Times New Roman"/>
            </a:endParaRPr>
          </a:p>
        </p:txBody>
      </p:sp>
      <p:sp>
        <p:nvSpPr>
          <p:cNvPr id="908" name="Google Shape;90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9" name="Google Shape;91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Kiểm tra và điều chỉnh sản phẩm theo các tiêu chí. Khuyến khích HS sáng tạo để tạo ra sản phẩm độc đáo trưng bày trong lớp</a:t>
            </a:r>
            <a:endParaRPr>
              <a:latin typeface="Times New Roman"/>
              <a:ea typeface="Times New Roman"/>
              <a:cs typeface="Times New Roman"/>
              <a:sym typeface="Times New Roman"/>
            </a:endParaRPr>
          </a:p>
        </p:txBody>
      </p:sp>
      <p:sp>
        <p:nvSpPr>
          <p:cNvPr id="920" name="Google Shape;92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1" name="Google Shape;93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phổ biến luật chơi và cho HS chơi theo nhóm</a:t>
            </a:r>
            <a:endParaRPr>
              <a:latin typeface="Times New Roman"/>
              <a:ea typeface="Times New Roman"/>
              <a:cs typeface="Times New Roman"/>
              <a:sym typeface="Times New Roman"/>
            </a:endParaRPr>
          </a:p>
        </p:txBody>
      </p:sp>
      <p:sp>
        <p:nvSpPr>
          <p:cNvPr id="932" name="Google Shape;93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2" name="Google Shape;94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phổ biến luật chơi và cho HS chơi theo nhóm</a:t>
            </a:r>
            <a:endParaRPr>
              <a:latin typeface="Times New Roman"/>
              <a:ea typeface="Times New Roman"/>
              <a:cs typeface="Times New Roman"/>
              <a:sym typeface="Times New Roman"/>
            </a:endParaRPr>
          </a:p>
        </p:txBody>
      </p:sp>
      <p:sp>
        <p:nvSpPr>
          <p:cNvPr id="943" name="Google Shape;94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đi vòng quanh xem các sản phẩm của các bạn sau đó hướng dẫn HS đánh giá theo từng tiêu chí bằng hình dán. Có thể tặng thêm hình dán cho điểm sáng tạo, làm nhanh hoặc nhiều hơn</a:t>
            </a:r>
            <a:endParaRPr/>
          </a:p>
        </p:txBody>
      </p:sp>
      <p:sp>
        <p:nvSpPr>
          <p:cNvPr id="951" name="Google Shape;95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GV bấm vào các số màu vàng để hiện câu hỏi cho học sinh trả lời. Bấm vào số màu xanh tương ứng với số câu hỏi để hiện đáp án. Đội nào trả lời đúng thì GV bấm vào vòng tròn tương ứng với đội đó (ví dụ đội A trả lời đúng câu hỏi 1 thì bấm vào vị trí A1, tiếp theo nếu đội C trả lời đúng câu hỏi số 2 thì bấm vào vị trí C1,… cứ như vậy, kết thúc 4 câu hỏi, đội nào tiến gần vị trí hồng tâm nhất và sớm nhất thì thắng cuộc)</a:t>
            </a:r>
            <a:endParaRPr/>
          </a:p>
        </p:txBody>
      </p:sp>
      <p:sp>
        <p:nvSpPr>
          <p:cNvPr id="448" name="Google Shape;4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5" name="Google Shape;96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6" name="Google Shape;96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thảo luận xem kim có thể chỉ vào màu nào trên vòng xoay</a:t>
            </a:r>
            <a:endParaRPr/>
          </a:p>
        </p:txBody>
      </p:sp>
      <p:sp>
        <p:nvSpPr>
          <p:cNvPr id="508" name="Google Shape;50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Có 10 lượt quay. GV cho học sinh đoán xem kim sẽ chỉ vào màu nào ở mỗi lượt quay. Nếu không muốn quay hết 10 lượt, GV bấm vào nút Stop để chuyển sang nội dung tiếp theo của bài học</a:t>
            </a:r>
            <a:endParaRPr/>
          </a:p>
        </p:txBody>
      </p:sp>
      <p:sp>
        <p:nvSpPr>
          <p:cNvPr id="516" name="Google Shape;51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Times New Roman"/>
                <a:ea typeface="Times New Roman"/>
                <a:cs typeface="Times New Roman"/>
                <a:sym typeface="Times New Roman"/>
              </a:rPr>
              <a:t>GV nêu vấn đề: Sau mỗi lượt quay, kim dừng lại ở vị trí ngẫu nhiên. Chúng mình có thể làm Vòng xoay ngẫu nhiên để sử dụng các từ “chắc chắn, có thể, không thể” trong học tập. </a:t>
            </a:r>
            <a:endParaRPr/>
          </a:p>
        </p:txBody>
      </p:sp>
      <p:sp>
        <p:nvSpPr>
          <p:cNvPr id="542" name="Google Shape;54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hoàn thiện phiếu học tập số 1. Cho HS thảo luận nhóm, sau đó đại diện HS lên trình bày phiếu học tập của nhóm. Các nhóm khác đặt câu hỏi nếu có thắc mắc hoặc muốn góp ý</a:t>
            </a:r>
            <a:endParaRPr/>
          </a:p>
          <a:p>
            <a:pPr marL="0" lvl="0" indent="0" algn="l" rtl="0">
              <a:spcBef>
                <a:spcPts val="0"/>
              </a:spcBef>
              <a:spcAft>
                <a:spcPts val="0"/>
              </a:spcAft>
              <a:buNone/>
            </a:pPr>
            <a:endParaRPr/>
          </a:p>
        </p:txBody>
      </p:sp>
      <p:sp>
        <p:nvSpPr>
          <p:cNvPr id="566" name="Google Shape;56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thảo luận, nêu ý kiến. Trên vòng quay có 3 vị trí số 2, vậy khi vòng quay dừng lại, kim có thể chỉ vào số 2 hoặc chỉ vào các số khác. </a:t>
            </a:r>
            <a:endParaRPr/>
          </a:p>
          <a:p>
            <a:pPr marL="0" lvl="0" indent="0" algn="l" rtl="0">
              <a:spcBef>
                <a:spcPts val="0"/>
              </a:spcBef>
              <a:spcAft>
                <a:spcPts val="0"/>
              </a:spcAft>
              <a:buNone/>
            </a:pPr>
            <a:r>
              <a:rPr lang="en-US"/>
              <a:t>Do vậy chúng ta dùng từ CÓ THỂ để mô tả kim quay trong trường hợp này. Giáo viên cho HS đọc to: “Kim có thể chỉ vào ô số 2 khi vòng xoay dừng lại”.</a:t>
            </a:r>
            <a:endParaRPr/>
          </a:p>
          <a:p>
            <a:pPr marL="0" lvl="0" indent="0" algn="l" rtl="0">
              <a:spcBef>
                <a:spcPts val="0"/>
              </a:spcBef>
              <a:spcAft>
                <a:spcPts val="0"/>
              </a:spcAft>
              <a:buNone/>
            </a:pPr>
            <a:r>
              <a:rPr lang="en-US"/>
              <a:t>GV bấm vào các ô chữ, ô đổi màu vàng là đáp án đúng, đổi màu đỏ là đáp án sai. Bấm nút STOP để vòng xoay dừng lại</a:t>
            </a:r>
            <a:endParaRPr/>
          </a:p>
        </p:txBody>
      </p:sp>
      <p:sp>
        <p:nvSpPr>
          <p:cNvPr id="585" name="Google Shape;5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thảo luận, nêu ý kiến. Trên vòng quay không có số 5, vậy khi vòng quay dừng lại, kim không thể chỉ vào số 5. </a:t>
            </a:r>
            <a:endParaRPr/>
          </a:p>
          <a:p>
            <a:pPr marL="0" lvl="0" indent="0" algn="l" rtl="0">
              <a:spcBef>
                <a:spcPts val="0"/>
              </a:spcBef>
              <a:spcAft>
                <a:spcPts val="0"/>
              </a:spcAft>
              <a:buNone/>
            </a:pPr>
            <a:r>
              <a:rPr lang="en-US"/>
              <a:t>Do vậy chúng ta dùng từ KHÔNG THỂ để mô tả kim quay trong trường hợp này.</a:t>
            </a:r>
            <a:endParaRPr/>
          </a:p>
          <a:p>
            <a:pPr marL="0" lvl="0" indent="0" algn="l" rtl="0">
              <a:spcBef>
                <a:spcPts val="0"/>
              </a:spcBef>
              <a:spcAft>
                <a:spcPts val="0"/>
              </a:spcAft>
              <a:buNone/>
            </a:pPr>
            <a:r>
              <a:rPr lang="en-US"/>
              <a:t>Giáo viên cho HS đọc to: “Kim không thể chỉ vào ô số 5 khi vòng xoay dừng lại”.</a:t>
            </a:r>
            <a:endParaRPr/>
          </a:p>
          <a:p>
            <a:pPr marL="0" lvl="0" indent="0" algn="l" rtl="0">
              <a:spcBef>
                <a:spcPts val="0"/>
              </a:spcBef>
              <a:spcAft>
                <a:spcPts val="0"/>
              </a:spcAft>
              <a:buNone/>
            </a:pPr>
            <a:r>
              <a:rPr lang="en-US"/>
              <a:t>GV bấm vào các ô chữ, ô đổi màu vàng là đáp án đúng, đổi màu đỏ là đáp án sai. Bấm nút STOP để vòng xoay dừng lại</a:t>
            </a:r>
            <a:endParaRPr/>
          </a:p>
        </p:txBody>
      </p:sp>
      <p:sp>
        <p:nvSpPr>
          <p:cNvPr id="601" name="Google Shape;60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6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6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6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6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6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6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6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6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6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6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6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6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6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6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68"/>
          <p:cNvSpPr>
            <a:spLocks noGrp="1"/>
          </p:cNvSpPr>
          <p:nvPr>
            <p:ph type="pic" idx="2"/>
          </p:nvPr>
        </p:nvSpPr>
        <p:spPr>
          <a:xfrm>
            <a:off x="5183188" y="987425"/>
            <a:ext cx="6172200" cy="4873625"/>
          </a:xfrm>
          <a:prstGeom prst="rect">
            <a:avLst/>
          </a:prstGeom>
          <a:noFill/>
          <a:ln>
            <a:noFill/>
          </a:ln>
        </p:spPr>
      </p:sp>
      <p:sp>
        <p:nvSpPr>
          <p:cNvPr id="143" name="Google Shape;143;p6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6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7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7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5"/>
        <p:cNvGrpSpPr/>
        <p:nvPr/>
      </p:nvGrpSpPr>
      <p:grpSpPr>
        <a:xfrm>
          <a:off x="0" y="0"/>
          <a:ext cx="0" cy="0"/>
          <a:chOff x="0" y="0"/>
          <a:chExt cx="0" cy="0"/>
        </a:xfrm>
      </p:grpSpPr>
      <p:sp>
        <p:nvSpPr>
          <p:cNvPr id="166" name="Google Shape;16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8" name="Google Shape;16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1"/>
        <p:cNvGrpSpPr/>
        <p:nvPr/>
      </p:nvGrpSpPr>
      <p:grpSpPr>
        <a:xfrm>
          <a:off x="0" y="0"/>
          <a:ext cx="0" cy="0"/>
          <a:chOff x="0" y="0"/>
          <a:chExt cx="0" cy="0"/>
        </a:xfrm>
      </p:grpSpPr>
      <p:sp>
        <p:nvSpPr>
          <p:cNvPr id="172" name="Google Shape;172;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0" name="Google Shape;180;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3"/>
        <p:cNvGrpSpPr/>
        <p:nvPr/>
      </p:nvGrpSpPr>
      <p:grpSpPr>
        <a:xfrm>
          <a:off x="0" y="0"/>
          <a:ext cx="0" cy="0"/>
          <a:chOff x="0" y="0"/>
          <a:chExt cx="0" cy="0"/>
        </a:xfrm>
      </p:grpSpPr>
      <p:sp>
        <p:nvSpPr>
          <p:cNvPr id="184" name="Google Shape;184;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3" name="Google Shape;193;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5" name="Google Shape;195;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8"/>
        <p:cNvGrpSpPr/>
        <p:nvPr/>
      </p:nvGrpSpPr>
      <p:grpSpPr>
        <a:xfrm>
          <a:off x="0" y="0"/>
          <a:ext cx="0" cy="0"/>
          <a:chOff x="0" y="0"/>
          <a:chExt cx="0" cy="0"/>
        </a:xfrm>
      </p:grpSpPr>
      <p:sp>
        <p:nvSpPr>
          <p:cNvPr id="209" name="Google Shape;209;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1" name="Google Shape;211;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2" name="Google Shape;212;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16" name="Google Shape;216;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58"/>
          <p:cNvSpPr>
            <a:spLocks noGrp="1"/>
          </p:cNvSpPr>
          <p:nvPr>
            <p:ph type="pic" idx="2"/>
          </p:nvPr>
        </p:nvSpPr>
        <p:spPr>
          <a:xfrm>
            <a:off x="5183188" y="987425"/>
            <a:ext cx="6172200" cy="4873625"/>
          </a:xfrm>
          <a:prstGeom prst="rect">
            <a:avLst/>
          </a:prstGeom>
          <a:noFill/>
          <a:ln>
            <a:noFill/>
          </a:ln>
        </p:spPr>
      </p:sp>
      <p:sp>
        <p:nvSpPr>
          <p:cNvPr id="218" name="Google Shape;218;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9" name="Google Shape;219;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0"/>
        <p:cNvGrpSpPr/>
        <p:nvPr/>
      </p:nvGrpSpPr>
      <p:grpSpPr>
        <a:xfrm>
          <a:off x="0" y="0"/>
          <a:ext cx="0" cy="0"/>
          <a:chOff x="0" y="0"/>
          <a:chExt cx="0" cy="0"/>
        </a:xfrm>
      </p:grpSpPr>
      <p:sp>
        <p:nvSpPr>
          <p:cNvPr id="241" name="Google Shape;241;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3" name="Google Shape;24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6"/>
        <p:cNvGrpSpPr/>
        <p:nvPr/>
      </p:nvGrpSpPr>
      <p:grpSpPr>
        <a:xfrm>
          <a:off x="0" y="0"/>
          <a:ext cx="0" cy="0"/>
          <a:chOff x="0" y="0"/>
          <a:chExt cx="0" cy="0"/>
        </a:xfrm>
      </p:grpSpPr>
      <p:sp>
        <p:nvSpPr>
          <p:cNvPr id="247" name="Google Shape;247;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7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2"/>
        <p:cNvGrpSpPr/>
        <p:nvPr/>
      </p:nvGrpSpPr>
      <p:grpSpPr>
        <a:xfrm>
          <a:off x="0" y="0"/>
          <a:ext cx="0" cy="0"/>
          <a:chOff x="0" y="0"/>
          <a:chExt cx="0" cy="0"/>
        </a:xfrm>
      </p:grpSpPr>
      <p:sp>
        <p:nvSpPr>
          <p:cNvPr id="253" name="Google Shape;253;p7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 name="Google Shape;254;p7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55" name="Google Shape;255;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8"/>
        <p:cNvGrpSpPr/>
        <p:nvPr/>
      </p:nvGrpSpPr>
      <p:grpSpPr>
        <a:xfrm>
          <a:off x="0" y="0"/>
          <a:ext cx="0" cy="0"/>
          <a:chOff x="0" y="0"/>
          <a:chExt cx="0" cy="0"/>
        </a:xfrm>
      </p:grpSpPr>
      <p:sp>
        <p:nvSpPr>
          <p:cNvPr id="259" name="Google Shape;259;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7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7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5"/>
        <p:cNvGrpSpPr/>
        <p:nvPr/>
      </p:nvGrpSpPr>
      <p:grpSpPr>
        <a:xfrm>
          <a:off x="0" y="0"/>
          <a:ext cx="0" cy="0"/>
          <a:chOff x="0" y="0"/>
          <a:chExt cx="0" cy="0"/>
        </a:xfrm>
      </p:grpSpPr>
      <p:sp>
        <p:nvSpPr>
          <p:cNvPr id="266" name="Google Shape;266;p7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7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8" name="Google Shape;268;p7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7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0" name="Google Shape;270;p7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4"/>
        <p:cNvGrpSpPr/>
        <p:nvPr/>
      </p:nvGrpSpPr>
      <p:grpSpPr>
        <a:xfrm>
          <a:off x="0" y="0"/>
          <a:ext cx="0" cy="0"/>
          <a:chOff x="0" y="0"/>
          <a:chExt cx="0" cy="0"/>
        </a:xfrm>
      </p:grpSpPr>
      <p:sp>
        <p:nvSpPr>
          <p:cNvPr id="275" name="Google Shape;275;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9"/>
        <p:cNvGrpSpPr/>
        <p:nvPr/>
      </p:nvGrpSpPr>
      <p:grpSpPr>
        <a:xfrm>
          <a:off x="0" y="0"/>
          <a:ext cx="0" cy="0"/>
          <a:chOff x="0" y="0"/>
          <a:chExt cx="0" cy="0"/>
        </a:xfrm>
      </p:grpSpPr>
      <p:sp>
        <p:nvSpPr>
          <p:cNvPr id="280" name="Google Shape;280;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3"/>
        <p:cNvGrpSpPr/>
        <p:nvPr/>
      </p:nvGrpSpPr>
      <p:grpSpPr>
        <a:xfrm>
          <a:off x="0" y="0"/>
          <a:ext cx="0" cy="0"/>
          <a:chOff x="0" y="0"/>
          <a:chExt cx="0" cy="0"/>
        </a:xfrm>
      </p:grpSpPr>
      <p:sp>
        <p:nvSpPr>
          <p:cNvPr id="284" name="Google Shape;284;p7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p7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86" name="Google Shape;286;p7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7" name="Google Shape;287;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0"/>
        <p:cNvGrpSpPr/>
        <p:nvPr/>
      </p:nvGrpSpPr>
      <p:grpSpPr>
        <a:xfrm>
          <a:off x="0" y="0"/>
          <a:ext cx="0" cy="0"/>
          <a:chOff x="0" y="0"/>
          <a:chExt cx="0" cy="0"/>
        </a:xfrm>
      </p:grpSpPr>
      <p:sp>
        <p:nvSpPr>
          <p:cNvPr id="291" name="Google Shape;291;p7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78"/>
          <p:cNvSpPr>
            <a:spLocks noGrp="1"/>
          </p:cNvSpPr>
          <p:nvPr>
            <p:ph type="pic" idx="2"/>
          </p:nvPr>
        </p:nvSpPr>
        <p:spPr>
          <a:xfrm>
            <a:off x="5183188" y="987425"/>
            <a:ext cx="6172200" cy="4873625"/>
          </a:xfrm>
          <a:prstGeom prst="rect">
            <a:avLst/>
          </a:prstGeom>
          <a:noFill/>
          <a:ln>
            <a:noFill/>
          </a:ln>
        </p:spPr>
      </p:sp>
      <p:sp>
        <p:nvSpPr>
          <p:cNvPr id="293" name="Google Shape;293;p7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4" name="Google Shape;294;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7"/>
        <p:cNvGrpSpPr/>
        <p:nvPr/>
      </p:nvGrpSpPr>
      <p:grpSpPr>
        <a:xfrm>
          <a:off x="0" y="0"/>
          <a:ext cx="0" cy="0"/>
          <a:chOff x="0" y="0"/>
          <a:chExt cx="0" cy="0"/>
        </a:xfrm>
      </p:grpSpPr>
      <p:sp>
        <p:nvSpPr>
          <p:cNvPr id="298" name="Google Shape;298;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7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3"/>
        <p:cNvGrpSpPr/>
        <p:nvPr/>
      </p:nvGrpSpPr>
      <p:grpSpPr>
        <a:xfrm>
          <a:off x="0" y="0"/>
          <a:ext cx="0" cy="0"/>
          <a:chOff x="0" y="0"/>
          <a:chExt cx="0" cy="0"/>
        </a:xfrm>
      </p:grpSpPr>
      <p:sp>
        <p:nvSpPr>
          <p:cNvPr id="304" name="Google Shape;304;p8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6" name="Google Shape;306;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5"/>
        <p:cNvGrpSpPr/>
        <p:nvPr/>
      </p:nvGrpSpPr>
      <p:grpSpPr>
        <a:xfrm>
          <a:off x="0" y="0"/>
          <a:ext cx="0" cy="0"/>
          <a:chOff x="0" y="0"/>
          <a:chExt cx="0" cy="0"/>
        </a:xfrm>
      </p:grpSpPr>
      <p:sp>
        <p:nvSpPr>
          <p:cNvPr id="316" name="Google Shape;316;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8" name="Google Shape;31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1"/>
        <p:cNvGrpSpPr/>
        <p:nvPr/>
      </p:nvGrpSpPr>
      <p:grpSpPr>
        <a:xfrm>
          <a:off x="0" y="0"/>
          <a:ext cx="0" cy="0"/>
          <a:chOff x="0" y="0"/>
          <a:chExt cx="0" cy="0"/>
        </a:xfrm>
      </p:grpSpPr>
      <p:sp>
        <p:nvSpPr>
          <p:cNvPr id="322" name="Google Shape;322;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8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7"/>
        <p:cNvGrpSpPr/>
        <p:nvPr/>
      </p:nvGrpSpPr>
      <p:grpSpPr>
        <a:xfrm>
          <a:off x="0" y="0"/>
          <a:ext cx="0" cy="0"/>
          <a:chOff x="0" y="0"/>
          <a:chExt cx="0" cy="0"/>
        </a:xfrm>
      </p:grpSpPr>
      <p:sp>
        <p:nvSpPr>
          <p:cNvPr id="328" name="Google Shape;328;p8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9" name="Google Shape;329;p8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0" name="Google Shape;330;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3"/>
        <p:cNvGrpSpPr/>
        <p:nvPr/>
      </p:nvGrpSpPr>
      <p:grpSpPr>
        <a:xfrm>
          <a:off x="0" y="0"/>
          <a:ext cx="0" cy="0"/>
          <a:chOff x="0" y="0"/>
          <a:chExt cx="0" cy="0"/>
        </a:xfrm>
      </p:grpSpPr>
      <p:sp>
        <p:nvSpPr>
          <p:cNvPr id="334" name="Google Shape;334;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8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6" name="Google Shape;336;p8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0"/>
        <p:cNvGrpSpPr/>
        <p:nvPr/>
      </p:nvGrpSpPr>
      <p:grpSpPr>
        <a:xfrm>
          <a:off x="0" y="0"/>
          <a:ext cx="0" cy="0"/>
          <a:chOff x="0" y="0"/>
          <a:chExt cx="0" cy="0"/>
        </a:xfrm>
      </p:grpSpPr>
      <p:sp>
        <p:nvSpPr>
          <p:cNvPr id="341" name="Google Shape;341;p8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8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3" name="Google Shape;343;p8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p8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5" name="Google Shape;345;p8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9"/>
        <p:cNvGrpSpPr/>
        <p:nvPr/>
      </p:nvGrpSpPr>
      <p:grpSpPr>
        <a:xfrm>
          <a:off x="0" y="0"/>
          <a:ext cx="0" cy="0"/>
          <a:chOff x="0" y="0"/>
          <a:chExt cx="0" cy="0"/>
        </a:xfrm>
      </p:grpSpPr>
      <p:sp>
        <p:nvSpPr>
          <p:cNvPr id="350" name="Google Shape;350;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4"/>
        <p:cNvGrpSpPr/>
        <p:nvPr/>
      </p:nvGrpSpPr>
      <p:grpSpPr>
        <a:xfrm>
          <a:off x="0" y="0"/>
          <a:ext cx="0" cy="0"/>
          <a:chOff x="0" y="0"/>
          <a:chExt cx="0" cy="0"/>
        </a:xfrm>
      </p:grpSpPr>
      <p:sp>
        <p:nvSpPr>
          <p:cNvPr id="355" name="Google Shape;355;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8"/>
        <p:cNvGrpSpPr/>
        <p:nvPr/>
      </p:nvGrpSpPr>
      <p:grpSpPr>
        <a:xfrm>
          <a:off x="0" y="0"/>
          <a:ext cx="0" cy="0"/>
          <a:chOff x="0" y="0"/>
          <a:chExt cx="0" cy="0"/>
        </a:xfrm>
      </p:grpSpPr>
      <p:sp>
        <p:nvSpPr>
          <p:cNvPr id="359" name="Google Shape;359;p8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0" name="Google Shape;360;p8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61" name="Google Shape;361;p8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62" name="Google Shape;362;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5"/>
        <p:cNvGrpSpPr/>
        <p:nvPr/>
      </p:nvGrpSpPr>
      <p:grpSpPr>
        <a:xfrm>
          <a:off x="0" y="0"/>
          <a:ext cx="0" cy="0"/>
          <a:chOff x="0" y="0"/>
          <a:chExt cx="0" cy="0"/>
        </a:xfrm>
      </p:grpSpPr>
      <p:sp>
        <p:nvSpPr>
          <p:cNvPr id="366" name="Google Shape;366;p8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7" name="Google Shape;367;p88"/>
          <p:cNvSpPr>
            <a:spLocks noGrp="1"/>
          </p:cNvSpPr>
          <p:nvPr>
            <p:ph type="pic" idx="2"/>
          </p:nvPr>
        </p:nvSpPr>
        <p:spPr>
          <a:xfrm>
            <a:off x="5183188" y="987425"/>
            <a:ext cx="6172200" cy="4873625"/>
          </a:xfrm>
          <a:prstGeom prst="rect">
            <a:avLst/>
          </a:prstGeom>
          <a:noFill/>
          <a:ln>
            <a:noFill/>
          </a:ln>
        </p:spPr>
      </p:sp>
      <p:sp>
        <p:nvSpPr>
          <p:cNvPr id="368" name="Google Shape;368;p8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69" name="Google Shape;369;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1" name="Google Shape;371;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2"/>
        <p:cNvGrpSpPr/>
        <p:nvPr/>
      </p:nvGrpSpPr>
      <p:grpSpPr>
        <a:xfrm>
          <a:off x="0" y="0"/>
          <a:ext cx="0" cy="0"/>
          <a:chOff x="0" y="0"/>
          <a:chExt cx="0" cy="0"/>
        </a:xfrm>
      </p:grpSpPr>
      <p:sp>
        <p:nvSpPr>
          <p:cNvPr id="373" name="Google Shape;373;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8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8"/>
        <p:cNvGrpSpPr/>
        <p:nvPr/>
      </p:nvGrpSpPr>
      <p:grpSpPr>
        <a:xfrm>
          <a:off x="0" y="0"/>
          <a:ext cx="0" cy="0"/>
          <a:chOff x="0" y="0"/>
          <a:chExt cx="0" cy="0"/>
        </a:xfrm>
      </p:grpSpPr>
      <p:sp>
        <p:nvSpPr>
          <p:cNvPr id="379" name="Google Shape;379;p9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9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1" name="Google Shape;381;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8"/>
          <p:cNvSpPr>
            <a:spLocks noGrp="1"/>
          </p:cNvSpPr>
          <p:nvPr>
            <p:ph type="pic" idx="2"/>
          </p:nvPr>
        </p:nvSpPr>
        <p:spPr>
          <a:xfrm>
            <a:off x="5183188" y="987425"/>
            <a:ext cx="6172200" cy="4873625"/>
          </a:xfrm>
          <a:prstGeom prst="rect">
            <a:avLst/>
          </a:prstGeom>
          <a:noFill/>
          <a:ln>
            <a:noFill/>
          </a:ln>
        </p:spPr>
      </p:sp>
      <p:sp>
        <p:nvSpPr>
          <p:cNvPr id="68" name="Google Shape;68;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6" name="Google Shape;236;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7" name="Google Shape;23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8" name="Google Shape;23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9" name="Google Shape;23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309"/>
        <p:cNvGrpSpPr/>
        <p:nvPr/>
      </p:nvGrpSpPr>
      <p:grpSpPr>
        <a:xfrm>
          <a:off x="0" y="0"/>
          <a:ext cx="0" cy="0"/>
          <a:chOff x="0" y="0"/>
          <a:chExt cx="0" cy="0"/>
        </a:xfrm>
      </p:grpSpPr>
      <p:sp>
        <p:nvSpPr>
          <p:cNvPr id="310" name="Google Shape;31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1" name="Google Shape;311;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3" name="Google Shape;31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4" name="Google Shape;31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4.xml"/><Relationship Id="rId5" Type="http://schemas.openxmlformats.org/officeDocument/2006/relationships/image" Target="../media/image22.jp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5.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5.xml"/><Relationship Id="rId5" Type="http://schemas.openxmlformats.org/officeDocument/2006/relationships/image" Target="../media/image26.jp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4.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4.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4.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1"/>
          <p:cNvGrpSpPr/>
          <p:nvPr/>
        </p:nvGrpSpPr>
        <p:grpSpPr>
          <a:xfrm>
            <a:off x="0" y="-70494"/>
            <a:ext cx="2179893" cy="1594314"/>
            <a:chOff x="223610" y="-30871"/>
            <a:chExt cx="2179893" cy="1594314"/>
          </a:xfrm>
        </p:grpSpPr>
        <p:sp>
          <p:nvSpPr>
            <p:cNvPr id="389" name="Google Shape;389;p1"/>
            <p:cNvSpPr/>
            <p:nvPr/>
          </p:nvSpPr>
          <p:spPr>
            <a:xfrm>
              <a:off x="426720" y="152426"/>
              <a:ext cx="1859280" cy="1254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90" name="Google Shape;390;p1"/>
            <p:cNvPicPr preferRelativeResize="0"/>
            <p:nvPr/>
          </p:nvPicPr>
          <p:blipFill rotWithShape="1">
            <a:blip r:embed="rId3">
              <a:alphaModFix/>
            </a:blip>
            <a:srcRect/>
            <a:stretch/>
          </p:blipFill>
          <p:spPr>
            <a:xfrm>
              <a:off x="223610" y="-30871"/>
              <a:ext cx="2179893" cy="1594314"/>
            </a:xfrm>
            <a:prstGeom prst="rect">
              <a:avLst/>
            </a:prstGeom>
            <a:noFill/>
            <a:ln>
              <a:noFill/>
            </a:ln>
          </p:spPr>
        </p:pic>
      </p:grpSp>
      <p:sp>
        <p:nvSpPr>
          <p:cNvPr id="391" name="Google Shape;391;p1"/>
          <p:cNvSpPr txBox="1"/>
          <p:nvPr/>
        </p:nvSpPr>
        <p:spPr>
          <a:xfrm>
            <a:off x="2539808" y="605416"/>
            <a:ext cx="224639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4000"/>
              <a:buFont typeface="Roboto Black"/>
              <a:buNone/>
            </a:pPr>
            <a:r>
              <a:rPr lang="en-US" sz="4000" b="1" i="0" u="none" strike="noStrike" cap="none">
                <a:solidFill>
                  <a:schemeClr val="lt1"/>
                </a:solidFill>
                <a:latin typeface="Roboto Black"/>
                <a:ea typeface="Roboto Black"/>
                <a:cs typeface="Roboto Black"/>
                <a:sym typeface="Roboto Black"/>
              </a:rPr>
              <a:t>BÀI 16</a:t>
            </a:r>
            <a:endParaRPr sz="4000" b="1" i="0" u="none" strike="noStrike" cap="none">
              <a:solidFill>
                <a:schemeClr val="lt1"/>
              </a:solidFill>
              <a:latin typeface="Roboto Black"/>
              <a:ea typeface="Roboto Black"/>
              <a:cs typeface="Roboto Black"/>
              <a:sym typeface="Roboto Black"/>
            </a:endParaRPr>
          </a:p>
        </p:txBody>
      </p:sp>
      <p:sp>
        <p:nvSpPr>
          <p:cNvPr id="392" name="Google Shape;392;p1"/>
          <p:cNvSpPr txBox="1"/>
          <p:nvPr/>
        </p:nvSpPr>
        <p:spPr>
          <a:xfrm>
            <a:off x="9442349" y="6005886"/>
            <a:ext cx="1058090" cy="461665"/>
          </a:xfrm>
          <a:prstGeom prst="rect">
            <a:avLst/>
          </a:prstGeom>
          <a:solidFill>
            <a:srgbClr val="00B0F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Roboto Black"/>
              <a:buNone/>
            </a:pPr>
            <a:r>
              <a:rPr lang="en-US" sz="2400" b="0" i="0" u="none" strike="noStrike" cap="none">
                <a:solidFill>
                  <a:schemeClr val="lt1"/>
                </a:solidFill>
                <a:latin typeface="Roboto Black"/>
                <a:ea typeface="Roboto Black"/>
                <a:cs typeface="Roboto Black"/>
                <a:sym typeface="Roboto Black"/>
              </a:rPr>
              <a:t>Tiết 1</a:t>
            </a:r>
            <a:endParaRPr/>
          </a:p>
        </p:txBody>
      </p:sp>
      <p:sp>
        <p:nvSpPr>
          <p:cNvPr id="393" name="Google Shape;393;p1"/>
          <p:cNvSpPr txBox="1"/>
          <p:nvPr/>
        </p:nvSpPr>
        <p:spPr>
          <a:xfrm>
            <a:off x="1207262" y="1977620"/>
            <a:ext cx="9382079"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chemeClr val="lt1"/>
                </a:solidFill>
                <a:latin typeface="Roboto Black"/>
                <a:ea typeface="Roboto Black"/>
                <a:cs typeface="Roboto Black"/>
                <a:sym typeface="Roboto Black"/>
              </a:rPr>
              <a:t>VÒNG XOAY NGẪU NHIÊN</a:t>
            </a:r>
            <a:endParaRPr sz="6000" b="1" i="0" u="none" strike="noStrike" cap="none">
              <a:solidFill>
                <a:schemeClr val="lt1"/>
              </a:solidFill>
              <a:latin typeface="Roboto Black"/>
              <a:ea typeface="Roboto Black"/>
              <a:cs typeface="Roboto Black"/>
              <a:sym typeface="Roboto Black"/>
            </a:endParaRPr>
          </a:p>
        </p:txBody>
      </p:sp>
      <p:grpSp>
        <p:nvGrpSpPr>
          <p:cNvPr id="394" name="Google Shape;394;p1"/>
          <p:cNvGrpSpPr/>
          <p:nvPr/>
        </p:nvGrpSpPr>
        <p:grpSpPr>
          <a:xfrm>
            <a:off x="4786206" y="3447083"/>
            <a:ext cx="2165230" cy="2165230"/>
            <a:chOff x="5218459" y="3503332"/>
            <a:chExt cx="2165230" cy="2165230"/>
          </a:xfrm>
        </p:grpSpPr>
        <p:grpSp>
          <p:nvGrpSpPr>
            <p:cNvPr id="395" name="Google Shape;395;p1"/>
            <p:cNvGrpSpPr/>
            <p:nvPr/>
          </p:nvGrpSpPr>
          <p:grpSpPr>
            <a:xfrm>
              <a:off x="5218459" y="3503332"/>
              <a:ext cx="2165230" cy="2165230"/>
              <a:chOff x="5218459" y="3503332"/>
              <a:chExt cx="2165230" cy="2165230"/>
            </a:xfrm>
          </p:grpSpPr>
          <p:sp>
            <p:nvSpPr>
              <p:cNvPr id="396" name="Google Shape;396;p1"/>
              <p:cNvSpPr/>
              <p:nvPr/>
            </p:nvSpPr>
            <p:spPr>
              <a:xfrm>
                <a:off x="5218459" y="3503332"/>
                <a:ext cx="2165230" cy="216523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397" name="Google Shape;397;p1"/>
              <p:cNvCxnSpPr/>
              <p:nvPr/>
            </p:nvCxnSpPr>
            <p:spPr>
              <a:xfrm>
                <a:off x="6301074" y="3503332"/>
                <a:ext cx="0" cy="2165230"/>
              </a:xfrm>
              <a:prstGeom prst="straightConnector1">
                <a:avLst/>
              </a:prstGeom>
              <a:noFill/>
              <a:ln>
                <a:noFill/>
              </a:ln>
            </p:spPr>
          </p:cxnSp>
          <p:cxnSp>
            <p:nvCxnSpPr>
              <p:cNvPr id="398" name="Google Shape;398;p1"/>
              <p:cNvCxnSpPr/>
              <p:nvPr/>
            </p:nvCxnSpPr>
            <p:spPr>
              <a:xfrm>
                <a:off x="5535550" y="3820423"/>
                <a:ext cx="1531048" cy="1531048"/>
              </a:xfrm>
              <a:prstGeom prst="straightConnector1">
                <a:avLst/>
              </a:prstGeom>
              <a:noFill/>
              <a:ln>
                <a:noFill/>
              </a:ln>
            </p:spPr>
          </p:cxnSp>
          <p:cxnSp>
            <p:nvCxnSpPr>
              <p:cNvPr id="399" name="Google Shape;399;p1"/>
              <p:cNvCxnSpPr/>
              <p:nvPr/>
            </p:nvCxnSpPr>
            <p:spPr>
              <a:xfrm flipH="1">
                <a:off x="5535550" y="3820423"/>
                <a:ext cx="1531048" cy="1531048"/>
              </a:xfrm>
              <a:prstGeom prst="straightConnector1">
                <a:avLst/>
              </a:prstGeom>
              <a:noFill/>
              <a:ln>
                <a:noFill/>
              </a:ln>
            </p:spPr>
          </p:cxnSp>
          <p:cxnSp>
            <p:nvCxnSpPr>
              <p:cNvPr id="400" name="Google Shape;400;p1"/>
              <p:cNvCxnSpPr/>
              <p:nvPr/>
            </p:nvCxnSpPr>
            <p:spPr>
              <a:xfrm>
                <a:off x="5218459" y="4585947"/>
                <a:ext cx="2165230" cy="0"/>
              </a:xfrm>
              <a:prstGeom prst="straightConnector1">
                <a:avLst/>
              </a:prstGeom>
              <a:noFill/>
              <a:ln>
                <a:noFill/>
              </a:ln>
            </p:spPr>
          </p:cxnSp>
          <p:sp>
            <p:nvSpPr>
              <p:cNvPr id="401" name="Google Shape;401;p1"/>
              <p:cNvSpPr/>
              <p:nvPr/>
            </p:nvSpPr>
            <p:spPr>
              <a:xfrm>
                <a:off x="5218459" y="3503332"/>
                <a:ext cx="2165230" cy="2165230"/>
              </a:xfrm>
              <a:prstGeom prst="pie">
                <a:avLst>
                  <a:gd name="adj1" fmla="val 0"/>
                  <a:gd name="adj2" fmla="val 2505618"/>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2" name="Google Shape;402;p1"/>
              <p:cNvSpPr/>
              <p:nvPr/>
            </p:nvSpPr>
            <p:spPr>
              <a:xfrm>
                <a:off x="5218459" y="3503332"/>
                <a:ext cx="2165230" cy="2165230"/>
              </a:xfrm>
              <a:prstGeom prst="pie">
                <a:avLst>
                  <a:gd name="adj1" fmla="val 2444771"/>
                  <a:gd name="adj2" fmla="val 5446965"/>
                </a:avLst>
              </a:prstGeom>
              <a:solidFill>
                <a:srgbClr val="E64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3" name="Google Shape;403;p1"/>
              <p:cNvSpPr/>
              <p:nvPr/>
            </p:nvSpPr>
            <p:spPr>
              <a:xfrm>
                <a:off x="5218459" y="3503332"/>
                <a:ext cx="2165230" cy="2165230"/>
              </a:xfrm>
              <a:prstGeom prst="pie">
                <a:avLst>
                  <a:gd name="adj1" fmla="val 5353127"/>
                  <a:gd name="adj2" fmla="val 8312986"/>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4" name="Google Shape;404;p1"/>
              <p:cNvSpPr/>
              <p:nvPr/>
            </p:nvSpPr>
            <p:spPr>
              <a:xfrm>
                <a:off x="5218459" y="3503332"/>
                <a:ext cx="2165230" cy="2165230"/>
              </a:xfrm>
              <a:prstGeom prst="pie">
                <a:avLst>
                  <a:gd name="adj1" fmla="val 8315284"/>
                  <a:gd name="adj2" fmla="val 10874078"/>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5" name="Google Shape;405;p1"/>
              <p:cNvSpPr/>
              <p:nvPr/>
            </p:nvSpPr>
            <p:spPr>
              <a:xfrm>
                <a:off x="5218459" y="3503332"/>
                <a:ext cx="2165230" cy="2165230"/>
              </a:xfrm>
              <a:prstGeom prst="pie">
                <a:avLst>
                  <a:gd name="adj1" fmla="val 10852682"/>
                  <a:gd name="adj2" fmla="val 13599748"/>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6" name="Google Shape;406;p1"/>
              <p:cNvSpPr/>
              <p:nvPr/>
            </p:nvSpPr>
            <p:spPr>
              <a:xfrm>
                <a:off x="5218459" y="3503332"/>
                <a:ext cx="2165230" cy="2165230"/>
              </a:xfrm>
              <a:prstGeom prst="pie">
                <a:avLst>
                  <a:gd name="adj1" fmla="val 13601405"/>
                  <a:gd name="adj2" fmla="val 16200000"/>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7" name="Google Shape;407;p1"/>
              <p:cNvSpPr/>
              <p:nvPr/>
            </p:nvSpPr>
            <p:spPr>
              <a:xfrm>
                <a:off x="5218459" y="3503332"/>
                <a:ext cx="2165230" cy="2165230"/>
              </a:xfrm>
              <a:prstGeom prst="pie">
                <a:avLst>
                  <a:gd name="adj1" fmla="val 16166292"/>
                  <a:gd name="adj2" fmla="val 1891064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8" name="Google Shape;408;p1"/>
              <p:cNvSpPr/>
              <p:nvPr/>
            </p:nvSpPr>
            <p:spPr>
              <a:xfrm rot="1584388">
                <a:off x="6158738" y="4063043"/>
                <a:ext cx="422694" cy="776377"/>
              </a:xfrm>
              <a:custGeom>
                <a:avLst/>
                <a:gdLst/>
                <a:ahLst/>
                <a:cxnLst/>
                <a:rect l="l" t="t" r="r" b="b"/>
                <a:pathLst>
                  <a:path w="422694" h="776377" extrusionOk="0">
                    <a:moveTo>
                      <a:pt x="211347" y="0"/>
                    </a:moveTo>
                    <a:lnTo>
                      <a:pt x="314572" y="384422"/>
                    </a:lnTo>
                    <a:lnTo>
                      <a:pt x="360792" y="415585"/>
                    </a:lnTo>
                    <a:cubicBezTo>
                      <a:pt x="399038" y="453831"/>
                      <a:pt x="422694" y="506668"/>
                      <a:pt x="422694" y="565030"/>
                    </a:cubicBezTo>
                    <a:cubicBezTo>
                      <a:pt x="422694" y="681754"/>
                      <a:pt x="328071" y="776377"/>
                      <a:pt x="211347" y="776377"/>
                    </a:cubicBezTo>
                    <a:cubicBezTo>
                      <a:pt x="94623" y="776377"/>
                      <a:pt x="0" y="681754"/>
                      <a:pt x="0" y="565030"/>
                    </a:cubicBezTo>
                    <a:cubicBezTo>
                      <a:pt x="0" y="506668"/>
                      <a:pt x="23656" y="453831"/>
                      <a:pt x="61902" y="415585"/>
                    </a:cubicBezTo>
                    <a:lnTo>
                      <a:pt x="108123" y="384422"/>
                    </a:lnTo>
                    <a:close/>
                  </a:path>
                </a:pathLst>
              </a:custGeom>
              <a:solidFill>
                <a:srgbClr val="F4B0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409" name="Google Shape;409;p1"/>
            <p:cNvSpPr/>
            <p:nvPr/>
          </p:nvSpPr>
          <p:spPr>
            <a:xfrm>
              <a:off x="5900468" y="3795623"/>
              <a:ext cx="241540" cy="24154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0" name="Google Shape;410;p1"/>
            <p:cNvSpPr/>
            <p:nvPr/>
          </p:nvSpPr>
          <p:spPr>
            <a:xfrm>
              <a:off x="6434934" y="3755612"/>
              <a:ext cx="241540" cy="24154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1" name="Google Shape;411;p1"/>
            <p:cNvSpPr/>
            <p:nvPr/>
          </p:nvSpPr>
          <p:spPr>
            <a:xfrm>
              <a:off x="6839702" y="4176980"/>
              <a:ext cx="241540" cy="24154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2" name="Google Shape;412;p1"/>
            <p:cNvSpPr/>
            <p:nvPr/>
          </p:nvSpPr>
          <p:spPr>
            <a:xfrm>
              <a:off x="6890043" y="4673935"/>
              <a:ext cx="241540" cy="24154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3" name="Google Shape;413;p1"/>
            <p:cNvSpPr/>
            <p:nvPr/>
          </p:nvSpPr>
          <p:spPr>
            <a:xfrm>
              <a:off x="6553694" y="5132434"/>
              <a:ext cx="241540" cy="24154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4" name="Google Shape;414;p1"/>
            <p:cNvSpPr/>
            <p:nvPr/>
          </p:nvSpPr>
          <p:spPr>
            <a:xfrm>
              <a:off x="5900468" y="5192678"/>
              <a:ext cx="241540" cy="24154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5" name="Google Shape;415;p1"/>
            <p:cNvSpPr/>
            <p:nvPr/>
          </p:nvSpPr>
          <p:spPr>
            <a:xfrm>
              <a:off x="5449517" y="4727169"/>
              <a:ext cx="241540" cy="24154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6" name="Google Shape;416;p1"/>
            <p:cNvSpPr/>
            <p:nvPr/>
          </p:nvSpPr>
          <p:spPr>
            <a:xfrm>
              <a:off x="5456431" y="4148086"/>
              <a:ext cx="241540" cy="24154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1"/>
                                        </p:tgtEl>
                                        <p:attrNameLst>
                                          <p:attrName>style.visibility</p:attrName>
                                        </p:attrNameLst>
                                      </p:cBhvr>
                                      <p:to>
                                        <p:strVal val="visible"/>
                                      </p:to>
                                    </p:set>
                                    <p:anim calcmode="lin" valueType="num">
                                      <p:cBhvr additive="base">
                                        <p:cTn id="7" dur="500"/>
                                        <p:tgtEl>
                                          <p:spTgt spid="391"/>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393"/>
                                        </p:tgtEl>
                                        <p:attrNameLst>
                                          <p:attrName>style.visibility</p:attrName>
                                        </p:attrNameLst>
                                      </p:cBhvr>
                                      <p:to>
                                        <p:strVal val="visible"/>
                                      </p:to>
                                    </p:set>
                                    <p:animEffect transition="in" filter="fade">
                                      <p:cBhvr>
                                        <p:cTn id="10" dur="500"/>
                                        <p:tgtEl>
                                          <p:spTgt spid="393"/>
                                        </p:tgtEl>
                                      </p:cBhvr>
                                    </p:animEffect>
                                  </p:childTnLst>
                                </p:cTn>
                              </p:par>
                              <p:par>
                                <p:cTn id="11" presetID="10" presetClass="entr" presetSubtype="0" fill="hold" nodeType="withEffect">
                                  <p:stCondLst>
                                    <p:cond delay="0"/>
                                  </p:stCondLst>
                                  <p:childTnLst>
                                    <p:set>
                                      <p:cBhvr>
                                        <p:cTn id="12" dur="1" fill="hold">
                                          <p:stCondLst>
                                            <p:cond delay="0"/>
                                          </p:stCondLst>
                                        </p:cTn>
                                        <p:tgtEl>
                                          <p:spTgt spid="394"/>
                                        </p:tgtEl>
                                        <p:attrNameLst>
                                          <p:attrName>style.visibility</p:attrName>
                                        </p:attrNameLst>
                                      </p:cBhvr>
                                      <p:to>
                                        <p:strVal val="visible"/>
                                      </p:to>
                                    </p:set>
                                    <p:animEffect transition="in" filter="fade">
                                      <p:cBhvr>
                                        <p:cTn id="13" dur="50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9"/>
          <p:cNvSpPr txBox="1"/>
          <p:nvPr/>
        </p:nvSpPr>
        <p:spPr>
          <a:xfrm>
            <a:off x="1347020" y="200526"/>
            <a:ext cx="9542251"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Roboto Black"/>
                <a:ea typeface="Roboto Black"/>
                <a:cs typeface="Roboto Black"/>
                <a:sym typeface="Roboto Black"/>
              </a:rPr>
              <a:t>MÔ TẢ KHẢ NĂNG CỦA KIM KHI VÒNG XOAY DỪNG LẠI TRONG CÁC TRƯỜNG HỢP SAU</a:t>
            </a:r>
            <a:endParaRPr sz="3200" b="1" i="0" u="none" strike="noStrike" cap="none">
              <a:solidFill>
                <a:schemeClr val="lt1"/>
              </a:solidFill>
              <a:latin typeface="Roboto Black"/>
              <a:ea typeface="Roboto Black"/>
              <a:cs typeface="Roboto Black"/>
              <a:sym typeface="Roboto Black"/>
            </a:endParaRPr>
          </a:p>
        </p:txBody>
      </p:sp>
      <p:pic>
        <p:nvPicPr>
          <p:cNvPr id="604" name="Google Shape;604;p9"/>
          <p:cNvPicPr preferRelativeResize="0"/>
          <p:nvPr/>
        </p:nvPicPr>
        <p:blipFill rotWithShape="1">
          <a:blip r:embed="rId3">
            <a:alphaModFix/>
          </a:blip>
          <a:srcRect/>
          <a:stretch/>
        </p:blipFill>
        <p:spPr>
          <a:xfrm>
            <a:off x="0" y="-61682"/>
            <a:ext cx="1946787" cy="1423827"/>
          </a:xfrm>
          <a:prstGeom prst="rect">
            <a:avLst/>
          </a:prstGeom>
          <a:noFill/>
          <a:ln>
            <a:noFill/>
          </a:ln>
        </p:spPr>
      </p:pic>
      <p:sp>
        <p:nvSpPr>
          <p:cNvPr id="605" name="Google Shape;605;p9"/>
          <p:cNvSpPr txBox="1"/>
          <p:nvPr/>
        </p:nvSpPr>
        <p:spPr>
          <a:xfrm>
            <a:off x="1828798" y="2037206"/>
            <a:ext cx="232041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lt1"/>
                </a:solidFill>
                <a:latin typeface="Roboto"/>
                <a:ea typeface="Roboto"/>
                <a:cs typeface="Roboto"/>
                <a:sym typeface="Roboto"/>
              </a:rPr>
              <a:t>Sử dụng các từ</a:t>
            </a:r>
            <a:endParaRPr sz="2400" b="0" i="0" u="none" strike="noStrike" cap="none">
              <a:solidFill>
                <a:schemeClr val="lt1"/>
              </a:solidFill>
              <a:latin typeface="Roboto"/>
              <a:ea typeface="Roboto"/>
              <a:cs typeface="Roboto"/>
              <a:sym typeface="Roboto"/>
            </a:endParaRPr>
          </a:p>
        </p:txBody>
      </p:sp>
      <p:sp>
        <p:nvSpPr>
          <p:cNvPr id="606" name="Google Shape;606;p9"/>
          <p:cNvSpPr txBox="1"/>
          <p:nvPr/>
        </p:nvSpPr>
        <p:spPr>
          <a:xfrm>
            <a:off x="1592824" y="2917969"/>
            <a:ext cx="3028338"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B050"/>
                </a:solidFill>
                <a:latin typeface="Roboto Black"/>
                <a:ea typeface="Roboto Black"/>
                <a:cs typeface="Roboto Black"/>
                <a:sym typeface="Roboto Black"/>
              </a:rPr>
              <a:t>“CÓ THỂ”</a:t>
            </a:r>
            <a:endParaRPr sz="3200" b="1" i="0" u="none" strike="noStrike" cap="none">
              <a:solidFill>
                <a:srgbClr val="00B050"/>
              </a:solidFill>
              <a:latin typeface="Roboto Black"/>
              <a:ea typeface="Roboto Black"/>
              <a:cs typeface="Roboto Black"/>
              <a:sym typeface="Roboto Black"/>
            </a:endParaRPr>
          </a:p>
        </p:txBody>
      </p:sp>
      <p:sp>
        <p:nvSpPr>
          <p:cNvPr id="607" name="Google Shape;607;p9"/>
          <p:cNvSpPr txBox="1"/>
          <p:nvPr/>
        </p:nvSpPr>
        <p:spPr>
          <a:xfrm>
            <a:off x="1592823" y="3783968"/>
            <a:ext cx="3028338"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7030A0"/>
                </a:solidFill>
                <a:latin typeface="Roboto Black"/>
                <a:ea typeface="Roboto Black"/>
                <a:cs typeface="Roboto Black"/>
                <a:sym typeface="Roboto Black"/>
              </a:rPr>
              <a:t>“CHẮC CHẮN”</a:t>
            </a:r>
            <a:endParaRPr/>
          </a:p>
        </p:txBody>
      </p:sp>
      <p:sp>
        <p:nvSpPr>
          <p:cNvPr id="608" name="Google Shape;608;p9"/>
          <p:cNvSpPr txBox="1"/>
          <p:nvPr/>
        </p:nvSpPr>
        <p:spPr>
          <a:xfrm>
            <a:off x="1592823" y="4685393"/>
            <a:ext cx="3008671"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2F5496"/>
                </a:solidFill>
                <a:latin typeface="Roboto Black"/>
                <a:ea typeface="Roboto Black"/>
                <a:cs typeface="Roboto Black"/>
                <a:sym typeface="Roboto Black"/>
              </a:rPr>
              <a:t>“KHÔNG THỂ” </a:t>
            </a:r>
            <a:endParaRPr sz="3200" b="1" i="0" u="none" strike="noStrike" cap="none">
              <a:solidFill>
                <a:srgbClr val="2F5496"/>
              </a:solidFill>
              <a:latin typeface="Roboto Black"/>
              <a:ea typeface="Roboto Black"/>
              <a:cs typeface="Roboto Black"/>
              <a:sym typeface="Roboto Black"/>
            </a:endParaRPr>
          </a:p>
        </p:txBody>
      </p:sp>
      <p:pic>
        <p:nvPicPr>
          <p:cNvPr id="609" name="Google Shape;609;p9"/>
          <p:cNvPicPr preferRelativeResize="0"/>
          <p:nvPr/>
        </p:nvPicPr>
        <p:blipFill rotWithShape="1">
          <a:blip r:embed="rId4">
            <a:alphaModFix/>
          </a:blip>
          <a:srcRect/>
          <a:stretch/>
        </p:blipFill>
        <p:spPr>
          <a:xfrm>
            <a:off x="6786152" y="2268039"/>
            <a:ext cx="3557994" cy="3360328"/>
          </a:xfrm>
          <a:prstGeom prst="rect">
            <a:avLst/>
          </a:prstGeom>
          <a:noFill/>
          <a:ln>
            <a:noFill/>
          </a:ln>
        </p:spPr>
      </p:pic>
      <p:sp>
        <p:nvSpPr>
          <p:cNvPr id="610" name="Google Shape;610;p9"/>
          <p:cNvSpPr txBox="1"/>
          <p:nvPr/>
        </p:nvSpPr>
        <p:spPr>
          <a:xfrm>
            <a:off x="6623276" y="5897370"/>
            <a:ext cx="392307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lt1"/>
                </a:solidFill>
                <a:latin typeface="Roboto"/>
                <a:ea typeface="Roboto"/>
                <a:cs typeface="Roboto"/>
                <a:sym typeface="Roboto"/>
              </a:rPr>
              <a:t>Kim chỉ vào ô có số 5</a:t>
            </a:r>
            <a:endParaRPr sz="2400" b="0" i="0" u="none" strike="noStrike" cap="none">
              <a:solidFill>
                <a:schemeClr val="lt1"/>
              </a:solidFill>
              <a:latin typeface="Roboto"/>
              <a:ea typeface="Roboto"/>
              <a:cs typeface="Roboto"/>
              <a:sym typeface="Roboto"/>
            </a:endParaRPr>
          </a:p>
        </p:txBody>
      </p:sp>
      <p:sp>
        <p:nvSpPr>
          <p:cNvPr id="611" name="Google Shape;611;p9"/>
          <p:cNvSpPr txBox="1"/>
          <p:nvPr/>
        </p:nvSpPr>
        <p:spPr>
          <a:xfrm>
            <a:off x="10638503" y="5161935"/>
            <a:ext cx="1002891"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rgbClr val="FF0000"/>
                </a:solidFill>
                <a:latin typeface="Calibri"/>
                <a:ea typeface="Calibri"/>
                <a:cs typeface="Calibri"/>
                <a:sym typeface="Calibri"/>
              </a:rPr>
              <a:t>STOP</a:t>
            </a:r>
            <a:endParaRPr/>
          </a:p>
        </p:txBody>
      </p:sp>
      <p:pic>
        <p:nvPicPr>
          <p:cNvPr id="612" name="Google Shape;612;p9"/>
          <p:cNvPicPr preferRelativeResize="0"/>
          <p:nvPr/>
        </p:nvPicPr>
        <p:blipFill rotWithShape="1">
          <a:blip r:embed="rId4">
            <a:alphaModFix/>
          </a:blip>
          <a:srcRect/>
          <a:stretch/>
        </p:blipFill>
        <p:spPr>
          <a:xfrm rot="-6430770">
            <a:off x="6753878" y="2236393"/>
            <a:ext cx="3675906" cy="3471689"/>
          </a:xfrm>
          <a:prstGeom prst="rect">
            <a:avLst/>
          </a:prstGeom>
          <a:noFill/>
          <a:ln>
            <a:noFill/>
          </a:ln>
        </p:spPr>
      </p:pic>
      <p:sp>
        <p:nvSpPr>
          <p:cNvPr id="613" name="Google Shape;613;p9"/>
          <p:cNvSpPr/>
          <p:nvPr/>
        </p:nvSpPr>
        <p:spPr>
          <a:xfrm>
            <a:off x="8417663" y="2998707"/>
            <a:ext cx="334298" cy="1106813"/>
          </a:xfrm>
          <a:custGeom>
            <a:avLst/>
            <a:gdLst/>
            <a:ahLst/>
            <a:cxnLst/>
            <a:rect l="l" t="t" r="r" b="b"/>
            <a:pathLst>
              <a:path w="334298" h="1106813" extrusionOk="0">
                <a:moveTo>
                  <a:pt x="167148" y="0"/>
                </a:moveTo>
                <a:lnTo>
                  <a:pt x="292508" y="215640"/>
                </a:lnTo>
                <a:lnTo>
                  <a:pt x="210164" y="215640"/>
                </a:lnTo>
                <a:lnTo>
                  <a:pt x="210164" y="781199"/>
                </a:lnTo>
                <a:lnTo>
                  <a:pt x="232211" y="785651"/>
                </a:lnTo>
                <a:cubicBezTo>
                  <a:pt x="292204" y="811025"/>
                  <a:pt x="334298" y="870429"/>
                  <a:pt x="334298" y="939664"/>
                </a:cubicBezTo>
                <a:cubicBezTo>
                  <a:pt x="334298" y="1031978"/>
                  <a:pt x="259463" y="1106813"/>
                  <a:pt x="167149" y="1106813"/>
                </a:cubicBezTo>
                <a:cubicBezTo>
                  <a:pt x="74835" y="1106813"/>
                  <a:pt x="0" y="1031978"/>
                  <a:pt x="0" y="939664"/>
                </a:cubicBezTo>
                <a:cubicBezTo>
                  <a:pt x="0" y="870429"/>
                  <a:pt x="42095" y="811025"/>
                  <a:pt x="102087" y="785651"/>
                </a:cubicBezTo>
                <a:lnTo>
                  <a:pt x="124131" y="781200"/>
                </a:lnTo>
                <a:lnTo>
                  <a:pt x="124131" y="215640"/>
                </a:lnTo>
                <a:lnTo>
                  <a:pt x="41787" y="21564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3"/>
                                        </p:tgtEl>
                                        <p:attrNameLst>
                                          <p:attrName>style.visibility</p:attrName>
                                        </p:attrNameLst>
                                      </p:cBhvr>
                                      <p:to>
                                        <p:strVal val="visible"/>
                                      </p:to>
                                    </p:set>
                                    <p:animEffect transition="in" filter="fade">
                                      <p:cBhvr>
                                        <p:cTn id="7" dur="500"/>
                                        <p:tgtEl>
                                          <p:spTgt spid="603"/>
                                        </p:tgtEl>
                                      </p:cBhvr>
                                    </p:animEffect>
                                  </p:childTnLst>
                                </p:cTn>
                              </p:par>
                              <p:par>
                                <p:cTn id="8" presetID="10" presetClass="entr" presetSubtype="0" fill="hold" nodeType="withEffect">
                                  <p:stCondLst>
                                    <p:cond delay="0"/>
                                  </p:stCondLst>
                                  <p:childTnLst>
                                    <p:set>
                                      <p:cBhvr>
                                        <p:cTn id="9" dur="1" fill="hold">
                                          <p:stCondLst>
                                            <p:cond delay="0"/>
                                          </p:stCondLst>
                                        </p:cTn>
                                        <p:tgtEl>
                                          <p:spTgt spid="605"/>
                                        </p:tgtEl>
                                        <p:attrNameLst>
                                          <p:attrName>style.visibility</p:attrName>
                                        </p:attrNameLst>
                                      </p:cBhvr>
                                      <p:to>
                                        <p:strVal val="visible"/>
                                      </p:to>
                                    </p:set>
                                    <p:animEffect transition="in" filter="fade">
                                      <p:cBhvr>
                                        <p:cTn id="10" dur="500"/>
                                        <p:tgtEl>
                                          <p:spTgt spid="605"/>
                                        </p:tgtEl>
                                      </p:cBhvr>
                                    </p:animEffect>
                                  </p:childTnLst>
                                </p:cTn>
                              </p:par>
                              <p:par>
                                <p:cTn id="11" presetID="10" presetClass="entr" presetSubtype="0" fill="hold" nodeType="withEffect">
                                  <p:stCondLst>
                                    <p:cond delay="0"/>
                                  </p:stCondLst>
                                  <p:childTnLst>
                                    <p:set>
                                      <p:cBhvr>
                                        <p:cTn id="12" dur="1" fill="hold">
                                          <p:stCondLst>
                                            <p:cond delay="0"/>
                                          </p:stCondLst>
                                        </p:cTn>
                                        <p:tgtEl>
                                          <p:spTgt spid="606"/>
                                        </p:tgtEl>
                                        <p:attrNameLst>
                                          <p:attrName>style.visibility</p:attrName>
                                        </p:attrNameLst>
                                      </p:cBhvr>
                                      <p:to>
                                        <p:strVal val="visible"/>
                                      </p:to>
                                    </p:set>
                                    <p:animEffect transition="in" filter="fade">
                                      <p:cBhvr>
                                        <p:cTn id="13" dur="1000"/>
                                        <p:tgtEl>
                                          <p:spTgt spid="606"/>
                                        </p:tgtEl>
                                      </p:cBhvr>
                                    </p:animEffect>
                                  </p:childTnLst>
                                </p:cTn>
                              </p:par>
                              <p:par>
                                <p:cTn id="14" presetID="10" presetClass="entr" presetSubtype="0" fill="hold" nodeType="withEffect">
                                  <p:stCondLst>
                                    <p:cond delay="0"/>
                                  </p:stCondLst>
                                  <p:childTnLst>
                                    <p:set>
                                      <p:cBhvr>
                                        <p:cTn id="15" dur="1" fill="hold">
                                          <p:stCondLst>
                                            <p:cond delay="0"/>
                                          </p:stCondLst>
                                        </p:cTn>
                                        <p:tgtEl>
                                          <p:spTgt spid="607"/>
                                        </p:tgtEl>
                                        <p:attrNameLst>
                                          <p:attrName>style.visibility</p:attrName>
                                        </p:attrNameLst>
                                      </p:cBhvr>
                                      <p:to>
                                        <p:strVal val="visible"/>
                                      </p:to>
                                    </p:set>
                                    <p:animEffect transition="in" filter="fade">
                                      <p:cBhvr>
                                        <p:cTn id="16" dur="1000"/>
                                        <p:tgtEl>
                                          <p:spTgt spid="607"/>
                                        </p:tgtEl>
                                      </p:cBhvr>
                                    </p:animEffect>
                                  </p:childTnLst>
                                </p:cTn>
                              </p:par>
                              <p:par>
                                <p:cTn id="17" presetID="10" presetClass="entr" presetSubtype="0" fill="hold" nodeType="withEffect">
                                  <p:stCondLst>
                                    <p:cond delay="0"/>
                                  </p:stCondLst>
                                  <p:childTnLst>
                                    <p:set>
                                      <p:cBhvr>
                                        <p:cTn id="18" dur="1" fill="hold">
                                          <p:stCondLst>
                                            <p:cond delay="0"/>
                                          </p:stCondLst>
                                        </p:cTn>
                                        <p:tgtEl>
                                          <p:spTgt spid="608"/>
                                        </p:tgtEl>
                                        <p:attrNameLst>
                                          <p:attrName>style.visibility</p:attrName>
                                        </p:attrNameLst>
                                      </p:cBhvr>
                                      <p:to>
                                        <p:strVal val="visible"/>
                                      </p:to>
                                    </p:set>
                                    <p:animEffect transition="in" filter="fade">
                                      <p:cBhvr>
                                        <p:cTn id="19" dur="1000"/>
                                        <p:tgtEl>
                                          <p:spTgt spid="608"/>
                                        </p:tgtEl>
                                      </p:cBhvr>
                                    </p:animEffect>
                                  </p:childTnLst>
                                </p:cTn>
                              </p:par>
                              <p:par>
                                <p:cTn id="20" presetID="10" presetClass="entr" presetSubtype="0" fill="hold" nodeType="withEffect">
                                  <p:stCondLst>
                                    <p:cond delay="0"/>
                                  </p:stCondLst>
                                  <p:childTnLst>
                                    <p:set>
                                      <p:cBhvr>
                                        <p:cTn id="21" dur="1" fill="hold">
                                          <p:stCondLst>
                                            <p:cond delay="0"/>
                                          </p:stCondLst>
                                        </p:cTn>
                                        <p:tgtEl>
                                          <p:spTgt spid="609"/>
                                        </p:tgtEl>
                                        <p:attrNameLst>
                                          <p:attrName>style.visibility</p:attrName>
                                        </p:attrNameLst>
                                      </p:cBhvr>
                                      <p:to>
                                        <p:strVal val="visible"/>
                                      </p:to>
                                    </p:set>
                                    <p:animEffect transition="in" filter="fade">
                                      <p:cBhvr>
                                        <p:cTn id="22" dur="500"/>
                                        <p:tgtEl>
                                          <p:spTgt spid="609"/>
                                        </p:tgtEl>
                                      </p:cBhvr>
                                    </p:animEffect>
                                  </p:childTnLst>
                                </p:cTn>
                              </p:par>
                              <p:par>
                                <p:cTn id="23" presetID="8" presetClass="emph" presetSubtype="0" fill="hold" nodeType="withEffect">
                                  <p:stCondLst>
                                    <p:cond delay="0"/>
                                  </p:stCondLst>
                                  <p:childTnLst>
                                    <p:animRot by="-21600000">
                                      <p:cBhvr>
                                        <p:cTn id="24" dur="5000" fill="hold"/>
                                        <p:tgtEl>
                                          <p:spTgt spid="609"/>
                                        </p:tgtEl>
                                        <p:attrNameLst>
                                          <p:attrName>r</p:attrName>
                                        </p:attrNameLst>
                                      </p:cBhvr>
                                    </p:animRot>
                                  </p:childTnLst>
                                </p:cTn>
                              </p:par>
                              <p:par>
                                <p:cTn id="25" presetID="10" presetClass="entr" presetSubtype="0" fill="hold" nodeType="withEffect">
                                  <p:stCondLst>
                                    <p:cond delay="0"/>
                                  </p:stCondLst>
                                  <p:childTnLst>
                                    <p:set>
                                      <p:cBhvr>
                                        <p:cTn id="26" dur="1" fill="hold">
                                          <p:stCondLst>
                                            <p:cond delay="0"/>
                                          </p:stCondLst>
                                        </p:cTn>
                                        <p:tgtEl>
                                          <p:spTgt spid="610"/>
                                        </p:tgtEl>
                                        <p:attrNameLst>
                                          <p:attrName>style.visibility</p:attrName>
                                        </p:attrNameLst>
                                      </p:cBhvr>
                                      <p:to>
                                        <p:strVal val="visible"/>
                                      </p:to>
                                    </p:set>
                                    <p:animEffect transition="in" filter="fade">
                                      <p:cBhvr>
                                        <p:cTn id="27" dur="500"/>
                                        <p:tgtEl>
                                          <p:spTgt spid="610"/>
                                        </p:tgtEl>
                                      </p:cBhvr>
                                    </p:animEffect>
                                  </p:childTnLst>
                                </p:cTn>
                              </p:par>
                              <p:par>
                                <p:cTn id="28" presetID="1" presetClass="entr" presetSubtype="0" fill="hold" nodeType="withEffect">
                                  <p:stCondLst>
                                    <p:cond delay="0"/>
                                  </p:stCondLst>
                                  <p:childTnLst>
                                    <p:set>
                                      <p:cBhvr>
                                        <p:cTn id="29" dur="1" fill="hold">
                                          <p:stCondLst>
                                            <p:cond delay="0"/>
                                          </p:stCondLst>
                                        </p:cTn>
                                        <p:tgtEl>
                                          <p:spTgt spid="6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12"/>
                                        </p:tgtEl>
                                        <p:attrNameLst>
                                          <p:attrName>style.visibility</p:attrName>
                                        </p:attrNameLst>
                                      </p:cBhvr>
                                      <p:to>
                                        <p:strVal val="visible"/>
                                      </p:to>
                                    </p:set>
                                    <p:animEffect transition="in" filter="fade">
                                      <p:cBhvr>
                                        <p:cTn id="34" dur="500"/>
                                        <p:tgtEl>
                                          <p:spTgt spid="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10"/>
          <p:cNvSpPr txBox="1"/>
          <p:nvPr/>
        </p:nvSpPr>
        <p:spPr>
          <a:xfrm>
            <a:off x="1347020" y="200526"/>
            <a:ext cx="9542251"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Roboto Black"/>
                <a:ea typeface="Roboto Black"/>
                <a:cs typeface="Roboto Black"/>
                <a:sym typeface="Roboto Black"/>
              </a:rPr>
              <a:t>MÔ TẢ KHẢ NĂNG CỦA KIM KHI VÒNG XOAY DỪNG LẠI TRONG CÁC TRƯỜNG HỢP SAU</a:t>
            </a:r>
            <a:endParaRPr sz="3200" b="1" i="0" u="none" strike="noStrike" cap="none">
              <a:solidFill>
                <a:schemeClr val="lt1"/>
              </a:solidFill>
              <a:latin typeface="Roboto Black"/>
              <a:ea typeface="Roboto Black"/>
              <a:cs typeface="Roboto Black"/>
              <a:sym typeface="Roboto Black"/>
            </a:endParaRPr>
          </a:p>
        </p:txBody>
      </p:sp>
      <p:pic>
        <p:nvPicPr>
          <p:cNvPr id="620" name="Google Shape;620;p10"/>
          <p:cNvPicPr preferRelativeResize="0"/>
          <p:nvPr/>
        </p:nvPicPr>
        <p:blipFill rotWithShape="1">
          <a:blip r:embed="rId3">
            <a:alphaModFix/>
          </a:blip>
          <a:srcRect/>
          <a:stretch/>
        </p:blipFill>
        <p:spPr>
          <a:xfrm>
            <a:off x="0" y="-61682"/>
            <a:ext cx="1946787" cy="1423827"/>
          </a:xfrm>
          <a:prstGeom prst="rect">
            <a:avLst/>
          </a:prstGeom>
          <a:noFill/>
          <a:ln>
            <a:noFill/>
          </a:ln>
        </p:spPr>
      </p:pic>
      <p:sp>
        <p:nvSpPr>
          <p:cNvPr id="621" name="Google Shape;621;p10"/>
          <p:cNvSpPr txBox="1"/>
          <p:nvPr/>
        </p:nvSpPr>
        <p:spPr>
          <a:xfrm>
            <a:off x="1828798" y="2037206"/>
            <a:ext cx="232041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lt1"/>
                </a:solidFill>
                <a:latin typeface="Roboto"/>
                <a:ea typeface="Roboto"/>
                <a:cs typeface="Roboto"/>
                <a:sym typeface="Roboto"/>
              </a:rPr>
              <a:t>Sử dụng các từ</a:t>
            </a:r>
            <a:endParaRPr sz="2400" b="0" i="0" u="none" strike="noStrike" cap="none">
              <a:solidFill>
                <a:schemeClr val="lt1"/>
              </a:solidFill>
              <a:latin typeface="Roboto"/>
              <a:ea typeface="Roboto"/>
              <a:cs typeface="Roboto"/>
              <a:sym typeface="Roboto"/>
            </a:endParaRPr>
          </a:p>
        </p:txBody>
      </p:sp>
      <p:sp>
        <p:nvSpPr>
          <p:cNvPr id="622" name="Google Shape;622;p10"/>
          <p:cNvSpPr txBox="1"/>
          <p:nvPr/>
        </p:nvSpPr>
        <p:spPr>
          <a:xfrm>
            <a:off x="1592824" y="2917969"/>
            <a:ext cx="3028338"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B050"/>
                </a:solidFill>
                <a:latin typeface="Roboto Black"/>
                <a:ea typeface="Roboto Black"/>
                <a:cs typeface="Roboto Black"/>
                <a:sym typeface="Roboto Black"/>
              </a:rPr>
              <a:t>“CÓ THỂ”</a:t>
            </a:r>
            <a:endParaRPr sz="3200" b="1" i="0" u="none" strike="noStrike" cap="none">
              <a:solidFill>
                <a:srgbClr val="00B050"/>
              </a:solidFill>
              <a:latin typeface="Roboto Black"/>
              <a:ea typeface="Roboto Black"/>
              <a:cs typeface="Roboto Black"/>
              <a:sym typeface="Roboto Black"/>
            </a:endParaRPr>
          </a:p>
        </p:txBody>
      </p:sp>
      <p:sp>
        <p:nvSpPr>
          <p:cNvPr id="623" name="Google Shape;623;p10"/>
          <p:cNvSpPr txBox="1"/>
          <p:nvPr/>
        </p:nvSpPr>
        <p:spPr>
          <a:xfrm>
            <a:off x="1592823" y="3783968"/>
            <a:ext cx="3028338"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7030A0"/>
                </a:solidFill>
                <a:latin typeface="Roboto Black"/>
                <a:ea typeface="Roboto Black"/>
                <a:cs typeface="Roboto Black"/>
                <a:sym typeface="Roboto Black"/>
              </a:rPr>
              <a:t>“CHẮC CHẮN”</a:t>
            </a:r>
            <a:endParaRPr/>
          </a:p>
        </p:txBody>
      </p:sp>
      <p:sp>
        <p:nvSpPr>
          <p:cNvPr id="624" name="Google Shape;624;p10"/>
          <p:cNvSpPr txBox="1"/>
          <p:nvPr/>
        </p:nvSpPr>
        <p:spPr>
          <a:xfrm>
            <a:off x="1592823" y="4685393"/>
            <a:ext cx="3008671"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2F5496"/>
                </a:solidFill>
                <a:latin typeface="Roboto Black"/>
                <a:ea typeface="Roboto Black"/>
                <a:cs typeface="Roboto Black"/>
                <a:sym typeface="Roboto Black"/>
              </a:rPr>
              <a:t>“KHÔNG THỂ” </a:t>
            </a:r>
            <a:endParaRPr sz="3200" b="1" i="0" u="none" strike="noStrike" cap="none">
              <a:solidFill>
                <a:srgbClr val="2F5496"/>
              </a:solidFill>
              <a:latin typeface="Roboto Black"/>
              <a:ea typeface="Roboto Black"/>
              <a:cs typeface="Roboto Black"/>
              <a:sym typeface="Roboto Black"/>
            </a:endParaRPr>
          </a:p>
        </p:txBody>
      </p:sp>
      <p:pic>
        <p:nvPicPr>
          <p:cNvPr id="625" name="Google Shape;625;p10"/>
          <p:cNvPicPr preferRelativeResize="0"/>
          <p:nvPr/>
        </p:nvPicPr>
        <p:blipFill rotWithShape="1">
          <a:blip r:embed="rId4">
            <a:alphaModFix/>
          </a:blip>
          <a:srcRect/>
          <a:stretch/>
        </p:blipFill>
        <p:spPr>
          <a:xfrm>
            <a:off x="6786152" y="2268039"/>
            <a:ext cx="3557994" cy="3360328"/>
          </a:xfrm>
          <a:prstGeom prst="rect">
            <a:avLst/>
          </a:prstGeom>
          <a:noFill/>
          <a:ln>
            <a:noFill/>
          </a:ln>
        </p:spPr>
      </p:pic>
      <p:sp>
        <p:nvSpPr>
          <p:cNvPr id="626" name="Google Shape;626;p10"/>
          <p:cNvSpPr txBox="1"/>
          <p:nvPr/>
        </p:nvSpPr>
        <p:spPr>
          <a:xfrm>
            <a:off x="5939224" y="6010066"/>
            <a:ext cx="56597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lt1"/>
                </a:solidFill>
                <a:latin typeface="Roboto"/>
                <a:ea typeface="Roboto"/>
                <a:cs typeface="Roboto"/>
                <a:sym typeface="Roboto"/>
              </a:rPr>
              <a:t>Kim chỉ vào ô có số lớn hơn 0, bé hơn 5</a:t>
            </a:r>
            <a:endParaRPr sz="2400" b="0" i="0" u="none" strike="noStrike" cap="none">
              <a:solidFill>
                <a:schemeClr val="lt1"/>
              </a:solidFill>
              <a:latin typeface="Roboto"/>
              <a:ea typeface="Roboto"/>
              <a:cs typeface="Roboto"/>
              <a:sym typeface="Roboto"/>
            </a:endParaRPr>
          </a:p>
        </p:txBody>
      </p:sp>
      <p:sp>
        <p:nvSpPr>
          <p:cNvPr id="627" name="Google Shape;627;p10"/>
          <p:cNvSpPr txBox="1"/>
          <p:nvPr/>
        </p:nvSpPr>
        <p:spPr>
          <a:xfrm>
            <a:off x="10638503" y="5161935"/>
            <a:ext cx="1002891"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rgbClr val="FF0000"/>
                </a:solidFill>
                <a:latin typeface="Calibri"/>
                <a:ea typeface="Calibri"/>
                <a:cs typeface="Calibri"/>
                <a:sym typeface="Calibri"/>
              </a:rPr>
              <a:t>STOP</a:t>
            </a:r>
            <a:endParaRPr/>
          </a:p>
        </p:txBody>
      </p:sp>
      <p:pic>
        <p:nvPicPr>
          <p:cNvPr id="628" name="Google Shape;628;p10"/>
          <p:cNvPicPr preferRelativeResize="0"/>
          <p:nvPr/>
        </p:nvPicPr>
        <p:blipFill rotWithShape="1">
          <a:blip r:embed="rId4">
            <a:alphaModFix/>
          </a:blip>
          <a:srcRect/>
          <a:stretch/>
        </p:blipFill>
        <p:spPr>
          <a:xfrm rot="-1692819">
            <a:off x="6753878" y="2236393"/>
            <a:ext cx="3675906" cy="3471689"/>
          </a:xfrm>
          <a:prstGeom prst="rect">
            <a:avLst/>
          </a:prstGeom>
          <a:noFill/>
          <a:ln>
            <a:noFill/>
          </a:ln>
        </p:spPr>
      </p:pic>
      <p:sp>
        <p:nvSpPr>
          <p:cNvPr id="629" name="Google Shape;629;p10"/>
          <p:cNvSpPr/>
          <p:nvPr/>
        </p:nvSpPr>
        <p:spPr>
          <a:xfrm>
            <a:off x="8417663" y="2998707"/>
            <a:ext cx="334298" cy="1106813"/>
          </a:xfrm>
          <a:custGeom>
            <a:avLst/>
            <a:gdLst/>
            <a:ahLst/>
            <a:cxnLst/>
            <a:rect l="l" t="t" r="r" b="b"/>
            <a:pathLst>
              <a:path w="334298" h="1106813" extrusionOk="0">
                <a:moveTo>
                  <a:pt x="167148" y="0"/>
                </a:moveTo>
                <a:lnTo>
                  <a:pt x="292508" y="215640"/>
                </a:lnTo>
                <a:lnTo>
                  <a:pt x="210164" y="215640"/>
                </a:lnTo>
                <a:lnTo>
                  <a:pt x="210164" y="781199"/>
                </a:lnTo>
                <a:lnTo>
                  <a:pt x="232211" y="785651"/>
                </a:lnTo>
                <a:cubicBezTo>
                  <a:pt x="292204" y="811025"/>
                  <a:pt x="334298" y="870429"/>
                  <a:pt x="334298" y="939664"/>
                </a:cubicBezTo>
                <a:cubicBezTo>
                  <a:pt x="334298" y="1031978"/>
                  <a:pt x="259463" y="1106813"/>
                  <a:pt x="167149" y="1106813"/>
                </a:cubicBezTo>
                <a:cubicBezTo>
                  <a:pt x="74835" y="1106813"/>
                  <a:pt x="0" y="1031978"/>
                  <a:pt x="0" y="939664"/>
                </a:cubicBezTo>
                <a:cubicBezTo>
                  <a:pt x="0" y="870429"/>
                  <a:pt x="42095" y="811025"/>
                  <a:pt x="102087" y="785651"/>
                </a:cubicBezTo>
                <a:lnTo>
                  <a:pt x="124131" y="781200"/>
                </a:lnTo>
                <a:lnTo>
                  <a:pt x="124131" y="215640"/>
                </a:lnTo>
                <a:lnTo>
                  <a:pt x="41787" y="21564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p:cTn id="7" dur="500"/>
                                        <p:tgtEl>
                                          <p:spTgt spid="619"/>
                                        </p:tgtEl>
                                      </p:cBhvr>
                                    </p:animEffect>
                                  </p:childTnLst>
                                </p:cTn>
                              </p:par>
                              <p:par>
                                <p:cTn id="8" presetID="10" presetClass="entr" presetSubtype="0" fill="hold" nodeType="withEffect">
                                  <p:stCondLst>
                                    <p:cond delay="0"/>
                                  </p:stCondLst>
                                  <p:childTnLst>
                                    <p:set>
                                      <p:cBhvr>
                                        <p:cTn id="9" dur="1" fill="hold">
                                          <p:stCondLst>
                                            <p:cond delay="0"/>
                                          </p:stCondLst>
                                        </p:cTn>
                                        <p:tgtEl>
                                          <p:spTgt spid="621"/>
                                        </p:tgtEl>
                                        <p:attrNameLst>
                                          <p:attrName>style.visibility</p:attrName>
                                        </p:attrNameLst>
                                      </p:cBhvr>
                                      <p:to>
                                        <p:strVal val="visible"/>
                                      </p:to>
                                    </p:set>
                                    <p:animEffect transition="in" filter="fade">
                                      <p:cBhvr>
                                        <p:cTn id="10" dur="500"/>
                                        <p:tgtEl>
                                          <p:spTgt spid="621"/>
                                        </p:tgtEl>
                                      </p:cBhvr>
                                    </p:animEffect>
                                  </p:childTnLst>
                                </p:cTn>
                              </p:par>
                              <p:par>
                                <p:cTn id="11" presetID="10" presetClass="entr" presetSubtype="0" fill="hold" nodeType="withEffect">
                                  <p:stCondLst>
                                    <p:cond delay="0"/>
                                  </p:stCondLst>
                                  <p:childTnLst>
                                    <p:set>
                                      <p:cBhvr>
                                        <p:cTn id="12" dur="1" fill="hold">
                                          <p:stCondLst>
                                            <p:cond delay="0"/>
                                          </p:stCondLst>
                                        </p:cTn>
                                        <p:tgtEl>
                                          <p:spTgt spid="622"/>
                                        </p:tgtEl>
                                        <p:attrNameLst>
                                          <p:attrName>style.visibility</p:attrName>
                                        </p:attrNameLst>
                                      </p:cBhvr>
                                      <p:to>
                                        <p:strVal val="visible"/>
                                      </p:to>
                                    </p:set>
                                    <p:animEffect transition="in" filter="fade">
                                      <p:cBhvr>
                                        <p:cTn id="13" dur="1000"/>
                                        <p:tgtEl>
                                          <p:spTgt spid="622"/>
                                        </p:tgtEl>
                                      </p:cBhvr>
                                    </p:animEffect>
                                  </p:childTnLst>
                                </p:cTn>
                              </p:par>
                              <p:par>
                                <p:cTn id="14" presetID="10" presetClass="entr" presetSubtype="0" fill="hold" nodeType="withEffect">
                                  <p:stCondLst>
                                    <p:cond delay="0"/>
                                  </p:stCondLst>
                                  <p:childTnLst>
                                    <p:set>
                                      <p:cBhvr>
                                        <p:cTn id="15" dur="1" fill="hold">
                                          <p:stCondLst>
                                            <p:cond delay="0"/>
                                          </p:stCondLst>
                                        </p:cTn>
                                        <p:tgtEl>
                                          <p:spTgt spid="623"/>
                                        </p:tgtEl>
                                        <p:attrNameLst>
                                          <p:attrName>style.visibility</p:attrName>
                                        </p:attrNameLst>
                                      </p:cBhvr>
                                      <p:to>
                                        <p:strVal val="visible"/>
                                      </p:to>
                                    </p:set>
                                    <p:animEffect transition="in" filter="fade">
                                      <p:cBhvr>
                                        <p:cTn id="16" dur="1000"/>
                                        <p:tgtEl>
                                          <p:spTgt spid="623"/>
                                        </p:tgtEl>
                                      </p:cBhvr>
                                    </p:animEffect>
                                  </p:childTnLst>
                                </p:cTn>
                              </p:par>
                              <p:par>
                                <p:cTn id="17" presetID="10" presetClass="entr" presetSubtype="0" fill="hold" nodeType="withEffect">
                                  <p:stCondLst>
                                    <p:cond delay="0"/>
                                  </p:stCondLst>
                                  <p:childTnLst>
                                    <p:set>
                                      <p:cBhvr>
                                        <p:cTn id="18" dur="1" fill="hold">
                                          <p:stCondLst>
                                            <p:cond delay="0"/>
                                          </p:stCondLst>
                                        </p:cTn>
                                        <p:tgtEl>
                                          <p:spTgt spid="624"/>
                                        </p:tgtEl>
                                        <p:attrNameLst>
                                          <p:attrName>style.visibility</p:attrName>
                                        </p:attrNameLst>
                                      </p:cBhvr>
                                      <p:to>
                                        <p:strVal val="visible"/>
                                      </p:to>
                                    </p:set>
                                    <p:animEffect transition="in" filter="fade">
                                      <p:cBhvr>
                                        <p:cTn id="19" dur="1000"/>
                                        <p:tgtEl>
                                          <p:spTgt spid="624"/>
                                        </p:tgtEl>
                                      </p:cBhvr>
                                    </p:animEffect>
                                  </p:childTnLst>
                                </p:cTn>
                              </p:par>
                              <p:par>
                                <p:cTn id="20" presetID="10" presetClass="entr" presetSubtype="0" fill="hold" nodeType="withEffect">
                                  <p:stCondLst>
                                    <p:cond delay="0"/>
                                  </p:stCondLst>
                                  <p:childTnLst>
                                    <p:set>
                                      <p:cBhvr>
                                        <p:cTn id="21" dur="1" fill="hold">
                                          <p:stCondLst>
                                            <p:cond delay="0"/>
                                          </p:stCondLst>
                                        </p:cTn>
                                        <p:tgtEl>
                                          <p:spTgt spid="625"/>
                                        </p:tgtEl>
                                        <p:attrNameLst>
                                          <p:attrName>style.visibility</p:attrName>
                                        </p:attrNameLst>
                                      </p:cBhvr>
                                      <p:to>
                                        <p:strVal val="visible"/>
                                      </p:to>
                                    </p:set>
                                    <p:animEffect transition="in" filter="fade">
                                      <p:cBhvr>
                                        <p:cTn id="22" dur="500"/>
                                        <p:tgtEl>
                                          <p:spTgt spid="625"/>
                                        </p:tgtEl>
                                      </p:cBhvr>
                                    </p:animEffect>
                                  </p:childTnLst>
                                </p:cTn>
                              </p:par>
                              <p:par>
                                <p:cTn id="23" presetID="8" presetClass="emph" presetSubtype="0" fill="hold" nodeType="withEffect">
                                  <p:stCondLst>
                                    <p:cond delay="0"/>
                                  </p:stCondLst>
                                  <p:childTnLst>
                                    <p:animRot by="-21600000">
                                      <p:cBhvr>
                                        <p:cTn id="24" dur="5000" fill="hold"/>
                                        <p:tgtEl>
                                          <p:spTgt spid="625"/>
                                        </p:tgtEl>
                                        <p:attrNameLst>
                                          <p:attrName>r</p:attrName>
                                        </p:attrNameLst>
                                      </p:cBhvr>
                                    </p:animRot>
                                  </p:childTnLst>
                                </p:cTn>
                              </p:par>
                              <p:par>
                                <p:cTn id="25" presetID="10" presetClass="entr" presetSubtype="0" fill="hold" nodeType="withEffect">
                                  <p:stCondLst>
                                    <p:cond delay="0"/>
                                  </p:stCondLst>
                                  <p:childTnLst>
                                    <p:set>
                                      <p:cBhvr>
                                        <p:cTn id="26" dur="1" fill="hold">
                                          <p:stCondLst>
                                            <p:cond delay="0"/>
                                          </p:stCondLst>
                                        </p:cTn>
                                        <p:tgtEl>
                                          <p:spTgt spid="626"/>
                                        </p:tgtEl>
                                        <p:attrNameLst>
                                          <p:attrName>style.visibility</p:attrName>
                                        </p:attrNameLst>
                                      </p:cBhvr>
                                      <p:to>
                                        <p:strVal val="visible"/>
                                      </p:to>
                                    </p:set>
                                    <p:animEffect transition="in" filter="fade">
                                      <p:cBhvr>
                                        <p:cTn id="27" dur="500"/>
                                        <p:tgtEl>
                                          <p:spTgt spid="626"/>
                                        </p:tgtEl>
                                      </p:cBhvr>
                                    </p:animEffect>
                                  </p:childTnLst>
                                </p:cTn>
                              </p:par>
                              <p:par>
                                <p:cTn id="28" presetID="1" presetClass="entr" presetSubtype="0" fill="hold" nodeType="withEffect">
                                  <p:stCondLst>
                                    <p:cond delay="0"/>
                                  </p:stCondLst>
                                  <p:childTnLst>
                                    <p:set>
                                      <p:cBhvr>
                                        <p:cTn id="29" dur="1" fill="hold">
                                          <p:stCondLst>
                                            <p:cond delay="0"/>
                                          </p:stCondLst>
                                        </p:cTn>
                                        <p:tgtEl>
                                          <p:spTgt spid="6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28"/>
                                        </p:tgtEl>
                                        <p:attrNameLst>
                                          <p:attrName>style.visibility</p:attrName>
                                        </p:attrNameLst>
                                      </p:cBhvr>
                                      <p:to>
                                        <p:strVal val="visible"/>
                                      </p:to>
                                    </p:set>
                                    <p:animEffect transition="in" filter="fade">
                                      <p:cBhvr>
                                        <p:cTn id="34" dur="500"/>
                                        <p:tgtEl>
                                          <p:spTgt spid="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p14"/>
          <p:cNvPicPr preferRelativeResize="0"/>
          <p:nvPr/>
        </p:nvPicPr>
        <p:blipFill rotWithShape="1">
          <a:blip r:embed="rId3">
            <a:alphaModFix/>
          </a:blip>
          <a:srcRect/>
          <a:stretch/>
        </p:blipFill>
        <p:spPr>
          <a:xfrm>
            <a:off x="0" y="86105"/>
            <a:ext cx="2029820" cy="1484555"/>
          </a:xfrm>
          <a:prstGeom prst="rect">
            <a:avLst/>
          </a:prstGeom>
          <a:noFill/>
          <a:ln>
            <a:noFill/>
          </a:ln>
        </p:spPr>
      </p:pic>
      <p:sp>
        <p:nvSpPr>
          <p:cNvPr id="700" name="Google Shape;700;p14"/>
          <p:cNvSpPr txBox="1"/>
          <p:nvPr/>
        </p:nvSpPr>
        <p:spPr>
          <a:xfrm>
            <a:off x="3443212" y="2955344"/>
            <a:ext cx="5243588"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3200"/>
              <a:buFont typeface="Pangolin"/>
              <a:buNone/>
            </a:pPr>
            <a:r>
              <a:rPr lang="en-US" sz="4000" b="1" i="0" u="none" strike="noStrike" cap="none">
                <a:solidFill>
                  <a:srgbClr val="FFFF00"/>
                </a:solidFill>
                <a:latin typeface="Pangolin"/>
                <a:ea typeface="Pangolin"/>
                <a:cs typeface="Pangolin"/>
                <a:sym typeface="Pangolin"/>
              </a:rPr>
              <a:t>PHIẾU HỌC TẬP SỐ 2</a:t>
            </a:r>
            <a:endParaRPr sz="4000" b="1" i="0" u="none" strike="noStrike" cap="none">
              <a:solidFill>
                <a:srgbClr val="FFFF00"/>
              </a:solidFill>
              <a:latin typeface="Pangolin"/>
              <a:ea typeface="Pangolin"/>
              <a:cs typeface="Pangolin"/>
              <a:sym typeface="Pangoli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11"/>
          <p:cNvSpPr txBox="1"/>
          <p:nvPr/>
        </p:nvSpPr>
        <p:spPr>
          <a:xfrm>
            <a:off x="1871134" y="203036"/>
            <a:ext cx="8870297"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Roboto Black"/>
                <a:ea typeface="Roboto Black"/>
                <a:cs typeface="Roboto Black"/>
                <a:sym typeface="Roboto Black"/>
              </a:rPr>
              <a:t>GHÉP MỖI HÌNH SAU VỚI CỤM TỪ THÍCH HỢP MÔ TẢ KHẢ NĂNG XẢY RA CỦA KIM KHI QUAY MỖI VÒNG XOAY DƯỚI ĐÂY</a:t>
            </a:r>
            <a:endParaRPr sz="3200" b="1" i="0" u="none" strike="noStrike" cap="none">
              <a:solidFill>
                <a:schemeClr val="lt1"/>
              </a:solidFill>
              <a:latin typeface="Roboto Black"/>
              <a:ea typeface="Roboto Black"/>
              <a:cs typeface="Roboto Black"/>
              <a:sym typeface="Roboto Black"/>
            </a:endParaRPr>
          </a:p>
        </p:txBody>
      </p:sp>
      <p:pic>
        <p:nvPicPr>
          <p:cNvPr id="636" name="Google Shape;636;p11"/>
          <p:cNvPicPr preferRelativeResize="0"/>
          <p:nvPr/>
        </p:nvPicPr>
        <p:blipFill rotWithShape="1">
          <a:blip r:embed="rId3">
            <a:alphaModFix/>
          </a:blip>
          <a:srcRect/>
          <a:stretch/>
        </p:blipFill>
        <p:spPr>
          <a:xfrm>
            <a:off x="0" y="-61682"/>
            <a:ext cx="1946787" cy="1423827"/>
          </a:xfrm>
          <a:prstGeom prst="rect">
            <a:avLst/>
          </a:prstGeom>
          <a:noFill/>
          <a:ln>
            <a:noFill/>
          </a:ln>
        </p:spPr>
      </p:pic>
      <p:pic>
        <p:nvPicPr>
          <p:cNvPr id="637" name="Google Shape;637;p11"/>
          <p:cNvPicPr preferRelativeResize="0"/>
          <p:nvPr/>
        </p:nvPicPr>
        <p:blipFill rotWithShape="1">
          <a:blip r:embed="rId4">
            <a:alphaModFix/>
          </a:blip>
          <a:srcRect/>
          <a:stretch/>
        </p:blipFill>
        <p:spPr>
          <a:xfrm>
            <a:off x="4357841" y="2037414"/>
            <a:ext cx="7618902" cy="4658354"/>
          </a:xfrm>
          <a:prstGeom prst="rect">
            <a:avLst/>
          </a:prstGeom>
          <a:noFill/>
          <a:ln>
            <a:noFill/>
          </a:ln>
        </p:spPr>
      </p:pic>
      <p:sp>
        <p:nvSpPr>
          <p:cNvPr id="638" name="Google Shape;638;p11"/>
          <p:cNvSpPr txBox="1"/>
          <p:nvPr/>
        </p:nvSpPr>
        <p:spPr>
          <a:xfrm>
            <a:off x="502305" y="1806581"/>
            <a:ext cx="323239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chemeClr val="lt1"/>
                </a:solidFill>
                <a:latin typeface="Roboto"/>
                <a:ea typeface="Roboto"/>
                <a:cs typeface="Roboto"/>
                <a:sym typeface="Roboto"/>
              </a:rPr>
              <a:t>Trên vòng xoay có gì?</a:t>
            </a:r>
            <a:endParaRPr sz="2400" b="0" i="0" u="none" strike="noStrike" cap="none">
              <a:solidFill>
                <a:schemeClr val="lt1"/>
              </a:solidFill>
              <a:latin typeface="Roboto"/>
              <a:ea typeface="Roboto"/>
              <a:cs typeface="Roboto"/>
              <a:sym typeface="Roboto"/>
            </a:endParaRPr>
          </a:p>
        </p:txBody>
      </p:sp>
      <p:sp>
        <p:nvSpPr>
          <p:cNvPr id="639" name="Google Shape;639;p11"/>
          <p:cNvSpPr txBox="1"/>
          <p:nvPr/>
        </p:nvSpPr>
        <p:spPr>
          <a:xfrm>
            <a:off x="604001" y="2302132"/>
            <a:ext cx="2840873"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FF0000"/>
                </a:solidFill>
                <a:latin typeface="Roboto"/>
                <a:ea typeface="Roboto"/>
                <a:cs typeface="Roboto"/>
                <a:sym typeface="Roboto"/>
              </a:rPr>
              <a:t>Trên vòng xoay chỉ có các hình vuông</a:t>
            </a:r>
            <a:endParaRPr sz="2400" b="0" i="0" u="none" strike="noStrike" cap="none">
              <a:solidFill>
                <a:srgbClr val="FF0000"/>
              </a:solidFill>
              <a:latin typeface="Roboto"/>
              <a:ea typeface="Roboto"/>
              <a:cs typeface="Roboto"/>
              <a:sym typeface="Roboto"/>
            </a:endParaRPr>
          </a:p>
        </p:txBody>
      </p:sp>
      <p:sp>
        <p:nvSpPr>
          <p:cNvPr id="640" name="Google Shape;640;p11"/>
          <p:cNvSpPr/>
          <p:nvPr/>
        </p:nvSpPr>
        <p:spPr>
          <a:xfrm>
            <a:off x="4675311" y="3833647"/>
            <a:ext cx="467713" cy="527984"/>
          </a:xfrm>
          <a:prstGeom prst="roundRect">
            <a:avLst>
              <a:gd name="adj" fmla="val 50000"/>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Roboto Black"/>
              <a:buNone/>
            </a:pPr>
            <a:r>
              <a:rPr lang="en-US" sz="3200" b="0" i="0" u="none" strike="noStrike" cap="none">
                <a:solidFill>
                  <a:srgbClr val="002060"/>
                </a:solidFill>
                <a:latin typeface="Roboto Black"/>
                <a:ea typeface="Roboto Black"/>
                <a:cs typeface="Roboto Black"/>
                <a:sym typeface="Roboto Black"/>
              </a:rPr>
              <a:t>1</a:t>
            </a:r>
            <a:endParaRPr/>
          </a:p>
        </p:txBody>
      </p:sp>
      <p:sp>
        <p:nvSpPr>
          <p:cNvPr id="641" name="Google Shape;641;p11"/>
          <p:cNvSpPr/>
          <p:nvPr/>
        </p:nvSpPr>
        <p:spPr>
          <a:xfrm>
            <a:off x="8043713" y="5249485"/>
            <a:ext cx="467713" cy="527984"/>
          </a:xfrm>
          <a:prstGeom prst="roundRect">
            <a:avLst>
              <a:gd name="adj" fmla="val 50000"/>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Roboto Black"/>
              <a:buNone/>
            </a:pPr>
            <a:r>
              <a:rPr lang="en-US" sz="3200" b="0" i="0" u="none" strike="noStrike" cap="none">
                <a:solidFill>
                  <a:srgbClr val="002060"/>
                </a:solidFill>
                <a:latin typeface="Roboto Black"/>
                <a:ea typeface="Roboto Black"/>
                <a:cs typeface="Roboto Black"/>
                <a:sym typeface="Roboto Black"/>
              </a:rPr>
              <a:t>2</a:t>
            </a:r>
            <a:endParaRPr sz="3200" b="0" i="0" u="none" strike="noStrike" cap="none">
              <a:solidFill>
                <a:srgbClr val="002060"/>
              </a:solidFill>
              <a:latin typeface="Roboto Black"/>
              <a:ea typeface="Roboto Black"/>
              <a:cs typeface="Roboto Black"/>
              <a:sym typeface="Roboto Black"/>
            </a:endParaRPr>
          </a:p>
        </p:txBody>
      </p:sp>
      <p:sp>
        <p:nvSpPr>
          <p:cNvPr id="642" name="Google Shape;642;p11"/>
          <p:cNvSpPr/>
          <p:nvPr/>
        </p:nvSpPr>
        <p:spPr>
          <a:xfrm>
            <a:off x="11420673" y="3948042"/>
            <a:ext cx="467713" cy="527984"/>
          </a:xfrm>
          <a:prstGeom prst="roundRect">
            <a:avLst>
              <a:gd name="adj" fmla="val 50000"/>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Roboto Black"/>
              <a:buNone/>
            </a:pPr>
            <a:r>
              <a:rPr lang="en-US" sz="3200" b="0" i="0" u="none" strike="noStrike" cap="none">
                <a:solidFill>
                  <a:srgbClr val="002060"/>
                </a:solidFill>
                <a:latin typeface="Roboto Black"/>
                <a:ea typeface="Roboto Black"/>
                <a:cs typeface="Roboto Black"/>
                <a:sym typeface="Roboto Black"/>
              </a:rPr>
              <a:t>3</a:t>
            </a:r>
            <a:endParaRPr sz="3200" b="0" i="0" u="none" strike="noStrike" cap="none">
              <a:solidFill>
                <a:srgbClr val="002060"/>
              </a:solidFill>
              <a:latin typeface="Roboto Black"/>
              <a:ea typeface="Roboto Black"/>
              <a:cs typeface="Roboto Black"/>
              <a:sym typeface="Roboto Black"/>
            </a:endParaRPr>
          </a:p>
        </p:txBody>
      </p:sp>
      <p:pic>
        <p:nvPicPr>
          <p:cNvPr id="643" name="Google Shape;643;p11"/>
          <p:cNvPicPr preferRelativeResize="0"/>
          <p:nvPr/>
        </p:nvPicPr>
        <p:blipFill rotWithShape="1">
          <a:blip r:embed="rId5">
            <a:alphaModFix/>
          </a:blip>
          <a:srcRect/>
          <a:stretch/>
        </p:blipFill>
        <p:spPr>
          <a:xfrm>
            <a:off x="5074880" y="3302236"/>
            <a:ext cx="2008738" cy="2008738"/>
          </a:xfrm>
          <a:prstGeom prst="rect">
            <a:avLst/>
          </a:prstGeom>
          <a:noFill/>
          <a:ln>
            <a:noFill/>
          </a:ln>
        </p:spPr>
      </p:pic>
      <p:sp>
        <p:nvSpPr>
          <p:cNvPr id="644" name="Google Shape;644;p11"/>
          <p:cNvSpPr/>
          <p:nvPr/>
        </p:nvSpPr>
        <p:spPr>
          <a:xfrm rot="3344251">
            <a:off x="3780513" y="2653840"/>
            <a:ext cx="416688" cy="1254352"/>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5" name="Google Shape;645;p11"/>
          <p:cNvSpPr txBox="1"/>
          <p:nvPr/>
        </p:nvSpPr>
        <p:spPr>
          <a:xfrm>
            <a:off x="502305" y="3281017"/>
            <a:ext cx="2953045"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chemeClr val="lt1"/>
                </a:solidFill>
                <a:latin typeface="Roboto"/>
                <a:ea typeface="Roboto"/>
                <a:cs typeface="Roboto"/>
                <a:sym typeface="Roboto"/>
              </a:rPr>
              <a:t>Khi quay vòng xoay kim sẽ chỉ vào đâu?</a:t>
            </a:r>
            <a:endParaRPr sz="2400" b="0" i="0" u="none" strike="noStrike" cap="none">
              <a:solidFill>
                <a:schemeClr val="lt1"/>
              </a:solidFill>
              <a:latin typeface="Roboto"/>
              <a:ea typeface="Roboto"/>
              <a:cs typeface="Roboto"/>
              <a:sym typeface="Roboto"/>
            </a:endParaRPr>
          </a:p>
        </p:txBody>
      </p:sp>
      <p:sp>
        <p:nvSpPr>
          <p:cNvPr id="646" name="Google Shape;646;p11"/>
          <p:cNvSpPr/>
          <p:nvPr/>
        </p:nvSpPr>
        <p:spPr>
          <a:xfrm>
            <a:off x="4655296" y="2113718"/>
            <a:ext cx="3217414" cy="1034940"/>
          </a:xfrm>
          <a:prstGeom prst="roundRect">
            <a:avLst>
              <a:gd name="adj" fmla="val 50000"/>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7" name="Google Shape;647;p11"/>
          <p:cNvSpPr/>
          <p:nvPr/>
        </p:nvSpPr>
        <p:spPr>
          <a:xfrm rot="4768801">
            <a:off x="6477823" y="2973164"/>
            <a:ext cx="320855" cy="615704"/>
          </a:xfrm>
          <a:custGeom>
            <a:avLst/>
            <a:gdLst/>
            <a:ahLst/>
            <a:cxnLst/>
            <a:rect l="l" t="t" r="r" b="b"/>
            <a:pathLst>
              <a:path w="601884" h="2586812" extrusionOk="0">
                <a:moveTo>
                  <a:pt x="601884" y="2479228"/>
                </a:moveTo>
                <a:cubicBezTo>
                  <a:pt x="466846" y="2590152"/>
                  <a:pt x="331808" y="2701076"/>
                  <a:pt x="266218" y="2340332"/>
                </a:cubicBezTo>
                <a:cubicBezTo>
                  <a:pt x="200628" y="1979588"/>
                  <a:pt x="252714" y="698656"/>
                  <a:pt x="208344" y="314762"/>
                </a:cubicBezTo>
                <a:cubicBezTo>
                  <a:pt x="163974" y="-69132"/>
                  <a:pt x="81987" y="-16081"/>
                  <a:pt x="0" y="36970"/>
                </a:cubicBezTo>
              </a:path>
            </a:pathLst>
          </a:cu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8" name="Google Shape;648;p11"/>
          <p:cNvSpPr/>
          <p:nvPr/>
        </p:nvSpPr>
        <p:spPr>
          <a:xfrm>
            <a:off x="8654540" y="5581766"/>
            <a:ext cx="3217414" cy="1034940"/>
          </a:xfrm>
          <a:prstGeom prst="roundRect">
            <a:avLst>
              <a:gd name="adj" fmla="val 50000"/>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9" name="Google Shape;649;p11"/>
          <p:cNvSpPr/>
          <p:nvPr/>
        </p:nvSpPr>
        <p:spPr>
          <a:xfrm rot="6978300">
            <a:off x="7601771" y="5194421"/>
            <a:ext cx="416688" cy="1420174"/>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0" name="Google Shape;650;p11"/>
          <p:cNvSpPr/>
          <p:nvPr/>
        </p:nvSpPr>
        <p:spPr>
          <a:xfrm rot="-2142032">
            <a:off x="7525197" y="4302379"/>
            <a:ext cx="759822" cy="2566413"/>
          </a:xfrm>
          <a:custGeom>
            <a:avLst/>
            <a:gdLst/>
            <a:ahLst/>
            <a:cxnLst/>
            <a:rect l="l" t="t" r="r" b="b"/>
            <a:pathLst>
              <a:path w="601884" h="2586812" extrusionOk="0">
                <a:moveTo>
                  <a:pt x="601884" y="2479228"/>
                </a:moveTo>
                <a:cubicBezTo>
                  <a:pt x="466846" y="2590152"/>
                  <a:pt x="331808" y="2701076"/>
                  <a:pt x="266218" y="2340332"/>
                </a:cubicBezTo>
                <a:cubicBezTo>
                  <a:pt x="200628" y="1979588"/>
                  <a:pt x="252714" y="698656"/>
                  <a:pt x="208344" y="314762"/>
                </a:cubicBezTo>
                <a:cubicBezTo>
                  <a:pt x="163974" y="-69132"/>
                  <a:pt x="81987" y="-16081"/>
                  <a:pt x="0" y="36970"/>
                </a:cubicBezTo>
              </a:path>
            </a:pathLst>
          </a:cu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5"/>
                                        </p:tgtEl>
                                        <p:attrNameLst>
                                          <p:attrName>style.visibility</p:attrName>
                                        </p:attrNameLst>
                                      </p:cBhvr>
                                      <p:to>
                                        <p:strVal val="visible"/>
                                      </p:to>
                                    </p:set>
                                    <p:animEffect transition="in" filter="fade">
                                      <p:cBhvr>
                                        <p:cTn id="7" dur="500"/>
                                        <p:tgtEl>
                                          <p:spTgt spid="635"/>
                                        </p:tgtEl>
                                      </p:cBhvr>
                                    </p:animEffect>
                                  </p:childTnLst>
                                </p:cTn>
                              </p:par>
                              <p:par>
                                <p:cTn id="8" presetID="10" presetClass="entr" presetSubtype="0" fill="hold" nodeType="withEffect">
                                  <p:stCondLst>
                                    <p:cond delay="0"/>
                                  </p:stCondLst>
                                  <p:childTnLst>
                                    <p:set>
                                      <p:cBhvr>
                                        <p:cTn id="9" dur="1" fill="hold">
                                          <p:stCondLst>
                                            <p:cond delay="0"/>
                                          </p:stCondLst>
                                        </p:cTn>
                                        <p:tgtEl>
                                          <p:spTgt spid="637"/>
                                        </p:tgtEl>
                                        <p:attrNameLst>
                                          <p:attrName>style.visibility</p:attrName>
                                        </p:attrNameLst>
                                      </p:cBhvr>
                                      <p:to>
                                        <p:strVal val="visible"/>
                                      </p:to>
                                    </p:set>
                                    <p:animEffect transition="in" filter="fade">
                                      <p:cBhvr>
                                        <p:cTn id="10" dur="500"/>
                                        <p:tgtEl>
                                          <p:spTgt spid="637"/>
                                        </p:tgtEl>
                                      </p:cBhvr>
                                    </p:animEffect>
                                  </p:childTnLst>
                                </p:cTn>
                              </p:par>
                              <p:par>
                                <p:cTn id="11" presetID="10" presetClass="entr" presetSubtype="0" fill="hold" nodeType="withEffect">
                                  <p:stCondLst>
                                    <p:cond delay="0"/>
                                  </p:stCondLst>
                                  <p:childTnLst>
                                    <p:set>
                                      <p:cBhvr>
                                        <p:cTn id="12" dur="1" fill="hold">
                                          <p:stCondLst>
                                            <p:cond delay="0"/>
                                          </p:stCondLst>
                                        </p:cTn>
                                        <p:tgtEl>
                                          <p:spTgt spid="643"/>
                                        </p:tgtEl>
                                        <p:attrNameLst>
                                          <p:attrName>style.visibility</p:attrName>
                                        </p:attrNameLst>
                                      </p:cBhvr>
                                      <p:to>
                                        <p:strVal val="visible"/>
                                      </p:to>
                                    </p:set>
                                    <p:animEffect transition="in" filter="fade">
                                      <p:cBhvr>
                                        <p:cTn id="13" dur="500"/>
                                        <p:tgtEl>
                                          <p:spTgt spid="6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38"/>
                                        </p:tgtEl>
                                        <p:attrNameLst>
                                          <p:attrName>style.visibility</p:attrName>
                                        </p:attrNameLst>
                                      </p:cBhvr>
                                      <p:to>
                                        <p:strVal val="visible"/>
                                      </p:to>
                                    </p:set>
                                    <p:animEffect transition="in" filter="fade">
                                      <p:cBhvr>
                                        <p:cTn id="18" dur="500"/>
                                        <p:tgtEl>
                                          <p:spTgt spid="6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39"/>
                                        </p:tgtEl>
                                        <p:attrNameLst>
                                          <p:attrName>style.visibility</p:attrName>
                                        </p:attrNameLst>
                                      </p:cBhvr>
                                      <p:to>
                                        <p:strVal val="visible"/>
                                      </p:to>
                                    </p:set>
                                    <p:animEffect transition="in" filter="fade">
                                      <p:cBhvr>
                                        <p:cTn id="23" dur="500"/>
                                        <p:tgtEl>
                                          <p:spTgt spid="63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45"/>
                                        </p:tgtEl>
                                        <p:attrNameLst>
                                          <p:attrName>style.visibility</p:attrName>
                                        </p:attrNameLst>
                                      </p:cBhvr>
                                      <p:to>
                                        <p:strVal val="visible"/>
                                      </p:to>
                                    </p:set>
                                    <p:animEffect transition="in" filter="fade">
                                      <p:cBhvr>
                                        <p:cTn id="28" dur="500"/>
                                        <p:tgtEl>
                                          <p:spTgt spid="64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46"/>
                                        </p:tgtEl>
                                        <p:attrNameLst>
                                          <p:attrName>style.visibility</p:attrName>
                                        </p:attrNameLst>
                                      </p:cBhvr>
                                      <p:to>
                                        <p:strVal val="visible"/>
                                      </p:to>
                                    </p:set>
                                    <p:animEffect transition="in" filter="fade">
                                      <p:cBhvr>
                                        <p:cTn id="33" dur="500"/>
                                        <p:tgtEl>
                                          <p:spTgt spid="646"/>
                                        </p:tgtEl>
                                      </p:cBhvr>
                                    </p:animEffect>
                                  </p:childTnLst>
                                </p:cTn>
                              </p:par>
                              <p:par>
                                <p:cTn id="34" presetID="10" presetClass="entr" presetSubtype="0" fill="hold" nodeType="withEffect">
                                  <p:stCondLst>
                                    <p:cond delay="0"/>
                                  </p:stCondLst>
                                  <p:childTnLst>
                                    <p:set>
                                      <p:cBhvr>
                                        <p:cTn id="35" dur="1" fill="hold">
                                          <p:stCondLst>
                                            <p:cond delay="0"/>
                                          </p:stCondLst>
                                        </p:cTn>
                                        <p:tgtEl>
                                          <p:spTgt spid="644"/>
                                        </p:tgtEl>
                                        <p:attrNameLst>
                                          <p:attrName>style.visibility</p:attrName>
                                        </p:attrNameLst>
                                      </p:cBhvr>
                                      <p:to>
                                        <p:strVal val="visible"/>
                                      </p:to>
                                    </p:set>
                                    <p:animEffect transition="in" filter="fade">
                                      <p:cBhvr>
                                        <p:cTn id="36" dur="1000"/>
                                        <p:tgtEl>
                                          <p:spTgt spid="64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47"/>
                                        </p:tgtEl>
                                        <p:attrNameLst>
                                          <p:attrName>style.visibility</p:attrName>
                                        </p:attrNameLst>
                                      </p:cBhvr>
                                      <p:to>
                                        <p:strVal val="visible"/>
                                      </p:to>
                                    </p:set>
                                    <p:animEffect transition="in" filter="fade">
                                      <p:cBhvr>
                                        <p:cTn id="41" dur="500"/>
                                        <p:tgtEl>
                                          <p:spTgt spid="647"/>
                                        </p:tgtEl>
                                      </p:cBhvr>
                                    </p:animEffect>
                                  </p:childTnLst>
                                </p:cTn>
                              </p:par>
                              <p:par>
                                <p:cTn id="42" presetID="1" presetClass="exit" presetSubtype="0" fill="hold" nodeType="withEffect">
                                  <p:stCondLst>
                                    <p:cond delay="0"/>
                                  </p:stCondLst>
                                  <p:childTnLst>
                                    <p:set>
                                      <p:cBhvr>
                                        <p:cTn id="43" dur="1" fill="hold">
                                          <p:stCondLst>
                                            <p:cond delay="1"/>
                                          </p:stCondLst>
                                        </p:cTn>
                                        <p:tgtEl>
                                          <p:spTgt spid="64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48"/>
                                        </p:tgtEl>
                                        <p:attrNameLst>
                                          <p:attrName>style.visibility</p:attrName>
                                        </p:attrNameLst>
                                      </p:cBhvr>
                                      <p:to>
                                        <p:strVal val="visible"/>
                                      </p:to>
                                    </p:set>
                                    <p:animEffect transition="in" filter="fade">
                                      <p:cBhvr>
                                        <p:cTn id="48" dur="500"/>
                                        <p:tgtEl>
                                          <p:spTgt spid="648"/>
                                        </p:tgtEl>
                                      </p:cBhvr>
                                    </p:animEffect>
                                  </p:childTnLst>
                                </p:cTn>
                              </p:par>
                              <p:par>
                                <p:cTn id="49" presetID="10" presetClass="entr" presetSubtype="0" fill="hold" nodeType="withEffect">
                                  <p:stCondLst>
                                    <p:cond delay="0"/>
                                  </p:stCondLst>
                                  <p:childTnLst>
                                    <p:set>
                                      <p:cBhvr>
                                        <p:cTn id="50" dur="1" fill="hold">
                                          <p:stCondLst>
                                            <p:cond delay="0"/>
                                          </p:stCondLst>
                                        </p:cTn>
                                        <p:tgtEl>
                                          <p:spTgt spid="649"/>
                                        </p:tgtEl>
                                        <p:attrNameLst>
                                          <p:attrName>style.visibility</p:attrName>
                                        </p:attrNameLst>
                                      </p:cBhvr>
                                      <p:to>
                                        <p:strVal val="visible"/>
                                      </p:to>
                                    </p:set>
                                    <p:animEffect transition="in" filter="fade">
                                      <p:cBhvr>
                                        <p:cTn id="51" dur="1000"/>
                                        <p:tgtEl>
                                          <p:spTgt spid="64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50"/>
                                        </p:tgtEl>
                                        <p:attrNameLst>
                                          <p:attrName>style.visibility</p:attrName>
                                        </p:attrNameLst>
                                      </p:cBhvr>
                                      <p:to>
                                        <p:strVal val="visible"/>
                                      </p:to>
                                    </p:set>
                                    <p:animEffect transition="in" filter="fade">
                                      <p:cBhvr>
                                        <p:cTn id="56" dur="500"/>
                                        <p:tgtEl>
                                          <p:spTgt spid="650"/>
                                        </p:tgtEl>
                                      </p:cBhvr>
                                    </p:animEffect>
                                  </p:childTnLst>
                                </p:cTn>
                              </p:par>
                              <p:par>
                                <p:cTn id="57" presetID="1" presetClass="exit" presetSubtype="0" fill="hold" nodeType="withEffect">
                                  <p:stCondLst>
                                    <p:cond delay="0"/>
                                  </p:stCondLst>
                                  <p:childTnLst>
                                    <p:set>
                                      <p:cBhvr>
                                        <p:cTn id="58" dur="1" fill="hold">
                                          <p:stCondLst>
                                            <p:cond delay="1"/>
                                          </p:stCondLst>
                                        </p:cTn>
                                        <p:tgtEl>
                                          <p:spTgt spid="6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643"/>
                    </p:tgtEl>
                  </p:cond>
                </p:stCondLst>
                <p:endSync evt="end" delay="0">
                  <p:rtn val="all"/>
                </p:endSync>
                <p:childTnLst>
                  <p:par>
                    <p:cTn id="60" fill="hold">
                      <p:stCondLst>
                        <p:cond delay="0"/>
                      </p:stCondLst>
                      <p:childTnLst>
                        <p:par>
                          <p:cTn id="61" fill="hold">
                            <p:stCondLst>
                              <p:cond delay="0"/>
                            </p:stCondLst>
                            <p:childTnLst>
                              <p:par>
                                <p:cTn id="62" presetID="6" presetClass="emph" presetSubtype="0" fill="hold" nodeType="withEffect">
                                  <p:stCondLst>
                                    <p:cond delay="0"/>
                                  </p:stCondLst>
                                  <p:childTnLst>
                                    <p:animScale>
                                      <p:cBhvr>
                                        <p:cTn id="63" dur="2000" fill="hold"/>
                                        <p:tgtEl>
                                          <p:spTgt spid="643"/>
                                        </p:tgtEl>
                                      </p:cBhvr>
                                      <p:by x="150000" y="150000"/>
                                    </p:animScale>
                                  </p:childTnLst>
                                </p:cTn>
                              </p:par>
                              <p:par>
                                <p:cTn id="64" presetID="42" presetClass="path" presetSubtype="0" accel="50000" decel="50000" fill="hold" nodeType="withEffect">
                                  <p:stCondLst>
                                    <p:cond delay="0"/>
                                  </p:stCondLst>
                                  <p:childTnLst>
                                    <p:animMotion origin="layout" path="M 2.29167E-6 2.22222E-6 L -0.33893 0.16898 " pathEditMode="relative" rAng="0" ptsTypes="AA">
                                      <p:cBhvr>
                                        <p:cTn id="65" dur="2000" fill="hold"/>
                                        <p:tgtEl>
                                          <p:spTgt spid="643"/>
                                        </p:tgtEl>
                                        <p:attrNameLst>
                                          <p:attrName>ppt_x</p:attrName>
                                          <p:attrName>ppt_y</p:attrName>
                                        </p:attrNameLst>
                                      </p:cBhvr>
                                      <p:rCtr x="-16953" y="8449"/>
                                    </p:animMotion>
                                  </p:childTnLst>
                                </p:cTn>
                              </p:par>
                            </p:childTnLst>
                          </p:cTn>
                        </p:par>
                      </p:childTnLst>
                    </p:cTn>
                  </p:par>
                </p:childTnLst>
              </p:cTn>
              <p:nextCondLst>
                <p:cond evt="onClick" delay="0">
                  <p:tgtEl>
                    <p:spTgt spid="64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12"/>
          <p:cNvSpPr txBox="1"/>
          <p:nvPr/>
        </p:nvSpPr>
        <p:spPr>
          <a:xfrm>
            <a:off x="1871134" y="203036"/>
            <a:ext cx="8870297"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Roboto Black"/>
                <a:ea typeface="Roboto Black"/>
                <a:cs typeface="Roboto Black"/>
                <a:sym typeface="Roboto Black"/>
              </a:rPr>
              <a:t>GHÉP MỖI HÌNH SAU VỚI CỤM TỪ THÍCH HỢP MÔ TẢ KHẢ NĂNG XẢY RA CỦA KIM KHI QUAY MỖI VÒNG XOAY DƯỚI ĐÂY</a:t>
            </a:r>
            <a:endParaRPr sz="3200" b="1" i="0" u="none" strike="noStrike" cap="none">
              <a:solidFill>
                <a:schemeClr val="lt1"/>
              </a:solidFill>
              <a:latin typeface="Roboto Black"/>
              <a:ea typeface="Roboto Black"/>
              <a:cs typeface="Roboto Black"/>
              <a:sym typeface="Roboto Black"/>
            </a:endParaRPr>
          </a:p>
        </p:txBody>
      </p:sp>
      <p:pic>
        <p:nvPicPr>
          <p:cNvPr id="657" name="Google Shape;657;p12"/>
          <p:cNvPicPr preferRelativeResize="0"/>
          <p:nvPr/>
        </p:nvPicPr>
        <p:blipFill rotWithShape="1">
          <a:blip r:embed="rId3">
            <a:alphaModFix/>
          </a:blip>
          <a:srcRect/>
          <a:stretch/>
        </p:blipFill>
        <p:spPr>
          <a:xfrm>
            <a:off x="0" y="-61682"/>
            <a:ext cx="1946787" cy="1423827"/>
          </a:xfrm>
          <a:prstGeom prst="rect">
            <a:avLst/>
          </a:prstGeom>
          <a:noFill/>
          <a:ln>
            <a:noFill/>
          </a:ln>
        </p:spPr>
      </p:pic>
      <p:pic>
        <p:nvPicPr>
          <p:cNvPr id="658" name="Google Shape;658;p12"/>
          <p:cNvPicPr preferRelativeResize="0"/>
          <p:nvPr/>
        </p:nvPicPr>
        <p:blipFill rotWithShape="1">
          <a:blip r:embed="rId4">
            <a:alphaModFix/>
          </a:blip>
          <a:srcRect/>
          <a:stretch/>
        </p:blipFill>
        <p:spPr>
          <a:xfrm>
            <a:off x="4357841" y="2037414"/>
            <a:ext cx="7618902" cy="4658354"/>
          </a:xfrm>
          <a:prstGeom prst="rect">
            <a:avLst/>
          </a:prstGeom>
          <a:noFill/>
          <a:ln>
            <a:noFill/>
          </a:ln>
        </p:spPr>
      </p:pic>
      <p:sp>
        <p:nvSpPr>
          <p:cNvPr id="659" name="Google Shape;659;p12"/>
          <p:cNvSpPr txBox="1"/>
          <p:nvPr/>
        </p:nvSpPr>
        <p:spPr>
          <a:xfrm>
            <a:off x="551263" y="1844498"/>
            <a:ext cx="323239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chemeClr val="lt1"/>
                </a:solidFill>
                <a:latin typeface="Roboto"/>
                <a:ea typeface="Roboto"/>
                <a:cs typeface="Roboto"/>
                <a:sym typeface="Roboto"/>
              </a:rPr>
              <a:t>Trên vòng xoay có gì?</a:t>
            </a:r>
            <a:endParaRPr sz="2400" b="0" i="0" u="none" strike="noStrike" cap="none">
              <a:solidFill>
                <a:schemeClr val="lt1"/>
              </a:solidFill>
              <a:latin typeface="Roboto"/>
              <a:ea typeface="Roboto"/>
              <a:cs typeface="Roboto"/>
              <a:sym typeface="Roboto"/>
            </a:endParaRPr>
          </a:p>
        </p:txBody>
      </p:sp>
      <p:sp>
        <p:nvSpPr>
          <p:cNvPr id="660" name="Google Shape;660;p12"/>
          <p:cNvSpPr txBox="1"/>
          <p:nvPr/>
        </p:nvSpPr>
        <p:spPr>
          <a:xfrm>
            <a:off x="604001" y="2302132"/>
            <a:ext cx="2840873"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FF0000"/>
                </a:solidFill>
                <a:latin typeface="Roboto"/>
                <a:ea typeface="Roboto"/>
                <a:cs typeface="Roboto"/>
                <a:sym typeface="Roboto"/>
              </a:rPr>
              <a:t>Trên vòng xoay chỉ có các hình tròn</a:t>
            </a:r>
            <a:endParaRPr sz="2400" b="0" i="0" u="none" strike="noStrike" cap="none">
              <a:solidFill>
                <a:srgbClr val="FF0000"/>
              </a:solidFill>
              <a:latin typeface="Roboto"/>
              <a:ea typeface="Roboto"/>
              <a:cs typeface="Roboto"/>
              <a:sym typeface="Roboto"/>
            </a:endParaRPr>
          </a:p>
        </p:txBody>
      </p:sp>
      <p:sp>
        <p:nvSpPr>
          <p:cNvPr id="661" name="Google Shape;661;p12"/>
          <p:cNvSpPr/>
          <p:nvPr/>
        </p:nvSpPr>
        <p:spPr>
          <a:xfrm>
            <a:off x="4616473" y="3905704"/>
            <a:ext cx="467713" cy="527984"/>
          </a:xfrm>
          <a:prstGeom prst="roundRect">
            <a:avLst>
              <a:gd name="adj" fmla="val 50000"/>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Roboto Black"/>
              <a:buNone/>
            </a:pPr>
            <a:r>
              <a:rPr lang="en-US" sz="3200" b="0" i="0" u="none" strike="noStrike" cap="none">
                <a:solidFill>
                  <a:srgbClr val="002060"/>
                </a:solidFill>
                <a:latin typeface="Roboto Black"/>
                <a:ea typeface="Roboto Black"/>
                <a:cs typeface="Roboto Black"/>
                <a:sym typeface="Roboto Black"/>
              </a:rPr>
              <a:t>1</a:t>
            </a:r>
            <a:endParaRPr/>
          </a:p>
        </p:txBody>
      </p:sp>
      <p:sp>
        <p:nvSpPr>
          <p:cNvPr id="662" name="Google Shape;662;p12"/>
          <p:cNvSpPr/>
          <p:nvPr/>
        </p:nvSpPr>
        <p:spPr>
          <a:xfrm>
            <a:off x="8167292" y="5169076"/>
            <a:ext cx="467713" cy="527984"/>
          </a:xfrm>
          <a:prstGeom prst="roundRect">
            <a:avLst>
              <a:gd name="adj" fmla="val 50000"/>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Roboto Black"/>
              <a:buNone/>
            </a:pPr>
            <a:r>
              <a:rPr lang="en-US" sz="3200" b="0" i="0" u="none" strike="noStrike" cap="none">
                <a:solidFill>
                  <a:srgbClr val="002060"/>
                </a:solidFill>
                <a:latin typeface="Roboto Black"/>
                <a:ea typeface="Roboto Black"/>
                <a:cs typeface="Roboto Black"/>
                <a:sym typeface="Roboto Black"/>
              </a:rPr>
              <a:t>2</a:t>
            </a:r>
            <a:endParaRPr sz="3200" b="0" i="0" u="none" strike="noStrike" cap="none">
              <a:solidFill>
                <a:srgbClr val="002060"/>
              </a:solidFill>
              <a:latin typeface="Roboto Black"/>
              <a:ea typeface="Roboto Black"/>
              <a:cs typeface="Roboto Black"/>
              <a:sym typeface="Roboto Black"/>
            </a:endParaRPr>
          </a:p>
        </p:txBody>
      </p:sp>
      <p:sp>
        <p:nvSpPr>
          <p:cNvPr id="663" name="Google Shape;663;p12"/>
          <p:cNvSpPr/>
          <p:nvPr/>
        </p:nvSpPr>
        <p:spPr>
          <a:xfrm>
            <a:off x="11380089" y="4161177"/>
            <a:ext cx="467713" cy="527984"/>
          </a:xfrm>
          <a:prstGeom prst="roundRect">
            <a:avLst>
              <a:gd name="adj" fmla="val 50000"/>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Roboto Black"/>
              <a:buNone/>
            </a:pPr>
            <a:r>
              <a:rPr lang="en-US" sz="3200" b="0" i="0" u="none" strike="noStrike" cap="none">
                <a:solidFill>
                  <a:srgbClr val="002060"/>
                </a:solidFill>
                <a:latin typeface="Roboto Black"/>
                <a:ea typeface="Roboto Black"/>
                <a:cs typeface="Roboto Black"/>
                <a:sym typeface="Roboto Black"/>
              </a:rPr>
              <a:t>3</a:t>
            </a:r>
            <a:endParaRPr sz="3200" b="0" i="0" u="none" strike="noStrike" cap="none">
              <a:solidFill>
                <a:srgbClr val="002060"/>
              </a:solidFill>
              <a:latin typeface="Roboto Black"/>
              <a:ea typeface="Roboto Black"/>
              <a:cs typeface="Roboto Black"/>
              <a:sym typeface="Roboto Black"/>
            </a:endParaRPr>
          </a:p>
        </p:txBody>
      </p:sp>
      <p:grpSp>
        <p:nvGrpSpPr>
          <p:cNvPr id="664" name="Google Shape;664;p12"/>
          <p:cNvGrpSpPr/>
          <p:nvPr/>
        </p:nvGrpSpPr>
        <p:grpSpPr>
          <a:xfrm>
            <a:off x="7238995" y="3297511"/>
            <a:ext cx="2016579" cy="2124997"/>
            <a:chOff x="992474" y="4551107"/>
            <a:chExt cx="2016579" cy="2124997"/>
          </a:xfrm>
        </p:grpSpPr>
        <p:sp>
          <p:nvSpPr>
            <p:cNvPr id="665" name="Google Shape;665;p12"/>
            <p:cNvSpPr/>
            <p:nvPr/>
          </p:nvSpPr>
          <p:spPr>
            <a:xfrm>
              <a:off x="1602169" y="4689161"/>
              <a:ext cx="797190" cy="74390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66" name="Google Shape;666;p12"/>
            <p:cNvPicPr preferRelativeResize="0"/>
            <p:nvPr/>
          </p:nvPicPr>
          <p:blipFill rotWithShape="1">
            <a:blip r:embed="rId5">
              <a:alphaModFix/>
            </a:blip>
            <a:srcRect/>
            <a:stretch/>
          </p:blipFill>
          <p:spPr>
            <a:xfrm>
              <a:off x="992474" y="4551107"/>
              <a:ext cx="2016579" cy="2124997"/>
            </a:xfrm>
            <a:prstGeom prst="rect">
              <a:avLst/>
            </a:prstGeom>
            <a:noFill/>
            <a:ln>
              <a:noFill/>
            </a:ln>
          </p:spPr>
        </p:pic>
      </p:grpSp>
      <p:sp>
        <p:nvSpPr>
          <p:cNvPr id="667" name="Google Shape;667;p12"/>
          <p:cNvSpPr/>
          <p:nvPr/>
        </p:nvSpPr>
        <p:spPr>
          <a:xfrm rot="4859403">
            <a:off x="7736980" y="2560033"/>
            <a:ext cx="416688" cy="1090461"/>
          </a:xfrm>
          <a:prstGeom prst="upArrow">
            <a:avLst>
              <a:gd name="adj1" fmla="val 47044"/>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68" name="Google Shape;668;p12"/>
          <p:cNvSpPr txBox="1"/>
          <p:nvPr/>
        </p:nvSpPr>
        <p:spPr>
          <a:xfrm>
            <a:off x="502305" y="3281017"/>
            <a:ext cx="3082808"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chemeClr val="lt1"/>
                </a:solidFill>
                <a:latin typeface="Roboto"/>
                <a:ea typeface="Roboto"/>
                <a:cs typeface="Roboto"/>
                <a:sym typeface="Roboto"/>
              </a:rPr>
              <a:t>Khi quay vòng xoay kim sẽ chỉ vào đâu?</a:t>
            </a:r>
            <a:endParaRPr sz="2400" b="0" i="0" u="none" strike="noStrike" cap="none">
              <a:solidFill>
                <a:schemeClr val="lt1"/>
              </a:solidFill>
              <a:latin typeface="Roboto"/>
              <a:ea typeface="Roboto"/>
              <a:cs typeface="Roboto"/>
              <a:sym typeface="Roboto"/>
            </a:endParaRPr>
          </a:p>
        </p:txBody>
      </p:sp>
      <p:sp>
        <p:nvSpPr>
          <p:cNvPr id="669" name="Google Shape;669;p12"/>
          <p:cNvSpPr/>
          <p:nvPr/>
        </p:nvSpPr>
        <p:spPr>
          <a:xfrm>
            <a:off x="8568534" y="2113717"/>
            <a:ext cx="3217414" cy="1034940"/>
          </a:xfrm>
          <a:prstGeom prst="roundRect">
            <a:avLst>
              <a:gd name="adj" fmla="val 50000"/>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0" name="Google Shape;670;p12"/>
          <p:cNvSpPr/>
          <p:nvPr/>
        </p:nvSpPr>
        <p:spPr>
          <a:xfrm rot="4768801">
            <a:off x="6477823" y="2973164"/>
            <a:ext cx="320855" cy="615704"/>
          </a:xfrm>
          <a:custGeom>
            <a:avLst/>
            <a:gdLst/>
            <a:ahLst/>
            <a:cxnLst/>
            <a:rect l="l" t="t" r="r" b="b"/>
            <a:pathLst>
              <a:path w="601884" h="2586812" extrusionOk="0">
                <a:moveTo>
                  <a:pt x="601884" y="2479228"/>
                </a:moveTo>
                <a:cubicBezTo>
                  <a:pt x="466846" y="2590152"/>
                  <a:pt x="331808" y="2701076"/>
                  <a:pt x="266218" y="2340332"/>
                </a:cubicBezTo>
                <a:cubicBezTo>
                  <a:pt x="200628" y="1979588"/>
                  <a:pt x="252714" y="698656"/>
                  <a:pt x="208344" y="314762"/>
                </a:cubicBezTo>
                <a:cubicBezTo>
                  <a:pt x="163974" y="-69132"/>
                  <a:pt x="81987" y="-16081"/>
                  <a:pt x="0" y="36970"/>
                </a:cubicBezTo>
              </a:path>
            </a:pathLst>
          </a:cu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1" name="Google Shape;671;p12"/>
          <p:cNvSpPr/>
          <p:nvPr/>
        </p:nvSpPr>
        <p:spPr>
          <a:xfrm rot="4768801">
            <a:off x="8930216" y="3011349"/>
            <a:ext cx="320855" cy="615704"/>
          </a:xfrm>
          <a:custGeom>
            <a:avLst/>
            <a:gdLst/>
            <a:ahLst/>
            <a:cxnLst/>
            <a:rect l="l" t="t" r="r" b="b"/>
            <a:pathLst>
              <a:path w="601884" h="2586812" extrusionOk="0">
                <a:moveTo>
                  <a:pt x="601884" y="2479228"/>
                </a:moveTo>
                <a:cubicBezTo>
                  <a:pt x="466846" y="2590152"/>
                  <a:pt x="331808" y="2701076"/>
                  <a:pt x="266218" y="2340332"/>
                </a:cubicBezTo>
                <a:cubicBezTo>
                  <a:pt x="200628" y="1979588"/>
                  <a:pt x="252714" y="698656"/>
                  <a:pt x="208344" y="314762"/>
                </a:cubicBezTo>
                <a:cubicBezTo>
                  <a:pt x="163974" y="-69132"/>
                  <a:pt x="81987" y="-16081"/>
                  <a:pt x="0" y="36970"/>
                </a:cubicBezTo>
              </a:path>
            </a:pathLst>
          </a:custGeom>
          <a:noFill/>
          <a:ln w="381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2" name="Google Shape;672;p12"/>
          <p:cNvSpPr/>
          <p:nvPr/>
        </p:nvSpPr>
        <p:spPr>
          <a:xfrm rot="-2142032">
            <a:off x="7525197" y="4302379"/>
            <a:ext cx="759822" cy="2566413"/>
          </a:xfrm>
          <a:custGeom>
            <a:avLst/>
            <a:gdLst/>
            <a:ahLst/>
            <a:cxnLst/>
            <a:rect l="l" t="t" r="r" b="b"/>
            <a:pathLst>
              <a:path w="601884" h="2586812" extrusionOk="0">
                <a:moveTo>
                  <a:pt x="601884" y="2479228"/>
                </a:moveTo>
                <a:cubicBezTo>
                  <a:pt x="466846" y="2590152"/>
                  <a:pt x="331808" y="2701076"/>
                  <a:pt x="266218" y="2340332"/>
                </a:cubicBezTo>
                <a:cubicBezTo>
                  <a:pt x="200628" y="1979588"/>
                  <a:pt x="252714" y="698656"/>
                  <a:pt x="208344" y="314762"/>
                </a:cubicBezTo>
                <a:cubicBezTo>
                  <a:pt x="163974" y="-69132"/>
                  <a:pt x="81987" y="-16081"/>
                  <a:pt x="0" y="36970"/>
                </a:cubicBezTo>
              </a:path>
            </a:pathLst>
          </a:cu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6"/>
                                        </p:tgtEl>
                                        <p:attrNameLst>
                                          <p:attrName>style.visibility</p:attrName>
                                        </p:attrNameLst>
                                      </p:cBhvr>
                                      <p:to>
                                        <p:strVal val="visible"/>
                                      </p:to>
                                    </p:set>
                                    <p:animEffect transition="in" filter="fade">
                                      <p:cBhvr>
                                        <p:cTn id="7" dur="500"/>
                                        <p:tgtEl>
                                          <p:spTgt spid="656"/>
                                        </p:tgtEl>
                                      </p:cBhvr>
                                    </p:animEffect>
                                  </p:childTnLst>
                                </p:cTn>
                              </p:par>
                              <p:par>
                                <p:cTn id="8" presetID="10" presetClass="entr" presetSubtype="0" fill="hold" nodeType="withEffect">
                                  <p:stCondLst>
                                    <p:cond delay="0"/>
                                  </p:stCondLst>
                                  <p:childTnLst>
                                    <p:set>
                                      <p:cBhvr>
                                        <p:cTn id="9" dur="1" fill="hold">
                                          <p:stCondLst>
                                            <p:cond delay="0"/>
                                          </p:stCondLst>
                                        </p:cTn>
                                        <p:tgtEl>
                                          <p:spTgt spid="658"/>
                                        </p:tgtEl>
                                        <p:attrNameLst>
                                          <p:attrName>style.visibility</p:attrName>
                                        </p:attrNameLst>
                                      </p:cBhvr>
                                      <p:to>
                                        <p:strVal val="visible"/>
                                      </p:to>
                                    </p:set>
                                    <p:animEffect transition="in" filter="fade">
                                      <p:cBhvr>
                                        <p:cTn id="10" dur="500"/>
                                        <p:tgtEl>
                                          <p:spTgt spid="658"/>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59"/>
                                        </p:tgtEl>
                                        <p:attrNameLst>
                                          <p:attrName>style.visibility</p:attrName>
                                        </p:attrNameLst>
                                      </p:cBhvr>
                                      <p:to>
                                        <p:strVal val="visible"/>
                                      </p:to>
                                    </p:set>
                                    <p:animEffect transition="in" filter="fade">
                                      <p:cBhvr>
                                        <p:cTn id="18" dur="500"/>
                                        <p:tgtEl>
                                          <p:spTgt spid="65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60"/>
                                        </p:tgtEl>
                                        <p:attrNameLst>
                                          <p:attrName>style.visibility</p:attrName>
                                        </p:attrNameLst>
                                      </p:cBhvr>
                                      <p:to>
                                        <p:strVal val="visible"/>
                                      </p:to>
                                    </p:set>
                                    <p:animEffect transition="in" filter="fade">
                                      <p:cBhvr>
                                        <p:cTn id="23" dur="500"/>
                                        <p:tgtEl>
                                          <p:spTgt spid="66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68"/>
                                        </p:tgtEl>
                                        <p:attrNameLst>
                                          <p:attrName>style.visibility</p:attrName>
                                        </p:attrNameLst>
                                      </p:cBhvr>
                                      <p:to>
                                        <p:strVal val="visible"/>
                                      </p:to>
                                    </p:set>
                                    <p:animEffect transition="in" filter="fade">
                                      <p:cBhvr>
                                        <p:cTn id="28" dur="500"/>
                                        <p:tgtEl>
                                          <p:spTgt spid="66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69"/>
                                        </p:tgtEl>
                                        <p:attrNameLst>
                                          <p:attrName>style.visibility</p:attrName>
                                        </p:attrNameLst>
                                      </p:cBhvr>
                                      <p:to>
                                        <p:strVal val="visible"/>
                                      </p:to>
                                    </p:set>
                                    <p:animEffect transition="in" filter="fade">
                                      <p:cBhvr>
                                        <p:cTn id="33" dur="500"/>
                                        <p:tgtEl>
                                          <p:spTgt spid="669"/>
                                        </p:tgtEl>
                                      </p:cBhvr>
                                    </p:animEffect>
                                  </p:childTnLst>
                                </p:cTn>
                              </p:par>
                              <p:par>
                                <p:cTn id="34" presetID="10" presetClass="entr" presetSubtype="0" fill="hold" nodeType="withEffect">
                                  <p:stCondLst>
                                    <p:cond delay="0"/>
                                  </p:stCondLst>
                                  <p:childTnLst>
                                    <p:set>
                                      <p:cBhvr>
                                        <p:cTn id="35" dur="1" fill="hold">
                                          <p:stCondLst>
                                            <p:cond delay="0"/>
                                          </p:stCondLst>
                                        </p:cTn>
                                        <p:tgtEl>
                                          <p:spTgt spid="667"/>
                                        </p:tgtEl>
                                        <p:attrNameLst>
                                          <p:attrName>style.visibility</p:attrName>
                                        </p:attrNameLst>
                                      </p:cBhvr>
                                      <p:to>
                                        <p:strVal val="visible"/>
                                      </p:to>
                                    </p:set>
                                    <p:animEffect transition="in" filter="fade">
                                      <p:cBhvr>
                                        <p:cTn id="36" dur="1000"/>
                                        <p:tgtEl>
                                          <p:spTgt spid="66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71"/>
                                        </p:tgtEl>
                                        <p:attrNameLst>
                                          <p:attrName>style.visibility</p:attrName>
                                        </p:attrNameLst>
                                      </p:cBhvr>
                                      <p:to>
                                        <p:strVal val="visible"/>
                                      </p:to>
                                    </p:set>
                                    <p:animEffect transition="in" filter="fade">
                                      <p:cBhvr>
                                        <p:cTn id="41" dur="500"/>
                                        <p:tgtEl>
                                          <p:spTgt spid="671"/>
                                        </p:tgtEl>
                                      </p:cBhvr>
                                    </p:animEffect>
                                  </p:childTnLst>
                                </p:cTn>
                              </p:par>
                              <p:par>
                                <p:cTn id="42" presetID="1" presetClass="exit" presetSubtype="0" fill="hold" nodeType="withEffect">
                                  <p:stCondLst>
                                    <p:cond delay="0"/>
                                  </p:stCondLst>
                                  <p:childTnLst>
                                    <p:set>
                                      <p:cBhvr>
                                        <p:cTn id="43" dur="1" fill="hold">
                                          <p:stCondLst>
                                            <p:cond delay="1"/>
                                          </p:stCondLst>
                                        </p:cTn>
                                        <p:tgtEl>
                                          <p:spTgt spid="6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664"/>
                    </p:tgtEl>
                  </p:cond>
                </p:stCondLst>
                <p:endSync evt="end" delay="0">
                  <p:rtn val="all"/>
                </p:endSync>
                <p:childTnLst>
                  <p:par>
                    <p:cTn id="45" fill="hold">
                      <p:stCondLst>
                        <p:cond delay="0"/>
                      </p:stCondLst>
                      <p:childTnLst>
                        <p:par>
                          <p:cTn id="46" fill="hold">
                            <p:stCondLst>
                              <p:cond delay="0"/>
                            </p:stCondLst>
                            <p:childTnLst>
                              <p:par>
                                <p:cTn id="47" presetID="6" presetClass="emph" presetSubtype="0" fill="hold" nodeType="withEffect">
                                  <p:stCondLst>
                                    <p:cond delay="0"/>
                                  </p:stCondLst>
                                  <p:childTnLst>
                                    <p:animScale>
                                      <p:cBhvr>
                                        <p:cTn id="48" dur="2000" fill="hold"/>
                                        <p:tgtEl>
                                          <p:spTgt spid="664"/>
                                        </p:tgtEl>
                                      </p:cBhvr>
                                      <p:by x="150000" y="150000"/>
                                    </p:animScale>
                                  </p:childTnLst>
                                </p:cTn>
                              </p:par>
                              <p:par>
                                <p:cTn id="49" presetID="42" presetClass="path" presetSubtype="0" accel="50000" decel="50000" fill="hold" nodeType="withEffect">
                                  <p:stCondLst>
                                    <p:cond delay="0"/>
                                  </p:stCondLst>
                                  <p:childTnLst>
                                    <p:animMotion origin="layout" path="M -2.29167E-6 0.02222 L -0.52291 0.16991 " pathEditMode="relative" rAng="0" ptsTypes="AA">
                                      <p:cBhvr>
                                        <p:cTn id="50" dur="2000" fill="hold"/>
                                        <p:tgtEl>
                                          <p:spTgt spid="664"/>
                                        </p:tgtEl>
                                        <p:attrNameLst>
                                          <p:attrName>ppt_x</p:attrName>
                                          <p:attrName>ppt_y</p:attrName>
                                        </p:attrNameLst>
                                      </p:cBhvr>
                                      <p:rCtr x="-26146" y="7384"/>
                                    </p:animMotion>
                                  </p:childTnLst>
                                </p:cTn>
                              </p:par>
                            </p:childTnLst>
                          </p:cTn>
                        </p:par>
                      </p:childTnLst>
                    </p:cTn>
                  </p:par>
                </p:childTnLst>
              </p:cTn>
              <p:nextCondLst>
                <p:cond evt="onClick" delay="0">
                  <p:tgtEl>
                    <p:spTgt spid="66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3"/>
          <p:cNvSpPr txBox="1"/>
          <p:nvPr/>
        </p:nvSpPr>
        <p:spPr>
          <a:xfrm>
            <a:off x="1871134" y="203036"/>
            <a:ext cx="8870297"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Roboto Black"/>
                <a:ea typeface="Roboto Black"/>
                <a:cs typeface="Roboto Black"/>
                <a:sym typeface="Roboto Black"/>
              </a:rPr>
              <a:t>GHÉP MỖI HÌNH SAU VỚI CỤM TỪ THÍCH HỢP MÔ TẢ KHẢ NĂNG XẢY RA CỦA KIM KHI QUAY MỖI VÒNG XOAY DƯỚI ĐÂY</a:t>
            </a:r>
            <a:endParaRPr sz="3200" b="1" i="0" u="none" strike="noStrike" cap="none">
              <a:solidFill>
                <a:schemeClr val="lt1"/>
              </a:solidFill>
              <a:latin typeface="Roboto Black"/>
              <a:ea typeface="Roboto Black"/>
              <a:cs typeface="Roboto Black"/>
              <a:sym typeface="Roboto Black"/>
            </a:endParaRPr>
          </a:p>
        </p:txBody>
      </p:sp>
      <p:pic>
        <p:nvPicPr>
          <p:cNvPr id="679" name="Google Shape;679;p13"/>
          <p:cNvPicPr preferRelativeResize="0"/>
          <p:nvPr/>
        </p:nvPicPr>
        <p:blipFill rotWithShape="1">
          <a:blip r:embed="rId3">
            <a:alphaModFix/>
          </a:blip>
          <a:srcRect/>
          <a:stretch/>
        </p:blipFill>
        <p:spPr>
          <a:xfrm>
            <a:off x="0" y="-61682"/>
            <a:ext cx="1946787" cy="1423827"/>
          </a:xfrm>
          <a:prstGeom prst="rect">
            <a:avLst/>
          </a:prstGeom>
          <a:noFill/>
          <a:ln>
            <a:noFill/>
          </a:ln>
        </p:spPr>
      </p:pic>
      <p:pic>
        <p:nvPicPr>
          <p:cNvPr id="680" name="Google Shape;680;p13"/>
          <p:cNvPicPr preferRelativeResize="0"/>
          <p:nvPr/>
        </p:nvPicPr>
        <p:blipFill rotWithShape="1">
          <a:blip r:embed="rId4">
            <a:alphaModFix/>
          </a:blip>
          <a:srcRect/>
          <a:stretch/>
        </p:blipFill>
        <p:spPr>
          <a:xfrm>
            <a:off x="4357841" y="2037414"/>
            <a:ext cx="7618902" cy="4658354"/>
          </a:xfrm>
          <a:prstGeom prst="rect">
            <a:avLst/>
          </a:prstGeom>
          <a:noFill/>
          <a:ln>
            <a:noFill/>
          </a:ln>
        </p:spPr>
      </p:pic>
      <p:sp>
        <p:nvSpPr>
          <p:cNvPr id="681" name="Google Shape;681;p13"/>
          <p:cNvSpPr txBox="1"/>
          <p:nvPr/>
        </p:nvSpPr>
        <p:spPr>
          <a:xfrm>
            <a:off x="502305" y="1677113"/>
            <a:ext cx="323239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chemeClr val="lt1"/>
                </a:solidFill>
                <a:latin typeface="Roboto"/>
                <a:ea typeface="Roboto"/>
                <a:cs typeface="Roboto"/>
                <a:sym typeface="Roboto"/>
              </a:rPr>
              <a:t>Trên vòng xoay có gì?</a:t>
            </a:r>
            <a:endParaRPr sz="2400" b="0" i="0" u="none" strike="noStrike" cap="none">
              <a:solidFill>
                <a:schemeClr val="lt1"/>
              </a:solidFill>
              <a:latin typeface="Roboto"/>
              <a:ea typeface="Roboto"/>
              <a:cs typeface="Roboto"/>
              <a:sym typeface="Roboto"/>
            </a:endParaRPr>
          </a:p>
        </p:txBody>
      </p:sp>
      <p:sp>
        <p:nvSpPr>
          <p:cNvPr id="682" name="Google Shape;682;p13"/>
          <p:cNvSpPr txBox="1"/>
          <p:nvPr/>
        </p:nvSpPr>
        <p:spPr>
          <a:xfrm>
            <a:off x="502305" y="2236057"/>
            <a:ext cx="3106134"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FF0000"/>
                </a:solidFill>
                <a:latin typeface="Roboto"/>
                <a:ea typeface="Roboto"/>
                <a:cs typeface="Roboto"/>
                <a:sym typeface="Roboto"/>
              </a:rPr>
              <a:t>Trên vòng xoay có một số hình vuông và một số hình tròn</a:t>
            </a:r>
            <a:endParaRPr sz="2400" b="0" i="0" u="none" strike="noStrike" cap="none">
              <a:solidFill>
                <a:srgbClr val="FF0000"/>
              </a:solidFill>
              <a:latin typeface="Roboto"/>
              <a:ea typeface="Roboto"/>
              <a:cs typeface="Roboto"/>
              <a:sym typeface="Roboto"/>
            </a:endParaRPr>
          </a:p>
        </p:txBody>
      </p:sp>
      <p:sp>
        <p:nvSpPr>
          <p:cNvPr id="683" name="Google Shape;683;p13"/>
          <p:cNvSpPr/>
          <p:nvPr/>
        </p:nvSpPr>
        <p:spPr>
          <a:xfrm>
            <a:off x="4675311" y="3833647"/>
            <a:ext cx="467713" cy="527984"/>
          </a:xfrm>
          <a:prstGeom prst="roundRect">
            <a:avLst>
              <a:gd name="adj" fmla="val 50000"/>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Roboto Black"/>
              <a:buNone/>
            </a:pPr>
            <a:r>
              <a:rPr lang="en-US" sz="3200" b="0" i="0" u="none" strike="noStrike" cap="none">
                <a:solidFill>
                  <a:srgbClr val="002060"/>
                </a:solidFill>
                <a:latin typeface="Roboto Black"/>
                <a:ea typeface="Roboto Black"/>
                <a:cs typeface="Roboto Black"/>
                <a:sym typeface="Roboto Black"/>
              </a:rPr>
              <a:t>1</a:t>
            </a:r>
            <a:endParaRPr/>
          </a:p>
        </p:txBody>
      </p:sp>
      <p:sp>
        <p:nvSpPr>
          <p:cNvPr id="684" name="Google Shape;684;p13"/>
          <p:cNvSpPr/>
          <p:nvPr/>
        </p:nvSpPr>
        <p:spPr>
          <a:xfrm>
            <a:off x="8043713" y="5249485"/>
            <a:ext cx="467713" cy="527984"/>
          </a:xfrm>
          <a:prstGeom prst="roundRect">
            <a:avLst>
              <a:gd name="adj" fmla="val 50000"/>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Roboto Black"/>
              <a:buNone/>
            </a:pPr>
            <a:r>
              <a:rPr lang="en-US" sz="3200" b="0" i="0" u="none" strike="noStrike" cap="none">
                <a:solidFill>
                  <a:srgbClr val="002060"/>
                </a:solidFill>
                <a:latin typeface="Roboto Black"/>
                <a:ea typeface="Roboto Black"/>
                <a:cs typeface="Roboto Black"/>
                <a:sym typeface="Roboto Black"/>
              </a:rPr>
              <a:t>2</a:t>
            </a:r>
            <a:endParaRPr sz="3200" b="0" i="0" u="none" strike="noStrike" cap="none">
              <a:solidFill>
                <a:srgbClr val="002060"/>
              </a:solidFill>
              <a:latin typeface="Roboto Black"/>
              <a:ea typeface="Roboto Black"/>
              <a:cs typeface="Roboto Black"/>
              <a:sym typeface="Roboto Black"/>
            </a:endParaRPr>
          </a:p>
        </p:txBody>
      </p:sp>
      <p:sp>
        <p:nvSpPr>
          <p:cNvPr id="685" name="Google Shape;685;p13"/>
          <p:cNvSpPr/>
          <p:nvPr/>
        </p:nvSpPr>
        <p:spPr>
          <a:xfrm>
            <a:off x="11420673" y="3948042"/>
            <a:ext cx="467713" cy="527984"/>
          </a:xfrm>
          <a:prstGeom prst="roundRect">
            <a:avLst>
              <a:gd name="adj" fmla="val 50000"/>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Roboto Black"/>
              <a:buNone/>
            </a:pPr>
            <a:r>
              <a:rPr lang="en-US" sz="3200" b="0" i="0" u="none" strike="noStrike" cap="none">
                <a:solidFill>
                  <a:srgbClr val="002060"/>
                </a:solidFill>
                <a:latin typeface="Roboto Black"/>
                <a:ea typeface="Roboto Black"/>
                <a:cs typeface="Roboto Black"/>
                <a:sym typeface="Roboto Black"/>
              </a:rPr>
              <a:t>3</a:t>
            </a:r>
            <a:endParaRPr sz="3200" b="0" i="0" u="none" strike="noStrike" cap="none">
              <a:solidFill>
                <a:srgbClr val="002060"/>
              </a:solidFill>
              <a:latin typeface="Roboto Black"/>
              <a:ea typeface="Roboto Black"/>
              <a:cs typeface="Roboto Black"/>
              <a:sym typeface="Roboto Black"/>
            </a:endParaRPr>
          </a:p>
        </p:txBody>
      </p:sp>
      <p:pic>
        <p:nvPicPr>
          <p:cNvPr id="686" name="Google Shape;686;p13"/>
          <p:cNvPicPr preferRelativeResize="0"/>
          <p:nvPr/>
        </p:nvPicPr>
        <p:blipFill rotWithShape="1">
          <a:blip r:embed="rId5">
            <a:alphaModFix/>
          </a:blip>
          <a:srcRect/>
          <a:stretch/>
        </p:blipFill>
        <p:spPr>
          <a:xfrm>
            <a:off x="9516045" y="3322856"/>
            <a:ext cx="2008738" cy="1997938"/>
          </a:xfrm>
          <a:prstGeom prst="rect">
            <a:avLst/>
          </a:prstGeom>
          <a:noFill/>
          <a:ln>
            <a:noFill/>
          </a:ln>
        </p:spPr>
      </p:pic>
      <p:sp>
        <p:nvSpPr>
          <p:cNvPr id="687" name="Google Shape;687;p13"/>
          <p:cNvSpPr/>
          <p:nvPr/>
        </p:nvSpPr>
        <p:spPr>
          <a:xfrm rot="7732253">
            <a:off x="3768860" y="4330497"/>
            <a:ext cx="416688" cy="1254352"/>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8" name="Google Shape;688;p13"/>
          <p:cNvSpPr txBox="1"/>
          <p:nvPr/>
        </p:nvSpPr>
        <p:spPr>
          <a:xfrm>
            <a:off x="502305" y="3490828"/>
            <a:ext cx="2975363"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chemeClr val="lt1"/>
                </a:solidFill>
                <a:latin typeface="Roboto"/>
                <a:ea typeface="Roboto"/>
                <a:cs typeface="Roboto"/>
                <a:sym typeface="Roboto"/>
              </a:rPr>
              <a:t>Khi quay vòng xoay kim sẽ chỉ vào đâu?</a:t>
            </a:r>
            <a:endParaRPr sz="2400" b="0" i="0" u="none" strike="noStrike" cap="none">
              <a:solidFill>
                <a:schemeClr val="lt1"/>
              </a:solidFill>
              <a:latin typeface="Roboto"/>
              <a:ea typeface="Roboto"/>
              <a:cs typeface="Roboto"/>
              <a:sym typeface="Roboto"/>
            </a:endParaRPr>
          </a:p>
        </p:txBody>
      </p:sp>
      <p:sp>
        <p:nvSpPr>
          <p:cNvPr id="689" name="Google Shape;689;p13"/>
          <p:cNvSpPr/>
          <p:nvPr/>
        </p:nvSpPr>
        <p:spPr>
          <a:xfrm>
            <a:off x="4656558" y="5581766"/>
            <a:ext cx="3217414" cy="1034940"/>
          </a:xfrm>
          <a:prstGeom prst="roundRect">
            <a:avLst>
              <a:gd name="adj" fmla="val 50000"/>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0" name="Google Shape;690;p13"/>
          <p:cNvSpPr/>
          <p:nvPr/>
        </p:nvSpPr>
        <p:spPr>
          <a:xfrm rot="4768801">
            <a:off x="6477823" y="2973164"/>
            <a:ext cx="320855" cy="615704"/>
          </a:xfrm>
          <a:custGeom>
            <a:avLst/>
            <a:gdLst/>
            <a:ahLst/>
            <a:cxnLst/>
            <a:rect l="l" t="t" r="r" b="b"/>
            <a:pathLst>
              <a:path w="601884" h="2586812" extrusionOk="0">
                <a:moveTo>
                  <a:pt x="601884" y="2479228"/>
                </a:moveTo>
                <a:cubicBezTo>
                  <a:pt x="466846" y="2590152"/>
                  <a:pt x="331808" y="2701076"/>
                  <a:pt x="266218" y="2340332"/>
                </a:cubicBezTo>
                <a:cubicBezTo>
                  <a:pt x="200628" y="1979588"/>
                  <a:pt x="252714" y="698656"/>
                  <a:pt x="208344" y="314762"/>
                </a:cubicBezTo>
                <a:cubicBezTo>
                  <a:pt x="163974" y="-69132"/>
                  <a:pt x="81987" y="-16081"/>
                  <a:pt x="0" y="36970"/>
                </a:cubicBezTo>
              </a:path>
            </a:pathLst>
          </a:cu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1" name="Google Shape;691;p13"/>
          <p:cNvSpPr/>
          <p:nvPr/>
        </p:nvSpPr>
        <p:spPr>
          <a:xfrm rot="-2142032">
            <a:off x="7525197" y="4302379"/>
            <a:ext cx="759822" cy="2566413"/>
          </a:xfrm>
          <a:custGeom>
            <a:avLst/>
            <a:gdLst/>
            <a:ahLst/>
            <a:cxnLst/>
            <a:rect l="l" t="t" r="r" b="b"/>
            <a:pathLst>
              <a:path w="601884" h="2586812" extrusionOk="0">
                <a:moveTo>
                  <a:pt x="601884" y="2479228"/>
                </a:moveTo>
                <a:cubicBezTo>
                  <a:pt x="466846" y="2590152"/>
                  <a:pt x="331808" y="2701076"/>
                  <a:pt x="266218" y="2340332"/>
                </a:cubicBezTo>
                <a:cubicBezTo>
                  <a:pt x="200628" y="1979588"/>
                  <a:pt x="252714" y="698656"/>
                  <a:pt x="208344" y="314762"/>
                </a:cubicBezTo>
                <a:cubicBezTo>
                  <a:pt x="163974" y="-69132"/>
                  <a:pt x="81987" y="-16081"/>
                  <a:pt x="0" y="36970"/>
                </a:cubicBezTo>
              </a:path>
            </a:pathLst>
          </a:cu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2" name="Google Shape;692;p13"/>
          <p:cNvSpPr/>
          <p:nvPr/>
        </p:nvSpPr>
        <p:spPr>
          <a:xfrm rot="5035587">
            <a:off x="7645345" y="3071211"/>
            <a:ext cx="307685" cy="4715704"/>
          </a:xfrm>
          <a:custGeom>
            <a:avLst/>
            <a:gdLst/>
            <a:ahLst/>
            <a:cxnLst/>
            <a:rect l="l" t="t" r="r" b="b"/>
            <a:pathLst>
              <a:path w="601884" h="2586812" extrusionOk="0">
                <a:moveTo>
                  <a:pt x="601884" y="2479228"/>
                </a:moveTo>
                <a:cubicBezTo>
                  <a:pt x="466846" y="2590152"/>
                  <a:pt x="331808" y="2701076"/>
                  <a:pt x="266218" y="2340332"/>
                </a:cubicBezTo>
                <a:cubicBezTo>
                  <a:pt x="200628" y="1979588"/>
                  <a:pt x="252714" y="698656"/>
                  <a:pt x="208344" y="314762"/>
                </a:cubicBezTo>
                <a:cubicBezTo>
                  <a:pt x="163974" y="-69132"/>
                  <a:pt x="81987" y="-16081"/>
                  <a:pt x="0" y="36970"/>
                </a:cubicBezTo>
              </a:path>
            </a:pathLst>
          </a:custGeom>
          <a:no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3" name="Google Shape;693;p13"/>
          <p:cNvSpPr/>
          <p:nvPr/>
        </p:nvSpPr>
        <p:spPr>
          <a:xfrm rot="4768801">
            <a:off x="8930216" y="3011349"/>
            <a:ext cx="320855" cy="615704"/>
          </a:xfrm>
          <a:custGeom>
            <a:avLst/>
            <a:gdLst/>
            <a:ahLst/>
            <a:cxnLst/>
            <a:rect l="l" t="t" r="r" b="b"/>
            <a:pathLst>
              <a:path w="601884" h="2586812" extrusionOk="0">
                <a:moveTo>
                  <a:pt x="601884" y="2479228"/>
                </a:moveTo>
                <a:cubicBezTo>
                  <a:pt x="466846" y="2590152"/>
                  <a:pt x="331808" y="2701076"/>
                  <a:pt x="266218" y="2340332"/>
                </a:cubicBezTo>
                <a:cubicBezTo>
                  <a:pt x="200628" y="1979588"/>
                  <a:pt x="252714" y="698656"/>
                  <a:pt x="208344" y="314762"/>
                </a:cubicBezTo>
                <a:cubicBezTo>
                  <a:pt x="163974" y="-69132"/>
                  <a:pt x="81987" y="-16081"/>
                  <a:pt x="0" y="36970"/>
                </a:cubicBezTo>
              </a:path>
            </a:pathLst>
          </a:custGeom>
          <a:noFill/>
          <a:ln w="381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78"/>
                                        </p:tgtEl>
                                        <p:attrNameLst>
                                          <p:attrName>style.visibility</p:attrName>
                                        </p:attrNameLst>
                                      </p:cBhvr>
                                      <p:to>
                                        <p:strVal val="visible"/>
                                      </p:to>
                                    </p:set>
                                    <p:animEffect transition="in" filter="fade">
                                      <p:cBhvr>
                                        <p:cTn id="7" dur="500"/>
                                        <p:tgtEl>
                                          <p:spTgt spid="678"/>
                                        </p:tgtEl>
                                      </p:cBhvr>
                                    </p:animEffect>
                                  </p:childTnLst>
                                </p:cTn>
                              </p:par>
                              <p:par>
                                <p:cTn id="8" presetID="10" presetClass="entr" presetSubtype="0" fill="hold" nodeType="withEffect">
                                  <p:stCondLst>
                                    <p:cond delay="0"/>
                                  </p:stCondLst>
                                  <p:childTnLst>
                                    <p:set>
                                      <p:cBhvr>
                                        <p:cTn id="9" dur="1" fill="hold">
                                          <p:stCondLst>
                                            <p:cond delay="0"/>
                                          </p:stCondLst>
                                        </p:cTn>
                                        <p:tgtEl>
                                          <p:spTgt spid="680"/>
                                        </p:tgtEl>
                                        <p:attrNameLst>
                                          <p:attrName>style.visibility</p:attrName>
                                        </p:attrNameLst>
                                      </p:cBhvr>
                                      <p:to>
                                        <p:strVal val="visible"/>
                                      </p:to>
                                    </p:set>
                                    <p:animEffect transition="in" filter="fade">
                                      <p:cBhvr>
                                        <p:cTn id="10" dur="500"/>
                                        <p:tgtEl>
                                          <p:spTgt spid="680"/>
                                        </p:tgtEl>
                                      </p:cBhvr>
                                    </p:animEffect>
                                  </p:childTnLst>
                                </p:cTn>
                              </p:par>
                              <p:par>
                                <p:cTn id="11" presetID="10" presetClass="entr" presetSubtype="0" fill="hold" nodeType="withEffect">
                                  <p:stCondLst>
                                    <p:cond delay="0"/>
                                  </p:stCondLst>
                                  <p:childTnLst>
                                    <p:set>
                                      <p:cBhvr>
                                        <p:cTn id="12" dur="1" fill="hold">
                                          <p:stCondLst>
                                            <p:cond delay="0"/>
                                          </p:stCondLst>
                                        </p:cTn>
                                        <p:tgtEl>
                                          <p:spTgt spid="686"/>
                                        </p:tgtEl>
                                        <p:attrNameLst>
                                          <p:attrName>style.visibility</p:attrName>
                                        </p:attrNameLst>
                                      </p:cBhvr>
                                      <p:to>
                                        <p:strVal val="visible"/>
                                      </p:to>
                                    </p:set>
                                    <p:animEffect transition="in" filter="fade">
                                      <p:cBhvr>
                                        <p:cTn id="13" dur="500"/>
                                        <p:tgtEl>
                                          <p:spTgt spid="68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81"/>
                                        </p:tgtEl>
                                        <p:attrNameLst>
                                          <p:attrName>style.visibility</p:attrName>
                                        </p:attrNameLst>
                                      </p:cBhvr>
                                      <p:to>
                                        <p:strVal val="visible"/>
                                      </p:to>
                                    </p:set>
                                    <p:animEffect transition="in" filter="fade">
                                      <p:cBhvr>
                                        <p:cTn id="18" dur="500"/>
                                        <p:tgtEl>
                                          <p:spTgt spid="68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2"/>
                                        </p:tgtEl>
                                        <p:attrNameLst>
                                          <p:attrName>style.visibility</p:attrName>
                                        </p:attrNameLst>
                                      </p:cBhvr>
                                      <p:to>
                                        <p:strVal val="visible"/>
                                      </p:to>
                                    </p:set>
                                    <p:animEffect transition="in" filter="fade">
                                      <p:cBhvr>
                                        <p:cTn id="23" dur="500"/>
                                        <p:tgtEl>
                                          <p:spTgt spid="68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8"/>
                                        </p:tgtEl>
                                        <p:attrNameLst>
                                          <p:attrName>style.visibility</p:attrName>
                                        </p:attrNameLst>
                                      </p:cBhvr>
                                      <p:to>
                                        <p:strVal val="visible"/>
                                      </p:to>
                                    </p:set>
                                    <p:animEffect transition="in" filter="fade">
                                      <p:cBhvr>
                                        <p:cTn id="28" dur="500"/>
                                        <p:tgtEl>
                                          <p:spTgt spid="68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89"/>
                                        </p:tgtEl>
                                        <p:attrNameLst>
                                          <p:attrName>style.visibility</p:attrName>
                                        </p:attrNameLst>
                                      </p:cBhvr>
                                      <p:to>
                                        <p:strVal val="visible"/>
                                      </p:to>
                                    </p:set>
                                    <p:animEffect transition="in" filter="fade">
                                      <p:cBhvr>
                                        <p:cTn id="33" dur="500"/>
                                        <p:tgtEl>
                                          <p:spTgt spid="689"/>
                                        </p:tgtEl>
                                      </p:cBhvr>
                                    </p:animEffect>
                                  </p:childTnLst>
                                </p:cTn>
                              </p:par>
                              <p:par>
                                <p:cTn id="34" presetID="10" presetClass="entr" presetSubtype="0" fill="hold" nodeType="withEffect">
                                  <p:stCondLst>
                                    <p:cond delay="0"/>
                                  </p:stCondLst>
                                  <p:childTnLst>
                                    <p:set>
                                      <p:cBhvr>
                                        <p:cTn id="35" dur="1" fill="hold">
                                          <p:stCondLst>
                                            <p:cond delay="0"/>
                                          </p:stCondLst>
                                        </p:cTn>
                                        <p:tgtEl>
                                          <p:spTgt spid="687"/>
                                        </p:tgtEl>
                                        <p:attrNameLst>
                                          <p:attrName>style.visibility</p:attrName>
                                        </p:attrNameLst>
                                      </p:cBhvr>
                                      <p:to>
                                        <p:strVal val="visible"/>
                                      </p:to>
                                    </p:set>
                                    <p:animEffect transition="in" filter="fade">
                                      <p:cBhvr>
                                        <p:cTn id="36" dur="1000"/>
                                        <p:tgtEl>
                                          <p:spTgt spid="68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92"/>
                                        </p:tgtEl>
                                        <p:attrNameLst>
                                          <p:attrName>style.visibility</p:attrName>
                                        </p:attrNameLst>
                                      </p:cBhvr>
                                      <p:to>
                                        <p:strVal val="visible"/>
                                      </p:to>
                                    </p:set>
                                    <p:animEffect transition="in" filter="fade">
                                      <p:cBhvr>
                                        <p:cTn id="41" dur="500"/>
                                        <p:tgtEl>
                                          <p:spTgt spid="692"/>
                                        </p:tgtEl>
                                      </p:cBhvr>
                                    </p:animEffect>
                                  </p:childTnLst>
                                </p:cTn>
                              </p:par>
                              <p:par>
                                <p:cTn id="42" presetID="1" presetClass="exit" presetSubtype="0" fill="hold" nodeType="withEffect">
                                  <p:stCondLst>
                                    <p:cond delay="0"/>
                                  </p:stCondLst>
                                  <p:childTnLst>
                                    <p:set>
                                      <p:cBhvr>
                                        <p:cTn id="43" dur="1" fill="hold">
                                          <p:stCondLst>
                                            <p:cond delay="1"/>
                                          </p:stCondLst>
                                        </p:cTn>
                                        <p:tgtEl>
                                          <p:spTgt spid="6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686"/>
                    </p:tgtEl>
                  </p:cond>
                </p:stCondLst>
                <p:endSync evt="end" delay="0">
                  <p:rtn val="all"/>
                </p:endSync>
                <p:childTnLst>
                  <p:par>
                    <p:cTn id="45" fill="hold">
                      <p:stCondLst>
                        <p:cond delay="0"/>
                      </p:stCondLst>
                      <p:childTnLst>
                        <p:par>
                          <p:cTn id="46" fill="hold">
                            <p:stCondLst>
                              <p:cond delay="0"/>
                            </p:stCondLst>
                            <p:childTnLst>
                              <p:par>
                                <p:cTn id="47" presetID="6" presetClass="emph" presetSubtype="0" fill="hold" nodeType="withEffect">
                                  <p:stCondLst>
                                    <p:cond delay="0"/>
                                  </p:stCondLst>
                                  <p:childTnLst>
                                    <p:animScale>
                                      <p:cBhvr>
                                        <p:cTn id="48" dur="2000" fill="hold"/>
                                        <p:tgtEl>
                                          <p:spTgt spid="686"/>
                                        </p:tgtEl>
                                      </p:cBhvr>
                                      <p:by x="150000" y="150000"/>
                                    </p:animScale>
                                  </p:childTnLst>
                                </p:cTn>
                              </p:par>
                              <p:par>
                                <p:cTn id="49" presetID="42" presetClass="path" presetSubtype="0" accel="50000" decel="50000" fill="hold" nodeType="withEffect">
                                  <p:stCondLst>
                                    <p:cond delay="0"/>
                                  </p:stCondLst>
                                  <p:childTnLst>
                                    <p:animMotion origin="layout" path="M -6.25E-7 -2.59259E-6 L -0.70937 0.1838 " pathEditMode="relative" rAng="0" ptsTypes="AA">
                                      <p:cBhvr>
                                        <p:cTn id="50" dur="2000" fill="hold"/>
                                        <p:tgtEl>
                                          <p:spTgt spid="686"/>
                                        </p:tgtEl>
                                        <p:attrNameLst>
                                          <p:attrName>ppt_x</p:attrName>
                                          <p:attrName>ppt_y</p:attrName>
                                        </p:attrNameLst>
                                      </p:cBhvr>
                                      <p:rCtr x="-35469" y="9190"/>
                                    </p:animMotion>
                                  </p:childTnLst>
                                </p:cTn>
                              </p:par>
                            </p:childTnLst>
                          </p:cTn>
                        </p:par>
                      </p:childTnLst>
                    </p:cTn>
                  </p:par>
                </p:childTnLst>
              </p:cTn>
              <p:nextCondLst>
                <p:cond evt="onClick" delay="0">
                  <p:tgtEl>
                    <p:spTgt spid="68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15"/>
          <p:cNvSpPr txBox="1"/>
          <p:nvPr/>
        </p:nvSpPr>
        <p:spPr>
          <a:xfrm>
            <a:off x="3040083" y="566232"/>
            <a:ext cx="6121611"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Roboto Black"/>
              <a:buNone/>
            </a:pPr>
            <a:r>
              <a:rPr lang="en-US" sz="3200" b="1" i="0" u="none" strike="noStrike" cap="none" dirty="0">
                <a:solidFill>
                  <a:schemeClr val="lt1"/>
                </a:solidFill>
                <a:latin typeface="Roboto Black"/>
                <a:ea typeface="Roboto Black"/>
                <a:cs typeface="Roboto Black"/>
                <a:sym typeface="Roboto Black"/>
              </a:rPr>
              <a:t>CHUẨN BỊ CHO TIẾT HỌC SAU</a:t>
            </a:r>
            <a:endParaRPr sz="3200" b="1" i="0" u="none" strike="noStrike" cap="none" dirty="0">
              <a:solidFill>
                <a:schemeClr val="lt1"/>
              </a:solidFill>
              <a:latin typeface="Roboto Black"/>
              <a:ea typeface="Roboto Black"/>
              <a:cs typeface="Roboto Black"/>
              <a:sym typeface="Roboto Black"/>
            </a:endParaRPr>
          </a:p>
        </p:txBody>
      </p:sp>
      <p:sp>
        <p:nvSpPr>
          <p:cNvPr id="745" name="Google Shape;745;p15"/>
          <p:cNvSpPr/>
          <p:nvPr/>
        </p:nvSpPr>
        <p:spPr>
          <a:xfrm>
            <a:off x="1414692" y="1701809"/>
            <a:ext cx="8991600" cy="4080757"/>
          </a:xfrm>
          <a:prstGeom prst="roundRect">
            <a:avLst>
              <a:gd name="adj" fmla="val 9417"/>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Roboto"/>
              <a:ea typeface="Roboto"/>
              <a:cs typeface="Roboto"/>
              <a:sym typeface="Roboto"/>
            </a:endParaRPr>
          </a:p>
        </p:txBody>
      </p:sp>
      <p:sp>
        <p:nvSpPr>
          <p:cNvPr id="746" name="Google Shape;746;p15"/>
          <p:cNvSpPr txBox="1"/>
          <p:nvPr/>
        </p:nvSpPr>
        <p:spPr>
          <a:xfrm>
            <a:off x="2481492" y="1867473"/>
            <a:ext cx="6858000"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lt1"/>
              </a:buClr>
              <a:buSzPts val="2400"/>
              <a:buFont typeface="Roboto"/>
              <a:buNone/>
            </a:pPr>
            <a:r>
              <a:rPr lang="en-US" sz="2400" b="0" i="0" u="none" strike="noStrike" cap="none">
                <a:solidFill>
                  <a:schemeClr val="lt1"/>
                </a:solidFill>
                <a:latin typeface="Roboto"/>
                <a:ea typeface="Roboto"/>
                <a:cs typeface="Roboto"/>
                <a:sym typeface="Roboto"/>
              </a:rPr>
              <a:t>Chuẩn bị dụng cụ và vật liệu cho buổi học sau:</a:t>
            </a:r>
            <a:endParaRPr/>
          </a:p>
        </p:txBody>
      </p:sp>
      <p:sp>
        <p:nvSpPr>
          <p:cNvPr id="747" name="Google Shape;747;p15"/>
          <p:cNvSpPr txBox="1"/>
          <p:nvPr/>
        </p:nvSpPr>
        <p:spPr>
          <a:xfrm>
            <a:off x="2215617" y="2286217"/>
            <a:ext cx="6946078"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2400"/>
              <a:buFont typeface="Roboto"/>
              <a:buNone/>
            </a:pPr>
            <a:r>
              <a:rPr lang="en-US" sz="2400" b="0" i="0" u="none" strike="noStrike" cap="none">
                <a:solidFill>
                  <a:schemeClr val="lt1"/>
                </a:solidFill>
                <a:latin typeface="Roboto"/>
                <a:ea typeface="Roboto"/>
                <a:cs typeface="Roboto"/>
                <a:sym typeface="Roboto"/>
              </a:rPr>
              <a:t>Giấy trắng</a:t>
            </a:r>
            <a:r>
              <a:rPr lang="en-US" sz="2400">
                <a:solidFill>
                  <a:schemeClr val="lt1"/>
                </a:solidFill>
                <a:latin typeface="Roboto"/>
                <a:ea typeface="Roboto"/>
                <a:cs typeface="Roboto"/>
                <a:sym typeface="Roboto"/>
              </a:rPr>
              <a:t>,</a:t>
            </a:r>
            <a:r>
              <a:rPr lang="en-US" sz="2400" b="0" i="0" u="none" strike="noStrike" cap="none">
                <a:solidFill>
                  <a:schemeClr val="lt1"/>
                </a:solidFill>
                <a:latin typeface="Roboto"/>
                <a:ea typeface="Roboto"/>
                <a:cs typeface="Roboto"/>
                <a:sym typeface="Roboto"/>
              </a:rPr>
              <a:t> giấy màu, bút chì, tẩy, thước kẻ, kéo, keo, đĩa giấy, que tre, ghim</a:t>
            </a:r>
            <a:endParaRPr sz="2400" b="0" i="0" u="none" strike="noStrike" cap="none">
              <a:solidFill>
                <a:schemeClr val="lt1"/>
              </a:solidFill>
              <a:latin typeface="Roboto"/>
              <a:ea typeface="Roboto"/>
              <a:cs typeface="Roboto"/>
              <a:sym typeface="Roboto"/>
            </a:endParaRPr>
          </a:p>
        </p:txBody>
      </p:sp>
      <p:pic>
        <p:nvPicPr>
          <p:cNvPr id="748" name="Google Shape;748;p15"/>
          <p:cNvPicPr preferRelativeResize="0"/>
          <p:nvPr/>
        </p:nvPicPr>
        <p:blipFill rotWithShape="1">
          <a:blip r:embed="rId3">
            <a:alphaModFix/>
          </a:blip>
          <a:srcRect/>
          <a:stretch/>
        </p:blipFill>
        <p:spPr>
          <a:xfrm rot="10800000">
            <a:off x="4241960" y="3372015"/>
            <a:ext cx="1827964" cy="301520"/>
          </a:xfrm>
          <a:prstGeom prst="rect">
            <a:avLst/>
          </a:prstGeom>
          <a:noFill/>
          <a:ln>
            <a:noFill/>
          </a:ln>
          <a:effectLst>
            <a:outerShdw blurRad="63500" sx="102000" sy="102000" algn="ctr" rotWithShape="0">
              <a:srgbClr val="000000">
                <a:alpha val="40000"/>
              </a:srgbClr>
            </a:outerShdw>
          </a:effectLst>
        </p:spPr>
      </p:pic>
      <p:pic>
        <p:nvPicPr>
          <p:cNvPr id="749" name="Google Shape;749;p15"/>
          <p:cNvPicPr preferRelativeResize="0"/>
          <p:nvPr/>
        </p:nvPicPr>
        <p:blipFill rotWithShape="1">
          <a:blip r:embed="rId4">
            <a:alphaModFix/>
          </a:blip>
          <a:srcRect/>
          <a:stretch/>
        </p:blipFill>
        <p:spPr>
          <a:xfrm>
            <a:off x="74155" y="23040"/>
            <a:ext cx="2029820" cy="1484555"/>
          </a:xfrm>
          <a:prstGeom prst="rect">
            <a:avLst/>
          </a:prstGeom>
          <a:noFill/>
          <a:ln>
            <a:noFill/>
          </a:ln>
        </p:spPr>
      </p:pic>
      <p:pic>
        <p:nvPicPr>
          <p:cNvPr id="750" name="Google Shape;750;p15"/>
          <p:cNvPicPr preferRelativeResize="0"/>
          <p:nvPr/>
        </p:nvPicPr>
        <p:blipFill rotWithShape="1">
          <a:blip r:embed="rId5">
            <a:alphaModFix/>
          </a:blip>
          <a:srcRect/>
          <a:stretch/>
        </p:blipFill>
        <p:spPr>
          <a:xfrm>
            <a:off x="6938390" y="3229274"/>
            <a:ext cx="1054699" cy="646232"/>
          </a:xfrm>
          <a:prstGeom prst="rect">
            <a:avLst/>
          </a:prstGeom>
          <a:noFill/>
          <a:ln>
            <a:noFill/>
          </a:ln>
          <a:effectLst>
            <a:outerShdw blurRad="63500" sx="102000" sy="102000" algn="ctr" rotWithShape="0">
              <a:srgbClr val="000000">
                <a:alpha val="40000"/>
              </a:srgbClr>
            </a:outerShdw>
          </a:effectLst>
        </p:spPr>
      </p:pic>
      <p:pic>
        <p:nvPicPr>
          <p:cNvPr id="751" name="Google Shape;751;p15"/>
          <p:cNvPicPr preferRelativeResize="0"/>
          <p:nvPr/>
        </p:nvPicPr>
        <p:blipFill rotWithShape="1">
          <a:blip r:embed="rId6">
            <a:alphaModFix/>
          </a:blip>
          <a:srcRect/>
          <a:stretch/>
        </p:blipFill>
        <p:spPr>
          <a:xfrm>
            <a:off x="6869189" y="3992718"/>
            <a:ext cx="1193099" cy="1229474"/>
          </a:xfrm>
          <a:prstGeom prst="rect">
            <a:avLst/>
          </a:prstGeom>
          <a:noFill/>
          <a:ln>
            <a:noFill/>
          </a:ln>
          <a:effectLst>
            <a:outerShdw blurRad="63500" sx="102000" sy="102000" algn="ctr" rotWithShape="0">
              <a:srgbClr val="000000">
                <a:alpha val="40000"/>
              </a:srgbClr>
            </a:outerShdw>
          </a:effectLst>
        </p:spPr>
      </p:pic>
      <p:pic>
        <p:nvPicPr>
          <p:cNvPr id="752" name="Google Shape;752;p15"/>
          <p:cNvPicPr preferRelativeResize="0"/>
          <p:nvPr/>
        </p:nvPicPr>
        <p:blipFill rotWithShape="1">
          <a:blip r:embed="rId7">
            <a:alphaModFix/>
          </a:blip>
          <a:srcRect l="16228" r="13090"/>
          <a:stretch/>
        </p:blipFill>
        <p:spPr>
          <a:xfrm>
            <a:off x="6012055" y="3508119"/>
            <a:ext cx="1091108" cy="1412294"/>
          </a:xfrm>
          <a:prstGeom prst="rect">
            <a:avLst/>
          </a:prstGeom>
          <a:noFill/>
          <a:ln>
            <a:noFill/>
          </a:ln>
          <a:effectLst>
            <a:outerShdw blurRad="63500" sx="102000" sy="102000" algn="ctr" rotWithShape="0">
              <a:srgbClr val="000000">
                <a:alpha val="40000"/>
              </a:srgbClr>
            </a:outerShdw>
          </a:effectLst>
        </p:spPr>
      </p:pic>
      <p:pic>
        <p:nvPicPr>
          <p:cNvPr id="753" name="Google Shape;753;p15"/>
          <p:cNvPicPr preferRelativeResize="0"/>
          <p:nvPr/>
        </p:nvPicPr>
        <p:blipFill rotWithShape="1">
          <a:blip r:embed="rId8">
            <a:alphaModFix/>
          </a:blip>
          <a:srcRect/>
          <a:stretch/>
        </p:blipFill>
        <p:spPr>
          <a:xfrm>
            <a:off x="1900728" y="3139715"/>
            <a:ext cx="2092174" cy="2092174"/>
          </a:xfrm>
          <a:prstGeom prst="rect">
            <a:avLst/>
          </a:prstGeom>
          <a:noFill/>
          <a:ln>
            <a:noFill/>
          </a:ln>
        </p:spPr>
      </p:pic>
      <p:pic>
        <p:nvPicPr>
          <p:cNvPr id="754" name="Google Shape;754;p15"/>
          <p:cNvPicPr preferRelativeResize="0"/>
          <p:nvPr/>
        </p:nvPicPr>
        <p:blipFill rotWithShape="1">
          <a:blip r:embed="rId9">
            <a:alphaModFix/>
          </a:blip>
          <a:srcRect/>
          <a:stretch/>
        </p:blipFill>
        <p:spPr>
          <a:xfrm>
            <a:off x="5155760" y="4137768"/>
            <a:ext cx="1065793" cy="1018898"/>
          </a:xfrm>
          <a:prstGeom prst="rect">
            <a:avLst/>
          </a:prstGeom>
          <a:noFill/>
          <a:ln>
            <a:noFill/>
          </a:ln>
        </p:spPr>
      </p:pic>
      <p:pic>
        <p:nvPicPr>
          <p:cNvPr id="755" name="Google Shape;755;p15"/>
          <p:cNvPicPr preferRelativeResize="0"/>
          <p:nvPr/>
        </p:nvPicPr>
        <p:blipFill rotWithShape="1">
          <a:blip r:embed="rId10">
            <a:alphaModFix/>
          </a:blip>
          <a:srcRect/>
          <a:stretch/>
        </p:blipFill>
        <p:spPr>
          <a:xfrm rot="-3122066">
            <a:off x="3352453" y="4203287"/>
            <a:ext cx="1901618" cy="1017403"/>
          </a:xfrm>
          <a:prstGeom prst="rect">
            <a:avLst/>
          </a:prstGeom>
          <a:noFill/>
          <a:ln>
            <a:noFill/>
          </a:ln>
          <a:effectLst>
            <a:outerShdw blurRad="63500" sx="102000" sy="102000" algn="ctr" rotWithShape="0">
              <a:srgbClr val="000000">
                <a:alpha val="40000"/>
              </a:srgbClr>
            </a:outerShdw>
          </a:effectLst>
        </p:spPr>
      </p:pic>
      <p:pic>
        <p:nvPicPr>
          <p:cNvPr id="756" name="Google Shape;756;p15"/>
          <p:cNvPicPr preferRelativeResize="0"/>
          <p:nvPr/>
        </p:nvPicPr>
        <p:blipFill rotWithShape="1">
          <a:blip r:embed="rId11">
            <a:alphaModFix/>
          </a:blip>
          <a:srcRect/>
          <a:stretch/>
        </p:blipFill>
        <p:spPr>
          <a:xfrm>
            <a:off x="8171860" y="3193997"/>
            <a:ext cx="2121231" cy="2132950"/>
          </a:xfrm>
          <a:prstGeom prst="ellipse">
            <a:avLst/>
          </a:prstGeom>
          <a:noFill/>
          <a:ln>
            <a:noFill/>
          </a:ln>
          <a:effectLst>
            <a:outerShdw blurRad="63500" sx="102000" sy="102000" algn="ctr" rotWithShape="0">
              <a:srgbClr val="000000">
                <a:alpha val="40000"/>
              </a:srgbClr>
            </a:outerShdw>
          </a:effectLst>
        </p:spPr>
      </p:pic>
      <p:pic>
        <p:nvPicPr>
          <p:cNvPr id="757" name="Google Shape;757;p15"/>
          <p:cNvPicPr preferRelativeResize="0"/>
          <p:nvPr/>
        </p:nvPicPr>
        <p:blipFill rotWithShape="1">
          <a:blip r:embed="rId12">
            <a:alphaModFix/>
          </a:blip>
          <a:srcRect/>
          <a:stretch/>
        </p:blipFill>
        <p:spPr>
          <a:xfrm>
            <a:off x="4241960" y="4699002"/>
            <a:ext cx="1509643" cy="10218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44"/>
                                        </p:tgtEl>
                                        <p:attrNameLst>
                                          <p:attrName>style.visibility</p:attrName>
                                        </p:attrNameLst>
                                      </p:cBhvr>
                                      <p:to>
                                        <p:strVal val="visible"/>
                                      </p:to>
                                    </p:set>
                                    <p:anim calcmode="lin" valueType="num">
                                      <p:cBhvr additive="base">
                                        <p:cTn id="7" dur="500"/>
                                        <p:tgtEl>
                                          <p:spTgt spid="744"/>
                                        </p:tgtEl>
                                        <p:attrNameLst>
                                          <p:attrName>ppt_y</p:attrName>
                                        </p:attrNameLst>
                                      </p:cBhvr>
                                      <p:tavLst>
                                        <p:tav tm="0">
                                          <p:val>
                                            <p:strVal val="#ppt_y-1"/>
                                          </p:val>
                                        </p:tav>
                                        <p:tav tm="100000">
                                          <p:val>
                                            <p:strVal val="#ppt_y"/>
                                          </p:val>
                                        </p:tav>
                                      </p:tavLst>
                                    </p:anim>
                                  </p:childTnLst>
                                </p:cTn>
                              </p:par>
                              <p:par>
                                <p:cTn id="8" presetID="23" presetClass="entr" presetSubtype="16" fill="hold" nodeType="withEffect">
                                  <p:stCondLst>
                                    <p:cond delay="0"/>
                                  </p:stCondLst>
                                  <p:childTnLst>
                                    <p:set>
                                      <p:cBhvr>
                                        <p:cTn id="9" dur="1" fill="hold">
                                          <p:stCondLst>
                                            <p:cond delay="0"/>
                                          </p:stCondLst>
                                        </p:cTn>
                                        <p:tgtEl>
                                          <p:spTgt spid="746"/>
                                        </p:tgtEl>
                                        <p:attrNameLst>
                                          <p:attrName>style.visibility</p:attrName>
                                        </p:attrNameLst>
                                      </p:cBhvr>
                                      <p:to>
                                        <p:strVal val="visible"/>
                                      </p:to>
                                    </p:set>
                                    <p:anim calcmode="lin" valueType="num">
                                      <p:cBhvr additive="base">
                                        <p:cTn id="10" dur="500"/>
                                        <p:tgtEl>
                                          <p:spTgt spid="746"/>
                                        </p:tgtEl>
                                        <p:attrNameLst>
                                          <p:attrName>ppt_w</p:attrName>
                                        </p:attrNameLst>
                                      </p:cBhvr>
                                      <p:tavLst>
                                        <p:tav tm="0">
                                          <p:val>
                                            <p:strVal val="0"/>
                                          </p:val>
                                        </p:tav>
                                        <p:tav tm="100000">
                                          <p:val>
                                            <p:strVal val="#ppt_w"/>
                                          </p:val>
                                        </p:tav>
                                      </p:tavLst>
                                    </p:anim>
                                    <p:anim calcmode="lin" valueType="num">
                                      <p:cBhvr additive="base">
                                        <p:cTn id="11" dur="500"/>
                                        <p:tgtEl>
                                          <p:spTgt spid="746"/>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745"/>
                                        </p:tgtEl>
                                        <p:attrNameLst>
                                          <p:attrName>style.visibility</p:attrName>
                                        </p:attrNameLst>
                                      </p:cBhvr>
                                      <p:to>
                                        <p:strVal val="visible"/>
                                      </p:to>
                                    </p:set>
                                    <p:anim calcmode="lin" valueType="num">
                                      <p:cBhvr additive="base">
                                        <p:cTn id="14" dur="500"/>
                                        <p:tgtEl>
                                          <p:spTgt spid="745"/>
                                        </p:tgtEl>
                                        <p:attrNameLst>
                                          <p:attrName>ppt_w</p:attrName>
                                        </p:attrNameLst>
                                      </p:cBhvr>
                                      <p:tavLst>
                                        <p:tav tm="0">
                                          <p:val>
                                            <p:strVal val="0"/>
                                          </p:val>
                                        </p:tav>
                                        <p:tav tm="100000">
                                          <p:val>
                                            <p:strVal val="#ppt_w"/>
                                          </p:val>
                                        </p:tav>
                                      </p:tavLst>
                                    </p:anim>
                                    <p:anim calcmode="lin" valueType="num">
                                      <p:cBhvr additive="base">
                                        <p:cTn id="15" dur="500"/>
                                        <p:tgtEl>
                                          <p:spTgt spid="745"/>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747"/>
                                        </p:tgtEl>
                                        <p:attrNameLst>
                                          <p:attrName>style.visibility</p:attrName>
                                        </p:attrNameLst>
                                      </p:cBhvr>
                                      <p:to>
                                        <p:strVal val="visible"/>
                                      </p:to>
                                    </p:set>
                                    <p:anim calcmode="lin" valueType="num">
                                      <p:cBhvr additive="base">
                                        <p:cTn id="18" dur="500"/>
                                        <p:tgtEl>
                                          <p:spTgt spid="747"/>
                                        </p:tgtEl>
                                        <p:attrNameLst>
                                          <p:attrName>ppt_w</p:attrName>
                                        </p:attrNameLst>
                                      </p:cBhvr>
                                      <p:tavLst>
                                        <p:tav tm="0">
                                          <p:val>
                                            <p:strVal val="0"/>
                                          </p:val>
                                        </p:tav>
                                        <p:tav tm="100000">
                                          <p:val>
                                            <p:strVal val="#ppt_w"/>
                                          </p:val>
                                        </p:tav>
                                      </p:tavLst>
                                    </p:anim>
                                    <p:anim calcmode="lin" valueType="num">
                                      <p:cBhvr additive="base">
                                        <p:cTn id="19" dur="500"/>
                                        <p:tgtEl>
                                          <p:spTgt spid="747"/>
                                        </p:tgtEl>
                                        <p:attrNameLst>
                                          <p:attrName>ppt_h</p:attrName>
                                        </p:attrNameLst>
                                      </p:cBhvr>
                                      <p:tavLst>
                                        <p:tav tm="0">
                                          <p:val>
                                            <p:strVal val="0"/>
                                          </p:val>
                                        </p:tav>
                                        <p:tav tm="100000">
                                          <p:val>
                                            <p:strVal val="#ppt_h"/>
                                          </p:val>
                                        </p:tav>
                                      </p:tavLst>
                                    </p:anim>
                                  </p:childTnLst>
                                </p:cTn>
                              </p:par>
                              <p:par>
                                <p:cTn id="20" presetID="10" presetClass="entr" presetSubtype="0" fill="hold" nodeType="withEffect">
                                  <p:stCondLst>
                                    <p:cond delay="0"/>
                                  </p:stCondLst>
                                  <p:childTnLst>
                                    <p:set>
                                      <p:cBhvr>
                                        <p:cTn id="21" dur="1" fill="hold">
                                          <p:stCondLst>
                                            <p:cond delay="0"/>
                                          </p:stCondLst>
                                        </p:cTn>
                                        <p:tgtEl>
                                          <p:spTgt spid="755"/>
                                        </p:tgtEl>
                                        <p:attrNameLst>
                                          <p:attrName>style.visibility</p:attrName>
                                        </p:attrNameLst>
                                      </p:cBhvr>
                                      <p:to>
                                        <p:strVal val="visible"/>
                                      </p:to>
                                    </p:set>
                                    <p:animEffect transition="in" filter="fade">
                                      <p:cBhvr>
                                        <p:cTn id="22" dur="500"/>
                                        <p:tgtEl>
                                          <p:spTgt spid="755"/>
                                        </p:tgtEl>
                                      </p:cBhvr>
                                    </p:animEffect>
                                  </p:childTnLst>
                                </p:cTn>
                              </p:par>
                              <p:par>
                                <p:cTn id="23" presetID="10" presetClass="entr" presetSubtype="0" fill="hold" nodeType="withEffect">
                                  <p:stCondLst>
                                    <p:cond delay="0"/>
                                  </p:stCondLst>
                                  <p:childTnLst>
                                    <p:set>
                                      <p:cBhvr>
                                        <p:cTn id="24" dur="1" fill="hold">
                                          <p:stCondLst>
                                            <p:cond delay="0"/>
                                          </p:stCondLst>
                                        </p:cTn>
                                        <p:tgtEl>
                                          <p:spTgt spid="756"/>
                                        </p:tgtEl>
                                        <p:attrNameLst>
                                          <p:attrName>style.visibility</p:attrName>
                                        </p:attrNameLst>
                                      </p:cBhvr>
                                      <p:to>
                                        <p:strVal val="visible"/>
                                      </p:to>
                                    </p:set>
                                    <p:animEffect transition="in" filter="fade">
                                      <p:cBhvr>
                                        <p:cTn id="25" dur="500"/>
                                        <p:tgtEl>
                                          <p:spTgt spid="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6"/>
          <p:cNvSpPr/>
          <p:nvPr/>
        </p:nvSpPr>
        <p:spPr>
          <a:xfrm>
            <a:off x="2604304" y="2043138"/>
            <a:ext cx="6288804" cy="2563586"/>
          </a:xfrm>
          <a:prstGeom prst="roundRect">
            <a:avLst>
              <a:gd name="adj" fmla="val 16667"/>
            </a:avLst>
          </a:prstGeom>
          <a:solidFill>
            <a:srgbClr val="F5CC1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64" name="Google Shape;764;p16"/>
          <p:cNvPicPr preferRelativeResize="0"/>
          <p:nvPr/>
        </p:nvPicPr>
        <p:blipFill rotWithShape="1">
          <a:blip r:embed="rId3">
            <a:alphaModFix/>
          </a:blip>
          <a:srcRect/>
          <a:stretch/>
        </p:blipFill>
        <p:spPr>
          <a:xfrm>
            <a:off x="9223034" y="2522362"/>
            <a:ext cx="2398474" cy="3929809"/>
          </a:xfrm>
          <a:prstGeom prst="rect">
            <a:avLst/>
          </a:prstGeom>
          <a:noFill/>
          <a:ln>
            <a:noFill/>
          </a:ln>
        </p:spPr>
      </p:pic>
      <p:sp>
        <p:nvSpPr>
          <p:cNvPr id="765" name="Google Shape;765;p16"/>
          <p:cNvSpPr txBox="1"/>
          <p:nvPr/>
        </p:nvSpPr>
        <p:spPr>
          <a:xfrm>
            <a:off x="3036911" y="2871004"/>
            <a:ext cx="58561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4800"/>
              <a:buFont typeface="Roboto Black"/>
              <a:buNone/>
            </a:pPr>
            <a:r>
              <a:rPr lang="en-US" sz="4800" b="1" i="0" u="none" strike="noStrike" cap="none">
                <a:solidFill>
                  <a:srgbClr val="00B050"/>
                </a:solidFill>
                <a:latin typeface="Roboto Black"/>
                <a:ea typeface="Roboto Black"/>
                <a:cs typeface="Roboto Black"/>
                <a:sym typeface="Roboto Black"/>
              </a:rPr>
              <a:t>TẠM BIỆT CÁC EM</a:t>
            </a:r>
            <a:endParaRPr sz="4800" b="1" i="0" u="none" strike="noStrike" cap="none">
              <a:solidFill>
                <a:srgbClr val="00B050"/>
              </a:solidFill>
              <a:latin typeface="Roboto Black"/>
              <a:ea typeface="Roboto Black"/>
              <a:cs typeface="Roboto Black"/>
              <a:sym typeface="Roboto Black"/>
            </a:endParaRPr>
          </a:p>
        </p:txBody>
      </p:sp>
      <p:pic>
        <p:nvPicPr>
          <p:cNvPr id="766" name="Google Shape;766;p16"/>
          <p:cNvPicPr preferRelativeResize="0"/>
          <p:nvPr/>
        </p:nvPicPr>
        <p:blipFill rotWithShape="1">
          <a:blip r:embed="rId4">
            <a:alphaModFix/>
          </a:blip>
          <a:srcRect/>
          <a:stretch/>
        </p:blipFill>
        <p:spPr>
          <a:xfrm>
            <a:off x="251741" y="199042"/>
            <a:ext cx="2521417" cy="18440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4"/>
                                        </p:tgtEl>
                                        <p:attrNameLst>
                                          <p:attrName>style.visibility</p:attrName>
                                        </p:attrNameLst>
                                      </p:cBhvr>
                                      <p:to>
                                        <p:strVal val="visible"/>
                                      </p:to>
                                    </p:set>
                                    <p:animEffect transition="in" filter="fade">
                                      <p:cBhvr>
                                        <p:cTn id="7" dur="500"/>
                                        <p:tgtEl>
                                          <p:spTgt spid="764"/>
                                        </p:tgtEl>
                                      </p:cBhvr>
                                    </p:animEffect>
                                  </p:childTnLst>
                                </p:cTn>
                              </p:par>
                              <p:par>
                                <p:cTn id="8" presetID="2" presetClass="entr" presetSubtype="1" fill="hold" nodeType="withEffect">
                                  <p:stCondLst>
                                    <p:cond delay="0"/>
                                  </p:stCondLst>
                                  <p:childTnLst>
                                    <p:set>
                                      <p:cBhvr>
                                        <p:cTn id="9" dur="1" fill="hold">
                                          <p:stCondLst>
                                            <p:cond delay="0"/>
                                          </p:stCondLst>
                                        </p:cTn>
                                        <p:tgtEl>
                                          <p:spTgt spid="765"/>
                                        </p:tgtEl>
                                        <p:attrNameLst>
                                          <p:attrName>style.visibility</p:attrName>
                                        </p:attrNameLst>
                                      </p:cBhvr>
                                      <p:to>
                                        <p:strVal val="visible"/>
                                      </p:to>
                                    </p:set>
                                    <p:anim calcmode="lin" valueType="num">
                                      <p:cBhvr additive="base">
                                        <p:cTn id="10" dur="500"/>
                                        <p:tgtEl>
                                          <p:spTgt spid="7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pic>
        <p:nvPicPr>
          <p:cNvPr id="772" name="Google Shape;772;p17"/>
          <p:cNvPicPr preferRelativeResize="0"/>
          <p:nvPr/>
        </p:nvPicPr>
        <p:blipFill rotWithShape="1">
          <a:blip r:embed="rId3">
            <a:alphaModFix/>
          </a:blip>
          <a:srcRect/>
          <a:stretch/>
        </p:blipFill>
        <p:spPr>
          <a:xfrm>
            <a:off x="239111" y="264043"/>
            <a:ext cx="2336328" cy="1708727"/>
          </a:xfrm>
          <a:prstGeom prst="rect">
            <a:avLst/>
          </a:prstGeom>
          <a:noFill/>
          <a:ln>
            <a:noFill/>
          </a:ln>
        </p:spPr>
      </p:pic>
      <p:sp>
        <p:nvSpPr>
          <p:cNvPr id="773" name="Google Shape;773;p17"/>
          <p:cNvSpPr txBox="1"/>
          <p:nvPr/>
        </p:nvSpPr>
        <p:spPr>
          <a:xfrm>
            <a:off x="4926566" y="6286496"/>
            <a:ext cx="126130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33C0B"/>
              </a:buClr>
              <a:buSzPts val="2400"/>
              <a:buFont typeface="Roboto Black"/>
              <a:buNone/>
            </a:pPr>
            <a:r>
              <a:rPr lang="en-US" sz="2400" b="0" i="0" u="none" strike="noStrike" cap="none">
                <a:solidFill>
                  <a:srgbClr val="833C0B"/>
                </a:solidFill>
                <a:latin typeface="Roboto Black"/>
                <a:ea typeface="Roboto Black"/>
                <a:cs typeface="Roboto Black"/>
                <a:sym typeface="Roboto Black"/>
              </a:rPr>
              <a:t>Tiết 2</a:t>
            </a:r>
            <a:endParaRPr sz="2400" b="0" i="0" u="none" strike="noStrike" cap="none">
              <a:solidFill>
                <a:srgbClr val="833C0B"/>
              </a:solidFill>
              <a:latin typeface="Roboto Black"/>
              <a:ea typeface="Roboto Black"/>
              <a:cs typeface="Roboto Black"/>
              <a:sym typeface="Roboto Black"/>
            </a:endParaRPr>
          </a:p>
        </p:txBody>
      </p:sp>
      <p:sp>
        <p:nvSpPr>
          <p:cNvPr id="774" name="Google Shape;774;p17"/>
          <p:cNvSpPr txBox="1"/>
          <p:nvPr/>
        </p:nvSpPr>
        <p:spPr>
          <a:xfrm>
            <a:off x="3274542" y="533632"/>
            <a:ext cx="145747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3200"/>
              <a:buFont typeface="Roboto Black"/>
              <a:buNone/>
            </a:pPr>
            <a:r>
              <a:rPr lang="en-US" sz="3200" b="1" i="0" u="none" strike="noStrike" cap="none">
                <a:solidFill>
                  <a:srgbClr val="7030A0"/>
                </a:solidFill>
                <a:latin typeface="Roboto Black"/>
                <a:ea typeface="Roboto Black"/>
                <a:cs typeface="Roboto Black"/>
                <a:sym typeface="Roboto Black"/>
              </a:rPr>
              <a:t>BÀI 16</a:t>
            </a:r>
            <a:endParaRPr sz="3200" b="1" i="0" u="none" strike="noStrike" cap="none">
              <a:solidFill>
                <a:srgbClr val="7030A0"/>
              </a:solidFill>
              <a:latin typeface="Roboto Black"/>
              <a:ea typeface="Roboto Black"/>
              <a:cs typeface="Roboto Black"/>
              <a:sym typeface="Roboto Black"/>
            </a:endParaRPr>
          </a:p>
        </p:txBody>
      </p:sp>
      <p:sp>
        <p:nvSpPr>
          <p:cNvPr id="775" name="Google Shape;775;p17"/>
          <p:cNvSpPr txBox="1"/>
          <p:nvPr/>
        </p:nvSpPr>
        <p:spPr>
          <a:xfrm>
            <a:off x="2928673" y="1374479"/>
            <a:ext cx="5830129"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6000"/>
              <a:buFont typeface="Roboto Black"/>
              <a:buNone/>
            </a:pPr>
            <a:r>
              <a:rPr lang="en-US" sz="6000" b="1" i="0" u="none" strike="noStrike" cap="none">
                <a:solidFill>
                  <a:srgbClr val="00B050"/>
                </a:solidFill>
                <a:latin typeface="Roboto Black"/>
                <a:ea typeface="Roboto Black"/>
                <a:cs typeface="Roboto Black"/>
                <a:sym typeface="Roboto Black"/>
              </a:rPr>
              <a:t>VÒNG XOAY NGẪU NHIÊN</a:t>
            </a:r>
            <a:endParaRPr sz="6000" b="1" i="0" u="none" strike="noStrike" cap="none">
              <a:solidFill>
                <a:srgbClr val="00B050"/>
              </a:solidFill>
              <a:latin typeface="Roboto Black"/>
              <a:ea typeface="Roboto Black"/>
              <a:cs typeface="Roboto Black"/>
              <a:sym typeface="Roboto Black"/>
            </a:endParaRPr>
          </a:p>
        </p:txBody>
      </p:sp>
      <p:pic>
        <p:nvPicPr>
          <p:cNvPr id="776" name="Google Shape;776;p17"/>
          <p:cNvPicPr preferRelativeResize="0"/>
          <p:nvPr/>
        </p:nvPicPr>
        <p:blipFill rotWithShape="1">
          <a:blip r:embed="rId4">
            <a:alphaModFix/>
          </a:blip>
          <a:srcRect l="24815" r="23881"/>
          <a:stretch/>
        </p:blipFill>
        <p:spPr>
          <a:xfrm>
            <a:off x="1327355" y="2945454"/>
            <a:ext cx="3254477" cy="3571875"/>
          </a:xfrm>
          <a:prstGeom prst="rect">
            <a:avLst/>
          </a:prstGeom>
          <a:noFill/>
          <a:ln>
            <a:noFill/>
          </a:ln>
        </p:spPr>
      </p:pic>
      <p:pic>
        <p:nvPicPr>
          <p:cNvPr id="777" name="Google Shape;777;p17"/>
          <p:cNvPicPr preferRelativeResize="0"/>
          <p:nvPr/>
        </p:nvPicPr>
        <p:blipFill rotWithShape="1">
          <a:blip r:embed="rId5">
            <a:alphaModFix/>
          </a:blip>
          <a:srcRect l="4392" t="2366" r="3395" b="2766"/>
          <a:stretch/>
        </p:blipFill>
        <p:spPr>
          <a:xfrm>
            <a:off x="6951406" y="3313471"/>
            <a:ext cx="3264310" cy="3146323"/>
          </a:xfrm>
          <a:prstGeom prst="ellipse">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74"/>
                                        </p:tgtEl>
                                        <p:attrNameLst>
                                          <p:attrName>style.visibility</p:attrName>
                                        </p:attrNameLst>
                                      </p:cBhvr>
                                      <p:to>
                                        <p:strVal val="visible"/>
                                      </p:to>
                                    </p:set>
                                    <p:anim calcmode="lin" valueType="num">
                                      <p:cBhvr additive="base">
                                        <p:cTn id="7" dur="500"/>
                                        <p:tgtEl>
                                          <p:spTgt spid="774"/>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775"/>
                                        </p:tgtEl>
                                        <p:attrNameLst>
                                          <p:attrName>style.visibility</p:attrName>
                                        </p:attrNameLst>
                                      </p:cBhvr>
                                      <p:to>
                                        <p:strVal val="visible"/>
                                      </p:to>
                                    </p:set>
                                    <p:animEffect transition="in" filter="fade">
                                      <p:cBhvr>
                                        <p:cTn id="10" dur="500"/>
                                        <p:tgtEl>
                                          <p:spTgt spid="775"/>
                                        </p:tgtEl>
                                      </p:cBhvr>
                                    </p:animEffect>
                                  </p:childTnLst>
                                </p:cTn>
                              </p:par>
                              <p:par>
                                <p:cTn id="11" presetID="23" presetClass="entr" presetSubtype="16" fill="hold" nodeType="withEffect">
                                  <p:stCondLst>
                                    <p:cond delay="0"/>
                                  </p:stCondLst>
                                  <p:childTnLst>
                                    <p:set>
                                      <p:cBhvr>
                                        <p:cTn id="12" dur="1" fill="hold">
                                          <p:stCondLst>
                                            <p:cond delay="0"/>
                                          </p:stCondLst>
                                        </p:cTn>
                                        <p:tgtEl>
                                          <p:spTgt spid="776"/>
                                        </p:tgtEl>
                                        <p:attrNameLst>
                                          <p:attrName>style.visibility</p:attrName>
                                        </p:attrNameLst>
                                      </p:cBhvr>
                                      <p:to>
                                        <p:strVal val="visible"/>
                                      </p:to>
                                    </p:set>
                                    <p:anim calcmode="lin" valueType="num">
                                      <p:cBhvr additive="base">
                                        <p:cTn id="13" dur="500"/>
                                        <p:tgtEl>
                                          <p:spTgt spid="776"/>
                                        </p:tgtEl>
                                        <p:attrNameLst>
                                          <p:attrName>ppt_w</p:attrName>
                                        </p:attrNameLst>
                                      </p:cBhvr>
                                      <p:tavLst>
                                        <p:tav tm="0">
                                          <p:val>
                                            <p:strVal val="0"/>
                                          </p:val>
                                        </p:tav>
                                        <p:tav tm="100000">
                                          <p:val>
                                            <p:strVal val="#ppt_w"/>
                                          </p:val>
                                        </p:tav>
                                      </p:tavLst>
                                    </p:anim>
                                    <p:anim calcmode="lin" valueType="num">
                                      <p:cBhvr additive="base">
                                        <p:cTn id="14" dur="500"/>
                                        <p:tgtEl>
                                          <p:spTgt spid="776"/>
                                        </p:tgtEl>
                                        <p:attrNameLst>
                                          <p:attrName>ppt_h</p:attrName>
                                        </p:attrNameLst>
                                      </p:cBhvr>
                                      <p:tavLst>
                                        <p:tav tm="0">
                                          <p:val>
                                            <p:str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777"/>
                                        </p:tgtEl>
                                        <p:attrNameLst>
                                          <p:attrName>style.visibility</p:attrName>
                                        </p:attrNameLst>
                                      </p:cBhvr>
                                      <p:to>
                                        <p:strVal val="visible"/>
                                      </p:to>
                                    </p:set>
                                    <p:anim calcmode="lin" valueType="num">
                                      <p:cBhvr additive="base">
                                        <p:cTn id="17" dur="500"/>
                                        <p:tgtEl>
                                          <p:spTgt spid="777"/>
                                        </p:tgtEl>
                                        <p:attrNameLst>
                                          <p:attrName>ppt_w</p:attrName>
                                        </p:attrNameLst>
                                      </p:cBhvr>
                                      <p:tavLst>
                                        <p:tav tm="0">
                                          <p:val>
                                            <p:strVal val="0"/>
                                          </p:val>
                                        </p:tav>
                                        <p:tav tm="100000">
                                          <p:val>
                                            <p:strVal val="#ppt_w"/>
                                          </p:val>
                                        </p:tav>
                                      </p:tavLst>
                                    </p:anim>
                                    <p:anim calcmode="lin" valueType="num">
                                      <p:cBhvr additive="base">
                                        <p:cTn id="18" dur="500"/>
                                        <p:tgtEl>
                                          <p:spTgt spid="777"/>
                                        </p:tgtEl>
                                        <p:attrNameLst>
                                          <p:attrName>ppt_h</p:attrName>
                                        </p:attrNameLst>
                                      </p:cBhvr>
                                      <p:tavLst>
                                        <p:tav tm="0">
                                          <p:val>
                                            <p:strVal val="0"/>
                                          </p:val>
                                        </p:tav>
                                        <p:tav tm="100000">
                                          <p:val>
                                            <p:strVal val="#ppt_h"/>
                                          </p:val>
                                        </p:tav>
                                      </p:tavLst>
                                    </p:anim>
                                  </p:childTnLst>
                                </p:cTn>
                              </p:par>
                              <p:par>
                                <p:cTn id="19" presetID="8" presetClass="emph" presetSubtype="0" fill="hold" nodeType="withEffect">
                                  <p:stCondLst>
                                    <p:cond delay="0"/>
                                  </p:stCondLst>
                                  <p:childTnLst>
                                    <p:animRot by="-21600000">
                                      <p:cBhvr>
                                        <p:cTn id="20" dur="5000" fill="hold"/>
                                        <p:tgtEl>
                                          <p:spTgt spid="7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8"/>
          <p:cNvSpPr txBox="1"/>
          <p:nvPr/>
        </p:nvSpPr>
        <p:spPr>
          <a:xfrm>
            <a:off x="1089614" y="2232981"/>
            <a:ext cx="413013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Black"/>
              <a:buNone/>
            </a:pPr>
            <a:r>
              <a:rPr lang="en-US" sz="2400" b="1" i="0" u="none" strike="noStrike" cap="none">
                <a:solidFill>
                  <a:srgbClr val="002060"/>
                </a:solidFill>
                <a:latin typeface="Roboto Black"/>
                <a:ea typeface="Roboto Black"/>
                <a:cs typeface="Roboto Black"/>
                <a:sym typeface="Roboto Black"/>
              </a:rPr>
              <a:t>TIÊU CHÍ SẢN PHẨM</a:t>
            </a:r>
            <a:endParaRPr/>
          </a:p>
        </p:txBody>
      </p:sp>
      <p:sp>
        <p:nvSpPr>
          <p:cNvPr id="784" name="Google Shape;784;p18"/>
          <p:cNvSpPr txBox="1"/>
          <p:nvPr/>
        </p:nvSpPr>
        <p:spPr>
          <a:xfrm>
            <a:off x="596105" y="2788889"/>
            <a:ext cx="6647820" cy="95410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Vòng xoay được chia thành nhiều phần,</a:t>
            </a:r>
            <a:br>
              <a:rPr lang="en-US" sz="2400" b="0" i="0" u="none" strike="noStrike" cap="none">
                <a:solidFill>
                  <a:srgbClr val="002060"/>
                </a:solidFill>
                <a:latin typeface="Roboto"/>
                <a:ea typeface="Roboto"/>
                <a:cs typeface="Roboto"/>
                <a:sym typeface="Roboto"/>
              </a:rPr>
            </a:br>
            <a:r>
              <a:rPr lang="en-US" sz="2400" b="0" i="0" u="none" strike="noStrike" cap="none">
                <a:solidFill>
                  <a:srgbClr val="002060"/>
                </a:solidFill>
                <a:latin typeface="Roboto"/>
                <a:ea typeface="Roboto"/>
                <a:cs typeface="Roboto"/>
                <a:sym typeface="Roboto"/>
              </a:rPr>
              <a:t>mỗi phần thể hiện một khả năng bất kì.</a:t>
            </a:r>
            <a:r>
              <a:rPr lang="en-US" sz="3200" b="0" i="0" u="none" strike="noStrike" cap="none">
                <a:solidFill>
                  <a:srgbClr val="002060"/>
                </a:solidFill>
                <a:latin typeface="Roboto"/>
                <a:ea typeface="Roboto"/>
                <a:cs typeface="Roboto"/>
                <a:sym typeface="Roboto"/>
              </a:rPr>
              <a:t> </a:t>
            </a:r>
            <a:endParaRPr sz="3200" b="0" i="0" u="none" strike="noStrike" cap="none">
              <a:solidFill>
                <a:srgbClr val="002060"/>
              </a:solidFill>
              <a:latin typeface="Roboto"/>
              <a:ea typeface="Roboto"/>
              <a:cs typeface="Roboto"/>
              <a:sym typeface="Roboto"/>
            </a:endParaRPr>
          </a:p>
        </p:txBody>
      </p:sp>
      <p:pic>
        <p:nvPicPr>
          <p:cNvPr id="785" name="Google Shape;785;p18"/>
          <p:cNvPicPr preferRelativeResize="0"/>
          <p:nvPr/>
        </p:nvPicPr>
        <p:blipFill rotWithShape="1">
          <a:blip r:embed="rId3">
            <a:alphaModFix/>
          </a:blip>
          <a:srcRect/>
          <a:stretch/>
        </p:blipFill>
        <p:spPr>
          <a:xfrm>
            <a:off x="-50328" y="-45481"/>
            <a:ext cx="1947954" cy="1424681"/>
          </a:xfrm>
          <a:prstGeom prst="rect">
            <a:avLst/>
          </a:prstGeom>
          <a:noFill/>
          <a:ln>
            <a:noFill/>
          </a:ln>
        </p:spPr>
      </p:pic>
      <p:sp>
        <p:nvSpPr>
          <p:cNvPr id="786" name="Google Shape;786;p18"/>
          <p:cNvSpPr txBox="1"/>
          <p:nvPr/>
        </p:nvSpPr>
        <p:spPr>
          <a:xfrm>
            <a:off x="1481629" y="3837239"/>
            <a:ext cx="5410059" cy="83099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Kim có thể chỉ vào vị trí ngẫu nhiên khi vòng quay dừng lại</a:t>
            </a:r>
            <a:endParaRPr sz="2400" b="0" i="0" u="none" strike="noStrike" cap="none">
              <a:solidFill>
                <a:srgbClr val="002060"/>
              </a:solidFill>
              <a:latin typeface="Roboto"/>
              <a:ea typeface="Roboto"/>
              <a:cs typeface="Roboto"/>
              <a:sym typeface="Roboto"/>
            </a:endParaRPr>
          </a:p>
        </p:txBody>
      </p:sp>
      <p:sp>
        <p:nvSpPr>
          <p:cNvPr id="787" name="Google Shape;787;p18"/>
          <p:cNvSpPr txBox="1"/>
          <p:nvPr/>
        </p:nvSpPr>
        <p:spPr>
          <a:xfrm>
            <a:off x="2510947" y="4921017"/>
            <a:ext cx="4732978" cy="83099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Sản phẩm chắc chắn, sử dụng được nhiều lần </a:t>
            </a:r>
            <a:endParaRPr/>
          </a:p>
        </p:txBody>
      </p:sp>
      <p:sp>
        <p:nvSpPr>
          <p:cNvPr id="788" name="Google Shape;788;p18"/>
          <p:cNvSpPr txBox="1"/>
          <p:nvPr/>
        </p:nvSpPr>
        <p:spPr>
          <a:xfrm>
            <a:off x="2827020" y="159876"/>
            <a:ext cx="6537960"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ĐỀ XUẤT Ý TƯỞNG VÀ CÁCH LÀM VÒNG XOAY NGẪU NHIÊN</a:t>
            </a:r>
            <a:endParaRPr/>
          </a:p>
        </p:txBody>
      </p:sp>
      <p:sp>
        <p:nvSpPr>
          <p:cNvPr id="789" name="Google Shape;789;p18"/>
          <p:cNvSpPr txBox="1"/>
          <p:nvPr/>
        </p:nvSpPr>
        <p:spPr>
          <a:xfrm>
            <a:off x="3154680" y="1345279"/>
            <a:ext cx="573786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Thảo luận và chia sẻ ý tưởng</a:t>
            </a:r>
            <a:endParaRPr sz="2400" b="0" i="0" u="none" strike="noStrike" cap="none">
              <a:solidFill>
                <a:srgbClr val="002060"/>
              </a:solidFill>
              <a:latin typeface="Roboto"/>
              <a:ea typeface="Roboto"/>
              <a:cs typeface="Roboto"/>
              <a:sym typeface="Roboto"/>
            </a:endParaRPr>
          </a:p>
        </p:txBody>
      </p:sp>
      <p:pic>
        <p:nvPicPr>
          <p:cNvPr id="790" name="Google Shape;790;p18"/>
          <p:cNvPicPr preferRelativeResize="0"/>
          <p:nvPr/>
        </p:nvPicPr>
        <p:blipFill rotWithShape="1">
          <a:blip r:embed="rId4">
            <a:alphaModFix/>
          </a:blip>
          <a:srcRect l="1385" t="2370" r="2404" b="3394"/>
          <a:stretch/>
        </p:blipFill>
        <p:spPr>
          <a:xfrm>
            <a:off x="8428146" y="1237094"/>
            <a:ext cx="2608540" cy="2563253"/>
          </a:xfrm>
          <a:prstGeom prst="ellipse">
            <a:avLst/>
          </a:prstGeom>
          <a:noFill/>
          <a:ln>
            <a:noFill/>
          </a:ln>
          <a:effectLst>
            <a:outerShdw blurRad="107950" dist="12700" dir="5400000" algn="ctr">
              <a:srgbClr val="000000"/>
            </a:outerShdw>
          </a:effectLst>
        </p:spPr>
      </p:pic>
      <p:pic>
        <p:nvPicPr>
          <p:cNvPr id="791" name="Google Shape;791;p18"/>
          <p:cNvPicPr preferRelativeResize="0"/>
          <p:nvPr/>
        </p:nvPicPr>
        <p:blipFill rotWithShape="1">
          <a:blip r:embed="rId5">
            <a:alphaModFix/>
          </a:blip>
          <a:srcRect/>
          <a:stretch/>
        </p:blipFill>
        <p:spPr>
          <a:xfrm>
            <a:off x="7243925" y="3858878"/>
            <a:ext cx="2564049" cy="2600290"/>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8"/>
                                        </p:tgtEl>
                                        <p:attrNameLst>
                                          <p:attrName>style.visibility</p:attrName>
                                        </p:attrNameLst>
                                      </p:cBhvr>
                                      <p:to>
                                        <p:strVal val="visible"/>
                                      </p:to>
                                    </p:set>
                                    <p:animEffect transition="in" filter="fade">
                                      <p:cBhvr>
                                        <p:cTn id="7" dur="1000"/>
                                        <p:tgtEl>
                                          <p:spTgt spid="788"/>
                                        </p:tgtEl>
                                      </p:cBhvr>
                                    </p:animEffect>
                                  </p:childTnLst>
                                </p:cTn>
                              </p:par>
                              <p:par>
                                <p:cTn id="8" presetID="10" presetClass="entr" presetSubtype="0" fill="hold" nodeType="withEffect">
                                  <p:stCondLst>
                                    <p:cond delay="0"/>
                                  </p:stCondLst>
                                  <p:childTnLst>
                                    <p:set>
                                      <p:cBhvr>
                                        <p:cTn id="9" dur="1" fill="hold">
                                          <p:stCondLst>
                                            <p:cond delay="0"/>
                                          </p:stCondLst>
                                        </p:cTn>
                                        <p:tgtEl>
                                          <p:spTgt spid="789"/>
                                        </p:tgtEl>
                                        <p:attrNameLst>
                                          <p:attrName>style.visibility</p:attrName>
                                        </p:attrNameLst>
                                      </p:cBhvr>
                                      <p:to>
                                        <p:strVal val="visible"/>
                                      </p:to>
                                    </p:set>
                                    <p:animEffect transition="in" filter="fade">
                                      <p:cBhvr>
                                        <p:cTn id="10" dur="1000"/>
                                        <p:tgtEl>
                                          <p:spTgt spid="7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83"/>
                                        </p:tgtEl>
                                        <p:attrNameLst>
                                          <p:attrName>style.visibility</p:attrName>
                                        </p:attrNameLst>
                                      </p:cBhvr>
                                      <p:to>
                                        <p:strVal val="visible"/>
                                      </p:to>
                                    </p:set>
                                    <p:animEffect transition="in" filter="fade">
                                      <p:cBhvr>
                                        <p:cTn id="15" dur="500"/>
                                        <p:tgtEl>
                                          <p:spTgt spid="7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84"/>
                                        </p:tgtEl>
                                        <p:attrNameLst>
                                          <p:attrName>style.visibility</p:attrName>
                                        </p:attrNameLst>
                                      </p:cBhvr>
                                      <p:to>
                                        <p:strVal val="visible"/>
                                      </p:to>
                                    </p:set>
                                    <p:animEffect transition="in" filter="fade">
                                      <p:cBhvr>
                                        <p:cTn id="20" dur="500"/>
                                        <p:tgtEl>
                                          <p:spTgt spid="784"/>
                                        </p:tgtEl>
                                      </p:cBhvr>
                                    </p:animEffect>
                                  </p:childTnLst>
                                </p:cTn>
                              </p:par>
                              <p:par>
                                <p:cTn id="21" presetID="2" presetClass="entr" presetSubtype="2" fill="hold" nodeType="withEffect">
                                  <p:stCondLst>
                                    <p:cond delay="0"/>
                                  </p:stCondLst>
                                  <p:childTnLst>
                                    <p:set>
                                      <p:cBhvr>
                                        <p:cTn id="22" dur="1" fill="hold">
                                          <p:stCondLst>
                                            <p:cond delay="0"/>
                                          </p:stCondLst>
                                        </p:cTn>
                                        <p:tgtEl>
                                          <p:spTgt spid="790"/>
                                        </p:tgtEl>
                                        <p:attrNameLst>
                                          <p:attrName>style.visibility</p:attrName>
                                        </p:attrNameLst>
                                      </p:cBhvr>
                                      <p:to>
                                        <p:strVal val="visible"/>
                                      </p:to>
                                    </p:set>
                                    <p:anim calcmode="lin" valueType="num">
                                      <p:cBhvr additive="base">
                                        <p:cTn id="23" dur="500"/>
                                        <p:tgtEl>
                                          <p:spTgt spid="790"/>
                                        </p:tgtEl>
                                        <p:attrNameLst>
                                          <p:attrName>ppt_x</p:attrName>
                                        </p:attrNameLst>
                                      </p:cBhvr>
                                      <p:tavLst>
                                        <p:tav tm="0">
                                          <p:val>
                                            <p:strVal val="#ppt_x+1"/>
                                          </p:val>
                                        </p:tav>
                                        <p:tav tm="100000">
                                          <p:val>
                                            <p:strVal val="#ppt_x"/>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86"/>
                                        </p:tgtEl>
                                        <p:attrNameLst>
                                          <p:attrName>style.visibility</p:attrName>
                                        </p:attrNameLst>
                                      </p:cBhvr>
                                      <p:to>
                                        <p:strVal val="visible"/>
                                      </p:to>
                                    </p:set>
                                    <p:animEffect transition="in" filter="fade">
                                      <p:cBhvr>
                                        <p:cTn id="28" dur="500"/>
                                        <p:tgtEl>
                                          <p:spTgt spid="786"/>
                                        </p:tgtEl>
                                      </p:cBhvr>
                                    </p:animEffect>
                                  </p:childTnLst>
                                </p:cTn>
                              </p:par>
                              <p:par>
                                <p:cTn id="29" presetID="2" presetClass="entr" presetSubtype="2" fill="hold" nodeType="withEffect">
                                  <p:stCondLst>
                                    <p:cond delay="0"/>
                                  </p:stCondLst>
                                  <p:childTnLst>
                                    <p:set>
                                      <p:cBhvr>
                                        <p:cTn id="30" dur="1" fill="hold">
                                          <p:stCondLst>
                                            <p:cond delay="0"/>
                                          </p:stCondLst>
                                        </p:cTn>
                                        <p:tgtEl>
                                          <p:spTgt spid="791"/>
                                        </p:tgtEl>
                                        <p:attrNameLst>
                                          <p:attrName>style.visibility</p:attrName>
                                        </p:attrNameLst>
                                      </p:cBhvr>
                                      <p:to>
                                        <p:strVal val="visible"/>
                                      </p:to>
                                    </p:set>
                                    <p:anim calcmode="lin" valueType="num">
                                      <p:cBhvr additive="base">
                                        <p:cTn id="31" dur="500"/>
                                        <p:tgtEl>
                                          <p:spTgt spid="791"/>
                                        </p:tgtEl>
                                        <p:attrNameLst>
                                          <p:attrName>ppt_x</p:attrName>
                                        </p:attrNameLst>
                                      </p:cBhvr>
                                      <p:tavLst>
                                        <p:tav tm="0">
                                          <p:val>
                                            <p:strVal val="#ppt_x+1"/>
                                          </p:val>
                                        </p:tav>
                                        <p:tav tm="100000">
                                          <p:val>
                                            <p:strVal val="#ppt_x"/>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87"/>
                                        </p:tgtEl>
                                        <p:attrNameLst>
                                          <p:attrName>style.visibility</p:attrName>
                                        </p:attrNameLst>
                                      </p:cBhvr>
                                      <p:to>
                                        <p:strVal val="visible"/>
                                      </p:to>
                                    </p:set>
                                    <p:animEffect transition="in" filter="fade">
                                      <p:cBhvr>
                                        <p:cTn id="36" dur="500"/>
                                        <p:tgtEl>
                                          <p:spTgt spid="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1"/>
        <p:cNvGrpSpPr/>
        <p:nvPr/>
      </p:nvGrpSpPr>
      <p:grpSpPr>
        <a:xfrm>
          <a:off x="0" y="0"/>
          <a:ext cx="0" cy="0"/>
          <a:chOff x="0" y="0"/>
          <a:chExt cx="0" cy="0"/>
        </a:xfrm>
      </p:grpSpPr>
      <p:sp>
        <p:nvSpPr>
          <p:cNvPr id="422" name="Google Shape;422;p2"/>
          <p:cNvSpPr/>
          <p:nvPr/>
        </p:nvSpPr>
        <p:spPr>
          <a:xfrm>
            <a:off x="8769911" y="207387"/>
            <a:ext cx="3059333" cy="2477269"/>
          </a:xfrm>
          <a:custGeom>
            <a:avLst/>
            <a:gdLst/>
            <a:ahLst/>
            <a:cxnLst/>
            <a:rect l="l" t="t" r="r" b="b"/>
            <a:pathLst>
              <a:path w="3059333" h="2477269" extrusionOk="0">
                <a:moveTo>
                  <a:pt x="0" y="0"/>
                </a:moveTo>
                <a:lnTo>
                  <a:pt x="162868" y="4118"/>
                </a:lnTo>
                <a:cubicBezTo>
                  <a:pt x="1433001" y="68501"/>
                  <a:pt x="2510158" y="864316"/>
                  <a:pt x="2981523" y="1978748"/>
                </a:cubicBezTo>
                <a:lnTo>
                  <a:pt x="3059333" y="2191342"/>
                </a:lnTo>
                <a:lnTo>
                  <a:pt x="2206491" y="2477269"/>
                </a:lnTo>
                <a:lnTo>
                  <a:pt x="2152249" y="2329069"/>
                </a:lnTo>
                <a:cubicBezTo>
                  <a:pt x="1826621" y="1559196"/>
                  <a:pt x="1100693" y="999860"/>
                  <a:pt x="235389" y="911983"/>
                </a:cubicBezTo>
                <a:lnTo>
                  <a:pt x="4706" y="900335"/>
                </a:lnTo>
                <a:lnTo>
                  <a:pt x="0"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504000" tIns="0" rIns="0" bIns="324000" anchor="ctr" anchorCtr="0">
            <a:norm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A1</a:t>
            </a:r>
            <a:endParaRPr/>
          </a:p>
        </p:txBody>
      </p:sp>
      <p:sp>
        <p:nvSpPr>
          <p:cNvPr id="423" name="Google Shape;423;p2"/>
          <p:cNvSpPr/>
          <p:nvPr/>
        </p:nvSpPr>
        <p:spPr>
          <a:xfrm>
            <a:off x="10101954" y="2404812"/>
            <a:ext cx="1904094" cy="3705266"/>
          </a:xfrm>
          <a:custGeom>
            <a:avLst/>
            <a:gdLst/>
            <a:ahLst/>
            <a:cxnLst/>
            <a:rect l="l" t="t" r="r" b="b"/>
            <a:pathLst>
              <a:path w="1904094" h="3705266" extrusionOk="0">
                <a:moveTo>
                  <a:pt x="1729516" y="0"/>
                </a:moveTo>
                <a:lnTo>
                  <a:pt x="1758430" y="78999"/>
                </a:lnTo>
                <a:cubicBezTo>
                  <a:pt x="1853096" y="383361"/>
                  <a:pt x="1904094" y="706963"/>
                  <a:pt x="1904094" y="1042476"/>
                </a:cubicBezTo>
                <a:cubicBezTo>
                  <a:pt x="1904094" y="2049015"/>
                  <a:pt x="1445116" y="2948354"/>
                  <a:pt x="725035" y="3542618"/>
                </a:cubicBezTo>
                <a:lnTo>
                  <a:pt x="507529" y="3705266"/>
                </a:lnTo>
                <a:lnTo>
                  <a:pt x="0" y="2962210"/>
                </a:lnTo>
                <a:lnTo>
                  <a:pt x="152551" y="2848134"/>
                </a:lnTo>
                <a:cubicBezTo>
                  <a:pt x="672610" y="2418943"/>
                  <a:pt x="1004094" y="1769421"/>
                  <a:pt x="1004094" y="1042476"/>
                </a:cubicBezTo>
                <a:cubicBezTo>
                  <a:pt x="1004094" y="800161"/>
                  <a:pt x="967262" y="566449"/>
                  <a:pt x="898892" y="346632"/>
                </a:cubicBezTo>
                <a:lnTo>
                  <a:pt x="880212" y="295593"/>
                </a:lnTo>
                <a:lnTo>
                  <a:pt x="1729516"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00000"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B1</a:t>
            </a:r>
            <a:endParaRPr/>
          </a:p>
        </p:txBody>
      </p:sp>
      <p:sp>
        <p:nvSpPr>
          <p:cNvPr id="424" name="Google Shape;424;p2"/>
          <p:cNvSpPr/>
          <p:nvPr/>
        </p:nvSpPr>
        <p:spPr>
          <a:xfrm>
            <a:off x="6928473" y="5377232"/>
            <a:ext cx="3675153" cy="1310057"/>
          </a:xfrm>
          <a:custGeom>
            <a:avLst/>
            <a:gdLst/>
            <a:ahLst/>
            <a:cxnLst/>
            <a:rect l="l" t="t" r="r" b="b"/>
            <a:pathLst>
              <a:path w="3675153" h="1310057" extrusionOk="0">
                <a:moveTo>
                  <a:pt x="515323" y="0"/>
                </a:moveTo>
                <a:lnTo>
                  <a:pt x="529260" y="10422"/>
                </a:lnTo>
                <a:cubicBezTo>
                  <a:pt x="902727" y="262731"/>
                  <a:pt x="1352946" y="410057"/>
                  <a:pt x="1837576" y="410057"/>
                </a:cubicBezTo>
                <a:cubicBezTo>
                  <a:pt x="2322206" y="410057"/>
                  <a:pt x="2772426" y="262731"/>
                  <a:pt x="3145892" y="10422"/>
                </a:cubicBezTo>
                <a:lnTo>
                  <a:pt x="3159830" y="0"/>
                </a:lnTo>
                <a:lnTo>
                  <a:pt x="3675153" y="737228"/>
                </a:lnTo>
                <a:lnTo>
                  <a:pt x="3649091" y="756716"/>
                </a:lnTo>
                <a:cubicBezTo>
                  <a:pt x="3131984" y="1106067"/>
                  <a:pt x="2508602" y="1310057"/>
                  <a:pt x="1837576" y="1310057"/>
                </a:cubicBezTo>
                <a:cubicBezTo>
                  <a:pt x="1166550" y="1310057"/>
                  <a:pt x="543169" y="1106067"/>
                  <a:pt x="26061" y="756716"/>
                </a:cubicBezTo>
                <a:lnTo>
                  <a:pt x="0" y="737228"/>
                </a:lnTo>
                <a:lnTo>
                  <a:pt x="515323"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1425" tIns="468000" rIns="108000" bIns="45700" anchor="ctr" anchorCtr="0">
            <a:norm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C1</a:t>
            </a:r>
            <a:endParaRPr/>
          </a:p>
        </p:txBody>
      </p:sp>
      <p:sp>
        <p:nvSpPr>
          <p:cNvPr id="425" name="Google Shape;425;p2"/>
          <p:cNvSpPr/>
          <p:nvPr/>
        </p:nvSpPr>
        <p:spPr>
          <a:xfrm>
            <a:off x="5537732" y="2404812"/>
            <a:ext cx="1904094" cy="3705266"/>
          </a:xfrm>
          <a:custGeom>
            <a:avLst/>
            <a:gdLst/>
            <a:ahLst/>
            <a:cxnLst/>
            <a:rect l="l" t="t" r="r" b="b"/>
            <a:pathLst>
              <a:path w="1904094" h="3705266" extrusionOk="0">
                <a:moveTo>
                  <a:pt x="174578" y="0"/>
                </a:moveTo>
                <a:lnTo>
                  <a:pt x="1023883" y="295593"/>
                </a:lnTo>
                <a:lnTo>
                  <a:pt x="1005202" y="346632"/>
                </a:lnTo>
                <a:cubicBezTo>
                  <a:pt x="936832" y="566449"/>
                  <a:pt x="900000" y="800161"/>
                  <a:pt x="900000" y="1042476"/>
                </a:cubicBezTo>
                <a:cubicBezTo>
                  <a:pt x="900000" y="1769421"/>
                  <a:pt x="1231484" y="2418943"/>
                  <a:pt x="1751543" y="2848134"/>
                </a:cubicBezTo>
                <a:lnTo>
                  <a:pt x="1904094" y="2962210"/>
                </a:lnTo>
                <a:lnTo>
                  <a:pt x="1396565" y="3705266"/>
                </a:lnTo>
                <a:lnTo>
                  <a:pt x="1179059" y="3542618"/>
                </a:lnTo>
                <a:cubicBezTo>
                  <a:pt x="458978" y="2948354"/>
                  <a:pt x="0" y="2049015"/>
                  <a:pt x="0" y="1042476"/>
                </a:cubicBezTo>
                <a:cubicBezTo>
                  <a:pt x="0" y="706963"/>
                  <a:pt x="50998" y="383361"/>
                  <a:pt x="145664" y="78999"/>
                </a:cubicBezTo>
                <a:lnTo>
                  <a:pt x="174578"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0" tIns="45700" rIns="756000"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D1</a:t>
            </a:r>
            <a:endParaRPr/>
          </a:p>
        </p:txBody>
      </p:sp>
      <p:sp>
        <p:nvSpPr>
          <p:cNvPr id="426" name="Google Shape;426;p2"/>
          <p:cNvSpPr/>
          <p:nvPr/>
        </p:nvSpPr>
        <p:spPr>
          <a:xfrm>
            <a:off x="5702853" y="207387"/>
            <a:ext cx="3059334" cy="2477269"/>
          </a:xfrm>
          <a:custGeom>
            <a:avLst/>
            <a:gdLst/>
            <a:ahLst/>
            <a:cxnLst/>
            <a:rect l="l" t="t" r="r" b="b"/>
            <a:pathLst>
              <a:path w="3059334" h="2477269" extrusionOk="0">
                <a:moveTo>
                  <a:pt x="3059334" y="0"/>
                </a:moveTo>
                <a:lnTo>
                  <a:pt x="3054628" y="900335"/>
                </a:lnTo>
                <a:lnTo>
                  <a:pt x="2823944" y="911983"/>
                </a:lnTo>
                <a:cubicBezTo>
                  <a:pt x="1958641" y="999860"/>
                  <a:pt x="1232713" y="1559196"/>
                  <a:pt x="907084" y="2329069"/>
                </a:cubicBezTo>
                <a:lnTo>
                  <a:pt x="852842" y="2477269"/>
                </a:lnTo>
                <a:lnTo>
                  <a:pt x="0" y="2191342"/>
                </a:lnTo>
                <a:lnTo>
                  <a:pt x="77810" y="1978748"/>
                </a:lnTo>
                <a:cubicBezTo>
                  <a:pt x="549175" y="864316"/>
                  <a:pt x="1626332" y="68501"/>
                  <a:pt x="2896465" y="4118"/>
                </a:cubicBezTo>
                <a:lnTo>
                  <a:pt x="3059334"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1425" tIns="45700" rIns="648000" bIns="2880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E1</a:t>
            </a:r>
            <a:endParaRPr/>
          </a:p>
        </p:txBody>
      </p:sp>
      <p:sp>
        <p:nvSpPr>
          <p:cNvPr id="427" name="Google Shape;427;p2"/>
          <p:cNvSpPr/>
          <p:nvPr/>
        </p:nvSpPr>
        <p:spPr>
          <a:xfrm>
            <a:off x="8774617" y="1107722"/>
            <a:ext cx="2201785" cy="1862861"/>
          </a:xfrm>
          <a:custGeom>
            <a:avLst/>
            <a:gdLst/>
            <a:ahLst/>
            <a:cxnLst/>
            <a:rect l="l" t="t" r="r" b="b"/>
            <a:pathLst>
              <a:path w="2201785" h="1862861" extrusionOk="0">
                <a:moveTo>
                  <a:pt x="0" y="0"/>
                </a:moveTo>
                <a:lnTo>
                  <a:pt x="230683" y="11648"/>
                </a:lnTo>
                <a:cubicBezTo>
                  <a:pt x="1095987" y="99525"/>
                  <a:pt x="1821915" y="658861"/>
                  <a:pt x="2147543" y="1428734"/>
                </a:cubicBezTo>
                <a:lnTo>
                  <a:pt x="2201785" y="1576934"/>
                </a:lnTo>
                <a:lnTo>
                  <a:pt x="1348943" y="1862861"/>
                </a:lnTo>
                <a:lnTo>
                  <a:pt x="1318270" y="1779054"/>
                </a:lnTo>
                <a:cubicBezTo>
                  <a:pt x="1117883" y="1305286"/>
                  <a:pt x="671158" y="961079"/>
                  <a:pt x="138664" y="907002"/>
                </a:cubicBezTo>
                <a:lnTo>
                  <a:pt x="4705" y="900237"/>
                </a:lnTo>
                <a:lnTo>
                  <a:pt x="0" y="0"/>
                </a:lnTo>
                <a:close/>
              </a:path>
            </a:pathLst>
          </a:custGeom>
          <a:solidFill>
            <a:schemeClr val="lt1"/>
          </a:solidFill>
          <a:ln w="38100" cap="flat" cmpd="sng">
            <a:solidFill>
              <a:schemeClr val="lt1"/>
            </a:solidFill>
            <a:prstDash val="solid"/>
            <a:miter lim="800000"/>
            <a:headEnd type="none" w="sm" len="sm"/>
            <a:tailEnd type="none" w="sm" len="sm"/>
          </a:ln>
        </p:spPr>
        <p:txBody>
          <a:bodyPr spcFirstLastPara="1" wrap="square" lIns="252000" tIns="45700" rIns="91425" bIns="1080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A2</a:t>
            </a:r>
            <a:endParaRPr/>
          </a:p>
        </p:txBody>
      </p:sp>
      <p:sp>
        <p:nvSpPr>
          <p:cNvPr id="428" name="Google Shape;428;p2"/>
          <p:cNvSpPr/>
          <p:nvPr/>
        </p:nvSpPr>
        <p:spPr>
          <a:xfrm>
            <a:off x="9594426" y="2700406"/>
            <a:ext cx="1511622" cy="2666617"/>
          </a:xfrm>
          <a:custGeom>
            <a:avLst/>
            <a:gdLst/>
            <a:ahLst/>
            <a:cxnLst/>
            <a:rect l="l" t="t" r="r" b="b"/>
            <a:pathLst>
              <a:path w="1511622" h="2666617" extrusionOk="0">
                <a:moveTo>
                  <a:pt x="1387740" y="0"/>
                </a:moveTo>
                <a:lnTo>
                  <a:pt x="1406420" y="51039"/>
                </a:lnTo>
                <a:cubicBezTo>
                  <a:pt x="1474790" y="270856"/>
                  <a:pt x="1511622" y="504568"/>
                  <a:pt x="1511622" y="746883"/>
                </a:cubicBezTo>
                <a:cubicBezTo>
                  <a:pt x="1511622" y="1473828"/>
                  <a:pt x="1180138" y="2123350"/>
                  <a:pt x="660079" y="2552541"/>
                </a:cubicBezTo>
                <a:lnTo>
                  <a:pt x="507528" y="2666617"/>
                </a:lnTo>
                <a:lnTo>
                  <a:pt x="0" y="1923561"/>
                </a:lnTo>
                <a:lnTo>
                  <a:pt x="87596" y="1858057"/>
                </a:lnTo>
                <a:cubicBezTo>
                  <a:pt x="407632" y="1593940"/>
                  <a:pt x="611622" y="1194234"/>
                  <a:pt x="611622" y="746883"/>
                </a:cubicBezTo>
                <a:cubicBezTo>
                  <a:pt x="611622" y="597766"/>
                  <a:pt x="588957" y="453943"/>
                  <a:pt x="546882" y="318671"/>
                </a:cubicBezTo>
                <a:lnTo>
                  <a:pt x="538436" y="295593"/>
                </a:lnTo>
                <a:lnTo>
                  <a:pt x="1387740" y="0"/>
                </a:lnTo>
                <a:close/>
              </a:path>
            </a:pathLst>
          </a:custGeom>
          <a:solidFill>
            <a:schemeClr val="lt1"/>
          </a:solidFill>
          <a:ln w="38100" cap="flat" cmpd="sng">
            <a:solidFill>
              <a:schemeClr val="lt1"/>
            </a:solidFill>
            <a:prstDash val="solid"/>
            <a:miter lim="800000"/>
            <a:headEnd type="none" w="sm" len="sm"/>
            <a:tailEnd type="none" w="sm" len="sm"/>
          </a:ln>
        </p:spPr>
        <p:txBody>
          <a:bodyPr spcFirstLastPara="1" wrap="square" lIns="432000" tIns="1080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B2</a:t>
            </a:r>
            <a:endParaRPr/>
          </a:p>
        </p:txBody>
      </p:sp>
      <p:sp>
        <p:nvSpPr>
          <p:cNvPr id="429" name="Google Shape;429;p2"/>
          <p:cNvSpPr/>
          <p:nvPr/>
        </p:nvSpPr>
        <p:spPr>
          <a:xfrm>
            <a:off x="7443796" y="4640004"/>
            <a:ext cx="2644507" cy="1147284"/>
          </a:xfrm>
          <a:custGeom>
            <a:avLst/>
            <a:gdLst/>
            <a:ahLst/>
            <a:cxnLst/>
            <a:rect l="l" t="t" r="r" b="b"/>
            <a:pathLst>
              <a:path w="2644507" h="1147284" extrusionOk="0">
                <a:moveTo>
                  <a:pt x="515323" y="0"/>
                </a:moveTo>
                <a:lnTo>
                  <a:pt x="517135" y="1355"/>
                </a:lnTo>
                <a:cubicBezTo>
                  <a:pt x="746961" y="156622"/>
                  <a:pt x="1024019" y="247284"/>
                  <a:pt x="1322253" y="247284"/>
                </a:cubicBezTo>
                <a:cubicBezTo>
                  <a:pt x="1620487" y="247284"/>
                  <a:pt x="1897545" y="156622"/>
                  <a:pt x="2127371" y="1355"/>
                </a:cubicBezTo>
                <a:lnTo>
                  <a:pt x="2129184" y="0"/>
                </a:lnTo>
                <a:lnTo>
                  <a:pt x="2644507" y="737227"/>
                </a:lnTo>
                <a:lnTo>
                  <a:pt x="2630569" y="747649"/>
                </a:lnTo>
                <a:cubicBezTo>
                  <a:pt x="2257103" y="999958"/>
                  <a:pt x="1806883" y="1147284"/>
                  <a:pt x="1322253" y="1147284"/>
                </a:cubicBezTo>
                <a:cubicBezTo>
                  <a:pt x="837623" y="1147284"/>
                  <a:pt x="387404" y="999958"/>
                  <a:pt x="13937" y="747649"/>
                </a:cubicBezTo>
                <a:lnTo>
                  <a:pt x="0" y="737227"/>
                </a:lnTo>
                <a:lnTo>
                  <a:pt x="515323" y="0"/>
                </a:lnTo>
                <a:close/>
              </a:path>
            </a:pathLst>
          </a:custGeom>
          <a:solidFill>
            <a:schemeClr val="lt1"/>
          </a:solidFill>
          <a:ln w="38100" cap="flat" cmpd="sng">
            <a:solidFill>
              <a:schemeClr val="lt1"/>
            </a:solidFill>
            <a:prstDash val="solid"/>
            <a:miter lim="800000"/>
            <a:headEnd type="none" w="sm" len="sm"/>
            <a:tailEnd type="none" w="sm" len="sm"/>
          </a:ln>
        </p:spPr>
        <p:txBody>
          <a:bodyPr spcFirstLastPara="1" wrap="square" lIns="91425" tIns="3600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C2</a:t>
            </a:r>
            <a:endParaRPr sz="1800" b="0" i="0" u="none" strike="noStrike" cap="none">
              <a:solidFill>
                <a:srgbClr val="FFFFFF"/>
              </a:solidFill>
              <a:latin typeface="Roboto Black"/>
              <a:ea typeface="Roboto Black"/>
              <a:cs typeface="Roboto Black"/>
              <a:sym typeface="Roboto Black"/>
            </a:endParaRPr>
          </a:p>
        </p:txBody>
      </p:sp>
      <p:sp>
        <p:nvSpPr>
          <p:cNvPr id="430" name="Google Shape;430;p2"/>
          <p:cNvSpPr/>
          <p:nvPr/>
        </p:nvSpPr>
        <p:spPr>
          <a:xfrm>
            <a:off x="6426049" y="2700406"/>
            <a:ext cx="1511623" cy="2666617"/>
          </a:xfrm>
          <a:custGeom>
            <a:avLst/>
            <a:gdLst/>
            <a:ahLst/>
            <a:cxnLst/>
            <a:rect l="l" t="t" r="r" b="b"/>
            <a:pathLst>
              <a:path w="1511623" h="2666617" extrusionOk="0">
                <a:moveTo>
                  <a:pt x="123883" y="0"/>
                </a:moveTo>
                <a:lnTo>
                  <a:pt x="973187" y="295593"/>
                </a:lnTo>
                <a:lnTo>
                  <a:pt x="964740" y="318671"/>
                </a:lnTo>
                <a:cubicBezTo>
                  <a:pt x="922666" y="453943"/>
                  <a:pt x="900000" y="597766"/>
                  <a:pt x="900000" y="746883"/>
                </a:cubicBezTo>
                <a:cubicBezTo>
                  <a:pt x="900000" y="1194234"/>
                  <a:pt x="1103991" y="1593940"/>
                  <a:pt x="1424026" y="1858057"/>
                </a:cubicBezTo>
                <a:lnTo>
                  <a:pt x="1511623" y="1923561"/>
                </a:lnTo>
                <a:lnTo>
                  <a:pt x="1004094" y="2666617"/>
                </a:lnTo>
                <a:lnTo>
                  <a:pt x="851543" y="2552541"/>
                </a:lnTo>
                <a:cubicBezTo>
                  <a:pt x="331484" y="2123350"/>
                  <a:pt x="0" y="1473828"/>
                  <a:pt x="0" y="746883"/>
                </a:cubicBezTo>
                <a:cubicBezTo>
                  <a:pt x="0" y="504568"/>
                  <a:pt x="36832" y="270856"/>
                  <a:pt x="105202" y="51039"/>
                </a:cubicBezTo>
                <a:lnTo>
                  <a:pt x="123883" y="0"/>
                </a:lnTo>
                <a:close/>
              </a:path>
            </a:pathLst>
          </a:custGeom>
          <a:solidFill>
            <a:schemeClr val="lt1"/>
          </a:solidFill>
          <a:ln w="38100" cap="flat" cmpd="sng">
            <a:solidFill>
              <a:schemeClr val="lt1"/>
            </a:solidFill>
            <a:prstDash val="solid"/>
            <a:miter lim="800000"/>
            <a:headEnd type="none" w="sm" len="sm"/>
            <a:tailEnd type="none" w="sm" len="sm"/>
          </a:ln>
        </p:spPr>
        <p:txBody>
          <a:bodyPr spcFirstLastPara="1" wrap="square" lIns="91425" tIns="72000" rIns="468000"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D2</a:t>
            </a:r>
            <a:endParaRPr sz="1800" b="0" i="0" u="none" strike="noStrike" cap="none">
              <a:solidFill>
                <a:srgbClr val="FFFFFF"/>
              </a:solidFill>
              <a:latin typeface="Roboto Black"/>
              <a:ea typeface="Roboto Black"/>
              <a:cs typeface="Roboto Black"/>
              <a:sym typeface="Roboto Black"/>
            </a:endParaRPr>
          </a:p>
        </p:txBody>
      </p:sp>
      <p:sp>
        <p:nvSpPr>
          <p:cNvPr id="431" name="Google Shape;431;p2"/>
          <p:cNvSpPr/>
          <p:nvPr/>
        </p:nvSpPr>
        <p:spPr>
          <a:xfrm>
            <a:off x="6555695" y="1107722"/>
            <a:ext cx="2201786" cy="1862861"/>
          </a:xfrm>
          <a:custGeom>
            <a:avLst/>
            <a:gdLst/>
            <a:ahLst/>
            <a:cxnLst/>
            <a:rect l="l" t="t" r="r" b="b"/>
            <a:pathLst>
              <a:path w="2201786" h="1862861" extrusionOk="0">
                <a:moveTo>
                  <a:pt x="2201786" y="0"/>
                </a:moveTo>
                <a:lnTo>
                  <a:pt x="2197080" y="900237"/>
                </a:lnTo>
                <a:lnTo>
                  <a:pt x="2063121" y="907002"/>
                </a:lnTo>
                <a:cubicBezTo>
                  <a:pt x="1530627" y="961079"/>
                  <a:pt x="1083903" y="1305286"/>
                  <a:pt x="883515" y="1779054"/>
                </a:cubicBezTo>
                <a:lnTo>
                  <a:pt x="852842" y="1862861"/>
                </a:lnTo>
                <a:lnTo>
                  <a:pt x="0" y="1576934"/>
                </a:lnTo>
                <a:lnTo>
                  <a:pt x="54242" y="1428734"/>
                </a:lnTo>
                <a:cubicBezTo>
                  <a:pt x="379871" y="658861"/>
                  <a:pt x="1105799" y="99525"/>
                  <a:pt x="1971102" y="11648"/>
                </a:cubicBezTo>
                <a:lnTo>
                  <a:pt x="2201786" y="0"/>
                </a:lnTo>
                <a:close/>
              </a:path>
            </a:pathLst>
          </a:custGeom>
          <a:solidFill>
            <a:schemeClr val="lt1"/>
          </a:solidFill>
          <a:ln w="38100" cap="flat" cmpd="sng">
            <a:solidFill>
              <a:schemeClr val="lt1"/>
            </a:solidFill>
            <a:prstDash val="solid"/>
            <a:miter lim="800000"/>
            <a:headEnd type="none" w="sm" len="sm"/>
            <a:tailEnd type="none" w="sm" len="sm"/>
          </a:ln>
        </p:spPr>
        <p:txBody>
          <a:bodyPr spcFirstLastPara="1" wrap="square" lIns="91425" tIns="45700" rIns="288000" bIns="1080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E2</a:t>
            </a:r>
            <a:endParaRPr/>
          </a:p>
        </p:txBody>
      </p:sp>
      <p:sp>
        <p:nvSpPr>
          <p:cNvPr id="432" name="Google Shape;432;p2"/>
          <p:cNvSpPr/>
          <p:nvPr/>
        </p:nvSpPr>
        <p:spPr>
          <a:xfrm>
            <a:off x="8770677" y="2007523"/>
            <a:ext cx="1378158" cy="1329379"/>
          </a:xfrm>
          <a:custGeom>
            <a:avLst/>
            <a:gdLst/>
            <a:ahLst/>
            <a:cxnLst/>
            <a:rect l="l" t="t" r="r" b="b"/>
            <a:pathLst>
              <a:path w="1378158" h="1329379" extrusionOk="0">
                <a:moveTo>
                  <a:pt x="0" y="0"/>
                </a:moveTo>
                <a:lnTo>
                  <a:pt x="142603" y="7201"/>
                </a:lnTo>
                <a:cubicBezTo>
                  <a:pt x="723506" y="66195"/>
                  <a:pt x="1202336" y="470466"/>
                  <a:pt x="1370631" y="1011554"/>
                </a:cubicBezTo>
                <a:lnTo>
                  <a:pt x="1378158" y="1040827"/>
                </a:lnTo>
                <a:lnTo>
                  <a:pt x="523917" y="1329379"/>
                </a:lnTo>
                <a:lnTo>
                  <a:pt x="492935" y="1229574"/>
                </a:lnTo>
                <a:cubicBezTo>
                  <a:pt x="424622" y="1068062"/>
                  <a:pt x="279964" y="946703"/>
                  <a:pt x="104200" y="910737"/>
                </a:cubicBezTo>
                <a:lnTo>
                  <a:pt x="2842" y="900519"/>
                </a:lnTo>
                <a:lnTo>
                  <a:pt x="0"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1425" tIns="144000" rIns="72000"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A3</a:t>
            </a:r>
            <a:endParaRPr/>
          </a:p>
        </p:txBody>
      </p:sp>
      <p:sp>
        <p:nvSpPr>
          <p:cNvPr id="433" name="Google Shape;433;p2"/>
          <p:cNvSpPr/>
          <p:nvPr/>
        </p:nvSpPr>
        <p:spPr>
          <a:xfrm>
            <a:off x="9041044" y="3057682"/>
            <a:ext cx="1165004" cy="1595710"/>
          </a:xfrm>
          <a:custGeom>
            <a:avLst/>
            <a:gdLst/>
            <a:ahLst/>
            <a:cxnLst/>
            <a:rect l="l" t="t" r="r" b="b"/>
            <a:pathLst>
              <a:path w="1165004" h="1595710" extrusionOk="0">
                <a:moveTo>
                  <a:pt x="1110191" y="0"/>
                </a:moveTo>
                <a:lnTo>
                  <a:pt x="1135748" y="99396"/>
                </a:lnTo>
                <a:cubicBezTo>
                  <a:pt x="1154931" y="193136"/>
                  <a:pt x="1165004" y="290195"/>
                  <a:pt x="1165004" y="389606"/>
                </a:cubicBezTo>
                <a:cubicBezTo>
                  <a:pt x="1165004" y="886662"/>
                  <a:pt x="913164" y="1324898"/>
                  <a:pt x="530122" y="1583677"/>
                </a:cubicBezTo>
                <a:lnTo>
                  <a:pt x="510316" y="1595710"/>
                </a:lnTo>
                <a:lnTo>
                  <a:pt x="0" y="851996"/>
                </a:lnTo>
                <a:lnTo>
                  <a:pt x="26923" y="837383"/>
                </a:lnTo>
                <a:cubicBezTo>
                  <a:pt x="170564" y="740341"/>
                  <a:pt x="265004" y="576002"/>
                  <a:pt x="265004" y="389606"/>
                </a:cubicBezTo>
                <a:lnTo>
                  <a:pt x="255497" y="295299"/>
                </a:lnTo>
                <a:lnTo>
                  <a:pt x="1110191"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180000" tIns="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B3</a:t>
            </a:r>
            <a:endParaRPr/>
          </a:p>
        </p:txBody>
      </p:sp>
      <p:sp>
        <p:nvSpPr>
          <p:cNvPr id="434" name="Google Shape;434;p2"/>
          <p:cNvSpPr/>
          <p:nvPr/>
        </p:nvSpPr>
        <p:spPr>
          <a:xfrm>
            <a:off x="7989465" y="3917396"/>
            <a:ext cx="1553169" cy="969892"/>
          </a:xfrm>
          <a:custGeom>
            <a:avLst/>
            <a:gdLst/>
            <a:ahLst/>
            <a:cxnLst/>
            <a:rect l="l" t="t" r="r" b="b"/>
            <a:pathLst>
              <a:path w="1553169" h="969892" extrusionOk="0">
                <a:moveTo>
                  <a:pt x="515807" y="0"/>
                </a:moveTo>
                <a:lnTo>
                  <a:pt x="566392" y="27456"/>
                </a:lnTo>
                <a:cubicBezTo>
                  <a:pt x="630996" y="54782"/>
                  <a:pt x="702026" y="69892"/>
                  <a:pt x="776584" y="69892"/>
                </a:cubicBezTo>
                <a:cubicBezTo>
                  <a:pt x="851143" y="69892"/>
                  <a:pt x="922172" y="54782"/>
                  <a:pt x="986776" y="27456"/>
                </a:cubicBezTo>
                <a:lnTo>
                  <a:pt x="1037362" y="0"/>
                </a:lnTo>
                <a:lnTo>
                  <a:pt x="1553169" y="741297"/>
                </a:lnTo>
                <a:lnTo>
                  <a:pt x="1462973" y="796092"/>
                </a:lnTo>
                <a:cubicBezTo>
                  <a:pt x="1258935" y="906932"/>
                  <a:pt x="1025112" y="969892"/>
                  <a:pt x="776584" y="969892"/>
                </a:cubicBezTo>
                <a:cubicBezTo>
                  <a:pt x="528056" y="969892"/>
                  <a:pt x="294233" y="906932"/>
                  <a:pt x="90195" y="796092"/>
                </a:cubicBezTo>
                <a:lnTo>
                  <a:pt x="0" y="741297"/>
                </a:lnTo>
                <a:lnTo>
                  <a:pt x="515807"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1425" tIns="1080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C3</a:t>
            </a:r>
            <a:endParaRPr sz="1800" b="0" i="0" u="none" strike="noStrike" cap="none">
              <a:solidFill>
                <a:srgbClr val="FFFFFF"/>
              </a:solidFill>
              <a:latin typeface="Roboto Black"/>
              <a:ea typeface="Roboto Black"/>
              <a:cs typeface="Roboto Black"/>
              <a:sym typeface="Roboto Black"/>
            </a:endParaRPr>
          </a:p>
        </p:txBody>
      </p:sp>
      <p:sp>
        <p:nvSpPr>
          <p:cNvPr id="435" name="Google Shape;435;p2"/>
          <p:cNvSpPr/>
          <p:nvPr/>
        </p:nvSpPr>
        <p:spPr>
          <a:xfrm>
            <a:off x="7326049" y="3057682"/>
            <a:ext cx="1165005" cy="1595710"/>
          </a:xfrm>
          <a:custGeom>
            <a:avLst/>
            <a:gdLst/>
            <a:ahLst/>
            <a:cxnLst/>
            <a:rect l="l" t="t" r="r" b="b"/>
            <a:pathLst>
              <a:path w="1165005" h="1595710" extrusionOk="0">
                <a:moveTo>
                  <a:pt x="54814" y="0"/>
                </a:moveTo>
                <a:lnTo>
                  <a:pt x="909507" y="295299"/>
                </a:lnTo>
                <a:lnTo>
                  <a:pt x="900000" y="389606"/>
                </a:lnTo>
                <a:cubicBezTo>
                  <a:pt x="900000" y="576002"/>
                  <a:pt x="994440" y="740341"/>
                  <a:pt x="1138081" y="837383"/>
                </a:cubicBezTo>
                <a:lnTo>
                  <a:pt x="1165005" y="851996"/>
                </a:lnTo>
                <a:lnTo>
                  <a:pt x="654689" y="1595710"/>
                </a:lnTo>
                <a:lnTo>
                  <a:pt x="634882" y="1583677"/>
                </a:lnTo>
                <a:cubicBezTo>
                  <a:pt x="251840" y="1324898"/>
                  <a:pt x="0" y="886662"/>
                  <a:pt x="0" y="389606"/>
                </a:cubicBezTo>
                <a:cubicBezTo>
                  <a:pt x="0" y="290195"/>
                  <a:pt x="10074" y="193136"/>
                  <a:pt x="29256" y="99396"/>
                </a:cubicBezTo>
                <a:lnTo>
                  <a:pt x="54814"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1425" tIns="0" rIns="180000"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D3</a:t>
            </a:r>
            <a:endParaRPr sz="1800" b="0" i="0" u="none" strike="noStrike" cap="none">
              <a:solidFill>
                <a:srgbClr val="FFFFFF"/>
              </a:solidFill>
              <a:latin typeface="Roboto Black"/>
              <a:ea typeface="Roboto Black"/>
              <a:cs typeface="Roboto Black"/>
              <a:sym typeface="Roboto Black"/>
            </a:endParaRPr>
          </a:p>
        </p:txBody>
      </p:sp>
      <p:sp>
        <p:nvSpPr>
          <p:cNvPr id="436" name="Google Shape;436;p2"/>
          <p:cNvSpPr/>
          <p:nvPr/>
        </p:nvSpPr>
        <p:spPr>
          <a:xfrm>
            <a:off x="7383261" y="2007523"/>
            <a:ext cx="1378158" cy="1329379"/>
          </a:xfrm>
          <a:custGeom>
            <a:avLst/>
            <a:gdLst/>
            <a:ahLst/>
            <a:cxnLst/>
            <a:rect l="l" t="t" r="r" b="b"/>
            <a:pathLst>
              <a:path w="1378158" h="1329379" extrusionOk="0">
                <a:moveTo>
                  <a:pt x="1378158" y="0"/>
                </a:moveTo>
                <a:lnTo>
                  <a:pt x="1375316" y="900519"/>
                </a:lnTo>
                <a:lnTo>
                  <a:pt x="1273958" y="910737"/>
                </a:lnTo>
                <a:cubicBezTo>
                  <a:pt x="1098195" y="946703"/>
                  <a:pt x="953537" y="1068062"/>
                  <a:pt x="885223" y="1229574"/>
                </a:cubicBezTo>
                <a:lnTo>
                  <a:pt x="854242" y="1329379"/>
                </a:lnTo>
                <a:lnTo>
                  <a:pt x="0" y="1040827"/>
                </a:lnTo>
                <a:lnTo>
                  <a:pt x="7527" y="1011554"/>
                </a:lnTo>
                <a:cubicBezTo>
                  <a:pt x="175823" y="470466"/>
                  <a:pt x="654653" y="66195"/>
                  <a:pt x="1235555" y="7201"/>
                </a:cubicBezTo>
                <a:lnTo>
                  <a:pt x="1378158"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144000" tIns="1800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E3</a:t>
            </a:r>
            <a:endParaRPr/>
          </a:p>
        </p:txBody>
      </p:sp>
      <p:sp>
        <p:nvSpPr>
          <p:cNvPr id="437" name="Google Shape;437;p2"/>
          <p:cNvSpPr/>
          <p:nvPr/>
        </p:nvSpPr>
        <p:spPr>
          <a:xfrm>
            <a:off x="8768729" y="2907559"/>
            <a:ext cx="499438" cy="511737"/>
          </a:xfrm>
          <a:custGeom>
            <a:avLst/>
            <a:gdLst/>
            <a:ahLst/>
            <a:cxnLst/>
            <a:rect l="l" t="t" r="r" b="b"/>
            <a:pathLst>
              <a:path w="499438" h="511737" extrusionOk="0">
                <a:moveTo>
                  <a:pt x="0" y="0"/>
                </a:moveTo>
                <a:lnTo>
                  <a:pt x="106148" y="10701"/>
                </a:lnTo>
                <a:cubicBezTo>
                  <a:pt x="281912" y="46667"/>
                  <a:pt x="426570" y="168026"/>
                  <a:pt x="494883" y="329538"/>
                </a:cubicBezTo>
                <a:lnTo>
                  <a:pt x="499438" y="344212"/>
                </a:lnTo>
                <a:lnTo>
                  <a:pt x="2031" y="511737"/>
                </a:lnTo>
                <a:lnTo>
                  <a:pt x="0" y="0"/>
                </a:lnTo>
                <a:close/>
              </a:path>
            </a:pathLst>
          </a:custGeom>
          <a:solidFill>
            <a:srgbClr val="92D050"/>
          </a:solidFill>
          <a:ln w="38100" cap="flat" cmpd="sng">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A5</a:t>
            </a:r>
            <a:endParaRPr sz="1800" b="0" i="0" u="none" strike="noStrike" cap="none">
              <a:solidFill>
                <a:srgbClr val="FFFFFF"/>
              </a:solidFill>
              <a:latin typeface="Roboto Black"/>
              <a:ea typeface="Roboto Black"/>
              <a:cs typeface="Roboto Black"/>
              <a:sym typeface="Roboto Black"/>
            </a:endParaRPr>
          </a:p>
        </p:txBody>
      </p:sp>
      <p:sp>
        <p:nvSpPr>
          <p:cNvPr id="438" name="Google Shape;438;p2"/>
          <p:cNvSpPr/>
          <p:nvPr/>
        </p:nvSpPr>
        <p:spPr>
          <a:xfrm>
            <a:off x="8773674" y="3256833"/>
            <a:ext cx="532375" cy="624988"/>
          </a:xfrm>
          <a:custGeom>
            <a:avLst/>
            <a:gdLst/>
            <a:ahLst/>
            <a:cxnLst/>
            <a:rect l="l" t="t" r="r" b="b"/>
            <a:pathLst>
              <a:path w="532375" h="624988" extrusionOk="0">
                <a:moveTo>
                  <a:pt x="496066" y="0"/>
                </a:moveTo>
                <a:lnTo>
                  <a:pt x="521404" y="81626"/>
                </a:lnTo>
                <a:cubicBezTo>
                  <a:pt x="528598" y="116779"/>
                  <a:pt x="532375" y="153176"/>
                  <a:pt x="532375" y="190455"/>
                </a:cubicBezTo>
                <a:cubicBezTo>
                  <a:pt x="532375" y="339572"/>
                  <a:pt x="471934" y="474572"/>
                  <a:pt x="374213" y="572293"/>
                </a:cubicBezTo>
                <a:lnTo>
                  <a:pt x="310346" y="624988"/>
                </a:lnTo>
                <a:lnTo>
                  <a:pt x="0" y="171887"/>
                </a:lnTo>
                <a:lnTo>
                  <a:pt x="496066" y="0"/>
                </a:lnTo>
                <a:close/>
              </a:path>
            </a:pathLst>
          </a:custGeom>
          <a:solidFill>
            <a:srgbClr val="92D050"/>
          </a:solidFill>
          <a:ln w="38100" cap="flat" cmpd="sng">
            <a:solidFill>
              <a:srgbClr val="92D050"/>
            </a:solidFill>
            <a:prstDash val="solid"/>
            <a:miter lim="800000"/>
            <a:headEnd type="none" w="sm" len="sm"/>
            <a:tailEnd type="none" w="sm" len="sm"/>
          </a:ln>
        </p:spPr>
        <p:txBody>
          <a:bodyPr spcFirstLastPara="1" wrap="square" lIns="72000" tIns="0" rIns="0" bIns="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B5</a:t>
            </a:r>
            <a:endParaRPr sz="1800" b="0" i="0" u="none" strike="noStrike" cap="none">
              <a:solidFill>
                <a:srgbClr val="FFFFFF"/>
              </a:solidFill>
              <a:latin typeface="Roboto Black"/>
              <a:ea typeface="Roboto Black"/>
              <a:cs typeface="Roboto Black"/>
              <a:sym typeface="Roboto Black"/>
            </a:endParaRPr>
          </a:p>
        </p:txBody>
      </p:sp>
      <p:sp>
        <p:nvSpPr>
          <p:cNvPr id="439" name="Google Shape;439;p2"/>
          <p:cNvSpPr/>
          <p:nvPr/>
        </p:nvSpPr>
        <p:spPr>
          <a:xfrm>
            <a:off x="8452008" y="3434544"/>
            <a:ext cx="628083" cy="552744"/>
          </a:xfrm>
          <a:custGeom>
            <a:avLst/>
            <a:gdLst/>
            <a:ahLst/>
            <a:cxnLst/>
            <a:rect l="l" t="t" r="r" b="b"/>
            <a:pathLst>
              <a:path w="628083" h="552744" extrusionOk="0">
                <a:moveTo>
                  <a:pt x="314041" y="0"/>
                </a:moveTo>
                <a:lnTo>
                  <a:pt x="628083" y="450519"/>
                </a:lnTo>
                <a:lnTo>
                  <a:pt x="615960" y="460521"/>
                </a:lnTo>
                <a:cubicBezTo>
                  <a:pt x="529776" y="518746"/>
                  <a:pt x="425879" y="552744"/>
                  <a:pt x="314041" y="552744"/>
                </a:cubicBezTo>
                <a:cubicBezTo>
                  <a:pt x="202203" y="552744"/>
                  <a:pt x="98307" y="518746"/>
                  <a:pt x="12122" y="460521"/>
                </a:cubicBezTo>
                <a:lnTo>
                  <a:pt x="0" y="450519"/>
                </a:lnTo>
                <a:lnTo>
                  <a:pt x="314041" y="0"/>
                </a:lnTo>
                <a:close/>
              </a:path>
            </a:pathLst>
          </a:custGeom>
          <a:solidFill>
            <a:srgbClr val="92D050"/>
          </a:solidFill>
          <a:ln w="38100" cap="flat" cmpd="sng">
            <a:solidFill>
              <a:srgbClr val="92D050"/>
            </a:solidFill>
            <a:prstDash val="solid"/>
            <a:miter lim="800000"/>
            <a:headEnd type="none" w="sm" len="sm"/>
            <a:tailEnd type="none" w="sm" len="sm"/>
          </a:ln>
        </p:spPr>
        <p:txBody>
          <a:bodyPr spcFirstLastPara="1" wrap="square" lIns="91425" tIns="2880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C5</a:t>
            </a:r>
            <a:endParaRPr sz="1800" b="0" i="0" u="none" strike="noStrike" cap="none">
              <a:solidFill>
                <a:srgbClr val="FFFFFF"/>
              </a:solidFill>
              <a:latin typeface="Roboto Black"/>
              <a:ea typeface="Roboto Black"/>
              <a:cs typeface="Roboto Black"/>
              <a:sym typeface="Roboto Black"/>
            </a:endParaRPr>
          </a:p>
        </p:txBody>
      </p:sp>
      <p:sp>
        <p:nvSpPr>
          <p:cNvPr id="440" name="Google Shape;440;p2"/>
          <p:cNvSpPr/>
          <p:nvPr/>
        </p:nvSpPr>
        <p:spPr>
          <a:xfrm>
            <a:off x="8226049" y="3256833"/>
            <a:ext cx="532375" cy="624988"/>
          </a:xfrm>
          <a:custGeom>
            <a:avLst/>
            <a:gdLst/>
            <a:ahLst/>
            <a:cxnLst/>
            <a:rect l="l" t="t" r="r" b="b"/>
            <a:pathLst>
              <a:path w="532375" h="624988" extrusionOk="0">
                <a:moveTo>
                  <a:pt x="36309" y="0"/>
                </a:moveTo>
                <a:lnTo>
                  <a:pt x="532375" y="171887"/>
                </a:lnTo>
                <a:lnTo>
                  <a:pt x="222030" y="624988"/>
                </a:lnTo>
                <a:lnTo>
                  <a:pt x="158162" y="572293"/>
                </a:lnTo>
                <a:cubicBezTo>
                  <a:pt x="60442" y="474572"/>
                  <a:pt x="0" y="339572"/>
                  <a:pt x="0" y="190455"/>
                </a:cubicBezTo>
                <a:cubicBezTo>
                  <a:pt x="0" y="153176"/>
                  <a:pt x="3778" y="116779"/>
                  <a:pt x="10971" y="81626"/>
                </a:cubicBezTo>
                <a:lnTo>
                  <a:pt x="36309" y="0"/>
                </a:lnTo>
                <a:close/>
              </a:path>
            </a:pathLst>
          </a:custGeom>
          <a:solidFill>
            <a:srgbClr val="92D050"/>
          </a:solidFill>
          <a:ln w="38100" cap="flat" cmpd="sng">
            <a:solidFill>
              <a:srgbClr val="92D050"/>
            </a:solidFill>
            <a:prstDash val="solid"/>
            <a:miter lim="800000"/>
            <a:headEnd type="none" w="sm" len="sm"/>
            <a:tailEnd type="none" w="sm" len="sm"/>
          </a:ln>
        </p:spPr>
        <p:txBody>
          <a:bodyPr spcFirstLastPara="1" wrap="square" lIns="91425" tIns="45700" rIns="144000"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D5</a:t>
            </a:r>
            <a:endParaRPr sz="1800" b="0" i="0" u="none" strike="noStrike" cap="none">
              <a:solidFill>
                <a:srgbClr val="FFFFFF"/>
              </a:solidFill>
              <a:latin typeface="Roboto Black"/>
              <a:ea typeface="Roboto Black"/>
              <a:cs typeface="Roboto Black"/>
              <a:sym typeface="Roboto Black"/>
            </a:endParaRPr>
          </a:p>
        </p:txBody>
      </p:sp>
      <p:sp>
        <p:nvSpPr>
          <p:cNvPr id="441" name="Google Shape;441;p2"/>
          <p:cNvSpPr/>
          <p:nvPr/>
        </p:nvSpPr>
        <p:spPr>
          <a:xfrm>
            <a:off x="8263929" y="2907559"/>
            <a:ext cx="499438" cy="511737"/>
          </a:xfrm>
          <a:custGeom>
            <a:avLst/>
            <a:gdLst/>
            <a:ahLst/>
            <a:cxnLst/>
            <a:rect l="l" t="t" r="r" b="b"/>
            <a:pathLst>
              <a:path w="499438" h="511737" extrusionOk="0">
                <a:moveTo>
                  <a:pt x="499438" y="0"/>
                </a:moveTo>
                <a:lnTo>
                  <a:pt x="497407" y="511737"/>
                </a:lnTo>
                <a:lnTo>
                  <a:pt x="0" y="344212"/>
                </a:lnTo>
                <a:lnTo>
                  <a:pt x="4555" y="329538"/>
                </a:lnTo>
                <a:cubicBezTo>
                  <a:pt x="72869" y="168026"/>
                  <a:pt x="217527" y="46667"/>
                  <a:pt x="393290" y="10701"/>
                </a:cubicBezTo>
                <a:lnTo>
                  <a:pt x="499438" y="0"/>
                </a:lnTo>
                <a:close/>
              </a:path>
            </a:pathLst>
          </a:custGeom>
          <a:solidFill>
            <a:srgbClr val="92D050"/>
          </a:solid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E5</a:t>
            </a:r>
            <a:endParaRPr sz="1800" b="0" i="0" u="none" strike="noStrike" cap="none">
              <a:solidFill>
                <a:srgbClr val="FFFFFF"/>
              </a:solidFill>
              <a:latin typeface="Roboto Black"/>
              <a:ea typeface="Roboto Black"/>
              <a:cs typeface="Roboto Black"/>
              <a:sym typeface="Roboto Black"/>
            </a:endParaRPr>
          </a:p>
        </p:txBody>
      </p:sp>
      <p:sp>
        <p:nvSpPr>
          <p:cNvPr id="442" name="Google Shape;442;p2"/>
          <p:cNvSpPr txBox="1"/>
          <p:nvPr/>
        </p:nvSpPr>
        <p:spPr>
          <a:xfrm>
            <a:off x="745972" y="1107722"/>
            <a:ext cx="453046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00"/>
              </a:buClr>
              <a:buSzPts val="3200"/>
              <a:buFont typeface="Roboto Black"/>
              <a:buNone/>
            </a:pPr>
            <a:r>
              <a:rPr lang="en-US" sz="3200" b="0" i="0" u="none" strike="noStrike" cap="none">
                <a:solidFill>
                  <a:srgbClr val="FFFF00"/>
                </a:solidFill>
                <a:latin typeface="Roboto Black"/>
                <a:ea typeface="Roboto Black"/>
                <a:cs typeface="Roboto Black"/>
                <a:sym typeface="Roboto Black"/>
              </a:rPr>
              <a:t> TRÒ CHƠI HỒNG TÂM</a:t>
            </a:r>
            <a:endParaRPr/>
          </a:p>
        </p:txBody>
      </p:sp>
      <p:sp>
        <p:nvSpPr>
          <p:cNvPr id="443" name="Google Shape;443;p2"/>
          <p:cNvSpPr txBox="1"/>
          <p:nvPr/>
        </p:nvSpPr>
        <p:spPr>
          <a:xfrm>
            <a:off x="779406" y="2340943"/>
            <a:ext cx="2735319" cy="2646878"/>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D8E2F3"/>
              </a:buClr>
              <a:buSzPts val="2800"/>
              <a:buFont typeface="Roboto"/>
              <a:buNone/>
            </a:pPr>
            <a:r>
              <a:rPr lang="en-US" sz="2800" b="1" i="0" u="none" strike="noStrike" cap="none">
                <a:solidFill>
                  <a:srgbClr val="D8E2F3"/>
                </a:solidFill>
                <a:latin typeface="Roboto"/>
                <a:ea typeface="Roboto"/>
                <a:cs typeface="Roboto"/>
                <a:sym typeface="Roboto"/>
              </a:rPr>
              <a:t>Luật chơi</a:t>
            </a:r>
            <a:endParaRPr/>
          </a:p>
          <a:p>
            <a:pPr marL="0" marR="0" lvl="0" indent="0" algn="just" rtl="0">
              <a:lnSpc>
                <a:spcPct val="100000"/>
              </a:lnSpc>
              <a:spcBef>
                <a:spcPts val="0"/>
              </a:spcBef>
              <a:spcAft>
                <a:spcPts val="0"/>
              </a:spcAft>
              <a:buClr>
                <a:srgbClr val="D8E2F3"/>
              </a:buClr>
              <a:buSzPts val="2400"/>
              <a:buFont typeface="Roboto"/>
              <a:buNone/>
            </a:pPr>
            <a:r>
              <a:rPr lang="en-US" sz="2400" b="0" i="0" u="none" strike="noStrike" cap="none">
                <a:solidFill>
                  <a:srgbClr val="D8E2F3"/>
                </a:solidFill>
                <a:latin typeface="Roboto"/>
                <a:ea typeface="Roboto"/>
                <a:cs typeface="Roboto"/>
                <a:sym typeface="Roboto"/>
              </a:rPr>
              <a:t>Có 4 câu hỏi được đưa ra, nhóm nào trả lời đúng và nhanh nhất vào đến </a:t>
            </a:r>
            <a:r>
              <a:rPr lang="en-US" sz="2400" b="1" i="0" u="none" strike="noStrike" cap="none">
                <a:solidFill>
                  <a:srgbClr val="FF33CC"/>
                </a:solidFill>
                <a:latin typeface="Roboto"/>
                <a:ea typeface="Roboto"/>
                <a:cs typeface="Roboto"/>
                <a:sym typeface="Roboto"/>
              </a:rPr>
              <a:t>hồng tâm</a:t>
            </a:r>
            <a:r>
              <a:rPr lang="en-US" sz="2400" b="0" i="0" u="none" strike="noStrike" cap="none">
                <a:solidFill>
                  <a:srgbClr val="D8E2F3"/>
                </a:solidFill>
                <a:latin typeface="Roboto"/>
                <a:ea typeface="Roboto"/>
                <a:cs typeface="Roboto"/>
                <a:sym typeface="Roboto"/>
              </a:rPr>
              <a:t> trước sẽ chiến thắng. </a:t>
            </a:r>
            <a:endParaRPr sz="2400" b="0" i="0" u="none" strike="noStrike" cap="none">
              <a:solidFill>
                <a:srgbClr val="D8E2F3"/>
              </a:solidFill>
              <a:latin typeface="Roboto"/>
              <a:ea typeface="Roboto"/>
              <a:cs typeface="Roboto"/>
              <a:sym typeface="Roboto"/>
            </a:endParaRPr>
          </a:p>
        </p:txBody>
      </p:sp>
      <p:sp>
        <p:nvSpPr>
          <p:cNvPr id="444" name="Google Shape;444;p2"/>
          <p:cNvSpPr/>
          <p:nvPr/>
        </p:nvSpPr>
        <p:spPr>
          <a:xfrm>
            <a:off x="8687342" y="3354998"/>
            <a:ext cx="161940" cy="161940"/>
          </a:xfrm>
          <a:prstGeom prst="ellipse">
            <a:avLst/>
          </a:prstGeom>
          <a:solidFill>
            <a:srgbClr val="FF33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25" name="TextBox 24">
            <a:extLst>
              <a:ext uri="{FF2B5EF4-FFF2-40B4-BE49-F238E27FC236}">
                <a16:creationId xmlns:a16="http://schemas.microsoft.com/office/drawing/2014/main" id="{DA8AC725-B5E6-245F-0EC4-CD4E379E3197}"/>
              </a:ext>
            </a:extLst>
          </p:cNvPr>
          <p:cNvSpPr txBox="1"/>
          <p:nvPr/>
        </p:nvSpPr>
        <p:spPr>
          <a:xfrm>
            <a:off x="441853" y="366944"/>
            <a:ext cx="4931552" cy="584775"/>
          </a:xfrm>
          <a:prstGeom prst="rect">
            <a:avLst/>
          </a:prstGeom>
          <a:noFill/>
        </p:spPr>
        <p:txBody>
          <a:bodyPr wrap="square" rtlCol="0">
            <a:spAutoFit/>
          </a:bodyPr>
          <a:lstStyle/>
          <a:p>
            <a:pPr lvl="0" algn="ctr">
              <a:defRPr/>
            </a:pPr>
            <a:r>
              <a:rPr lang="en-US" altLang="zh-CN" sz="3200" b="1">
                <a:solidFill>
                  <a:schemeClr val="bg1"/>
                </a:solidFill>
                <a:latin typeface="Roboto" panose="02000000000000000000" pitchFamily="2" charset="0"/>
                <a:ea typeface="Roboto" panose="02000000000000000000" pitchFamily="2" charset="0"/>
              </a:rPr>
              <a:t>KHỞI ĐỘNG TIẾT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42"/>
                                        </p:tgtEl>
                                        <p:attrNameLst>
                                          <p:attrName>style.visibility</p:attrName>
                                        </p:attrNameLst>
                                      </p:cBhvr>
                                      <p:to>
                                        <p:strVal val="visible"/>
                                      </p:to>
                                    </p:set>
                                    <p:anim calcmode="lin" valueType="num">
                                      <p:cBhvr additive="base">
                                        <p:cTn id="7" dur="500"/>
                                        <p:tgtEl>
                                          <p:spTgt spid="442"/>
                                        </p:tgtEl>
                                        <p:attrNameLst>
                                          <p:attrName>ppt_w</p:attrName>
                                        </p:attrNameLst>
                                      </p:cBhvr>
                                      <p:tavLst>
                                        <p:tav tm="0">
                                          <p:val>
                                            <p:strVal val="0"/>
                                          </p:val>
                                        </p:tav>
                                        <p:tav tm="100000">
                                          <p:val>
                                            <p:strVal val="#ppt_w"/>
                                          </p:val>
                                        </p:tav>
                                      </p:tavLst>
                                    </p:anim>
                                    <p:anim calcmode="lin" valueType="num">
                                      <p:cBhvr additive="base">
                                        <p:cTn id="8" dur="500"/>
                                        <p:tgtEl>
                                          <p:spTgt spid="44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43"/>
                                        </p:tgtEl>
                                        <p:attrNameLst>
                                          <p:attrName>style.visibility</p:attrName>
                                        </p:attrNameLst>
                                      </p:cBhvr>
                                      <p:to>
                                        <p:strVal val="visible"/>
                                      </p:to>
                                    </p:set>
                                    <p:animEffect transition="in" filter="fade">
                                      <p:cBhvr>
                                        <p:cTn id="13" dur="500"/>
                                        <p:tgtEl>
                                          <p:spTgt spid="4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19"/>
          <p:cNvSpPr txBox="1"/>
          <p:nvPr/>
        </p:nvSpPr>
        <p:spPr>
          <a:xfrm>
            <a:off x="2819398" y="454920"/>
            <a:ext cx="7515227"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LỰA CHỌN Ý TƯỞNG VÀ  ĐỀ XUẤT CÁCH LÀM VÒNG XOAY NGẪU NHIÊN</a:t>
            </a:r>
            <a:endParaRPr sz="3200" b="1" i="0" u="none" strike="noStrike" cap="none">
              <a:solidFill>
                <a:srgbClr val="002060"/>
              </a:solidFill>
              <a:latin typeface="Roboto Black"/>
              <a:ea typeface="Roboto Black"/>
              <a:cs typeface="Roboto Black"/>
              <a:sym typeface="Roboto Black"/>
            </a:endParaRPr>
          </a:p>
        </p:txBody>
      </p:sp>
      <p:pic>
        <p:nvPicPr>
          <p:cNvPr id="798" name="Google Shape;798;p19"/>
          <p:cNvPicPr preferRelativeResize="0"/>
          <p:nvPr/>
        </p:nvPicPr>
        <p:blipFill rotWithShape="1">
          <a:blip r:embed="rId3">
            <a:alphaModFix/>
          </a:blip>
          <a:srcRect/>
          <a:stretch/>
        </p:blipFill>
        <p:spPr>
          <a:xfrm>
            <a:off x="-50328" y="-45481"/>
            <a:ext cx="2336328" cy="1708727"/>
          </a:xfrm>
          <a:prstGeom prst="rect">
            <a:avLst/>
          </a:prstGeom>
          <a:noFill/>
          <a:ln>
            <a:noFill/>
          </a:ln>
        </p:spPr>
      </p:pic>
      <p:pic>
        <p:nvPicPr>
          <p:cNvPr id="799" name="Google Shape;799;p19"/>
          <p:cNvPicPr preferRelativeResize="0"/>
          <p:nvPr/>
        </p:nvPicPr>
        <p:blipFill rotWithShape="1">
          <a:blip r:embed="rId4">
            <a:alphaModFix/>
          </a:blip>
          <a:srcRect l="8377" t="1713" r="13840"/>
          <a:stretch/>
        </p:blipFill>
        <p:spPr>
          <a:xfrm>
            <a:off x="6685998" y="2186988"/>
            <a:ext cx="3430152" cy="3253341"/>
          </a:xfrm>
          <a:prstGeom prst="ellipse">
            <a:avLst/>
          </a:prstGeom>
          <a:noFill/>
          <a:ln>
            <a:noFill/>
          </a:ln>
          <a:effectLst>
            <a:outerShdw blurRad="63500" sx="102000" sy="102000" algn="ctr" rotWithShape="0">
              <a:srgbClr val="000000">
                <a:alpha val="40000"/>
              </a:srgbClr>
            </a:outerShdw>
          </a:effectLst>
        </p:spPr>
      </p:pic>
      <p:pic>
        <p:nvPicPr>
          <p:cNvPr id="800" name="Google Shape;800;p19" descr="https://f60-zpg-r.zdn.vn/8977493176039046812/384fba50cbe21bbc42f3.jpg"/>
          <p:cNvPicPr preferRelativeResize="0"/>
          <p:nvPr/>
        </p:nvPicPr>
        <p:blipFill rotWithShape="1">
          <a:blip r:embed="rId5">
            <a:alphaModFix/>
          </a:blip>
          <a:srcRect l="8193" r="2562"/>
          <a:stretch/>
        </p:blipFill>
        <p:spPr>
          <a:xfrm>
            <a:off x="2088682" y="2246796"/>
            <a:ext cx="3128212" cy="3133726"/>
          </a:xfrm>
          <a:prstGeom prst="ellipse">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7"/>
                                        </p:tgtEl>
                                        <p:attrNameLst>
                                          <p:attrName>style.visibility</p:attrName>
                                        </p:attrNameLst>
                                      </p:cBhvr>
                                      <p:to>
                                        <p:strVal val="visible"/>
                                      </p:to>
                                    </p:set>
                                    <p:animEffect transition="in" filter="fade">
                                      <p:cBhvr>
                                        <p:cTn id="7" dur="500"/>
                                        <p:tgtEl>
                                          <p:spTgt spid="797"/>
                                        </p:tgtEl>
                                      </p:cBhvr>
                                    </p:animEffect>
                                  </p:childTnLst>
                                </p:cTn>
                              </p:par>
                              <p:par>
                                <p:cTn id="8" presetID="10" presetClass="entr" presetSubtype="0" fill="hold" nodeType="withEffect">
                                  <p:stCondLst>
                                    <p:cond delay="0"/>
                                  </p:stCondLst>
                                  <p:childTnLst>
                                    <p:set>
                                      <p:cBhvr>
                                        <p:cTn id="9" dur="1" fill="hold">
                                          <p:stCondLst>
                                            <p:cond delay="0"/>
                                          </p:stCondLst>
                                        </p:cTn>
                                        <p:tgtEl>
                                          <p:spTgt spid="800"/>
                                        </p:tgtEl>
                                        <p:attrNameLst>
                                          <p:attrName>style.visibility</p:attrName>
                                        </p:attrNameLst>
                                      </p:cBhvr>
                                      <p:to>
                                        <p:strVal val="visible"/>
                                      </p:to>
                                    </p:set>
                                    <p:animEffect transition="in" filter="fade">
                                      <p:cBhvr>
                                        <p:cTn id="10" dur="1000"/>
                                        <p:tgtEl>
                                          <p:spTgt spid="800"/>
                                        </p:tgtEl>
                                      </p:cBhvr>
                                    </p:animEffect>
                                  </p:childTnLst>
                                </p:cTn>
                              </p:par>
                              <p:par>
                                <p:cTn id="11" presetID="10" presetClass="entr" presetSubtype="0" fill="hold" nodeType="withEffect">
                                  <p:stCondLst>
                                    <p:cond delay="0"/>
                                  </p:stCondLst>
                                  <p:childTnLst>
                                    <p:set>
                                      <p:cBhvr>
                                        <p:cTn id="12" dur="1" fill="hold">
                                          <p:stCondLst>
                                            <p:cond delay="0"/>
                                          </p:stCondLst>
                                        </p:cTn>
                                        <p:tgtEl>
                                          <p:spTgt spid="799"/>
                                        </p:tgtEl>
                                        <p:attrNameLst>
                                          <p:attrName>style.visibility</p:attrName>
                                        </p:attrNameLst>
                                      </p:cBhvr>
                                      <p:to>
                                        <p:strVal val="visible"/>
                                      </p:to>
                                    </p:set>
                                    <p:animEffect transition="in" filter="fade">
                                      <p:cBhvr>
                                        <p:cTn id="13" dur="1000"/>
                                        <p:tgtEl>
                                          <p:spTgt spid="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20"/>
          <p:cNvSpPr/>
          <p:nvPr/>
        </p:nvSpPr>
        <p:spPr>
          <a:xfrm>
            <a:off x="796413" y="1663246"/>
            <a:ext cx="10471662" cy="4732261"/>
          </a:xfrm>
          <a:prstGeom prst="roundRect">
            <a:avLst>
              <a:gd name="adj" fmla="val 16667"/>
            </a:avLst>
          </a:prstGeom>
          <a:solidFill>
            <a:schemeClr val="lt1"/>
          </a:solidFill>
          <a:ln w="28575"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07" name="Google Shape;807;p20"/>
          <p:cNvSpPr txBox="1"/>
          <p:nvPr/>
        </p:nvSpPr>
        <p:spPr>
          <a:xfrm>
            <a:off x="582375" y="1931901"/>
            <a:ext cx="375827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Vẽ ý tưởng của nhóm</a:t>
            </a:r>
            <a:endParaRPr sz="2400" b="0" i="0" u="none" strike="noStrike" cap="none">
              <a:solidFill>
                <a:srgbClr val="002060"/>
              </a:solidFill>
              <a:latin typeface="Roboto"/>
              <a:ea typeface="Roboto"/>
              <a:cs typeface="Roboto"/>
              <a:sym typeface="Roboto"/>
            </a:endParaRPr>
          </a:p>
        </p:txBody>
      </p:sp>
      <p:sp>
        <p:nvSpPr>
          <p:cNvPr id="808" name="Google Shape;808;p20"/>
          <p:cNvSpPr txBox="1"/>
          <p:nvPr/>
        </p:nvSpPr>
        <p:spPr>
          <a:xfrm>
            <a:off x="3376987" y="708680"/>
            <a:ext cx="581933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PHIẾU HỌC TẬP SỐ 3</a:t>
            </a:r>
            <a:endParaRPr/>
          </a:p>
        </p:txBody>
      </p:sp>
      <p:sp>
        <p:nvSpPr>
          <p:cNvPr id="809" name="Google Shape;809;p20"/>
          <p:cNvSpPr txBox="1"/>
          <p:nvPr/>
        </p:nvSpPr>
        <p:spPr>
          <a:xfrm>
            <a:off x="4273971" y="2363668"/>
            <a:ext cx="6594000" cy="378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02060"/>
                </a:solidFill>
                <a:latin typeface="Roboto"/>
                <a:ea typeface="Roboto"/>
                <a:cs typeface="Roboto"/>
                <a:sym typeface="Roboto"/>
              </a:rPr>
              <a:t>1. Em hãy cho biết vòng xoay gồm có bộ phận nào?</a:t>
            </a:r>
            <a:endParaRPr/>
          </a:p>
          <a:p>
            <a:pPr marL="0" marR="0" lvl="0" indent="0" algn="l" rtl="0">
              <a:spcBef>
                <a:spcPts val="0"/>
              </a:spcBef>
              <a:spcAft>
                <a:spcPts val="0"/>
              </a:spcAft>
              <a:buNone/>
            </a:pPr>
            <a:r>
              <a:rPr lang="en-US" sz="2000">
                <a:solidFill>
                  <a:srgbClr val="002060"/>
                </a:solidFill>
                <a:latin typeface="Roboto"/>
                <a:ea typeface="Roboto"/>
                <a:cs typeface="Roboto"/>
                <a:sym typeface="Roboto"/>
              </a:rPr>
              <a:t>……………………………………………………………………………………………..</a:t>
            </a:r>
            <a:endParaRPr sz="2000">
              <a:solidFill>
                <a:srgbClr val="002060"/>
              </a:solidFill>
              <a:latin typeface="Roboto"/>
              <a:ea typeface="Roboto"/>
              <a:cs typeface="Roboto"/>
              <a:sym typeface="Roboto"/>
            </a:endParaRPr>
          </a:p>
          <a:p>
            <a:pPr marL="0" marR="0" lvl="0" indent="0" algn="l" rtl="0">
              <a:spcBef>
                <a:spcPts val="0"/>
              </a:spcBef>
              <a:spcAft>
                <a:spcPts val="0"/>
              </a:spcAft>
              <a:buNone/>
            </a:pPr>
            <a:r>
              <a:rPr lang="en-US" sz="2000">
                <a:solidFill>
                  <a:srgbClr val="002060"/>
                </a:solidFill>
                <a:latin typeface="Roboto"/>
                <a:ea typeface="Roboto"/>
                <a:cs typeface="Roboto"/>
                <a:sym typeface="Roboto"/>
              </a:rPr>
              <a:t>2. Mỗi phần của vòng xoay thể hiện một khả năng gì?</a:t>
            </a:r>
            <a:endParaRPr sz="2000">
              <a:solidFill>
                <a:srgbClr val="002060"/>
              </a:solidFill>
              <a:latin typeface="Roboto"/>
              <a:ea typeface="Roboto"/>
              <a:cs typeface="Roboto"/>
              <a:sym typeface="Roboto"/>
            </a:endParaRPr>
          </a:p>
          <a:p>
            <a:pPr marL="0" marR="0" lvl="0" indent="0" algn="l" rtl="0">
              <a:spcBef>
                <a:spcPts val="0"/>
              </a:spcBef>
              <a:spcAft>
                <a:spcPts val="0"/>
              </a:spcAft>
              <a:buNone/>
            </a:pPr>
            <a:r>
              <a:rPr lang="en-US" sz="2000">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000">
                <a:solidFill>
                  <a:srgbClr val="002060"/>
                </a:solidFill>
                <a:latin typeface="Roboto"/>
                <a:ea typeface="Roboto"/>
                <a:cs typeface="Roboto"/>
                <a:sym typeface="Roboto"/>
              </a:rPr>
              <a:t>……………………………………………………………………………………………..</a:t>
            </a:r>
            <a:endParaRPr sz="2000">
              <a:solidFill>
                <a:srgbClr val="002060"/>
              </a:solidFill>
              <a:latin typeface="Roboto"/>
              <a:ea typeface="Roboto"/>
              <a:cs typeface="Roboto"/>
              <a:sym typeface="Roboto"/>
            </a:endParaRPr>
          </a:p>
          <a:p>
            <a:pPr marL="0" marR="0" lvl="0" indent="0" algn="l" rtl="0">
              <a:spcBef>
                <a:spcPts val="0"/>
              </a:spcBef>
              <a:spcAft>
                <a:spcPts val="0"/>
              </a:spcAft>
              <a:buNone/>
            </a:pPr>
            <a:r>
              <a:rPr lang="en-US" sz="2000">
                <a:solidFill>
                  <a:srgbClr val="002060"/>
                </a:solidFill>
                <a:latin typeface="Roboto"/>
                <a:ea typeface="Roboto"/>
                <a:cs typeface="Roboto"/>
                <a:sym typeface="Roboto"/>
              </a:rPr>
              <a:t>3. Em sử dụng các từ “chắc chắn”, “có thể”, “không thể” để mô tả vòng xoay của em.</a:t>
            </a:r>
            <a:endParaRPr sz="2000">
              <a:solidFill>
                <a:srgbClr val="002060"/>
              </a:solidFill>
              <a:latin typeface="Roboto"/>
              <a:ea typeface="Roboto"/>
              <a:cs typeface="Roboto"/>
              <a:sym typeface="Roboto"/>
            </a:endParaRPr>
          </a:p>
          <a:p>
            <a:pPr marL="0" marR="0" lvl="0" indent="0" algn="l" rtl="0">
              <a:spcBef>
                <a:spcPts val="0"/>
              </a:spcBef>
              <a:spcAft>
                <a:spcPts val="0"/>
              </a:spcAft>
              <a:buNone/>
            </a:pPr>
            <a:r>
              <a:rPr lang="en-US" sz="2000">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000">
                <a:solidFill>
                  <a:srgbClr val="002060"/>
                </a:solidFill>
                <a:latin typeface="Roboto"/>
                <a:ea typeface="Roboto"/>
                <a:cs typeface="Roboto"/>
                <a:sym typeface="Roboto"/>
              </a:rPr>
              <a:t>………………………………………………………………………………………………</a:t>
            </a:r>
            <a:endParaRPr sz="2000">
              <a:solidFill>
                <a:srgbClr val="002060"/>
              </a:solidFill>
              <a:latin typeface="Roboto"/>
              <a:ea typeface="Roboto"/>
              <a:cs typeface="Roboto"/>
              <a:sym typeface="Roboto"/>
            </a:endParaRPr>
          </a:p>
          <a:p>
            <a:pPr marL="0" marR="0" lvl="0" indent="0" algn="l" rtl="0">
              <a:spcBef>
                <a:spcPts val="0"/>
              </a:spcBef>
              <a:spcAft>
                <a:spcPts val="0"/>
              </a:spcAft>
              <a:buNone/>
            </a:pPr>
            <a:r>
              <a:rPr lang="en-US" sz="2000">
                <a:solidFill>
                  <a:srgbClr val="002060"/>
                </a:solidFill>
                <a:latin typeface="Roboto"/>
                <a:ea typeface="Roboto"/>
                <a:cs typeface="Roboto"/>
                <a:sym typeface="Roboto"/>
              </a:rPr>
              <a:t>4. Mô tả cách làm vòng xoay.</a:t>
            </a:r>
            <a:endParaRPr sz="2000">
              <a:solidFill>
                <a:srgbClr val="002060"/>
              </a:solidFill>
              <a:latin typeface="Roboto"/>
              <a:ea typeface="Roboto"/>
              <a:cs typeface="Roboto"/>
              <a:sym typeface="Roboto"/>
            </a:endParaRPr>
          </a:p>
          <a:p>
            <a:pPr marL="0" marR="0" lvl="0" indent="0" algn="l" rtl="0">
              <a:spcBef>
                <a:spcPts val="0"/>
              </a:spcBef>
              <a:spcAft>
                <a:spcPts val="0"/>
              </a:spcAft>
              <a:buNone/>
            </a:pPr>
            <a:r>
              <a:rPr lang="en-US" sz="2000">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000">
                <a:solidFill>
                  <a:srgbClr val="002060"/>
                </a:solidFill>
                <a:latin typeface="Roboto"/>
                <a:ea typeface="Roboto"/>
                <a:cs typeface="Roboto"/>
                <a:sym typeface="Roboto"/>
              </a:rPr>
              <a:t>…………………………………………………………..…………………………………</a:t>
            </a:r>
            <a:endParaRPr sz="2000">
              <a:solidFill>
                <a:srgbClr val="002060"/>
              </a:solidFill>
              <a:latin typeface="Roboto"/>
              <a:ea typeface="Roboto"/>
              <a:cs typeface="Roboto"/>
              <a:sym typeface="Roboto"/>
            </a:endParaRPr>
          </a:p>
        </p:txBody>
      </p:sp>
      <p:pic>
        <p:nvPicPr>
          <p:cNvPr id="810" name="Google Shape;810;p20"/>
          <p:cNvPicPr preferRelativeResize="0"/>
          <p:nvPr/>
        </p:nvPicPr>
        <p:blipFill rotWithShape="1">
          <a:blip r:embed="rId3">
            <a:alphaModFix/>
          </a:blip>
          <a:srcRect/>
          <a:stretch/>
        </p:blipFill>
        <p:spPr>
          <a:xfrm>
            <a:off x="-50328" y="-45481"/>
            <a:ext cx="2336328" cy="17087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7"/>
                                        </p:tgtEl>
                                        <p:attrNameLst>
                                          <p:attrName>style.visibility</p:attrName>
                                        </p:attrNameLst>
                                      </p:cBhvr>
                                      <p:to>
                                        <p:strVal val="visible"/>
                                      </p:to>
                                    </p:set>
                                    <p:animEffect transition="in" filter="fade">
                                      <p:cBhvr>
                                        <p:cTn id="7" dur="500"/>
                                        <p:tgtEl>
                                          <p:spTgt spid="807"/>
                                        </p:tgtEl>
                                      </p:cBhvr>
                                    </p:animEffect>
                                  </p:childTnLst>
                                </p:cTn>
                              </p:par>
                              <p:par>
                                <p:cTn id="8" presetID="10" presetClass="entr" presetSubtype="0" fill="hold" nodeType="withEffect">
                                  <p:stCondLst>
                                    <p:cond delay="0"/>
                                  </p:stCondLst>
                                  <p:childTnLst>
                                    <p:set>
                                      <p:cBhvr>
                                        <p:cTn id="9" dur="1" fill="hold">
                                          <p:stCondLst>
                                            <p:cond delay="0"/>
                                          </p:stCondLst>
                                        </p:cTn>
                                        <p:tgtEl>
                                          <p:spTgt spid="808"/>
                                        </p:tgtEl>
                                        <p:attrNameLst>
                                          <p:attrName>style.visibility</p:attrName>
                                        </p:attrNameLst>
                                      </p:cBhvr>
                                      <p:to>
                                        <p:strVal val="visible"/>
                                      </p:to>
                                    </p:set>
                                    <p:animEffect transition="in" filter="fade">
                                      <p:cBhvr>
                                        <p:cTn id="10" dur="500"/>
                                        <p:tgtEl>
                                          <p:spTgt spid="808"/>
                                        </p:tgtEl>
                                      </p:cBhvr>
                                    </p:animEffect>
                                  </p:childTnLst>
                                </p:cTn>
                              </p:par>
                              <p:par>
                                <p:cTn id="11" presetID="10" presetClass="entr" presetSubtype="0" fill="hold" nodeType="withEffect">
                                  <p:stCondLst>
                                    <p:cond delay="0"/>
                                  </p:stCondLst>
                                  <p:childTnLst>
                                    <p:set>
                                      <p:cBhvr>
                                        <p:cTn id="12" dur="1" fill="hold">
                                          <p:stCondLst>
                                            <p:cond delay="0"/>
                                          </p:stCondLst>
                                        </p:cTn>
                                        <p:tgtEl>
                                          <p:spTgt spid="809"/>
                                        </p:tgtEl>
                                        <p:attrNameLst>
                                          <p:attrName>style.visibility</p:attrName>
                                        </p:attrNameLst>
                                      </p:cBhvr>
                                      <p:to>
                                        <p:strVal val="visible"/>
                                      </p:to>
                                    </p:set>
                                    <p:animEffect transition="in" filter="fade">
                                      <p:cBhvr>
                                        <p:cTn id="13" dur="500"/>
                                        <p:tgtEl>
                                          <p:spTgt spid="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21"/>
          <p:cNvSpPr txBox="1"/>
          <p:nvPr/>
        </p:nvSpPr>
        <p:spPr>
          <a:xfrm>
            <a:off x="2469425" y="510928"/>
            <a:ext cx="767020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VÒNG XOAY NGẪU NHIÊN</a:t>
            </a:r>
            <a:endParaRPr sz="3200" b="1" i="0" u="none" strike="noStrike" cap="none">
              <a:solidFill>
                <a:srgbClr val="002060"/>
              </a:solidFill>
              <a:latin typeface="Roboto Black"/>
              <a:ea typeface="Roboto Black"/>
              <a:cs typeface="Roboto Black"/>
              <a:sym typeface="Roboto Black"/>
            </a:endParaRPr>
          </a:p>
        </p:txBody>
      </p:sp>
      <p:sp>
        <p:nvSpPr>
          <p:cNvPr id="817" name="Google Shape;817;p21"/>
          <p:cNvSpPr txBox="1"/>
          <p:nvPr/>
        </p:nvSpPr>
        <p:spPr>
          <a:xfrm>
            <a:off x="4017165" y="1294406"/>
            <a:ext cx="4231758"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Lựa chọn dụng cụ và vật liệu</a:t>
            </a:r>
            <a:endParaRPr/>
          </a:p>
        </p:txBody>
      </p:sp>
      <p:sp>
        <p:nvSpPr>
          <p:cNvPr id="818" name="Google Shape;818;p21"/>
          <p:cNvSpPr txBox="1"/>
          <p:nvPr/>
        </p:nvSpPr>
        <p:spPr>
          <a:xfrm>
            <a:off x="2808021" y="1997671"/>
            <a:ext cx="6993010"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Thước kẻ, bút màu, bút chì, kéo, ghim giấy, que tre, hộp giấy, giấy bìa màu, đĩa giấy, keo dán</a:t>
            </a:r>
            <a:endParaRPr sz="2400" b="0" i="0" u="none" strike="noStrike" cap="none">
              <a:solidFill>
                <a:srgbClr val="002060"/>
              </a:solidFill>
              <a:latin typeface="Roboto"/>
              <a:ea typeface="Roboto"/>
              <a:cs typeface="Roboto"/>
              <a:sym typeface="Roboto"/>
            </a:endParaRPr>
          </a:p>
        </p:txBody>
      </p:sp>
      <p:pic>
        <p:nvPicPr>
          <p:cNvPr id="819" name="Google Shape;819;p21"/>
          <p:cNvPicPr preferRelativeResize="0"/>
          <p:nvPr/>
        </p:nvPicPr>
        <p:blipFill rotWithShape="1">
          <a:blip r:embed="rId3">
            <a:alphaModFix/>
          </a:blip>
          <a:srcRect/>
          <a:stretch/>
        </p:blipFill>
        <p:spPr>
          <a:xfrm>
            <a:off x="-50328" y="-45481"/>
            <a:ext cx="2336328" cy="1708727"/>
          </a:xfrm>
          <a:prstGeom prst="rect">
            <a:avLst/>
          </a:prstGeom>
          <a:noFill/>
          <a:ln>
            <a:noFill/>
          </a:ln>
        </p:spPr>
      </p:pic>
      <p:pic>
        <p:nvPicPr>
          <p:cNvPr id="820" name="Google Shape;820;p21"/>
          <p:cNvPicPr preferRelativeResize="0"/>
          <p:nvPr/>
        </p:nvPicPr>
        <p:blipFill rotWithShape="1">
          <a:blip r:embed="rId4">
            <a:alphaModFix/>
          </a:blip>
          <a:srcRect/>
          <a:stretch/>
        </p:blipFill>
        <p:spPr>
          <a:xfrm>
            <a:off x="2354333" y="3294925"/>
            <a:ext cx="2381251" cy="1951239"/>
          </a:xfrm>
          <a:prstGeom prst="rect">
            <a:avLst/>
          </a:prstGeom>
          <a:noFill/>
          <a:ln>
            <a:noFill/>
          </a:ln>
          <a:effectLst>
            <a:outerShdw blurRad="63500" sx="102000" sy="102000" algn="ctr" rotWithShape="0">
              <a:srgbClr val="000000">
                <a:alpha val="40000"/>
              </a:srgbClr>
            </a:outerShdw>
          </a:effectLst>
        </p:spPr>
      </p:pic>
      <p:pic>
        <p:nvPicPr>
          <p:cNvPr id="821" name="Google Shape;821;p21"/>
          <p:cNvPicPr preferRelativeResize="0"/>
          <p:nvPr/>
        </p:nvPicPr>
        <p:blipFill rotWithShape="1">
          <a:blip r:embed="rId5">
            <a:alphaModFix/>
          </a:blip>
          <a:srcRect/>
          <a:stretch/>
        </p:blipFill>
        <p:spPr>
          <a:xfrm rot="-3122066">
            <a:off x="4058247" y="4341986"/>
            <a:ext cx="3152830" cy="1017403"/>
          </a:xfrm>
          <a:prstGeom prst="rect">
            <a:avLst/>
          </a:prstGeom>
          <a:noFill/>
          <a:ln>
            <a:noFill/>
          </a:ln>
          <a:effectLst>
            <a:outerShdw blurRad="63500" sx="102000" sy="102000" algn="ctr" rotWithShape="0">
              <a:srgbClr val="000000">
                <a:alpha val="40000"/>
              </a:srgbClr>
            </a:outerShdw>
          </a:effectLst>
        </p:spPr>
      </p:pic>
      <p:pic>
        <p:nvPicPr>
          <p:cNvPr id="822" name="Google Shape;822;p21"/>
          <p:cNvPicPr preferRelativeResize="0"/>
          <p:nvPr/>
        </p:nvPicPr>
        <p:blipFill rotWithShape="1">
          <a:blip r:embed="rId6">
            <a:alphaModFix/>
          </a:blip>
          <a:srcRect/>
          <a:stretch/>
        </p:blipFill>
        <p:spPr>
          <a:xfrm>
            <a:off x="7649345" y="2767726"/>
            <a:ext cx="2753953" cy="2769168"/>
          </a:xfrm>
          <a:prstGeom prst="ellipse">
            <a:avLst/>
          </a:prstGeom>
          <a:noFill/>
          <a:ln>
            <a:noFill/>
          </a:ln>
          <a:effectLst>
            <a:outerShdw blurRad="63500" sx="102000" sy="102000" algn="ctr" rotWithShape="0">
              <a:srgbClr val="000000">
                <a:alpha val="40000"/>
              </a:srgbClr>
            </a:outerShdw>
          </a:effectLst>
        </p:spPr>
      </p:pic>
      <p:pic>
        <p:nvPicPr>
          <p:cNvPr id="823" name="Google Shape;823;p21"/>
          <p:cNvPicPr preferRelativeResize="0"/>
          <p:nvPr/>
        </p:nvPicPr>
        <p:blipFill rotWithShape="1">
          <a:blip r:embed="rId7">
            <a:alphaModFix/>
          </a:blip>
          <a:srcRect/>
          <a:stretch/>
        </p:blipFill>
        <p:spPr>
          <a:xfrm>
            <a:off x="5634662" y="4850687"/>
            <a:ext cx="2181225" cy="1476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6"/>
                                        </p:tgtEl>
                                        <p:attrNameLst>
                                          <p:attrName>style.visibility</p:attrName>
                                        </p:attrNameLst>
                                      </p:cBhvr>
                                      <p:to>
                                        <p:strVal val="visible"/>
                                      </p:to>
                                    </p:set>
                                    <p:animEffect transition="in" filter="fade">
                                      <p:cBhvr>
                                        <p:cTn id="7" dur="500"/>
                                        <p:tgtEl>
                                          <p:spTgt spid="816"/>
                                        </p:tgtEl>
                                      </p:cBhvr>
                                    </p:animEffect>
                                  </p:childTnLst>
                                </p:cTn>
                              </p:par>
                              <p:par>
                                <p:cTn id="8" presetID="23" presetClass="entr" presetSubtype="16" fill="hold" nodeType="withEffect">
                                  <p:stCondLst>
                                    <p:cond delay="0"/>
                                  </p:stCondLst>
                                  <p:childTnLst>
                                    <p:set>
                                      <p:cBhvr>
                                        <p:cTn id="9" dur="1" fill="hold">
                                          <p:stCondLst>
                                            <p:cond delay="0"/>
                                          </p:stCondLst>
                                        </p:cTn>
                                        <p:tgtEl>
                                          <p:spTgt spid="817"/>
                                        </p:tgtEl>
                                        <p:attrNameLst>
                                          <p:attrName>style.visibility</p:attrName>
                                        </p:attrNameLst>
                                      </p:cBhvr>
                                      <p:to>
                                        <p:strVal val="visible"/>
                                      </p:to>
                                    </p:set>
                                    <p:anim calcmode="lin" valueType="num">
                                      <p:cBhvr additive="base">
                                        <p:cTn id="10" dur="500"/>
                                        <p:tgtEl>
                                          <p:spTgt spid="817"/>
                                        </p:tgtEl>
                                        <p:attrNameLst>
                                          <p:attrName>ppt_w</p:attrName>
                                        </p:attrNameLst>
                                      </p:cBhvr>
                                      <p:tavLst>
                                        <p:tav tm="0">
                                          <p:val>
                                            <p:strVal val="0"/>
                                          </p:val>
                                        </p:tav>
                                        <p:tav tm="100000">
                                          <p:val>
                                            <p:strVal val="#ppt_w"/>
                                          </p:val>
                                        </p:tav>
                                      </p:tavLst>
                                    </p:anim>
                                    <p:anim calcmode="lin" valueType="num">
                                      <p:cBhvr additive="base">
                                        <p:cTn id="11" dur="500"/>
                                        <p:tgtEl>
                                          <p:spTgt spid="817"/>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818"/>
                                        </p:tgtEl>
                                        <p:attrNameLst>
                                          <p:attrName>style.visibility</p:attrName>
                                        </p:attrNameLst>
                                      </p:cBhvr>
                                      <p:to>
                                        <p:strVal val="visible"/>
                                      </p:to>
                                    </p:set>
                                    <p:anim calcmode="lin" valueType="num">
                                      <p:cBhvr additive="base">
                                        <p:cTn id="14" dur="500"/>
                                        <p:tgtEl>
                                          <p:spTgt spid="818"/>
                                        </p:tgtEl>
                                        <p:attrNameLst>
                                          <p:attrName>ppt_w</p:attrName>
                                        </p:attrNameLst>
                                      </p:cBhvr>
                                      <p:tavLst>
                                        <p:tav tm="0">
                                          <p:val>
                                            <p:strVal val="0"/>
                                          </p:val>
                                        </p:tav>
                                        <p:tav tm="100000">
                                          <p:val>
                                            <p:strVal val="#ppt_w"/>
                                          </p:val>
                                        </p:tav>
                                      </p:tavLst>
                                    </p:anim>
                                    <p:anim calcmode="lin" valueType="num">
                                      <p:cBhvr additive="base">
                                        <p:cTn id="15" dur="500"/>
                                        <p:tgtEl>
                                          <p:spTgt spid="818"/>
                                        </p:tgtEl>
                                        <p:attrNameLst>
                                          <p:attrName>ppt_h</p:attrName>
                                        </p:attrNameLst>
                                      </p:cBhvr>
                                      <p:tavLst>
                                        <p:tav tm="0">
                                          <p:val>
                                            <p:strVal val="0"/>
                                          </p:val>
                                        </p:tav>
                                        <p:tav tm="100000">
                                          <p:val>
                                            <p:strVal val="#ppt_h"/>
                                          </p:val>
                                        </p:tav>
                                      </p:tavLst>
                                    </p:anim>
                                  </p:childTnLst>
                                </p:cTn>
                              </p:par>
                              <p:par>
                                <p:cTn id="16" presetID="10" presetClass="entr" presetSubtype="0" fill="hold" nodeType="withEffect">
                                  <p:stCondLst>
                                    <p:cond delay="0"/>
                                  </p:stCondLst>
                                  <p:childTnLst>
                                    <p:set>
                                      <p:cBhvr>
                                        <p:cTn id="17" dur="1" fill="hold">
                                          <p:stCondLst>
                                            <p:cond delay="0"/>
                                          </p:stCondLst>
                                        </p:cTn>
                                        <p:tgtEl>
                                          <p:spTgt spid="820"/>
                                        </p:tgtEl>
                                        <p:attrNameLst>
                                          <p:attrName>style.visibility</p:attrName>
                                        </p:attrNameLst>
                                      </p:cBhvr>
                                      <p:to>
                                        <p:strVal val="visible"/>
                                      </p:to>
                                    </p:set>
                                    <p:animEffect transition="in" filter="fade">
                                      <p:cBhvr>
                                        <p:cTn id="18" dur="500"/>
                                        <p:tgtEl>
                                          <p:spTgt spid="820"/>
                                        </p:tgtEl>
                                      </p:cBhvr>
                                    </p:animEffect>
                                  </p:childTnLst>
                                </p:cTn>
                              </p:par>
                              <p:par>
                                <p:cTn id="19" presetID="10" presetClass="entr" presetSubtype="0" fill="hold" nodeType="withEffect">
                                  <p:stCondLst>
                                    <p:cond delay="0"/>
                                  </p:stCondLst>
                                  <p:childTnLst>
                                    <p:set>
                                      <p:cBhvr>
                                        <p:cTn id="20" dur="1" fill="hold">
                                          <p:stCondLst>
                                            <p:cond delay="0"/>
                                          </p:stCondLst>
                                        </p:cTn>
                                        <p:tgtEl>
                                          <p:spTgt spid="821"/>
                                        </p:tgtEl>
                                        <p:attrNameLst>
                                          <p:attrName>style.visibility</p:attrName>
                                        </p:attrNameLst>
                                      </p:cBhvr>
                                      <p:to>
                                        <p:strVal val="visible"/>
                                      </p:to>
                                    </p:set>
                                    <p:animEffect transition="in" filter="fade">
                                      <p:cBhvr>
                                        <p:cTn id="21" dur="500"/>
                                        <p:tgtEl>
                                          <p:spTgt spid="821"/>
                                        </p:tgtEl>
                                      </p:cBhvr>
                                    </p:animEffect>
                                  </p:childTnLst>
                                </p:cTn>
                              </p:par>
                              <p:par>
                                <p:cTn id="22" presetID="10" presetClass="entr" presetSubtype="0" fill="hold" nodeType="withEffect">
                                  <p:stCondLst>
                                    <p:cond delay="0"/>
                                  </p:stCondLst>
                                  <p:childTnLst>
                                    <p:set>
                                      <p:cBhvr>
                                        <p:cTn id="23" dur="1" fill="hold">
                                          <p:stCondLst>
                                            <p:cond delay="0"/>
                                          </p:stCondLst>
                                        </p:cTn>
                                        <p:tgtEl>
                                          <p:spTgt spid="822"/>
                                        </p:tgtEl>
                                        <p:attrNameLst>
                                          <p:attrName>style.visibility</p:attrName>
                                        </p:attrNameLst>
                                      </p:cBhvr>
                                      <p:to>
                                        <p:strVal val="visible"/>
                                      </p:to>
                                    </p:set>
                                    <p:animEffect transition="in" filter="fade">
                                      <p:cBhvr>
                                        <p:cTn id="24" dur="500"/>
                                        <p:tgtEl>
                                          <p:spTgt spid="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pic>
        <p:nvPicPr>
          <p:cNvPr id="829" name="Google Shape;829;p22"/>
          <p:cNvPicPr preferRelativeResize="0"/>
          <p:nvPr/>
        </p:nvPicPr>
        <p:blipFill rotWithShape="1">
          <a:blip r:embed="rId3">
            <a:alphaModFix/>
          </a:blip>
          <a:srcRect/>
          <a:stretch/>
        </p:blipFill>
        <p:spPr>
          <a:xfrm>
            <a:off x="-50328" y="-45481"/>
            <a:ext cx="2336328" cy="1708727"/>
          </a:xfrm>
          <a:prstGeom prst="rect">
            <a:avLst/>
          </a:prstGeom>
          <a:noFill/>
          <a:ln>
            <a:noFill/>
          </a:ln>
        </p:spPr>
      </p:pic>
      <p:sp>
        <p:nvSpPr>
          <p:cNvPr id="830" name="Google Shape;830;p22"/>
          <p:cNvSpPr txBox="1"/>
          <p:nvPr/>
        </p:nvSpPr>
        <p:spPr>
          <a:xfrm>
            <a:off x="2433809" y="538511"/>
            <a:ext cx="761661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VÒNG XOAY NGẪU NHIÊN</a:t>
            </a:r>
            <a:endParaRPr sz="3200" b="1" i="0" u="none" strike="noStrike" cap="none">
              <a:solidFill>
                <a:srgbClr val="002060"/>
              </a:solidFill>
              <a:latin typeface="Roboto Black"/>
              <a:ea typeface="Roboto Black"/>
              <a:cs typeface="Roboto Black"/>
              <a:sym typeface="Roboto Black"/>
            </a:endParaRPr>
          </a:p>
        </p:txBody>
      </p:sp>
      <p:sp>
        <p:nvSpPr>
          <p:cNvPr id="831" name="Google Shape;831;p22"/>
          <p:cNvSpPr txBox="1"/>
          <p:nvPr/>
        </p:nvSpPr>
        <p:spPr>
          <a:xfrm>
            <a:off x="2072520" y="1408181"/>
            <a:ext cx="8845617"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a:solidFill>
                  <a:srgbClr val="002060"/>
                </a:solidFill>
                <a:latin typeface="Roboto"/>
                <a:ea typeface="Roboto"/>
                <a:cs typeface="Roboto"/>
                <a:sym typeface="Roboto"/>
              </a:rPr>
              <a:t>Làm vòng xoay ngẫu nhiên theo cách của em hoặc nhóm em</a:t>
            </a:r>
            <a:endParaRPr/>
          </a:p>
        </p:txBody>
      </p:sp>
      <p:pic>
        <p:nvPicPr>
          <p:cNvPr id="832" name="Google Shape;832;p22"/>
          <p:cNvPicPr preferRelativeResize="0"/>
          <p:nvPr/>
        </p:nvPicPr>
        <p:blipFill rotWithShape="1">
          <a:blip r:embed="rId4">
            <a:alphaModFix/>
          </a:blip>
          <a:srcRect l="4392" t="2366" r="3395" b="2766"/>
          <a:stretch/>
        </p:blipFill>
        <p:spPr>
          <a:xfrm>
            <a:off x="4214657" y="3417918"/>
            <a:ext cx="3097076" cy="2985134"/>
          </a:xfrm>
          <a:prstGeom prst="ellipse">
            <a:avLst/>
          </a:prstGeom>
          <a:noFill/>
          <a:ln>
            <a:noFill/>
          </a:ln>
          <a:effectLst>
            <a:outerShdw blurRad="63500" sx="102000" sy="102000" algn="ctr" rotWithShape="0">
              <a:srgbClr val="000000">
                <a:alpha val="40000"/>
              </a:srgbClr>
            </a:outerShdw>
          </a:effectLst>
        </p:spPr>
      </p:pic>
      <p:grpSp>
        <p:nvGrpSpPr>
          <p:cNvPr id="833" name="Google Shape;833;p22"/>
          <p:cNvGrpSpPr/>
          <p:nvPr/>
        </p:nvGrpSpPr>
        <p:grpSpPr>
          <a:xfrm>
            <a:off x="688718" y="2005946"/>
            <a:ext cx="2823944" cy="2823944"/>
            <a:chOff x="5218459" y="3503332"/>
            <a:chExt cx="2165230" cy="2165230"/>
          </a:xfrm>
        </p:grpSpPr>
        <p:grpSp>
          <p:nvGrpSpPr>
            <p:cNvPr id="834" name="Google Shape;834;p22"/>
            <p:cNvGrpSpPr/>
            <p:nvPr/>
          </p:nvGrpSpPr>
          <p:grpSpPr>
            <a:xfrm>
              <a:off x="5218459" y="3503332"/>
              <a:ext cx="2165230" cy="2165230"/>
              <a:chOff x="5218459" y="3503332"/>
              <a:chExt cx="2165230" cy="2165230"/>
            </a:xfrm>
          </p:grpSpPr>
          <p:sp>
            <p:nvSpPr>
              <p:cNvPr id="835" name="Google Shape;835;p22"/>
              <p:cNvSpPr/>
              <p:nvPr/>
            </p:nvSpPr>
            <p:spPr>
              <a:xfrm>
                <a:off x="5218459" y="3503332"/>
                <a:ext cx="2165230" cy="216523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36" name="Google Shape;836;p22"/>
              <p:cNvCxnSpPr/>
              <p:nvPr/>
            </p:nvCxnSpPr>
            <p:spPr>
              <a:xfrm>
                <a:off x="6301074" y="3503332"/>
                <a:ext cx="0" cy="2165230"/>
              </a:xfrm>
              <a:prstGeom prst="straightConnector1">
                <a:avLst/>
              </a:prstGeom>
              <a:noFill/>
              <a:ln>
                <a:noFill/>
              </a:ln>
            </p:spPr>
          </p:cxnSp>
          <p:cxnSp>
            <p:nvCxnSpPr>
              <p:cNvPr id="837" name="Google Shape;837;p22"/>
              <p:cNvCxnSpPr/>
              <p:nvPr/>
            </p:nvCxnSpPr>
            <p:spPr>
              <a:xfrm>
                <a:off x="5535550" y="3820423"/>
                <a:ext cx="1531048" cy="1531048"/>
              </a:xfrm>
              <a:prstGeom prst="straightConnector1">
                <a:avLst/>
              </a:prstGeom>
              <a:noFill/>
              <a:ln>
                <a:noFill/>
              </a:ln>
            </p:spPr>
          </p:cxnSp>
          <p:cxnSp>
            <p:nvCxnSpPr>
              <p:cNvPr id="838" name="Google Shape;838;p22"/>
              <p:cNvCxnSpPr/>
              <p:nvPr/>
            </p:nvCxnSpPr>
            <p:spPr>
              <a:xfrm flipH="1">
                <a:off x="5535550" y="3820423"/>
                <a:ext cx="1531048" cy="1531048"/>
              </a:xfrm>
              <a:prstGeom prst="straightConnector1">
                <a:avLst/>
              </a:prstGeom>
              <a:noFill/>
              <a:ln>
                <a:noFill/>
              </a:ln>
            </p:spPr>
          </p:cxnSp>
          <p:cxnSp>
            <p:nvCxnSpPr>
              <p:cNvPr id="839" name="Google Shape;839;p22"/>
              <p:cNvCxnSpPr/>
              <p:nvPr/>
            </p:nvCxnSpPr>
            <p:spPr>
              <a:xfrm>
                <a:off x="5218459" y="4585947"/>
                <a:ext cx="2165230" cy="0"/>
              </a:xfrm>
              <a:prstGeom prst="straightConnector1">
                <a:avLst/>
              </a:prstGeom>
              <a:noFill/>
              <a:ln>
                <a:noFill/>
              </a:ln>
            </p:spPr>
          </p:cxnSp>
          <p:sp>
            <p:nvSpPr>
              <p:cNvPr id="840" name="Google Shape;840;p22"/>
              <p:cNvSpPr/>
              <p:nvPr/>
            </p:nvSpPr>
            <p:spPr>
              <a:xfrm>
                <a:off x="5218459" y="3503332"/>
                <a:ext cx="2165230" cy="2165230"/>
              </a:xfrm>
              <a:prstGeom prst="pie">
                <a:avLst>
                  <a:gd name="adj1" fmla="val 0"/>
                  <a:gd name="adj2" fmla="val 2505618"/>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41" name="Google Shape;841;p22"/>
              <p:cNvSpPr/>
              <p:nvPr/>
            </p:nvSpPr>
            <p:spPr>
              <a:xfrm>
                <a:off x="5218459" y="3503332"/>
                <a:ext cx="2165230" cy="2165230"/>
              </a:xfrm>
              <a:prstGeom prst="pie">
                <a:avLst>
                  <a:gd name="adj1" fmla="val 2444771"/>
                  <a:gd name="adj2" fmla="val 5446965"/>
                </a:avLst>
              </a:prstGeom>
              <a:solidFill>
                <a:srgbClr val="E64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42" name="Google Shape;842;p22"/>
              <p:cNvSpPr/>
              <p:nvPr/>
            </p:nvSpPr>
            <p:spPr>
              <a:xfrm>
                <a:off x="5218459" y="3503332"/>
                <a:ext cx="2165230" cy="2165230"/>
              </a:xfrm>
              <a:prstGeom prst="pie">
                <a:avLst>
                  <a:gd name="adj1" fmla="val 5353127"/>
                  <a:gd name="adj2" fmla="val 8312986"/>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43" name="Google Shape;843;p22"/>
              <p:cNvSpPr/>
              <p:nvPr/>
            </p:nvSpPr>
            <p:spPr>
              <a:xfrm>
                <a:off x="5218459" y="3503332"/>
                <a:ext cx="2165230" cy="2165230"/>
              </a:xfrm>
              <a:prstGeom prst="pie">
                <a:avLst>
                  <a:gd name="adj1" fmla="val 8315284"/>
                  <a:gd name="adj2" fmla="val 10874078"/>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44" name="Google Shape;844;p22"/>
              <p:cNvSpPr/>
              <p:nvPr/>
            </p:nvSpPr>
            <p:spPr>
              <a:xfrm>
                <a:off x="5218459" y="3503332"/>
                <a:ext cx="2165230" cy="2165230"/>
              </a:xfrm>
              <a:prstGeom prst="pie">
                <a:avLst>
                  <a:gd name="adj1" fmla="val 10852682"/>
                  <a:gd name="adj2" fmla="val 13599748"/>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45" name="Google Shape;845;p22"/>
              <p:cNvSpPr/>
              <p:nvPr/>
            </p:nvSpPr>
            <p:spPr>
              <a:xfrm>
                <a:off x="5218459" y="3503332"/>
                <a:ext cx="2165230" cy="2165230"/>
              </a:xfrm>
              <a:prstGeom prst="pie">
                <a:avLst>
                  <a:gd name="adj1" fmla="val 13601405"/>
                  <a:gd name="adj2" fmla="val 16200000"/>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46" name="Google Shape;846;p22"/>
              <p:cNvSpPr/>
              <p:nvPr/>
            </p:nvSpPr>
            <p:spPr>
              <a:xfrm>
                <a:off x="5218459" y="3503332"/>
                <a:ext cx="2165230" cy="2165230"/>
              </a:xfrm>
              <a:prstGeom prst="pie">
                <a:avLst>
                  <a:gd name="adj1" fmla="val 16166292"/>
                  <a:gd name="adj2" fmla="val 1891064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47" name="Google Shape;847;p22"/>
              <p:cNvSpPr/>
              <p:nvPr/>
            </p:nvSpPr>
            <p:spPr>
              <a:xfrm rot="1584388">
                <a:off x="6158738" y="4063043"/>
                <a:ext cx="422694" cy="776377"/>
              </a:xfrm>
              <a:custGeom>
                <a:avLst/>
                <a:gdLst/>
                <a:ahLst/>
                <a:cxnLst/>
                <a:rect l="l" t="t" r="r" b="b"/>
                <a:pathLst>
                  <a:path w="422694" h="776377" extrusionOk="0">
                    <a:moveTo>
                      <a:pt x="211347" y="0"/>
                    </a:moveTo>
                    <a:lnTo>
                      <a:pt x="314572" y="384422"/>
                    </a:lnTo>
                    <a:lnTo>
                      <a:pt x="360792" y="415585"/>
                    </a:lnTo>
                    <a:cubicBezTo>
                      <a:pt x="399038" y="453831"/>
                      <a:pt x="422694" y="506668"/>
                      <a:pt x="422694" y="565030"/>
                    </a:cubicBezTo>
                    <a:cubicBezTo>
                      <a:pt x="422694" y="681754"/>
                      <a:pt x="328071" y="776377"/>
                      <a:pt x="211347" y="776377"/>
                    </a:cubicBezTo>
                    <a:cubicBezTo>
                      <a:pt x="94623" y="776377"/>
                      <a:pt x="0" y="681754"/>
                      <a:pt x="0" y="565030"/>
                    </a:cubicBezTo>
                    <a:cubicBezTo>
                      <a:pt x="0" y="506668"/>
                      <a:pt x="23656" y="453831"/>
                      <a:pt x="61902" y="415585"/>
                    </a:cubicBezTo>
                    <a:lnTo>
                      <a:pt x="108123" y="384422"/>
                    </a:lnTo>
                    <a:close/>
                  </a:path>
                </a:pathLst>
              </a:custGeom>
              <a:solidFill>
                <a:srgbClr val="F4B0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48" name="Google Shape;848;p22"/>
            <p:cNvSpPr/>
            <p:nvPr/>
          </p:nvSpPr>
          <p:spPr>
            <a:xfrm>
              <a:off x="5900468" y="3795623"/>
              <a:ext cx="241540" cy="241540"/>
            </a:xfrm>
            <a:prstGeom prst="ellips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9" name="Google Shape;849;p22"/>
            <p:cNvSpPr/>
            <p:nvPr/>
          </p:nvSpPr>
          <p:spPr>
            <a:xfrm>
              <a:off x="6434934" y="3755612"/>
              <a:ext cx="241540" cy="241540"/>
            </a:xfrm>
            <a:prstGeom prst="ellips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0" name="Google Shape;850;p22"/>
            <p:cNvSpPr/>
            <p:nvPr/>
          </p:nvSpPr>
          <p:spPr>
            <a:xfrm>
              <a:off x="6839702" y="4176980"/>
              <a:ext cx="241540" cy="241540"/>
            </a:xfrm>
            <a:prstGeom prst="ellips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1" name="Google Shape;851;p22"/>
            <p:cNvSpPr/>
            <p:nvPr/>
          </p:nvSpPr>
          <p:spPr>
            <a:xfrm>
              <a:off x="6890043" y="4673935"/>
              <a:ext cx="241540" cy="241540"/>
            </a:xfrm>
            <a:prstGeom prst="ellips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2" name="Google Shape;852;p22"/>
            <p:cNvSpPr/>
            <p:nvPr/>
          </p:nvSpPr>
          <p:spPr>
            <a:xfrm>
              <a:off x="6553694" y="5132434"/>
              <a:ext cx="241540" cy="241540"/>
            </a:xfrm>
            <a:prstGeom prst="ellips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3" name="Google Shape;853;p22"/>
            <p:cNvSpPr/>
            <p:nvPr/>
          </p:nvSpPr>
          <p:spPr>
            <a:xfrm>
              <a:off x="5900468" y="5192678"/>
              <a:ext cx="241540" cy="241540"/>
            </a:xfrm>
            <a:prstGeom prst="ellips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4" name="Google Shape;854;p22"/>
            <p:cNvSpPr/>
            <p:nvPr/>
          </p:nvSpPr>
          <p:spPr>
            <a:xfrm>
              <a:off x="5449517" y="4727169"/>
              <a:ext cx="241540" cy="241540"/>
            </a:xfrm>
            <a:prstGeom prst="ellips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5" name="Google Shape;855;p22"/>
            <p:cNvSpPr/>
            <p:nvPr/>
          </p:nvSpPr>
          <p:spPr>
            <a:xfrm>
              <a:off x="5456431" y="4148086"/>
              <a:ext cx="241540" cy="241540"/>
            </a:xfrm>
            <a:prstGeom prst="ellips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56" name="Google Shape;856;p22"/>
          <p:cNvGrpSpPr/>
          <p:nvPr/>
        </p:nvGrpSpPr>
        <p:grpSpPr>
          <a:xfrm>
            <a:off x="8257010" y="2478968"/>
            <a:ext cx="2823944" cy="2823944"/>
            <a:chOff x="5218459" y="3503332"/>
            <a:chExt cx="2165230" cy="2165230"/>
          </a:xfrm>
        </p:grpSpPr>
        <p:grpSp>
          <p:nvGrpSpPr>
            <p:cNvPr id="857" name="Google Shape;857;p22"/>
            <p:cNvGrpSpPr/>
            <p:nvPr/>
          </p:nvGrpSpPr>
          <p:grpSpPr>
            <a:xfrm>
              <a:off x="5218459" y="3503332"/>
              <a:ext cx="2165230" cy="2165230"/>
              <a:chOff x="5218459" y="3503332"/>
              <a:chExt cx="2165230" cy="2165230"/>
            </a:xfrm>
          </p:grpSpPr>
          <p:sp>
            <p:nvSpPr>
              <p:cNvPr id="858" name="Google Shape;858;p22"/>
              <p:cNvSpPr/>
              <p:nvPr/>
            </p:nvSpPr>
            <p:spPr>
              <a:xfrm>
                <a:off x="5218459" y="3503332"/>
                <a:ext cx="2165230" cy="216523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59" name="Google Shape;859;p22"/>
              <p:cNvCxnSpPr/>
              <p:nvPr/>
            </p:nvCxnSpPr>
            <p:spPr>
              <a:xfrm>
                <a:off x="6301074" y="3503332"/>
                <a:ext cx="0" cy="2165230"/>
              </a:xfrm>
              <a:prstGeom prst="straightConnector1">
                <a:avLst/>
              </a:prstGeom>
              <a:noFill/>
              <a:ln>
                <a:noFill/>
              </a:ln>
            </p:spPr>
          </p:cxnSp>
          <p:cxnSp>
            <p:nvCxnSpPr>
              <p:cNvPr id="860" name="Google Shape;860;p22"/>
              <p:cNvCxnSpPr/>
              <p:nvPr/>
            </p:nvCxnSpPr>
            <p:spPr>
              <a:xfrm>
                <a:off x="5535550" y="3820423"/>
                <a:ext cx="1531048" cy="1531048"/>
              </a:xfrm>
              <a:prstGeom prst="straightConnector1">
                <a:avLst/>
              </a:prstGeom>
              <a:noFill/>
              <a:ln>
                <a:noFill/>
              </a:ln>
            </p:spPr>
          </p:cxnSp>
          <p:cxnSp>
            <p:nvCxnSpPr>
              <p:cNvPr id="861" name="Google Shape;861;p22"/>
              <p:cNvCxnSpPr/>
              <p:nvPr/>
            </p:nvCxnSpPr>
            <p:spPr>
              <a:xfrm flipH="1">
                <a:off x="5535550" y="3820423"/>
                <a:ext cx="1531048" cy="1531048"/>
              </a:xfrm>
              <a:prstGeom prst="straightConnector1">
                <a:avLst/>
              </a:prstGeom>
              <a:noFill/>
              <a:ln>
                <a:noFill/>
              </a:ln>
            </p:spPr>
          </p:cxnSp>
          <p:cxnSp>
            <p:nvCxnSpPr>
              <p:cNvPr id="862" name="Google Shape;862;p22"/>
              <p:cNvCxnSpPr/>
              <p:nvPr/>
            </p:nvCxnSpPr>
            <p:spPr>
              <a:xfrm>
                <a:off x="5218459" y="4585947"/>
                <a:ext cx="2165230" cy="0"/>
              </a:xfrm>
              <a:prstGeom prst="straightConnector1">
                <a:avLst/>
              </a:prstGeom>
              <a:noFill/>
              <a:ln>
                <a:noFill/>
              </a:ln>
            </p:spPr>
          </p:cxnSp>
          <p:sp>
            <p:nvSpPr>
              <p:cNvPr id="863" name="Google Shape;863;p22"/>
              <p:cNvSpPr/>
              <p:nvPr/>
            </p:nvSpPr>
            <p:spPr>
              <a:xfrm>
                <a:off x="5218459" y="3503332"/>
                <a:ext cx="2165230" cy="2165230"/>
              </a:xfrm>
              <a:prstGeom prst="pie">
                <a:avLst>
                  <a:gd name="adj1" fmla="val 0"/>
                  <a:gd name="adj2" fmla="val 2505618"/>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4" name="Google Shape;864;p22"/>
              <p:cNvSpPr/>
              <p:nvPr/>
            </p:nvSpPr>
            <p:spPr>
              <a:xfrm>
                <a:off x="5218459" y="3503332"/>
                <a:ext cx="2165230" cy="2165230"/>
              </a:xfrm>
              <a:prstGeom prst="pie">
                <a:avLst>
                  <a:gd name="adj1" fmla="val 2444771"/>
                  <a:gd name="adj2" fmla="val 5446965"/>
                </a:avLst>
              </a:prstGeom>
              <a:solidFill>
                <a:srgbClr val="E64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5" name="Google Shape;865;p22"/>
              <p:cNvSpPr/>
              <p:nvPr/>
            </p:nvSpPr>
            <p:spPr>
              <a:xfrm>
                <a:off x="5218459" y="3503332"/>
                <a:ext cx="2165230" cy="2165230"/>
              </a:xfrm>
              <a:prstGeom prst="pie">
                <a:avLst>
                  <a:gd name="adj1" fmla="val 5353127"/>
                  <a:gd name="adj2" fmla="val 8312986"/>
                </a:avLst>
              </a:prstGeom>
              <a:solidFill>
                <a:srgbClr val="9DDA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6" name="Google Shape;866;p22"/>
              <p:cNvSpPr/>
              <p:nvPr/>
            </p:nvSpPr>
            <p:spPr>
              <a:xfrm>
                <a:off x="5218459" y="3503332"/>
                <a:ext cx="2165230" cy="2165230"/>
              </a:xfrm>
              <a:prstGeom prst="pie">
                <a:avLst>
                  <a:gd name="adj1" fmla="val 8315284"/>
                  <a:gd name="adj2" fmla="val 10874078"/>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7" name="Google Shape;867;p22"/>
              <p:cNvSpPr/>
              <p:nvPr/>
            </p:nvSpPr>
            <p:spPr>
              <a:xfrm>
                <a:off x="5218459" y="3503332"/>
                <a:ext cx="2165230" cy="2165230"/>
              </a:xfrm>
              <a:prstGeom prst="pie">
                <a:avLst>
                  <a:gd name="adj1" fmla="val 10852682"/>
                  <a:gd name="adj2" fmla="val 13599748"/>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8" name="Google Shape;868;p22"/>
              <p:cNvSpPr/>
              <p:nvPr/>
            </p:nvSpPr>
            <p:spPr>
              <a:xfrm>
                <a:off x="5218459" y="3503332"/>
                <a:ext cx="2165230" cy="2165230"/>
              </a:xfrm>
              <a:prstGeom prst="pie">
                <a:avLst>
                  <a:gd name="adj1" fmla="val 13601405"/>
                  <a:gd name="adj2" fmla="val 1620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9" name="Google Shape;869;p22"/>
              <p:cNvSpPr/>
              <p:nvPr/>
            </p:nvSpPr>
            <p:spPr>
              <a:xfrm>
                <a:off x="5218459" y="3503332"/>
                <a:ext cx="2165230" cy="2165230"/>
              </a:xfrm>
              <a:prstGeom prst="pie">
                <a:avLst>
                  <a:gd name="adj1" fmla="val 16166292"/>
                  <a:gd name="adj2" fmla="val 18910640"/>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70" name="Google Shape;870;p22"/>
              <p:cNvSpPr/>
              <p:nvPr/>
            </p:nvSpPr>
            <p:spPr>
              <a:xfrm rot="1584388">
                <a:off x="6158738" y="4063043"/>
                <a:ext cx="422694" cy="776377"/>
              </a:xfrm>
              <a:custGeom>
                <a:avLst/>
                <a:gdLst/>
                <a:ahLst/>
                <a:cxnLst/>
                <a:rect l="l" t="t" r="r" b="b"/>
                <a:pathLst>
                  <a:path w="422694" h="776377" extrusionOk="0">
                    <a:moveTo>
                      <a:pt x="211347" y="0"/>
                    </a:moveTo>
                    <a:lnTo>
                      <a:pt x="314572" y="384422"/>
                    </a:lnTo>
                    <a:lnTo>
                      <a:pt x="360792" y="415585"/>
                    </a:lnTo>
                    <a:cubicBezTo>
                      <a:pt x="399038" y="453831"/>
                      <a:pt x="422694" y="506668"/>
                      <a:pt x="422694" y="565030"/>
                    </a:cubicBezTo>
                    <a:cubicBezTo>
                      <a:pt x="422694" y="681754"/>
                      <a:pt x="328071" y="776377"/>
                      <a:pt x="211347" y="776377"/>
                    </a:cubicBezTo>
                    <a:cubicBezTo>
                      <a:pt x="94623" y="776377"/>
                      <a:pt x="0" y="681754"/>
                      <a:pt x="0" y="565030"/>
                    </a:cubicBezTo>
                    <a:cubicBezTo>
                      <a:pt x="0" y="506668"/>
                      <a:pt x="23656" y="453831"/>
                      <a:pt x="61902" y="415585"/>
                    </a:cubicBezTo>
                    <a:lnTo>
                      <a:pt x="108123" y="384422"/>
                    </a:ln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71" name="Google Shape;871;p22"/>
            <p:cNvSpPr/>
            <p:nvPr/>
          </p:nvSpPr>
          <p:spPr>
            <a:xfrm>
              <a:off x="5900468" y="3795623"/>
              <a:ext cx="241540" cy="241540"/>
            </a:xfrm>
            <a:prstGeom prst="ellips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2" name="Google Shape;872;p22"/>
            <p:cNvSpPr/>
            <p:nvPr/>
          </p:nvSpPr>
          <p:spPr>
            <a:xfrm>
              <a:off x="6434934" y="3755612"/>
              <a:ext cx="241540" cy="241540"/>
            </a:xfrm>
            <a:prstGeom prst="heart">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3" name="Google Shape;873;p22"/>
            <p:cNvSpPr/>
            <p:nvPr/>
          </p:nvSpPr>
          <p:spPr>
            <a:xfrm>
              <a:off x="6839702" y="4176980"/>
              <a:ext cx="241540" cy="241540"/>
            </a:xfrm>
            <a:prstGeom prst="flowChartMerg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4" name="Google Shape;874;p22"/>
            <p:cNvSpPr/>
            <p:nvPr/>
          </p:nvSpPr>
          <p:spPr>
            <a:xfrm>
              <a:off x="6890043" y="4673935"/>
              <a:ext cx="241540" cy="241540"/>
            </a:xfrm>
            <a:prstGeom prst="ellips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5" name="Google Shape;875;p22"/>
            <p:cNvSpPr/>
            <p:nvPr/>
          </p:nvSpPr>
          <p:spPr>
            <a:xfrm>
              <a:off x="6500925" y="5132434"/>
              <a:ext cx="286008" cy="241540"/>
            </a:xfrm>
            <a:prstGeom prst="hexagon">
              <a:avLst>
                <a:gd name="adj" fmla="val 25000"/>
                <a:gd name="vf" fmla="val 115470"/>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6" name="Google Shape;876;p22"/>
            <p:cNvSpPr/>
            <p:nvPr/>
          </p:nvSpPr>
          <p:spPr>
            <a:xfrm>
              <a:off x="5844955" y="5132434"/>
              <a:ext cx="326385" cy="271875"/>
            </a:xfrm>
            <a:prstGeom prst="star5">
              <a:avLst>
                <a:gd name="adj" fmla="val 19098"/>
                <a:gd name="hf" fmla="val 105146"/>
                <a:gd name="vf" fmla="val 110557"/>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7" name="Google Shape;877;p22"/>
            <p:cNvSpPr/>
            <p:nvPr/>
          </p:nvSpPr>
          <p:spPr>
            <a:xfrm>
              <a:off x="5449517" y="4727169"/>
              <a:ext cx="241540" cy="241540"/>
            </a:xfrm>
            <a:prstGeom prst="mathMultiply">
              <a:avLst>
                <a:gd name="adj1" fmla="val 23520"/>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8" name="Google Shape;878;p22"/>
            <p:cNvSpPr/>
            <p:nvPr/>
          </p:nvSpPr>
          <p:spPr>
            <a:xfrm>
              <a:off x="5456431" y="4148086"/>
              <a:ext cx="241540" cy="241540"/>
            </a:xfrm>
            <a:prstGeom prst="rect">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0"/>
                                        </p:tgtEl>
                                        <p:attrNameLst>
                                          <p:attrName>style.visibility</p:attrName>
                                        </p:attrNameLst>
                                      </p:cBhvr>
                                      <p:to>
                                        <p:strVal val="visible"/>
                                      </p:to>
                                    </p:set>
                                    <p:animEffect transition="in" filter="fade">
                                      <p:cBhvr>
                                        <p:cTn id="7" dur="500"/>
                                        <p:tgtEl>
                                          <p:spTgt spid="830"/>
                                        </p:tgtEl>
                                      </p:cBhvr>
                                    </p:animEffect>
                                  </p:childTnLst>
                                </p:cTn>
                              </p:par>
                              <p:par>
                                <p:cTn id="8" presetID="23" presetClass="entr" presetSubtype="16" fill="hold" nodeType="withEffect">
                                  <p:stCondLst>
                                    <p:cond delay="0"/>
                                  </p:stCondLst>
                                  <p:childTnLst>
                                    <p:set>
                                      <p:cBhvr>
                                        <p:cTn id="9" dur="1" fill="hold">
                                          <p:stCondLst>
                                            <p:cond delay="0"/>
                                          </p:stCondLst>
                                        </p:cTn>
                                        <p:tgtEl>
                                          <p:spTgt spid="831"/>
                                        </p:tgtEl>
                                        <p:attrNameLst>
                                          <p:attrName>style.visibility</p:attrName>
                                        </p:attrNameLst>
                                      </p:cBhvr>
                                      <p:to>
                                        <p:strVal val="visible"/>
                                      </p:to>
                                    </p:set>
                                    <p:anim calcmode="lin" valueType="num">
                                      <p:cBhvr additive="base">
                                        <p:cTn id="10" dur="500"/>
                                        <p:tgtEl>
                                          <p:spTgt spid="831"/>
                                        </p:tgtEl>
                                        <p:attrNameLst>
                                          <p:attrName>ppt_w</p:attrName>
                                        </p:attrNameLst>
                                      </p:cBhvr>
                                      <p:tavLst>
                                        <p:tav tm="0">
                                          <p:val>
                                            <p:strVal val="0"/>
                                          </p:val>
                                        </p:tav>
                                        <p:tav tm="100000">
                                          <p:val>
                                            <p:strVal val="#ppt_w"/>
                                          </p:val>
                                        </p:tav>
                                      </p:tavLst>
                                    </p:anim>
                                    <p:anim calcmode="lin" valueType="num">
                                      <p:cBhvr additive="base">
                                        <p:cTn id="11" dur="500"/>
                                        <p:tgtEl>
                                          <p:spTgt spid="831"/>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832"/>
                                        </p:tgtEl>
                                        <p:attrNameLst>
                                          <p:attrName>style.visibility</p:attrName>
                                        </p:attrNameLst>
                                      </p:cBhvr>
                                      <p:to>
                                        <p:strVal val="visible"/>
                                      </p:to>
                                    </p:set>
                                    <p:anim calcmode="lin" valueType="num">
                                      <p:cBhvr additive="base">
                                        <p:cTn id="14" dur="500"/>
                                        <p:tgtEl>
                                          <p:spTgt spid="832"/>
                                        </p:tgtEl>
                                        <p:attrNameLst>
                                          <p:attrName>ppt_w</p:attrName>
                                        </p:attrNameLst>
                                      </p:cBhvr>
                                      <p:tavLst>
                                        <p:tav tm="0">
                                          <p:val>
                                            <p:strVal val="0"/>
                                          </p:val>
                                        </p:tav>
                                        <p:tav tm="100000">
                                          <p:val>
                                            <p:strVal val="#ppt_w"/>
                                          </p:val>
                                        </p:tav>
                                      </p:tavLst>
                                    </p:anim>
                                    <p:anim calcmode="lin" valueType="num">
                                      <p:cBhvr additive="base">
                                        <p:cTn id="15" dur="500"/>
                                        <p:tgtEl>
                                          <p:spTgt spid="832"/>
                                        </p:tgtEl>
                                        <p:attrNameLst>
                                          <p:attrName>ppt_h</p:attrName>
                                        </p:attrNameLst>
                                      </p:cBhvr>
                                      <p:tavLst>
                                        <p:tav tm="0">
                                          <p:val>
                                            <p:strVal val="0"/>
                                          </p:val>
                                        </p:tav>
                                        <p:tav tm="100000">
                                          <p:val>
                                            <p:strVal val="#ppt_h"/>
                                          </p:val>
                                        </p:tav>
                                      </p:tavLst>
                                    </p:anim>
                                  </p:childTnLst>
                                </p:cTn>
                              </p:par>
                              <p:par>
                                <p:cTn id="16" presetID="8" presetClass="emph" presetSubtype="0" fill="hold" nodeType="withEffect">
                                  <p:stCondLst>
                                    <p:cond delay="0"/>
                                  </p:stCondLst>
                                  <p:childTnLst>
                                    <p:animRot by="-21600000">
                                      <p:cBhvr>
                                        <p:cTn id="17" dur="5000" fill="hold"/>
                                        <p:tgtEl>
                                          <p:spTgt spid="832"/>
                                        </p:tgtEl>
                                        <p:attrNameLst>
                                          <p:attrName>r</p:attrName>
                                        </p:attrNameLst>
                                      </p:cBhvr>
                                    </p:animRot>
                                  </p:childTnLst>
                                </p:cTn>
                              </p:par>
                              <p:par>
                                <p:cTn id="18" presetID="10" presetClass="entr" presetSubtype="0" fill="hold" nodeType="withEffect">
                                  <p:stCondLst>
                                    <p:cond delay="0"/>
                                  </p:stCondLst>
                                  <p:childTnLst>
                                    <p:set>
                                      <p:cBhvr>
                                        <p:cTn id="19" dur="1" fill="hold">
                                          <p:stCondLst>
                                            <p:cond delay="0"/>
                                          </p:stCondLst>
                                        </p:cTn>
                                        <p:tgtEl>
                                          <p:spTgt spid="833"/>
                                        </p:tgtEl>
                                        <p:attrNameLst>
                                          <p:attrName>style.visibility</p:attrName>
                                        </p:attrNameLst>
                                      </p:cBhvr>
                                      <p:to>
                                        <p:strVal val="visible"/>
                                      </p:to>
                                    </p:set>
                                    <p:animEffect transition="in" filter="fade">
                                      <p:cBhvr>
                                        <p:cTn id="20" dur="500"/>
                                        <p:tgtEl>
                                          <p:spTgt spid="833"/>
                                        </p:tgtEl>
                                      </p:cBhvr>
                                    </p:animEffect>
                                  </p:childTnLst>
                                </p:cTn>
                              </p:par>
                              <p:par>
                                <p:cTn id="21" presetID="10" presetClass="entr" presetSubtype="0" fill="hold" nodeType="withEffect">
                                  <p:stCondLst>
                                    <p:cond delay="0"/>
                                  </p:stCondLst>
                                  <p:childTnLst>
                                    <p:set>
                                      <p:cBhvr>
                                        <p:cTn id="22" dur="1" fill="hold">
                                          <p:stCondLst>
                                            <p:cond delay="0"/>
                                          </p:stCondLst>
                                        </p:cTn>
                                        <p:tgtEl>
                                          <p:spTgt spid="856"/>
                                        </p:tgtEl>
                                        <p:attrNameLst>
                                          <p:attrName>style.visibility</p:attrName>
                                        </p:attrNameLst>
                                      </p:cBhvr>
                                      <p:to>
                                        <p:strVal val="visible"/>
                                      </p:to>
                                    </p:set>
                                    <p:animEffect transition="in" filter="fade">
                                      <p:cBhvr>
                                        <p:cTn id="23" dur="500"/>
                                        <p:tgtEl>
                                          <p:spTgt spid="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23"/>
          <p:cNvSpPr txBox="1"/>
          <p:nvPr/>
        </p:nvSpPr>
        <p:spPr>
          <a:xfrm>
            <a:off x="1117836" y="3835465"/>
            <a:ext cx="3574977"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Tạo vòng xoay</a:t>
            </a:r>
            <a:endParaRPr sz="2400" b="0" i="0" u="none" strike="noStrike" cap="none">
              <a:solidFill>
                <a:srgbClr val="002060"/>
              </a:solidFill>
              <a:latin typeface="Roboto"/>
              <a:ea typeface="Roboto"/>
              <a:cs typeface="Roboto"/>
              <a:sym typeface="Roboto"/>
            </a:endParaRPr>
          </a:p>
        </p:txBody>
      </p:sp>
      <p:grpSp>
        <p:nvGrpSpPr>
          <p:cNvPr id="885" name="Google Shape;885;p23"/>
          <p:cNvGrpSpPr/>
          <p:nvPr/>
        </p:nvGrpSpPr>
        <p:grpSpPr>
          <a:xfrm>
            <a:off x="1091805" y="2318317"/>
            <a:ext cx="1339156" cy="1353548"/>
            <a:chOff x="6007011" y="1401356"/>
            <a:chExt cx="1339156" cy="1325306"/>
          </a:xfrm>
        </p:grpSpPr>
        <p:sp>
          <p:nvSpPr>
            <p:cNvPr id="886" name="Google Shape;886;p23"/>
            <p:cNvSpPr/>
            <p:nvPr/>
          </p:nvSpPr>
          <p:spPr>
            <a:xfrm rot="-1213303">
              <a:off x="6151972" y="1551076"/>
              <a:ext cx="1049234" cy="1025866"/>
            </a:xfrm>
            <a:custGeom>
              <a:avLst/>
              <a:gdLst/>
              <a:ahLst/>
              <a:cxnLst/>
              <a:rect l="l" t="t" r="r" b="b"/>
              <a:pathLst>
                <a:path w="1307952" h="1602692" extrusionOk="0">
                  <a:moveTo>
                    <a:pt x="0" y="6312"/>
                  </a:moveTo>
                  <a:cubicBezTo>
                    <a:pt x="689019" y="-42956"/>
                    <a:pt x="767552" y="219005"/>
                    <a:pt x="1271353" y="6312"/>
                  </a:cubicBezTo>
                  <a:lnTo>
                    <a:pt x="1307952" y="1602457"/>
                  </a:lnTo>
                  <a:cubicBezTo>
                    <a:pt x="1164877" y="1607136"/>
                    <a:pt x="1339134" y="1540383"/>
                    <a:pt x="1196059" y="1545062"/>
                  </a:cubicBezTo>
                  <a:lnTo>
                    <a:pt x="806783" y="1517869"/>
                  </a:lnTo>
                  <a:cubicBezTo>
                    <a:pt x="753439" y="1449639"/>
                    <a:pt x="623344" y="1483944"/>
                    <a:pt x="0" y="1371860"/>
                  </a:cubicBezTo>
                  <a:lnTo>
                    <a:pt x="0" y="6312"/>
                  </a:lnTo>
                  <a:close/>
                </a:path>
              </a:pathLst>
            </a:custGeom>
            <a:solidFill>
              <a:srgbClr val="C00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887" name="Google Shape;887;p23"/>
            <p:cNvSpPr/>
            <p:nvPr/>
          </p:nvSpPr>
          <p:spPr>
            <a:xfrm>
              <a:off x="6231522" y="1642589"/>
              <a:ext cx="890133" cy="829031"/>
            </a:xfrm>
            <a:prstGeom prst="roundRect">
              <a:avLst>
                <a:gd name="adj" fmla="val 16667"/>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Roboto Black"/>
                <a:buNone/>
              </a:pPr>
              <a:r>
                <a:rPr lang="en-US" sz="4000" b="0" i="0" u="none" strike="noStrike" cap="none">
                  <a:solidFill>
                    <a:srgbClr val="FFFFFF"/>
                  </a:solidFill>
                  <a:latin typeface="Roboto Black"/>
                  <a:ea typeface="Roboto Black"/>
                  <a:cs typeface="Roboto Black"/>
                  <a:sym typeface="Roboto Black"/>
                </a:rPr>
                <a:t>1</a:t>
              </a:r>
              <a:endParaRPr/>
            </a:p>
          </p:txBody>
        </p:sp>
      </p:grpSp>
      <p:pic>
        <p:nvPicPr>
          <p:cNvPr id="888" name="Google Shape;888;p23"/>
          <p:cNvPicPr preferRelativeResize="0"/>
          <p:nvPr/>
        </p:nvPicPr>
        <p:blipFill rotWithShape="1">
          <a:blip r:embed="rId3">
            <a:alphaModFix/>
          </a:blip>
          <a:srcRect/>
          <a:stretch/>
        </p:blipFill>
        <p:spPr>
          <a:xfrm>
            <a:off x="-50328" y="-45481"/>
            <a:ext cx="2336328" cy="1708727"/>
          </a:xfrm>
          <a:prstGeom prst="rect">
            <a:avLst/>
          </a:prstGeom>
          <a:noFill/>
          <a:ln>
            <a:noFill/>
          </a:ln>
        </p:spPr>
      </p:pic>
      <p:sp>
        <p:nvSpPr>
          <p:cNvPr id="889" name="Google Shape;889;p23"/>
          <p:cNvSpPr txBox="1"/>
          <p:nvPr/>
        </p:nvSpPr>
        <p:spPr>
          <a:xfrm>
            <a:off x="2433809" y="538511"/>
            <a:ext cx="761661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VÒNG XOAY NGẪU NHIÊN</a:t>
            </a:r>
            <a:endParaRPr sz="3200" b="1" i="0" u="none" strike="noStrike" cap="none">
              <a:solidFill>
                <a:srgbClr val="002060"/>
              </a:solidFill>
              <a:latin typeface="Roboto Black"/>
              <a:ea typeface="Roboto Black"/>
              <a:cs typeface="Roboto Black"/>
              <a:sym typeface="Roboto Black"/>
            </a:endParaRPr>
          </a:p>
        </p:txBody>
      </p:sp>
      <p:pic>
        <p:nvPicPr>
          <p:cNvPr id="890" name="Google Shape;890;p23"/>
          <p:cNvPicPr preferRelativeResize="0"/>
          <p:nvPr/>
        </p:nvPicPr>
        <p:blipFill rotWithShape="1">
          <a:blip r:embed="rId4">
            <a:alphaModFix/>
          </a:blip>
          <a:srcRect/>
          <a:stretch/>
        </p:blipFill>
        <p:spPr>
          <a:xfrm rot="-408142">
            <a:off x="3605732" y="2678340"/>
            <a:ext cx="3168541" cy="3673584"/>
          </a:xfrm>
          <a:prstGeom prst="rect">
            <a:avLst/>
          </a:prstGeom>
          <a:noFill/>
          <a:ln>
            <a:noFill/>
          </a:ln>
        </p:spPr>
      </p:pic>
      <p:pic>
        <p:nvPicPr>
          <p:cNvPr id="891" name="Google Shape;891;p23"/>
          <p:cNvPicPr preferRelativeResize="0"/>
          <p:nvPr/>
        </p:nvPicPr>
        <p:blipFill rotWithShape="1">
          <a:blip r:embed="rId5">
            <a:alphaModFix/>
          </a:blip>
          <a:srcRect/>
          <a:stretch/>
        </p:blipFill>
        <p:spPr>
          <a:xfrm rot="198089">
            <a:off x="7510736" y="2260402"/>
            <a:ext cx="3502866" cy="3673584"/>
          </a:xfrm>
          <a:prstGeom prst="rect">
            <a:avLst/>
          </a:prstGeom>
          <a:noFill/>
          <a:ln>
            <a:noFill/>
          </a:ln>
        </p:spPr>
      </p:pic>
      <p:sp>
        <p:nvSpPr>
          <p:cNvPr id="892" name="Google Shape;892;p23"/>
          <p:cNvSpPr txBox="1"/>
          <p:nvPr/>
        </p:nvSpPr>
        <p:spPr>
          <a:xfrm>
            <a:off x="2072521" y="1408181"/>
            <a:ext cx="1427764"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a:solidFill>
                  <a:srgbClr val="002060"/>
                </a:solidFill>
                <a:latin typeface="Roboto"/>
                <a:ea typeface="Roboto"/>
                <a:cs typeface="Roboto"/>
                <a:sym typeface="Roboto"/>
              </a:rPr>
              <a:t>Gợi ý</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9"/>
                                        </p:tgtEl>
                                        <p:attrNameLst>
                                          <p:attrName>style.visibility</p:attrName>
                                        </p:attrNameLst>
                                      </p:cBhvr>
                                      <p:to>
                                        <p:strVal val="visible"/>
                                      </p:to>
                                    </p:set>
                                    <p:animEffect transition="in" filter="fade">
                                      <p:cBhvr>
                                        <p:cTn id="7" dur="500"/>
                                        <p:tgtEl>
                                          <p:spTgt spid="889"/>
                                        </p:tgtEl>
                                      </p:cBhvr>
                                    </p:animEffect>
                                  </p:childTnLst>
                                </p:cTn>
                              </p:par>
                              <p:par>
                                <p:cTn id="8" presetID="23" presetClass="entr" presetSubtype="16" fill="hold" nodeType="withEffect">
                                  <p:stCondLst>
                                    <p:cond delay="0"/>
                                  </p:stCondLst>
                                  <p:childTnLst>
                                    <p:set>
                                      <p:cBhvr>
                                        <p:cTn id="9" dur="1" fill="hold">
                                          <p:stCondLst>
                                            <p:cond delay="0"/>
                                          </p:stCondLst>
                                        </p:cTn>
                                        <p:tgtEl>
                                          <p:spTgt spid="892"/>
                                        </p:tgtEl>
                                        <p:attrNameLst>
                                          <p:attrName>style.visibility</p:attrName>
                                        </p:attrNameLst>
                                      </p:cBhvr>
                                      <p:to>
                                        <p:strVal val="visible"/>
                                      </p:to>
                                    </p:set>
                                    <p:anim calcmode="lin" valueType="num">
                                      <p:cBhvr additive="base">
                                        <p:cTn id="10" dur="500"/>
                                        <p:tgtEl>
                                          <p:spTgt spid="892"/>
                                        </p:tgtEl>
                                        <p:attrNameLst>
                                          <p:attrName>ppt_w</p:attrName>
                                        </p:attrNameLst>
                                      </p:cBhvr>
                                      <p:tavLst>
                                        <p:tav tm="0">
                                          <p:val>
                                            <p:strVal val="0"/>
                                          </p:val>
                                        </p:tav>
                                        <p:tav tm="100000">
                                          <p:val>
                                            <p:strVal val="#ppt_w"/>
                                          </p:val>
                                        </p:tav>
                                      </p:tavLst>
                                    </p:anim>
                                    <p:anim calcmode="lin" valueType="num">
                                      <p:cBhvr additive="base">
                                        <p:cTn id="11" dur="500"/>
                                        <p:tgtEl>
                                          <p:spTgt spid="892"/>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885"/>
                                        </p:tgtEl>
                                        <p:attrNameLst>
                                          <p:attrName>style.visibility</p:attrName>
                                        </p:attrNameLst>
                                      </p:cBhvr>
                                      <p:to>
                                        <p:strVal val="visible"/>
                                      </p:to>
                                    </p:set>
                                    <p:anim calcmode="lin" valueType="num">
                                      <p:cBhvr additive="base">
                                        <p:cTn id="14" dur="500"/>
                                        <p:tgtEl>
                                          <p:spTgt spid="885"/>
                                        </p:tgtEl>
                                        <p:attrNameLst>
                                          <p:attrName>ppt_w</p:attrName>
                                        </p:attrNameLst>
                                      </p:cBhvr>
                                      <p:tavLst>
                                        <p:tav tm="0">
                                          <p:val>
                                            <p:strVal val="0"/>
                                          </p:val>
                                        </p:tav>
                                        <p:tav tm="100000">
                                          <p:val>
                                            <p:strVal val="#ppt_w"/>
                                          </p:val>
                                        </p:tav>
                                      </p:tavLst>
                                    </p:anim>
                                    <p:anim calcmode="lin" valueType="num">
                                      <p:cBhvr additive="base">
                                        <p:cTn id="15" dur="500"/>
                                        <p:tgtEl>
                                          <p:spTgt spid="885"/>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884"/>
                                        </p:tgtEl>
                                        <p:attrNameLst>
                                          <p:attrName>style.visibility</p:attrName>
                                        </p:attrNameLst>
                                      </p:cBhvr>
                                      <p:to>
                                        <p:strVal val="visible"/>
                                      </p:to>
                                    </p:set>
                                    <p:anim calcmode="lin" valueType="num">
                                      <p:cBhvr additive="base">
                                        <p:cTn id="18" dur="500"/>
                                        <p:tgtEl>
                                          <p:spTgt spid="884"/>
                                        </p:tgtEl>
                                        <p:attrNameLst>
                                          <p:attrName>ppt_w</p:attrName>
                                        </p:attrNameLst>
                                      </p:cBhvr>
                                      <p:tavLst>
                                        <p:tav tm="0">
                                          <p:val>
                                            <p:strVal val="0"/>
                                          </p:val>
                                        </p:tav>
                                        <p:tav tm="100000">
                                          <p:val>
                                            <p:strVal val="#ppt_w"/>
                                          </p:val>
                                        </p:tav>
                                      </p:tavLst>
                                    </p:anim>
                                    <p:anim calcmode="lin" valueType="num">
                                      <p:cBhvr additive="base">
                                        <p:cTn id="19" dur="500"/>
                                        <p:tgtEl>
                                          <p:spTgt spid="884"/>
                                        </p:tgtEl>
                                        <p:attrNameLst>
                                          <p:attrName>ppt_h</p:attrName>
                                        </p:attrNameLst>
                                      </p:cBhvr>
                                      <p:tavLst>
                                        <p:tav tm="0">
                                          <p:val>
                                            <p:strVal val="0"/>
                                          </p:val>
                                        </p:tav>
                                        <p:tav tm="100000">
                                          <p:val>
                                            <p:strVal val="#ppt_h"/>
                                          </p:val>
                                        </p:tav>
                                      </p:tavLst>
                                    </p:anim>
                                  </p:childTnLst>
                                </p:cTn>
                              </p:par>
                              <p:par>
                                <p:cTn id="20" presetID="10" presetClass="entr" presetSubtype="0" fill="hold" nodeType="withEffect">
                                  <p:stCondLst>
                                    <p:cond delay="0"/>
                                  </p:stCondLst>
                                  <p:childTnLst>
                                    <p:set>
                                      <p:cBhvr>
                                        <p:cTn id="21" dur="1" fill="hold">
                                          <p:stCondLst>
                                            <p:cond delay="0"/>
                                          </p:stCondLst>
                                        </p:cTn>
                                        <p:tgtEl>
                                          <p:spTgt spid="890"/>
                                        </p:tgtEl>
                                        <p:attrNameLst>
                                          <p:attrName>style.visibility</p:attrName>
                                        </p:attrNameLst>
                                      </p:cBhvr>
                                      <p:to>
                                        <p:strVal val="visible"/>
                                      </p:to>
                                    </p:set>
                                    <p:animEffect transition="in" filter="fade">
                                      <p:cBhvr>
                                        <p:cTn id="22" dur="1000"/>
                                        <p:tgtEl>
                                          <p:spTgt spid="890"/>
                                        </p:tgtEl>
                                      </p:cBhvr>
                                    </p:animEffect>
                                  </p:childTnLst>
                                </p:cTn>
                              </p:par>
                              <p:par>
                                <p:cTn id="23" presetID="10" presetClass="entr" presetSubtype="0" fill="hold" nodeType="withEffect">
                                  <p:stCondLst>
                                    <p:cond delay="0"/>
                                  </p:stCondLst>
                                  <p:childTnLst>
                                    <p:set>
                                      <p:cBhvr>
                                        <p:cTn id="24" dur="1" fill="hold">
                                          <p:stCondLst>
                                            <p:cond delay="0"/>
                                          </p:stCondLst>
                                        </p:cTn>
                                        <p:tgtEl>
                                          <p:spTgt spid="891"/>
                                        </p:tgtEl>
                                        <p:attrNameLst>
                                          <p:attrName>style.visibility</p:attrName>
                                        </p:attrNameLst>
                                      </p:cBhvr>
                                      <p:to>
                                        <p:strVal val="visible"/>
                                      </p:to>
                                    </p:set>
                                    <p:animEffect transition="in" filter="fade">
                                      <p:cBhvr>
                                        <p:cTn id="25" dur="1000"/>
                                        <p:tgtEl>
                                          <p:spTgt spid="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24"/>
          <p:cNvSpPr txBox="1"/>
          <p:nvPr/>
        </p:nvSpPr>
        <p:spPr>
          <a:xfrm>
            <a:off x="496448" y="3717144"/>
            <a:ext cx="4763922"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Thể hiện thông tin lên vòng xoay</a:t>
            </a:r>
            <a:endParaRPr sz="2400" b="0" i="0" u="none" strike="noStrike" cap="none">
              <a:solidFill>
                <a:srgbClr val="002060"/>
              </a:solidFill>
              <a:latin typeface="Roboto"/>
              <a:ea typeface="Roboto"/>
              <a:cs typeface="Roboto"/>
              <a:sym typeface="Roboto"/>
            </a:endParaRPr>
          </a:p>
        </p:txBody>
      </p:sp>
      <p:sp>
        <p:nvSpPr>
          <p:cNvPr id="899" name="Google Shape;899;p24"/>
          <p:cNvSpPr txBox="1"/>
          <p:nvPr/>
        </p:nvSpPr>
        <p:spPr>
          <a:xfrm>
            <a:off x="2137260" y="516494"/>
            <a:ext cx="833602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VÒNG XOAY NGẪU NHIÊN</a:t>
            </a:r>
            <a:endParaRPr sz="3200" b="1" i="0" u="none" strike="noStrike" cap="none">
              <a:solidFill>
                <a:srgbClr val="002060"/>
              </a:solidFill>
              <a:latin typeface="Roboto Black"/>
              <a:ea typeface="Roboto Black"/>
              <a:cs typeface="Roboto Black"/>
              <a:sym typeface="Roboto Black"/>
            </a:endParaRPr>
          </a:p>
        </p:txBody>
      </p:sp>
      <p:pic>
        <p:nvPicPr>
          <p:cNvPr id="900" name="Google Shape;900;p24"/>
          <p:cNvPicPr preferRelativeResize="0"/>
          <p:nvPr/>
        </p:nvPicPr>
        <p:blipFill rotWithShape="1">
          <a:blip r:embed="rId3">
            <a:alphaModFix/>
          </a:blip>
          <a:srcRect/>
          <a:stretch/>
        </p:blipFill>
        <p:spPr>
          <a:xfrm>
            <a:off x="-50328" y="-45481"/>
            <a:ext cx="2336328" cy="1708727"/>
          </a:xfrm>
          <a:prstGeom prst="rect">
            <a:avLst/>
          </a:prstGeom>
          <a:noFill/>
          <a:ln>
            <a:noFill/>
          </a:ln>
        </p:spPr>
      </p:pic>
      <p:grpSp>
        <p:nvGrpSpPr>
          <p:cNvPr id="901" name="Google Shape;901;p24"/>
          <p:cNvGrpSpPr/>
          <p:nvPr/>
        </p:nvGrpSpPr>
        <p:grpSpPr>
          <a:xfrm>
            <a:off x="2141039" y="2266365"/>
            <a:ext cx="1339156" cy="1353548"/>
            <a:chOff x="6007011" y="1401356"/>
            <a:chExt cx="1339156" cy="1325306"/>
          </a:xfrm>
        </p:grpSpPr>
        <p:sp>
          <p:nvSpPr>
            <p:cNvPr id="902" name="Google Shape;902;p24"/>
            <p:cNvSpPr/>
            <p:nvPr/>
          </p:nvSpPr>
          <p:spPr>
            <a:xfrm rot="-1213303">
              <a:off x="6151972" y="1551076"/>
              <a:ext cx="1049234" cy="1025866"/>
            </a:xfrm>
            <a:custGeom>
              <a:avLst/>
              <a:gdLst/>
              <a:ahLst/>
              <a:cxnLst/>
              <a:rect l="l" t="t" r="r" b="b"/>
              <a:pathLst>
                <a:path w="1307952" h="1602692" extrusionOk="0">
                  <a:moveTo>
                    <a:pt x="0" y="6312"/>
                  </a:moveTo>
                  <a:cubicBezTo>
                    <a:pt x="689019" y="-42956"/>
                    <a:pt x="767552" y="219005"/>
                    <a:pt x="1271353" y="6312"/>
                  </a:cubicBezTo>
                  <a:lnTo>
                    <a:pt x="1307952" y="1602457"/>
                  </a:lnTo>
                  <a:cubicBezTo>
                    <a:pt x="1164877" y="1607136"/>
                    <a:pt x="1339134" y="1540383"/>
                    <a:pt x="1196059" y="1545062"/>
                  </a:cubicBezTo>
                  <a:lnTo>
                    <a:pt x="806783" y="1517869"/>
                  </a:lnTo>
                  <a:cubicBezTo>
                    <a:pt x="753439" y="1449639"/>
                    <a:pt x="623344" y="1483944"/>
                    <a:pt x="0" y="1371860"/>
                  </a:cubicBezTo>
                  <a:lnTo>
                    <a:pt x="0" y="6312"/>
                  </a:lnTo>
                  <a:close/>
                </a:path>
              </a:pathLst>
            </a:custGeom>
            <a:solidFill>
              <a:srgbClr val="C00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903" name="Google Shape;903;p24"/>
            <p:cNvSpPr/>
            <p:nvPr/>
          </p:nvSpPr>
          <p:spPr>
            <a:xfrm>
              <a:off x="6231522" y="1642589"/>
              <a:ext cx="890133" cy="829031"/>
            </a:xfrm>
            <a:prstGeom prst="roundRect">
              <a:avLst>
                <a:gd name="adj" fmla="val 16667"/>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Roboto Black"/>
                <a:buNone/>
              </a:pPr>
              <a:r>
                <a:rPr lang="en-US" sz="4000" b="0" i="0" u="none" strike="noStrike" cap="none">
                  <a:solidFill>
                    <a:srgbClr val="FFFFFF"/>
                  </a:solidFill>
                  <a:latin typeface="Roboto Black"/>
                  <a:ea typeface="Roboto Black"/>
                  <a:cs typeface="Roboto Black"/>
                  <a:sym typeface="Roboto Black"/>
                </a:rPr>
                <a:t>2</a:t>
              </a:r>
              <a:endParaRPr sz="4000" b="0" i="0" u="none" strike="noStrike" cap="none">
                <a:solidFill>
                  <a:srgbClr val="FFFFFF"/>
                </a:solidFill>
                <a:latin typeface="Roboto Black"/>
                <a:ea typeface="Roboto Black"/>
                <a:cs typeface="Roboto Black"/>
                <a:sym typeface="Roboto Black"/>
              </a:endParaRPr>
            </a:p>
          </p:txBody>
        </p:sp>
      </p:grpSp>
      <p:pic>
        <p:nvPicPr>
          <p:cNvPr id="904" name="Google Shape;904;p24"/>
          <p:cNvPicPr preferRelativeResize="0"/>
          <p:nvPr/>
        </p:nvPicPr>
        <p:blipFill rotWithShape="1">
          <a:blip r:embed="rId4">
            <a:alphaModFix/>
          </a:blip>
          <a:srcRect/>
          <a:stretch/>
        </p:blipFill>
        <p:spPr>
          <a:xfrm>
            <a:off x="6147421" y="2039411"/>
            <a:ext cx="3702493" cy="3724797"/>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98"/>
                                        </p:tgtEl>
                                        <p:attrNameLst>
                                          <p:attrName>style.visibility</p:attrName>
                                        </p:attrNameLst>
                                      </p:cBhvr>
                                      <p:to>
                                        <p:strVal val="visible"/>
                                      </p:to>
                                    </p:set>
                                    <p:anim calcmode="lin" valueType="num">
                                      <p:cBhvr additive="base">
                                        <p:cTn id="7" dur="500"/>
                                        <p:tgtEl>
                                          <p:spTgt spid="898"/>
                                        </p:tgtEl>
                                        <p:attrNameLst>
                                          <p:attrName>ppt_w</p:attrName>
                                        </p:attrNameLst>
                                      </p:cBhvr>
                                      <p:tavLst>
                                        <p:tav tm="0">
                                          <p:val>
                                            <p:strVal val="0"/>
                                          </p:val>
                                        </p:tav>
                                        <p:tav tm="100000">
                                          <p:val>
                                            <p:strVal val="#ppt_w"/>
                                          </p:val>
                                        </p:tav>
                                      </p:tavLst>
                                    </p:anim>
                                    <p:anim calcmode="lin" valueType="num">
                                      <p:cBhvr additive="base">
                                        <p:cTn id="8" dur="500"/>
                                        <p:tgtEl>
                                          <p:spTgt spid="898"/>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899"/>
                                        </p:tgtEl>
                                        <p:attrNameLst>
                                          <p:attrName>style.visibility</p:attrName>
                                        </p:attrNameLst>
                                      </p:cBhvr>
                                      <p:to>
                                        <p:strVal val="visible"/>
                                      </p:to>
                                    </p:set>
                                    <p:animEffect transition="in" filter="fade">
                                      <p:cBhvr>
                                        <p:cTn id="11" dur="500"/>
                                        <p:tgtEl>
                                          <p:spTgt spid="899"/>
                                        </p:tgtEl>
                                      </p:cBhvr>
                                    </p:animEffect>
                                  </p:childTnLst>
                                </p:cTn>
                              </p:par>
                              <p:par>
                                <p:cTn id="12" presetID="23" presetClass="entr" presetSubtype="16" fill="hold" nodeType="withEffect">
                                  <p:stCondLst>
                                    <p:cond delay="0"/>
                                  </p:stCondLst>
                                  <p:childTnLst>
                                    <p:set>
                                      <p:cBhvr>
                                        <p:cTn id="13" dur="1" fill="hold">
                                          <p:stCondLst>
                                            <p:cond delay="0"/>
                                          </p:stCondLst>
                                        </p:cTn>
                                        <p:tgtEl>
                                          <p:spTgt spid="901"/>
                                        </p:tgtEl>
                                        <p:attrNameLst>
                                          <p:attrName>style.visibility</p:attrName>
                                        </p:attrNameLst>
                                      </p:cBhvr>
                                      <p:to>
                                        <p:strVal val="visible"/>
                                      </p:to>
                                    </p:set>
                                    <p:anim calcmode="lin" valueType="num">
                                      <p:cBhvr additive="base">
                                        <p:cTn id="14" dur="500"/>
                                        <p:tgtEl>
                                          <p:spTgt spid="901"/>
                                        </p:tgtEl>
                                        <p:attrNameLst>
                                          <p:attrName>ppt_w</p:attrName>
                                        </p:attrNameLst>
                                      </p:cBhvr>
                                      <p:tavLst>
                                        <p:tav tm="0">
                                          <p:val>
                                            <p:strVal val="0"/>
                                          </p:val>
                                        </p:tav>
                                        <p:tav tm="100000">
                                          <p:val>
                                            <p:strVal val="#ppt_w"/>
                                          </p:val>
                                        </p:tav>
                                      </p:tavLst>
                                    </p:anim>
                                    <p:anim calcmode="lin" valueType="num">
                                      <p:cBhvr additive="base">
                                        <p:cTn id="15" dur="500"/>
                                        <p:tgtEl>
                                          <p:spTgt spid="901"/>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904"/>
                                        </p:tgtEl>
                                        <p:attrNameLst>
                                          <p:attrName>style.visibility</p:attrName>
                                        </p:attrNameLst>
                                      </p:cBhvr>
                                      <p:to>
                                        <p:strVal val="visible"/>
                                      </p:to>
                                    </p:set>
                                    <p:anim calcmode="lin" valueType="num">
                                      <p:cBhvr additive="base">
                                        <p:cTn id="18" dur="500"/>
                                        <p:tgtEl>
                                          <p:spTgt spid="904"/>
                                        </p:tgtEl>
                                        <p:attrNameLst>
                                          <p:attrName>ppt_w</p:attrName>
                                        </p:attrNameLst>
                                      </p:cBhvr>
                                      <p:tavLst>
                                        <p:tav tm="0">
                                          <p:val>
                                            <p:strVal val="0"/>
                                          </p:val>
                                        </p:tav>
                                        <p:tav tm="100000">
                                          <p:val>
                                            <p:strVal val="#ppt_w"/>
                                          </p:val>
                                        </p:tav>
                                      </p:tavLst>
                                    </p:anim>
                                    <p:anim calcmode="lin" valueType="num">
                                      <p:cBhvr additive="base">
                                        <p:cTn id="19" dur="500"/>
                                        <p:tgtEl>
                                          <p:spTgt spid="90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25"/>
          <p:cNvSpPr txBox="1"/>
          <p:nvPr/>
        </p:nvSpPr>
        <p:spPr>
          <a:xfrm>
            <a:off x="7487992" y="4027917"/>
            <a:ext cx="3980108" cy="73866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Gắn </a:t>
            </a:r>
            <a:r>
              <a:rPr lang="en-US" sz="2400">
                <a:solidFill>
                  <a:srgbClr val="002060"/>
                </a:solidFill>
                <a:latin typeface="Roboto"/>
                <a:ea typeface="Roboto"/>
                <a:cs typeface="Roboto"/>
                <a:sym typeface="Roboto"/>
              </a:rPr>
              <a:t>ghim giấy</a:t>
            </a:r>
            <a:r>
              <a:rPr lang="en-US" sz="2400" b="0" i="0" u="none" strike="noStrike" cap="none">
                <a:solidFill>
                  <a:srgbClr val="002060"/>
                </a:solidFill>
                <a:latin typeface="Roboto"/>
                <a:ea typeface="Roboto"/>
                <a:cs typeface="Roboto"/>
                <a:sym typeface="Roboto"/>
              </a:rPr>
              <a:t> lên vòng xoay và hoàn thiện sản phẩm</a:t>
            </a:r>
            <a:endParaRPr sz="2400" b="0" i="0" u="none" strike="noStrike" cap="none">
              <a:solidFill>
                <a:srgbClr val="002060"/>
              </a:solidFill>
              <a:latin typeface="Roboto"/>
              <a:ea typeface="Roboto"/>
              <a:cs typeface="Roboto"/>
              <a:sym typeface="Roboto"/>
            </a:endParaRPr>
          </a:p>
        </p:txBody>
      </p:sp>
      <p:pic>
        <p:nvPicPr>
          <p:cNvPr id="911" name="Google Shape;911;p25"/>
          <p:cNvPicPr preferRelativeResize="0"/>
          <p:nvPr/>
        </p:nvPicPr>
        <p:blipFill rotWithShape="1">
          <a:blip r:embed="rId3">
            <a:alphaModFix/>
          </a:blip>
          <a:srcRect/>
          <a:stretch/>
        </p:blipFill>
        <p:spPr>
          <a:xfrm>
            <a:off x="-50328" y="-45481"/>
            <a:ext cx="2336328" cy="1708727"/>
          </a:xfrm>
          <a:prstGeom prst="rect">
            <a:avLst/>
          </a:prstGeom>
          <a:noFill/>
          <a:ln>
            <a:noFill/>
          </a:ln>
        </p:spPr>
      </p:pic>
      <p:sp>
        <p:nvSpPr>
          <p:cNvPr id="912" name="Google Shape;912;p25"/>
          <p:cNvSpPr txBox="1"/>
          <p:nvPr/>
        </p:nvSpPr>
        <p:spPr>
          <a:xfrm>
            <a:off x="2886796" y="605668"/>
            <a:ext cx="625019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VÒNG XOAY NGẪU NHIÊN</a:t>
            </a:r>
            <a:endParaRPr sz="3200" b="1" i="0" u="none" strike="noStrike" cap="none">
              <a:solidFill>
                <a:srgbClr val="002060"/>
              </a:solidFill>
              <a:latin typeface="Roboto Black"/>
              <a:ea typeface="Roboto Black"/>
              <a:cs typeface="Roboto Black"/>
              <a:sym typeface="Roboto Black"/>
            </a:endParaRPr>
          </a:p>
        </p:txBody>
      </p:sp>
      <p:grpSp>
        <p:nvGrpSpPr>
          <p:cNvPr id="913" name="Google Shape;913;p25"/>
          <p:cNvGrpSpPr/>
          <p:nvPr/>
        </p:nvGrpSpPr>
        <p:grpSpPr>
          <a:xfrm>
            <a:off x="8608998" y="2435723"/>
            <a:ext cx="1339156" cy="1353548"/>
            <a:chOff x="6007011" y="1401356"/>
            <a:chExt cx="1339156" cy="1325306"/>
          </a:xfrm>
        </p:grpSpPr>
        <p:sp>
          <p:nvSpPr>
            <p:cNvPr id="914" name="Google Shape;914;p25"/>
            <p:cNvSpPr/>
            <p:nvPr/>
          </p:nvSpPr>
          <p:spPr>
            <a:xfrm rot="-1213303">
              <a:off x="6151972" y="1551076"/>
              <a:ext cx="1049234" cy="1025866"/>
            </a:xfrm>
            <a:custGeom>
              <a:avLst/>
              <a:gdLst/>
              <a:ahLst/>
              <a:cxnLst/>
              <a:rect l="l" t="t" r="r" b="b"/>
              <a:pathLst>
                <a:path w="1307952" h="1602692" extrusionOk="0">
                  <a:moveTo>
                    <a:pt x="0" y="6312"/>
                  </a:moveTo>
                  <a:cubicBezTo>
                    <a:pt x="689019" y="-42956"/>
                    <a:pt x="767552" y="219005"/>
                    <a:pt x="1271353" y="6312"/>
                  </a:cubicBezTo>
                  <a:lnTo>
                    <a:pt x="1307952" y="1602457"/>
                  </a:lnTo>
                  <a:cubicBezTo>
                    <a:pt x="1164877" y="1607136"/>
                    <a:pt x="1339134" y="1540383"/>
                    <a:pt x="1196059" y="1545062"/>
                  </a:cubicBezTo>
                  <a:lnTo>
                    <a:pt x="806783" y="1517869"/>
                  </a:lnTo>
                  <a:cubicBezTo>
                    <a:pt x="753439" y="1449639"/>
                    <a:pt x="623344" y="1483944"/>
                    <a:pt x="0" y="1371860"/>
                  </a:cubicBezTo>
                  <a:lnTo>
                    <a:pt x="0" y="6312"/>
                  </a:lnTo>
                  <a:close/>
                </a:path>
              </a:pathLst>
            </a:custGeom>
            <a:solidFill>
              <a:srgbClr val="C00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915" name="Google Shape;915;p25"/>
            <p:cNvSpPr/>
            <p:nvPr/>
          </p:nvSpPr>
          <p:spPr>
            <a:xfrm>
              <a:off x="6231522" y="1642589"/>
              <a:ext cx="890133" cy="829031"/>
            </a:xfrm>
            <a:prstGeom prst="roundRect">
              <a:avLst>
                <a:gd name="adj" fmla="val 16667"/>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Roboto Black"/>
                <a:buNone/>
              </a:pPr>
              <a:r>
                <a:rPr lang="en-US" sz="4000" b="0" i="0" u="none" strike="noStrike" cap="none">
                  <a:solidFill>
                    <a:srgbClr val="FFFFFF"/>
                  </a:solidFill>
                  <a:latin typeface="Roboto Black"/>
                  <a:ea typeface="Roboto Black"/>
                  <a:cs typeface="Roboto Black"/>
                  <a:sym typeface="Roboto Black"/>
                </a:rPr>
                <a:t>3</a:t>
              </a:r>
              <a:endParaRPr sz="4000" b="0" i="0" u="none" strike="noStrike" cap="none">
                <a:solidFill>
                  <a:srgbClr val="FFFFFF"/>
                </a:solidFill>
                <a:latin typeface="Roboto Black"/>
                <a:ea typeface="Roboto Black"/>
                <a:cs typeface="Roboto Black"/>
                <a:sym typeface="Roboto Black"/>
              </a:endParaRPr>
            </a:p>
          </p:txBody>
        </p:sp>
      </p:grpSp>
      <p:pic>
        <p:nvPicPr>
          <p:cNvPr id="916" name="Google Shape;916;p25"/>
          <p:cNvPicPr preferRelativeResize="0"/>
          <p:nvPr/>
        </p:nvPicPr>
        <p:blipFill rotWithShape="1">
          <a:blip r:embed="rId4">
            <a:alphaModFix/>
          </a:blip>
          <a:srcRect r="-1535"/>
          <a:stretch/>
        </p:blipFill>
        <p:spPr>
          <a:xfrm>
            <a:off x="2286000" y="1889388"/>
            <a:ext cx="4066998" cy="4029631"/>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10"/>
                                        </p:tgtEl>
                                        <p:attrNameLst>
                                          <p:attrName>style.visibility</p:attrName>
                                        </p:attrNameLst>
                                      </p:cBhvr>
                                      <p:to>
                                        <p:strVal val="visible"/>
                                      </p:to>
                                    </p:set>
                                    <p:anim calcmode="lin" valueType="num">
                                      <p:cBhvr additive="base">
                                        <p:cTn id="7" dur="500"/>
                                        <p:tgtEl>
                                          <p:spTgt spid="910"/>
                                        </p:tgtEl>
                                        <p:attrNameLst>
                                          <p:attrName>ppt_w</p:attrName>
                                        </p:attrNameLst>
                                      </p:cBhvr>
                                      <p:tavLst>
                                        <p:tav tm="0">
                                          <p:val>
                                            <p:strVal val="0"/>
                                          </p:val>
                                        </p:tav>
                                        <p:tav tm="100000">
                                          <p:val>
                                            <p:strVal val="#ppt_w"/>
                                          </p:val>
                                        </p:tav>
                                      </p:tavLst>
                                    </p:anim>
                                    <p:anim calcmode="lin" valueType="num">
                                      <p:cBhvr additive="base">
                                        <p:cTn id="8" dur="500"/>
                                        <p:tgtEl>
                                          <p:spTgt spid="91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912"/>
                                        </p:tgtEl>
                                        <p:attrNameLst>
                                          <p:attrName>style.visibility</p:attrName>
                                        </p:attrNameLst>
                                      </p:cBhvr>
                                      <p:to>
                                        <p:strVal val="visible"/>
                                      </p:to>
                                    </p:set>
                                    <p:animEffect transition="in" filter="fade">
                                      <p:cBhvr>
                                        <p:cTn id="11" dur="500"/>
                                        <p:tgtEl>
                                          <p:spTgt spid="912"/>
                                        </p:tgtEl>
                                      </p:cBhvr>
                                    </p:animEffect>
                                  </p:childTnLst>
                                </p:cTn>
                              </p:par>
                              <p:par>
                                <p:cTn id="12" presetID="23" presetClass="entr" presetSubtype="16" fill="hold" nodeType="withEffect">
                                  <p:stCondLst>
                                    <p:cond delay="0"/>
                                  </p:stCondLst>
                                  <p:childTnLst>
                                    <p:set>
                                      <p:cBhvr>
                                        <p:cTn id="13" dur="1" fill="hold">
                                          <p:stCondLst>
                                            <p:cond delay="0"/>
                                          </p:stCondLst>
                                        </p:cTn>
                                        <p:tgtEl>
                                          <p:spTgt spid="913"/>
                                        </p:tgtEl>
                                        <p:attrNameLst>
                                          <p:attrName>style.visibility</p:attrName>
                                        </p:attrNameLst>
                                      </p:cBhvr>
                                      <p:to>
                                        <p:strVal val="visible"/>
                                      </p:to>
                                    </p:set>
                                    <p:anim calcmode="lin" valueType="num">
                                      <p:cBhvr additive="base">
                                        <p:cTn id="14" dur="500"/>
                                        <p:tgtEl>
                                          <p:spTgt spid="913"/>
                                        </p:tgtEl>
                                        <p:attrNameLst>
                                          <p:attrName>ppt_w</p:attrName>
                                        </p:attrNameLst>
                                      </p:cBhvr>
                                      <p:tavLst>
                                        <p:tav tm="0">
                                          <p:val>
                                            <p:strVal val="0"/>
                                          </p:val>
                                        </p:tav>
                                        <p:tav tm="100000">
                                          <p:val>
                                            <p:strVal val="#ppt_w"/>
                                          </p:val>
                                        </p:tav>
                                      </p:tavLst>
                                    </p:anim>
                                    <p:anim calcmode="lin" valueType="num">
                                      <p:cBhvr additive="base">
                                        <p:cTn id="15" dur="500"/>
                                        <p:tgtEl>
                                          <p:spTgt spid="913"/>
                                        </p:tgtEl>
                                        <p:attrNameLst>
                                          <p:attrName>ppt_h</p:attrName>
                                        </p:attrNameLst>
                                      </p:cBhvr>
                                      <p:tavLst>
                                        <p:tav tm="0">
                                          <p:val>
                                            <p:strVal val="0"/>
                                          </p:val>
                                        </p:tav>
                                        <p:tav tm="100000">
                                          <p:val>
                                            <p:strVal val="#ppt_h"/>
                                          </p:val>
                                        </p:tav>
                                      </p:tavLst>
                                    </p:anim>
                                  </p:childTnLst>
                                </p:cTn>
                              </p:par>
                              <p:par>
                                <p:cTn id="16" presetID="10" presetClass="entr" presetSubtype="0" fill="hold" nodeType="withEffect">
                                  <p:stCondLst>
                                    <p:cond delay="0"/>
                                  </p:stCondLst>
                                  <p:childTnLst>
                                    <p:set>
                                      <p:cBhvr>
                                        <p:cTn id="17" dur="1" fill="hold">
                                          <p:stCondLst>
                                            <p:cond delay="0"/>
                                          </p:stCondLst>
                                        </p:cTn>
                                        <p:tgtEl>
                                          <p:spTgt spid="916"/>
                                        </p:tgtEl>
                                        <p:attrNameLst>
                                          <p:attrName>style.visibility</p:attrName>
                                        </p:attrNameLst>
                                      </p:cBhvr>
                                      <p:to>
                                        <p:strVal val="visible"/>
                                      </p:to>
                                    </p:set>
                                    <p:animEffect transition="in" filter="fade">
                                      <p:cBhvr>
                                        <p:cTn id="18" dur="1822"/>
                                        <p:tgtEl>
                                          <p:spTgt spid="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26"/>
          <p:cNvSpPr txBox="1"/>
          <p:nvPr/>
        </p:nvSpPr>
        <p:spPr>
          <a:xfrm>
            <a:off x="2706814" y="562660"/>
            <a:ext cx="7556072" cy="49244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3200"/>
              <a:buFont typeface="Roboto Black"/>
              <a:buNone/>
            </a:pPr>
            <a:r>
              <a:rPr lang="en-US" sz="3200" b="0" i="0" u="none" strike="noStrike" cap="none">
                <a:solidFill>
                  <a:srgbClr val="002060"/>
                </a:solidFill>
                <a:latin typeface="Roboto Black"/>
                <a:ea typeface="Roboto Black"/>
                <a:cs typeface="Roboto Black"/>
                <a:sym typeface="Roboto Black"/>
              </a:rPr>
              <a:t> KIỂM TRA VÀ ĐIỀU CHỈNH SẢN PHẨM</a:t>
            </a:r>
            <a:endParaRPr sz="3200" b="0" i="0" u="none" strike="noStrike" cap="none">
              <a:solidFill>
                <a:srgbClr val="002060"/>
              </a:solidFill>
              <a:latin typeface="Roboto Black"/>
              <a:ea typeface="Roboto Black"/>
              <a:cs typeface="Roboto Black"/>
              <a:sym typeface="Roboto Black"/>
            </a:endParaRPr>
          </a:p>
        </p:txBody>
      </p:sp>
      <p:sp>
        <p:nvSpPr>
          <p:cNvPr id="923" name="Google Shape;923;p26"/>
          <p:cNvSpPr txBox="1"/>
          <p:nvPr/>
        </p:nvSpPr>
        <p:spPr>
          <a:xfrm>
            <a:off x="6607277" y="2126979"/>
            <a:ext cx="4334439"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Vòng xoay được chia thành nhiều phần, mỗi phần thể hiện một khả năng bất kì.</a:t>
            </a:r>
            <a:r>
              <a:rPr lang="en-US" sz="3200" b="0" i="0" u="none" strike="noStrike" cap="none">
                <a:solidFill>
                  <a:srgbClr val="002060"/>
                </a:solidFill>
                <a:latin typeface="Roboto"/>
                <a:ea typeface="Roboto"/>
                <a:cs typeface="Roboto"/>
                <a:sym typeface="Roboto"/>
              </a:rPr>
              <a:t> </a:t>
            </a:r>
            <a:endParaRPr sz="3200" b="0" i="0" u="none" strike="noStrike" cap="none">
              <a:solidFill>
                <a:srgbClr val="002060"/>
              </a:solidFill>
              <a:latin typeface="Roboto"/>
              <a:ea typeface="Roboto"/>
              <a:cs typeface="Roboto"/>
              <a:sym typeface="Roboto"/>
            </a:endParaRPr>
          </a:p>
        </p:txBody>
      </p:sp>
      <p:sp>
        <p:nvSpPr>
          <p:cNvPr id="924" name="Google Shape;924;p26"/>
          <p:cNvSpPr txBox="1"/>
          <p:nvPr/>
        </p:nvSpPr>
        <p:spPr>
          <a:xfrm>
            <a:off x="6607277" y="3563670"/>
            <a:ext cx="423107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Kim có thể chỉ vào vị trí ngẫu nhiên khi vòng quay dừng lại</a:t>
            </a:r>
            <a:endParaRPr sz="2400" b="0" i="0" u="none" strike="noStrike" cap="none">
              <a:solidFill>
                <a:srgbClr val="002060"/>
              </a:solidFill>
              <a:latin typeface="Roboto"/>
              <a:ea typeface="Roboto"/>
              <a:cs typeface="Roboto"/>
              <a:sym typeface="Roboto"/>
            </a:endParaRPr>
          </a:p>
        </p:txBody>
      </p:sp>
      <p:pic>
        <p:nvPicPr>
          <p:cNvPr id="925" name="Google Shape;925;p26"/>
          <p:cNvPicPr preferRelativeResize="0"/>
          <p:nvPr/>
        </p:nvPicPr>
        <p:blipFill rotWithShape="1">
          <a:blip r:embed="rId3">
            <a:alphaModFix/>
          </a:blip>
          <a:srcRect/>
          <a:stretch/>
        </p:blipFill>
        <p:spPr>
          <a:xfrm>
            <a:off x="-50328" y="-45481"/>
            <a:ext cx="2336328" cy="1708727"/>
          </a:xfrm>
          <a:prstGeom prst="rect">
            <a:avLst/>
          </a:prstGeom>
          <a:noFill/>
          <a:ln>
            <a:noFill/>
          </a:ln>
        </p:spPr>
      </p:pic>
      <p:sp>
        <p:nvSpPr>
          <p:cNvPr id="926" name="Google Shape;926;p26"/>
          <p:cNvSpPr/>
          <p:nvPr/>
        </p:nvSpPr>
        <p:spPr>
          <a:xfrm>
            <a:off x="5143500" y="3559175"/>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rgbClr val="000000"/>
                </a:solidFill>
                <a:latin typeface="Arial"/>
                <a:ea typeface="Arial"/>
                <a:cs typeface="Arial"/>
                <a:sym typeface="Arial"/>
              </a:rPr>
            </a:br>
            <a:endParaRPr sz="1800" b="0" i="0" u="none" strike="noStrike" cap="none">
              <a:solidFill>
                <a:srgbClr val="000000"/>
              </a:solidFill>
              <a:latin typeface="Arial"/>
              <a:ea typeface="Arial"/>
              <a:cs typeface="Arial"/>
              <a:sym typeface="Arial"/>
            </a:endParaRPr>
          </a:p>
        </p:txBody>
      </p:sp>
      <p:sp>
        <p:nvSpPr>
          <p:cNvPr id="927" name="Google Shape;927;p26"/>
          <p:cNvSpPr txBox="1"/>
          <p:nvPr/>
        </p:nvSpPr>
        <p:spPr>
          <a:xfrm>
            <a:off x="6607276" y="4507919"/>
            <a:ext cx="411971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Sản phẩm chắc chắn, sử dụng được nhiều lần </a:t>
            </a:r>
            <a:endParaRPr/>
          </a:p>
        </p:txBody>
      </p:sp>
      <p:pic>
        <p:nvPicPr>
          <p:cNvPr id="928" name="Google Shape;928;p26"/>
          <p:cNvPicPr preferRelativeResize="0"/>
          <p:nvPr/>
        </p:nvPicPr>
        <p:blipFill rotWithShape="1">
          <a:blip r:embed="rId4">
            <a:alphaModFix/>
          </a:blip>
          <a:srcRect l="1385" t="2370" r="2404" b="3394"/>
          <a:stretch/>
        </p:blipFill>
        <p:spPr>
          <a:xfrm>
            <a:off x="2206781" y="2039384"/>
            <a:ext cx="3257767" cy="3201209"/>
          </a:xfrm>
          <a:prstGeom prst="ellipse">
            <a:avLst/>
          </a:prstGeom>
          <a:noFill/>
          <a:ln>
            <a:noFill/>
          </a:ln>
          <a:effectLst>
            <a:outerShdw blurRad="107950" dist="12700" dir="5400000" algn="ctr">
              <a:srgbClr val="0000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22"/>
                                        </p:tgtEl>
                                        <p:attrNameLst>
                                          <p:attrName>style.visibility</p:attrName>
                                        </p:attrNameLst>
                                      </p:cBhvr>
                                      <p:to>
                                        <p:strVal val="visible"/>
                                      </p:to>
                                    </p:set>
                                    <p:anim calcmode="lin" valueType="num">
                                      <p:cBhvr additive="base">
                                        <p:cTn id="7" dur="500"/>
                                        <p:tgtEl>
                                          <p:spTgt spid="922"/>
                                        </p:tgtEl>
                                        <p:attrNameLst>
                                          <p:attrName>ppt_w</p:attrName>
                                        </p:attrNameLst>
                                      </p:cBhvr>
                                      <p:tavLst>
                                        <p:tav tm="0">
                                          <p:val>
                                            <p:strVal val="0"/>
                                          </p:val>
                                        </p:tav>
                                        <p:tav tm="100000">
                                          <p:val>
                                            <p:strVal val="#ppt_w"/>
                                          </p:val>
                                        </p:tav>
                                      </p:tavLst>
                                    </p:anim>
                                    <p:anim calcmode="lin" valueType="num">
                                      <p:cBhvr additive="base">
                                        <p:cTn id="8" dur="500"/>
                                        <p:tgtEl>
                                          <p:spTgt spid="922"/>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23"/>
                                        </p:tgtEl>
                                        <p:attrNameLst>
                                          <p:attrName>style.visibility</p:attrName>
                                        </p:attrNameLst>
                                      </p:cBhvr>
                                      <p:to>
                                        <p:strVal val="visible"/>
                                      </p:to>
                                    </p:set>
                                    <p:animEffect transition="in" filter="fade">
                                      <p:cBhvr>
                                        <p:cTn id="12" dur="500"/>
                                        <p:tgtEl>
                                          <p:spTgt spid="923"/>
                                        </p:tgtEl>
                                      </p:cBhvr>
                                    </p:animEffect>
                                  </p:childTnLst>
                                </p:cTn>
                              </p:par>
                              <p:par>
                                <p:cTn id="13" presetID="10" presetClass="entr" presetSubtype="0" fill="hold" nodeType="withEffect">
                                  <p:stCondLst>
                                    <p:cond delay="0"/>
                                  </p:stCondLst>
                                  <p:childTnLst>
                                    <p:set>
                                      <p:cBhvr>
                                        <p:cTn id="14" dur="1" fill="hold">
                                          <p:stCondLst>
                                            <p:cond delay="0"/>
                                          </p:stCondLst>
                                        </p:cTn>
                                        <p:tgtEl>
                                          <p:spTgt spid="924"/>
                                        </p:tgtEl>
                                        <p:attrNameLst>
                                          <p:attrName>style.visibility</p:attrName>
                                        </p:attrNameLst>
                                      </p:cBhvr>
                                      <p:to>
                                        <p:strVal val="visible"/>
                                      </p:to>
                                    </p:set>
                                    <p:animEffect transition="in" filter="fade">
                                      <p:cBhvr>
                                        <p:cTn id="15" dur="500"/>
                                        <p:tgtEl>
                                          <p:spTgt spid="924"/>
                                        </p:tgtEl>
                                      </p:cBhvr>
                                    </p:animEffect>
                                  </p:childTnLst>
                                </p:cTn>
                              </p:par>
                              <p:par>
                                <p:cTn id="16" presetID="2" presetClass="entr" presetSubtype="2" fill="hold" nodeType="withEffect">
                                  <p:stCondLst>
                                    <p:cond delay="0"/>
                                  </p:stCondLst>
                                  <p:childTnLst>
                                    <p:set>
                                      <p:cBhvr>
                                        <p:cTn id="17" dur="1" fill="hold">
                                          <p:stCondLst>
                                            <p:cond delay="0"/>
                                          </p:stCondLst>
                                        </p:cTn>
                                        <p:tgtEl>
                                          <p:spTgt spid="928"/>
                                        </p:tgtEl>
                                        <p:attrNameLst>
                                          <p:attrName>style.visibility</p:attrName>
                                        </p:attrNameLst>
                                      </p:cBhvr>
                                      <p:to>
                                        <p:strVal val="visible"/>
                                      </p:to>
                                    </p:set>
                                    <p:anim calcmode="lin" valueType="num">
                                      <p:cBhvr additive="base">
                                        <p:cTn id="18" dur="500"/>
                                        <p:tgtEl>
                                          <p:spTgt spid="92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27"/>
          <p:cNvSpPr txBox="1"/>
          <p:nvPr/>
        </p:nvSpPr>
        <p:spPr>
          <a:xfrm>
            <a:off x="2031845" y="407746"/>
            <a:ext cx="812831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TRÒ CHƠI “AI ĐOÁN ĐÚNG”</a:t>
            </a:r>
            <a:endParaRPr sz="3200" b="1" i="0" u="none" strike="noStrike" cap="none">
              <a:solidFill>
                <a:srgbClr val="002060"/>
              </a:solidFill>
              <a:latin typeface="Roboto Black"/>
              <a:ea typeface="Roboto Black"/>
              <a:cs typeface="Roboto Black"/>
              <a:sym typeface="Roboto Black"/>
            </a:endParaRPr>
          </a:p>
        </p:txBody>
      </p:sp>
      <p:sp>
        <p:nvSpPr>
          <p:cNvPr id="935" name="Google Shape;935;p27"/>
          <p:cNvSpPr txBox="1"/>
          <p:nvPr/>
        </p:nvSpPr>
        <p:spPr>
          <a:xfrm>
            <a:off x="1710952" y="1072634"/>
            <a:ext cx="173680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Cách chơi:</a:t>
            </a:r>
            <a:endParaRPr sz="4000" b="0" i="0" u="none" strike="noStrike" cap="none">
              <a:solidFill>
                <a:srgbClr val="002060"/>
              </a:solidFill>
              <a:latin typeface="Roboto"/>
              <a:ea typeface="Roboto"/>
              <a:cs typeface="Roboto"/>
              <a:sym typeface="Roboto"/>
            </a:endParaRPr>
          </a:p>
        </p:txBody>
      </p:sp>
      <p:pic>
        <p:nvPicPr>
          <p:cNvPr id="936" name="Google Shape;936;p27"/>
          <p:cNvPicPr preferRelativeResize="0"/>
          <p:nvPr/>
        </p:nvPicPr>
        <p:blipFill rotWithShape="1">
          <a:blip r:embed="rId3">
            <a:alphaModFix/>
          </a:blip>
          <a:srcRect/>
          <a:stretch/>
        </p:blipFill>
        <p:spPr>
          <a:xfrm>
            <a:off x="7034672" y="1790537"/>
            <a:ext cx="4067176" cy="4060375"/>
          </a:xfrm>
          <a:prstGeom prst="ellipse">
            <a:avLst/>
          </a:prstGeom>
          <a:noFill/>
          <a:ln>
            <a:noFill/>
          </a:ln>
          <a:effectLst>
            <a:outerShdw blurRad="63500" sx="102000" sy="102000" algn="ctr" rotWithShape="0">
              <a:srgbClr val="000000">
                <a:alpha val="40000"/>
              </a:srgbClr>
            </a:outerShdw>
          </a:effectLst>
        </p:spPr>
      </p:pic>
      <p:sp>
        <p:nvSpPr>
          <p:cNvPr id="937" name="Google Shape;937;p27"/>
          <p:cNvSpPr txBox="1"/>
          <p:nvPr/>
        </p:nvSpPr>
        <p:spPr>
          <a:xfrm>
            <a:off x="1769877" y="1843968"/>
            <a:ext cx="4240398" cy="830997"/>
          </a:xfrm>
          <a:prstGeom prst="rect">
            <a:avLst/>
          </a:prstGeom>
          <a:solidFill>
            <a:srgbClr val="C4E0B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Một bạn làm quản trò chịu trách nhiệm quay.</a:t>
            </a:r>
            <a:endParaRPr sz="4000" b="0" i="0" u="none" strike="noStrike" cap="none">
              <a:solidFill>
                <a:srgbClr val="002060"/>
              </a:solidFill>
              <a:latin typeface="Roboto"/>
              <a:ea typeface="Roboto"/>
              <a:cs typeface="Roboto"/>
              <a:sym typeface="Roboto"/>
            </a:endParaRPr>
          </a:p>
        </p:txBody>
      </p:sp>
      <p:sp>
        <p:nvSpPr>
          <p:cNvPr id="938" name="Google Shape;938;p27"/>
          <p:cNvSpPr txBox="1"/>
          <p:nvPr/>
        </p:nvSpPr>
        <p:spPr>
          <a:xfrm>
            <a:off x="1769876" y="2851229"/>
            <a:ext cx="4240399" cy="1938992"/>
          </a:xfrm>
          <a:prstGeom prst="rect">
            <a:avLst/>
          </a:prstGeom>
          <a:solidFill>
            <a:srgbClr val="C4E0B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Trước mỗi lần quay, các bạn trong nhóm dự đoán vị trí của kim khi vòng xoay dừng lại. Dự đoán đúng được 5 </a:t>
            </a:r>
            <a:r>
              <a:rPr lang="en-US" sz="2400">
                <a:solidFill>
                  <a:srgbClr val="002060"/>
                </a:solidFill>
                <a:latin typeface="Roboto"/>
                <a:ea typeface="Roboto"/>
                <a:cs typeface="Roboto"/>
                <a:sym typeface="Roboto"/>
              </a:rPr>
              <a:t>đ</a:t>
            </a:r>
            <a:r>
              <a:rPr lang="en-US" sz="2400" b="0" i="0" u="none" strike="noStrike" cap="none">
                <a:solidFill>
                  <a:srgbClr val="002060"/>
                </a:solidFill>
                <a:latin typeface="Roboto"/>
                <a:ea typeface="Roboto"/>
                <a:cs typeface="Roboto"/>
                <a:sym typeface="Roboto"/>
              </a:rPr>
              <a:t>iểm, sai không được điểm.</a:t>
            </a:r>
            <a:endParaRPr sz="4000" b="0" i="0" u="none" strike="noStrike" cap="none">
              <a:solidFill>
                <a:srgbClr val="002060"/>
              </a:solidFill>
              <a:latin typeface="Roboto"/>
              <a:ea typeface="Roboto"/>
              <a:cs typeface="Roboto"/>
              <a:sym typeface="Roboto"/>
            </a:endParaRPr>
          </a:p>
        </p:txBody>
      </p:sp>
      <p:sp>
        <p:nvSpPr>
          <p:cNvPr id="939" name="Google Shape;939;p27"/>
          <p:cNvSpPr txBox="1"/>
          <p:nvPr/>
        </p:nvSpPr>
        <p:spPr>
          <a:xfrm>
            <a:off x="1769877" y="5013995"/>
            <a:ext cx="4240398" cy="1200329"/>
          </a:xfrm>
          <a:prstGeom prst="rect">
            <a:avLst/>
          </a:prstGeom>
          <a:solidFill>
            <a:srgbClr val="C4E0B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Sau 10 lần quay, bạn nào được nhiều điểm nhất thì chiến thắng.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4"/>
                                        </p:tgtEl>
                                        <p:attrNameLst>
                                          <p:attrName>style.visibility</p:attrName>
                                        </p:attrNameLst>
                                      </p:cBhvr>
                                      <p:to>
                                        <p:strVal val="visible"/>
                                      </p:to>
                                    </p:set>
                                    <p:animEffect transition="in" filter="fade">
                                      <p:cBhvr>
                                        <p:cTn id="7" dur="500"/>
                                        <p:tgtEl>
                                          <p:spTgt spid="934"/>
                                        </p:tgtEl>
                                      </p:cBhvr>
                                    </p:animEffect>
                                  </p:childTnLst>
                                </p:cTn>
                              </p:par>
                              <p:par>
                                <p:cTn id="8" presetID="10" presetClass="entr" presetSubtype="0" fill="hold" nodeType="withEffect">
                                  <p:stCondLst>
                                    <p:cond delay="0"/>
                                  </p:stCondLst>
                                  <p:childTnLst>
                                    <p:set>
                                      <p:cBhvr>
                                        <p:cTn id="9" dur="1" fill="hold">
                                          <p:stCondLst>
                                            <p:cond delay="0"/>
                                          </p:stCondLst>
                                        </p:cTn>
                                        <p:tgtEl>
                                          <p:spTgt spid="936"/>
                                        </p:tgtEl>
                                        <p:attrNameLst>
                                          <p:attrName>style.visibility</p:attrName>
                                        </p:attrNameLst>
                                      </p:cBhvr>
                                      <p:to>
                                        <p:strVal val="visible"/>
                                      </p:to>
                                    </p:set>
                                    <p:animEffect transition="in" filter="fade">
                                      <p:cBhvr>
                                        <p:cTn id="10" dur="1000"/>
                                        <p:tgtEl>
                                          <p:spTgt spid="936"/>
                                        </p:tgtEl>
                                      </p:cBhvr>
                                    </p:animEffect>
                                  </p:childTnLst>
                                </p:cTn>
                              </p:par>
                              <p:par>
                                <p:cTn id="11" presetID="10" presetClass="entr" presetSubtype="0" fill="hold" nodeType="withEffect">
                                  <p:stCondLst>
                                    <p:cond delay="0"/>
                                  </p:stCondLst>
                                  <p:childTnLst>
                                    <p:set>
                                      <p:cBhvr>
                                        <p:cTn id="12" dur="1" fill="hold">
                                          <p:stCondLst>
                                            <p:cond delay="0"/>
                                          </p:stCondLst>
                                        </p:cTn>
                                        <p:tgtEl>
                                          <p:spTgt spid="935"/>
                                        </p:tgtEl>
                                        <p:attrNameLst>
                                          <p:attrName>style.visibility</p:attrName>
                                        </p:attrNameLst>
                                      </p:cBhvr>
                                      <p:to>
                                        <p:strVal val="visible"/>
                                      </p:to>
                                    </p:set>
                                    <p:animEffect transition="in" filter="fade">
                                      <p:cBhvr>
                                        <p:cTn id="13" dur="1000"/>
                                        <p:tgtEl>
                                          <p:spTgt spid="935"/>
                                        </p:tgtEl>
                                      </p:cBhvr>
                                    </p:animEffect>
                                  </p:childTnLst>
                                </p:cTn>
                              </p:par>
                              <p:par>
                                <p:cTn id="14" presetID="10" presetClass="entr" presetSubtype="0" fill="hold" nodeType="withEffect">
                                  <p:stCondLst>
                                    <p:cond delay="0"/>
                                  </p:stCondLst>
                                  <p:childTnLst>
                                    <p:set>
                                      <p:cBhvr>
                                        <p:cTn id="15" dur="1" fill="hold">
                                          <p:stCondLst>
                                            <p:cond delay="0"/>
                                          </p:stCondLst>
                                        </p:cTn>
                                        <p:tgtEl>
                                          <p:spTgt spid="937"/>
                                        </p:tgtEl>
                                        <p:attrNameLst>
                                          <p:attrName>style.visibility</p:attrName>
                                        </p:attrNameLst>
                                      </p:cBhvr>
                                      <p:to>
                                        <p:strVal val="visible"/>
                                      </p:to>
                                    </p:set>
                                    <p:animEffect transition="in" filter="fade">
                                      <p:cBhvr>
                                        <p:cTn id="16" dur="1000"/>
                                        <p:tgtEl>
                                          <p:spTgt spid="937"/>
                                        </p:tgtEl>
                                      </p:cBhvr>
                                    </p:animEffect>
                                  </p:childTnLst>
                                </p:cTn>
                              </p:par>
                              <p:par>
                                <p:cTn id="17" presetID="10" presetClass="entr" presetSubtype="0" fill="hold" nodeType="withEffect">
                                  <p:stCondLst>
                                    <p:cond delay="0"/>
                                  </p:stCondLst>
                                  <p:childTnLst>
                                    <p:set>
                                      <p:cBhvr>
                                        <p:cTn id="18" dur="1" fill="hold">
                                          <p:stCondLst>
                                            <p:cond delay="0"/>
                                          </p:stCondLst>
                                        </p:cTn>
                                        <p:tgtEl>
                                          <p:spTgt spid="938"/>
                                        </p:tgtEl>
                                        <p:attrNameLst>
                                          <p:attrName>style.visibility</p:attrName>
                                        </p:attrNameLst>
                                      </p:cBhvr>
                                      <p:to>
                                        <p:strVal val="visible"/>
                                      </p:to>
                                    </p:set>
                                    <p:animEffect transition="in" filter="fade">
                                      <p:cBhvr>
                                        <p:cTn id="19" dur="1000"/>
                                        <p:tgtEl>
                                          <p:spTgt spid="938"/>
                                        </p:tgtEl>
                                      </p:cBhvr>
                                    </p:animEffect>
                                  </p:childTnLst>
                                </p:cTn>
                              </p:par>
                              <p:par>
                                <p:cTn id="20" presetID="10" presetClass="entr" presetSubtype="0" fill="hold" nodeType="withEffect">
                                  <p:stCondLst>
                                    <p:cond delay="0"/>
                                  </p:stCondLst>
                                  <p:childTnLst>
                                    <p:set>
                                      <p:cBhvr>
                                        <p:cTn id="21" dur="1" fill="hold">
                                          <p:stCondLst>
                                            <p:cond delay="0"/>
                                          </p:stCondLst>
                                        </p:cTn>
                                        <p:tgtEl>
                                          <p:spTgt spid="939"/>
                                        </p:tgtEl>
                                        <p:attrNameLst>
                                          <p:attrName>style.visibility</p:attrName>
                                        </p:attrNameLst>
                                      </p:cBhvr>
                                      <p:to>
                                        <p:strVal val="visible"/>
                                      </p:to>
                                    </p:set>
                                    <p:animEffect transition="in" filter="fade">
                                      <p:cBhvr>
                                        <p:cTn id="22" dur="1000"/>
                                        <p:tgtEl>
                                          <p:spTgt spid="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28"/>
          <p:cNvSpPr txBox="1"/>
          <p:nvPr/>
        </p:nvSpPr>
        <p:spPr>
          <a:xfrm>
            <a:off x="2880852" y="367429"/>
            <a:ext cx="556849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002060"/>
                </a:solidFill>
                <a:latin typeface="Roboto Black"/>
                <a:ea typeface="Roboto Black"/>
                <a:cs typeface="Roboto Black"/>
                <a:sym typeface="Roboto Black"/>
              </a:rPr>
              <a:t>THẢO LUẬN</a:t>
            </a:r>
            <a:endParaRPr/>
          </a:p>
        </p:txBody>
      </p:sp>
      <p:sp>
        <p:nvSpPr>
          <p:cNvPr id="946" name="Google Shape;946;p28"/>
          <p:cNvSpPr txBox="1"/>
          <p:nvPr/>
        </p:nvSpPr>
        <p:spPr>
          <a:xfrm>
            <a:off x="2520419" y="1152830"/>
            <a:ext cx="7066032"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rgbClr val="002060"/>
                </a:solidFill>
                <a:latin typeface="Roboto"/>
                <a:ea typeface="Roboto"/>
                <a:cs typeface="Roboto"/>
                <a:sym typeface="Roboto"/>
              </a:rPr>
              <a:t>Mỗi nhóm nêu ba trường hợp sử dụng từ </a:t>
            </a:r>
            <a:r>
              <a:rPr lang="en-US" sz="2400" b="1">
                <a:solidFill>
                  <a:srgbClr val="002060"/>
                </a:solidFill>
                <a:latin typeface="Roboto"/>
                <a:ea typeface="Roboto"/>
                <a:cs typeface="Roboto"/>
                <a:sym typeface="Roboto"/>
              </a:rPr>
              <a:t>“có thể”</a:t>
            </a:r>
            <a:r>
              <a:rPr lang="en-US" sz="2400">
                <a:solidFill>
                  <a:srgbClr val="002060"/>
                </a:solidFill>
                <a:latin typeface="Roboto"/>
                <a:ea typeface="Roboto"/>
                <a:cs typeface="Roboto"/>
                <a:sym typeface="Roboto"/>
              </a:rPr>
              <a:t>,</a:t>
            </a:r>
            <a:r>
              <a:rPr lang="en-US" sz="2400" b="1">
                <a:solidFill>
                  <a:srgbClr val="002060"/>
                </a:solidFill>
                <a:latin typeface="Roboto"/>
                <a:ea typeface="Roboto"/>
                <a:cs typeface="Roboto"/>
                <a:sym typeface="Roboto"/>
              </a:rPr>
              <a:t> “không thể”</a:t>
            </a:r>
            <a:r>
              <a:rPr lang="en-US" sz="2400">
                <a:solidFill>
                  <a:srgbClr val="002060"/>
                </a:solidFill>
                <a:latin typeface="Roboto"/>
                <a:ea typeface="Roboto"/>
                <a:cs typeface="Roboto"/>
                <a:sym typeface="Roboto"/>
              </a:rPr>
              <a:t> và </a:t>
            </a:r>
            <a:r>
              <a:rPr lang="en-US" sz="2400" b="1">
                <a:solidFill>
                  <a:srgbClr val="002060"/>
                </a:solidFill>
                <a:latin typeface="Roboto"/>
                <a:ea typeface="Roboto"/>
                <a:cs typeface="Roboto"/>
                <a:sym typeface="Roboto"/>
              </a:rPr>
              <a:t>“chắc chắn” </a:t>
            </a:r>
            <a:r>
              <a:rPr lang="en-US" sz="2400">
                <a:solidFill>
                  <a:srgbClr val="002060"/>
                </a:solidFill>
                <a:latin typeface="Roboto"/>
                <a:ea typeface="Roboto"/>
                <a:cs typeface="Roboto"/>
                <a:sym typeface="Roboto"/>
              </a:rPr>
              <a:t>để mô tả khả năng xảy ra với vòng xoay của mình.</a:t>
            </a:r>
            <a:endParaRPr sz="4000" b="0" i="0" u="none" strike="noStrike" cap="none">
              <a:solidFill>
                <a:srgbClr val="002060"/>
              </a:solidFill>
              <a:latin typeface="Roboto"/>
              <a:ea typeface="Roboto"/>
              <a:cs typeface="Roboto"/>
              <a:sym typeface="Roboto"/>
            </a:endParaRPr>
          </a:p>
        </p:txBody>
      </p:sp>
      <p:pic>
        <p:nvPicPr>
          <p:cNvPr id="947" name="Google Shape;947;p28"/>
          <p:cNvPicPr preferRelativeResize="0"/>
          <p:nvPr/>
        </p:nvPicPr>
        <p:blipFill rotWithShape="1">
          <a:blip r:embed="rId3">
            <a:alphaModFix/>
          </a:blip>
          <a:srcRect l="8377" t="1713" r="13840"/>
          <a:stretch/>
        </p:blipFill>
        <p:spPr>
          <a:xfrm>
            <a:off x="3777334" y="2744661"/>
            <a:ext cx="3775525" cy="3580911"/>
          </a:xfrm>
          <a:prstGeom prst="ellipse">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5"/>
                                        </p:tgtEl>
                                        <p:attrNameLst>
                                          <p:attrName>style.visibility</p:attrName>
                                        </p:attrNameLst>
                                      </p:cBhvr>
                                      <p:to>
                                        <p:strVal val="visible"/>
                                      </p:to>
                                    </p:set>
                                    <p:animEffect transition="in" filter="fade">
                                      <p:cBhvr>
                                        <p:cTn id="7" dur="500"/>
                                        <p:tgtEl>
                                          <p:spTgt spid="945"/>
                                        </p:tgtEl>
                                      </p:cBhvr>
                                    </p:animEffect>
                                  </p:childTnLst>
                                </p:cTn>
                              </p:par>
                              <p:par>
                                <p:cTn id="8" presetID="10" presetClass="entr" presetSubtype="0" fill="hold" nodeType="withEffect">
                                  <p:stCondLst>
                                    <p:cond delay="0"/>
                                  </p:stCondLst>
                                  <p:childTnLst>
                                    <p:set>
                                      <p:cBhvr>
                                        <p:cTn id="9" dur="1" fill="hold">
                                          <p:stCondLst>
                                            <p:cond delay="0"/>
                                          </p:stCondLst>
                                        </p:cTn>
                                        <p:tgtEl>
                                          <p:spTgt spid="947"/>
                                        </p:tgtEl>
                                        <p:attrNameLst>
                                          <p:attrName>style.visibility</p:attrName>
                                        </p:attrNameLst>
                                      </p:cBhvr>
                                      <p:to>
                                        <p:strVal val="visible"/>
                                      </p:to>
                                    </p:set>
                                    <p:animEffect transition="in" filter="fade">
                                      <p:cBhvr>
                                        <p:cTn id="10" dur="1000"/>
                                        <p:tgtEl>
                                          <p:spTgt spid="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9"/>
        <p:cNvGrpSpPr/>
        <p:nvPr/>
      </p:nvGrpSpPr>
      <p:grpSpPr>
        <a:xfrm>
          <a:off x="0" y="0"/>
          <a:ext cx="0" cy="0"/>
          <a:chOff x="0" y="0"/>
          <a:chExt cx="0" cy="0"/>
        </a:xfrm>
      </p:grpSpPr>
      <p:sp>
        <p:nvSpPr>
          <p:cNvPr id="450" name="Google Shape;450;p3"/>
          <p:cNvSpPr/>
          <p:nvPr/>
        </p:nvSpPr>
        <p:spPr>
          <a:xfrm>
            <a:off x="8769911" y="207387"/>
            <a:ext cx="3059333" cy="2477269"/>
          </a:xfrm>
          <a:custGeom>
            <a:avLst/>
            <a:gdLst/>
            <a:ahLst/>
            <a:cxnLst/>
            <a:rect l="l" t="t" r="r" b="b"/>
            <a:pathLst>
              <a:path w="3059333" h="2477269" extrusionOk="0">
                <a:moveTo>
                  <a:pt x="0" y="0"/>
                </a:moveTo>
                <a:lnTo>
                  <a:pt x="162868" y="4118"/>
                </a:lnTo>
                <a:cubicBezTo>
                  <a:pt x="1433001" y="68501"/>
                  <a:pt x="2510158" y="864316"/>
                  <a:pt x="2981523" y="1978748"/>
                </a:cubicBezTo>
                <a:lnTo>
                  <a:pt x="3059333" y="2191342"/>
                </a:lnTo>
                <a:lnTo>
                  <a:pt x="2206491" y="2477269"/>
                </a:lnTo>
                <a:lnTo>
                  <a:pt x="2152249" y="2329069"/>
                </a:lnTo>
                <a:cubicBezTo>
                  <a:pt x="1826621" y="1559196"/>
                  <a:pt x="1100693" y="999860"/>
                  <a:pt x="235389" y="911983"/>
                </a:cubicBezTo>
                <a:lnTo>
                  <a:pt x="4706" y="900335"/>
                </a:lnTo>
                <a:lnTo>
                  <a:pt x="0"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504000" tIns="0" rIns="0" bIns="324000" anchor="ctr" anchorCtr="0">
            <a:norm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A1</a:t>
            </a:r>
            <a:endParaRPr/>
          </a:p>
        </p:txBody>
      </p:sp>
      <p:sp>
        <p:nvSpPr>
          <p:cNvPr id="451" name="Google Shape;451;p3"/>
          <p:cNvSpPr/>
          <p:nvPr/>
        </p:nvSpPr>
        <p:spPr>
          <a:xfrm>
            <a:off x="10101954" y="2404812"/>
            <a:ext cx="1904094" cy="3705266"/>
          </a:xfrm>
          <a:custGeom>
            <a:avLst/>
            <a:gdLst/>
            <a:ahLst/>
            <a:cxnLst/>
            <a:rect l="l" t="t" r="r" b="b"/>
            <a:pathLst>
              <a:path w="1904094" h="3705266" extrusionOk="0">
                <a:moveTo>
                  <a:pt x="1729516" y="0"/>
                </a:moveTo>
                <a:lnTo>
                  <a:pt x="1758430" y="78999"/>
                </a:lnTo>
                <a:cubicBezTo>
                  <a:pt x="1853096" y="383361"/>
                  <a:pt x="1904094" y="706963"/>
                  <a:pt x="1904094" y="1042476"/>
                </a:cubicBezTo>
                <a:cubicBezTo>
                  <a:pt x="1904094" y="2049015"/>
                  <a:pt x="1445116" y="2948354"/>
                  <a:pt x="725035" y="3542618"/>
                </a:cubicBezTo>
                <a:lnTo>
                  <a:pt x="507529" y="3705266"/>
                </a:lnTo>
                <a:lnTo>
                  <a:pt x="0" y="2962210"/>
                </a:lnTo>
                <a:lnTo>
                  <a:pt x="152551" y="2848134"/>
                </a:lnTo>
                <a:cubicBezTo>
                  <a:pt x="672610" y="2418943"/>
                  <a:pt x="1004094" y="1769421"/>
                  <a:pt x="1004094" y="1042476"/>
                </a:cubicBezTo>
                <a:cubicBezTo>
                  <a:pt x="1004094" y="800161"/>
                  <a:pt x="967262" y="566449"/>
                  <a:pt x="898892" y="346632"/>
                </a:cubicBezTo>
                <a:lnTo>
                  <a:pt x="880212" y="295593"/>
                </a:lnTo>
                <a:lnTo>
                  <a:pt x="1729516"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00000"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B1</a:t>
            </a:r>
            <a:endParaRPr/>
          </a:p>
        </p:txBody>
      </p:sp>
      <p:sp>
        <p:nvSpPr>
          <p:cNvPr id="452" name="Google Shape;452;p3"/>
          <p:cNvSpPr/>
          <p:nvPr/>
        </p:nvSpPr>
        <p:spPr>
          <a:xfrm>
            <a:off x="6928473" y="5377232"/>
            <a:ext cx="3675153" cy="1310057"/>
          </a:xfrm>
          <a:custGeom>
            <a:avLst/>
            <a:gdLst/>
            <a:ahLst/>
            <a:cxnLst/>
            <a:rect l="l" t="t" r="r" b="b"/>
            <a:pathLst>
              <a:path w="3675153" h="1310057" extrusionOk="0">
                <a:moveTo>
                  <a:pt x="515323" y="0"/>
                </a:moveTo>
                <a:lnTo>
                  <a:pt x="529260" y="10422"/>
                </a:lnTo>
                <a:cubicBezTo>
                  <a:pt x="902727" y="262731"/>
                  <a:pt x="1352946" y="410057"/>
                  <a:pt x="1837576" y="410057"/>
                </a:cubicBezTo>
                <a:cubicBezTo>
                  <a:pt x="2322206" y="410057"/>
                  <a:pt x="2772426" y="262731"/>
                  <a:pt x="3145892" y="10422"/>
                </a:cubicBezTo>
                <a:lnTo>
                  <a:pt x="3159830" y="0"/>
                </a:lnTo>
                <a:lnTo>
                  <a:pt x="3675153" y="737228"/>
                </a:lnTo>
                <a:lnTo>
                  <a:pt x="3649091" y="756716"/>
                </a:lnTo>
                <a:cubicBezTo>
                  <a:pt x="3131984" y="1106067"/>
                  <a:pt x="2508602" y="1310057"/>
                  <a:pt x="1837576" y="1310057"/>
                </a:cubicBezTo>
                <a:cubicBezTo>
                  <a:pt x="1166550" y="1310057"/>
                  <a:pt x="543169" y="1106067"/>
                  <a:pt x="26061" y="756716"/>
                </a:cubicBezTo>
                <a:lnTo>
                  <a:pt x="0" y="737228"/>
                </a:lnTo>
                <a:lnTo>
                  <a:pt x="515323"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1425" tIns="468000" rIns="108000" bIns="45700" anchor="ctr" anchorCtr="0">
            <a:norm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C1</a:t>
            </a:r>
            <a:endParaRPr/>
          </a:p>
        </p:txBody>
      </p:sp>
      <p:sp>
        <p:nvSpPr>
          <p:cNvPr id="453" name="Google Shape;453;p3"/>
          <p:cNvSpPr/>
          <p:nvPr/>
        </p:nvSpPr>
        <p:spPr>
          <a:xfrm>
            <a:off x="5517225" y="2408109"/>
            <a:ext cx="1904094" cy="3705266"/>
          </a:xfrm>
          <a:custGeom>
            <a:avLst/>
            <a:gdLst/>
            <a:ahLst/>
            <a:cxnLst/>
            <a:rect l="l" t="t" r="r" b="b"/>
            <a:pathLst>
              <a:path w="1904094" h="3705266" extrusionOk="0">
                <a:moveTo>
                  <a:pt x="174578" y="0"/>
                </a:moveTo>
                <a:lnTo>
                  <a:pt x="1023883" y="295593"/>
                </a:lnTo>
                <a:lnTo>
                  <a:pt x="1005202" y="346632"/>
                </a:lnTo>
                <a:cubicBezTo>
                  <a:pt x="936832" y="566449"/>
                  <a:pt x="900000" y="800161"/>
                  <a:pt x="900000" y="1042476"/>
                </a:cubicBezTo>
                <a:cubicBezTo>
                  <a:pt x="900000" y="1769421"/>
                  <a:pt x="1231484" y="2418943"/>
                  <a:pt x="1751543" y="2848134"/>
                </a:cubicBezTo>
                <a:lnTo>
                  <a:pt x="1904094" y="2962210"/>
                </a:lnTo>
                <a:lnTo>
                  <a:pt x="1396565" y="3705266"/>
                </a:lnTo>
                <a:lnTo>
                  <a:pt x="1179059" y="3542618"/>
                </a:lnTo>
                <a:cubicBezTo>
                  <a:pt x="458978" y="2948354"/>
                  <a:pt x="0" y="2049015"/>
                  <a:pt x="0" y="1042476"/>
                </a:cubicBezTo>
                <a:cubicBezTo>
                  <a:pt x="0" y="706963"/>
                  <a:pt x="50998" y="383361"/>
                  <a:pt x="145664" y="78999"/>
                </a:cubicBezTo>
                <a:lnTo>
                  <a:pt x="174578"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0" tIns="45700" rIns="756000"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D1</a:t>
            </a:r>
            <a:endParaRPr/>
          </a:p>
        </p:txBody>
      </p:sp>
      <p:sp>
        <p:nvSpPr>
          <p:cNvPr id="454" name="Google Shape;454;p3"/>
          <p:cNvSpPr/>
          <p:nvPr/>
        </p:nvSpPr>
        <p:spPr>
          <a:xfrm>
            <a:off x="5702853" y="207387"/>
            <a:ext cx="3059334" cy="2477269"/>
          </a:xfrm>
          <a:custGeom>
            <a:avLst/>
            <a:gdLst/>
            <a:ahLst/>
            <a:cxnLst/>
            <a:rect l="l" t="t" r="r" b="b"/>
            <a:pathLst>
              <a:path w="3059334" h="2477269" extrusionOk="0">
                <a:moveTo>
                  <a:pt x="3059334" y="0"/>
                </a:moveTo>
                <a:lnTo>
                  <a:pt x="3054628" y="900335"/>
                </a:lnTo>
                <a:lnTo>
                  <a:pt x="2823944" y="911983"/>
                </a:lnTo>
                <a:cubicBezTo>
                  <a:pt x="1958641" y="999860"/>
                  <a:pt x="1232713" y="1559196"/>
                  <a:pt x="907084" y="2329069"/>
                </a:cubicBezTo>
                <a:lnTo>
                  <a:pt x="852842" y="2477269"/>
                </a:lnTo>
                <a:lnTo>
                  <a:pt x="0" y="2191342"/>
                </a:lnTo>
                <a:lnTo>
                  <a:pt x="77810" y="1978748"/>
                </a:lnTo>
                <a:cubicBezTo>
                  <a:pt x="549175" y="864316"/>
                  <a:pt x="1626332" y="68501"/>
                  <a:pt x="2896465" y="4118"/>
                </a:cubicBezTo>
                <a:lnTo>
                  <a:pt x="3059334"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1425" tIns="45700" rIns="648000" bIns="2880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E1</a:t>
            </a:r>
            <a:endParaRPr/>
          </a:p>
        </p:txBody>
      </p:sp>
      <p:sp>
        <p:nvSpPr>
          <p:cNvPr id="455" name="Google Shape;455;p3"/>
          <p:cNvSpPr/>
          <p:nvPr/>
        </p:nvSpPr>
        <p:spPr>
          <a:xfrm>
            <a:off x="8774617" y="1107722"/>
            <a:ext cx="2201785" cy="1862861"/>
          </a:xfrm>
          <a:custGeom>
            <a:avLst/>
            <a:gdLst/>
            <a:ahLst/>
            <a:cxnLst/>
            <a:rect l="l" t="t" r="r" b="b"/>
            <a:pathLst>
              <a:path w="2201785" h="1862861" extrusionOk="0">
                <a:moveTo>
                  <a:pt x="0" y="0"/>
                </a:moveTo>
                <a:lnTo>
                  <a:pt x="230683" y="11648"/>
                </a:lnTo>
                <a:cubicBezTo>
                  <a:pt x="1095987" y="99525"/>
                  <a:pt x="1821915" y="658861"/>
                  <a:pt x="2147543" y="1428734"/>
                </a:cubicBezTo>
                <a:lnTo>
                  <a:pt x="2201785" y="1576934"/>
                </a:lnTo>
                <a:lnTo>
                  <a:pt x="1348943" y="1862861"/>
                </a:lnTo>
                <a:lnTo>
                  <a:pt x="1318270" y="1779054"/>
                </a:lnTo>
                <a:cubicBezTo>
                  <a:pt x="1117883" y="1305286"/>
                  <a:pt x="671158" y="961079"/>
                  <a:pt x="138664" y="907002"/>
                </a:cubicBezTo>
                <a:lnTo>
                  <a:pt x="4705" y="900237"/>
                </a:lnTo>
                <a:lnTo>
                  <a:pt x="0" y="0"/>
                </a:lnTo>
                <a:close/>
              </a:path>
            </a:pathLst>
          </a:custGeom>
          <a:solidFill>
            <a:schemeClr val="lt1"/>
          </a:solidFill>
          <a:ln w="38100" cap="flat" cmpd="sng">
            <a:solidFill>
              <a:schemeClr val="lt1"/>
            </a:solidFill>
            <a:prstDash val="solid"/>
            <a:miter lim="800000"/>
            <a:headEnd type="none" w="sm" len="sm"/>
            <a:tailEnd type="none" w="sm" len="sm"/>
          </a:ln>
        </p:spPr>
        <p:txBody>
          <a:bodyPr spcFirstLastPara="1" wrap="square" lIns="252000" tIns="45700" rIns="91425" bIns="1080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A2</a:t>
            </a:r>
            <a:endParaRPr/>
          </a:p>
        </p:txBody>
      </p:sp>
      <p:sp>
        <p:nvSpPr>
          <p:cNvPr id="456" name="Google Shape;456;p3"/>
          <p:cNvSpPr/>
          <p:nvPr/>
        </p:nvSpPr>
        <p:spPr>
          <a:xfrm>
            <a:off x="9594426" y="2700406"/>
            <a:ext cx="1511622" cy="2666617"/>
          </a:xfrm>
          <a:custGeom>
            <a:avLst/>
            <a:gdLst/>
            <a:ahLst/>
            <a:cxnLst/>
            <a:rect l="l" t="t" r="r" b="b"/>
            <a:pathLst>
              <a:path w="1511622" h="2666617" extrusionOk="0">
                <a:moveTo>
                  <a:pt x="1387740" y="0"/>
                </a:moveTo>
                <a:lnTo>
                  <a:pt x="1406420" y="51039"/>
                </a:lnTo>
                <a:cubicBezTo>
                  <a:pt x="1474790" y="270856"/>
                  <a:pt x="1511622" y="504568"/>
                  <a:pt x="1511622" y="746883"/>
                </a:cubicBezTo>
                <a:cubicBezTo>
                  <a:pt x="1511622" y="1473828"/>
                  <a:pt x="1180138" y="2123350"/>
                  <a:pt x="660079" y="2552541"/>
                </a:cubicBezTo>
                <a:lnTo>
                  <a:pt x="507528" y="2666617"/>
                </a:lnTo>
                <a:lnTo>
                  <a:pt x="0" y="1923561"/>
                </a:lnTo>
                <a:lnTo>
                  <a:pt x="87596" y="1858057"/>
                </a:lnTo>
                <a:cubicBezTo>
                  <a:pt x="407632" y="1593940"/>
                  <a:pt x="611622" y="1194234"/>
                  <a:pt x="611622" y="746883"/>
                </a:cubicBezTo>
                <a:cubicBezTo>
                  <a:pt x="611622" y="597766"/>
                  <a:pt x="588957" y="453943"/>
                  <a:pt x="546882" y="318671"/>
                </a:cubicBezTo>
                <a:lnTo>
                  <a:pt x="538436" y="295593"/>
                </a:lnTo>
                <a:lnTo>
                  <a:pt x="1387740" y="0"/>
                </a:lnTo>
                <a:close/>
              </a:path>
            </a:pathLst>
          </a:custGeom>
          <a:solidFill>
            <a:schemeClr val="lt1"/>
          </a:solidFill>
          <a:ln w="38100" cap="flat" cmpd="sng">
            <a:solidFill>
              <a:schemeClr val="lt1"/>
            </a:solidFill>
            <a:prstDash val="solid"/>
            <a:miter lim="800000"/>
            <a:headEnd type="none" w="sm" len="sm"/>
            <a:tailEnd type="none" w="sm" len="sm"/>
          </a:ln>
        </p:spPr>
        <p:txBody>
          <a:bodyPr spcFirstLastPara="1" wrap="square" lIns="432000" tIns="1080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B2</a:t>
            </a:r>
            <a:endParaRPr/>
          </a:p>
        </p:txBody>
      </p:sp>
      <p:sp>
        <p:nvSpPr>
          <p:cNvPr id="457" name="Google Shape;457;p3"/>
          <p:cNvSpPr/>
          <p:nvPr/>
        </p:nvSpPr>
        <p:spPr>
          <a:xfrm>
            <a:off x="7443796" y="4640004"/>
            <a:ext cx="2644507" cy="1147284"/>
          </a:xfrm>
          <a:custGeom>
            <a:avLst/>
            <a:gdLst/>
            <a:ahLst/>
            <a:cxnLst/>
            <a:rect l="l" t="t" r="r" b="b"/>
            <a:pathLst>
              <a:path w="2644507" h="1147284" extrusionOk="0">
                <a:moveTo>
                  <a:pt x="515323" y="0"/>
                </a:moveTo>
                <a:lnTo>
                  <a:pt x="517135" y="1355"/>
                </a:lnTo>
                <a:cubicBezTo>
                  <a:pt x="746961" y="156622"/>
                  <a:pt x="1024019" y="247284"/>
                  <a:pt x="1322253" y="247284"/>
                </a:cubicBezTo>
                <a:cubicBezTo>
                  <a:pt x="1620487" y="247284"/>
                  <a:pt x="1897545" y="156622"/>
                  <a:pt x="2127371" y="1355"/>
                </a:cubicBezTo>
                <a:lnTo>
                  <a:pt x="2129184" y="0"/>
                </a:lnTo>
                <a:lnTo>
                  <a:pt x="2644507" y="737227"/>
                </a:lnTo>
                <a:lnTo>
                  <a:pt x="2630569" y="747649"/>
                </a:lnTo>
                <a:cubicBezTo>
                  <a:pt x="2257103" y="999958"/>
                  <a:pt x="1806883" y="1147284"/>
                  <a:pt x="1322253" y="1147284"/>
                </a:cubicBezTo>
                <a:cubicBezTo>
                  <a:pt x="837623" y="1147284"/>
                  <a:pt x="387404" y="999958"/>
                  <a:pt x="13937" y="747649"/>
                </a:cubicBezTo>
                <a:lnTo>
                  <a:pt x="0" y="737227"/>
                </a:lnTo>
                <a:lnTo>
                  <a:pt x="515323" y="0"/>
                </a:lnTo>
                <a:close/>
              </a:path>
            </a:pathLst>
          </a:custGeom>
          <a:solidFill>
            <a:schemeClr val="lt1"/>
          </a:solidFill>
          <a:ln w="38100" cap="flat" cmpd="sng">
            <a:solidFill>
              <a:schemeClr val="lt1"/>
            </a:solidFill>
            <a:prstDash val="solid"/>
            <a:miter lim="800000"/>
            <a:headEnd type="none" w="sm" len="sm"/>
            <a:tailEnd type="none" w="sm" len="sm"/>
          </a:ln>
        </p:spPr>
        <p:txBody>
          <a:bodyPr spcFirstLastPara="1" wrap="square" lIns="91425" tIns="3600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C2</a:t>
            </a:r>
            <a:endParaRPr sz="1800" b="0" i="0" u="none" strike="noStrike" cap="none">
              <a:solidFill>
                <a:srgbClr val="FFFFFF"/>
              </a:solidFill>
              <a:latin typeface="Roboto Black"/>
              <a:ea typeface="Roboto Black"/>
              <a:cs typeface="Roboto Black"/>
              <a:sym typeface="Roboto Black"/>
            </a:endParaRPr>
          </a:p>
        </p:txBody>
      </p:sp>
      <p:sp>
        <p:nvSpPr>
          <p:cNvPr id="458" name="Google Shape;458;p3"/>
          <p:cNvSpPr/>
          <p:nvPr/>
        </p:nvSpPr>
        <p:spPr>
          <a:xfrm>
            <a:off x="6426049" y="2700406"/>
            <a:ext cx="1511623" cy="2666617"/>
          </a:xfrm>
          <a:custGeom>
            <a:avLst/>
            <a:gdLst/>
            <a:ahLst/>
            <a:cxnLst/>
            <a:rect l="l" t="t" r="r" b="b"/>
            <a:pathLst>
              <a:path w="1511623" h="2666617" extrusionOk="0">
                <a:moveTo>
                  <a:pt x="123883" y="0"/>
                </a:moveTo>
                <a:lnTo>
                  <a:pt x="973187" y="295593"/>
                </a:lnTo>
                <a:lnTo>
                  <a:pt x="964740" y="318671"/>
                </a:lnTo>
                <a:cubicBezTo>
                  <a:pt x="922666" y="453943"/>
                  <a:pt x="900000" y="597766"/>
                  <a:pt x="900000" y="746883"/>
                </a:cubicBezTo>
                <a:cubicBezTo>
                  <a:pt x="900000" y="1194234"/>
                  <a:pt x="1103991" y="1593940"/>
                  <a:pt x="1424026" y="1858057"/>
                </a:cubicBezTo>
                <a:lnTo>
                  <a:pt x="1511623" y="1923561"/>
                </a:lnTo>
                <a:lnTo>
                  <a:pt x="1004094" y="2666617"/>
                </a:lnTo>
                <a:lnTo>
                  <a:pt x="851543" y="2552541"/>
                </a:lnTo>
                <a:cubicBezTo>
                  <a:pt x="331484" y="2123350"/>
                  <a:pt x="0" y="1473828"/>
                  <a:pt x="0" y="746883"/>
                </a:cubicBezTo>
                <a:cubicBezTo>
                  <a:pt x="0" y="504568"/>
                  <a:pt x="36832" y="270856"/>
                  <a:pt x="105202" y="51039"/>
                </a:cubicBezTo>
                <a:lnTo>
                  <a:pt x="123883" y="0"/>
                </a:lnTo>
                <a:close/>
              </a:path>
            </a:pathLst>
          </a:custGeom>
          <a:solidFill>
            <a:schemeClr val="lt1"/>
          </a:solidFill>
          <a:ln w="38100" cap="flat" cmpd="sng">
            <a:solidFill>
              <a:schemeClr val="lt1"/>
            </a:solidFill>
            <a:prstDash val="solid"/>
            <a:miter lim="800000"/>
            <a:headEnd type="none" w="sm" len="sm"/>
            <a:tailEnd type="none" w="sm" len="sm"/>
          </a:ln>
        </p:spPr>
        <p:txBody>
          <a:bodyPr spcFirstLastPara="1" wrap="square" lIns="91425" tIns="72000" rIns="468000"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D2</a:t>
            </a:r>
            <a:endParaRPr sz="1800" b="0" i="0" u="none" strike="noStrike" cap="none">
              <a:solidFill>
                <a:srgbClr val="FFFFFF"/>
              </a:solidFill>
              <a:latin typeface="Roboto Black"/>
              <a:ea typeface="Roboto Black"/>
              <a:cs typeface="Roboto Black"/>
              <a:sym typeface="Roboto Black"/>
            </a:endParaRPr>
          </a:p>
        </p:txBody>
      </p:sp>
      <p:sp>
        <p:nvSpPr>
          <p:cNvPr id="459" name="Google Shape;459;p3"/>
          <p:cNvSpPr/>
          <p:nvPr/>
        </p:nvSpPr>
        <p:spPr>
          <a:xfrm>
            <a:off x="6555695" y="1107722"/>
            <a:ext cx="2201786" cy="1862861"/>
          </a:xfrm>
          <a:custGeom>
            <a:avLst/>
            <a:gdLst/>
            <a:ahLst/>
            <a:cxnLst/>
            <a:rect l="l" t="t" r="r" b="b"/>
            <a:pathLst>
              <a:path w="2201786" h="1862861" extrusionOk="0">
                <a:moveTo>
                  <a:pt x="2201786" y="0"/>
                </a:moveTo>
                <a:lnTo>
                  <a:pt x="2197080" y="900237"/>
                </a:lnTo>
                <a:lnTo>
                  <a:pt x="2063121" y="907002"/>
                </a:lnTo>
                <a:cubicBezTo>
                  <a:pt x="1530627" y="961079"/>
                  <a:pt x="1083903" y="1305286"/>
                  <a:pt x="883515" y="1779054"/>
                </a:cubicBezTo>
                <a:lnTo>
                  <a:pt x="852842" y="1862861"/>
                </a:lnTo>
                <a:lnTo>
                  <a:pt x="0" y="1576934"/>
                </a:lnTo>
                <a:lnTo>
                  <a:pt x="54242" y="1428734"/>
                </a:lnTo>
                <a:cubicBezTo>
                  <a:pt x="379871" y="658861"/>
                  <a:pt x="1105799" y="99525"/>
                  <a:pt x="1971102" y="11648"/>
                </a:cubicBezTo>
                <a:lnTo>
                  <a:pt x="2201786" y="0"/>
                </a:lnTo>
                <a:close/>
              </a:path>
            </a:pathLst>
          </a:custGeom>
          <a:solidFill>
            <a:schemeClr val="lt1"/>
          </a:solidFill>
          <a:ln w="38100" cap="flat" cmpd="sng">
            <a:solidFill>
              <a:schemeClr val="lt1"/>
            </a:solidFill>
            <a:prstDash val="solid"/>
            <a:miter lim="800000"/>
            <a:headEnd type="none" w="sm" len="sm"/>
            <a:tailEnd type="none" w="sm" len="sm"/>
          </a:ln>
        </p:spPr>
        <p:txBody>
          <a:bodyPr spcFirstLastPara="1" wrap="square" lIns="91425" tIns="45700" rIns="288000" bIns="1080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E2</a:t>
            </a:r>
            <a:endParaRPr/>
          </a:p>
        </p:txBody>
      </p:sp>
      <p:sp>
        <p:nvSpPr>
          <p:cNvPr id="460" name="Google Shape;460;p3"/>
          <p:cNvSpPr/>
          <p:nvPr/>
        </p:nvSpPr>
        <p:spPr>
          <a:xfrm>
            <a:off x="8770677" y="2007523"/>
            <a:ext cx="1378158" cy="1329379"/>
          </a:xfrm>
          <a:custGeom>
            <a:avLst/>
            <a:gdLst/>
            <a:ahLst/>
            <a:cxnLst/>
            <a:rect l="l" t="t" r="r" b="b"/>
            <a:pathLst>
              <a:path w="1378158" h="1329379" extrusionOk="0">
                <a:moveTo>
                  <a:pt x="0" y="0"/>
                </a:moveTo>
                <a:lnTo>
                  <a:pt x="142603" y="7201"/>
                </a:lnTo>
                <a:cubicBezTo>
                  <a:pt x="723506" y="66195"/>
                  <a:pt x="1202336" y="470466"/>
                  <a:pt x="1370631" y="1011554"/>
                </a:cubicBezTo>
                <a:lnTo>
                  <a:pt x="1378158" y="1040827"/>
                </a:lnTo>
                <a:lnTo>
                  <a:pt x="523917" y="1329379"/>
                </a:lnTo>
                <a:lnTo>
                  <a:pt x="492935" y="1229574"/>
                </a:lnTo>
                <a:cubicBezTo>
                  <a:pt x="424622" y="1068062"/>
                  <a:pt x="279964" y="946703"/>
                  <a:pt x="104200" y="910737"/>
                </a:cubicBezTo>
                <a:lnTo>
                  <a:pt x="2842" y="900519"/>
                </a:lnTo>
                <a:lnTo>
                  <a:pt x="0"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1425" tIns="144000" rIns="72000"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A3</a:t>
            </a:r>
            <a:endParaRPr/>
          </a:p>
        </p:txBody>
      </p:sp>
      <p:sp>
        <p:nvSpPr>
          <p:cNvPr id="461" name="Google Shape;461;p3"/>
          <p:cNvSpPr/>
          <p:nvPr/>
        </p:nvSpPr>
        <p:spPr>
          <a:xfrm>
            <a:off x="9041044" y="3057682"/>
            <a:ext cx="1165004" cy="1595710"/>
          </a:xfrm>
          <a:custGeom>
            <a:avLst/>
            <a:gdLst/>
            <a:ahLst/>
            <a:cxnLst/>
            <a:rect l="l" t="t" r="r" b="b"/>
            <a:pathLst>
              <a:path w="1165004" h="1595710" extrusionOk="0">
                <a:moveTo>
                  <a:pt x="1110191" y="0"/>
                </a:moveTo>
                <a:lnTo>
                  <a:pt x="1135748" y="99396"/>
                </a:lnTo>
                <a:cubicBezTo>
                  <a:pt x="1154931" y="193136"/>
                  <a:pt x="1165004" y="290195"/>
                  <a:pt x="1165004" y="389606"/>
                </a:cubicBezTo>
                <a:cubicBezTo>
                  <a:pt x="1165004" y="886662"/>
                  <a:pt x="913164" y="1324898"/>
                  <a:pt x="530122" y="1583677"/>
                </a:cubicBezTo>
                <a:lnTo>
                  <a:pt x="510316" y="1595710"/>
                </a:lnTo>
                <a:lnTo>
                  <a:pt x="0" y="851996"/>
                </a:lnTo>
                <a:lnTo>
                  <a:pt x="26923" y="837383"/>
                </a:lnTo>
                <a:cubicBezTo>
                  <a:pt x="170564" y="740341"/>
                  <a:pt x="265004" y="576002"/>
                  <a:pt x="265004" y="389606"/>
                </a:cubicBezTo>
                <a:lnTo>
                  <a:pt x="255497" y="295299"/>
                </a:lnTo>
                <a:lnTo>
                  <a:pt x="1110191"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180000" tIns="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B3</a:t>
            </a:r>
            <a:endParaRPr/>
          </a:p>
        </p:txBody>
      </p:sp>
      <p:sp>
        <p:nvSpPr>
          <p:cNvPr id="462" name="Google Shape;462;p3"/>
          <p:cNvSpPr/>
          <p:nvPr/>
        </p:nvSpPr>
        <p:spPr>
          <a:xfrm>
            <a:off x="7989465" y="3917396"/>
            <a:ext cx="1553169" cy="969892"/>
          </a:xfrm>
          <a:custGeom>
            <a:avLst/>
            <a:gdLst/>
            <a:ahLst/>
            <a:cxnLst/>
            <a:rect l="l" t="t" r="r" b="b"/>
            <a:pathLst>
              <a:path w="1553169" h="969892" extrusionOk="0">
                <a:moveTo>
                  <a:pt x="515807" y="0"/>
                </a:moveTo>
                <a:lnTo>
                  <a:pt x="566392" y="27456"/>
                </a:lnTo>
                <a:cubicBezTo>
                  <a:pt x="630996" y="54782"/>
                  <a:pt x="702026" y="69892"/>
                  <a:pt x="776584" y="69892"/>
                </a:cubicBezTo>
                <a:cubicBezTo>
                  <a:pt x="851143" y="69892"/>
                  <a:pt x="922172" y="54782"/>
                  <a:pt x="986776" y="27456"/>
                </a:cubicBezTo>
                <a:lnTo>
                  <a:pt x="1037362" y="0"/>
                </a:lnTo>
                <a:lnTo>
                  <a:pt x="1553169" y="741297"/>
                </a:lnTo>
                <a:lnTo>
                  <a:pt x="1462973" y="796092"/>
                </a:lnTo>
                <a:cubicBezTo>
                  <a:pt x="1258935" y="906932"/>
                  <a:pt x="1025112" y="969892"/>
                  <a:pt x="776584" y="969892"/>
                </a:cubicBezTo>
                <a:cubicBezTo>
                  <a:pt x="528056" y="969892"/>
                  <a:pt x="294233" y="906932"/>
                  <a:pt x="90195" y="796092"/>
                </a:cubicBezTo>
                <a:lnTo>
                  <a:pt x="0" y="741297"/>
                </a:lnTo>
                <a:lnTo>
                  <a:pt x="515807"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1425" tIns="1080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C3</a:t>
            </a:r>
            <a:endParaRPr sz="1800" b="0" i="0" u="none" strike="noStrike" cap="none">
              <a:solidFill>
                <a:srgbClr val="FFFFFF"/>
              </a:solidFill>
              <a:latin typeface="Roboto Black"/>
              <a:ea typeface="Roboto Black"/>
              <a:cs typeface="Roboto Black"/>
              <a:sym typeface="Roboto Black"/>
            </a:endParaRPr>
          </a:p>
        </p:txBody>
      </p:sp>
      <p:sp>
        <p:nvSpPr>
          <p:cNvPr id="463" name="Google Shape;463;p3"/>
          <p:cNvSpPr/>
          <p:nvPr/>
        </p:nvSpPr>
        <p:spPr>
          <a:xfrm>
            <a:off x="7326049" y="3047850"/>
            <a:ext cx="1165005" cy="1595710"/>
          </a:xfrm>
          <a:custGeom>
            <a:avLst/>
            <a:gdLst/>
            <a:ahLst/>
            <a:cxnLst/>
            <a:rect l="l" t="t" r="r" b="b"/>
            <a:pathLst>
              <a:path w="1165005" h="1595710" extrusionOk="0">
                <a:moveTo>
                  <a:pt x="54814" y="0"/>
                </a:moveTo>
                <a:lnTo>
                  <a:pt x="909507" y="295299"/>
                </a:lnTo>
                <a:lnTo>
                  <a:pt x="900000" y="389606"/>
                </a:lnTo>
                <a:cubicBezTo>
                  <a:pt x="900000" y="576002"/>
                  <a:pt x="994440" y="740341"/>
                  <a:pt x="1138081" y="837383"/>
                </a:cubicBezTo>
                <a:lnTo>
                  <a:pt x="1165005" y="851996"/>
                </a:lnTo>
                <a:lnTo>
                  <a:pt x="654689" y="1595710"/>
                </a:lnTo>
                <a:lnTo>
                  <a:pt x="634882" y="1583677"/>
                </a:lnTo>
                <a:cubicBezTo>
                  <a:pt x="251840" y="1324898"/>
                  <a:pt x="0" y="886662"/>
                  <a:pt x="0" y="389606"/>
                </a:cubicBezTo>
                <a:cubicBezTo>
                  <a:pt x="0" y="290195"/>
                  <a:pt x="10074" y="193136"/>
                  <a:pt x="29256" y="99396"/>
                </a:cubicBezTo>
                <a:lnTo>
                  <a:pt x="54814"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1425" tIns="0" rIns="180000"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D3</a:t>
            </a:r>
            <a:endParaRPr sz="1800" b="0" i="0" u="none" strike="noStrike" cap="none">
              <a:solidFill>
                <a:srgbClr val="FFFFFF"/>
              </a:solidFill>
              <a:latin typeface="Roboto Black"/>
              <a:ea typeface="Roboto Black"/>
              <a:cs typeface="Roboto Black"/>
              <a:sym typeface="Roboto Black"/>
            </a:endParaRPr>
          </a:p>
        </p:txBody>
      </p:sp>
      <p:sp>
        <p:nvSpPr>
          <p:cNvPr id="464" name="Google Shape;464;p3"/>
          <p:cNvSpPr/>
          <p:nvPr/>
        </p:nvSpPr>
        <p:spPr>
          <a:xfrm>
            <a:off x="7383261" y="2007523"/>
            <a:ext cx="1378158" cy="1329379"/>
          </a:xfrm>
          <a:custGeom>
            <a:avLst/>
            <a:gdLst/>
            <a:ahLst/>
            <a:cxnLst/>
            <a:rect l="l" t="t" r="r" b="b"/>
            <a:pathLst>
              <a:path w="1378158" h="1329379" extrusionOk="0">
                <a:moveTo>
                  <a:pt x="1378158" y="0"/>
                </a:moveTo>
                <a:lnTo>
                  <a:pt x="1375316" y="900519"/>
                </a:lnTo>
                <a:lnTo>
                  <a:pt x="1273958" y="910737"/>
                </a:lnTo>
                <a:cubicBezTo>
                  <a:pt x="1098195" y="946703"/>
                  <a:pt x="953537" y="1068062"/>
                  <a:pt x="885223" y="1229574"/>
                </a:cubicBezTo>
                <a:lnTo>
                  <a:pt x="854242" y="1329379"/>
                </a:lnTo>
                <a:lnTo>
                  <a:pt x="0" y="1040827"/>
                </a:lnTo>
                <a:lnTo>
                  <a:pt x="7527" y="1011554"/>
                </a:lnTo>
                <a:cubicBezTo>
                  <a:pt x="175823" y="470466"/>
                  <a:pt x="654653" y="66195"/>
                  <a:pt x="1235555" y="7201"/>
                </a:cubicBezTo>
                <a:lnTo>
                  <a:pt x="1378158"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144000" tIns="1800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E3</a:t>
            </a:r>
            <a:endParaRPr/>
          </a:p>
        </p:txBody>
      </p:sp>
      <p:sp>
        <p:nvSpPr>
          <p:cNvPr id="465" name="Google Shape;465;p3"/>
          <p:cNvSpPr/>
          <p:nvPr/>
        </p:nvSpPr>
        <p:spPr>
          <a:xfrm>
            <a:off x="8768729" y="2907559"/>
            <a:ext cx="499438" cy="511737"/>
          </a:xfrm>
          <a:custGeom>
            <a:avLst/>
            <a:gdLst/>
            <a:ahLst/>
            <a:cxnLst/>
            <a:rect l="l" t="t" r="r" b="b"/>
            <a:pathLst>
              <a:path w="499438" h="511737" extrusionOk="0">
                <a:moveTo>
                  <a:pt x="0" y="0"/>
                </a:moveTo>
                <a:lnTo>
                  <a:pt x="106148" y="10701"/>
                </a:lnTo>
                <a:cubicBezTo>
                  <a:pt x="281912" y="46667"/>
                  <a:pt x="426570" y="168026"/>
                  <a:pt x="494883" y="329538"/>
                </a:cubicBezTo>
                <a:lnTo>
                  <a:pt x="499438" y="344212"/>
                </a:lnTo>
                <a:lnTo>
                  <a:pt x="2031" y="511737"/>
                </a:lnTo>
                <a:lnTo>
                  <a:pt x="0" y="0"/>
                </a:lnTo>
                <a:close/>
              </a:path>
            </a:pathLst>
          </a:custGeom>
          <a:solidFill>
            <a:srgbClr val="92D050"/>
          </a:solidFill>
          <a:ln w="38100" cap="flat" cmpd="sng">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A4</a:t>
            </a:r>
            <a:endParaRPr sz="1800" b="0" i="0" u="none" strike="noStrike" cap="none">
              <a:solidFill>
                <a:srgbClr val="FFFFFF"/>
              </a:solidFill>
              <a:latin typeface="Roboto Black"/>
              <a:ea typeface="Roboto Black"/>
              <a:cs typeface="Roboto Black"/>
              <a:sym typeface="Roboto Black"/>
            </a:endParaRPr>
          </a:p>
        </p:txBody>
      </p:sp>
      <p:sp>
        <p:nvSpPr>
          <p:cNvPr id="466" name="Google Shape;466;p3"/>
          <p:cNvSpPr/>
          <p:nvPr/>
        </p:nvSpPr>
        <p:spPr>
          <a:xfrm>
            <a:off x="8773674" y="3256833"/>
            <a:ext cx="532375" cy="624988"/>
          </a:xfrm>
          <a:custGeom>
            <a:avLst/>
            <a:gdLst/>
            <a:ahLst/>
            <a:cxnLst/>
            <a:rect l="l" t="t" r="r" b="b"/>
            <a:pathLst>
              <a:path w="532375" h="624988" extrusionOk="0">
                <a:moveTo>
                  <a:pt x="496066" y="0"/>
                </a:moveTo>
                <a:lnTo>
                  <a:pt x="521404" y="81626"/>
                </a:lnTo>
                <a:cubicBezTo>
                  <a:pt x="528598" y="116779"/>
                  <a:pt x="532375" y="153176"/>
                  <a:pt x="532375" y="190455"/>
                </a:cubicBezTo>
                <a:cubicBezTo>
                  <a:pt x="532375" y="339572"/>
                  <a:pt x="471934" y="474572"/>
                  <a:pt x="374213" y="572293"/>
                </a:cubicBezTo>
                <a:lnTo>
                  <a:pt x="310346" y="624988"/>
                </a:lnTo>
                <a:lnTo>
                  <a:pt x="0" y="171887"/>
                </a:lnTo>
                <a:lnTo>
                  <a:pt x="496066" y="0"/>
                </a:lnTo>
                <a:close/>
              </a:path>
            </a:pathLst>
          </a:custGeom>
          <a:solidFill>
            <a:srgbClr val="92D050"/>
          </a:solidFill>
          <a:ln w="38100" cap="flat" cmpd="sng">
            <a:solidFill>
              <a:srgbClr val="92D050"/>
            </a:solidFill>
            <a:prstDash val="solid"/>
            <a:miter lim="800000"/>
            <a:headEnd type="none" w="sm" len="sm"/>
            <a:tailEnd type="none" w="sm" len="sm"/>
          </a:ln>
        </p:spPr>
        <p:txBody>
          <a:bodyPr spcFirstLastPara="1" wrap="square" lIns="72000" tIns="0" rIns="0" bIns="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B4</a:t>
            </a:r>
            <a:endParaRPr sz="1800" b="0" i="0" u="none" strike="noStrike" cap="none">
              <a:solidFill>
                <a:srgbClr val="FFFFFF"/>
              </a:solidFill>
              <a:latin typeface="Roboto Black"/>
              <a:ea typeface="Roboto Black"/>
              <a:cs typeface="Roboto Black"/>
              <a:sym typeface="Roboto Black"/>
            </a:endParaRPr>
          </a:p>
        </p:txBody>
      </p:sp>
      <p:sp>
        <p:nvSpPr>
          <p:cNvPr id="467" name="Google Shape;467;p3"/>
          <p:cNvSpPr/>
          <p:nvPr/>
        </p:nvSpPr>
        <p:spPr>
          <a:xfrm>
            <a:off x="8452008" y="3434544"/>
            <a:ext cx="628083" cy="552744"/>
          </a:xfrm>
          <a:custGeom>
            <a:avLst/>
            <a:gdLst/>
            <a:ahLst/>
            <a:cxnLst/>
            <a:rect l="l" t="t" r="r" b="b"/>
            <a:pathLst>
              <a:path w="628083" h="552744" extrusionOk="0">
                <a:moveTo>
                  <a:pt x="314041" y="0"/>
                </a:moveTo>
                <a:lnTo>
                  <a:pt x="628083" y="450519"/>
                </a:lnTo>
                <a:lnTo>
                  <a:pt x="615960" y="460521"/>
                </a:lnTo>
                <a:cubicBezTo>
                  <a:pt x="529776" y="518746"/>
                  <a:pt x="425879" y="552744"/>
                  <a:pt x="314041" y="552744"/>
                </a:cubicBezTo>
                <a:cubicBezTo>
                  <a:pt x="202203" y="552744"/>
                  <a:pt x="98307" y="518746"/>
                  <a:pt x="12122" y="460521"/>
                </a:cubicBezTo>
                <a:lnTo>
                  <a:pt x="0" y="450519"/>
                </a:lnTo>
                <a:lnTo>
                  <a:pt x="314041" y="0"/>
                </a:lnTo>
                <a:close/>
              </a:path>
            </a:pathLst>
          </a:custGeom>
          <a:solidFill>
            <a:srgbClr val="92D050"/>
          </a:solidFill>
          <a:ln w="38100" cap="flat" cmpd="sng">
            <a:solidFill>
              <a:srgbClr val="92D050"/>
            </a:solidFill>
            <a:prstDash val="solid"/>
            <a:miter lim="800000"/>
            <a:headEnd type="none" w="sm" len="sm"/>
            <a:tailEnd type="none" w="sm" len="sm"/>
          </a:ln>
        </p:spPr>
        <p:txBody>
          <a:bodyPr spcFirstLastPara="1" wrap="square" lIns="91425" tIns="2880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C4</a:t>
            </a:r>
            <a:endParaRPr sz="1800" b="0" i="0" u="none" strike="noStrike" cap="none">
              <a:solidFill>
                <a:srgbClr val="FFFFFF"/>
              </a:solidFill>
              <a:latin typeface="Roboto Black"/>
              <a:ea typeface="Roboto Black"/>
              <a:cs typeface="Roboto Black"/>
              <a:sym typeface="Roboto Black"/>
            </a:endParaRPr>
          </a:p>
        </p:txBody>
      </p:sp>
      <p:sp>
        <p:nvSpPr>
          <p:cNvPr id="468" name="Google Shape;468;p3"/>
          <p:cNvSpPr/>
          <p:nvPr/>
        </p:nvSpPr>
        <p:spPr>
          <a:xfrm>
            <a:off x="8226049" y="3256833"/>
            <a:ext cx="532375" cy="624988"/>
          </a:xfrm>
          <a:custGeom>
            <a:avLst/>
            <a:gdLst/>
            <a:ahLst/>
            <a:cxnLst/>
            <a:rect l="l" t="t" r="r" b="b"/>
            <a:pathLst>
              <a:path w="532375" h="624988" extrusionOk="0">
                <a:moveTo>
                  <a:pt x="36309" y="0"/>
                </a:moveTo>
                <a:lnTo>
                  <a:pt x="532375" y="171887"/>
                </a:lnTo>
                <a:lnTo>
                  <a:pt x="222030" y="624988"/>
                </a:lnTo>
                <a:lnTo>
                  <a:pt x="158162" y="572293"/>
                </a:lnTo>
                <a:cubicBezTo>
                  <a:pt x="60442" y="474572"/>
                  <a:pt x="0" y="339572"/>
                  <a:pt x="0" y="190455"/>
                </a:cubicBezTo>
                <a:cubicBezTo>
                  <a:pt x="0" y="153176"/>
                  <a:pt x="3778" y="116779"/>
                  <a:pt x="10971" y="81626"/>
                </a:cubicBezTo>
                <a:lnTo>
                  <a:pt x="36309" y="0"/>
                </a:lnTo>
                <a:close/>
              </a:path>
            </a:pathLst>
          </a:custGeom>
          <a:solidFill>
            <a:srgbClr val="92D050"/>
          </a:solidFill>
          <a:ln w="38100" cap="flat" cmpd="sng">
            <a:solidFill>
              <a:srgbClr val="92D050"/>
            </a:solidFill>
            <a:prstDash val="solid"/>
            <a:miter lim="800000"/>
            <a:headEnd type="none" w="sm" len="sm"/>
            <a:tailEnd type="none" w="sm" len="sm"/>
          </a:ln>
        </p:spPr>
        <p:txBody>
          <a:bodyPr spcFirstLastPara="1" wrap="square" lIns="91425" tIns="45700" rIns="144000"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D4</a:t>
            </a:r>
            <a:endParaRPr sz="1800" b="0" i="0" u="none" strike="noStrike" cap="none">
              <a:solidFill>
                <a:srgbClr val="FFFFFF"/>
              </a:solidFill>
              <a:latin typeface="Roboto Black"/>
              <a:ea typeface="Roboto Black"/>
              <a:cs typeface="Roboto Black"/>
              <a:sym typeface="Roboto Black"/>
            </a:endParaRPr>
          </a:p>
        </p:txBody>
      </p:sp>
      <p:sp>
        <p:nvSpPr>
          <p:cNvPr id="469" name="Google Shape;469;p3"/>
          <p:cNvSpPr/>
          <p:nvPr/>
        </p:nvSpPr>
        <p:spPr>
          <a:xfrm>
            <a:off x="8263929" y="2907559"/>
            <a:ext cx="499438" cy="511737"/>
          </a:xfrm>
          <a:custGeom>
            <a:avLst/>
            <a:gdLst/>
            <a:ahLst/>
            <a:cxnLst/>
            <a:rect l="l" t="t" r="r" b="b"/>
            <a:pathLst>
              <a:path w="499438" h="511737" extrusionOk="0">
                <a:moveTo>
                  <a:pt x="499438" y="0"/>
                </a:moveTo>
                <a:lnTo>
                  <a:pt x="497407" y="511737"/>
                </a:lnTo>
                <a:lnTo>
                  <a:pt x="0" y="344212"/>
                </a:lnTo>
                <a:lnTo>
                  <a:pt x="4555" y="329538"/>
                </a:lnTo>
                <a:cubicBezTo>
                  <a:pt x="72869" y="168026"/>
                  <a:pt x="217527" y="46667"/>
                  <a:pt x="393290" y="10701"/>
                </a:cubicBezTo>
                <a:lnTo>
                  <a:pt x="499438" y="0"/>
                </a:lnTo>
                <a:close/>
              </a:path>
            </a:pathLst>
          </a:custGeom>
          <a:solidFill>
            <a:srgbClr val="92D050"/>
          </a:solid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E4</a:t>
            </a:r>
            <a:endParaRPr sz="1800" b="0" i="0" u="none" strike="noStrike" cap="none">
              <a:solidFill>
                <a:srgbClr val="FFFFFF"/>
              </a:solidFill>
              <a:latin typeface="Roboto Black"/>
              <a:ea typeface="Roboto Black"/>
              <a:cs typeface="Roboto Black"/>
              <a:sym typeface="Roboto Black"/>
            </a:endParaRPr>
          </a:p>
        </p:txBody>
      </p:sp>
      <p:sp>
        <p:nvSpPr>
          <p:cNvPr id="470" name="Google Shape;470;p3"/>
          <p:cNvSpPr txBox="1"/>
          <p:nvPr/>
        </p:nvSpPr>
        <p:spPr>
          <a:xfrm>
            <a:off x="1172393" y="404348"/>
            <a:ext cx="453046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00"/>
              </a:buClr>
              <a:buSzPts val="3200"/>
              <a:buFont typeface="Roboto Black"/>
              <a:buNone/>
            </a:pPr>
            <a:r>
              <a:rPr lang="en-US" sz="3200" b="0" i="0" u="none" strike="noStrike" cap="none">
                <a:solidFill>
                  <a:srgbClr val="FFFF00"/>
                </a:solidFill>
                <a:latin typeface="Roboto Black"/>
                <a:ea typeface="Roboto Black"/>
                <a:cs typeface="Roboto Black"/>
                <a:sym typeface="Roboto Black"/>
              </a:rPr>
              <a:t> TRÒ CHƠI HỒNG TÂM</a:t>
            </a:r>
            <a:endParaRPr/>
          </a:p>
        </p:txBody>
      </p:sp>
      <p:sp>
        <p:nvSpPr>
          <p:cNvPr id="471" name="Google Shape;471;p3"/>
          <p:cNvSpPr/>
          <p:nvPr/>
        </p:nvSpPr>
        <p:spPr>
          <a:xfrm>
            <a:off x="8687342" y="3354998"/>
            <a:ext cx="161940" cy="161940"/>
          </a:xfrm>
          <a:prstGeom prst="ellipse">
            <a:avLst/>
          </a:prstGeom>
          <a:solidFill>
            <a:srgbClr val="FF33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72" name="Google Shape;472;p3"/>
          <p:cNvSpPr/>
          <p:nvPr/>
        </p:nvSpPr>
        <p:spPr>
          <a:xfrm>
            <a:off x="432955" y="1367971"/>
            <a:ext cx="729890" cy="729890"/>
          </a:xfrm>
          <a:prstGeom prst="heptagon">
            <a:avLst>
              <a:gd name="hf" fmla="val 102572"/>
              <a:gd name="vf" fmla="val 105210"/>
            </a:avLst>
          </a:prstGeom>
          <a:solidFill>
            <a:srgbClr val="FFC000"/>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boto Black"/>
              <a:buNone/>
            </a:pPr>
            <a:r>
              <a:rPr lang="en-US" sz="2800" b="0" i="0" u="none" strike="noStrike" cap="none">
                <a:solidFill>
                  <a:srgbClr val="FFFFFF"/>
                </a:solidFill>
                <a:latin typeface="Roboto Black"/>
                <a:ea typeface="Roboto Black"/>
                <a:cs typeface="Roboto Black"/>
                <a:sym typeface="Roboto Black"/>
              </a:rPr>
              <a:t>1</a:t>
            </a:r>
            <a:endParaRPr sz="2800" b="0" i="0" u="none" strike="noStrike" cap="none">
              <a:solidFill>
                <a:srgbClr val="FFFFFF"/>
              </a:solidFill>
              <a:latin typeface="Roboto Black"/>
              <a:ea typeface="Roboto Black"/>
              <a:cs typeface="Roboto Black"/>
              <a:sym typeface="Roboto Black"/>
            </a:endParaRPr>
          </a:p>
        </p:txBody>
      </p:sp>
      <p:grpSp>
        <p:nvGrpSpPr>
          <p:cNvPr id="473" name="Google Shape;473;p3"/>
          <p:cNvGrpSpPr/>
          <p:nvPr/>
        </p:nvGrpSpPr>
        <p:grpSpPr>
          <a:xfrm>
            <a:off x="245595" y="2481074"/>
            <a:ext cx="4430160" cy="1125226"/>
            <a:chOff x="2977033" y="5676785"/>
            <a:chExt cx="4852432" cy="1125226"/>
          </a:xfrm>
        </p:grpSpPr>
        <p:sp>
          <p:nvSpPr>
            <p:cNvPr id="474" name="Google Shape;474;p3"/>
            <p:cNvSpPr/>
            <p:nvPr/>
          </p:nvSpPr>
          <p:spPr>
            <a:xfrm>
              <a:off x="2977033" y="5676785"/>
              <a:ext cx="4852432" cy="1072418"/>
            </a:xfrm>
            <a:prstGeom prst="roundRect">
              <a:avLst>
                <a:gd name="adj" fmla="val 16667"/>
              </a:avLst>
            </a:prstGeom>
            <a:solidFill>
              <a:srgbClr val="F7CAA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75" name="Google Shape;475;p3"/>
            <p:cNvSpPr txBox="1"/>
            <p:nvPr/>
          </p:nvSpPr>
          <p:spPr>
            <a:xfrm>
              <a:off x="3114714" y="5786348"/>
              <a:ext cx="468793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rgbClr val="002060"/>
                  </a:solidFill>
                  <a:latin typeface="Roboto"/>
                  <a:ea typeface="Roboto"/>
                  <a:cs typeface="Roboto"/>
                  <a:sym typeface="Roboto"/>
                </a:rPr>
                <a:t>Có múi, có khía vàng au</a:t>
              </a:r>
              <a:endParaRPr/>
            </a:p>
            <a:p>
              <a:pPr marL="0" marR="0" lvl="0" indent="0" algn="ctr" rtl="0">
                <a:spcBef>
                  <a:spcPts val="0"/>
                </a:spcBef>
                <a:spcAft>
                  <a:spcPts val="0"/>
                </a:spcAft>
                <a:buNone/>
              </a:pPr>
              <a:r>
                <a:rPr lang="en-US" sz="2000" b="0" i="0" u="none" strike="noStrike" cap="none">
                  <a:solidFill>
                    <a:srgbClr val="002060"/>
                  </a:solidFill>
                  <a:latin typeface="Roboto"/>
                  <a:ea typeface="Roboto"/>
                  <a:cs typeface="Roboto"/>
                  <a:sym typeface="Roboto"/>
                </a:rPr>
                <a:t>Chim khôn ăn quả hẹn sau trả vàng.</a:t>
              </a:r>
              <a:endParaRPr/>
            </a:p>
            <a:p>
              <a:pPr marL="0" marR="0" lvl="0" indent="0" algn="r" rtl="0">
                <a:spcBef>
                  <a:spcPts val="0"/>
                </a:spcBef>
                <a:spcAft>
                  <a:spcPts val="0"/>
                </a:spcAft>
                <a:buNone/>
              </a:pPr>
              <a:r>
                <a:rPr lang="en-US" sz="2000" b="0" i="0" u="none" strike="noStrike" cap="none">
                  <a:solidFill>
                    <a:srgbClr val="002060"/>
                  </a:solidFill>
                  <a:latin typeface="Roboto"/>
                  <a:ea typeface="Roboto"/>
                  <a:cs typeface="Roboto"/>
                  <a:sym typeface="Roboto"/>
                </a:rPr>
                <a:t>Là quả gì?</a:t>
              </a:r>
              <a:endParaRPr/>
            </a:p>
          </p:txBody>
        </p:sp>
      </p:grpSp>
      <p:grpSp>
        <p:nvGrpSpPr>
          <p:cNvPr id="476" name="Google Shape;476;p3"/>
          <p:cNvGrpSpPr/>
          <p:nvPr/>
        </p:nvGrpSpPr>
        <p:grpSpPr>
          <a:xfrm>
            <a:off x="669830" y="4169465"/>
            <a:ext cx="4016645" cy="1310058"/>
            <a:chOff x="2977033" y="5676785"/>
            <a:chExt cx="4852432" cy="1310058"/>
          </a:xfrm>
        </p:grpSpPr>
        <p:sp>
          <p:nvSpPr>
            <p:cNvPr id="477" name="Google Shape;477;p3"/>
            <p:cNvSpPr/>
            <p:nvPr/>
          </p:nvSpPr>
          <p:spPr>
            <a:xfrm>
              <a:off x="2977033" y="5676785"/>
              <a:ext cx="4852432" cy="1310058"/>
            </a:xfrm>
            <a:prstGeom prst="roundRect">
              <a:avLst>
                <a:gd name="adj" fmla="val 16667"/>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78" name="Google Shape;478;p3"/>
            <p:cNvSpPr txBox="1"/>
            <p:nvPr/>
          </p:nvSpPr>
          <p:spPr>
            <a:xfrm>
              <a:off x="2983851" y="6035452"/>
              <a:ext cx="468793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a:ea typeface="Roboto"/>
                  <a:cs typeface="Roboto"/>
                  <a:sym typeface="Roboto"/>
                </a:rPr>
                <a:t>Quả khế</a:t>
              </a:r>
              <a:endParaRPr/>
            </a:p>
          </p:txBody>
        </p:sp>
      </p:grpSp>
      <p:sp>
        <p:nvSpPr>
          <p:cNvPr id="479" name="Google Shape;479;p3"/>
          <p:cNvSpPr txBox="1"/>
          <p:nvPr/>
        </p:nvSpPr>
        <p:spPr>
          <a:xfrm>
            <a:off x="2062565" y="6531675"/>
            <a:ext cx="102576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600"/>
              <a:buFont typeface="Roboto"/>
              <a:buNone/>
            </a:pPr>
            <a:r>
              <a:rPr lang="en-US" sz="1600" b="0" i="0" u="none" strike="noStrike" cap="none">
                <a:solidFill>
                  <a:srgbClr val="FFFFFF"/>
                </a:solidFill>
                <a:latin typeface="Roboto"/>
                <a:ea typeface="Roboto"/>
                <a:cs typeface="Roboto"/>
                <a:sym typeface="Roboto"/>
              </a:rPr>
              <a:t>ĐÁP ÁN</a:t>
            </a:r>
            <a:endParaRPr/>
          </a:p>
        </p:txBody>
      </p:sp>
      <p:sp>
        <p:nvSpPr>
          <p:cNvPr id="480" name="Google Shape;480;p3"/>
          <p:cNvSpPr/>
          <p:nvPr/>
        </p:nvSpPr>
        <p:spPr>
          <a:xfrm>
            <a:off x="1703200" y="1367971"/>
            <a:ext cx="729890" cy="729890"/>
          </a:xfrm>
          <a:prstGeom prst="heptagon">
            <a:avLst>
              <a:gd name="hf" fmla="val 102572"/>
              <a:gd name="vf" fmla="val 105210"/>
            </a:avLst>
          </a:prstGeom>
          <a:solidFill>
            <a:srgbClr val="FFC000"/>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boto Black"/>
              <a:buNone/>
            </a:pPr>
            <a:r>
              <a:rPr lang="en-US" sz="2800" b="0" i="0" u="none" strike="noStrike" cap="none">
                <a:solidFill>
                  <a:srgbClr val="FFFFFF"/>
                </a:solidFill>
                <a:latin typeface="Roboto Black"/>
                <a:ea typeface="Roboto Black"/>
                <a:cs typeface="Roboto Black"/>
                <a:sym typeface="Roboto Black"/>
              </a:rPr>
              <a:t>2</a:t>
            </a:r>
            <a:endParaRPr sz="2800" b="0" i="0" u="none" strike="noStrike" cap="none">
              <a:solidFill>
                <a:srgbClr val="FFFFFF"/>
              </a:solidFill>
              <a:latin typeface="Roboto Black"/>
              <a:ea typeface="Roboto Black"/>
              <a:cs typeface="Roboto Black"/>
              <a:sym typeface="Roboto Black"/>
            </a:endParaRPr>
          </a:p>
        </p:txBody>
      </p:sp>
      <p:grpSp>
        <p:nvGrpSpPr>
          <p:cNvPr id="481" name="Google Shape;481;p3"/>
          <p:cNvGrpSpPr/>
          <p:nvPr/>
        </p:nvGrpSpPr>
        <p:grpSpPr>
          <a:xfrm>
            <a:off x="171937" y="2483647"/>
            <a:ext cx="4586078" cy="1072418"/>
            <a:chOff x="3075029" y="5578935"/>
            <a:chExt cx="5054314" cy="1072418"/>
          </a:xfrm>
        </p:grpSpPr>
        <p:sp>
          <p:nvSpPr>
            <p:cNvPr id="482" name="Google Shape;482;p3"/>
            <p:cNvSpPr/>
            <p:nvPr/>
          </p:nvSpPr>
          <p:spPr>
            <a:xfrm>
              <a:off x="3183444" y="5578935"/>
              <a:ext cx="4852432" cy="1072418"/>
            </a:xfrm>
            <a:prstGeom prst="roundRect">
              <a:avLst>
                <a:gd name="adj" fmla="val 16667"/>
              </a:avLst>
            </a:prstGeom>
            <a:solidFill>
              <a:srgbClr val="F7CAA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83" name="Google Shape;483;p3"/>
            <p:cNvSpPr txBox="1"/>
            <p:nvPr/>
          </p:nvSpPr>
          <p:spPr>
            <a:xfrm>
              <a:off x="3075029" y="5693649"/>
              <a:ext cx="505431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rgbClr val="002060"/>
                  </a:solidFill>
                  <a:latin typeface="Roboto"/>
                  <a:ea typeface="Roboto"/>
                  <a:cs typeface="Roboto"/>
                  <a:sym typeface="Roboto"/>
                </a:rPr>
                <a:t>Quả gì như quả bóng xanh</a:t>
              </a:r>
              <a:endParaRPr/>
            </a:p>
            <a:p>
              <a:pPr marL="0" marR="0" lvl="0" indent="0" algn="ctr" rtl="0">
                <a:spcBef>
                  <a:spcPts val="0"/>
                </a:spcBef>
                <a:spcAft>
                  <a:spcPts val="0"/>
                </a:spcAft>
                <a:buNone/>
              </a:pPr>
              <a:r>
                <a:rPr lang="en-US" sz="2000" b="0" i="0" u="none" strike="noStrike" cap="none">
                  <a:solidFill>
                    <a:srgbClr val="002060"/>
                  </a:solidFill>
                  <a:latin typeface="Roboto"/>
                  <a:ea typeface="Roboto"/>
                  <a:cs typeface="Roboto"/>
                  <a:sym typeface="Roboto"/>
                </a:rPr>
                <a:t>Đung đưa trên cành chờ tết Trung thu?</a:t>
              </a:r>
              <a:endParaRPr sz="2000" b="0" i="0" u="none" strike="noStrike" cap="none">
                <a:solidFill>
                  <a:srgbClr val="002060"/>
                </a:solidFill>
                <a:latin typeface="Roboto"/>
                <a:ea typeface="Roboto"/>
                <a:cs typeface="Roboto"/>
                <a:sym typeface="Roboto"/>
              </a:endParaRPr>
            </a:p>
          </p:txBody>
        </p:sp>
      </p:grpSp>
      <p:grpSp>
        <p:nvGrpSpPr>
          <p:cNvPr id="484" name="Google Shape;484;p3"/>
          <p:cNvGrpSpPr/>
          <p:nvPr/>
        </p:nvGrpSpPr>
        <p:grpSpPr>
          <a:xfrm>
            <a:off x="674988" y="4161794"/>
            <a:ext cx="4016645" cy="1310058"/>
            <a:chOff x="2977033" y="5676785"/>
            <a:chExt cx="4852432" cy="1310058"/>
          </a:xfrm>
        </p:grpSpPr>
        <p:sp>
          <p:nvSpPr>
            <p:cNvPr id="485" name="Google Shape;485;p3"/>
            <p:cNvSpPr/>
            <p:nvPr/>
          </p:nvSpPr>
          <p:spPr>
            <a:xfrm>
              <a:off x="2977033" y="5676785"/>
              <a:ext cx="4852432" cy="1310058"/>
            </a:xfrm>
            <a:prstGeom prst="roundRect">
              <a:avLst>
                <a:gd name="adj" fmla="val 16667"/>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86" name="Google Shape;486;p3"/>
            <p:cNvSpPr txBox="1"/>
            <p:nvPr/>
          </p:nvSpPr>
          <p:spPr>
            <a:xfrm>
              <a:off x="3061385" y="6113516"/>
              <a:ext cx="468793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a:ea typeface="Roboto"/>
                  <a:cs typeface="Roboto"/>
                  <a:sym typeface="Roboto"/>
                </a:rPr>
                <a:t>Quả bưởi</a:t>
              </a:r>
              <a:endParaRPr sz="3200" b="0" i="0" u="none" strike="noStrike" cap="none">
                <a:solidFill>
                  <a:srgbClr val="002060"/>
                </a:solidFill>
                <a:latin typeface="Roboto"/>
                <a:ea typeface="Roboto"/>
                <a:cs typeface="Roboto"/>
                <a:sym typeface="Roboto"/>
              </a:endParaRPr>
            </a:p>
          </p:txBody>
        </p:sp>
      </p:grpSp>
      <p:sp>
        <p:nvSpPr>
          <p:cNvPr id="487" name="Google Shape;487;p3"/>
          <p:cNvSpPr/>
          <p:nvPr/>
        </p:nvSpPr>
        <p:spPr>
          <a:xfrm>
            <a:off x="2973445" y="1367971"/>
            <a:ext cx="729890" cy="729890"/>
          </a:xfrm>
          <a:prstGeom prst="heptagon">
            <a:avLst>
              <a:gd name="hf" fmla="val 102572"/>
              <a:gd name="vf" fmla="val 105210"/>
            </a:avLst>
          </a:prstGeom>
          <a:solidFill>
            <a:srgbClr val="FFC000"/>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boto Black"/>
              <a:buNone/>
            </a:pPr>
            <a:r>
              <a:rPr lang="en-US" sz="2800" b="0" i="0" u="none" strike="noStrike" cap="none">
                <a:solidFill>
                  <a:srgbClr val="FFFFFF"/>
                </a:solidFill>
                <a:latin typeface="Roboto Black"/>
                <a:ea typeface="Roboto Black"/>
                <a:cs typeface="Roboto Black"/>
                <a:sym typeface="Roboto Black"/>
              </a:rPr>
              <a:t>3</a:t>
            </a:r>
            <a:endParaRPr sz="2800" b="0" i="0" u="none" strike="noStrike" cap="none">
              <a:solidFill>
                <a:srgbClr val="FFFFFF"/>
              </a:solidFill>
              <a:latin typeface="Roboto Black"/>
              <a:ea typeface="Roboto Black"/>
              <a:cs typeface="Roboto Black"/>
              <a:sym typeface="Roboto Black"/>
            </a:endParaRPr>
          </a:p>
        </p:txBody>
      </p:sp>
      <p:grpSp>
        <p:nvGrpSpPr>
          <p:cNvPr id="488" name="Google Shape;488;p3"/>
          <p:cNvGrpSpPr/>
          <p:nvPr/>
        </p:nvGrpSpPr>
        <p:grpSpPr>
          <a:xfrm>
            <a:off x="243047" y="2389285"/>
            <a:ext cx="4454369" cy="1405734"/>
            <a:chOff x="2977033" y="5676785"/>
            <a:chExt cx="4852432" cy="1405734"/>
          </a:xfrm>
        </p:grpSpPr>
        <p:sp>
          <p:nvSpPr>
            <p:cNvPr id="489" name="Google Shape;489;p3"/>
            <p:cNvSpPr/>
            <p:nvPr/>
          </p:nvSpPr>
          <p:spPr>
            <a:xfrm>
              <a:off x="2977033" y="5676785"/>
              <a:ext cx="4852432" cy="1405734"/>
            </a:xfrm>
            <a:prstGeom prst="roundRect">
              <a:avLst>
                <a:gd name="adj" fmla="val 16667"/>
              </a:avLst>
            </a:prstGeom>
            <a:solidFill>
              <a:srgbClr val="F7CAA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90" name="Google Shape;490;p3"/>
            <p:cNvSpPr txBox="1"/>
            <p:nvPr/>
          </p:nvSpPr>
          <p:spPr>
            <a:xfrm>
              <a:off x="3111746" y="5734678"/>
              <a:ext cx="4687932"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rgbClr val="002060"/>
                  </a:solidFill>
                  <a:latin typeface="Roboto"/>
                  <a:ea typeface="Roboto"/>
                  <a:cs typeface="Roboto"/>
                  <a:sym typeface="Roboto"/>
                </a:rPr>
                <a:t>Quả gì nhiều mắt</a:t>
              </a:r>
              <a:endParaRPr/>
            </a:p>
            <a:p>
              <a:pPr marL="0" marR="0" lvl="0" indent="0" algn="ctr" rtl="0">
                <a:spcBef>
                  <a:spcPts val="0"/>
                </a:spcBef>
                <a:spcAft>
                  <a:spcPts val="0"/>
                </a:spcAft>
                <a:buNone/>
              </a:pPr>
              <a:r>
                <a:rPr lang="en-US" sz="2000" b="0" i="0" u="none" strike="noStrike" cap="none">
                  <a:solidFill>
                    <a:srgbClr val="002060"/>
                  </a:solidFill>
                  <a:latin typeface="Roboto"/>
                  <a:ea typeface="Roboto"/>
                  <a:cs typeface="Roboto"/>
                  <a:sym typeface="Roboto"/>
                </a:rPr>
                <a:t>Khi chín nứt ra</a:t>
              </a:r>
              <a:endParaRPr/>
            </a:p>
            <a:p>
              <a:pPr marL="0" marR="0" lvl="0" indent="0" algn="ctr" rtl="0">
                <a:spcBef>
                  <a:spcPts val="0"/>
                </a:spcBef>
                <a:spcAft>
                  <a:spcPts val="0"/>
                </a:spcAft>
                <a:buNone/>
              </a:pPr>
              <a:r>
                <a:rPr lang="en-US" sz="2000" b="0" i="0" u="none" strike="noStrike" cap="none">
                  <a:solidFill>
                    <a:srgbClr val="002060"/>
                  </a:solidFill>
                  <a:latin typeface="Roboto"/>
                  <a:ea typeface="Roboto"/>
                  <a:cs typeface="Roboto"/>
                  <a:sym typeface="Roboto"/>
                </a:rPr>
                <a:t>Ruột trắng nõn nà</a:t>
              </a:r>
              <a:endParaRPr/>
            </a:p>
            <a:p>
              <a:pPr marL="0" marR="0" lvl="0" indent="0" algn="ctr" rtl="0">
                <a:spcBef>
                  <a:spcPts val="0"/>
                </a:spcBef>
                <a:spcAft>
                  <a:spcPts val="0"/>
                </a:spcAft>
                <a:buNone/>
              </a:pPr>
              <a:r>
                <a:rPr lang="en-US" sz="2000" b="0" i="0" u="none" strike="noStrike" cap="none">
                  <a:solidFill>
                    <a:srgbClr val="002060"/>
                  </a:solidFill>
                  <a:latin typeface="Roboto"/>
                  <a:ea typeface="Roboto"/>
                  <a:cs typeface="Roboto"/>
                  <a:sym typeface="Roboto"/>
                </a:rPr>
                <a:t>Hạt đen nhanh nhánh?</a:t>
              </a:r>
              <a:endParaRPr sz="2000" b="0" i="0" u="none" strike="noStrike" cap="none">
                <a:solidFill>
                  <a:srgbClr val="002060"/>
                </a:solidFill>
                <a:latin typeface="Roboto"/>
                <a:ea typeface="Roboto"/>
                <a:cs typeface="Roboto"/>
                <a:sym typeface="Roboto"/>
              </a:endParaRPr>
            </a:p>
          </p:txBody>
        </p:sp>
      </p:grpSp>
      <p:grpSp>
        <p:nvGrpSpPr>
          <p:cNvPr id="491" name="Google Shape;491;p3"/>
          <p:cNvGrpSpPr/>
          <p:nvPr/>
        </p:nvGrpSpPr>
        <p:grpSpPr>
          <a:xfrm>
            <a:off x="673047" y="4169465"/>
            <a:ext cx="4029824" cy="1310058"/>
            <a:chOff x="2961112" y="5676785"/>
            <a:chExt cx="4868353" cy="1310058"/>
          </a:xfrm>
        </p:grpSpPr>
        <p:sp>
          <p:nvSpPr>
            <p:cNvPr id="492" name="Google Shape;492;p3"/>
            <p:cNvSpPr/>
            <p:nvPr/>
          </p:nvSpPr>
          <p:spPr>
            <a:xfrm>
              <a:off x="2977033" y="5676785"/>
              <a:ext cx="4852432" cy="1310058"/>
            </a:xfrm>
            <a:prstGeom prst="roundRect">
              <a:avLst>
                <a:gd name="adj" fmla="val 16667"/>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93" name="Google Shape;493;p3"/>
            <p:cNvSpPr txBox="1"/>
            <p:nvPr/>
          </p:nvSpPr>
          <p:spPr>
            <a:xfrm>
              <a:off x="2961112" y="6071952"/>
              <a:ext cx="468793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a:ea typeface="Roboto"/>
                  <a:cs typeface="Roboto"/>
                  <a:sym typeface="Roboto"/>
                </a:rPr>
                <a:t>Quả na</a:t>
              </a:r>
              <a:endParaRPr sz="3200" b="0" i="0" u="none" strike="noStrike" cap="none">
                <a:solidFill>
                  <a:srgbClr val="002060"/>
                </a:solidFill>
                <a:latin typeface="Roboto"/>
                <a:ea typeface="Roboto"/>
                <a:cs typeface="Roboto"/>
                <a:sym typeface="Roboto"/>
              </a:endParaRPr>
            </a:p>
          </p:txBody>
        </p:sp>
      </p:grpSp>
      <p:sp>
        <p:nvSpPr>
          <p:cNvPr id="494" name="Google Shape;494;p3"/>
          <p:cNvSpPr/>
          <p:nvPr/>
        </p:nvSpPr>
        <p:spPr>
          <a:xfrm>
            <a:off x="4243691" y="1367971"/>
            <a:ext cx="729890" cy="729890"/>
          </a:xfrm>
          <a:prstGeom prst="heptagon">
            <a:avLst>
              <a:gd name="hf" fmla="val 102572"/>
              <a:gd name="vf" fmla="val 105210"/>
            </a:avLst>
          </a:prstGeom>
          <a:solidFill>
            <a:srgbClr val="FFC000"/>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boto Black"/>
              <a:buNone/>
            </a:pPr>
            <a:r>
              <a:rPr lang="en-US" sz="2800" b="0" i="0" u="none" strike="noStrike" cap="none">
                <a:solidFill>
                  <a:srgbClr val="FFFFFF"/>
                </a:solidFill>
                <a:latin typeface="Roboto Black"/>
                <a:ea typeface="Roboto Black"/>
                <a:cs typeface="Roboto Black"/>
                <a:sym typeface="Roboto Black"/>
              </a:rPr>
              <a:t>4</a:t>
            </a:r>
            <a:endParaRPr sz="2800" b="0" i="0" u="none" strike="noStrike" cap="none">
              <a:solidFill>
                <a:srgbClr val="FFFFFF"/>
              </a:solidFill>
              <a:latin typeface="Roboto Black"/>
              <a:ea typeface="Roboto Black"/>
              <a:cs typeface="Roboto Black"/>
              <a:sym typeface="Roboto Black"/>
            </a:endParaRPr>
          </a:p>
        </p:txBody>
      </p:sp>
      <p:grpSp>
        <p:nvGrpSpPr>
          <p:cNvPr id="495" name="Google Shape;495;p3"/>
          <p:cNvGrpSpPr/>
          <p:nvPr/>
        </p:nvGrpSpPr>
        <p:grpSpPr>
          <a:xfrm>
            <a:off x="104883" y="2314490"/>
            <a:ext cx="4879931" cy="1668876"/>
            <a:chOff x="2867614" y="5676785"/>
            <a:chExt cx="5111500" cy="2014726"/>
          </a:xfrm>
        </p:grpSpPr>
        <p:sp>
          <p:nvSpPr>
            <p:cNvPr id="496" name="Google Shape;496;p3"/>
            <p:cNvSpPr/>
            <p:nvPr/>
          </p:nvSpPr>
          <p:spPr>
            <a:xfrm>
              <a:off x="2977033" y="5676785"/>
              <a:ext cx="4852431" cy="2014726"/>
            </a:xfrm>
            <a:prstGeom prst="roundRect">
              <a:avLst>
                <a:gd name="adj" fmla="val 16667"/>
              </a:avLst>
            </a:prstGeom>
            <a:solidFill>
              <a:srgbClr val="F7CAA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97" name="Google Shape;497;p3"/>
            <p:cNvSpPr txBox="1"/>
            <p:nvPr/>
          </p:nvSpPr>
          <p:spPr>
            <a:xfrm>
              <a:off x="2867614" y="6105727"/>
              <a:ext cx="5111500" cy="8545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rgbClr val="002060"/>
                  </a:solidFill>
                  <a:latin typeface="Roboto"/>
                  <a:ea typeface="Roboto"/>
                  <a:cs typeface="Roboto"/>
                  <a:sym typeface="Roboto"/>
                </a:rPr>
                <a:t>Quả gì thường ở trên giàn</a:t>
              </a:r>
              <a:endParaRPr/>
            </a:p>
            <a:p>
              <a:pPr marL="0" marR="0" lvl="0" indent="0" algn="ctr" rtl="0">
                <a:spcBef>
                  <a:spcPts val="0"/>
                </a:spcBef>
                <a:spcAft>
                  <a:spcPts val="0"/>
                </a:spcAft>
                <a:buNone/>
              </a:pPr>
              <a:r>
                <a:rPr lang="en-US" sz="2000" b="0" i="0" u="none" strike="noStrike" cap="none">
                  <a:solidFill>
                    <a:srgbClr val="002060"/>
                  </a:solidFill>
                  <a:latin typeface="Roboto"/>
                  <a:ea typeface="Roboto"/>
                  <a:cs typeface="Roboto"/>
                  <a:sym typeface="Roboto"/>
                </a:rPr>
                <a:t>Từng chùm chín mọng mang toàn chữ o?</a:t>
              </a:r>
              <a:endParaRPr sz="2000" b="0" i="0" u="none" strike="noStrike" cap="none">
                <a:solidFill>
                  <a:srgbClr val="002060"/>
                </a:solidFill>
                <a:latin typeface="Roboto"/>
                <a:ea typeface="Roboto"/>
                <a:cs typeface="Roboto"/>
                <a:sym typeface="Roboto"/>
              </a:endParaRPr>
            </a:p>
          </p:txBody>
        </p:sp>
      </p:grpSp>
      <p:grpSp>
        <p:nvGrpSpPr>
          <p:cNvPr id="498" name="Google Shape;498;p3"/>
          <p:cNvGrpSpPr/>
          <p:nvPr/>
        </p:nvGrpSpPr>
        <p:grpSpPr>
          <a:xfrm>
            <a:off x="676655" y="4161794"/>
            <a:ext cx="4016645" cy="1310058"/>
            <a:chOff x="2977033" y="5676785"/>
            <a:chExt cx="4852432" cy="1310058"/>
          </a:xfrm>
        </p:grpSpPr>
        <p:sp>
          <p:nvSpPr>
            <p:cNvPr id="499" name="Google Shape;499;p3"/>
            <p:cNvSpPr/>
            <p:nvPr/>
          </p:nvSpPr>
          <p:spPr>
            <a:xfrm>
              <a:off x="2977033" y="5676785"/>
              <a:ext cx="4852432" cy="1310058"/>
            </a:xfrm>
            <a:prstGeom prst="roundRect">
              <a:avLst>
                <a:gd name="adj" fmla="val 16667"/>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500" name="Google Shape;500;p3"/>
            <p:cNvSpPr txBox="1"/>
            <p:nvPr/>
          </p:nvSpPr>
          <p:spPr>
            <a:xfrm>
              <a:off x="3018059" y="6020687"/>
              <a:ext cx="468793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a:ea typeface="Roboto"/>
                  <a:cs typeface="Roboto"/>
                  <a:sym typeface="Roboto"/>
                </a:rPr>
                <a:t>Quả nho</a:t>
              </a:r>
              <a:endParaRPr sz="3200" b="0" i="0" u="none" strike="noStrike" cap="none">
                <a:solidFill>
                  <a:srgbClr val="002060"/>
                </a:solidFill>
                <a:latin typeface="Roboto"/>
                <a:ea typeface="Roboto"/>
                <a:cs typeface="Roboto"/>
                <a:sym typeface="Roboto"/>
              </a:endParaRPr>
            </a:p>
          </p:txBody>
        </p:sp>
      </p:grpSp>
      <p:sp>
        <p:nvSpPr>
          <p:cNvPr id="501" name="Google Shape;501;p3"/>
          <p:cNvSpPr/>
          <p:nvPr/>
        </p:nvSpPr>
        <p:spPr>
          <a:xfrm>
            <a:off x="162032" y="5696152"/>
            <a:ext cx="827852" cy="82785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Roboto Black"/>
              <a:buNone/>
            </a:pPr>
            <a:r>
              <a:rPr lang="en-US" sz="3200" b="0" i="0" u="none" strike="noStrike" cap="none">
                <a:solidFill>
                  <a:srgbClr val="FFFFFF"/>
                </a:solidFill>
                <a:latin typeface="Roboto Black"/>
                <a:ea typeface="Roboto Black"/>
                <a:cs typeface="Roboto Black"/>
                <a:sym typeface="Roboto Black"/>
              </a:rPr>
              <a:t>1</a:t>
            </a:r>
            <a:endParaRPr/>
          </a:p>
        </p:txBody>
      </p:sp>
      <p:sp>
        <p:nvSpPr>
          <p:cNvPr id="502" name="Google Shape;502;p3"/>
          <p:cNvSpPr/>
          <p:nvPr/>
        </p:nvSpPr>
        <p:spPr>
          <a:xfrm>
            <a:off x="1489931" y="5696152"/>
            <a:ext cx="827852" cy="82785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Roboto Black"/>
              <a:buNone/>
            </a:pPr>
            <a:r>
              <a:rPr lang="en-US" sz="3200" b="0" i="0" u="none" strike="noStrike" cap="none">
                <a:solidFill>
                  <a:srgbClr val="FFFFFF"/>
                </a:solidFill>
                <a:latin typeface="Roboto Black"/>
                <a:ea typeface="Roboto Black"/>
                <a:cs typeface="Roboto Black"/>
                <a:sym typeface="Roboto Black"/>
              </a:rPr>
              <a:t>2</a:t>
            </a:r>
            <a:endParaRPr/>
          </a:p>
        </p:txBody>
      </p:sp>
      <p:sp>
        <p:nvSpPr>
          <p:cNvPr id="503" name="Google Shape;503;p3"/>
          <p:cNvSpPr/>
          <p:nvPr/>
        </p:nvSpPr>
        <p:spPr>
          <a:xfrm>
            <a:off x="2817830" y="5696152"/>
            <a:ext cx="827852" cy="82785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Roboto Black"/>
              <a:buNone/>
            </a:pPr>
            <a:r>
              <a:rPr lang="en-US" sz="3200" b="0" i="0" u="none" strike="noStrike" cap="none">
                <a:solidFill>
                  <a:srgbClr val="FFFFFF"/>
                </a:solidFill>
                <a:latin typeface="Roboto Black"/>
                <a:ea typeface="Roboto Black"/>
                <a:cs typeface="Roboto Black"/>
                <a:sym typeface="Roboto Black"/>
              </a:rPr>
              <a:t>3</a:t>
            </a:r>
            <a:endParaRPr/>
          </a:p>
        </p:txBody>
      </p:sp>
      <p:sp>
        <p:nvSpPr>
          <p:cNvPr id="504" name="Google Shape;504;p3"/>
          <p:cNvSpPr/>
          <p:nvPr/>
        </p:nvSpPr>
        <p:spPr>
          <a:xfrm>
            <a:off x="4145729" y="5696152"/>
            <a:ext cx="827852" cy="82785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Roboto Black"/>
              <a:buNone/>
            </a:pPr>
            <a:r>
              <a:rPr lang="en-US" sz="3200" b="0" i="0" u="none" strike="noStrike" cap="none">
                <a:solidFill>
                  <a:srgbClr val="FFFFFF"/>
                </a:solidFill>
                <a:latin typeface="Roboto Black"/>
                <a:ea typeface="Roboto Black"/>
                <a:cs typeface="Roboto Black"/>
                <a:sym typeface="Roboto Black"/>
              </a:rPr>
              <a:t>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70"/>
                                        </p:tgtEl>
                                        <p:attrNameLst>
                                          <p:attrName>style.visibility</p:attrName>
                                        </p:attrNameLst>
                                      </p:cBhvr>
                                      <p:to>
                                        <p:strVal val="visible"/>
                                      </p:to>
                                    </p:set>
                                    <p:anim calcmode="lin" valueType="num">
                                      <p:cBhvr additive="base">
                                        <p:cTn id="7" dur="500"/>
                                        <p:tgtEl>
                                          <p:spTgt spid="470"/>
                                        </p:tgtEl>
                                        <p:attrNameLst>
                                          <p:attrName>ppt_w</p:attrName>
                                        </p:attrNameLst>
                                      </p:cBhvr>
                                      <p:tavLst>
                                        <p:tav tm="0">
                                          <p:val>
                                            <p:strVal val="0"/>
                                          </p:val>
                                        </p:tav>
                                        <p:tav tm="100000">
                                          <p:val>
                                            <p:strVal val="#ppt_w"/>
                                          </p:val>
                                        </p:tav>
                                      </p:tavLst>
                                    </p:anim>
                                    <p:anim calcmode="lin" valueType="num">
                                      <p:cBhvr additive="base">
                                        <p:cTn id="8" dur="500"/>
                                        <p:tgtEl>
                                          <p:spTgt spid="47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72"/>
                                        </p:tgtEl>
                                        <p:attrNameLst>
                                          <p:attrName>style.visibility</p:attrName>
                                        </p:attrNameLst>
                                      </p:cBhvr>
                                      <p:to>
                                        <p:strVal val="visible"/>
                                      </p:to>
                                    </p:set>
                                    <p:animEffect transition="in" filter="fade">
                                      <p:cBhvr>
                                        <p:cTn id="11" dur="500"/>
                                        <p:tgtEl>
                                          <p:spTgt spid="472"/>
                                        </p:tgtEl>
                                      </p:cBhvr>
                                    </p:animEffect>
                                  </p:childTnLst>
                                </p:cTn>
                              </p:par>
                              <p:par>
                                <p:cTn id="12" presetID="10" presetClass="entr" presetSubtype="0" fill="hold" nodeType="withEffect">
                                  <p:stCondLst>
                                    <p:cond delay="0"/>
                                  </p:stCondLst>
                                  <p:childTnLst>
                                    <p:set>
                                      <p:cBhvr>
                                        <p:cTn id="13" dur="1" fill="hold">
                                          <p:stCondLst>
                                            <p:cond delay="0"/>
                                          </p:stCondLst>
                                        </p:cTn>
                                        <p:tgtEl>
                                          <p:spTgt spid="480"/>
                                        </p:tgtEl>
                                        <p:attrNameLst>
                                          <p:attrName>style.visibility</p:attrName>
                                        </p:attrNameLst>
                                      </p:cBhvr>
                                      <p:to>
                                        <p:strVal val="visible"/>
                                      </p:to>
                                    </p:set>
                                    <p:animEffect transition="in" filter="fade">
                                      <p:cBhvr>
                                        <p:cTn id="14" dur="500"/>
                                        <p:tgtEl>
                                          <p:spTgt spid="480"/>
                                        </p:tgtEl>
                                      </p:cBhvr>
                                    </p:animEffect>
                                  </p:childTnLst>
                                </p:cTn>
                              </p:par>
                              <p:par>
                                <p:cTn id="15" presetID="10" presetClass="entr" presetSubtype="0" fill="hold" nodeType="withEffect">
                                  <p:stCondLst>
                                    <p:cond delay="0"/>
                                  </p:stCondLst>
                                  <p:childTnLst>
                                    <p:set>
                                      <p:cBhvr>
                                        <p:cTn id="16" dur="1" fill="hold">
                                          <p:stCondLst>
                                            <p:cond delay="0"/>
                                          </p:stCondLst>
                                        </p:cTn>
                                        <p:tgtEl>
                                          <p:spTgt spid="487"/>
                                        </p:tgtEl>
                                        <p:attrNameLst>
                                          <p:attrName>style.visibility</p:attrName>
                                        </p:attrNameLst>
                                      </p:cBhvr>
                                      <p:to>
                                        <p:strVal val="visible"/>
                                      </p:to>
                                    </p:set>
                                    <p:animEffect transition="in" filter="fade">
                                      <p:cBhvr>
                                        <p:cTn id="17" dur="500"/>
                                        <p:tgtEl>
                                          <p:spTgt spid="487"/>
                                        </p:tgtEl>
                                      </p:cBhvr>
                                    </p:animEffect>
                                  </p:childTnLst>
                                </p:cTn>
                              </p:par>
                              <p:par>
                                <p:cTn id="18" presetID="10" presetClass="entr" presetSubtype="0" fill="hold" nodeType="withEffect">
                                  <p:stCondLst>
                                    <p:cond delay="0"/>
                                  </p:stCondLst>
                                  <p:childTnLst>
                                    <p:set>
                                      <p:cBhvr>
                                        <p:cTn id="19" dur="1" fill="hold">
                                          <p:stCondLst>
                                            <p:cond delay="0"/>
                                          </p:stCondLst>
                                        </p:cTn>
                                        <p:tgtEl>
                                          <p:spTgt spid="494"/>
                                        </p:tgtEl>
                                        <p:attrNameLst>
                                          <p:attrName>style.visibility</p:attrName>
                                        </p:attrNameLst>
                                      </p:cBhvr>
                                      <p:to>
                                        <p:strVal val="visible"/>
                                      </p:to>
                                    </p:set>
                                    <p:animEffect transition="in" filter="fade">
                                      <p:cBhvr>
                                        <p:cTn id="20" dur="500"/>
                                        <p:tgtEl>
                                          <p:spTgt spid="494"/>
                                        </p:tgtEl>
                                      </p:cBhvr>
                                    </p:animEffect>
                                  </p:childTnLst>
                                </p:cTn>
                              </p:par>
                              <p:par>
                                <p:cTn id="21" presetID="10" presetClass="entr" presetSubtype="0" fill="hold" nodeType="withEffect">
                                  <p:stCondLst>
                                    <p:cond delay="0"/>
                                  </p:stCondLst>
                                  <p:childTnLst>
                                    <p:set>
                                      <p:cBhvr>
                                        <p:cTn id="22" dur="1" fill="hold">
                                          <p:stCondLst>
                                            <p:cond delay="0"/>
                                          </p:stCondLst>
                                        </p:cTn>
                                        <p:tgtEl>
                                          <p:spTgt spid="501"/>
                                        </p:tgtEl>
                                        <p:attrNameLst>
                                          <p:attrName>style.visibility</p:attrName>
                                        </p:attrNameLst>
                                      </p:cBhvr>
                                      <p:to>
                                        <p:strVal val="visible"/>
                                      </p:to>
                                    </p:set>
                                    <p:animEffect transition="in" filter="fade">
                                      <p:cBhvr>
                                        <p:cTn id="23" dur="500"/>
                                        <p:tgtEl>
                                          <p:spTgt spid="501"/>
                                        </p:tgtEl>
                                      </p:cBhvr>
                                    </p:animEffect>
                                  </p:childTnLst>
                                </p:cTn>
                              </p:par>
                              <p:par>
                                <p:cTn id="24" presetID="10" presetClass="entr" presetSubtype="0" fill="hold" nodeType="withEffect">
                                  <p:stCondLst>
                                    <p:cond delay="0"/>
                                  </p:stCondLst>
                                  <p:childTnLst>
                                    <p:set>
                                      <p:cBhvr>
                                        <p:cTn id="25" dur="1" fill="hold">
                                          <p:stCondLst>
                                            <p:cond delay="0"/>
                                          </p:stCondLst>
                                        </p:cTn>
                                        <p:tgtEl>
                                          <p:spTgt spid="502"/>
                                        </p:tgtEl>
                                        <p:attrNameLst>
                                          <p:attrName>style.visibility</p:attrName>
                                        </p:attrNameLst>
                                      </p:cBhvr>
                                      <p:to>
                                        <p:strVal val="visible"/>
                                      </p:to>
                                    </p:set>
                                    <p:animEffect transition="in" filter="fade">
                                      <p:cBhvr>
                                        <p:cTn id="26" dur="500"/>
                                        <p:tgtEl>
                                          <p:spTgt spid="502"/>
                                        </p:tgtEl>
                                      </p:cBhvr>
                                    </p:animEffect>
                                  </p:childTnLst>
                                </p:cTn>
                              </p:par>
                              <p:par>
                                <p:cTn id="27" presetID="10" presetClass="entr" presetSubtype="0" fill="hold" nodeType="withEffect">
                                  <p:stCondLst>
                                    <p:cond delay="0"/>
                                  </p:stCondLst>
                                  <p:childTnLst>
                                    <p:set>
                                      <p:cBhvr>
                                        <p:cTn id="28" dur="1" fill="hold">
                                          <p:stCondLst>
                                            <p:cond delay="0"/>
                                          </p:stCondLst>
                                        </p:cTn>
                                        <p:tgtEl>
                                          <p:spTgt spid="503"/>
                                        </p:tgtEl>
                                        <p:attrNameLst>
                                          <p:attrName>style.visibility</p:attrName>
                                        </p:attrNameLst>
                                      </p:cBhvr>
                                      <p:to>
                                        <p:strVal val="visible"/>
                                      </p:to>
                                    </p:set>
                                    <p:animEffect transition="in" filter="fade">
                                      <p:cBhvr>
                                        <p:cTn id="29" dur="500"/>
                                        <p:tgtEl>
                                          <p:spTgt spid="503"/>
                                        </p:tgtEl>
                                      </p:cBhvr>
                                    </p:animEffect>
                                  </p:childTnLst>
                                </p:cTn>
                              </p:par>
                              <p:par>
                                <p:cTn id="30" presetID="10" presetClass="entr" presetSubtype="0" fill="hold" nodeType="withEffect">
                                  <p:stCondLst>
                                    <p:cond delay="0"/>
                                  </p:stCondLst>
                                  <p:childTnLst>
                                    <p:set>
                                      <p:cBhvr>
                                        <p:cTn id="31" dur="1" fill="hold">
                                          <p:stCondLst>
                                            <p:cond delay="0"/>
                                          </p:stCondLst>
                                        </p:cTn>
                                        <p:tgtEl>
                                          <p:spTgt spid="504"/>
                                        </p:tgtEl>
                                        <p:attrNameLst>
                                          <p:attrName>style.visibility</p:attrName>
                                        </p:attrNameLst>
                                      </p:cBhvr>
                                      <p:to>
                                        <p:strVal val="visible"/>
                                      </p:to>
                                    </p:set>
                                    <p:animEffect transition="in" filter="fade">
                                      <p:cBhvr>
                                        <p:cTn id="32" dur="500"/>
                                        <p:tgtEl>
                                          <p:spTgt spid="504"/>
                                        </p:tgtEl>
                                      </p:cBhvr>
                                    </p:animEffect>
                                  </p:childTnLst>
                                </p:cTn>
                              </p:par>
                              <p:par>
                                <p:cTn id="33" presetID="10" presetClass="entr" presetSubtype="0" fill="hold" nodeType="withEffect">
                                  <p:stCondLst>
                                    <p:cond delay="0"/>
                                  </p:stCondLst>
                                  <p:childTnLst>
                                    <p:set>
                                      <p:cBhvr>
                                        <p:cTn id="34" dur="1" fill="hold">
                                          <p:stCondLst>
                                            <p:cond delay="0"/>
                                          </p:stCondLst>
                                        </p:cTn>
                                        <p:tgtEl>
                                          <p:spTgt spid="479"/>
                                        </p:tgtEl>
                                        <p:attrNameLst>
                                          <p:attrName>style.visibility</p:attrName>
                                        </p:attrNameLst>
                                      </p:cBhvr>
                                      <p:to>
                                        <p:strVal val="visible"/>
                                      </p:to>
                                    </p:set>
                                    <p:animEffect transition="in" filter="fade">
                                      <p:cBhvr>
                                        <p:cTn id="35" dur="500"/>
                                        <p:tgtEl>
                                          <p:spTgt spid="47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73"/>
                                        </p:tgtEl>
                                        <p:attrNameLst>
                                          <p:attrName>style.visibility</p:attrName>
                                        </p:attrNameLst>
                                      </p:cBhvr>
                                      <p:to>
                                        <p:strVal val="visible"/>
                                      </p:to>
                                    </p:set>
                                    <p:animEffect transition="in" filter="fade">
                                      <p:cBhvr>
                                        <p:cTn id="40" dur="2000"/>
                                        <p:tgtEl>
                                          <p:spTgt spid="47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81"/>
                                        </p:tgtEl>
                                        <p:attrNameLst>
                                          <p:attrName>style.visibility</p:attrName>
                                        </p:attrNameLst>
                                      </p:cBhvr>
                                      <p:to>
                                        <p:strVal val="visible"/>
                                      </p:to>
                                    </p:set>
                                    <p:animEffect transition="in" filter="fade">
                                      <p:cBhvr>
                                        <p:cTn id="45" dur="2000"/>
                                        <p:tgtEl>
                                          <p:spTgt spid="48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88"/>
                                        </p:tgtEl>
                                        <p:attrNameLst>
                                          <p:attrName>style.visibility</p:attrName>
                                        </p:attrNameLst>
                                      </p:cBhvr>
                                      <p:to>
                                        <p:strVal val="visible"/>
                                      </p:to>
                                    </p:set>
                                    <p:animEffect transition="in" filter="fade">
                                      <p:cBhvr>
                                        <p:cTn id="50" dur="2000"/>
                                        <p:tgtEl>
                                          <p:spTgt spid="48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95"/>
                                        </p:tgtEl>
                                        <p:attrNameLst>
                                          <p:attrName>style.visibility</p:attrName>
                                        </p:attrNameLst>
                                      </p:cBhvr>
                                      <p:to>
                                        <p:strVal val="visible"/>
                                      </p:to>
                                    </p:set>
                                    <p:animEffect transition="in" filter="fade">
                                      <p:cBhvr>
                                        <p:cTn id="55" dur="2000"/>
                                        <p:tgtEl>
                                          <p:spTgt spid="49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2000"/>
                                        <p:tgtEl>
                                          <p:spTgt spid="476"/>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1"/>
                                          </p:stCondLst>
                                        </p:cTn>
                                        <p:tgtEl>
                                          <p:spTgt spid="473"/>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1"/>
                                          </p:stCondLst>
                                        </p:cTn>
                                        <p:tgtEl>
                                          <p:spTgt spid="47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84"/>
                                        </p:tgtEl>
                                        <p:attrNameLst>
                                          <p:attrName>style.visibility</p:attrName>
                                        </p:attrNameLst>
                                      </p:cBhvr>
                                      <p:to>
                                        <p:strVal val="visible"/>
                                      </p:to>
                                    </p:set>
                                    <p:animEffect transition="in" filter="fade">
                                      <p:cBhvr>
                                        <p:cTn id="71" dur="2000"/>
                                        <p:tgtEl>
                                          <p:spTgt spid="484"/>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1"/>
                                          </p:stCondLst>
                                        </p:cTn>
                                        <p:tgtEl>
                                          <p:spTgt spid="481"/>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1"/>
                                          </p:stCondLst>
                                        </p:cTn>
                                        <p:tgtEl>
                                          <p:spTgt spid="48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91"/>
                                        </p:tgtEl>
                                        <p:attrNameLst>
                                          <p:attrName>style.visibility</p:attrName>
                                        </p:attrNameLst>
                                      </p:cBhvr>
                                      <p:to>
                                        <p:strVal val="visible"/>
                                      </p:to>
                                    </p:set>
                                    <p:animEffect transition="in" filter="fade">
                                      <p:cBhvr>
                                        <p:cTn id="82" dur="2000"/>
                                        <p:tgtEl>
                                          <p:spTgt spid="491"/>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1"/>
                                          </p:stCondLst>
                                        </p:cTn>
                                        <p:tgtEl>
                                          <p:spTgt spid="488"/>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1"/>
                                          </p:stCondLst>
                                        </p:cTn>
                                        <p:tgtEl>
                                          <p:spTgt spid="491"/>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98"/>
                                        </p:tgtEl>
                                        <p:attrNameLst>
                                          <p:attrName>style.visibility</p:attrName>
                                        </p:attrNameLst>
                                      </p:cBhvr>
                                      <p:to>
                                        <p:strVal val="visible"/>
                                      </p:to>
                                    </p:set>
                                    <p:animEffect transition="in" filter="fade">
                                      <p:cBhvr>
                                        <p:cTn id="93" dur="2000"/>
                                        <p:tgtEl>
                                          <p:spTgt spid="498"/>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1"/>
                                          </p:stCondLst>
                                        </p:cTn>
                                        <p:tgtEl>
                                          <p:spTgt spid="495"/>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1"/>
                                          </p:stCondLst>
                                        </p:cTn>
                                        <p:tgtEl>
                                          <p:spTgt spid="4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pic>
        <p:nvPicPr>
          <p:cNvPr id="953" name="Google Shape;953;p29"/>
          <p:cNvPicPr preferRelativeResize="0"/>
          <p:nvPr/>
        </p:nvPicPr>
        <p:blipFill rotWithShape="1">
          <a:blip r:embed="rId3">
            <a:alphaModFix/>
          </a:blip>
          <a:srcRect/>
          <a:stretch/>
        </p:blipFill>
        <p:spPr>
          <a:xfrm>
            <a:off x="1937997" y="1401348"/>
            <a:ext cx="8469234" cy="5269785"/>
          </a:xfrm>
          <a:prstGeom prst="rect">
            <a:avLst/>
          </a:prstGeom>
          <a:noFill/>
          <a:ln>
            <a:noFill/>
          </a:ln>
          <a:effectLst>
            <a:outerShdw blurRad="63500" sx="102000" sy="102000" algn="ctr" rotWithShape="0">
              <a:srgbClr val="000000">
                <a:alpha val="40000"/>
              </a:srgbClr>
            </a:outerShdw>
          </a:effectLst>
        </p:spPr>
      </p:pic>
      <p:sp>
        <p:nvSpPr>
          <p:cNvPr id="954" name="Google Shape;954;p29"/>
          <p:cNvSpPr txBox="1"/>
          <p:nvPr/>
        </p:nvSpPr>
        <p:spPr>
          <a:xfrm>
            <a:off x="3644929" y="624225"/>
            <a:ext cx="465659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ĐÁNH GIÁ SẢN PHẨM</a:t>
            </a:r>
            <a:endParaRPr sz="3200" b="1" i="0" u="none" strike="noStrike" cap="none">
              <a:solidFill>
                <a:srgbClr val="002060"/>
              </a:solidFill>
              <a:latin typeface="Roboto Black"/>
              <a:ea typeface="Roboto Black"/>
              <a:cs typeface="Roboto Black"/>
              <a:sym typeface="Roboto Black"/>
            </a:endParaRPr>
          </a:p>
        </p:txBody>
      </p:sp>
      <p:sp>
        <p:nvSpPr>
          <p:cNvPr id="955" name="Google Shape;955;p29"/>
          <p:cNvSpPr txBox="1"/>
          <p:nvPr/>
        </p:nvSpPr>
        <p:spPr>
          <a:xfrm>
            <a:off x="6971085" y="1487329"/>
            <a:ext cx="2546048" cy="73866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 Thực hiện đánh giá bằng hình dán</a:t>
            </a:r>
            <a:endParaRPr sz="2800" b="1" i="0" u="none" strike="noStrike" cap="none">
              <a:solidFill>
                <a:srgbClr val="FF0000"/>
              </a:solidFill>
              <a:latin typeface="Roboto"/>
              <a:ea typeface="Roboto"/>
              <a:cs typeface="Roboto"/>
              <a:sym typeface="Roboto"/>
            </a:endParaRPr>
          </a:p>
        </p:txBody>
      </p:sp>
      <p:pic>
        <p:nvPicPr>
          <p:cNvPr id="956" name="Google Shape;956;p29"/>
          <p:cNvPicPr preferRelativeResize="0"/>
          <p:nvPr/>
        </p:nvPicPr>
        <p:blipFill rotWithShape="1">
          <a:blip r:embed="rId4">
            <a:alphaModFix/>
          </a:blip>
          <a:srcRect l="6826" t="7035" r="5653" b="3542"/>
          <a:stretch/>
        </p:blipFill>
        <p:spPr>
          <a:xfrm>
            <a:off x="6515423" y="3503529"/>
            <a:ext cx="868595" cy="868595"/>
          </a:xfrm>
          <a:prstGeom prst="ellipse">
            <a:avLst/>
          </a:prstGeom>
          <a:noFill/>
          <a:ln>
            <a:noFill/>
          </a:ln>
        </p:spPr>
      </p:pic>
      <p:pic>
        <p:nvPicPr>
          <p:cNvPr id="957" name="Google Shape;957;p29"/>
          <p:cNvPicPr preferRelativeResize="0"/>
          <p:nvPr/>
        </p:nvPicPr>
        <p:blipFill rotWithShape="1">
          <a:blip r:embed="rId5">
            <a:alphaModFix/>
          </a:blip>
          <a:srcRect l="9571" t="6413" r="10419" b="6659"/>
          <a:stretch/>
        </p:blipFill>
        <p:spPr>
          <a:xfrm>
            <a:off x="7674481" y="4455429"/>
            <a:ext cx="848933" cy="848933"/>
          </a:xfrm>
          <a:prstGeom prst="ellipse">
            <a:avLst/>
          </a:prstGeom>
          <a:noFill/>
          <a:ln>
            <a:noFill/>
          </a:ln>
        </p:spPr>
      </p:pic>
      <p:pic>
        <p:nvPicPr>
          <p:cNvPr id="958" name="Google Shape;958;p29"/>
          <p:cNvPicPr preferRelativeResize="0"/>
          <p:nvPr/>
        </p:nvPicPr>
        <p:blipFill rotWithShape="1">
          <a:blip r:embed="rId6">
            <a:alphaModFix/>
          </a:blip>
          <a:srcRect l="5642" t="6399" r="6278" b="6896"/>
          <a:stretch/>
        </p:blipFill>
        <p:spPr>
          <a:xfrm>
            <a:off x="9077735" y="5467238"/>
            <a:ext cx="878797" cy="878797"/>
          </a:xfrm>
          <a:prstGeom prst="ellipse">
            <a:avLst/>
          </a:prstGeom>
          <a:noFill/>
          <a:ln>
            <a:noFill/>
          </a:ln>
        </p:spPr>
      </p:pic>
      <p:sp>
        <p:nvSpPr>
          <p:cNvPr id="959" name="Google Shape;959;p29"/>
          <p:cNvSpPr txBox="1"/>
          <p:nvPr/>
        </p:nvSpPr>
        <p:spPr>
          <a:xfrm>
            <a:off x="2717872" y="3418160"/>
            <a:ext cx="3755412"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Roboto"/>
              <a:buNone/>
            </a:pPr>
            <a:r>
              <a:rPr lang="en-US" sz="2000" b="0" i="0" u="none" strike="noStrike" cap="none">
                <a:solidFill>
                  <a:srgbClr val="002060"/>
                </a:solidFill>
                <a:latin typeface="Roboto"/>
                <a:ea typeface="Roboto"/>
                <a:cs typeface="Roboto"/>
                <a:sym typeface="Roboto"/>
              </a:rPr>
              <a:t>Vòng xoay được chia thành nhiều phần, mỗi phần thể hiện một khả năng bất kì. </a:t>
            </a:r>
            <a:endParaRPr sz="2000" b="0" i="0" u="none" strike="noStrike" cap="none">
              <a:solidFill>
                <a:srgbClr val="002060"/>
              </a:solidFill>
              <a:latin typeface="Roboto"/>
              <a:ea typeface="Roboto"/>
              <a:cs typeface="Roboto"/>
              <a:sym typeface="Roboto"/>
            </a:endParaRPr>
          </a:p>
        </p:txBody>
      </p:sp>
      <p:sp>
        <p:nvSpPr>
          <p:cNvPr id="960" name="Google Shape;960;p29"/>
          <p:cNvSpPr txBox="1"/>
          <p:nvPr/>
        </p:nvSpPr>
        <p:spPr>
          <a:xfrm>
            <a:off x="2705201" y="4525952"/>
            <a:ext cx="369586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Roboto"/>
              <a:buNone/>
            </a:pPr>
            <a:r>
              <a:rPr lang="en-US" sz="2000" b="0" i="0" u="none" strike="noStrike" cap="none">
                <a:solidFill>
                  <a:srgbClr val="002060"/>
                </a:solidFill>
                <a:latin typeface="Roboto"/>
                <a:ea typeface="Roboto"/>
                <a:cs typeface="Roboto"/>
                <a:sym typeface="Roboto"/>
              </a:rPr>
              <a:t>Kim có thể chỉ vào vị trí ngẫu nhiên khi vòng quay dừng lại</a:t>
            </a:r>
            <a:endParaRPr sz="2000" b="0" i="0" u="none" strike="noStrike" cap="none">
              <a:solidFill>
                <a:srgbClr val="002060"/>
              </a:solidFill>
              <a:latin typeface="Roboto"/>
              <a:ea typeface="Roboto"/>
              <a:cs typeface="Roboto"/>
              <a:sym typeface="Roboto"/>
            </a:endParaRPr>
          </a:p>
        </p:txBody>
      </p:sp>
      <p:pic>
        <p:nvPicPr>
          <p:cNvPr id="961" name="Google Shape;961;p29"/>
          <p:cNvPicPr preferRelativeResize="0"/>
          <p:nvPr/>
        </p:nvPicPr>
        <p:blipFill rotWithShape="1">
          <a:blip r:embed="rId7">
            <a:alphaModFix/>
          </a:blip>
          <a:srcRect/>
          <a:stretch/>
        </p:blipFill>
        <p:spPr>
          <a:xfrm>
            <a:off x="-50328" y="-45481"/>
            <a:ext cx="2336328" cy="1708727"/>
          </a:xfrm>
          <a:prstGeom prst="rect">
            <a:avLst/>
          </a:prstGeom>
          <a:noFill/>
          <a:ln>
            <a:noFill/>
          </a:ln>
        </p:spPr>
      </p:pic>
      <p:sp>
        <p:nvSpPr>
          <p:cNvPr id="962" name="Google Shape;962;p29"/>
          <p:cNvSpPr txBox="1"/>
          <p:nvPr/>
        </p:nvSpPr>
        <p:spPr>
          <a:xfrm>
            <a:off x="2717872" y="5552693"/>
            <a:ext cx="399166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Roboto"/>
              <a:buNone/>
            </a:pPr>
            <a:r>
              <a:rPr lang="en-US" sz="2000" b="0" i="0" u="none" strike="noStrike" cap="none">
                <a:solidFill>
                  <a:srgbClr val="002060"/>
                </a:solidFill>
                <a:latin typeface="Roboto"/>
                <a:ea typeface="Roboto"/>
                <a:cs typeface="Roboto"/>
                <a:sym typeface="Roboto"/>
              </a:rPr>
              <a:t>Sản phẩm chắc chắn, sử dụng được nhiều lần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4"/>
                                        </p:tgtEl>
                                        <p:attrNameLst>
                                          <p:attrName>style.visibility</p:attrName>
                                        </p:attrNameLst>
                                      </p:cBhvr>
                                      <p:to>
                                        <p:strVal val="visible"/>
                                      </p:to>
                                    </p:set>
                                    <p:animEffect transition="in" filter="fade">
                                      <p:cBhvr>
                                        <p:cTn id="7" dur="500"/>
                                        <p:tgtEl>
                                          <p:spTgt spid="954"/>
                                        </p:tgtEl>
                                      </p:cBhvr>
                                    </p:animEffect>
                                  </p:childTnLst>
                                </p:cTn>
                              </p:par>
                              <p:par>
                                <p:cTn id="8" presetID="10" presetClass="entr" presetSubtype="0" fill="hold" nodeType="withEffect">
                                  <p:stCondLst>
                                    <p:cond delay="0"/>
                                  </p:stCondLst>
                                  <p:childTnLst>
                                    <p:set>
                                      <p:cBhvr>
                                        <p:cTn id="9" dur="1" fill="hold">
                                          <p:stCondLst>
                                            <p:cond delay="0"/>
                                          </p:stCondLst>
                                        </p:cTn>
                                        <p:tgtEl>
                                          <p:spTgt spid="955"/>
                                        </p:tgtEl>
                                        <p:attrNameLst>
                                          <p:attrName>style.visibility</p:attrName>
                                        </p:attrNameLst>
                                      </p:cBhvr>
                                      <p:to>
                                        <p:strVal val="visible"/>
                                      </p:to>
                                    </p:set>
                                    <p:animEffect transition="in" filter="fade">
                                      <p:cBhvr>
                                        <p:cTn id="10" dur="500"/>
                                        <p:tgtEl>
                                          <p:spTgt spid="955"/>
                                        </p:tgtEl>
                                      </p:cBhvr>
                                    </p:animEffect>
                                  </p:childTnLst>
                                </p:cTn>
                              </p:par>
                              <p:par>
                                <p:cTn id="11" presetID="10" presetClass="entr" presetSubtype="0" fill="hold" nodeType="withEffect">
                                  <p:stCondLst>
                                    <p:cond delay="0"/>
                                  </p:stCondLst>
                                  <p:childTnLst>
                                    <p:set>
                                      <p:cBhvr>
                                        <p:cTn id="12" dur="1" fill="hold">
                                          <p:stCondLst>
                                            <p:cond delay="0"/>
                                          </p:stCondLst>
                                        </p:cTn>
                                        <p:tgtEl>
                                          <p:spTgt spid="956"/>
                                        </p:tgtEl>
                                        <p:attrNameLst>
                                          <p:attrName>style.visibility</p:attrName>
                                        </p:attrNameLst>
                                      </p:cBhvr>
                                      <p:to>
                                        <p:strVal val="visible"/>
                                      </p:to>
                                    </p:set>
                                    <p:animEffect transition="in" filter="fade">
                                      <p:cBhvr>
                                        <p:cTn id="13" dur="500"/>
                                        <p:tgtEl>
                                          <p:spTgt spid="956"/>
                                        </p:tgtEl>
                                      </p:cBhvr>
                                    </p:animEffect>
                                  </p:childTnLst>
                                </p:cTn>
                              </p:par>
                              <p:par>
                                <p:cTn id="14" presetID="10" presetClass="entr" presetSubtype="0" fill="hold" nodeType="withEffect">
                                  <p:stCondLst>
                                    <p:cond delay="0"/>
                                  </p:stCondLst>
                                  <p:childTnLst>
                                    <p:set>
                                      <p:cBhvr>
                                        <p:cTn id="15" dur="1" fill="hold">
                                          <p:stCondLst>
                                            <p:cond delay="0"/>
                                          </p:stCondLst>
                                        </p:cTn>
                                        <p:tgtEl>
                                          <p:spTgt spid="957"/>
                                        </p:tgtEl>
                                        <p:attrNameLst>
                                          <p:attrName>style.visibility</p:attrName>
                                        </p:attrNameLst>
                                      </p:cBhvr>
                                      <p:to>
                                        <p:strVal val="visible"/>
                                      </p:to>
                                    </p:set>
                                    <p:animEffect transition="in" filter="fade">
                                      <p:cBhvr>
                                        <p:cTn id="16" dur="500"/>
                                        <p:tgtEl>
                                          <p:spTgt spid="957"/>
                                        </p:tgtEl>
                                      </p:cBhvr>
                                    </p:animEffect>
                                  </p:childTnLst>
                                </p:cTn>
                              </p:par>
                              <p:par>
                                <p:cTn id="17" presetID="10" presetClass="entr" presetSubtype="0" fill="hold" nodeType="withEffect">
                                  <p:stCondLst>
                                    <p:cond delay="0"/>
                                  </p:stCondLst>
                                  <p:childTnLst>
                                    <p:set>
                                      <p:cBhvr>
                                        <p:cTn id="18" dur="1" fill="hold">
                                          <p:stCondLst>
                                            <p:cond delay="0"/>
                                          </p:stCondLst>
                                        </p:cTn>
                                        <p:tgtEl>
                                          <p:spTgt spid="958"/>
                                        </p:tgtEl>
                                        <p:attrNameLst>
                                          <p:attrName>style.visibility</p:attrName>
                                        </p:attrNameLst>
                                      </p:cBhvr>
                                      <p:to>
                                        <p:strVal val="visible"/>
                                      </p:to>
                                    </p:set>
                                    <p:animEffect transition="in" filter="fade">
                                      <p:cBhvr>
                                        <p:cTn id="19" dur="500"/>
                                        <p:tgtEl>
                                          <p:spTgt spid="958"/>
                                        </p:tgtEl>
                                      </p:cBhvr>
                                    </p:animEffect>
                                  </p:childTnLst>
                                </p:cTn>
                              </p:par>
                              <p:par>
                                <p:cTn id="20" presetID="10" presetClass="entr" presetSubtype="0" fill="hold" nodeType="withEffect">
                                  <p:stCondLst>
                                    <p:cond delay="0"/>
                                  </p:stCondLst>
                                  <p:childTnLst>
                                    <p:set>
                                      <p:cBhvr>
                                        <p:cTn id="21" dur="1" fill="hold">
                                          <p:stCondLst>
                                            <p:cond delay="0"/>
                                          </p:stCondLst>
                                        </p:cTn>
                                        <p:tgtEl>
                                          <p:spTgt spid="959"/>
                                        </p:tgtEl>
                                        <p:attrNameLst>
                                          <p:attrName>style.visibility</p:attrName>
                                        </p:attrNameLst>
                                      </p:cBhvr>
                                      <p:to>
                                        <p:strVal val="visible"/>
                                      </p:to>
                                    </p:set>
                                    <p:animEffect transition="in" filter="fade">
                                      <p:cBhvr>
                                        <p:cTn id="22" dur="500"/>
                                        <p:tgtEl>
                                          <p:spTgt spid="959"/>
                                        </p:tgtEl>
                                      </p:cBhvr>
                                    </p:animEffect>
                                  </p:childTnLst>
                                </p:cTn>
                              </p:par>
                              <p:par>
                                <p:cTn id="23" presetID="10" presetClass="entr" presetSubtype="0" fill="hold" nodeType="withEffect">
                                  <p:stCondLst>
                                    <p:cond delay="0"/>
                                  </p:stCondLst>
                                  <p:childTnLst>
                                    <p:set>
                                      <p:cBhvr>
                                        <p:cTn id="24" dur="1" fill="hold">
                                          <p:stCondLst>
                                            <p:cond delay="0"/>
                                          </p:stCondLst>
                                        </p:cTn>
                                        <p:tgtEl>
                                          <p:spTgt spid="960"/>
                                        </p:tgtEl>
                                        <p:attrNameLst>
                                          <p:attrName>style.visibility</p:attrName>
                                        </p:attrNameLst>
                                      </p:cBhvr>
                                      <p:to>
                                        <p:strVal val="visible"/>
                                      </p:to>
                                    </p:set>
                                    <p:animEffect transition="in" filter="fade">
                                      <p:cBhvr>
                                        <p:cTn id="25" dur="500"/>
                                        <p:tgtEl>
                                          <p:spTgt spid="960"/>
                                        </p:tgtEl>
                                      </p:cBhvr>
                                    </p:animEffect>
                                  </p:childTnLst>
                                </p:cTn>
                              </p:par>
                              <p:par>
                                <p:cTn id="26" presetID="10" presetClass="entr" presetSubtype="0" fill="hold" nodeType="withEffect">
                                  <p:stCondLst>
                                    <p:cond delay="0"/>
                                  </p:stCondLst>
                                  <p:childTnLst>
                                    <p:set>
                                      <p:cBhvr>
                                        <p:cTn id="27" dur="1" fill="hold">
                                          <p:stCondLst>
                                            <p:cond delay="0"/>
                                          </p:stCondLst>
                                        </p:cTn>
                                        <p:tgtEl>
                                          <p:spTgt spid="953"/>
                                        </p:tgtEl>
                                        <p:attrNameLst>
                                          <p:attrName>style.visibility</p:attrName>
                                        </p:attrNameLst>
                                      </p:cBhvr>
                                      <p:to>
                                        <p:strVal val="visible"/>
                                      </p:to>
                                    </p:set>
                                    <p:animEffect transition="in" filter="fade">
                                      <p:cBhvr>
                                        <p:cTn id="28" dur="500"/>
                                        <p:tgtEl>
                                          <p:spTgt spid="953"/>
                                        </p:tgtEl>
                                      </p:cBhvr>
                                    </p:animEffect>
                                  </p:childTnLst>
                                </p:cTn>
                              </p:par>
                              <p:par>
                                <p:cTn id="29" presetID="10" presetClass="entr" presetSubtype="0" fill="hold" nodeType="withEffect">
                                  <p:stCondLst>
                                    <p:cond delay="0"/>
                                  </p:stCondLst>
                                  <p:childTnLst>
                                    <p:set>
                                      <p:cBhvr>
                                        <p:cTn id="30" dur="1" fill="hold">
                                          <p:stCondLst>
                                            <p:cond delay="0"/>
                                          </p:stCondLst>
                                        </p:cTn>
                                        <p:tgtEl>
                                          <p:spTgt spid="961"/>
                                        </p:tgtEl>
                                        <p:attrNameLst>
                                          <p:attrName>style.visibility</p:attrName>
                                        </p:attrNameLst>
                                      </p:cBhvr>
                                      <p:to>
                                        <p:strVal val="visible"/>
                                      </p:to>
                                    </p:set>
                                    <p:animEffect transition="in" filter="fade">
                                      <p:cBhvr>
                                        <p:cTn id="31" dur="500"/>
                                        <p:tgtEl>
                                          <p:spTgt spid="961"/>
                                        </p:tgtEl>
                                      </p:cBhvr>
                                    </p:animEffect>
                                  </p:childTnLst>
                                </p:cTn>
                              </p:par>
                              <p:par>
                                <p:cTn id="32" presetID="10" presetClass="entr" presetSubtype="0" fill="hold" nodeType="withEffect">
                                  <p:stCondLst>
                                    <p:cond delay="0"/>
                                  </p:stCondLst>
                                  <p:childTnLst>
                                    <p:set>
                                      <p:cBhvr>
                                        <p:cTn id="33" dur="1" fill="hold">
                                          <p:stCondLst>
                                            <p:cond delay="0"/>
                                          </p:stCondLst>
                                        </p:cTn>
                                        <p:tgtEl>
                                          <p:spTgt spid="962"/>
                                        </p:tgtEl>
                                        <p:attrNameLst>
                                          <p:attrName>style.visibility</p:attrName>
                                        </p:attrNameLst>
                                      </p:cBhvr>
                                      <p:to>
                                        <p:strVal val="visible"/>
                                      </p:to>
                                    </p:set>
                                    <p:animEffect transition="in" filter="fade">
                                      <p:cBhvr>
                                        <p:cTn id="34" dur="500"/>
                                        <p:tgtEl>
                                          <p:spTgt spid="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8" name="Google Shape;968;p30"/>
          <p:cNvPicPr preferRelativeResize="0"/>
          <p:nvPr/>
        </p:nvPicPr>
        <p:blipFill rotWithShape="1">
          <a:blip r:embed="rId3">
            <a:alphaModFix/>
          </a:blip>
          <a:srcRect/>
          <a:stretch/>
        </p:blipFill>
        <p:spPr>
          <a:xfrm>
            <a:off x="9223034" y="2522362"/>
            <a:ext cx="2398474" cy="3929809"/>
          </a:xfrm>
          <a:prstGeom prst="rect">
            <a:avLst/>
          </a:prstGeom>
          <a:noFill/>
          <a:ln>
            <a:noFill/>
          </a:ln>
        </p:spPr>
      </p:pic>
      <p:sp>
        <p:nvSpPr>
          <p:cNvPr id="969" name="Google Shape;969;p30"/>
          <p:cNvSpPr txBox="1"/>
          <p:nvPr/>
        </p:nvSpPr>
        <p:spPr>
          <a:xfrm>
            <a:off x="3219791" y="3129188"/>
            <a:ext cx="58561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4800"/>
              <a:buFont typeface="Roboto Black"/>
              <a:buNone/>
            </a:pPr>
            <a:r>
              <a:rPr lang="en-US" sz="4800" b="1" i="0" u="none" strike="noStrike" cap="none">
                <a:solidFill>
                  <a:srgbClr val="00B050"/>
                </a:solidFill>
                <a:latin typeface="Roboto Black"/>
                <a:ea typeface="Roboto Black"/>
                <a:cs typeface="Roboto Black"/>
                <a:sym typeface="Roboto Black"/>
              </a:rPr>
              <a:t>TẠM BIỆT CÁC EM</a:t>
            </a:r>
            <a:endParaRPr sz="4800" b="1" i="0" u="none" strike="noStrike" cap="none">
              <a:solidFill>
                <a:srgbClr val="00B050"/>
              </a:solidFill>
              <a:latin typeface="Roboto Black"/>
              <a:ea typeface="Roboto Black"/>
              <a:cs typeface="Roboto Black"/>
              <a:sym typeface="Roboto Black"/>
            </a:endParaRPr>
          </a:p>
        </p:txBody>
      </p:sp>
      <p:pic>
        <p:nvPicPr>
          <p:cNvPr id="970" name="Google Shape;970;p30"/>
          <p:cNvPicPr preferRelativeResize="0"/>
          <p:nvPr/>
        </p:nvPicPr>
        <p:blipFill rotWithShape="1">
          <a:blip r:embed="rId4">
            <a:alphaModFix/>
          </a:blip>
          <a:srcRect/>
          <a:stretch/>
        </p:blipFill>
        <p:spPr>
          <a:xfrm>
            <a:off x="-50328" y="-45481"/>
            <a:ext cx="2336328" cy="17087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68"/>
                                        </p:tgtEl>
                                        <p:attrNameLst>
                                          <p:attrName>style.visibility</p:attrName>
                                        </p:attrNameLst>
                                      </p:cBhvr>
                                      <p:to>
                                        <p:strVal val="visible"/>
                                      </p:to>
                                    </p:set>
                                    <p:animEffect transition="in" filter="fade">
                                      <p:cBhvr>
                                        <p:cTn id="7" dur="500"/>
                                        <p:tgtEl>
                                          <p:spTgt spid="968"/>
                                        </p:tgtEl>
                                      </p:cBhvr>
                                    </p:animEffect>
                                  </p:childTnLst>
                                </p:cTn>
                              </p:par>
                              <p:par>
                                <p:cTn id="8" presetID="2" presetClass="entr" presetSubtype="1" fill="hold" nodeType="withEffect">
                                  <p:stCondLst>
                                    <p:cond delay="0"/>
                                  </p:stCondLst>
                                  <p:childTnLst>
                                    <p:set>
                                      <p:cBhvr>
                                        <p:cTn id="9" dur="1" fill="hold">
                                          <p:stCondLst>
                                            <p:cond delay="0"/>
                                          </p:stCondLst>
                                        </p:cTn>
                                        <p:tgtEl>
                                          <p:spTgt spid="969"/>
                                        </p:tgtEl>
                                        <p:attrNameLst>
                                          <p:attrName>style.visibility</p:attrName>
                                        </p:attrNameLst>
                                      </p:cBhvr>
                                      <p:to>
                                        <p:strVal val="visible"/>
                                      </p:to>
                                    </p:set>
                                    <p:anim calcmode="lin" valueType="num">
                                      <p:cBhvr additive="base">
                                        <p:cTn id="10" dur="500"/>
                                        <p:tgtEl>
                                          <p:spTgt spid="9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A1DD84-D651-C9D7-1D3D-549FE6D4D8FF}"/>
              </a:ext>
            </a:extLst>
          </p:cNvPr>
          <p:cNvSpPr txBox="1"/>
          <p:nvPr/>
        </p:nvSpPr>
        <p:spPr>
          <a:xfrm>
            <a:off x="1725621" y="2858646"/>
            <a:ext cx="8740758" cy="707886"/>
          </a:xfrm>
          <a:prstGeom prst="rect">
            <a:avLst/>
          </a:prstGeom>
          <a:noFill/>
        </p:spPr>
        <p:txBody>
          <a:bodyPr wrap="square" rtlCol="0">
            <a:spAutoFit/>
          </a:bodyPr>
          <a:lstStyle/>
          <a:p>
            <a:pPr lvl="0" algn="ctr">
              <a:defRPr/>
            </a:pPr>
            <a:r>
              <a:rPr lang="en-US" altLang="zh-CN" sz="4000" b="1" noProof="0">
                <a:solidFill>
                  <a:schemeClr val="bg1"/>
                </a:solidFill>
                <a:latin typeface="Roboto" panose="02000000000000000000" pitchFamily="2" charset="0"/>
                <a:ea typeface="Roboto" panose="02000000000000000000" pitchFamily="2" charset="0"/>
              </a:rPr>
              <a:t>CHÚNG TA BẮT ĐẦU VÀO BÀI HỌC</a:t>
            </a:r>
            <a:endParaRPr kumimoji="0" lang="en-US" altLang="zh-CN" sz="40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pic>
        <p:nvPicPr>
          <p:cNvPr id="3" name="Google Shape;510;p4"/>
          <p:cNvPicPr preferRelativeResize="0"/>
          <p:nvPr/>
        </p:nvPicPr>
        <p:blipFill rotWithShape="1">
          <a:blip r:embed="rId2">
            <a:alphaModFix/>
          </a:blip>
          <a:srcRect/>
          <a:stretch/>
        </p:blipFill>
        <p:spPr>
          <a:xfrm>
            <a:off x="118983" y="0"/>
            <a:ext cx="2029820" cy="1484555"/>
          </a:xfrm>
          <a:prstGeom prst="rect">
            <a:avLst/>
          </a:prstGeom>
          <a:noFill/>
          <a:ln>
            <a:noFill/>
          </a:ln>
        </p:spPr>
      </p:pic>
    </p:spTree>
    <p:extLst>
      <p:ext uri="{BB962C8B-B14F-4D97-AF65-F5344CB8AC3E}">
        <p14:creationId xmlns:p14="http://schemas.microsoft.com/office/powerpoint/2010/main" val="103652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4"/>
          <p:cNvPicPr preferRelativeResize="0"/>
          <p:nvPr/>
        </p:nvPicPr>
        <p:blipFill rotWithShape="1">
          <a:blip r:embed="rId3">
            <a:alphaModFix/>
          </a:blip>
          <a:srcRect/>
          <a:stretch/>
        </p:blipFill>
        <p:spPr>
          <a:xfrm>
            <a:off x="301863" y="-117372"/>
            <a:ext cx="2029820" cy="1484555"/>
          </a:xfrm>
          <a:prstGeom prst="rect">
            <a:avLst/>
          </a:prstGeom>
          <a:noFill/>
          <a:ln>
            <a:noFill/>
          </a:ln>
        </p:spPr>
      </p:pic>
      <p:sp>
        <p:nvSpPr>
          <p:cNvPr id="511" name="Google Shape;511;p4"/>
          <p:cNvSpPr txBox="1"/>
          <p:nvPr/>
        </p:nvSpPr>
        <p:spPr>
          <a:xfrm>
            <a:off x="2576622" y="365535"/>
            <a:ext cx="748177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Roboto Black"/>
                <a:ea typeface="Roboto Black"/>
                <a:cs typeface="Roboto Black"/>
                <a:sym typeface="Roboto Black"/>
              </a:rPr>
              <a:t>QUAN SÁT HÌNH VÀ DỰ ĐOÁN VỊ TRÍ CỦA KIM KHI VÒNG XOAY DỪNG LẠI</a:t>
            </a:r>
            <a:endParaRPr sz="3200" b="1" i="0" u="none" strike="noStrike" cap="none">
              <a:solidFill>
                <a:schemeClr val="lt1"/>
              </a:solidFill>
              <a:latin typeface="Roboto Black"/>
              <a:ea typeface="Roboto Black"/>
              <a:cs typeface="Roboto Black"/>
              <a:sym typeface="Roboto Black"/>
            </a:endParaRPr>
          </a:p>
        </p:txBody>
      </p:sp>
      <p:pic>
        <p:nvPicPr>
          <p:cNvPr id="512" name="Google Shape;512;p4"/>
          <p:cNvPicPr preferRelativeResize="0"/>
          <p:nvPr/>
        </p:nvPicPr>
        <p:blipFill rotWithShape="1">
          <a:blip r:embed="rId4">
            <a:alphaModFix/>
          </a:blip>
          <a:srcRect/>
          <a:stretch/>
        </p:blipFill>
        <p:spPr>
          <a:xfrm>
            <a:off x="3506971" y="1831805"/>
            <a:ext cx="6097375" cy="43105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1"/>
                                        </p:tgtEl>
                                        <p:attrNameLst>
                                          <p:attrName>style.visibility</p:attrName>
                                        </p:attrNameLst>
                                      </p:cBhvr>
                                      <p:to>
                                        <p:strVal val="visible"/>
                                      </p:to>
                                    </p:set>
                                    <p:animEffect transition="in" filter="fade">
                                      <p:cBhvr>
                                        <p:cTn id="7" dur="500"/>
                                        <p:tgtEl>
                                          <p:spTgt spid="511"/>
                                        </p:tgtEl>
                                      </p:cBhvr>
                                    </p:animEffect>
                                  </p:childTnLst>
                                </p:cTn>
                              </p:par>
                              <p:par>
                                <p:cTn id="8" presetID="23" presetClass="entr" presetSubtype="16" fill="hold" nodeType="withEffect">
                                  <p:stCondLst>
                                    <p:cond delay="0"/>
                                  </p:stCondLst>
                                  <p:childTnLst>
                                    <p:set>
                                      <p:cBhvr>
                                        <p:cTn id="9" dur="1" fill="hold">
                                          <p:stCondLst>
                                            <p:cond delay="0"/>
                                          </p:stCondLst>
                                        </p:cTn>
                                        <p:tgtEl>
                                          <p:spTgt spid="512"/>
                                        </p:tgtEl>
                                        <p:attrNameLst>
                                          <p:attrName>style.visibility</p:attrName>
                                        </p:attrNameLst>
                                      </p:cBhvr>
                                      <p:to>
                                        <p:strVal val="visible"/>
                                      </p:to>
                                    </p:set>
                                    <p:anim calcmode="lin" valueType="num">
                                      <p:cBhvr additive="base">
                                        <p:cTn id="10" dur="500"/>
                                        <p:tgtEl>
                                          <p:spTgt spid="512"/>
                                        </p:tgtEl>
                                        <p:attrNameLst>
                                          <p:attrName>ppt_w</p:attrName>
                                        </p:attrNameLst>
                                      </p:cBhvr>
                                      <p:tavLst>
                                        <p:tav tm="0">
                                          <p:val>
                                            <p:strVal val="0"/>
                                          </p:val>
                                        </p:tav>
                                        <p:tav tm="100000">
                                          <p:val>
                                            <p:strVal val="#ppt_w"/>
                                          </p:val>
                                        </p:tav>
                                      </p:tavLst>
                                    </p:anim>
                                    <p:anim calcmode="lin" valueType="num">
                                      <p:cBhvr additive="base">
                                        <p:cTn id="11" dur="500"/>
                                        <p:tgtEl>
                                          <p:spTgt spid="51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5"/>
          <p:cNvPicPr preferRelativeResize="0"/>
          <p:nvPr/>
        </p:nvPicPr>
        <p:blipFill rotWithShape="1">
          <a:blip r:embed="rId3">
            <a:alphaModFix/>
          </a:blip>
          <a:srcRect/>
          <a:stretch/>
        </p:blipFill>
        <p:spPr>
          <a:xfrm>
            <a:off x="115050" y="0"/>
            <a:ext cx="2029820" cy="1484555"/>
          </a:xfrm>
          <a:prstGeom prst="rect">
            <a:avLst/>
          </a:prstGeom>
          <a:noFill/>
          <a:ln>
            <a:noFill/>
          </a:ln>
        </p:spPr>
      </p:pic>
      <p:sp>
        <p:nvSpPr>
          <p:cNvPr id="519" name="Google Shape;519;p5"/>
          <p:cNvSpPr txBox="1"/>
          <p:nvPr/>
        </p:nvSpPr>
        <p:spPr>
          <a:xfrm>
            <a:off x="2576622" y="365535"/>
            <a:ext cx="748177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Roboto Black"/>
                <a:ea typeface="Roboto Black"/>
                <a:cs typeface="Roboto Black"/>
                <a:sym typeface="Roboto Black"/>
              </a:rPr>
              <a:t>QUAN SÁT HÌNH VÀ DỰ ĐOÁN VỊ TRÍ CỦA KIM KHI VÒNG XOAY DỪNG LẠI</a:t>
            </a:r>
            <a:endParaRPr sz="3200" b="1" i="0" u="none" strike="noStrike" cap="none">
              <a:solidFill>
                <a:schemeClr val="lt1"/>
              </a:solidFill>
              <a:latin typeface="Roboto Black"/>
              <a:ea typeface="Roboto Black"/>
              <a:cs typeface="Roboto Black"/>
              <a:sym typeface="Roboto Black"/>
            </a:endParaRPr>
          </a:p>
        </p:txBody>
      </p:sp>
      <p:sp>
        <p:nvSpPr>
          <p:cNvPr id="520" name="Google Shape;520;p5"/>
          <p:cNvSpPr/>
          <p:nvPr/>
        </p:nvSpPr>
        <p:spPr>
          <a:xfrm>
            <a:off x="4627203" y="1757511"/>
            <a:ext cx="3942736" cy="39427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1" name="Google Shape;521;p5"/>
          <p:cNvSpPr/>
          <p:nvPr/>
        </p:nvSpPr>
        <p:spPr>
          <a:xfrm rot="-1740722">
            <a:off x="4617368" y="1768303"/>
            <a:ext cx="3962400" cy="3962400"/>
          </a:xfrm>
          <a:prstGeom prst="pie">
            <a:avLst>
              <a:gd name="adj1" fmla="val 0"/>
              <a:gd name="adj2" fmla="val 1753313"/>
            </a:avLst>
          </a:prstGeom>
          <a:solidFill>
            <a:srgbClr val="FEE8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2" name="Google Shape;522;p5"/>
          <p:cNvSpPr/>
          <p:nvPr/>
        </p:nvSpPr>
        <p:spPr>
          <a:xfrm rot="-3562647">
            <a:off x="4617371" y="1747679"/>
            <a:ext cx="3962400" cy="3962400"/>
          </a:xfrm>
          <a:prstGeom prst="pie">
            <a:avLst>
              <a:gd name="adj1" fmla="val 0"/>
              <a:gd name="adj2" fmla="val 1821460"/>
            </a:avLst>
          </a:prstGeom>
          <a:solidFill>
            <a:srgbClr val="F793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3" name="Google Shape;523;p5"/>
          <p:cNvSpPr/>
          <p:nvPr/>
        </p:nvSpPr>
        <p:spPr>
          <a:xfrm rot="-5400000">
            <a:off x="4617371" y="1747679"/>
            <a:ext cx="3962400" cy="3962400"/>
          </a:xfrm>
          <a:prstGeom prst="pie">
            <a:avLst>
              <a:gd name="adj1" fmla="val 0"/>
              <a:gd name="adj2" fmla="val 1833394"/>
            </a:avLst>
          </a:prstGeom>
          <a:solidFill>
            <a:srgbClr val="6ACB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4" name="Google Shape;524;p5"/>
          <p:cNvSpPr/>
          <p:nvPr/>
        </p:nvSpPr>
        <p:spPr>
          <a:xfrm>
            <a:off x="4627201" y="1757511"/>
            <a:ext cx="3962400" cy="3962400"/>
          </a:xfrm>
          <a:prstGeom prst="pie">
            <a:avLst>
              <a:gd name="adj1" fmla="val 1710161"/>
              <a:gd name="adj2" fmla="val 3547109"/>
            </a:avLst>
          </a:prstGeom>
          <a:solidFill>
            <a:srgbClr val="F793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5" name="Google Shape;525;p5"/>
          <p:cNvSpPr/>
          <p:nvPr/>
        </p:nvSpPr>
        <p:spPr>
          <a:xfrm>
            <a:off x="4617371" y="1747679"/>
            <a:ext cx="3962400" cy="3962400"/>
          </a:xfrm>
          <a:prstGeom prst="pie">
            <a:avLst>
              <a:gd name="adj1" fmla="val 3550241"/>
              <a:gd name="adj2" fmla="val 5377209"/>
            </a:avLst>
          </a:prstGeom>
          <a:solidFill>
            <a:srgbClr val="FEE8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6" name="Google Shape;526;p5"/>
          <p:cNvSpPr/>
          <p:nvPr/>
        </p:nvSpPr>
        <p:spPr>
          <a:xfrm>
            <a:off x="4617371" y="1747679"/>
            <a:ext cx="3962400" cy="3962400"/>
          </a:xfrm>
          <a:prstGeom prst="pie">
            <a:avLst>
              <a:gd name="adj1" fmla="val 5367394"/>
              <a:gd name="adj2" fmla="val 7202941"/>
            </a:avLst>
          </a:prstGeom>
          <a:solidFill>
            <a:srgbClr val="6ACB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7" name="Google Shape;527;p5"/>
          <p:cNvSpPr/>
          <p:nvPr/>
        </p:nvSpPr>
        <p:spPr>
          <a:xfrm>
            <a:off x="4617371" y="1747679"/>
            <a:ext cx="3962400" cy="3962400"/>
          </a:xfrm>
          <a:prstGeom prst="pie">
            <a:avLst>
              <a:gd name="adj1" fmla="val 7224802"/>
              <a:gd name="adj2" fmla="val 8998217"/>
            </a:avLst>
          </a:prstGeom>
          <a:solidFill>
            <a:srgbClr val="F793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8" name="Google Shape;528;p5"/>
          <p:cNvSpPr/>
          <p:nvPr/>
        </p:nvSpPr>
        <p:spPr>
          <a:xfrm>
            <a:off x="4617371" y="1747679"/>
            <a:ext cx="3962400" cy="3962400"/>
          </a:xfrm>
          <a:prstGeom prst="pie">
            <a:avLst>
              <a:gd name="adj1" fmla="val 8974375"/>
              <a:gd name="adj2" fmla="val 10821447"/>
            </a:avLst>
          </a:prstGeom>
          <a:solidFill>
            <a:srgbClr val="FEE8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9" name="Google Shape;529;p5"/>
          <p:cNvSpPr/>
          <p:nvPr/>
        </p:nvSpPr>
        <p:spPr>
          <a:xfrm>
            <a:off x="4617371" y="1747679"/>
            <a:ext cx="3962400" cy="3962400"/>
          </a:xfrm>
          <a:prstGeom prst="pie">
            <a:avLst>
              <a:gd name="adj1" fmla="val 10800000"/>
              <a:gd name="adj2" fmla="val 12577011"/>
            </a:avLst>
          </a:prstGeom>
          <a:solidFill>
            <a:srgbClr val="6ACB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0" name="Google Shape;530;p5"/>
          <p:cNvSpPr/>
          <p:nvPr/>
        </p:nvSpPr>
        <p:spPr>
          <a:xfrm>
            <a:off x="4617371" y="1747679"/>
            <a:ext cx="3962400" cy="3962400"/>
          </a:xfrm>
          <a:prstGeom prst="pie">
            <a:avLst>
              <a:gd name="adj1" fmla="val 12567878"/>
              <a:gd name="adj2" fmla="val 14376141"/>
            </a:avLst>
          </a:prstGeom>
          <a:solidFill>
            <a:srgbClr val="F793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1" name="Google Shape;531;p5"/>
          <p:cNvSpPr/>
          <p:nvPr/>
        </p:nvSpPr>
        <p:spPr>
          <a:xfrm>
            <a:off x="4617371" y="1747679"/>
            <a:ext cx="3962400" cy="3962400"/>
          </a:xfrm>
          <a:prstGeom prst="pie">
            <a:avLst>
              <a:gd name="adj1" fmla="val 14369807"/>
              <a:gd name="adj2" fmla="val 16200000"/>
            </a:avLst>
          </a:prstGeom>
          <a:solidFill>
            <a:srgbClr val="FDED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2" name="Google Shape;532;p5"/>
          <p:cNvSpPr/>
          <p:nvPr/>
        </p:nvSpPr>
        <p:spPr>
          <a:xfrm rot="-1739376">
            <a:off x="4608616" y="1768303"/>
            <a:ext cx="3962400" cy="3962400"/>
          </a:xfrm>
          <a:prstGeom prst="pie">
            <a:avLst>
              <a:gd name="adj1" fmla="val 1710161"/>
              <a:gd name="adj2" fmla="val 3547109"/>
            </a:avLst>
          </a:prstGeom>
          <a:solidFill>
            <a:srgbClr val="6ACB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533" name="Google Shape;533;p5"/>
          <p:cNvGrpSpPr/>
          <p:nvPr/>
        </p:nvGrpSpPr>
        <p:grpSpPr>
          <a:xfrm>
            <a:off x="6414972" y="2153205"/>
            <a:ext cx="386858" cy="3192595"/>
            <a:chOff x="3504653" y="823965"/>
            <a:chExt cx="458998" cy="3245617"/>
          </a:xfrm>
        </p:grpSpPr>
        <p:sp>
          <p:nvSpPr>
            <p:cNvPr id="534" name="Google Shape;534;p5"/>
            <p:cNvSpPr/>
            <p:nvPr/>
          </p:nvSpPr>
          <p:spPr>
            <a:xfrm>
              <a:off x="3542577" y="823965"/>
              <a:ext cx="352696" cy="2925538"/>
            </a:xfrm>
            <a:prstGeom prst="upArrow">
              <a:avLst>
                <a:gd name="adj1" fmla="val 50000"/>
                <a:gd name="adj2" fmla="val 118969"/>
              </a:avLst>
            </a:prstGeom>
            <a:solidFill>
              <a:srgbClr val="E75D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5" name="Google Shape;535;p5"/>
            <p:cNvSpPr/>
            <p:nvPr/>
          </p:nvSpPr>
          <p:spPr>
            <a:xfrm rot="-5400000">
              <a:off x="3381135" y="3487065"/>
              <a:ext cx="706035" cy="458998"/>
            </a:xfrm>
            <a:custGeom>
              <a:avLst/>
              <a:gdLst/>
              <a:ahLst/>
              <a:cxnLst/>
              <a:rect l="l" t="t" r="r" b="b"/>
              <a:pathLst>
                <a:path w="706035" h="458998" extrusionOk="0">
                  <a:moveTo>
                    <a:pt x="706035" y="229499"/>
                  </a:moveTo>
                  <a:cubicBezTo>
                    <a:pt x="706034" y="356228"/>
                    <a:pt x="629200" y="458998"/>
                    <a:pt x="534341" y="458998"/>
                  </a:cubicBezTo>
                  <a:lnTo>
                    <a:pt x="0" y="458998"/>
                  </a:lnTo>
                  <a:lnTo>
                    <a:pt x="0" y="449614"/>
                  </a:lnTo>
                  <a:lnTo>
                    <a:pt x="205201" y="228879"/>
                  </a:lnTo>
                  <a:lnTo>
                    <a:pt x="0" y="8143"/>
                  </a:lnTo>
                  <a:lnTo>
                    <a:pt x="0" y="0"/>
                  </a:lnTo>
                  <a:lnTo>
                    <a:pt x="534342" y="0"/>
                  </a:lnTo>
                  <a:cubicBezTo>
                    <a:pt x="629200" y="0"/>
                    <a:pt x="706035" y="102770"/>
                    <a:pt x="706035" y="229499"/>
                  </a:cubicBezTo>
                  <a:close/>
                </a:path>
              </a:pathLst>
            </a:custGeom>
            <a:solidFill>
              <a:srgbClr val="E75D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6" name="Google Shape;536;p5"/>
            <p:cNvSpPr/>
            <p:nvPr/>
          </p:nvSpPr>
          <p:spPr>
            <a:xfrm>
              <a:off x="3552888" y="2210698"/>
              <a:ext cx="341905" cy="341905"/>
            </a:xfrm>
            <a:prstGeom prst="ellipse">
              <a:avLst/>
            </a:prstGeom>
            <a:solidFill>
              <a:srgbClr val="E75D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7" name="Google Shape;537;p5"/>
            <p:cNvSpPr/>
            <p:nvPr/>
          </p:nvSpPr>
          <p:spPr>
            <a:xfrm>
              <a:off x="3651331" y="2310718"/>
              <a:ext cx="156315" cy="156315"/>
            </a:xfrm>
            <a:prstGeom prst="ellipse">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38" name="Google Shape;538;p5">
            <a:hlinkClick r:id="rId4" action="ppaction://hlinksldjump"/>
          </p:cNvPr>
          <p:cNvSpPr txBox="1"/>
          <p:nvPr/>
        </p:nvSpPr>
        <p:spPr>
          <a:xfrm>
            <a:off x="10590156" y="5350579"/>
            <a:ext cx="924232" cy="369332"/>
          </a:xfrm>
          <a:prstGeom prst="rect">
            <a:avLst/>
          </a:prstGeom>
          <a:solidFill>
            <a:srgbClr val="C00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STOP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9"/>
                                        </p:tgtEl>
                                        <p:attrNameLst>
                                          <p:attrName>style.visibility</p:attrName>
                                        </p:attrNameLst>
                                      </p:cBhvr>
                                      <p:to>
                                        <p:strVal val="visible"/>
                                      </p:to>
                                    </p:set>
                                    <p:animEffect transition="in" filter="fade">
                                      <p:cBhvr>
                                        <p:cTn id="7" dur="500"/>
                                        <p:tgtEl>
                                          <p:spTgt spid="519"/>
                                        </p:tgtEl>
                                      </p:cBhvr>
                                    </p:animEffect>
                                  </p:childTnLst>
                                </p:cTn>
                              </p:par>
                              <p:par>
                                <p:cTn id="8" presetID="10" presetClass="entr" presetSubtype="0" fill="hold" nodeType="withEffect">
                                  <p:stCondLst>
                                    <p:cond delay="0"/>
                                  </p:stCondLst>
                                  <p:childTnLst>
                                    <p:set>
                                      <p:cBhvr>
                                        <p:cTn id="9" dur="1" fill="hold">
                                          <p:stCondLst>
                                            <p:cond delay="0"/>
                                          </p:stCondLst>
                                        </p:cTn>
                                        <p:tgtEl>
                                          <p:spTgt spid="533"/>
                                        </p:tgtEl>
                                        <p:attrNameLst>
                                          <p:attrName>style.visibility</p:attrName>
                                        </p:attrNameLst>
                                      </p:cBhvr>
                                      <p:to>
                                        <p:strVal val="visible"/>
                                      </p:to>
                                    </p:set>
                                    <p:animEffect transition="in" filter="fade">
                                      <p:cBhvr>
                                        <p:cTn id="10" dur="500"/>
                                        <p:tgtEl>
                                          <p:spTgt spid="53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53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53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53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53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533"/>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21600000">
                                      <p:cBhvr>
                                        <p:cTn id="34" dur="2000" fill="hold"/>
                                        <p:tgtEl>
                                          <p:spTgt spid="533"/>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533"/>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21600000">
                                      <p:cBhvr>
                                        <p:cTn id="42" dur="2000" fill="hold"/>
                                        <p:tgtEl>
                                          <p:spTgt spid="533"/>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2000" fill="hold"/>
                                        <p:tgtEl>
                                          <p:spTgt spid="533"/>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21600000">
                                      <p:cBhvr>
                                        <p:cTn id="50" dur="2000" fill="hold"/>
                                        <p:tgtEl>
                                          <p:spTgt spid="5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6"/>
          <p:cNvSpPr txBox="1"/>
          <p:nvPr/>
        </p:nvSpPr>
        <p:spPr>
          <a:xfrm>
            <a:off x="4202504" y="357843"/>
            <a:ext cx="334637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Roboto Black"/>
                <a:ea typeface="Roboto Black"/>
                <a:cs typeface="Roboto Black"/>
                <a:sym typeface="Roboto Black"/>
              </a:rPr>
              <a:t>THẢO LUẬN</a:t>
            </a:r>
            <a:endParaRPr sz="3200" b="1" i="0" u="none" strike="noStrike" cap="none">
              <a:solidFill>
                <a:schemeClr val="lt1"/>
              </a:solidFill>
              <a:latin typeface="Roboto Black"/>
              <a:ea typeface="Roboto Black"/>
              <a:cs typeface="Roboto Black"/>
              <a:sym typeface="Roboto Black"/>
            </a:endParaRPr>
          </a:p>
        </p:txBody>
      </p:sp>
      <p:pic>
        <p:nvPicPr>
          <p:cNvPr id="545" name="Google Shape;545;p6"/>
          <p:cNvPicPr preferRelativeResize="0"/>
          <p:nvPr/>
        </p:nvPicPr>
        <p:blipFill rotWithShape="1">
          <a:blip r:embed="rId3">
            <a:alphaModFix/>
          </a:blip>
          <a:srcRect/>
          <a:stretch/>
        </p:blipFill>
        <p:spPr>
          <a:xfrm>
            <a:off x="0" y="-61682"/>
            <a:ext cx="1946787" cy="1423827"/>
          </a:xfrm>
          <a:prstGeom prst="rect">
            <a:avLst/>
          </a:prstGeom>
          <a:noFill/>
          <a:ln>
            <a:noFill/>
          </a:ln>
        </p:spPr>
      </p:pic>
      <p:pic>
        <p:nvPicPr>
          <p:cNvPr id="546" name="Google Shape;546;p6"/>
          <p:cNvPicPr preferRelativeResize="0"/>
          <p:nvPr/>
        </p:nvPicPr>
        <p:blipFill rotWithShape="1">
          <a:blip r:embed="rId4">
            <a:alphaModFix/>
          </a:blip>
          <a:srcRect/>
          <a:stretch/>
        </p:blipFill>
        <p:spPr>
          <a:xfrm flipH="1">
            <a:off x="231657" y="3526914"/>
            <a:ext cx="2073689" cy="2877535"/>
          </a:xfrm>
          <a:prstGeom prst="rect">
            <a:avLst/>
          </a:prstGeom>
          <a:noFill/>
          <a:ln>
            <a:noFill/>
          </a:ln>
        </p:spPr>
      </p:pic>
      <p:sp>
        <p:nvSpPr>
          <p:cNvPr id="547" name="Google Shape;547;p6"/>
          <p:cNvSpPr/>
          <p:nvPr/>
        </p:nvSpPr>
        <p:spPr>
          <a:xfrm>
            <a:off x="2117041" y="3741932"/>
            <a:ext cx="4000989" cy="1941146"/>
          </a:xfrm>
          <a:prstGeom prst="cloudCallout">
            <a:avLst>
              <a:gd name="adj1" fmla="val -87108"/>
              <a:gd name="adj2" fmla="val -16613"/>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8" name="Google Shape;548;p6"/>
          <p:cNvSpPr txBox="1"/>
          <p:nvPr/>
        </p:nvSpPr>
        <p:spPr>
          <a:xfrm>
            <a:off x="2565231" y="4010837"/>
            <a:ext cx="329291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lt1"/>
                </a:solidFill>
                <a:latin typeface="Roboto"/>
                <a:ea typeface="Roboto"/>
                <a:cs typeface="Roboto"/>
                <a:sym typeface="Roboto"/>
              </a:rPr>
              <a:t>Chúng mình cùng đi làm vòng xoay ngẫu nhiên để thử xem nhé!</a:t>
            </a:r>
            <a:endParaRPr sz="2400" b="0" i="0" u="none" strike="noStrike" cap="none">
              <a:solidFill>
                <a:schemeClr val="lt1"/>
              </a:solidFill>
              <a:latin typeface="Roboto"/>
              <a:ea typeface="Roboto"/>
              <a:cs typeface="Roboto"/>
              <a:sym typeface="Roboto"/>
            </a:endParaRPr>
          </a:p>
        </p:txBody>
      </p:sp>
      <p:grpSp>
        <p:nvGrpSpPr>
          <p:cNvPr id="549" name="Google Shape;549;p6"/>
          <p:cNvGrpSpPr/>
          <p:nvPr/>
        </p:nvGrpSpPr>
        <p:grpSpPr>
          <a:xfrm>
            <a:off x="2802771" y="1162438"/>
            <a:ext cx="2165230" cy="2165230"/>
            <a:chOff x="5218459" y="3503332"/>
            <a:chExt cx="2165230" cy="2165230"/>
          </a:xfrm>
        </p:grpSpPr>
        <p:sp>
          <p:nvSpPr>
            <p:cNvPr id="550" name="Google Shape;550;p6"/>
            <p:cNvSpPr/>
            <p:nvPr/>
          </p:nvSpPr>
          <p:spPr>
            <a:xfrm>
              <a:off x="5218459" y="3503332"/>
              <a:ext cx="2165230" cy="216523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551" name="Google Shape;551;p6"/>
            <p:cNvCxnSpPr/>
            <p:nvPr/>
          </p:nvCxnSpPr>
          <p:spPr>
            <a:xfrm>
              <a:off x="6301074" y="3503332"/>
              <a:ext cx="0" cy="2165230"/>
            </a:xfrm>
            <a:prstGeom prst="straightConnector1">
              <a:avLst/>
            </a:prstGeom>
            <a:noFill/>
            <a:ln>
              <a:noFill/>
            </a:ln>
          </p:spPr>
        </p:cxnSp>
        <p:cxnSp>
          <p:nvCxnSpPr>
            <p:cNvPr id="552" name="Google Shape;552;p6"/>
            <p:cNvCxnSpPr/>
            <p:nvPr/>
          </p:nvCxnSpPr>
          <p:spPr>
            <a:xfrm>
              <a:off x="5535550" y="3820423"/>
              <a:ext cx="1531048" cy="1531048"/>
            </a:xfrm>
            <a:prstGeom prst="straightConnector1">
              <a:avLst/>
            </a:prstGeom>
            <a:noFill/>
            <a:ln>
              <a:noFill/>
            </a:ln>
          </p:spPr>
        </p:cxnSp>
        <p:cxnSp>
          <p:nvCxnSpPr>
            <p:cNvPr id="553" name="Google Shape;553;p6"/>
            <p:cNvCxnSpPr/>
            <p:nvPr/>
          </p:nvCxnSpPr>
          <p:spPr>
            <a:xfrm flipH="1">
              <a:off x="5535550" y="3820423"/>
              <a:ext cx="1531048" cy="1531048"/>
            </a:xfrm>
            <a:prstGeom prst="straightConnector1">
              <a:avLst/>
            </a:prstGeom>
            <a:noFill/>
            <a:ln>
              <a:noFill/>
            </a:ln>
          </p:spPr>
        </p:cxnSp>
        <p:cxnSp>
          <p:nvCxnSpPr>
            <p:cNvPr id="554" name="Google Shape;554;p6"/>
            <p:cNvCxnSpPr/>
            <p:nvPr/>
          </p:nvCxnSpPr>
          <p:spPr>
            <a:xfrm>
              <a:off x="5218459" y="4585947"/>
              <a:ext cx="2165230" cy="0"/>
            </a:xfrm>
            <a:prstGeom prst="straightConnector1">
              <a:avLst/>
            </a:prstGeom>
            <a:noFill/>
            <a:ln>
              <a:noFill/>
            </a:ln>
          </p:spPr>
        </p:cxnSp>
        <p:sp>
          <p:nvSpPr>
            <p:cNvPr id="555" name="Google Shape;555;p6"/>
            <p:cNvSpPr/>
            <p:nvPr/>
          </p:nvSpPr>
          <p:spPr>
            <a:xfrm>
              <a:off x="5218459" y="3503332"/>
              <a:ext cx="2165230" cy="2165230"/>
            </a:xfrm>
            <a:prstGeom prst="pie">
              <a:avLst>
                <a:gd name="adj1" fmla="val 0"/>
                <a:gd name="adj2" fmla="val 2505618"/>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6" name="Google Shape;556;p6"/>
            <p:cNvSpPr/>
            <p:nvPr/>
          </p:nvSpPr>
          <p:spPr>
            <a:xfrm>
              <a:off x="5218459" y="3503332"/>
              <a:ext cx="2165230" cy="2165230"/>
            </a:xfrm>
            <a:prstGeom prst="pie">
              <a:avLst>
                <a:gd name="adj1" fmla="val 2444771"/>
                <a:gd name="adj2" fmla="val 5446965"/>
              </a:avLst>
            </a:prstGeom>
            <a:solidFill>
              <a:srgbClr val="E64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7" name="Google Shape;557;p6"/>
            <p:cNvSpPr/>
            <p:nvPr/>
          </p:nvSpPr>
          <p:spPr>
            <a:xfrm>
              <a:off x="5218459" y="3503332"/>
              <a:ext cx="2165230" cy="2165230"/>
            </a:xfrm>
            <a:prstGeom prst="pie">
              <a:avLst>
                <a:gd name="adj1" fmla="val 5353127"/>
                <a:gd name="adj2" fmla="val 8312986"/>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8" name="Google Shape;558;p6"/>
            <p:cNvSpPr/>
            <p:nvPr/>
          </p:nvSpPr>
          <p:spPr>
            <a:xfrm>
              <a:off x="5218459" y="3503332"/>
              <a:ext cx="2165230" cy="2165230"/>
            </a:xfrm>
            <a:prstGeom prst="pie">
              <a:avLst>
                <a:gd name="adj1" fmla="val 8315284"/>
                <a:gd name="adj2" fmla="val 10874078"/>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9" name="Google Shape;559;p6"/>
            <p:cNvSpPr/>
            <p:nvPr/>
          </p:nvSpPr>
          <p:spPr>
            <a:xfrm>
              <a:off x="5218459" y="3503332"/>
              <a:ext cx="2165230" cy="2165230"/>
            </a:xfrm>
            <a:prstGeom prst="pie">
              <a:avLst>
                <a:gd name="adj1" fmla="val 10852682"/>
                <a:gd name="adj2" fmla="val 13599748"/>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0" name="Google Shape;560;p6"/>
            <p:cNvSpPr/>
            <p:nvPr/>
          </p:nvSpPr>
          <p:spPr>
            <a:xfrm>
              <a:off x="5218459" y="3503332"/>
              <a:ext cx="2165230" cy="2165230"/>
            </a:xfrm>
            <a:prstGeom prst="pie">
              <a:avLst>
                <a:gd name="adj1" fmla="val 13601405"/>
                <a:gd name="adj2" fmla="val 16200000"/>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1" name="Google Shape;561;p6"/>
            <p:cNvSpPr/>
            <p:nvPr/>
          </p:nvSpPr>
          <p:spPr>
            <a:xfrm>
              <a:off x="5218459" y="3503332"/>
              <a:ext cx="2165230" cy="2165230"/>
            </a:xfrm>
            <a:prstGeom prst="pie">
              <a:avLst>
                <a:gd name="adj1" fmla="val 16166292"/>
                <a:gd name="adj2" fmla="val 1891064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2" name="Google Shape;562;p6"/>
            <p:cNvSpPr/>
            <p:nvPr/>
          </p:nvSpPr>
          <p:spPr>
            <a:xfrm rot="1584388">
              <a:off x="6158738" y="4063043"/>
              <a:ext cx="422694" cy="776377"/>
            </a:xfrm>
            <a:custGeom>
              <a:avLst/>
              <a:gdLst/>
              <a:ahLst/>
              <a:cxnLst/>
              <a:rect l="l" t="t" r="r" b="b"/>
              <a:pathLst>
                <a:path w="422694" h="776377" extrusionOk="0">
                  <a:moveTo>
                    <a:pt x="211347" y="0"/>
                  </a:moveTo>
                  <a:lnTo>
                    <a:pt x="314572" y="384422"/>
                  </a:lnTo>
                  <a:lnTo>
                    <a:pt x="360792" y="415585"/>
                  </a:lnTo>
                  <a:cubicBezTo>
                    <a:pt x="399038" y="453831"/>
                    <a:pt x="422694" y="506668"/>
                    <a:pt x="422694" y="565030"/>
                  </a:cubicBezTo>
                  <a:cubicBezTo>
                    <a:pt x="422694" y="681754"/>
                    <a:pt x="328071" y="776377"/>
                    <a:pt x="211347" y="776377"/>
                  </a:cubicBezTo>
                  <a:cubicBezTo>
                    <a:pt x="94623" y="776377"/>
                    <a:pt x="0" y="681754"/>
                    <a:pt x="0" y="565030"/>
                  </a:cubicBezTo>
                  <a:cubicBezTo>
                    <a:pt x="0" y="506668"/>
                    <a:pt x="23656" y="453831"/>
                    <a:pt x="61902" y="415585"/>
                  </a:cubicBezTo>
                  <a:lnTo>
                    <a:pt x="108123" y="384422"/>
                  </a:lnTo>
                  <a:close/>
                </a:path>
              </a:pathLst>
            </a:custGeom>
            <a:solidFill>
              <a:srgbClr val="F4B0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1" name="Google Shape;783;p18"/>
          <p:cNvSpPr txBox="1"/>
          <p:nvPr/>
        </p:nvSpPr>
        <p:spPr>
          <a:xfrm>
            <a:off x="6608536" y="1342145"/>
            <a:ext cx="413013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Black"/>
              <a:buNone/>
            </a:pPr>
            <a:r>
              <a:rPr lang="en-US" sz="2400" b="1" i="0" u="none" strike="noStrike" cap="none">
                <a:solidFill>
                  <a:schemeClr val="accent4">
                    <a:lumMod val="60000"/>
                    <a:lumOff val="40000"/>
                  </a:schemeClr>
                </a:solidFill>
                <a:latin typeface="Roboto Black"/>
                <a:ea typeface="Roboto Black"/>
                <a:cs typeface="Roboto Black"/>
                <a:sym typeface="Roboto Black"/>
              </a:rPr>
              <a:t>TIÊU CHÍ SẢN PHẨM</a:t>
            </a:r>
            <a:endParaRPr>
              <a:solidFill>
                <a:schemeClr val="accent4">
                  <a:lumMod val="60000"/>
                  <a:lumOff val="40000"/>
                </a:schemeClr>
              </a:solidFill>
            </a:endParaRPr>
          </a:p>
        </p:txBody>
      </p:sp>
      <p:sp>
        <p:nvSpPr>
          <p:cNvPr id="22" name="Google Shape;784;p18"/>
          <p:cNvSpPr txBox="1"/>
          <p:nvPr/>
        </p:nvSpPr>
        <p:spPr>
          <a:xfrm>
            <a:off x="6435121" y="2318106"/>
            <a:ext cx="4743055" cy="1323399"/>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2060"/>
              </a:buClr>
              <a:buSzPts val="2400"/>
            </a:pPr>
            <a:r>
              <a:rPr lang="en-US" sz="2400" b="0" i="0" u="none" strike="noStrike" cap="none">
                <a:solidFill>
                  <a:schemeClr val="accent4">
                    <a:lumMod val="60000"/>
                    <a:lumOff val="40000"/>
                  </a:schemeClr>
                </a:solidFill>
                <a:latin typeface="Roboto"/>
                <a:ea typeface="Roboto"/>
                <a:cs typeface="Roboto"/>
                <a:sym typeface="Roboto"/>
              </a:rPr>
              <a:t>Vòng xoay được chia thành nhiều phần, mỗi phần thể hiện một khả năng bất kì.</a:t>
            </a:r>
            <a:r>
              <a:rPr lang="en-US" sz="3200" b="0" i="0" u="none" strike="noStrike" cap="none">
                <a:solidFill>
                  <a:schemeClr val="accent4">
                    <a:lumMod val="60000"/>
                    <a:lumOff val="40000"/>
                  </a:schemeClr>
                </a:solidFill>
                <a:latin typeface="Roboto"/>
                <a:ea typeface="Roboto"/>
                <a:cs typeface="Roboto"/>
                <a:sym typeface="Roboto"/>
              </a:rPr>
              <a:t> </a:t>
            </a:r>
            <a:endParaRPr sz="3200" b="0" i="0" u="none" strike="noStrike" cap="none">
              <a:solidFill>
                <a:schemeClr val="accent4">
                  <a:lumMod val="60000"/>
                  <a:lumOff val="40000"/>
                </a:schemeClr>
              </a:solidFill>
              <a:latin typeface="Roboto"/>
              <a:ea typeface="Roboto"/>
              <a:cs typeface="Roboto"/>
              <a:sym typeface="Roboto"/>
            </a:endParaRPr>
          </a:p>
        </p:txBody>
      </p:sp>
      <p:sp>
        <p:nvSpPr>
          <p:cNvPr id="23" name="Google Shape;786;p18"/>
          <p:cNvSpPr txBox="1"/>
          <p:nvPr/>
        </p:nvSpPr>
        <p:spPr>
          <a:xfrm>
            <a:off x="6445198" y="3805898"/>
            <a:ext cx="4722901" cy="830997"/>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2060"/>
              </a:buClr>
              <a:buSzPts val="2400"/>
            </a:pPr>
            <a:r>
              <a:rPr lang="en-US" sz="2400" b="0" i="0" u="none" strike="noStrike" cap="none">
                <a:solidFill>
                  <a:schemeClr val="accent4">
                    <a:lumMod val="60000"/>
                    <a:lumOff val="40000"/>
                  </a:schemeClr>
                </a:solidFill>
                <a:latin typeface="Roboto"/>
                <a:ea typeface="Roboto"/>
                <a:cs typeface="Roboto"/>
                <a:sym typeface="Roboto"/>
              </a:rPr>
              <a:t>Kim có thể chỉ vào vị trí ngẫu nhiên khi vòng quay dừng lại</a:t>
            </a:r>
            <a:endParaRPr sz="2400" b="0" i="0" u="none" strike="noStrike" cap="none">
              <a:solidFill>
                <a:schemeClr val="accent4">
                  <a:lumMod val="60000"/>
                  <a:lumOff val="40000"/>
                </a:schemeClr>
              </a:solidFill>
              <a:latin typeface="Roboto"/>
              <a:ea typeface="Roboto"/>
              <a:cs typeface="Roboto"/>
              <a:sym typeface="Roboto"/>
            </a:endParaRPr>
          </a:p>
        </p:txBody>
      </p:sp>
      <p:sp>
        <p:nvSpPr>
          <p:cNvPr id="24" name="Google Shape;787;p18"/>
          <p:cNvSpPr txBox="1"/>
          <p:nvPr/>
        </p:nvSpPr>
        <p:spPr>
          <a:xfrm>
            <a:off x="6445198" y="4852081"/>
            <a:ext cx="4732978" cy="830997"/>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2060"/>
              </a:buClr>
              <a:buSzPts val="2400"/>
            </a:pPr>
            <a:r>
              <a:rPr lang="en-US" sz="2400" b="0" i="0" u="none" strike="noStrike" cap="none">
                <a:solidFill>
                  <a:schemeClr val="accent4">
                    <a:lumMod val="60000"/>
                    <a:lumOff val="40000"/>
                  </a:schemeClr>
                </a:solidFill>
                <a:latin typeface="Roboto"/>
                <a:ea typeface="Roboto"/>
                <a:cs typeface="Roboto"/>
                <a:sym typeface="Roboto"/>
              </a:rPr>
              <a:t>Sản phẩm chắc chắn, sử dụng được nhiều lần </a:t>
            </a:r>
            <a:endParaRPr>
              <a:solidFill>
                <a:schemeClr val="accent4">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4"/>
                                        </p:tgtEl>
                                        <p:attrNameLst>
                                          <p:attrName>style.visibility</p:attrName>
                                        </p:attrNameLst>
                                      </p:cBhvr>
                                      <p:to>
                                        <p:strVal val="visible"/>
                                      </p:to>
                                    </p:set>
                                    <p:animEffect transition="in" filter="fade">
                                      <p:cBhvr>
                                        <p:cTn id="7" dur="500"/>
                                        <p:tgtEl>
                                          <p:spTgt spid="544"/>
                                        </p:tgtEl>
                                      </p:cBhvr>
                                    </p:animEffect>
                                  </p:childTnLst>
                                </p:cTn>
                              </p:par>
                              <p:par>
                                <p:cTn id="8" presetID="10" presetClass="entr" presetSubtype="0" fill="hold" nodeType="withEffect">
                                  <p:stCondLst>
                                    <p:cond delay="0"/>
                                  </p:stCondLst>
                                  <p:childTnLst>
                                    <p:set>
                                      <p:cBhvr>
                                        <p:cTn id="9" dur="1" fill="hold">
                                          <p:stCondLst>
                                            <p:cond delay="0"/>
                                          </p:stCondLst>
                                        </p:cTn>
                                        <p:tgtEl>
                                          <p:spTgt spid="548"/>
                                        </p:tgtEl>
                                        <p:attrNameLst>
                                          <p:attrName>style.visibility</p:attrName>
                                        </p:attrNameLst>
                                      </p:cBhvr>
                                      <p:to>
                                        <p:strVal val="visible"/>
                                      </p:to>
                                    </p:set>
                                    <p:animEffect transition="in" filter="fade">
                                      <p:cBhvr>
                                        <p:cTn id="10" dur="500"/>
                                        <p:tgtEl>
                                          <p:spTgt spid="548"/>
                                        </p:tgtEl>
                                      </p:cBhvr>
                                    </p:animEffect>
                                  </p:childTnLst>
                                </p:cTn>
                              </p:par>
                              <p:par>
                                <p:cTn id="11" presetID="10" presetClass="entr" presetSubtype="0" fill="hold" nodeType="withEffect">
                                  <p:stCondLst>
                                    <p:cond delay="0"/>
                                  </p:stCondLst>
                                  <p:childTnLst>
                                    <p:set>
                                      <p:cBhvr>
                                        <p:cTn id="12" dur="1" fill="hold">
                                          <p:stCondLst>
                                            <p:cond delay="0"/>
                                          </p:stCondLst>
                                        </p:cTn>
                                        <p:tgtEl>
                                          <p:spTgt spid="547"/>
                                        </p:tgtEl>
                                        <p:attrNameLst>
                                          <p:attrName>style.visibility</p:attrName>
                                        </p:attrNameLst>
                                      </p:cBhvr>
                                      <p:to>
                                        <p:strVal val="visible"/>
                                      </p:to>
                                    </p:set>
                                    <p:animEffect transition="in" filter="fade">
                                      <p:cBhvr>
                                        <p:cTn id="13" dur="500"/>
                                        <p:tgtEl>
                                          <p:spTgt spid="54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9" name="Google Shape;569;p7"/>
          <p:cNvPicPr preferRelativeResize="0"/>
          <p:nvPr/>
        </p:nvPicPr>
        <p:blipFill rotWithShape="1">
          <a:blip r:embed="rId3">
            <a:alphaModFix/>
          </a:blip>
          <a:srcRect/>
          <a:stretch/>
        </p:blipFill>
        <p:spPr>
          <a:xfrm>
            <a:off x="0" y="86105"/>
            <a:ext cx="2029820" cy="1484555"/>
          </a:xfrm>
          <a:prstGeom prst="rect">
            <a:avLst/>
          </a:prstGeom>
          <a:noFill/>
          <a:ln>
            <a:noFill/>
          </a:ln>
        </p:spPr>
      </p:pic>
      <p:sp>
        <p:nvSpPr>
          <p:cNvPr id="570" name="Google Shape;570;p7"/>
          <p:cNvSpPr txBox="1"/>
          <p:nvPr/>
        </p:nvSpPr>
        <p:spPr>
          <a:xfrm>
            <a:off x="3967087" y="2736269"/>
            <a:ext cx="4976888"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3200"/>
              <a:buFont typeface="Pangolin"/>
              <a:buNone/>
            </a:pPr>
            <a:r>
              <a:rPr lang="en-US" sz="4000" b="1" i="0" u="none" strike="noStrike" cap="none">
                <a:solidFill>
                  <a:srgbClr val="FFFF00"/>
                </a:solidFill>
                <a:latin typeface="Pangolin"/>
                <a:ea typeface="Pangolin"/>
                <a:cs typeface="Pangolin"/>
                <a:sym typeface="Pangolin"/>
              </a:rPr>
              <a:t>PHIẾU HỌC TẬP SỐ 1</a:t>
            </a:r>
            <a:endParaRPr sz="4000" b="1" i="0" u="none" strike="noStrike" cap="none">
              <a:solidFill>
                <a:srgbClr val="FFFF00"/>
              </a:solidFill>
              <a:latin typeface="Pangolin"/>
              <a:ea typeface="Pangolin"/>
              <a:cs typeface="Pangolin"/>
              <a:sym typeface="Pangol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8"/>
          <p:cNvSpPr txBox="1"/>
          <p:nvPr/>
        </p:nvSpPr>
        <p:spPr>
          <a:xfrm>
            <a:off x="1347020" y="200526"/>
            <a:ext cx="9542251"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Roboto Black"/>
                <a:ea typeface="Roboto Black"/>
                <a:cs typeface="Roboto Black"/>
                <a:sym typeface="Roboto Black"/>
              </a:rPr>
              <a:t>MÔ TẢ KHẢ NĂNG CỦA KIM KHI VÒNG XOAY DỪNG LẠI TRONG CÁC TRƯỜNG HỢP SAU</a:t>
            </a:r>
            <a:endParaRPr sz="3200" b="1" i="0" u="none" strike="noStrike" cap="none">
              <a:solidFill>
                <a:schemeClr val="lt1"/>
              </a:solidFill>
              <a:latin typeface="Roboto Black"/>
              <a:ea typeface="Roboto Black"/>
              <a:cs typeface="Roboto Black"/>
              <a:sym typeface="Roboto Black"/>
            </a:endParaRPr>
          </a:p>
        </p:txBody>
      </p:sp>
      <p:pic>
        <p:nvPicPr>
          <p:cNvPr id="588" name="Google Shape;588;p8"/>
          <p:cNvPicPr preferRelativeResize="0"/>
          <p:nvPr/>
        </p:nvPicPr>
        <p:blipFill rotWithShape="1">
          <a:blip r:embed="rId3">
            <a:alphaModFix/>
          </a:blip>
          <a:srcRect/>
          <a:stretch/>
        </p:blipFill>
        <p:spPr>
          <a:xfrm>
            <a:off x="0" y="-61682"/>
            <a:ext cx="1946787" cy="1423827"/>
          </a:xfrm>
          <a:prstGeom prst="rect">
            <a:avLst/>
          </a:prstGeom>
          <a:noFill/>
          <a:ln>
            <a:noFill/>
          </a:ln>
        </p:spPr>
      </p:pic>
      <p:sp>
        <p:nvSpPr>
          <p:cNvPr id="589" name="Google Shape;589;p8"/>
          <p:cNvSpPr txBox="1"/>
          <p:nvPr/>
        </p:nvSpPr>
        <p:spPr>
          <a:xfrm>
            <a:off x="1828798" y="2037206"/>
            <a:ext cx="232041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lt1"/>
                </a:solidFill>
                <a:latin typeface="Roboto"/>
                <a:ea typeface="Roboto"/>
                <a:cs typeface="Roboto"/>
                <a:sym typeface="Roboto"/>
              </a:rPr>
              <a:t>Sử dụng các từ</a:t>
            </a:r>
            <a:endParaRPr sz="2400" b="0" i="0" u="none" strike="noStrike" cap="none">
              <a:solidFill>
                <a:schemeClr val="lt1"/>
              </a:solidFill>
              <a:latin typeface="Roboto"/>
              <a:ea typeface="Roboto"/>
              <a:cs typeface="Roboto"/>
              <a:sym typeface="Roboto"/>
            </a:endParaRPr>
          </a:p>
        </p:txBody>
      </p:sp>
      <p:sp>
        <p:nvSpPr>
          <p:cNvPr id="590" name="Google Shape;590;p8"/>
          <p:cNvSpPr txBox="1"/>
          <p:nvPr/>
        </p:nvSpPr>
        <p:spPr>
          <a:xfrm>
            <a:off x="1592824" y="2917969"/>
            <a:ext cx="3028338"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B050"/>
                </a:solidFill>
                <a:latin typeface="Roboto Black"/>
                <a:ea typeface="Roboto Black"/>
                <a:cs typeface="Roboto Black"/>
                <a:sym typeface="Roboto Black"/>
              </a:rPr>
              <a:t>“CÓ THỂ”</a:t>
            </a:r>
            <a:endParaRPr sz="3200" b="1" i="0" u="none" strike="noStrike" cap="none">
              <a:solidFill>
                <a:srgbClr val="00B050"/>
              </a:solidFill>
              <a:latin typeface="Roboto Black"/>
              <a:ea typeface="Roboto Black"/>
              <a:cs typeface="Roboto Black"/>
              <a:sym typeface="Roboto Black"/>
            </a:endParaRPr>
          </a:p>
        </p:txBody>
      </p:sp>
      <p:sp>
        <p:nvSpPr>
          <p:cNvPr id="591" name="Google Shape;591;p8"/>
          <p:cNvSpPr txBox="1"/>
          <p:nvPr/>
        </p:nvSpPr>
        <p:spPr>
          <a:xfrm>
            <a:off x="1592823" y="3783968"/>
            <a:ext cx="3028338"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7030A0"/>
                </a:solidFill>
                <a:latin typeface="Roboto Black"/>
                <a:ea typeface="Roboto Black"/>
                <a:cs typeface="Roboto Black"/>
                <a:sym typeface="Roboto Black"/>
              </a:rPr>
              <a:t>“CHẮC CHẮN”</a:t>
            </a:r>
            <a:endParaRPr/>
          </a:p>
        </p:txBody>
      </p:sp>
      <p:sp>
        <p:nvSpPr>
          <p:cNvPr id="592" name="Google Shape;592;p8"/>
          <p:cNvSpPr txBox="1"/>
          <p:nvPr/>
        </p:nvSpPr>
        <p:spPr>
          <a:xfrm>
            <a:off x="1592823" y="4685393"/>
            <a:ext cx="3008671"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2F5496"/>
                </a:solidFill>
                <a:latin typeface="Roboto Black"/>
                <a:ea typeface="Roboto Black"/>
                <a:cs typeface="Roboto Black"/>
                <a:sym typeface="Roboto Black"/>
              </a:rPr>
              <a:t>“KHÔNG THỂ” </a:t>
            </a:r>
            <a:endParaRPr sz="3200" b="1" i="0" u="none" strike="noStrike" cap="none">
              <a:solidFill>
                <a:srgbClr val="2F5496"/>
              </a:solidFill>
              <a:latin typeface="Roboto Black"/>
              <a:ea typeface="Roboto Black"/>
              <a:cs typeface="Roboto Black"/>
              <a:sym typeface="Roboto Black"/>
            </a:endParaRPr>
          </a:p>
        </p:txBody>
      </p:sp>
      <p:pic>
        <p:nvPicPr>
          <p:cNvPr id="593" name="Google Shape;593;p8"/>
          <p:cNvPicPr preferRelativeResize="0"/>
          <p:nvPr/>
        </p:nvPicPr>
        <p:blipFill rotWithShape="1">
          <a:blip r:embed="rId4">
            <a:alphaModFix/>
          </a:blip>
          <a:srcRect/>
          <a:stretch/>
        </p:blipFill>
        <p:spPr>
          <a:xfrm>
            <a:off x="6786152" y="2268039"/>
            <a:ext cx="3557994" cy="3360328"/>
          </a:xfrm>
          <a:prstGeom prst="rect">
            <a:avLst/>
          </a:prstGeom>
          <a:noFill/>
          <a:ln>
            <a:noFill/>
          </a:ln>
        </p:spPr>
      </p:pic>
      <p:sp>
        <p:nvSpPr>
          <p:cNvPr id="594" name="Google Shape;594;p8"/>
          <p:cNvSpPr txBox="1"/>
          <p:nvPr/>
        </p:nvSpPr>
        <p:spPr>
          <a:xfrm>
            <a:off x="6623276" y="5897370"/>
            <a:ext cx="392307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lt1"/>
                </a:solidFill>
                <a:latin typeface="Roboto"/>
                <a:ea typeface="Roboto"/>
                <a:cs typeface="Roboto"/>
                <a:sym typeface="Roboto"/>
              </a:rPr>
              <a:t>Kim chỉ vào ô có số 2</a:t>
            </a:r>
            <a:endParaRPr sz="2400" b="0" i="0" u="none" strike="noStrike" cap="none">
              <a:solidFill>
                <a:schemeClr val="lt1"/>
              </a:solidFill>
              <a:latin typeface="Roboto"/>
              <a:ea typeface="Roboto"/>
              <a:cs typeface="Roboto"/>
              <a:sym typeface="Roboto"/>
            </a:endParaRPr>
          </a:p>
        </p:txBody>
      </p:sp>
      <p:sp>
        <p:nvSpPr>
          <p:cNvPr id="595" name="Google Shape;595;p8"/>
          <p:cNvSpPr txBox="1"/>
          <p:nvPr/>
        </p:nvSpPr>
        <p:spPr>
          <a:xfrm>
            <a:off x="10638503" y="5161935"/>
            <a:ext cx="1002891"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rgbClr val="FF0000"/>
                </a:solidFill>
                <a:latin typeface="Calibri"/>
                <a:ea typeface="Calibri"/>
                <a:cs typeface="Calibri"/>
                <a:sym typeface="Calibri"/>
              </a:rPr>
              <a:t>STOP</a:t>
            </a:r>
            <a:endParaRPr/>
          </a:p>
        </p:txBody>
      </p:sp>
      <p:pic>
        <p:nvPicPr>
          <p:cNvPr id="596" name="Google Shape;596;p8"/>
          <p:cNvPicPr preferRelativeResize="0"/>
          <p:nvPr/>
        </p:nvPicPr>
        <p:blipFill rotWithShape="1">
          <a:blip r:embed="rId4">
            <a:alphaModFix/>
          </a:blip>
          <a:srcRect/>
          <a:stretch/>
        </p:blipFill>
        <p:spPr>
          <a:xfrm rot="-3775050">
            <a:off x="6753878" y="2236393"/>
            <a:ext cx="3675906" cy="3471689"/>
          </a:xfrm>
          <a:prstGeom prst="rect">
            <a:avLst/>
          </a:prstGeom>
          <a:noFill/>
          <a:ln>
            <a:noFill/>
          </a:ln>
        </p:spPr>
      </p:pic>
      <p:sp>
        <p:nvSpPr>
          <p:cNvPr id="597" name="Google Shape;597;p8"/>
          <p:cNvSpPr/>
          <p:nvPr/>
        </p:nvSpPr>
        <p:spPr>
          <a:xfrm>
            <a:off x="8417663" y="2998707"/>
            <a:ext cx="334298" cy="1106813"/>
          </a:xfrm>
          <a:custGeom>
            <a:avLst/>
            <a:gdLst/>
            <a:ahLst/>
            <a:cxnLst/>
            <a:rect l="l" t="t" r="r" b="b"/>
            <a:pathLst>
              <a:path w="334298" h="1106813" extrusionOk="0">
                <a:moveTo>
                  <a:pt x="167148" y="0"/>
                </a:moveTo>
                <a:lnTo>
                  <a:pt x="292508" y="215640"/>
                </a:lnTo>
                <a:lnTo>
                  <a:pt x="210164" y="215640"/>
                </a:lnTo>
                <a:lnTo>
                  <a:pt x="210164" y="781199"/>
                </a:lnTo>
                <a:lnTo>
                  <a:pt x="232211" y="785651"/>
                </a:lnTo>
                <a:cubicBezTo>
                  <a:pt x="292204" y="811025"/>
                  <a:pt x="334298" y="870429"/>
                  <a:pt x="334298" y="939664"/>
                </a:cubicBezTo>
                <a:cubicBezTo>
                  <a:pt x="334298" y="1031978"/>
                  <a:pt x="259463" y="1106813"/>
                  <a:pt x="167149" y="1106813"/>
                </a:cubicBezTo>
                <a:cubicBezTo>
                  <a:pt x="74835" y="1106813"/>
                  <a:pt x="0" y="1031978"/>
                  <a:pt x="0" y="939664"/>
                </a:cubicBezTo>
                <a:cubicBezTo>
                  <a:pt x="0" y="870429"/>
                  <a:pt x="42095" y="811025"/>
                  <a:pt x="102087" y="785651"/>
                </a:cubicBezTo>
                <a:lnTo>
                  <a:pt x="124131" y="781200"/>
                </a:lnTo>
                <a:lnTo>
                  <a:pt x="124131" y="215640"/>
                </a:lnTo>
                <a:lnTo>
                  <a:pt x="41787" y="21564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7"/>
                                        </p:tgtEl>
                                        <p:attrNameLst>
                                          <p:attrName>style.visibility</p:attrName>
                                        </p:attrNameLst>
                                      </p:cBhvr>
                                      <p:to>
                                        <p:strVal val="visible"/>
                                      </p:to>
                                    </p:set>
                                    <p:animEffect transition="in" filter="fade">
                                      <p:cBhvr>
                                        <p:cTn id="7" dur="500"/>
                                        <p:tgtEl>
                                          <p:spTgt spid="587"/>
                                        </p:tgtEl>
                                      </p:cBhvr>
                                    </p:animEffect>
                                  </p:childTnLst>
                                </p:cTn>
                              </p:par>
                              <p:par>
                                <p:cTn id="8" presetID="10" presetClass="entr" presetSubtype="0" fill="hold" nodeType="withEffect">
                                  <p:stCondLst>
                                    <p:cond delay="0"/>
                                  </p:stCondLst>
                                  <p:childTnLst>
                                    <p:set>
                                      <p:cBhvr>
                                        <p:cTn id="9" dur="1" fill="hold">
                                          <p:stCondLst>
                                            <p:cond delay="0"/>
                                          </p:stCondLst>
                                        </p:cTn>
                                        <p:tgtEl>
                                          <p:spTgt spid="589"/>
                                        </p:tgtEl>
                                        <p:attrNameLst>
                                          <p:attrName>style.visibility</p:attrName>
                                        </p:attrNameLst>
                                      </p:cBhvr>
                                      <p:to>
                                        <p:strVal val="visible"/>
                                      </p:to>
                                    </p:set>
                                    <p:animEffect transition="in" filter="fade">
                                      <p:cBhvr>
                                        <p:cTn id="10" dur="500"/>
                                        <p:tgtEl>
                                          <p:spTgt spid="589"/>
                                        </p:tgtEl>
                                      </p:cBhvr>
                                    </p:animEffect>
                                  </p:childTnLst>
                                </p:cTn>
                              </p:par>
                              <p:par>
                                <p:cTn id="11" presetID="10" presetClass="entr" presetSubtype="0" fill="hold" nodeType="withEffect">
                                  <p:stCondLst>
                                    <p:cond delay="0"/>
                                  </p:stCondLst>
                                  <p:childTnLst>
                                    <p:set>
                                      <p:cBhvr>
                                        <p:cTn id="12" dur="1" fill="hold">
                                          <p:stCondLst>
                                            <p:cond delay="0"/>
                                          </p:stCondLst>
                                        </p:cTn>
                                        <p:tgtEl>
                                          <p:spTgt spid="590"/>
                                        </p:tgtEl>
                                        <p:attrNameLst>
                                          <p:attrName>style.visibility</p:attrName>
                                        </p:attrNameLst>
                                      </p:cBhvr>
                                      <p:to>
                                        <p:strVal val="visible"/>
                                      </p:to>
                                    </p:set>
                                    <p:animEffect transition="in" filter="fade">
                                      <p:cBhvr>
                                        <p:cTn id="13" dur="1000"/>
                                        <p:tgtEl>
                                          <p:spTgt spid="590"/>
                                        </p:tgtEl>
                                      </p:cBhvr>
                                    </p:animEffect>
                                  </p:childTnLst>
                                </p:cTn>
                              </p:par>
                              <p:par>
                                <p:cTn id="14" presetID="10" presetClass="entr" presetSubtype="0" fill="hold" nodeType="withEffect">
                                  <p:stCondLst>
                                    <p:cond delay="0"/>
                                  </p:stCondLst>
                                  <p:childTnLst>
                                    <p:set>
                                      <p:cBhvr>
                                        <p:cTn id="15" dur="1" fill="hold">
                                          <p:stCondLst>
                                            <p:cond delay="0"/>
                                          </p:stCondLst>
                                        </p:cTn>
                                        <p:tgtEl>
                                          <p:spTgt spid="591"/>
                                        </p:tgtEl>
                                        <p:attrNameLst>
                                          <p:attrName>style.visibility</p:attrName>
                                        </p:attrNameLst>
                                      </p:cBhvr>
                                      <p:to>
                                        <p:strVal val="visible"/>
                                      </p:to>
                                    </p:set>
                                    <p:animEffect transition="in" filter="fade">
                                      <p:cBhvr>
                                        <p:cTn id="16" dur="1000"/>
                                        <p:tgtEl>
                                          <p:spTgt spid="591"/>
                                        </p:tgtEl>
                                      </p:cBhvr>
                                    </p:animEffect>
                                  </p:childTnLst>
                                </p:cTn>
                              </p:par>
                              <p:par>
                                <p:cTn id="17" presetID="10" presetClass="entr" presetSubtype="0" fill="hold" nodeType="withEffect">
                                  <p:stCondLst>
                                    <p:cond delay="0"/>
                                  </p:stCondLst>
                                  <p:childTnLst>
                                    <p:set>
                                      <p:cBhvr>
                                        <p:cTn id="18" dur="1" fill="hold">
                                          <p:stCondLst>
                                            <p:cond delay="0"/>
                                          </p:stCondLst>
                                        </p:cTn>
                                        <p:tgtEl>
                                          <p:spTgt spid="592"/>
                                        </p:tgtEl>
                                        <p:attrNameLst>
                                          <p:attrName>style.visibility</p:attrName>
                                        </p:attrNameLst>
                                      </p:cBhvr>
                                      <p:to>
                                        <p:strVal val="visible"/>
                                      </p:to>
                                    </p:set>
                                    <p:animEffect transition="in" filter="fade">
                                      <p:cBhvr>
                                        <p:cTn id="19" dur="1000"/>
                                        <p:tgtEl>
                                          <p:spTgt spid="592"/>
                                        </p:tgtEl>
                                      </p:cBhvr>
                                    </p:animEffect>
                                  </p:childTnLst>
                                </p:cTn>
                              </p:par>
                              <p:par>
                                <p:cTn id="20" presetID="10" presetClass="entr" presetSubtype="0" fill="hold" nodeType="withEffect">
                                  <p:stCondLst>
                                    <p:cond delay="0"/>
                                  </p:stCondLst>
                                  <p:childTnLst>
                                    <p:set>
                                      <p:cBhvr>
                                        <p:cTn id="21" dur="1" fill="hold">
                                          <p:stCondLst>
                                            <p:cond delay="0"/>
                                          </p:stCondLst>
                                        </p:cTn>
                                        <p:tgtEl>
                                          <p:spTgt spid="593"/>
                                        </p:tgtEl>
                                        <p:attrNameLst>
                                          <p:attrName>style.visibility</p:attrName>
                                        </p:attrNameLst>
                                      </p:cBhvr>
                                      <p:to>
                                        <p:strVal val="visible"/>
                                      </p:to>
                                    </p:set>
                                    <p:animEffect transition="in" filter="fade">
                                      <p:cBhvr>
                                        <p:cTn id="22" dur="500"/>
                                        <p:tgtEl>
                                          <p:spTgt spid="593"/>
                                        </p:tgtEl>
                                      </p:cBhvr>
                                    </p:animEffect>
                                  </p:childTnLst>
                                </p:cTn>
                              </p:par>
                              <p:par>
                                <p:cTn id="23" presetID="8" presetClass="emph" presetSubtype="0" fill="hold" nodeType="withEffect">
                                  <p:stCondLst>
                                    <p:cond delay="0"/>
                                  </p:stCondLst>
                                  <p:childTnLst>
                                    <p:animRot by="-21600000">
                                      <p:cBhvr>
                                        <p:cTn id="24" dur="5000" fill="hold"/>
                                        <p:tgtEl>
                                          <p:spTgt spid="593"/>
                                        </p:tgtEl>
                                        <p:attrNameLst>
                                          <p:attrName>r</p:attrName>
                                        </p:attrNameLst>
                                      </p:cBhvr>
                                    </p:animRot>
                                  </p:childTnLst>
                                </p:cTn>
                              </p:par>
                              <p:par>
                                <p:cTn id="25" presetID="10" presetClass="entr" presetSubtype="0" fill="hold" nodeType="withEffect">
                                  <p:stCondLst>
                                    <p:cond delay="0"/>
                                  </p:stCondLst>
                                  <p:childTnLst>
                                    <p:set>
                                      <p:cBhvr>
                                        <p:cTn id="26" dur="1" fill="hold">
                                          <p:stCondLst>
                                            <p:cond delay="0"/>
                                          </p:stCondLst>
                                        </p:cTn>
                                        <p:tgtEl>
                                          <p:spTgt spid="594"/>
                                        </p:tgtEl>
                                        <p:attrNameLst>
                                          <p:attrName>style.visibility</p:attrName>
                                        </p:attrNameLst>
                                      </p:cBhvr>
                                      <p:to>
                                        <p:strVal val="visible"/>
                                      </p:to>
                                    </p:set>
                                    <p:animEffect transition="in" filter="fade">
                                      <p:cBhvr>
                                        <p:cTn id="27" dur="500"/>
                                        <p:tgtEl>
                                          <p:spTgt spid="594"/>
                                        </p:tgtEl>
                                      </p:cBhvr>
                                    </p:animEffect>
                                  </p:childTnLst>
                                </p:cTn>
                              </p:par>
                              <p:par>
                                <p:cTn id="28" presetID="1" presetClass="entr" presetSubtype="0" fill="hold" nodeType="withEffect">
                                  <p:stCondLst>
                                    <p:cond delay="0"/>
                                  </p:stCondLst>
                                  <p:childTnLst>
                                    <p:set>
                                      <p:cBhvr>
                                        <p:cTn id="29" dur="1" fill="hold">
                                          <p:stCondLst>
                                            <p:cond delay="0"/>
                                          </p:stCondLst>
                                        </p:cTn>
                                        <p:tgtEl>
                                          <p:spTgt spid="59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96"/>
                                        </p:tgtEl>
                                        <p:attrNameLst>
                                          <p:attrName>style.visibility</p:attrName>
                                        </p:attrNameLst>
                                      </p:cBhvr>
                                      <p:to>
                                        <p:strVal val="visible"/>
                                      </p:to>
                                    </p:set>
                                    <p:animEffect transition="in" filter="fade">
                                      <p:cBhvr>
                                        <p:cTn id="34" dur="500"/>
                                        <p:tgtEl>
                                          <p:spTgt spid="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2307</Words>
  <PresentationFormat>Widescreen</PresentationFormat>
  <Paragraphs>255</Paragraphs>
  <Slides>31</Slides>
  <Notes>30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31</vt:i4>
      </vt:variant>
    </vt:vector>
  </HeadingPairs>
  <TitlesOfParts>
    <vt:vector size="43" baseType="lpstr">
      <vt:lpstr>Times New Roman</vt:lpstr>
      <vt:lpstr>Pangolin</vt:lpstr>
      <vt:lpstr>Calibri</vt:lpstr>
      <vt:lpstr>Roboto Black</vt:lpstr>
      <vt:lpstr>Arial</vt:lpstr>
      <vt:lpstr>Roboto</vt:lpstr>
      <vt:lpstr>Noto Sans Symbols</vt:lpstr>
      <vt:lpstr>1_Office Theme</vt:lpstr>
      <vt:lpstr>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2023-04-01T23:44:56Z</dcterms:created>
  <dcterms:modified xsi:type="dcterms:W3CDTF">2023-09-07T14:50:27Z</dcterms:modified>
</cp:coreProperties>
</file>