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</p:sldMasterIdLst>
  <p:notesMasterIdLst>
    <p:notesMasterId r:id="rId19"/>
  </p:notesMasterIdLst>
  <p:sldIdLst>
    <p:sldId id="265" r:id="rId2"/>
    <p:sldId id="752" r:id="rId3"/>
    <p:sldId id="332" r:id="rId4"/>
    <p:sldId id="294" r:id="rId5"/>
    <p:sldId id="345" r:id="rId6"/>
    <p:sldId id="302" r:id="rId7"/>
    <p:sldId id="761" r:id="rId8"/>
    <p:sldId id="749" r:id="rId9"/>
    <p:sldId id="740" r:id="rId10"/>
    <p:sldId id="259" r:id="rId11"/>
    <p:sldId id="758" r:id="rId12"/>
    <p:sldId id="750" r:id="rId13"/>
    <p:sldId id="760" r:id="rId14"/>
    <p:sldId id="741" r:id="rId15"/>
    <p:sldId id="262" r:id="rId16"/>
    <p:sldId id="306" r:id="rId17"/>
    <p:sldId id="757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5" autoAdjust="0"/>
    <p:restoredTop sz="94660"/>
  </p:normalViewPr>
  <p:slideViewPr>
    <p:cSldViewPr snapToGrid="0">
      <p:cViewPr varScale="1">
        <p:scale>
          <a:sx n="78" d="100"/>
          <a:sy n="78" d="100"/>
        </p:scale>
        <p:origin x="126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6F1C60-3832-432D-90FC-0C1E1F8F37C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BDA4E0-80DA-4133-8CDA-D5FB02522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4382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5799F-6EBD-4827-A6AD-8E35946631F1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24108-D97C-4DC2-A254-73788A1253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001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5799F-6EBD-4827-A6AD-8E35946631F1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24108-D97C-4DC2-A254-73788A1253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599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5799F-6EBD-4827-A6AD-8E35946631F1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24108-D97C-4DC2-A254-73788A125372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943679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5799F-6EBD-4827-A6AD-8E35946631F1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24108-D97C-4DC2-A254-73788A1253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8897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5799F-6EBD-4827-A6AD-8E35946631F1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24108-D97C-4DC2-A254-73788A12537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343248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5799F-6EBD-4827-A6AD-8E35946631F1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24108-D97C-4DC2-A254-73788A1253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890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5799F-6EBD-4827-A6AD-8E35946631F1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24108-D97C-4DC2-A254-73788A1253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6958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5799F-6EBD-4827-A6AD-8E35946631F1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24108-D97C-4DC2-A254-73788A1253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7175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D6A6E5-8EDD-494E-FB65-ECD45712F59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797556-EE99-6A6A-74A6-C8BA78ED7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68074C-A5FD-A9F8-E975-1BD0248F3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F46E00-CC89-4A00-A132-3F7F4C824E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3197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5799F-6EBD-4827-A6AD-8E35946631F1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24108-D97C-4DC2-A254-73788A1253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433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5799F-6EBD-4827-A6AD-8E35946631F1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24108-D97C-4DC2-A254-73788A1253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616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5799F-6EBD-4827-A6AD-8E35946631F1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24108-D97C-4DC2-A254-73788A1253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401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5799F-6EBD-4827-A6AD-8E35946631F1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24108-D97C-4DC2-A254-73788A1253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001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5799F-6EBD-4827-A6AD-8E35946631F1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24108-D97C-4DC2-A254-73788A1253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720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5799F-6EBD-4827-A6AD-8E35946631F1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24108-D97C-4DC2-A254-73788A1253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293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5799F-6EBD-4827-A6AD-8E35946631F1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24108-D97C-4DC2-A254-73788A1253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458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5799F-6EBD-4827-A6AD-8E35946631F1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24108-D97C-4DC2-A254-73788A1253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510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25799F-6EBD-4827-A6AD-8E35946631F1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C924108-D97C-4DC2-A254-73788A1253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068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4" r:id="rId12"/>
    <p:sldLayoutId id="2147483705" r:id="rId13"/>
    <p:sldLayoutId id="2147483706" r:id="rId14"/>
    <p:sldLayoutId id="2147483707" r:id="rId15"/>
    <p:sldLayoutId id="2147483708" r:id="rId16"/>
    <p:sldLayoutId id="214748370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gif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gif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gif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gif"/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1.png"/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3.png"/><Relationship Id="rId7" Type="http://schemas.openxmlformats.org/officeDocument/2006/relationships/image" Target="../media/image15.png"/><Relationship Id="rId2" Type="http://schemas.openxmlformats.org/officeDocument/2006/relationships/slide" Target="slide1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3.png"/><Relationship Id="rId7" Type="http://schemas.openxmlformats.org/officeDocument/2006/relationships/image" Target="../media/image20.png"/><Relationship Id="rId2" Type="http://schemas.openxmlformats.org/officeDocument/2006/relationships/slide" Target="slide1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3.png"/><Relationship Id="rId7" Type="http://schemas.openxmlformats.org/officeDocument/2006/relationships/image" Target="../media/image25.png"/><Relationship Id="rId2" Type="http://schemas.openxmlformats.org/officeDocument/2006/relationships/slide" Target="slide1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SLGG_2002">
            <a:extLst>
              <a:ext uri="{FF2B5EF4-FFF2-40B4-BE49-F238E27FC236}">
                <a16:creationId xmlns:a16="http://schemas.microsoft.com/office/drawing/2014/main" id="{C2AA57A8-2D7F-2E1F-5947-FEAD4355E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6387" name="Picture 4" descr="Picture2">
            <a:extLst>
              <a:ext uri="{FF2B5EF4-FFF2-40B4-BE49-F238E27FC236}">
                <a16:creationId xmlns:a16="http://schemas.microsoft.com/office/drawing/2014/main" id="{66DE3423-A515-BC63-D928-D3CEF8CA00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762000"/>
            <a:ext cx="16002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2" name="AutoShape 7">
            <a:extLst>
              <a:ext uri="{FF2B5EF4-FFF2-40B4-BE49-F238E27FC236}">
                <a16:creationId xmlns:a16="http://schemas.microsoft.com/office/drawing/2014/main" id="{62DCC547-133F-6522-4A8A-C5BA47EBE4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3810000"/>
            <a:ext cx="304800" cy="304800"/>
          </a:xfrm>
          <a:prstGeom prst="irregularSeal2">
            <a:avLst/>
          </a:prstGeom>
          <a:solidFill>
            <a:srgbClr val="339966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56328" name="AutoShape 8">
            <a:extLst>
              <a:ext uri="{FF2B5EF4-FFF2-40B4-BE49-F238E27FC236}">
                <a16:creationId xmlns:a16="http://schemas.microsoft.com/office/drawing/2014/main" id="{67552EF8-C503-BA85-FBC6-00424F15B2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20200" y="5105400"/>
            <a:ext cx="228600" cy="304800"/>
          </a:xfrm>
          <a:prstGeom prst="star5">
            <a:avLst/>
          </a:prstGeom>
          <a:solidFill>
            <a:srgbClr val="FF0000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2294" name="AutoShape 9">
            <a:extLst>
              <a:ext uri="{FF2B5EF4-FFF2-40B4-BE49-F238E27FC236}">
                <a16:creationId xmlns:a16="http://schemas.microsoft.com/office/drawing/2014/main" id="{5D809FC1-88D1-02B6-CD63-63FAAE6DBE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5257800"/>
            <a:ext cx="304800" cy="304800"/>
          </a:xfrm>
          <a:prstGeom prst="irregularSeal2">
            <a:avLst/>
          </a:prstGeom>
          <a:solidFill>
            <a:srgbClr val="FF99CC"/>
          </a:solidFill>
          <a:ln w="9525">
            <a:solidFill>
              <a:srgbClr val="808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2295" name="AutoShape 10">
            <a:extLst>
              <a:ext uri="{FF2B5EF4-FFF2-40B4-BE49-F238E27FC236}">
                <a16:creationId xmlns:a16="http://schemas.microsoft.com/office/drawing/2014/main" id="{DCA6C406-67A3-0347-975B-E3DC1C0F46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1143000"/>
            <a:ext cx="304800" cy="304800"/>
          </a:xfrm>
          <a:prstGeom prst="irregularSeal2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2296" name="AutoShape 11">
            <a:extLst>
              <a:ext uri="{FF2B5EF4-FFF2-40B4-BE49-F238E27FC236}">
                <a16:creationId xmlns:a16="http://schemas.microsoft.com/office/drawing/2014/main" id="{277F1BF9-E22E-52E2-F950-5993C5979F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8600" y="3429000"/>
            <a:ext cx="304800" cy="304800"/>
          </a:xfrm>
          <a:prstGeom prst="irregularSeal2">
            <a:avLst/>
          </a:prstGeom>
          <a:solidFill>
            <a:srgbClr val="FF9900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56332" name="AutoShape 12">
            <a:extLst>
              <a:ext uri="{FF2B5EF4-FFF2-40B4-BE49-F238E27FC236}">
                <a16:creationId xmlns:a16="http://schemas.microsoft.com/office/drawing/2014/main" id="{BD319310-DCC9-B26D-8CEB-67D70C3999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6553200"/>
            <a:ext cx="228600" cy="304800"/>
          </a:xfrm>
          <a:prstGeom prst="star5">
            <a:avLst/>
          </a:prstGeom>
          <a:solidFill>
            <a:srgbClr val="FF6600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56333" name="AutoShape 13">
            <a:extLst>
              <a:ext uri="{FF2B5EF4-FFF2-40B4-BE49-F238E27FC236}">
                <a16:creationId xmlns:a16="http://schemas.microsoft.com/office/drawing/2014/main" id="{8377F290-2F0E-E0BF-E38E-8A5770604B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4114800"/>
            <a:ext cx="228600" cy="304800"/>
          </a:xfrm>
          <a:prstGeom prst="star5">
            <a:avLst/>
          </a:prstGeom>
          <a:solidFill>
            <a:schemeClr val="hlink"/>
          </a:solidFill>
          <a:ln w="9525">
            <a:solidFill>
              <a:srgbClr val="9933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56334" name="AutoShape 14">
            <a:extLst>
              <a:ext uri="{FF2B5EF4-FFF2-40B4-BE49-F238E27FC236}">
                <a16:creationId xmlns:a16="http://schemas.microsoft.com/office/drawing/2014/main" id="{2CCC4CD5-751B-3414-F2C4-0A8880FCF9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2667000"/>
            <a:ext cx="228600" cy="3048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2D7A8C5-52FD-34C0-5117-9FC66DE15BA2}"/>
              </a:ext>
            </a:extLst>
          </p:cNvPr>
          <p:cNvSpPr/>
          <p:nvPr/>
        </p:nvSpPr>
        <p:spPr>
          <a:xfrm>
            <a:off x="2438400" y="2286000"/>
            <a:ext cx="6987210" cy="2585323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en-US" sz="5400" b="1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CHÀO MỪNG CÁC THẦY CÔ GIÁO VÀ CÁC EM HỌC SINH</a:t>
            </a:r>
            <a:endParaRPr lang="en-US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4" name="Picture 34" descr="D:\Ảnh thiên nhiên\HINHNEN\Nguoi\24-1.gif">
            <a:extLst>
              <a:ext uri="{FF2B5EF4-FFF2-40B4-BE49-F238E27FC236}">
                <a16:creationId xmlns:a16="http://schemas.microsoft.com/office/drawing/2014/main" id="{93E9D862-82C2-CD2C-E1E0-7AC62E57452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1638" y="5630863"/>
            <a:ext cx="2112962" cy="1227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5" name="TextBox 1">
            <a:extLst>
              <a:ext uri="{FF2B5EF4-FFF2-40B4-BE49-F238E27FC236}">
                <a16:creationId xmlns:a16="http://schemas.microsoft.com/office/drawing/2014/main" id="{FFCC477A-633F-53B2-2CD4-6B35EB5FA4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042" y="931167"/>
            <a:ext cx="9390515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altLang="en-US" sz="32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2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Thanh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gửi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kiệm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gốc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lẫn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lãi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(12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gửi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a/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lãi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suất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5,6%/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endParaRPr lang="en-US" altLang="en-US" sz="32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b/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lãi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suất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4%/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lãi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lãi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nhập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gốc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4" name="Picture 34" descr="D:\Ảnh thiên nhiên\HINHNEN\Nguoi\24-1.gif">
            <a:extLst>
              <a:ext uri="{FF2B5EF4-FFF2-40B4-BE49-F238E27FC236}">
                <a16:creationId xmlns:a16="http://schemas.microsoft.com/office/drawing/2014/main" id="{93E9D862-82C2-CD2C-E1E0-7AC62E57452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1638" y="5630863"/>
            <a:ext cx="2112962" cy="1227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426364F1-FE0C-18AB-E34B-4EF0DB1AD02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63558106"/>
                  </p:ext>
                </p:extLst>
              </p:nvPr>
            </p:nvGraphicFramePr>
            <p:xfrm>
              <a:off x="556054" y="1210961"/>
              <a:ext cx="7957751" cy="478253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7957751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803190">
                    <a:tc>
                      <a:txBody>
                        <a:bodyPr/>
                        <a:lstStyle/>
                        <a:p>
                          <a:r>
                            <a:rPr lang="en-US" sz="2400" dirty="0" err="1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Giải</a:t>
                          </a: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:</a:t>
                          </a:r>
                        </a:p>
                      </a:txBody>
                      <a:tcPr marL="91452" marR="91452" marT="45723" marB="45723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421277"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a/ </a:t>
                          </a:r>
                          <a:r>
                            <a:rPr lang="en-US" sz="2400" b="0" dirty="0" err="1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Số</a:t>
                          </a:r>
                          <a:r>
                            <a:rPr lang="en-US" sz="2400" b="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b="0" dirty="0" err="1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tiền</a:t>
                          </a:r>
                          <a:r>
                            <a:rPr lang="en-US" sz="2400" b="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b="0" dirty="0" err="1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cả</a:t>
                          </a:r>
                          <a:r>
                            <a:rPr lang="en-US" sz="2400" b="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b="0" dirty="0" err="1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gốc</a:t>
                          </a:r>
                          <a:r>
                            <a:rPr lang="en-US" sz="2400" b="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b="0" dirty="0" err="1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lẫn</a:t>
                          </a:r>
                          <a:r>
                            <a:rPr lang="en-US" sz="2400" b="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b="0" dirty="0" err="1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lãi</a:t>
                          </a:r>
                          <a:r>
                            <a:rPr lang="en-US" sz="2400" b="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b="0" dirty="0" err="1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sau</a:t>
                          </a:r>
                          <a:r>
                            <a:rPr lang="en-US" sz="2400" b="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1 </a:t>
                          </a:r>
                          <a:r>
                            <a:rPr lang="en-US" sz="2400" b="0" dirty="0" err="1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năm</a:t>
                          </a:r>
                          <a:r>
                            <a:rPr lang="en-US" sz="2400" b="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b="0" dirty="0" err="1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bác</a:t>
                          </a:r>
                          <a:r>
                            <a:rPr lang="en-US" sz="2400" b="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Thanh </a:t>
                          </a:r>
                          <a:r>
                            <a:rPr lang="en-US" sz="2400" b="0" dirty="0" err="1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nhận</a:t>
                          </a:r>
                          <a:r>
                            <a:rPr lang="en-US" sz="2400" b="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b="0" dirty="0" err="1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được</a:t>
                          </a:r>
                          <a:r>
                            <a:rPr lang="en-US" sz="2400" b="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:</a:t>
                          </a:r>
                        </a:p>
                      </a:txBody>
                      <a:tcPr marL="91452" marR="91452" marT="45723" marB="45723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421277"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20.(100% + 5,6%) = 21,12 (</a:t>
                          </a:r>
                          <a:r>
                            <a:rPr lang="en-US" sz="24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triệu</a:t>
                          </a:r>
                          <a:r>
                            <a:rPr 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đồng</a:t>
                          </a:r>
                          <a:r>
                            <a:rPr 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</a:p>
                      </a:txBody>
                      <a:tcPr marL="91452" marR="91452" marT="45723" marB="45723">
                        <a:lnL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421277">
                    <a:tc>
                      <a:txBody>
                        <a:bodyPr/>
                        <a:lstStyle/>
                        <a:p>
                          <a:r>
                            <a:rPr 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b/ </a:t>
                          </a:r>
                          <a:r>
                            <a:rPr lang="en-US" sz="24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Số</a:t>
                          </a:r>
                          <a:r>
                            <a:rPr 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tiền</a:t>
                          </a:r>
                          <a:r>
                            <a:rPr 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gốc</a:t>
                          </a:r>
                          <a:r>
                            <a:rPr 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lẫn</a:t>
                          </a:r>
                          <a:r>
                            <a:rPr 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lãi</a:t>
                          </a:r>
                          <a:r>
                            <a:rPr 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sau</a:t>
                          </a:r>
                          <a:r>
                            <a:rPr 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6 </a:t>
                          </a:r>
                          <a:r>
                            <a:rPr lang="en-US" sz="24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tháng</a:t>
                          </a:r>
                          <a:r>
                            <a:rPr 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là</a:t>
                          </a:r>
                          <a:r>
                            <a:rPr 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:</a:t>
                          </a:r>
                        </a:p>
                      </a:txBody>
                      <a:tcPr marL="91452" marR="91452" marT="45723" marB="45723">
                        <a:lnL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436684">
                    <a:tc>
                      <a:txBody>
                        <a:bodyPr/>
                        <a:lstStyle/>
                        <a:p>
                          <a:r>
                            <a:rPr 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20. 4% .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2400" kern="1200" smtClean="0">
                                      <a:solidFill>
                                        <a:schemeClr val="dk1"/>
                                      </a:solidFill>
                                      <a:latin typeface="+mn-lt"/>
                                      <a:ea typeface="+mn-ea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kern="1200">
                                      <a:solidFill>
                                        <a:schemeClr val="dk1"/>
                                      </a:solidFill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6</m:t>
                                  </m:r>
                                </m:num>
                                <m:den>
                                  <m:r>
                                    <a:rPr lang="en-US" sz="2400" i="0" kern="1200">
                                      <a:solidFill>
                                        <a:schemeClr val="dk1"/>
                                      </a:solidFill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12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+ 20 = 20,4 (</a:t>
                          </a:r>
                          <a:r>
                            <a:rPr lang="en-US" sz="24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triệu</a:t>
                          </a:r>
                          <a:r>
                            <a:rPr lang="en-US" sz="2400" baseline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baseline="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đồng</a:t>
                          </a:r>
                          <a:r>
                            <a:rPr lang="en-US" sz="2400" baseline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</a:p>
                      </a:txBody>
                      <a:tcPr marL="91452" marR="91452" marT="45723" marB="45723">
                        <a:lnL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421277">
                    <a:tc>
                      <a:txBody>
                        <a:bodyPr/>
                        <a:lstStyle/>
                        <a:p>
                          <a:r>
                            <a:rPr lang="en-US" sz="24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Số</a:t>
                          </a:r>
                          <a:r>
                            <a:rPr 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tiền</a:t>
                          </a:r>
                          <a:r>
                            <a:rPr 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gốc</a:t>
                          </a:r>
                          <a:r>
                            <a:rPr 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lẫn</a:t>
                          </a:r>
                          <a:r>
                            <a:rPr 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lãi</a:t>
                          </a:r>
                          <a:r>
                            <a:rPr 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sau</a:t>
                          </a:r>
                          <a:r>
                            <a:rPr 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1 </a:t>
                          </a:r>
                          <a:r>
                            <a:rPr lang="en-US" sz="24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năm</a:t>
                          </a:r>
                          <a:r>
                            <a:rPr 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bác</a:t>
                          </a:r>
                          <a:r>
                            <a:rPr 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Thanh </a:t>
                          </a:r>
                          <a:r>
                            <a:rPr lang="en-US" sz="24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nhận</a:t>
                          </a:r>
                          <a:r>
                            <a:rPr 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được</a:t>
                          </a:r>
                          <a:r>
                            <a:rPr 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là</a:t>
                          </a:r>
                          <a:r>
                            <a:rPr 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:</a:t>
                          </a:r>
                        </a:p>
                      </a:txBody>
                      <a:tcPr marL="91452" marR="91452" marT="45723" marB="45723">
                        <a:lnL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436684">
                    <a:tc>
                      <a:txBody>
                        <a:bodyPr/>
                        <a:lstStyle/>
                        <a:p>
                          <a:r>
                            <a:rPr 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20,4 + 20,4. 4%.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2400" kern="1200" smtClean="0">
                                      <a:solidFill>
                                        <a:schemeClr val="dk1"/>
                                      </a:solidFill>
                                      <a:latin typeface="+mn-lt"/>
                                      <a:ea typeface="+mn-ea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kern="1200">
                                      <a:solidFill>
                                        <a:schemeClr val="dk1"/>
                                      </a:solidFill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6</m:t>
                                  </m:r>
                                </m:num>
                                <m:den>
                                  <m:r>
                                    <a:rPr lang="en-US" sz="2400" i="0" kern="1200">
                                      <a:solidFill>
                                        <a:schemeClr val="dk1"/>
                                      </a:solidFill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12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= 20,808 (</a:t>
                          </a:r>
                          <a:r>
                            <a:rPr lang="en-US" sz="24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triệu</a:t>
                          </a:r>
                          <a:r>
                            <a:rPr lang="en-US" sz="2400" baseline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baseline="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đồng</a:t>
                          </a:r>
                          <a:r>
                            <a:rPr lang="en-US" sz="2400" baseline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  <a:endParaRPr lang="en-US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1452" marR="91452" marT="45723" marB="45723">
                        <a:lnL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421277">
                    <a:tc>
                      <a:txBody>
                        <a:bodyPr/>
                        <a:lstStyle/>
                        <a:p>
                          <a:endParaRPr lang="en-US" sz="2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1452" marR="91452" marT="45723" marB="45723">
                        <a:lnL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421277">
                    <a:tc>
                      <a:txBody>
                        <a:bodyPr/>
                        <a:lstStyle/>
                        <a:p>
                          <a:endParaRPr lang="en-US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1452" marR="91452" marT="45723" marB="45723">
                        <a:lnL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426364F1-FE0C-18AB-E34B-4EF0DB1AD02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63558106"/>
                  </p:ext>
                </p:extLst>
              </p:nvPr>
            </p:nvGraphicFramePr>
            <p:xfrm>
              <a:off x="556054" y="1210961"/>
              <a:ext cx="7957751" cy="478253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7957751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803190">
                    <a:tc>
                      <a:txBody>
                        <a:bodyPr/>
                        <a:lstStyle/>
                        <a:p>
                          <a:r>
                            <a:rPr lang="en-US" sz="2400" dirty="0" err="1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Giải</a:t>
                          </a: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:</a:t>
                          </a:r>
                        </a:p>
                      </a:txBody>
                      <a:tcPr marL="91452" marR="91452" marT="45723" marB="45723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457206"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a/ </a:t>
                          </a:r>
                          <a:r>
                            <a:rPr lang="en-US" sz="2400" b="0" dirty="0" err="1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Số</a:t>
                          </a:r>
                          <a:r>
                            <a:rPr lang="en-US" sz="2400" b="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b="0" dirty="0" err="1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tiền</a:t>
                          </a:r>
                          <a:r>
                            <a:rPr lang="en-US" sz="2400" b="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b="0" dirty="0" err="1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cả</a:t>
                          </a:r>
                          <a:r>
                            <a:rPr lang="en-US" sz="2400" b="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b="0" dirty="0" err="1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gốc</a:t>
                          </a:r>
                          <a:r>
                            <a:rPr lang="en-US" sz="2400" b="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b="0" dirty="0" err="1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lẫn</a:t>
                          </a:r>
                          <a:r>
                            <a:rPr lang="en-US" sz="2400" b="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b="0" dirty="0" err="1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lãi</a:t>
                          </a:r>
                          <a:r>
                            <a:rPr lang="en-US" sz="2400" b="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b="0" dirty="0" err="1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sau</a:t>
                          </a:r>
                          <a:r>
                            <a:rPr lang="en-US" sz="2400" b="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1 </a:t>
                          </a:r>
                          <a:r>
                            <a:rPr lang="en-US" sz="2400" b="0" dirty="0" err="1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năm</a:t>
                          </a:r>
                          <a:r>
                            <a:rPr lang="en-US" sz="2400" b="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b="0" dirty="0" err="1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bác</a:t>
                          </a:r>
                          <a:r>
                            <a:rPr lang="en-US" sz="2400" b="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Thanh </a:t>
                          </a:r>
                          <a:r>
                            <a:rPr lang="en-US" sz="2400" b="0" dirty="0" err="1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nhận</a:t>
                          </a:r>
                          <a:r>
                            <a:rPr lang="en-US" sz="2400" b="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b="0" dirty="0" err="1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được</a:t>
                          </a:r>
                          <a:r>
                            <a:rPr lang="en-US" sz="2400" b="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:</a:t>
                          </a:r>
                        </a:p>
                      </a:txBody>
                      <a:tcPr marL="91452" marR="91452" marT="45723" marB="45723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457206"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20.(100% + 5,6%) = 21,12 (</a:t>
                          </a:r>
                          <a:r>
                            <a:rPr lang="en-US" sz="24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triệu</a:t>
                          </a:r>
                          <a:r>
                            <a:rPr 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đồng</a:t>
                          </a:r>
                          <a:r>
                            <a:rPr 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</a:p>
                      </a:txBody>
                      <a:tcPr marL="91452" marR="91452" marT="45723" marB="45723">
                        <a:lnL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457206">
                    <a:tc>
                      <a:txBody>
                        <a:bodyPr/>
                        <a:lstStyle/>
                        <a:p>
                          <a:r>
                            <a:rPr 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b/ </a:t>
                          </a:r>
                          <a:r>
                            <a:rPr lang="en-US" sz="24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Số</a:t>
                          </a:r>
                          <a:r>
                            <a:rPr 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tiền</a:t>
                          </a:r>
                          <a:r>
                            <a:rPr 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gốc</a:t>
                          </a:r>
                          <a:r>
                            <a:rPr 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lẫn</a:t>
                          </a:r>
                          <a:r>
                            <a:rPr 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lãi</a:t>
                          </a:r>
                          <a:r>
                            <a:rPr 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sau</a:t>
                          </a:r>
                          <a:r>
                            <a:rPr 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6 </a:t>
                          </a:r>
                          <a:r>
                            <a:rPr lang="en-US" sz="24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tháng</a:t>
                          </a:r>
                          <a:r>
                            <a:rPr 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là</a:t>
                          </a:r>
                          <a:r>
                            <a:rPr 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:</a:t>
                          </a:r>
                        </a:p>
                      </a:txBody>
                      <a:tcPr marL="91452" marR="91452" marT="45723" marB="45723">
                        <a:lnL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61805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52" marR="91452" marT="45723" marB="45723">
                        <a:lnL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77" t="-356863" r="-153" b="-32254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457206">
                    <a:tc>
                      <a:txBody>
                        <a:bodyPr/>
                        <a:lstStyle/>
                        <a:p>
                          <a:r>
                            <a:rPr lang="en-US" sz="24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Số</a:t>
                          </a:r>
                          <a:r>
                            <a:rPr 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tiền</a:t>
                          </a:r>
                          <a:r>
                            <a:rPr 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gốc</a:t>
                          </a:r>
                          <a:r>
                            <a:rPr 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lẫn</a:t>
                          </a:r>
                          <a:r>
                            <a:rPr 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lãi</a:t>
                          </a:r>
                          <a:r>
                            <a:rPr 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sau</a:t>
                          </a:r>
                          <a:r>
                            <a:rPr 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1 </a:t>
                          </a:r>
                          <a:r>
                            <a:rPr lang="en-US" sz="24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năm</a:t>
                          </a:r>
                          <a:r>
                            <a:rPr 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bác</a:t>
                          </a:r>
                          <a:r>
                            <a:rPr 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Thanh </a:t>
                          </a:r>
                          <a:r>
                            <a:rPr lang="en-US" sz="24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nhận</a:t>
                          </a:r>
                          <a:r>
                            <a:rPr 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được</a:t>
                          </a:r>
                          <a:r>
                            <a:rPr 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là</a:t>
                          </a:r>
                          <a:r>
                            <a:rPr 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:</a:t>
                          </a:r>
                        </a:p>
                      </a:txBody>
                      <a:tcPr marL="91452" marR="91452" marT="45723" marB="45723">
                        <a:lnL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61805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52" marR="91452" marT="45723" marB="45723">
                        <a:lnL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77" t="-530392" r="-153" b="-14902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457206">
                    <a:tc>
                      <a:txBody>
                        <a:bodyPr/>
                        <a:lstStyle/>
                        <a:p>
                          <a:endParaRPr lang="en-US" sz="2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1452" marR="91452" marT="45723" marB="45723">
                        <a:lnL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457206">
                    <a:tc>
                      <a:txBody>
                        <a:bodyPr/>
                        <a:lstStyle/>
                        <a:p>
                          <a:endParaRPr lang="en-US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1452" marR="91452" marT="45723" marB="45723">
                        <a:lnL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451090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C0F91F9C-16AD-1440-3720-763A48D7C114}"/>
              </a:ext>
            </a:extLst>
          </p:cNvPr>
          <p:cNvSpPr txBox="1"/>
          <p:nvPr/>
        </p:nvSpPr>
        <p:spPr>
          <a:xfrm>
            <a:off x="457200" y="1065421"/>
            <a:ext cx="7994822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altLang="en-US" sz="28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Hai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siêu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niêm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yết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túi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bột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giặt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150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Siêu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mua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túi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túi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15% so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niêm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yết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Siêu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Mua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túi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mua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túi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mua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túi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túi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20% so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niêm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yết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khách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mua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túi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bột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giặt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siêu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lợi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4" name="Picture 34" descr="D:\Ảnh thiên nhiên\HINHNEN\Nguoi\24-1.gif">
            <a:extLst>
              <a:ext uri="{FF2B5EF4-FFF2-40B4-BE49-F238E27FC236}">
                <a16:creationId xmlns:a16="http://schemas.microsoft.com/office/drawing/2014/main" id="{93E9D862-82C2-CD2C-E1E0-7AC62E57452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1638" y="5630863"/>
            <a:ext cx="2112962" cy="1227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426364F1-FE0C-18AB-E34B-4EF0DB1AD0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847973"/>
              </p:ext>
            </p:extLst>
          </p:nvPr>
        </p:nvGraphicFramePr>
        <p:xfrm>
          <a:off x="457200" y="605479"/>
          <a:ext cx="7957751" cy="59436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577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1972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mua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 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túi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giặt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ở 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siêu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</a:t>
                      </a:r>
                    </a:p>
                  </a:txBody>
                  <a:tcPr marL="91452" marR="91452" marT="45723" marB="4572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9847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150.(1 – 15%) = 127,5 (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nghìn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đồng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91452" marR="91452" marT="45723" marB="45723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9847">
                <a:tc>
                  <a:txBody>
                    <a:bodyPr/>
                    <a:lstStyle/>
                    <a:p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mua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túi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giặt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ở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siêu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</a:t>
                      </a:r>
                    </a:p>
                  </a:txBody>
                  <a:tcPr marL="91452" marR="91452" marT="45723" marB="45723">
                    <a:lnL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9847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127,5 . 5 = 637,5 (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nghìn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đồng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91452" marR="91452" marT="45723" marB="45723">
                    <a:lnL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9847">
                <a:tc>
                  <a:txBody>
                    <a:bodyPr/>
                    <a:lstStyle/>
                    <a:p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mua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túi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nhất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ở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siêu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</a:t>
                      </a:r>
                      <a:endParaRPr lang="en-US" sz="24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2" marR="91452" marT="45723" marB="45723">
                    <a:lnL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9847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 – 10  = 140 (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nghìn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đồng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91452" marR="91452" marT="45723" marB="45723">
                    <a:lnL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9847">
                <a:tc>
                  <a:txBody>
                    <a:bodyPr/>
                    <a:lstStyle/>
                    <a:p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mua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túi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hai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ở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siêu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</a:t>
                      </a:r>
                      <a:endParaRPr lang="en-US" sz="24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2" marR="91452" marT="45723" marB="45723">
                    <a:lnL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9847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 – 20 = 130 (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nghìn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đồng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91452" marR="91452" marT="45723" marB="45723">
                    <a:lnL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19720">
                <a:tc>
                  <a:txBody>
                    <a:bodyPr/>
                    <a:lstStyle/>
                    <a:p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mỗi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túi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kể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túi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ở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siêu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</a:t>
                      </a:r>
                    </a:p>
                    <a:p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150. (1 – 20%) = 120 (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nghìn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đồng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mua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túi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giặt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ở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siêu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</a:t>
                      </a:r>
                    </a:p>
                    <a:p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 + 130 + 120.3 = 630 (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nghìn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đồng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Vì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630 &lt; 637,5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nên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chọn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mua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ở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siêu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lợi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hơn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91452" marR="91452" marT="45723" marB="45723">
                    <a:lnL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5237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F16F3E8F-FFDC-FBF1-A57E-2AFD3F1DAD29}"/>
              </a:ext>
            </a:extLst>
          </p:cNvPr>
          <p:cNvSpPr txBox="1"/>
          <p:nvPr/>
        </p:nvSpPr>
        <p:spPr>
          <a:xfrm>
            <a:off x="457200" y="1065421"/>
            <a:ext cx="7994822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altLang="en-US" sz="28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en-US" altLang="en-US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ngày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30/4,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cửa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hàng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thời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trang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giảm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giá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20%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tất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sản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phẩm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Đặc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biệt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nếu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khách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hàng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thẻ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khách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hàng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thân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thiết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cửa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hàng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thì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giảm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giá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thêm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10%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trên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giá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giảm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a/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Chị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Thanh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khách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hàng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thân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thiết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cửa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hàng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chị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đến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cửa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hàng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mua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chiếc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váy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giá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niêm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yết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800 000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Hỏi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chị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Thanh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phải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trả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bao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nhiêu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tiền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chiếc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váy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</a:p>
          <a:p>
            <a:pPr algn="just"/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b/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Cô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Minh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cũng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khách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hàng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thân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thiết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cửa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hàng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cô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mua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chiếc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túi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xách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phải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trả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tiền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864 000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Hỏi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giá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ban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đầu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chiếc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túi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xách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bao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nhiêu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</a:p>
          <a:p>
            <a:pPr algn="just"/>
            <a:endParaRPr lang="en-US" altLang="en-US" sz="28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85" name="Picture 14" descr="D:\Ảnh thiên nhiên\HINHNEN\Tim\so1.gif">
            <a:extLst>
              <a:ext uri="{FF2B5EF4-FFF2-40B4-BE49-F238E27FC236}">
                <a16:creationId xmlns:a16="http://schemas.microsoft.com/office/drawing/2014/main" id="{104D7FED-09C0-2214-E40D-26CAA2F6BFB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0988" y="76200"/>
            <a:ext cx="2312987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4" name="Table 2">
            <a:extLst>
              <a:ext uri="{FF2B5EF4-FFF2-40B4-BE49-F238E27FC236}">
                <a16:creationId xmlns:a16="http://schemas.microsoft.com/office/drawing/2014/main" id="{6B800B69-39CA-DBE9-344B-E999B25F21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8072110"/>
              </p:ext>
            </p:extLst>
          </p:nvPr>
        </p:nvGraphicFramePr>
        <p:xfrm>
          <a:off x="506627" y="902042"/>
          <a:ext cx="7957751" cy="56372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577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03190">
                <a:tc>
                  <a:txBody>
                    <a:bodyPr/>
                    <a:lstStyle/>
                    <a:p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a/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tiền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chiếc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váy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sau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khi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giảm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20% 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2" marR="91452" marT="45723" marB="4572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5068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800 (1 – 20% ) = 640 (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nghìn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đồng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91452" marR="91452" marT="45723" marB="45723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1277">
                <a:tc>
                  <a:txBody>
                    <a:bodyPr/>
                    <a:lstStyle/>
                    <a:p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tiền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chị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Lan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phải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trả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khi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mua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chiếc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váy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</a:p>
                  </a:txBody>
                  <a:tcPr marL="91452" marR="91452" marT="45723" marB="45723">
                    <a:lnL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1277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640.(1 – 10%) = 576 (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nghìn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đồng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91452" marR="91452" marT="45723" marB="45723">
                    <a:lnL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6684">
                <a:tc>
                  <a:txBody>
                    <a:bodyPr/>
                    <a:lstStyle/>
                    <a:p>
                      <a:endParaRPr lang="en-US" sz="24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2" marR="91452" marT="45723" marB="45723">
                    <a:lnL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1277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b/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chiếc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túi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xách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trước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khi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giảm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10%</a:t>
                      </a:r>
                    </a:p>
                  </a:txBody>
                  <a:tcPr marL="91452" marR="91452" marT="45723" marB="45723">
                    <a:lnL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6684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864 : (1 – 10%) = 960 (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nghìn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đồng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91452" marR="91452" marT="45723" marB="45723">
                    <a:lnL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1277">
                <a:tc>
                  <a:txBody>
                    <a:bodyPr/>
                    <a:lstStyle/>
                    <a:p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ban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đầu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chiếc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túi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xách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</a:p>
                  </a:txBody>
                  <a:tcPr marL="91452" marR="91452" marT="45723" marB="45723">
                    <a:lnL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1277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960 : (1 – 20%) = 1200 (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nghìn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đồng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Đáp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a/ 576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nghìn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đồng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2" marR="91452" marT="45723" marB="45723">
                    <a:lnL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1277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b/ 1200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nghìn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đồng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91452" marR="91452" marT="45723" marB="45723">
                    <a:lnL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6786138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3375655" y="174157"/>
            <a:ext cx="3461242" cy="1200329"/>
            <a:chOff x="2883286" y="244496"/>
            <a:chExt cx="3461242" cy="1200329"/>
          </a:xfrm>
        </p:grpSpPr>
        <p:sp>
          <p:nvSpPr>
            <p:cNvPr id="4" name="TextBox 3"/>
            <p:cNvSpPr txBox="1"/>
            <p:nvPr/>
          </p:nvSpPr>
          <p:spPr>
            <a:xfrm>
              <a:off x="3950978" y="244496"/>
              <a:ext cx="2393550" cy="120032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Giao</a:t>
              </a:r>
              <a:r>
                <a:rPr lang="en-US" sz="36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việc</a:t>
              </a:r>
              <a:r>
                <a:rPr lang="en-US" sz="36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về</a:t>
              </a:r>
              <a:r>
                <a:rPr lang="en-US" sz="36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nhà</a:t>
              </a:r>
              <a:endPara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Round Same Side Corner Rectangle 4"/>
            <p:cNvSpPr/>
            <p:nvPr/>
          </p:nvSpPr>
          <p:spPr>
            <a:xfrm rot="5400000">
              <a:off x="4048438" y="-851265"/>
              <a:ext cx="1130938" cy="3461241"/>
            </a:xfrm>
            <a:prstGeom prst="round2Same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25064" y="362988"/>
              <a:ext cx="1025914" cy="1025914"/>
            </a:xfrm>
            <a:prstGeom prst="rect">
              <a:avLst/>
            </a:prstGeom>
          </p:spPr>
        </p:pic>
      </p:grpSp>
      <p:sp>
        <p:nvSpPr>
          <p:cNvPr id="2" name="Rectangle 1"/>
          <p:cNvSpPr/>
          <p:nvPr/>
        </p:nvSpPr>
        <p:spPr>
          <a:xfrm>
            <a:off x="1853477" y="1829963"/>
            <a:ext cx="729052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Xem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nội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dung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ôn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endParaRPr lang="en-US" sz="32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1,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5/ SGK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trang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27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9516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GG_2002">
            <a:extLst>
              <a:ext uri="{FF2B5EF4-FFF2-40B4-BE49-F238E27FC236}">
                <a16:creationId xmlns:a16="http://schemas.microsoft.com/office/drawing/2014/main" id="{631DEA99-BAFD-9313-36CE-AA7B20826D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10A4A6F-28CB-38A5-57F5-49EC406BC8C5}"/>
              </a:ext>
            </a:extLst>
          </p:cNvPr>
          <p:cNvSpPr txBox="1"/>
          <p:nvPr/>
        </p:nvSpPr>
        <p:spPr>
          <a:xfrm>
            <a:off x="875270" y="2166552"/>
            <a:ext cx="82296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800" b="1" dirty="0">
                <a:solidFill>
                  <a:srgbClr val="0000FF"/>
                </a:solidFill>
                <a:latin typeface="+mn-lt"/>
              </a:rPr>
              <a:t>CẢM ƠN QUÝ THẦY CÔ VÀ CÁC EM HỌC SINH</a:t>
            </a:r>
          </a:p>
        </p:txBody>
      </p:sp>
    </p:spTree>
    <p:extLst>
      <p:ext uri="{BB962C8B-B14F-4D97-AF65-F5344CB8AC3E}">
        <p14:creationId xmlns:p14="http://schemas.microsoft.com/office/powerpoint/2010/main" val="138715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SLGG_2002">
            <a:extLst>
              <a:ext uri="{FF2B5EF4-FFF2-40B4-BE49-F238E27FC236}">
                <a16:creationId xmlns:a16="http://schemas.microsoft.com/office/drawing/2014/main" id="{2763795A-FAE0-57DE-D2C9-C856FAC8FD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1268" name="AutoShape 7">
            <a:extLst>
              <a:ext uri="{FF2B5EF4-FFF2-40B4-BE49-F238E27FC236}">
                <a16:creationId xmlns:a16="http://schemas.microsoft.com/office/drawing/2014/main" id="{B8589339-BA6E-D908-3C88-E2AF66CFD6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3810000"/>
            <a:ext cx="304800" cy="304800"/>
          </a:xfrm>
          <a:prstGeom prst="irregularSeal2">
            <a:avLst/>
          </a:prstGeom>
          <a:solidFill>
            <a:srgbClr val="339966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6328" name="AutoShape 8">
            <a:extLst>
              <a:ext uri="{FF2B5EF4-FFF2-40B4-BE49-F238E27FC236}">
                <a16:creationId xmlns:a16="http://schemas.microsoft.com/office/drawing/2014/main" id="{2D3F53EF-4E5B-8DF8-C9AC-914868EBC7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20200" y="5105400"/>
            <a:ext cx="228600" cy="304800"/>
          </a:xfrm>
          <a:prstGeom prst="star5">
            <a:avLst/>
          </a:prstGeom>
          <a:solidFill>
            <a:srgbClr val="FF0000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1270" name="AutoShape 9">
            <a:extLst>
              <a:ext uri="{FF2B5EF4-FFF2-40B4-BE49-F238E27FC236}">
                <a16:creationId xmlns:a16="http://schemas.microsoft.com/office/drawing/2014/main" id="{962924EA-4A22-042A-8ECA-54B31BE774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5257800"/>
            <a:ext cx="304800" cy="304800"/>
          </a:xfrm>
          <a:prstGeom prst="irregularSeal2">
            <a:avLst/>
          </a:prstGeom>
          <a:solidFill>
            <a:srgbClr val="FF99CC"/>
          </a:solidFill>
          <a:ln w="9525">
            <a:solidFill>
              <a:srgbClr val="808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71" name="AutoShape 10">
            <a:extLst>
              <a:ext uri="{FF2B5EF4-FFF2-40B4-BE49-F238E27FC236}">
                <a16:creationId xmlns:a16="http://schemas.microsoft.com/office/drawing/2014/main" id="{08DAFFA3-04B7-E79B-010E-087908DE9D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1143000"/>
            <a:ext cx="304800" cy="304800"/>
          </a:xfrm>
          <a:prstGeom prst="irregularSeal2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72" name="AutoShape 11">
            <a:extLst>
              <a:ext uri="{FF2B5EF4-FFF2-40B4-BE49-F238E27FC236}">
                <a16:creationId xmlns:a16="http://schemas.microsoft.com/office/drawing/2014/main" id="{6EF9A2EA-541E-8F93-DF9D-D48986364C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8600" y="3429000"/>
            <a:ext cx="304800" cy="304800"/>
          </a:xfrm>
          <a:prstGeom prst="irregularSeal2">
            <a:avLst/>
          </a:prstGeom>
          <a:solidFill>
            <a:srgbClr val="FF9900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6332" name="AutoShape 12">
            <a:extLst>
              <a:ext uri="{FF2B5EF4-FFF2-40B4-BE49-F238E27FC236}">
                <a16:creationId xmlns:a16="http://schemas.microsoft.com/office/drawing/2014/main" id="{3514821B-62E2-6518-FB04-0708808B81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6553200"/>
            <a:ext cx="228600" cy="304800"/>
          </a:xfrm>
          <a:prstGeom prst="star5">
            <a:avLst/>
          </a:prstGeom>
          <a:solidFill>
            <a:srgbClr val="FF6600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56333" name="AutoShape 13">
            <a:extLst>
              <a:ext uri="{FF2B5EF4-FFF2-40B4-BE49-F238E27FC236}">
                <a16:creationId xmlns:a16="http://schemas.microsoft.com/office/drawing/2014/main" id="{0000AC98-2207-27AF-6F4A-6E603D1433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4114800"/>
            <a:ext cx="228600" cy="304800"/>
          </a:xfrm>
          <a:prstGeom prst="star5">
            <a:avLst/>
          </a:prstGeom>
          <a:solidFill>
            <a:schemeClr val="hlink"/>
          </a:solidFill>
          <a:ln w="9525">
            <a:solidFill>
              <a:srgbClr val="9933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56334" name="AutoShape 14">
            <a:extLst>
              <a:ext uri="{FF2B5EF4-FFF2-40B4-BE49-F238E27FC236}">
                <a16:creationId xmlns:a16="http://schemas.microsoft.com/office/drawing/2014/main" id="{D01BB591-E9F4-4240-20A2-2F59DBFA0A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2667000"/>
            <a:ext cx="228600" cy="3048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E742282-C84C-3E44-6A88-88DD2EDC4A5F}"/>
              </a:ext>
            </a:extLst>
          </p:cNvPr>
          <p:cNvSpPr/>
          <p:nvPr/>
        </p:nvSpPr>
        <p:spPr>
          <a:xfrm>
            <a:off x="2438400" y="2286000"/>
            <a:ext cx="6987210" cy="1754326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en-U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ÔN TẬP CHƯƠNG 1</a:t>
            </a:r>
          </a:p>
          <a:p>
            <a:pPr algn="ctr" eaLnBrk="1" hangingPunct="1">
              <a:defRPr/>
            </a:pPr>
            <a:r>
              <a:rPr lang="en-U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SỐ HỮU TỈ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/>
          <p:cNvSpPr txBox="1"/>
          <p:nvPr/>
        </p:nvSpPr>
        <p:spPr>
          <a:xfrm>
            <a:off x="1151122" y="3467813"/>
            <a:ext cx="7053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 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112084" y="4465940"/>
            <a:ext cx="7444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 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833245" y="3531088"/>
            <a:ext cx="5810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861119" y="4414402"/>
            <a:ext cx="6643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</a:p>
        </p:txBody>
      </p:sp>
      <p:sp>
        <p:nvSpPr>
          <p:cNvPr id="35" name="Flowchart: Connector 34">
            <a:hlinkClick r:id="rId2" action="ppaction://hlinksldjump"/>
          </p:cNvPr>
          <p:cNvSpPr/>
          <p:nvPr/>
        </p:nvSpPr>
        <p:spPr>
          <a:xfrm>
            <a:off x="1039909" y="3467813"/>
            <a:ext cx="579096" cy="523220"/>
          </a:xfrm>
          <a:prstGeom prst="flowChartConnector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/>
          <p:cNvGrpSpPr/>
          <p:nvPr/>
        </p:nvGrpSpPr>
        <p:grpSpPr>
          <a:xfrm>
            <a:off x="266699" y="285752"/>
            <a:ext cx="3915076" cy="1162229"/>
            <a:chOff x="266699" y="285752"/>
            <a:chExt cx="3915076" cy="1162229"/>
          </a:xfrm>
        </p:grpSpPr>
        <p:sp>
          <p:nvSpPr>
            <p:cNvPr id="25" name="TextBox 24"/>
            <p:cNvSpPr txBox="1"/>
            <p:nvPr/>
          </p:nvSpPr>
          <p:spPr>
            <a:xfrm>
              <a:off x="1362523" y="509676"/>
              <a:ext cx="2819252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b="1" dirty="0" err="1">
                  <a:solidFill>
                    <a:srgbClr val="00B0F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Khởi</a:t>
              </a:r>
              <a:r>
                <a:rPr lang="en-US" sz="4000" b="1" dirty="0">
                  <a:solidFill>
                    <a:srgbClr val="00B0F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000" b="1" dirty="0" err="1">
                  <a:solidFill>
                    <a:srgbClr val="00B0F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động</a:t>
              </a:r>
              <a:endParaRPr lang="en-US" sz="40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Round Same Side Corner Rectangle 25"/>
            <p:cNvSpPr/>
            <p:nvPr/>
          </p:nvSpPr>
          <p:spPr>
            <a:xfrm rot="5400000">
              <a:off x="1568607" y="-1016156"/>
              <a:ext cx="1162229" cy="3766045"/>
            </a:xfrm>
            <a:prstGeom prst="round2SameRect">
              <a:avLst/>
            </a:prstGeom>
            <a:noFill/>
            <a:ln w="38100">
              <a:solidFill>
                <a:srgbClr val="FF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8" name="Picture 2" descr="TAN THANH LANG SON VIET NAM GATE: Tin học abc ( Informatics )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2969" y="317042"/>
              <a:ext cx="1188585" cy="10996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49721" y="1814670"/>
            <a:ext cx="696376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kumimoji="0" lang="en-US" altLang="en-US" sz="2800" b="1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Dãy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chỉ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gồm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hữu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tỉ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dương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kumimoji="0" lang="en-US" altLang="en-US" sz="28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826333" y="230020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1863971" y="476797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" name="Rectangle 12"/>
          <p:cNvSpPr>
            <a:spLocks noChangeArrowheads="1"/>
          </p:cNvSpPr>
          <p:nvPr/>
        </p:nvSpPr>
        <p:spPr bwMode="auto">
          <a:xfrm>
            <a:off x="6705535" y="372179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184B5C8-7187-F7C6-C2BC-65C43041EAF0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525491" y="3234319"/>
            <a:ext cx="2518180" cy="805816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4802C84C-FC9E-1C63-A125-E2703A611925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757410" y="3225332"/>
            <a:ext cx="2490627" cy="795973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810D10A4-DC9F-47C3-4EC0-1BDF05EB929E}"/>
              </a:ext>
            </a:extLst>
          </p:cNvPr>
          <p:cNvPicPr>
            <a:picLocks noChangeAspect="1"/>
          </p:cNvPicPr>
          <p:nvPr/>
        </p:nvPicPr>
        <p:blipFill>
          <a:blip r:embed="rId6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525491" y="4229992"/>
            <a:ext cx="2448922" cy="84264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2251D707-801D-6B18-FE64-D6CC90C3C45C}"/>
              </a:ext>
            </a:extLst>
          </p:cNvPr>
          <p:cNvPicPr>
            <a:picLocks noChangeAspect="1"/>
          </p:cNvPicPr>
          <p:nvPr/>
        </p:nvPicPr>
        <p:blipFill>
          <a:blip r:embed="rId7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706742" y="4299607"/>
            <a:ext cx="2541295" cy="842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0108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9" grpId="0"/>
      <p:bldP spid="31" grpId="0"/>
      <p:bldP spid="33" grpId="0"/>
      <p:bldP spid="35" grpId="0" animBg="1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8854" y="2067827"/>
            <a:ext cx="76258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b="1" dirty="0"/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b="1" dirty="0"/>
              <a:t>:</a:t>
            </a:r>
            <a:endParaRPr lang="en-US" sz="3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89813" y="3395141"/>
            <a:ext cx="7434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A.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99389" y="4607550"/>
            <a:ext cx="6754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456040" y="3364250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56040" y="4607550"/>
            <a:ext cx="6754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D. </a:t>
            </a:r>
          </a:p>
        </p:txBody>
      </p:sp>
      <p:sp>
        <p:nvSpPr>
          <p:cNvPr id="9" name="Oval 8">
            <a:hlinkClick r:id="rId2" action="ppaction://hlinksldjump"/>
          </p:cNvPr>
          <p:cNvSpPr/>
          <p:nvPr/>
        </p:nvSpPr>
        <p:spPr>
          <a:xfrm>
            <a:off x="6428865" y="3366815"/>
            <a:ext cx="748496" cy="740630"/>
          </a:xfrm>
          <a:prstGeom prst="ellipse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>
              <a:solidFill>
                <a:srgbClr val="7030A0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266699" y="285752"/>
            <a:ext cx="3915076" cy="1162229"/>
            <a:chOff x="266699" y="285752"/>
            <a:chExt cx="3915076" cy="1162229"/>
          </a:xfrm>
        </p:grpSpPr>
        <p:sp>
          <p:nvSpPr>
            <p:cNvPr id="21" name="TextBox 20"/>
            <p:cNvSpPr txBox="1"/>
            <p:nvPr/>
          </p:nvSpPr>
          <p:spPr>
            <a:xfrm>
              <a:off x="1362523" y="509676"/>
              <a:ext cx="2819252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Round Same Side Corner Rectangle 21"/>
            <p:cNvSpPr/>
            <p:nvPr/>
          </p:nvSpPr>
          <p:spPr>
            <a:xfrm rot="5400000">
              <a:off x="1568607" y="-1016156"/>
              <a:ext cx="1162229" cy="3766045"/>
            </a:xfrm>
            <a:prstGeom prst="round2SameRect">
              <a:avLst/>
            </a:prstGeom>
            <a:noFill/>
            <a:ln w="38100">
              <a:solidFill>
                <a:srgbClr val="FF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3" name="Picture 2" descr="TAN THANH LANG SON VIET NAM GATE: Tin học abc ( Informatics )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2969" y="317042"/>
              <a:ext cx="1188585" cy="10996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6" name="Rectangle 112"/>
          <p:cNvSpPr>
            <a:spLocks noChangeArrowheads="1"/>
          </p:cNvSpPr>
          <p:nvPr/>
        </p:nvSpPr>
        <p:spPr bwMode="auto">
          <a:xfrm>
            <a:off x="605540" y="17525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" name="Rectangle 11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" name="Rectangle 116"/>
          <p:cNvSpPr>
            <a:spLocks noChangeArrowheads="1"/>
          </p:cNvSpPr>
          <p:nvPr/>
        </p:nvSpPr>
        <p:spPr bwMode="auto">
          <a:xfrm>
            <a:off x="2874818" y="4800924"/>
            <a:ext cx="12192000" cy="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4" name="Rectangle 120"/>
          <p:cNvSpPr>
            <a:spLocks noChangeArrowheads="1"/>
          </p:cNvSpPr>
          <p:nvPr/>
        </p:nvSpPr>
        <p:spPr bwMode="auto">
          <a:xfrm>
            <a:off x="4149006" y="4347968"/>
            <a:ext cx="12192000" cy="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868BC1E-0C3F-8D44-F66B-ED823DE0822E}"/>
              </a:ext>
            </a:extLst>
          </p:cNvPr>
          <p:cNvSpPr txBox="1"/>
          <p:nvPr/>
        </p:nvSpPr>
        <p:spPr>
          <a:xfrm>
            <a:off x="1536104" y="663157"/>
            <a:ext cx="231726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endParaRPr lang="en-US" sz="36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C3B02855-66FA-1E7D-DFBE-307A449061AB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313921" y="3445358"/>
            <a:ext cx="1707790" cy="53728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CFE01B55-773D-C39B-502B-526C1D985D64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3114114" y="3419855"/>
            <a:ext cx="1603084" cy="562785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FEE68698-9FD2-D58F-3E3B-2CF04F5EB4AD}"/>
              </a:ext>
            </a:extLst>
          </p:cNvPr>
          <p:cNvPicPr>
            <a:picLocks noChangeAspect="1"/>
          </p:cNvPicPr>
          <p:nvPr/>
        </p:nvPicPr>
        <p:blipFill>
          <a:blip r:embed="rId6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3050706" y="4560444"/>
            <a:ext cx="1466746" cy="593291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5B9C0612-342C-AA97-FFEB-51D993702E8E}"/>
              </a:ext>
            </a:extLst>
          </p:cNvPr>
          <p:cNvPicPr>
            <a:picLocks noChangeAspect="1"/>
          </p:cNvPicPr>
          <p:nvPr/>
        </p:nvPicPr>
        <p:blipFill>
          <a:blip r:embed="rId7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247387" y="4664094"/>
            <a:ext cx="1774324" cy="597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7441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4485" y="1851925"/>
            <a:ext cx="106940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fr-FR" dirty="0"/>
              <a:t> </a:t>
            </a:r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23455" y="3363211"/>
            <a:ext cx="54154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A. </a:t>
            </a:r>
          </a:p>
        </p:txBody>
      </p:sp>
      <p:sp>
        <p:nvSpPr>
          <p:cNvPr id="9" name="Oval 8">
            <a:hlinkClick r:id="rId2" action="ppaction://hlinksldjump"/>
          </p:cNvPr>
          <p:cNvSpPr/>
          <p:nvPr/>
        </p:nvSpPr>
        <p:spPr>
          <a:xfrm>
            <a:off x="484485" y="3326036"/>
            <a:ext cx="748496" cy="740630"/>
          </a:xfrm>
          <a:prstGeom prst="ellipse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>
              <a:solidFill>
                <a:srgbClr val="7030A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456040" y="4409235"/>
            <a:ext cx="51216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D.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23455" y="4385768"/>
            <a:ext cx="54154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C. 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456040" y="3345781"/>
            <a:ext cx="51216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B. 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266699" y="285752"/>
            <a:ext cx="3766045" cy="1162229"/>
            <a:chOff x="266699" y="285752"/>
            <a:chExt cx="3766045" cy="1162229"/>
          </a:xfrm>
        </p:grpSpPr>
        <p:sp>
          <p:nvSpPr>
            <p:cNvPr id="34" name="Round Same Side Corner Rectangle 33"/>
            <p:cNvSpPr/>
            <p:nvPr/>
          </p:nvSpPr>
          <p:spPr>
            <a:xfrm rot="5400000">
              <a:off x="1568607" y="-1016156"/>
              <a:ext cx="1162229" cy="3766045"/>
            </a:xfrm>
            <a:prstGeom prst="round2SameRect">
              <a:avLst/>
            </a:prstGeom>
            <a:noFill/>
            <a:ln w="38100">
              <a:solidFill>
                <a:srgbClr val="FF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5" name="Picture 2" descr="TAN THANH LANG SON VIET NAM GATE: Tin học abc ( Informatics )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2969" y="317042"/>
              <a:ext cx="1188585" cy="10996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0" name="Rectangle 106"/>
          <p:cNvSpPr>
            <a:spLocks noChangeArrowheads="1"/>
          </p:cNvSpPr>
          <p:nvPr/>
        </p:nvSpPr>
        <p:spPr bwMode="auto">
          <a:xfrm>
            <a:off x="5200713" y="225484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6" name="Rectangle 108"/>
          <p:cNvSpPr>
            <a:spLocks noChangeArrowheads="1"/>
          </p:cNvSpPr>
          <p:nvPr/>
        </p:nvSpPr>
        <p:spPr bwMode="auto">
          <a:xfrm>
            <a:off x="1286323" y="356924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" name="Rectangle 110"/>
          <p:cNvSpPr>
            <a:spLocks noChangeArrowheads="1"/>
          </p:cNvSpPr>
          <p:nvPr/>
        </p:nvSpPr>
        <p:spPr bwMode="auto">
          <a:xfrm>
            <a:off x="2715491" y="3400890"/>
            <a:ext cx="12192000" cy="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EF7EFD53-E0E3-17C9-BF5A-A11E5EF4E4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2D1B9DC-B002-10C1-8F2D-19949FD0FE95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469515" y="1524171"/>
            <a:ext cx="724001" cy="971686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F2F715BF-DB3F-2BF7-9634-B0634A5F1F1C}"/>
              </a:ext>
            </a:extLst>
          </p:cNvPr>
          <p:cNvSpPr txBox="1"/>
          <p:nvPr/>
        </p:nvSpPr>
        <p:spPr>
          <a:xfrm>
            <a:off x="1511554" y="558325"/>
            <a:ext cx="231726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endParaRPr lang="en-US" sz="36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52DD147-91E7-55D0-915F-E691046C67FA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456238" y="3437249"/>
            <a:ext cx="660869" cy="74062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EE2D6A2-F584-1B39-2B31-DCD618D97E84}"/>
              </a:ext>
            </a:extLst>
          </p:cNvPr>
          <p:cNvPicPr>
            <a:picLocks noChangeAspect="1"/>
          </p:cNvPicPr>
          <p:nvPr/>
        </p:nvPicPr>
        <p:blipFill>
          <a:blip r:embed="rId6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087007" y="3279437"/>
            <a:ext cx="858388" cy="927613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71F3A68F-1DD7-D4B9-6C4A-AE928F1B56C5}"/>
              </a:ext>
            </a:extLst>
          </p:cNvPr>
          <p:cNvPicPr>
            <a:picLocks noChangeAspect="1"/>
          </p:cNvPicPr>
          <p:nvPr/>
        </p:nvPicPr>
        <p:blipFill>
          <a:blip r:embed="rId7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512794" y="4262198"/>
            <a:ext cx="476643" cy="1007758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092ADE12-2593-35C4-BADB-F86204C76488}"/>
              </a:ext>
            </a:extLst>
          </p:cNvPr>
          <p:cNvPicPr>
            <a:picLocks noChangeAspect="1"/>
          </p:cNvPicPr>
          <p:nvPr/>
        </p:nvPicPr>
        <p:blipFill>
          <a:blip r:embed="rId8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220375" y="4482403"/>
            <a:ext cx="610686" cy="750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3281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9" grpId="0" animBg="1"/>
      <p:bldP spid="25" grpId="0"/>
      <p:bldP spid="26" grpId="0"/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1041009" y="1725024"/>
            <a:ext cx="991772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defRPr/>
            </a:pPr>
            <a:r>
              <a:rPr lang="en-US" sz="36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4</a:t>
            </a:r>
            <a:r>
              <a:rPr lang="en-US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362524" y="3223628"/>
            <a:ext cx="25583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362524" y="4330134"/>
            <a:ext cx="25583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484358" y="3214386"/>
            <a:ext cx="25583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373858" y="4330134"/>
            <a:ext cx="43341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</a:p>
        </p:txBody>
      </p:sp>
      <p:sp>
        <p:nvSpPr>
          <p:cNvPr id="35" name="Flowchart: Connector 34">
            <a:hlinkClick r:id="rId2" action="ppaction://hlinksldjump"/>
          </p:cNvPr>
          <p:cNvSpPr/>
          <p:nvPr/>
        </p:nvSpPr>
        <p:spPr>
          <a:xfrm>
            <a:off x="1300376" y="4366277"/>
            <a:ext cx="590844" cy="512487"/>
          </a:xfrm>
          <a:prstGeom prst="flowChartConnector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/>
          <p:cNvGrpSpPr/>
          <p:nvPr/>
        </p:nvGrpSpPr>
        <p:grpSpPr>
          <a:xfrm>
            <a:off x="266699" y="285752"/>
            <a:ext cx="3766045" cy="1162229"/>
            <a:chOff x="266699" y="285752"/>
            <a:chExt cx="3766045" cy="1162229"/>
          </a:xfrm>
        </p:grpSpPr>
        <p:sp>
          <p:nvSpPr>
            <p:cNvPr id="26" name="Round Same Side Corner Rectangle 25"/>
            <p:cNvSpPr/>
            <p:nvPr/>
          </p:nvSpPr>
          <p:spPr>
            <a:xfrm rot="5400000">
              <a:off x="1568607" y="-1016156"/>
              <a:ext cx="1162229" cy="3766045"/>
            </a:xfrm>
            <a:prstGeom prst="round2SameRect">
              <a:avLst/>
            </a:prstGeom>
            <a:noFill/>
            <a:ln w="38100">
              <a:solidFill>
                <a:srgbClr val="FF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8" name="Picture 2" descr="TAN THANH LANG SON VIET NAM GATE: Tin học abc ( Informatics )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2969" y="317042"/>
              <a:ext cx="1188585" cy="10996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1" name="Picture 10">
            <a:extLst>
              <a:ext uri="{FF2B5EF4-FFF2-40B4-BE49-F238E27FC236}">
                <a16:creationId xmlns:a16="http://schemas.microsoft.com/office/drawing/2014/main" id="{1C73725A-BA71-D6A0-60A7-09057C8057BE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884659" y="1452873"/>
            <a:ext cx="1427001" cy="878154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33828C9E-1087-B8FE-11F6-B1E53E2DFAD2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016345" y="4249158"/>
            <a:ext cx="820650" cy="920728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FE2F9393-CFB6-099F-3B0C-BDD9D82C5595}"/>
              </a:ext>
            </a:extLst>
          </p:cNvPr>
          <p:cNvPicPr>
            <a:picLocks noChangeAspect="1"/>
          </p:cNvPicPr>
          <p:nvPr/>
        </p:nvPicPr>
        <p:blipFill>
          <a:blip r:embed="rId6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083222" y="4200312"/>
            <a:ext cx="642773" cy="920728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EA632010-CE4C-0F37-8E9F-B0091B4B1D73}"/>
              </a:ext>
            </a:extLst>
          </p:cNvPr>
          <p:cNvPicPr>
            <a:picLocks noChangeAspect="1"/>
          </p:cNvPicPr>
          <p:nvPr/>
        </p:nvPicPr>
        <p:blipFill>
          <a:blip r:embed="rId7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143923" y="3069002"/>
            <a:ext cx="740736" cy="955158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8A3B51D0-F4C7-4FB3-5AAA-A0CB4B1E27C2}"/>
              </a:ext>
            </a:extLst>
          </p:cNvPr>
          <p:cNvPicPr>
            <a:picLocks noChangeAspect="1"/>
          </p:cNvPicPr>
          <p:nvPr/>
        </p:nvPicPr>
        <p:blipFill>
          <a:blip r:embed="rId8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985259" y="3223628"/>
            <a:ext cx="740736" cy="851847"/>
          </a:xfrm>
          <a:prstGeom prst="rect">
            <a:avLst/>
          </a:prstGeom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6D3FB56B-773D-07CA-4EDA-691871E228A5}"/>
              </a:ext>
            </a:extLst>
          </p:cNvPr>
          <p:cNvSpPr txBox="1"/>
          <p:nvPr/>
        </p:nvSpPr>
        <p:spPr>
          <a:xfrm>
            <a:off x="1511554" y="558325"/>
            <a:ext cx="231726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endParaRPr lang="en-US" sz="36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6364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7" grpId="0"/>
      <p:bldP spid="29" grpId="0"/>
      <p:bldP spid="31" grpId="0"/>
      <p:bldP spid="33" grpId="0"/>
      <p:bldP spid="3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1041009" y="1725024"/>
            <a:ext cx="991772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defRPr/>
            </a:pPr>
            <a:r>
              <a:rPr lang="en-US" sz="36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5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hữu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x,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362524" y="3223628"/>
            <a:ext cx="25583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362524" y="4330134"/>
            <a:ext cx="25583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484358" y="3214386"/>
            <a:ext cx="25583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</a:p>
        </p:txBody>
      </p:sp>
      <p:sp>
        <p:nvSpPr>
          <p:cNvPr id="35" name="Flowchart: Connector 34">
            <a:hlinkClick r:id="rId2" action="ppaction://hlinksldjump"/>
          </p:cNvPr>
          <p:cNvSpPr/>
          <p:nvPr/>
        </p:nvSpPr>
        <p:spPr>
          <a:xfrm>
            <a:off x="5373858" y="4319027"/>
            <a:ext cx="590844" cy="646330"/>
          </a:xfrm>
          <a:prstGeom prst="flowChartConnector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5373858" y="4330134"/>
            <a:ext cx="43341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266699" y="285752"/>
            <a:ext cx="3766045" cy="1162229"/>
            <a:chOff x="266699" y="285752"/>
            <a:chExt cx="3766045" cy="1162229"/>
          </a:xfrm>
        </p:grpSpPr>
        <p:sp>
          <p:nvSpPr>
            <p:cNvPr id="26" name="Round Same Side Corner Rectangle 25"/>
            <p:cNvSpPr/>
            <p:nvPr/>
          </p:nvSpPr>
          <p:spPr>
            <a:xfrm rot="5400000">
              <a:off x="1568607" y="-1016156"/>
              <a:ext cx="1162229" cy="3766045"/>
            </a:xfrm>
            <a:prstGeom prst="round2SameRect">
              <a:avLst/>
            </a:prstGeom>
            <a:noFill/>
            <a:ln w="38100">
              <a:solidFill>
                <a:srgbClr val="FF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8" name="Picture 2" descr="TAN THANH LANG SON VIET NAM GATE: Tin học abc ( Informatics )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2969" y="317042"/>
              <a:ext cx="1188585" cy="10996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C33A37ED-E05F-E6C0-FAD9-A3F34168DBFB}"/>
              </a:ext>
            </a:extLst>
          </p:cNvPr>
          <p:cNvSpPr txBox="1"/>
          <p:nvPr/>
        </p:nvSpPr>
        <p:spPr>
          <a:xfrm>
            <a:off x="1511554" y="558325"/>
            <a:ext cx="231726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endParaRPr lang="en-US" sz="36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5997BE0-5397-DB9D-2B41-76B65B7D1F2F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763513" y="1493683"/>
            <a:ext cx="1535927" cy="87767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68503EB-AF4D-487E-1F88-62C988EF324C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096000" y="4221807"/>
            <a:ext cx="498271" cy="99654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92B857E-6186-D9DD-3590-AEFACF3C5325}"/>
              </a:ext>
            </a:extLst>
          </p:cNvPr>
          <p:cNvPicPr>
            <a:picLocks noChangeAspect="1"/>
          </p:cNvPicPr>
          <p:nvPr/>
        </p:nvPicPr>
        <p:blipFill>
          <a:blip r:embed="rId6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989073" y="3132977"/>
            <a:ext cx="498271" cy="86065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3570C24-0C98-9EC8-9721-78D7571737E3}"/>
              </a:ext>
            </a:extLst>
          </p:cNvPr>
          <p:cNvPicPr>
            <a:picLocks noChangeAspect="1"/>
          </p:cNvPicPr>
          <p:nvPr/>
        </p:nvPicPr>
        <p:blipFill>
          <a:blip r:embed="rId7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035738" y="3004180"/>
            <a:ext cx="498271" cy="116263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C9EC4B7-B061-DB8A-D71E-A6C7FC3D1A22}"/>
              </a:ext>
            </a:extLst>
          </p:cNvPr>
          <p:cNvPicPr>
            <a:picLocks noChangeAspect="1"/>
          </p:cNvPicPr>
          <p:nvPr/>
        </p:nvPicPr>
        <p:blipFill>
          <a:blip r:embed="rId8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032766" y="4221807"/>
            <a:ext cx="534139" cy="890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586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7" grpId="0"/>
      <p:bldP spid="29" grpId="0"/>
      <p:bldP spid="31" grpId="0"/>
      <p:bldP spid="35" grpId="0" animBg="1"/>
      <p:bldP spid="3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SLGG_2002">
            <a:extLst>
              <a:ext uri="{FF2B5EF4-FFF2-40B4-BE49-F238E27FC236}">
                <a16:creationId xmlns:a16="http://schemas.microsoft.com/office/drawing/2014/main" id="{AE20B180-56FA-2311-570C-44A443ED58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6387" name="Picture 4" descr="Picture2">
            <a:extLst>
              <a:ext uri="{FF2B5EF4-FFF2-40B4-BE49-F238E27FC236}">
                <a16:creationId xmlns:a16="http://schemas.microsoft.com/office/drawing/2014/main" id="{17A3D5BA-BFB2-64C7-9187-45804C76B0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838200"/>
            <a:ext cx="16002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2" name="AutoShape 7">
            <a:extLst>
              <a:ext uri="{FF2B5EF4-FFF2-40B4-BE49-F238E27FC236}">
                <a16:creationId xmlns:a16="http://schemas.microsoft.com/office/drawing/2014/main" id="{D7AAA8F8-646F-DE0D-6DF7-5C74D5D56A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3810000"/>
            <a:ext cx="304800" cy="304800"/>
          </a:xfrm>
          <a:prstGeom prst="irregularSeal2">
            <a:avLst/>
          </a:prstGeom>
          <a:solidFill>
            <a:srgbClr val="339966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56328" name="AutoShape 8">
            <a:extLst>
              <a:ext uri="{FF2B5EF4-FFF2-40B4-BE49-F238E27FC236}">
                <a16:creationId xmlns:a16="http://schemas.microsoft.com/office/drawing/2014/main" id="{6F20A51D-0E19-2ACC-4C0C-264AABEB6A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20200" y="5105400"/>
            <a:ext cx="228600" cy="304800"/>
          </a:xfrm>
          <a:prstGeom prst="star5">
            <a:avLst/>
          </a:prstGeom>
          <a:solidFill>
            <a:srgbClr val="FF0000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22534" name="AutoShape 9">
            <a:extLst>
              <a:ext uri="{FF2B5EF4-FFF2-40B4-BE49-F238E27FC236}">
                <a16:creationId xmlns:a16="http://schemas.microsoft.com/office/drawing/2014/main" id="{4DA1799B-2B83-FD76-3A85-B78BD575AD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5257800"/>
            <a:ext cx="304800" cy="304800"/>
          </a:xfrm>
          <a:prstGeom prst="irregularSeal2">
            <a:avLst/>
          </a:prstGeom>
          <a:solidFill>
            <a:srgbClr val="FF99CC"/>
          </a:solidFill>
          <a:ln w="9525">
            <a:solidFill>
              <a:srgbClr val="808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22535" name="AutoShape 10">
            <a:extLst>
              <a:ext uri="{FF2B5EF4-FFF2-40B4-BE49-F238E27FC236}">
                <a16:creationId xmlns:a16="http://schemas.microsoft.com/office/drawing/2014/main" id="{FFDFE1E2-1205-4B23-07B7-78D32C3670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1143000"/>
            <a:ext cx="304800" cy="304800"/>
          </a:xfrm>
          <a:prstGeom prst="irregularSeal2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22536" name="AutoShape 11">
            <a:extLst>
              <a:ext uri="{FF2B5EF4-FFF2-40B4-BE49-F238E27FC236}">
                <a16:creationId xmlns:a16="http://schemas.microsoft.com/office/drawing/2014/main" id="{7C167AA0-0710-1A4A-097F-0F7CB49166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8600" y="3429000"/>
            <a:ext cx="304800" cy="304800"/>
          </a:xfrm>
          <a:prstGeom prst="irregularSeal2">
            <a:avLst/>
          </a:prstGeom>
          <a:solidFill>
            <a:srgbClr val="FF9900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56332" name="AutoShape 12">
            <a:extLst>
              <a:ext uri="{FF2B5EF4-FFF2-40B4-BE49-F238E27FC236}">
                <a16:creationId xmlns:a16="http://schemas.microsoft.com/office/drawing/2014/main" id="{68D27CD4-30C9-C10F-C802-D92395E534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6553200"/>
            <a:ext cx="228600" cy="304800"/>
          </a:xfrm>
          <a:prstGeom prst="star5">
            <a:avLst/>
          </a:prstGeom>
          <a:solidFill>
            <a:srgbClr val="FF6600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56333" name="AutoShape 13">
            <a:extLst>
              <a:ext uri="{FF2B5EF4-FFF2-40B4-BE49-F238E27FC236}">
                <a16:creationId xmlns:a16="http://schemas.microsoft.com/office/drawing/2014/main" id="{21A32466-70C4-FDBC-D47D-8B2B6AEFE9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4114800"/>
            <a:ext cx="228600" cy="304800"/>
          </a:xfrm>
          <a:prstGeom prst="star5">
            <a:avLst/>
          </a:prstGeom>
          <a:solidFill>
            <a:schemeClr val="hlink"/>
          </a:solidFill>
          <a:ln w="9525">
            <a:solidFill>
              <a:srgbClr val="9933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56334" name="AutoShape 14">
            <a:extLst>
              <a:ext uri="{FF2B5EF4-FFF2-40B4-BE49-F238E27FC236}">
                <a16:creationId xmlns:a16="http://schemas.microsoft.com/office/drawing/2014/main" id="{AA5D8070-509F-B254-7835-93C66FC20E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2667000"/>
            <a:ext cx="228600" cy="3048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28B6299-9604-8620-A8C5-B8D5D3ACB037}"/>
              </a:ext>
            </a:extLst>
          </p:cNvPr>
          <p:cNvSpPr/>
          <p:nvPr/>
        </p:nvSpPr>
        <p:spPr>
          <a:xfrm>
            <a:off x="2057399" y="1290935"/>
            <a:ext cx="8346989" cy="2585323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en-US" sz="5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</a:p>
          <a:p>
            <a:pPr algn="ctr" eaLnBrk="1" hangingPunct="1">
              <a:defRPr/>
            </a:pPr>
            <a:r>
              <a:rPr lang="en-US" sz="5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dung 3: </a:t>
            </a:r>
            <a:r>
              <a:rPr lang="en-US" sz="5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tiễn</a:t>
            </a:r>
            <a:endParaRPr lang="en-US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Box 2">
            <a:extLst>
              <a:ext uri="{FF2B5EF4-FFF2-40B4-BE49-F238E27FC236}">
                <a16:creationId xmlns:a16="http://schemas.microsoft.com/office/drawing/2014/main" id="{30ABFF0D-EAB7-9377-E6A5-995AB5086B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7222" y="381000"/>
            <a:ext cx="290177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 PHÁP</a:t>
            </a:r>
          </a:p>
        </p:txBody>
      </p:sp>
      <p:pic>
        <p:nvPicPr>
          <p:cNvPr id="24581" name="Picture 22" descr="D:\Ảnh thiên nhiên\HINHNEN\Khung hinh mau\Hoat hinh\98BB242E90284500A4312F4554E8E432.gif">
            <a:extLst>
              <a:ext uri="{FF2B5EF4-FFF2-40B4-BE49-F238E27FC236}">
                <a16:creationId xmlns:a16="http://schemas.microsoft.com/office/drawing/2014/main" id="{3DE32A70-699E-BF80-B45E-798D99BDAAD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4967288"/>
            <a:ext cx="2057400" cy="1966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2">
            <a:extLst>
              <a:ext uri="{FF2B5EF4-FFF2-40B4-BE49-F238E27FC236}">
                <a16:creationId xmlns:a16="http://schemas.microsoft.com/office/drawing/2014/main" id="{2B1137E0-76F9-D86B-F2F9-2BDC3E0B76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632" y="1394254"/>
            <a:ext cx="934376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57200" indent="-457200">
              <a:buFontTx/>
              <a:buChar char="-"/>
            </a:pP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kĩ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altLang="en-US" sz="28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Tx/>
              <a:buChar char="-"/>
            </a:pP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Căn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cứ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lượt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  <p:bldP spid="6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108</TotalTime>
  <Words>877</Words>
  <PresentationFormat>Widescreen</PresentationFormat>
  <Paragraphs>85</Paragraphs>
  <Slides>17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Times New Roman</vt:lpstr>
      <vt:lpstr>Trebuchet MS</vt:lpstr>
      <vt:lpstr>Wingdings 3</vt:lpstr>
      <vt:lpstr>Facet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2022-07-26T06:28:55Z</dcterms:created>
  <dcterms:modified xsi:type="dcterms:W3CDTF">2022-07-26T08:16:59Z</dcterms:modified>
</cp:coreProperties>
</file>