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70" r:id="rId3"/>
    <p:sldId id="258" r:id="rId4"/>
    <p:sldId id="265" r:id="rId5"/>
    <p:sldId id="284" r:id="rId6"/>
    <p:sldId id="291" r:id="rId7"/>
    <p:sldId id="292" r:id="rId8"/>
    <p:sldId id="271" r:id="rId9"/>
    <p:sldId id="282" r:id="rId10"/>
    <p:sldId id="286" r:id="rId11"/>
    <p:sldId id="290" r:id="rId12"/>
    <p:sldId id="294" r:id="rId13"/>
    <p:sldId id="295"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Vineta BT" panose="04020906050602070202" pitchFamily="8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E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091" autoAdjust="0"/>
  </p:normalViewPr>
  <p:slideViewPr>
    <p:cSldViewPr>
      <p:cViewPr>
        <p:scale>
          <a:sx n="40" d="100"/>
          <a:sy n="40" d="100"/>
        </p:scale>
        <p:origin x="1522" y="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51F4C-E720-4D1F-A012-A8E1D28A6D13}" type="datetimeFigureOut">
              <a:rPr lang="en-US" smtClean="0"/>
              <a:t>7/29/2023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F210C-8954-4545-9490-F73BCFD08227}" type="slidenum">
              <a:rPr lang="en-US" smtClean="0"/>
              <a:t>‹#›</a:t>
            </a:fld>
            <a:endParaRPr lang="en-US"/>
          </a:p>
        </p:txBody>
      </p:sp>
    </p:spTree>
    <p:extLst>
      <p:ext uri="{BB962C8B-B14F-4D97-AF65-F5344CB8AC3E}">
        <p14:creationId xmlns:p14="http://schemas.microsoft.com/office/powerpoint/2010/main" val="373504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1</a:t>
            </a:fld>
            <a:endParaRPr lang="en-US"/>
          </a:p>
        </p:txBody>
      </p:sp>
    </p:spTree>
    <p:extLst>
      <p:ext uri="{BB962C8B-B14F-4D97-AF65-F5344CB8AC3E}">
        <p14:creationId xmlns:p14="http://schemas.microsoft.com/office/powerpoint/2010/main" val="84397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10</a:t>
            </a:fld>
            <a:endParaRPr lang="en-US"/>
          </a:p>
        </p:txBody>
      </p:sp>
    </p:spTree>
    <p:extLst>
      <p:ext uri="{BB962C8B-B14F-4D97-AF65-F5344CB8AC3E}">
        <p14:creationId xmlns:p14="http://schemas.microsoft.com/office/powerpoint/2010/main" val="196967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11</a:t>
            </a:fld>
            <a:endParaRPr lang="en-US"/>
          </a:p>
        </p:txBody>
      </p:sp>
    </p:spTree>
    <p:extLst>
      <p:ext uri="{BB962C8B-B14F-4D97-AF65-F5344CB8AC3E}">
        <p14:creationId xmlns:p14="http://schemas.microsoft.com/office/powerpoint/2010/main" val="295870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12</a:t>
            </a:fld>
            <a:endParaRPr lang="en-US"/>
          </a:p>
        </p:txBody>
      </p:sp>
    </p:spTree>
    <p:extLst>
      <p:ext uri="{BB962C8B-B14F-4D97-AF65-F5344CB8AC3E}">
        <p14:creationId xmlns:p14="http://schemas.microsoft.com/office/powerpoint/2010/main" val="85804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13</a:t>
            </a:fld>
            <a:endParaRPr lang="en-US"/>
          </a:p>
        </p:txBody>
      </p:sp>
    </p:spTree>
    <p:extLst>
      <p:ext uri="{BB962C8B-B14F-4D97-AF65-F5344CB8AC3E}">
        <p14:creationId xmlns:p14="http://schemas.microsoft.com/office/powerpoint/2010/main" val="60769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2</a:t>
            </a:fld>
            <a:endParaRPr lang="en-US"/>
          </a:p>
        </p:txBody>
      </p:sp>
    </p:spTree>
    <p:extLst>
      <p:ext uri="{BB962C8B-B14F-4D97-AF65-F5344CB8AC3E}">
        <p14:creationId xmlns:p14="http://schemas.microsoft.com/office/powerpoint/2010/main" val="63940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3</a:t>
            </a:fld>
            <a:endParaRPr lang="en-US"/>
          </a:p>
        </p:txBody>
      </p:sp>
    </p:spTree>
    <p:extLst>
      <p:ext uri="{BB962C8B-B14F-4D97-AF65-F5344CB8AC3E}">
        <p14:creationId xmlns:p14="http://schemas.microsoft.com/office/powerpoint/2010/main" val="53690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4</a:t>
            </a:fld>
            <a:endParaRPr lang="en-US"/>
          </a:p>
        </p:txBody>
      </p:sp>
    </p:spTree>
    <p:extLst>
      <p:ext uri="{BB962C8B-B14F-4D97-AF65-F5344CB8AC3E}">
        <p14:creationId xmlns:p14="http://schemas.microsoft.com/office/powerpoint/2010/main" val="123119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5</a:t>
            </a:fld>
            <a:endParaRPr lang="en-US"/>
          </a:p>
        </p:txBody>
      </p:sp>
    </p:spTree>
    <p:extLst>
      <p:ext uri="{BB962C8B-B14F-4D97-AF65-F5344CB8AC3E}">
        <p14:creationId xmlns:p14="http://schemas.microsoft.com/office/powerpoint/2010/main" val="304488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6</a:t>
            </a:fld>
            <a:endParaRPr lang="en-US"/>
          </a:p>
        </p:txBody>
      </p:sp>
    </p:spTree>
    <p:extLst>
      <p:ext uri="{BB962C8B-B14F-4D97-AF65-F5344CB8AC3E}">
        <p14:creationId xmlns:p14="http://schemas.microsoft.com/office/powerpoint/2010/main" val="319749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7</a:t>
            </a:fld>
            <a:endParaRPr lang="en-US"/>
          </a:p>
        </p:txBody>
      </p:sp>
    </p:spTree>
    <p:extLst>
      <p:ext uri="{BB962C8B-B14F-4D97-AF65-F5344CB8AC3E}">
        <p14:creationId xmlns:p14="http://schemas.microsoft.com/office/powerpoint/2010/main" val="102792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8</a:t>
            </a:fld>
            <a:endParaRPr lang="en-US"/>
          </a:p>
        </p:txBody>
      </p:sp>
    </p:spTree>
    <p:extLst>
      <p:ext uri="{BB962C8B-B14F-4D97-AF65-F5344CB8AC3E}">
        <p14:creationId xmlns:p14="http://schemas.microsoft.com/office/powerpoint/2010/main" val="304255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9F210C-8954-4545-9490-F73BCFD08227}" type="slidenum">
              <a:rPr lang="en-US" smtClean="0"/>
              <a:t>9</a:t>
            </a:fld>
            <a:endParaRPr lang="en-US"/>
          </a:p>
        </p:txBody>
      </p:sp>
    </p:spTree>
    <p:extLst>
      <p:ext uri="{BB962C8B-B14F-4D97-AF65-F5344CB8AC3E}">
        <p14:creationId xmlns:p14="http://schemas.microsoft.com/office/powerpoint/2010/main" val="160548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5.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notesSlide" Target="../notesSlides/notesSlide12.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3.pn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5.svg"/><Relationship Id="rId10" Type="http://schemas.openxmlformats.org/officeDocument/2006/relationships/image" Target="../media/image22.svg"/><Relationship Id="rId4" Type="http://schemas.openxmlformats.org/officeDocument/2006/relationships/image" Target="../media/image14.png"/><Relationship Id="rId9" Type="http://schemas.openxmlformats.org/officeDocument/2006/relationships/image" Target="../media/image21.png"/><Relationship Id="rId14" Type="http://schemas.openxmlformats.org/officeDocument/2006/relationships/hyperlink" Target="https://truyencuoihay.vn/truyen-cuoi-dan-gi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notesSlide" Target="../notesSlides/notesSlide3.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image" Target="../media/image24.svg"/><Relationship Id="rId4" Type="http://schemas.openxmlformats.org/officeDocument/2006/relationships/image" Target="../media/image28.svg"/><Relationship Id="rId9" Type="http://schemas.openxmlformats.org/officeDocument/2006/relationships/image" Target="../media/image23.png"/><Relationship Id="rId1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svg"/><Relationship Id="rId2" Type="http://schemas.openxmlformats.org/officeDocument/2006/relationships/notesSlide" Target="../notesSlides/notesSlide7.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23.png"/><Relationship Id="rId12"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33.png"/><Relationship Id="rId5" Type="http://schemas.openxmlformats.org/officeDocument/2006/relationships/image" Target="../media/image4.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1739" y="446055"/>
            <a:ext cx="10902409" cy="13910569"/>
          </a:xfrm>
          <a:prstGeom prst="rect">
            <a:avLst/>
          </a:prstGeom>
        </p:spPr>
      </p:pic>
      <p:pic>
        <p:nvPicPr>
          <p:cNvPr id="3" name="Picture 3"/>
          <p:cNvPicPr>
            <a:picLocks noChangeAspect="1"/>
          </p:cNvPicPr>
          <p:nvPr/>
        </p:nvPicPr>
        <p:blipFill>
          <a:blip r:embed="rId5"/>
          <a:srcRect/>
          <a:stretch>
            <a:fillRect/>
          </a:stretch>
        </p:blipFill>
        <p:spPr>
          <a:xfrm>
            <a:off x="-187168" y="7254588"/>
            <a:ext cx="7602093" cy="8229600"/>
          </a:xfrm>
          <a:prstGeom prst="rect">
            <a:avLst/>
          </a:prstGeom>
        </p:spPr>
      </p:pic>
      <p:grpSp>
        <p:nvGrpSpPr>
          <p:cNvPr id="4" name="Group 4"/>
          <p:cNvGrpSpPr/>
          <p:nvPr/>
        </p:nvGrpSpPr>
        <p:grpSpPr>
          <a:xfrm>
            <a:off x="15201900" y="0"/>
            <a:ext cx="3086100" cy="10287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7"/>
          <p:cNvPicPr>
            <a:picLocks noChangeAspect="1"/>
          </p:cNvPicPr>
          <p:nvPr/>
        </p:nvPicPr>
        <p:blipFill>
          <a:blip r:embed="rId6">
            <a:alphaModFix amt="4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2587" y="-159313"/>
            <a:ext cx="10446313" cy="104463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521739" y="7151040"/>
            <a:ext cx="5779572" cy="4081823"/>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621946" y="623716"/>
            <a:ext cx="4146568" cy="346803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9946020" y="623716"/>
            <a:ext cx="1050310" cy="911144"/>
          </a:xfrm>
          <a:prstGeom prst="rect">
            <a:avLst/>
          </a:prstGeom>
        </p:spPr>
      </p:pic>
      <p:pic>
        <p:nvPicPr>
          <p:cNvPr id="16" name="Picture 6"/>
          <p:cNvPicPr>
            <a:picLocks noChangeAspect="1"/>
          </p:cNvPicPr>
          <p:nvPr/>
        </p:nvPicPr>
        <p:blipFill>
          <a:blip r:embed="rId14"/>
          <a:srcRect/>
          <a:stretch>
            <a:fillRect/>
          </a:stretch>
        </p:blipFill>
        <p:spPr>
          <a:xfrm>
            <a:off x="10278311" y="3058213"/>
            <a:ext cx="3285289" cy="7240306"/>
          </a:xfrm>
          <a:prstGeom prst="rect">
            <a:avLst/>
          </a:prstGeom>
        </p:spPr>
      </p:pic>
      <p:sp>
        <p:nvSpPr>
          <p:cNvPr id="8" name="TextBox 7">
            <a:extLst>
              <a:ext uri="{FF2B5EF4-FFF2-40B4-BE49-F238E27FC236}">
                <a16:creationId xmlns:a16="http://schemas.microsoft.com/office/drawing/2014/main" id="{B1AC5D39-0819-7645-8D7D-2E1A46FC2575}"/>
              </a:ext>
            </a:extLst>
          </p:cNvPr>
          <p:cNvSpPr txBox="1"/>
          <p:nvPr/>
        </p:nvSpPr>
        <p:spPr>
          <a:xfrm>
            <a:off x="1575584" y="2095499"/>
            <a:ext cx="7949416" cy="1446550"/>
          </a:xfrm>
          <a:prstGeom prst="rect">
            <a:avLst/>
          </a:prstGeom>
          <a:noFill/>
        </p:spPr>
        <p:txBody>
          <a:bodyPr wrap="square" rtlCol="0">
            <a:spAutoFit/>
          </a:bodyPr>
          <a:lstStyle/>
          <a:p>
            <a:r>
              <a:rPr lang="vi-VN" sz="4400" dirty="0">
                <a:latin typeface="Vineta BT" panose="04020906050602070202" pitchFamily="82" charset="0"/>
                <a:cs typeface="Aharoni" panose="02010803020104030203" pitchFamily="2" charset="-79"/>
              </a:rPr>
              <a:t>Bài 4: HÀI KỊCH VÀ TRUYỆN CƯỜI</a:t>
            </a:r>
            <a:endParaRPr lang="en-US" sz="4400" dirty="0">
              <a:latin typeface="Vineta BT" panose="04020906050602070202" pitchFamily="82" charset="0"/>
              <a:cs typeface="Aharoni" panose="02010803020104030203" pitchFamily="2" charset="-79"/>
            </a:endParaRPr>
          </a:p>
        </p:txBody>
      </p:sp>
      <p:sp>
        <p:nvSpPr>
          <p:cNvPr id="13" name="TextBox 12">
            <a:extLst>
              <a:ext uri="{FF2B5EF4-FFF2-40B4-BE49-F238E27FC236}">
                <a16:creationId xmlns:a16="http://schemas.microsoft.com/office/drawing/2014/main" id="{68F782B4-2679-771E-EF06-67146046E60F}"/>
              </a:ext>
            </a:extLst>
          </p:cNvPr>
          <p:cNvSpPr txBox="1"/>
          <p:nvPr/>
        </p:nvSpPr>
        <p:spPr>
          <a:xfrm>
            <a:off x="521739" y="4091755"/>
            <a:ext cx="9826133" cy="2585323"/>
          </a:xfrm>
          <a:prstGeom prst="rect">
            <a:avLst/>
          </a:prstGeom>
          <a:noFill/>
        </p:spPr>
        <p:txBody>
          <a:bodyPr wrap="square" rtlCol="0">
            <a:spAutoFit/>
          </a:bodyPr>
          <a:lstStyle/>
          <a:p>
            <a:r>
              <a:rPr lang="vi-VN" sz="6600" dirty="0">
                <a:latin typeface="+mj-lt"/>
              </a:rPr>
              <a:t>Tiết 52: Thực hành đọc hiểu</a:t>
            </a:r>
          </a:p>
          <a:p>
            <a:r>
              <a:rPr lang="vi-VN" sz="8000" dirty="0">
                <a:latin typeface="+mj-lt"/>
              </a:rPr>
              <a:t>       </a:t>
            </a:r>
            <a:r>
              <a:rPr lang="vi-VN" sz="9600" dirty="0">
                <a:solidFill>
                  <a:srgbClr val="FF0000"/>
                </a:solidFill>
                <a:latin typeface="+mj-lt"/>
              </a:rPr>
              <a:t>Thi nói khoác</a:t>
            </a:r>
            <a:endParaRPr lang="en-US" sz="8000" dirty="0">
              <a:solidFill>
                <a:srgbClr val="FF000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srcRect/>
          <a:stretch>
            <a:fillRect/>
          </a:stretch>
        </p:blipFill>
        <p:spPr>
          <a:xfrm rot="5400000">
            <a:off x="12652665" y="-5181696"/>
            <a:ext cx="10051930" cy="10881657"/>
          </a:xfrm>
          <a:prstGeom prst="rect">
            <a:avLst/>
          </a:prstGeom>
        </p:spPr>
      </p:pic>
      <p:pic>
        <p:nvPicPr>
          <p:cNvPr id="8" name="Picture 3"/>
          <p:cNvPicPr>
            <a:picLocks noChangeAspect="1"/>
          </p:cNvPicPr>
          <p:nvPr/>
        </p:nvPicPr>
        <p:blipFill>
          <a:blip r:embed="rId3"/>
          <a:srcRect/>
          <a:stretch>
            <a:fillRect/>
          </a:stretch>
        </p:blipFill>
        <p:spPr>
          <a:xfrm rot="5400000">
            <a:off x="-2745519" y="6473243"/>
            <a:ext cx="10051930" cy="10881657"/>
          </a:xfrm>
          <a:prstGeom prst="rect">
            <a:avLst/>
          </a:prstGeom>
        </p:spPr>
      </p:pic>
      <p:pic>
        <p:nvPicPr>
          <p:cNvPr id="9"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3549513" y="-169675"/>
            <a:ext cx="3363849" cy="4114800"/>
          </a:xfrm>
          <a:prstGeom prst="rect">
            <a:avLst/>
          </a:prstGeom>
        </p:spPr>
      </p:pic>
      <p:pic>
        <p:nvPicPr>
          <p:cNvPr id="10"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1" y="6490826"/>
            <a:ext cx="3363849" cy="4114800"/>
          </a:xfrm>
          <a:prstGeom prst="rect">
            <a:avLst/>
          </a:prstGeom>
        </p:spPr>
      </p:pic>
      <p:sp>
        <p:nvSpPr>
          <p:cNvPr id="13" name="TextBox 12">
            <a:extLst>
              <a:ext uri="{FF2B5EF4-FFF2-40B4-BE49-F238E27FC236}">
                <a16:creationId xmlns:a16="http://schemas.microsoft.com/office/drawing/2014/main" id="{6C85218E-1860-800C-AD0C-9C0CFCA5DD2D}"/>
              </a:ext>
            </a:extLst>
          </p:cNvPr>
          <p:cNvSpPr txBox="1"/>
          <p:nvPr/>
        </p:nvSpPr>
        <p:spPr>
          <a:xfrm>
            <a:off x="1374638" y="1028700"/>
            <a:ext cx="10637601" cy="6175730"/>
          </a:xfrm>
          <a:prstGeom prst="rect">
            <a:avLst/>
          </a:prstGeom>
          <a:noFill/>
        </p:spPr>
        <p:txBody>
          <a:bodyPr wrap="square">
            <a:spAutoFit/>
          </a:bodyPr>
          <a:lstStyle/>
          <a:p>
            <a:pPr marL="0" marR="0" algn="just">
              <a:lnSpc>
                <a:spcPct val="105000"/>
              </a:lnSpc>
              <a:spcBef>
                <a:spcPts val="600"/>
              </a:spcBef>
              <a:spcAft>
                <a:spcPts val="600"/>
              </a:spcAft>
            </a:pPr>
            <a:r>
              <a:rPr lang="vi-VN" sz="4000" b="1" dirty="0">
                <a:solidFill>
                  <a:srgbClr val="000000"/>
                </a:solidFill>
                <a:effectLst/>
                <a:latin typeface="Times New Roman" panose="02020603050405020304" pitchFamily="18" charset="0"/>
                <a:ea typeface="Calibri" panose="020F0502020204030204" pitchFamily="34" charset="0"/>
              </a:rPr>
              <a:t>2. Kết thúc truyện cười</a:t>
            </a:r>
            <a:endParaRPr lang="en-US" sz="40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4000" dirty="0">
                <a:solidFill>
                  <a:srgbClr val="000000"/>
                </a:solidFill>
                <a:effectLst/>
                <a:latin typeface="Times New Roman" panose="02020603050405020304" pitchFamily="18" charset="0"/>
                <a:ea typeface="Calibri" panose="020F0502020204030204" pitchFamily="34" charset="0"/>
              </a:rPr>
              <a:t>- Bốn viên quan đang sung sướng, sảng khoái, đắc chí vì sự khoác lác của mình thì bỗng có tiếng thét làm các quan giật bắn người, “run cầm cập, nhìn xung quanh”</a:t>
            </a:r>
            <a:endParaRPr lang="en-US" sz="40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4000" dirty="0">
                <a:solidFill>
                  <a:srgbClr val="000000"/>
                </a:solidFill>
                <a:effectLst/>
                <a:latin typeface="Times New Roman" panose="02020603050405020304" pitchFamily="18" charset="0"/>
                <a:ea typeface="Calibri" panose="020F0502020204030204" pitchFamily="34" charset="0"/>
              </a:rPr>
              <a:t>- Bất ngờ hơn nữa tiếng thét “uy quyền” khiến bốn viên quan hoảng sợ là tên lính hầu nhỏ bé cũng đang nói khoác “chơi chơi” với các quan. </a:t>
            </a:r>
            <a:r>
              <a:rPr lang="vi-VN" sz="4000" dirty="0">
                <a:solidFill>
                  <a:srgbClr val="000000"/>
                </a:solidFill>
                <a:effectLst/>
                <a:latin typeface="Times New Roman" panose="02020603050405020304" pitchFamily="18" charset="0"/>
                <a:ea typeface="Calibri" panose="020F0502020204030204" pitchFamily="34" charset="0"/>
                <a:sym typeface="Symbol" panose="05050102010706020507" pitchFamily="18" charset="2"/>
              </a:rPr>
              <a:t></a:t>
            </a:r>
            <a:r>
              <a:rPr lang="vi-VN" sz="4000" dirty="0">
                <a:solidFill>
                  <a:srgbClr val="000000"/>
                </a:solidFill>
                <a:effectLst/>
                <a:latin typeface="Times New Roman" panose="02020603050405020304" pitchFamily="18" charset="0"/>
                <a:ea typeface="Calibri" panose="020F0502020204030204" pitchFamily="34" charset="0"/>
              </a:rPr>
              <a:t> Đây chính là yếu tố gây cười bất ngờ của tác phẩm.</a:t>
            </a:r>
            <a:endParaRPr lang="en-US" sz="4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531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rotWithShape="1">
          <a:blip r:embed="rId3"/>
          <a:srcRect b="69685"/>
          <a:stretch/>
        </p:blipFill>
        <p:spPr>
          <a:xfrm rot="8179874">
            <a:off x="-3629191" y="537560"/>
            <a:ext cx="10051930" cy="3298737"/>
          </a:xfrm>
          <a:prstGeom prst="rect">
            <a:avLst/>
          </a:prstGeom>
        </p:spPr>
      </p:pic>
      <p:pic>
        <p:nvPicPr>
          <p:cNvPr id="3" name="Picture 2"/>
          <p:cNvPicPr>
            <a:picLocks noChangeAspect="1"/>
          </p:cNvPicPr>
          <p:nvPr/>
        </p:nvPicPr>
        <p:blipFill>
          <a:blip r:embed="rId4"/>
          <a:srcRect/>
          <a:stretch>
            <a:fillRect/>
          </a:stretch>
        </p:blipFill>
        <p:spPr>
          <a:xfrm>
            <a:off x="1439121" y="3488687"/>
            <a:ext cx="5221875" cy="5219700"/>
          </a:xfrm>
          <a:prstGeom prst="rect">
            <a:avLst/>
          </a:prstGeom>
        </p:spPr>
      </p:pic>
      <p:pic>
        <p:nvPicPr>
          <p:cNvPr id="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7135" y="1533017"/>
            <a:ext cx="5143500" cy="4114800"/>
          </a:xfrm>
          <a:prstGeom prst="rect">
            <a:avLst/>
          </a:prstGeom>
        </p:spPr>
      </p:pic>
      <p:pic>
        <p:nvPicPr>
          <p:cNvPr id="6"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42400" y="6395699"/>
            <a:ext cx="3190252" cy="3358160"/>
          </a:xfrm>
          <a:prstGeom prst="rect">
            <a:avLst/>
          </a:prstGeom>
        </p:spPr>
      </p:pic>
      <p:pic>
        <p:nvPicPr>
          <p:cNvPr id="7" name="Picture 3"/>
          <p:cNvPicPr>
            <a:picLocks noChangeAspect="1"/>
          </p:cNvPicPr>
          <p:nvPr/>
        </p:nvPicPr>
        <p:blipFill>
          <a:blip r:embed="rId9">
            <a:lum bright="70000" contrast="-7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100115" y="-342900"/>
            <a:ext cx="9989719" cy="10815640"/>
          </a:xfrm>
          <a:prstGeom prst="rect">
            <a:avLst/>
          </a:prstGeom>
        </p:spPr>
      </p:pic>
      <p:sp>
        <p:nvSpPr>
          <p:cNvPr id="10" name="TextBox 9">
            <a:extLst>
              <a:ext uri="{FF2B5EF4-FFF2-40B4-BE49-F238E27FC236}">
                <a16:creationId xmlns:a16="http://schemas.microsoft.com/office/drawing/2014/main" id="{D605CED4-0834-874C-9963-3E3588C6DA88}"/>
              </a:ext>
            </a:extLst>
          </p:cNvPr>
          <p:cNvSpPr txBox="1"/>
          <p:nvPr/>
        </p:nvSpPr>
        <p:spPr>
          <a:xfrm>
            <a:off x="8527366" y="957379"/>
            <a:ext cx="8321513" cy="8353056"/>
          </a:xfrm>
          <a:prstGeom prst="rect">
            <a:avLst/>
          </a:prstGeom>
          <a:noFill/>
        </p:spPr>
        <p:txBody>
          <a:bodyPr wrap="square">
            <a:spAutoFit/>
          </a:bodyPr>
          <a:lstStyle/>
          <a:p>
            <a:pPr marL="0" marR="0" algn="just">
              <a:lnSpc>
                <a:spcPct val="105000"/>
              </a:lnSpc>
              <a:spcBef>
                <a:spcPts val="600"/>
              </a:spcBef>
              <a:spcAft>
                <a:spcPts val="600"/>
              </a:spcAft>
            </a:pPr>
            <a:r>
              <a:rPr lang="vi-VN" sz="3600" b="1" dirty="0">
                <a:solidFill>
                  <a:srgbClr val="000000"/>
                </a:solidFill>
                <a:effectLst/>
                <a:latin typeface="Times New Roman" panose="02020603050405020304" pitchFamily="18" charset="0"/>
                <a:ea typeface="Calibri" panose="020F0502020204030204" pitchFamily="34" charset="0"/>
              </a:rPr>
              <a:t>3. Ý nghĩa truyện cười</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Mang tiếng cười mua vui, giải trí</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Phê phán, châm biếm thói khoác lác của con người (MĐ chính)</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Bài học: Không nên nói những điều không có thật, quá sự thật trong cuộc sống.</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b="1" dirty="0">
                <a:solidFill>
                  <a:srgbClr val="000000"/>
                </a:solidFill>
                <a:effectLst/>
                <a:latin typeface="Times New Roman" panose="02020603050405020304" pitchFamily="18" charset="0"/>
                <a:ea typeface="Calibri" panose="020F0502020204030204" pitchFamily="34" charset="0"/>
              </a:rPr>
              <a:t>4. Kết luận</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Các yếu tố đặc trưng của truyện cười:</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Nhân vật</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Lời thoại</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Nguyên nhân gây cười</a:t>
            </a:r>
            <a:endParaRPr lang="en-US" sz="3600" dirty="0">
              <a:solidFill>
                <a:srgbClr val="000000"/>
              </a:solidFill>
              <a:effectLst/>
              <a:latin typeface="Times New Roman" panose="02020603050405020304" pitchFamily="18" charset="0"/>
              <a:ea typeface="Calibri" panose="020F0502020204030204" pitchFamily="34" charset="0"/>
            </a:endParaRPr>
          </a:p>
          <a:p>
            <a:r>
              <a:rPr lang="vi-VN" sz="3600" kern="0" dirty="0">
                <a:solidFill>
                  <a:srgbClr val="000000"/>
                </a:solidFill>
                <a:effectLst/>
                <a:latin typeface="Times New Roman" panose="02020603050405020304" pitchFamily="18" charset="0"/>
                <a:ea typeface="Calibri" panose="020F0502020204030204" pitchFamily="34" charset="0"/>
              </a:rPr>
              <a:t>+ Ý nghĩa câu chuyện</a:t>
            </a:r>
            <a:endParaRPr lang="en-US" sz="3600" dirty="0"/>
          </a:p>
        </p:txBody>
      </p:sp>
    </p:spTree>
    <p:extLst>
      <p:ext uri="{BB962C8B-B14F-4D97-AF65-F5344CB8AC3E}">
        <p14:creationId xmlns:p14="http://schemas.microsoft.com/office/powerpoint/2010/main" val="130420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929508">
            <a:off x="14461574" y="2399192"/>
            <a:ext cx="5666422" cy="10287000"/>
          </a:xfrm>
          <a:prstGeom prst="rect">
            <a:avLst/>
          </a:prstGeom>
        </p:spPr>
      </p:pic>
      <p:pic>
        <p:nvPicPr>
          <p:cNvPr id="3" name="Picture 3"/>
          <p:cNvPicPr>
            <a:picLocks noChangeAspect="1"/>
          </p:cNvPicPr>
          <p:nvPr/>
        </p:nvPicPr>
        <p:blipFill>
          <a:blip r:embed="rId3"/>
          <a:srcRect/>
          <a:stretch>
            <a:fillRect/>
          </a:stretch>
        </p:blipFill>
        <p:spPr>
          <a:xfrm rot="4954954">
            <a:off x="-1312630" y="-1865716"/>
            <a:ext cx="5666422"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00084" y="1681282"/>
            <a:ext cx="11269611" cy="825499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12409">
            <a:off x="9264713" y="2055405"/>
            <a:ext cx="2775940" cy="78735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2613" flipH="1">
            <a:off x="6239815" y="7725921"/>
            <a:ext cx="2775940" cy="78735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8231595"/>
            <a:ext cx="5658501" cy="221388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2040653" y="-78244"/>
            <a:ext cx="5658501" cy="2213889"/>
          </a:xfrm>
          <a:prstGeom prst="rect">
            <a:avLst/>
          </a:prstGeom>
        </p:spPr>
      </p:pic>
      <p:sp>
        <p:nvSpPr>
          <p:cNvPr id="10" name="Freeform 10"/>
          <p:cNvSpPr/>
          <p:nvPr/>
        </p:nvSpPr>
        <p:spPr>
          <a:xfrm rot="21163580">
            <a:off x="511494" y="1387320"/>
            <a:ext cx="3634598" cy="3631195"/>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0"/>
            <a:stretch>
              <a:fillRect l="-15" r="-15"/>
            </a:stretch>
          </a:blipFill>
        </p:spPr>
      </p:sp>
      <p:sp>
        <p:nvSpPr>
          <p:cNvPr id="14" name="Freeform 14"/>
          <p:cNvSpPr/>
          <p:nvPr/>
        </p:nvSpPr>
        <p:spPr>
          <a:xfrm rot="478904">
            <a:off x="13941753" y="5457277"/>
            <a:ext cx="3634598" cy="3631195"/>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0"/>
            <a:stretch>
              <a:fillRect l="-15" r="-15"/>
            </a:stretch>
          </a:blipFill>
        </p:spPr>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3877861" y="1993512"/>
            <a:ext cx="1050310" cy="911144"/>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834674" y="8081534"/>
            <a:ext cx="1050310" cy="911144"/>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466375" y="831637"/>
            <a:ext cx="1501435" cy="394127"/>
          </a:xfrm>
          <a:prstGeom prst="rect">
            <a:avLst/>
          </a:prstGeom>
        </p:spPr>
      </p:pic>
      <p:pic>
        <p:nvPicPr>
          <p:cNvPr id="19" name="Picture 1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62000" y="3082484"/>
            <a:ext cx="1501435" cy="394127"/>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762980" y="9061237"/>
            <a:ext cx="1501435" cy="394127"/>
          </a:xfrm>
          <a:prstGeom prst="rect">
            <a:avLst/>
          </a:prstGeom>
        </p:spPr>
      </p:pic>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54961" y="7307674"/>
            <a:ext cx="1501435" cy="394127"/>
          </a:xfrm>
          <a:prstGeom prst="rect">
            <a:avLst/>
          </a:prstGeom>
        </p:spPr>
      </p:pic>
      <p:pic>
        <p:nvPicPr>
          <p:cNvPr id="1026" name="Picture 2" descr="Các App Đọc Sách Hay Dành Cho Dân &quot;Mọt&quot; Sách. - YBOX"/>
          <p:cNvPicPr>
            <a:picLocks noChangeAspect="1" noChangeArrowheads="1"/>
          </p:cNvPicPr>
          <p:nvPr/>
        </p:nvPicPr>
        <p:blipFill rotWithShape="1">
          <a:blip r:embed="rId15">
            <a:extLst>
              <a:ext uri="{28A0092B-C50C-407E-A947-70E740481C1C}">
                <a14:useLocalDpi xmlns:a14="http://schemas.microsoft.com/office/drawing/2010/main" val="0"/>
              </a:ext>
            </a:extLst>
          </a:blip>
          <a:srcRect r="42432"/>
          <a:stretch/>
        </p:blipFill>
        <p:spPr bwMode="auto">
          <a:xfrm rot="21207797">
            <a:off x="701784" y="1542903"/>
            <a:ext cx="3244176" cy="3220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 cuốn sách hay giúp bạn mở rộng tầm mắt, khoảng cách tư duy được nới rộng  trong vô tình"/>
          <p:cNvPicPr>
            <a:picLocks noChangeAspect="1" noChangeArrowheads="1"/>
          </p:cNvPicPr>
          <p:nvPr/>
        </p:nvPicPr>
        <p:blipFill rotWithShape="1">
          <a:blip r:embed="rId16">
            <a:extLst>
              <a:ext uri="{28A0092B-C50C-407E-A947-70E740481C1C}">
                <a14:useLocalDpi xmlns:a14="http://schemas.microsoft.com/office/drawing/2010/main" val="0"/>
              </a:ext>
            </a:extLst>
          </a:blip>
          <a:srcRect l="36990" t="5163"/>
          <a:stretch/>
        </p:blipFill>
        <p:spPr bwMode="auto">
          <a:xfrm rot="499540">
            <a:off x="14060763" y="5677879"/>
            <a:ext cx="3403891" cy="32000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D6E552-55B8-64EF-11B9-8527432352B5}"/>
              </a:ext>
            </a:extLst>
          </p:cNvPr>
          <p:cNvSpPr txBox="1"/>
          <p:nvPr/>
        </p:nvSpPr>
        <p:spPr>
          <a:xfrm>
            <a:off x="4436103" y="4383495"/>
            <a:ext cx="8398571" cy="1569660"/>
          </a:xfrm>
          <a:prstGeom prst="rect">
            <a:avLst/>
          </a:prstGeom>
          <a:noFill/>
        </p:spPr>
        <p:txBody>
          <a:bodyPr wrap="square" rtlCol="0">
            <a:spAutoFit/>
          </a:bodyPr>
          <a:lstStyle/>
          <a:p>
            <a:pPr algn="just"/>
            <a:r>
              <a:rPr lang="vi-VN" sz="9600" b="1" dirty="0">
                <a:latin typeface="Times New Roman" panose="02020603050405020304" pitchFamily="18" charset="0"/>
                <a:cs typeface="Times New Roman" panose="02020603050405020304" pitchFamily="18" charset="0"/>
              </a:rPr>
              <a:t>III. Luyện tập</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09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8845358" y="1668923"/>
            <a:ext cx="4175733" cy="13060419"/>
          </a:xfrm>
          <a:prstGeom prst="rect">
            <a:avLst/>
          </a:prstGeom>
        </p:spPr>
      </p:pic>
      <p:pic>
        <p:nvPicPr>
          <p:cNvPr id="3" name="Picture 3"/>
          <p:cNvPicPr>
            <a:picLocks noChangeAspect="1"/>
          </p:cNvPicPr>
          <p:nvPr/>
        </p:nvPicPr>
        <p:blipFill>
          <a:blip r:embed="rId3"/>
          <a:srcRect/>
          <a:stretch>
            <a:fillRect/>
          </a:stretch>
        </p:blipFill>
        <p:spPr>
          <a:xfrm rot="4954954">
            <a:off x="-1312630" y="-1865716"/>
            <a:ext cx="5666422"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93879" y="1230861"/>
            <a:ext cx="11269611" cy="329330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12040653" y="-78244"/>
            <a:ext cx="5658501" cy="2213889"/>
          </a:xfrm>
          <a:prstGeom prst="rect">
            <a:avLst/>
          </a:prstGeom>
        </p:spPr>
      </p:pic>
      <p:sp>
        <p:nvSpPr>
          <p:cNvPr id="10" name="Freeform 10"/>
          <p:cNvSpPr/>
          <p:nvPr/>
        </p:nvSpPr>
        <p:spPr>
          <a:xfrm rot="21163580">
            <a:off x="511494" y="1387320"/>
            <a:ext cx="3634598" cy="3631195"/>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8"/>
            <a:stretch>
              <a:fillRect l="-15" r="-15"/>
            </a:stretch>
          </a:blipFill>
        </p:spPr>
      </p:sp>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3877861" y="1993512"/>
            <a:ext cx="1050310" cy="911144"/>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834674" y="8081534"/>
            <a:ext cx="1050310" cy="911144"/>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466375" y="831637"/>
            <a:ext cx="1501435" cy="394127"/>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962000" y="3082484"/>
            <a:ext cx="1501435" cy="394127"/>
          </a:xfrm>
          <a:prstGeom prst="rect">
            <a:avLst/>
          </a:prstGeom>
        </p:spPr>
      </p:pic>
      <p:pic>
        <p:nvPicPr>
          <p:cNvPr id="1026" name="Picture 2" descr="Các App Đọc Sách Hay Dành Cho Dân &quot;Mọt&quot; Sách. - YBOX"/>
          <p:cNvPicPr>
            <a:picLocks noChangeAspect="1" noChangeArrowheads="1"/>
          </p:cNvPicPr>
          <p:nvPr/>
        </p:nvPicPr>
        <p:blipFill rotWithShape="1">
          <a:blip r:embed="rId13">
            <a:extLst>
              <a:ext uri="{28A0092B-C50C-407E-A947-70E740481C1C}">
                <a14:useLocalDpi xmlns:a14="http://schemas.microsoft.com/office/drawing/2010/main" val="0"/>
              </a:ext>
            </a:extLst>
          </a:blip>
          <a:srcRect r="42432"/>
          <a:stretch/>
        </p:blipFill>
        <p:spPr bwMode="auto">
          <a:xfrm rot="21207797">
            <a:off x="701784" y="1542903"/>
            <a:ext cx="3244176" cy="32202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D6E552-55B8-64EF-11B9-8527432352B5}"/>
              </a:ext>
            </a:extLst>
          </p:cNvPr>
          <p:cNvSpPr txBox="1"/>
          <p:nvPr/>
        </p:nvSpPr>
        <p:spPr>
          <a:xfrm>
            <a:off x="7725859" y="2178896"/>
            <a:ext cx="8398571" cy="1569660"/>
          </a:xfrm>
          <a:prstGeom prst="rect">
            <a:avLst/>
          </a:prstGeom>
          <a:noFill/>
        </p:spPr>
        <p:txBody>
          <a:bodyPr wrap="square" rtlCol="0">
            <a:spAutoFit/>
          </a:bodyPr>
          <a:lstStyle/>
          <a:p>
            <a:pPr algn="just"/>
            <a:r>
              <a:rPr lang="vi-VN" sz="9600" b="1" dirty="0">
                <a:latin typeface="Times New Roman" panose="02020603050405020304" pitchFamily="18" charset="0"/>
                <a:cs typeface="Times New Roman" panose="02020603050405020304" pitchFamily="18" charset="0"/>
              </a:rPr>
              <a:t>IV. Vận dụng</a:t>
            </a:r>
            <a:endParaRPr lang="en-US" sz="9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667FAA5-EA4F-0E8E-80B4-3E87F0E7566C}"/>
              </a:ext>
            </a:extLst>
          </p:cNvPr>
          <p:cNvSpPr txBox="1"/>
          <p:nvPr/>
        </p:nvSpPr>
        <p:spPr>
          <a:xfrm>
            <a:off x="5453325" y="7376100"/>
            <a:ext cx="11410165" cy="2713243"/>
          </a:xfrm>
          <a:prstGeom prst="rect">
            <a:avLst/>
          </a:prstGeom>
          <a:solidFill>
            <a:schemeClr val="bg1"/>
          </a:solidFill>
        </p:spPr>
        <p:txBody>
          <a:bodyPr wrap="square" rtlCol="0">
            <a:spAutoFit/>
          </a:bodyPr>
          <a:lstStyle/>
          <a:p>
            <a:r>
              <a:rPr lang="vi-VN" sz="3200" dirty="0">
                <a:latin typeface="Times New Roman" panose="02020603050405020304" pitchFamily="18" charset="0"/>
                <a:cs typeface="Times New Roman" panose="02020603050405020304" pitchFamily="18" charset="0"/>
              </a:rPr>
              <a:t>GV giới thiệu cho HS nguồn đọc tham khảo truyện cười dân gian</a:t>
            </a:r>
          </a:p>
          <a:p>
            <a:pPr marL="0" marR="0" algn="just">
              <a:lnSpc>
                <a:spcPct val="105000"/>
              </a:lnSpc>
              <a:spcBef>
                <a:spcPts val="600"/>
              </a:spcBef>
              <a:spcAft>
                <a:spcPts val="600"/>
              </a:spcAft>
            </a:pPr>
            <a:r>
              <a:rPr lang="vi-VN" sz="4000" u="sng" dirty="0">
                <a:solidFill>
                  <a:srgbClr val="000000"/>
                </a:solidFill>
                <a:effectLst/>
                <a:latin typeface="Times New Roman" panose="02020603050405020304" pitchFamily="18" charset="0"/>
                <a:ea typeface="Calibri" panose="020F0502020204030204" pitchFamily="34" charset="0"/>
                <a:hlinkClick r:id="rId14"/>
              </a:rPr>
              <a:t>https://truyencuoihay.vn/truyen-cuoi-dan-gian</a:t>
            </a:r>
            <a:endParaRPr lang="en-US" sz="40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4000" dirty="0">
                <a:solidFill>
                  <a:srgbClr val="000000"/>
                </a:solidFill>
                <a:effectLst/>
                <a:latin typeface="Times New Roman" panose="02020603050405020304" pitchFamily="18" charset="0"/>
                <a:ea typeface="Calibri" panose="020F0502020204030204" pitchFamily="34" charset="0"/>
              </a:rPr>
              <a:t>Hoặc: https://www.youtube.com/watch?v=0QnQbCBFCn8</a:t>
            </a:r>
            <a:endParaRPr lang="en-US" sz="40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9892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p:cNvPicPr>
          <p:nvPr/>
        </p:nvPicPr>
        <p:blipFill>
          <a:blip r:embed="rId3"/>
          <a:srcRect/>
          <a:stretch>
            <a:fillRect/>
          </a:stretch>
        </p:blipFill>
        <p:spPr>
          <a:xfrm>
            <a:off x="0" y="0"/>
            <a:ext cx="5666422" cy="10287000"/>
          </a:xfrm>
          <a:prstGeom prst="rect">
            <a:avLst/>
          </a:prstGeom>
        </p:spPr>
      </p:pic>
      <p:sp>
        <p:nvSpPr>
          <p:cNvPr id="7" name="Thought Bubble: Cloud 6">
            <a:extLst>
              <a:ext uri="{FF2B5EF4-FFF2-40B4-BE49-F238E27FC236}">
                <a16:creationId xmlns:a16="http://schemas.microsoft.com/office/drawing/2014/main" id="{D6D7DA6F-FD9B-D999-084C-677AC1BD07F3}"/>
              </a:ext>
            </a:extLst>
          </p:cNvPr>
          <p:cNvSpPr/>
          <p:nvPr/>
        </p:nvSpPr>
        <p:spPr>
          <a:xfrm>
            <a:off x="9677400" y="495300"/>
            <a:ext cx="7620000" cy="533400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bg1"/>
                </a:solidFill>
                <a:latin typeface="Times New Roman" panose="02020603050405020304" pitchFamily="18" charset="0"/>
                <a:cs typeface="Times New Roman" panose="02020603050405020304" pitchFamily="18" charset="0"/>
              </a:rPr>
              <a:t>Điều gì khiến cho em cười sau khi xem, nghe truyện trong video sau?</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08A6D7A-3E5C-FB10-1631-43399C27AA2D}"/>
              </a:ext>
            </a:extLst>
          </p:cNvPr>
          <p:cNvSpPr txBox="1"/>
          <p:nvPr/>
        </p:nvSpPr>
        <p:spPr>
          <a:xfrm>
            <a:off x="2109537" y="2881342"/>
            <a:ext cx="6781800" cy="4524315"/>
          </a:xfrm>
          <a:prstGeom prst="rect">
            <a:avLst/>
          </a:prstGeom>
          <a:noFill/>
          <a:ln w="12700">
            <a:solidFill>
              <a:schemeClr val="tx1"/>
            </a:solidFill>
            <a:prstDash val="dashDot"/>
          </a:ln>
        </p:spPr>
        <p:txBody>
          <a:bodyPr wrap="square" rtlCol="0">
            <a:spAutoFit/>
          </a:bodyPr>
          <a:lstStyle/>
          <a:p>
            <a:r>
              <a:rPr lang="vi-VN" sz="7200" dirty="0">
                <a:solidFill>
                  <a:srgbClr val="000000"/>
                </a:solidFill>
                <a:effectLst/>
                <a:latin typeface="Times New Roman" panose="02020603050405020304" pitchFamily="18" charset="0"/>
                <a:ea typeface="Calibri" panose="020F0502020204030204" pitchFamily="34" charset="0"/>
              </a:rPr>
              <a:t>https://www.youtube.com/watch?v=k8u5ZsIfYrA</a:t>
            </a:r>
            <a:endParaRPr lang="en-US" sz="7200" dirty="0">
              <a:solidFill>
                <a:srgbClr val="000000"/>
              </a:solidFill>
              <a:effectLst/>
              <a:latin typeface="Times New Roman" panose="02020603050405020304" pitchFamily="18" charset="0"/>
              <a:ea typeface="Calibri" panose="020F0502020204030204" pitchFamily="34" charset="0"/>
            </a:endParaRPr>
          </a:p>
          <a:p>
            <a:endParaRPr lang="en-US" sz="7200" b="1" dirty="0"/>
          </a:p>
        </p:txBody>
      </p:sp>
    </p:spTree>
    <p:extLst>
      <p:ext uri="{BB962C8B-B14F-4D97-AF65-F5344CB8AC3E}">
        <p14:creationId xmlns:p14="http://schemas.microsoft.com/office/powerpoint/2010/main" val="28589897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929508">
            <a:off x="14461574" y="2399192"/>
            <a:ext cx="5666422" cy="10287000"/>
          </a:xfrm>
          <a:prstGeom prst="rect">
            <a:avLst/>
          </a:prstGeom>
        </p:spPr>
      </p:pic>
      <p:pic>
        <p:nvPicPr>
          <p:cNvPr id="3" name="Picture 3"/>
          <p:cNvPicPr>
            <a:picLocks noChangeAspect="1"/>
          </p:cNvPicPr>
          <p:nvPr/>
        </p:nvPicPr>
        <p:blipFill>
          <a:blip r:embed="rId3"/>
          <a:srcRect/>
          <a:stretch>
            <a:fillRect/>
          </a:stretch>
        </p:blipFill>
        <p:spPr>
          <a:xfrm rot="4954954">
            <a:off x="-1312630" y="-1865716"/>
            <a:ext cx="5666422"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851" y="1854820"/>
            <a:ext cx="11269611" cy="825499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12409">
            <a:off x="9264713" y="2055405"/>
            <a:ext cx="2775940" cy="78735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2613" flipH="1">
            <a:off x="6239815" y="7725921"/>
            <a:ext cx="2775940" cy="78735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8231595"/>
            <a:ext cx="5658501" cy="221388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2040653" y="-78244"/>
            <a:ext cx="5658501" cy="2213889"/>
          </a:xfrm>
          <a:prstGeom prst="rect">
            <a:avLst/>
          </a:prstGeom>
        </p:spPr>
      </p:pic>
      <p:sp>
        <p:nvSpPr>
          <p:cNvPr id="10" name="Freeform 10"/>
          <p:cNvSpPr/>
          <p:nvPr/>
        </p:nvSpPr>
        <p:spPr>
          <a:xfrm rot="21163580">
            <a:off x="511494" y="1387320"/>
            <a:ext cx="3634598" cy="3631195"/>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0"/>
            <a:stretch>
              <a:fillRect l="-15" r="-15"/>
            </a:stretch>
          </a:blipFill>
        </p:spPr>
      </p:sp>
      <p:sp>
        <p:nvSpPr>
          <p:cNvPr id="14" name="Freeform 14"/>
          <p:cNvSpPr/>
          <p:nvPr/>
        </p:nvSpPr>
        <p:spPr>
          <a:xfrm rot="478904">
            <a:off x="13941753" y="5457277"/>
            <a:ext cx="3634598" cy="3631195"/>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0"/>
            <a:stretch>
              <a:fillRect l="-15" r="-15"/>
            </a:stretch>
          </a:blipFill>
        </p:spPr>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3877861" y="1993512"/>
            <a:ext cx="1050310" cy="911144"/>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834674" y="8081534"/>
            <a:ext cx="1050310" cy="911144"/>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466375" y="831637"/>
            <a:ext cx="1501435" cy="394127"/>
          </a:xfrm>
          <a:prstGeom prst="rect">
            <a:avLst/>
          </a:prstGeom>
        </p:spPr>
      </p:pic>
      <p:pic>
        <p:nvPicPr>
          <p:cNvPr id="19" name="Picture 1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62000" y="3082484"/>
            <a:ext cx="1501435" cy="394127"/>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762980" y="9061237"/>
            <a:ext cx="1501435" cy="394127"/>
          </a:xfrm>
          <a:prstGeom prst="rect">
            <a:avLst/>
          </a:prstGeom>
        </p:spPr>
      </p:pic>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54961" y="7307674"/>
            <a:ext cx="1501435" cy="394127"/>
          </a:xfrm>
          <a:prstGeom prst="rect">
            <a:avLst/>
          </a:prstGeom>
        </p:spPr>
      </p:pic>
      <p:pic>
        <p:nvPicPr>
          <p:cNvPr id="1026" name="Picture 2" descr="Các App Đọc Sách Hay Dành Cho Dân &quot;Mọt&quot; Sách. - YBOX"/>
          <p:cNvPicPr>
            <a:picLocks noChangeAspect="1" noChangeArrowheads="1"/>
          </p:cNvPicPr>
          <p:nvPr/>
        </p:nvPicPr>
        <p:blipFill rotWithShape="1">
          <a:blip r:embed="rId15">
            <a:extLst>
              <a:ext uri="{28A0092B-C50C-407E-A947-70E740481C1C}">
                <a14:useLocalDpi xmlns:a14="http://schemas.microsoft.com/office/drawing/2010/main" val="0"/>
              </a:ext>
            </a:extLst>
          </a:blip>
          <a:srcRect r="42432"/>
          <a:stretch/>
        </p:blipFill>
        <p:spPr bwMode="auto">
          <a:xfrm rot="21207797">
            <a:off x="701784" y="1542903"/>
            <a:ext cx="3244176" cy="3220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 cuốn sách hay giúp bạn mở rộng tầm mắt, khoảng cách tư duy được nới rộng  trong vô tình"/>
          <p:cNvPicPr>
            <a:picLocks noChangeAspect="1" noChangeArrowheads="1"/>
          </p:cNvPicPr>
          <p:nvPr/>
        </p:nvPicPr>
        <p:blipFill rotWithShape="1">
          <a:blip r:embed="rId16">
            <a:extLst>
              <a:ext uri="{28A0092B-C50C-407E-A947-70E740481C1C}">
                <a14:useLocalDpi xmlns:a14="http://schemas.microsoft.com/office/drawing/2010/main" val="0"/>
              </a:ext>
            </a:extLst>
          </a:blip>
          <a:srcRect l="36990" t="5163"/>
          <a:stretch/>
        </p:blipFill>
        <p:spPr bwMode="auto">
          <a:xfrm rot="499540">
            <a:off x="14060763" y="5677879"/>
            <a:ext cx="3403891" cy="32000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D6E552-55B8-64EF-11B9-8527432352B5}"/>
              </a:ext>
            </a:extLst>
          </p:cNvPr>
          <p:cNvSpPr txBox="1"/>
          <p:nvPr/>
        </p:nvSpPr>
        <p:spPr>
          <a:xfrm>
            <a:off x="5108196" y="4015849"/>
            <a:ext cx="6595908" cy="3046988"/>
          </a:xfrm>
          <a:prstGeom prst="rect">
            <a:avLst/>
          </a:prstGeom>
          <a:noFill/>
        </p:spPr>
        <p:txBody>
          <a:bodyPr wrap="square" rtlCol="0">
            <a:spAutoFit/>
          </a:bodyPr>
          <a:lstStyle/>
          <a:p>
            <a:pPr algn="just"/>
            <a:r>
              <a:rPr lang="vi-VN" sz="9600" b="1" dirty="0">
                <a:latin typeface="Times New Roman" panose="02020603050405020304" pitchFamily="18" charset="0"/>
                <a:cs typeface="Times New Roman" panose="02020603050405020304" pitchFamily="18" charset="0"/>
              </a:rPr>
              <a:t>I. Đọc – tìm hiểu chung</a:t>
            </a:r>
            <a:endParaRPr lang="en-US" sz="9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0" y="-464341"/>
            <a:ext cx="17449800" cy="11544113"/>
          </a:xfrm>
          <a:prstGeom prst="rect">
            <a:avLst/>
          </a:prstGeom>
        </p:spPr>
      </p:pic>
      <p:grpSp>
        <p:nvGrpSpPr>
          <p:cNvPr id="3" name="Group 3"/>
          <p:cNvGrpSpPr/>
          <p:nvPr/>
        </p:nvGrpSpPr>
        <p:grpSpPr>
          <a:xfrm rot="5400000">
            <a:off x="7600950" y="-400050"/>
            <a:ext cx="3086100" cy="18288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041837" y="5597491"/>
            <a:ext cx="10446313" cy="10446313"/>
          </a:xfrm>
          <a:prstGeom prst="rect">
            <a:avLst/>
          </a:prstGeom>
        </p:spPr>
      </p:pic>
      <p:pic>
        <p:nvPicPr>
          <p:cNvPr id="7" name="Picture 7"/>
          <p:cNvPicPr>
            <a:picLocks noChangeAspect="1"/>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302313" y="6984028"/>
            <a:ext cx="10446313" cy="10446313"/>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847" y="6132328"/>
            <a:ext cx="3401163" cy="4688320"/>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1676" y="1028700"/>
            <a:ext cx="1501435" cy="39412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143111" y="2533833"/>
            <a:ext cx="1501435" cy="39412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57865" y="634573"/>
            <a:ext cx="1501435" cy="394127"/>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86400" y="8476488"/>
            <a:ext cx="7315200" cy="181051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175492" y="8297878"/>
            <a:ext cx="1583424" cy="1533942"/>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387691" y="9381744"/>
            <a:ext cx="1392924" cy="1349395"/>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408676" y="8297878"/>
            <a:ext cx="1392924" cy="1349395"/>
          </a:xfrm>
          <a:prstGeom prst="rect">
            <a:avLst/>
          </a:prstGeom>
        </p:spPr>
      </p:pic>
      <p:graphicFrame>
        <p:nvGraphicFramePr>
          <p:cNvPr id="9" name="Table 8">
            <a:extLst>
              <a:ext uri="{FF2B5EF4-FFF2-40B4-BE49-F238E27FC236}">
                <a16:creationId xmlns:a16="http://schemas.microsoft.com/office/drawing/2014/main" id="{91274683-DF5A-30A9-E839-EC542922620B}"/>
              </a:ext>
            </a:extLst>
          </p:cNvPr>
          <p:cNvGraphicFramePr>
            <a:graphicFrameLocks noGrp="1"/>
          </p:cNvGraphicFramePr>
          <p:nvPr>
            <p:extLst>
              <p:ext uri="{D42A27DB-BD31-4B8C-83A1-F6EECF244321}">
                <p14:modId xmlns:p14="http://schemas.microsoft.com/office/powerpoint/2010/main" val="869831835"/>
              </p:ext>
            </p:extLst>
          </p:nvPr>
        </p:nvGraphicFramePr>
        <p:xfrm>
          <a:off x="3482367" y="634573"/>
          <a:ext cx="12161466" cy="6752838"/>
        </p:xfrm>
        <a:graphic>
          <a:graphicData uri="http://schemas.openxmlformats.org/drawingml/2006/table">
            <a:tbl>
              <a:tblPr firstRow="1" firstCol="1" bandRow="1">
                <a:tableStyleId>{93296810-A885-4BE3-A3E7-6D5BEEA58F35}</a:tableStyleId>
              </a:tblPr>
              <a:tblGrid>
                <a:gridCol w="8246854">
                  <a:extLst>
                    <a:ext uri="{9D8B030D-6E8A-4147-A177-3AD203B41FA5}">
                      <a16:colId xmlns:a16="http://schemas.microsoft.com/office/drawing/2014/main" val="2672035285"/>
                    </a:ext>
                  </a:extLst>
                </a:gridCol>
                <a:gridCol w="3914612">
                  <a:extLst>
                    <a:ext uri="{9D8B030D-6E8A-4147-A177-3AD203B41FA5}">
                      <a16:colId xmlns:a16="http://schemas.microsoft.com/office/drawing/2014/main" val="3176125798"/>
                    </a:ext>
                  </a:extLst>
                </a:gridCol>
              </a:tblGrid>
              <a:tr h="1546239">
                <a:tc>
                  <a:txBody>
                    <a:bodyPr/>
                    <a:lstStyle/>
                    <a:p>
                      <a:pPr marL="0" marR="0" algn="ctr">
                        <a:lnSpc>
                          <a:spcPct val="105000"/>
                        </a:lnSpc>
                        <a:spcBef>
                          <a:spcPts val="600"/>
                        </a:spcBef>
                        <a:spcAft>
                          <a:spcPts val="600"/>
                        </a:spcAft>
                      </a:pPr>
                      <a:r>
                        <a:rPr lang="vi-VN" sz="3600" dirty="0">
                          <a:effectLst/>
                        </a:rPr>
                        <a:t>PHIẾU HỌC TẬP SỐ 1</a:t>
                      </a:r>
                      <a:endParaRPr lang="en-US" sz="3600" dirty="0">
                        <a:effectLst/>
                      </a:endParaRPr>
                    </a:p>
                    <a:p>
                      <a:pPr marL="0" marR="0" algn="ctr">
                        <a:lnSpc>
                          <a:spcPct val="105000"/>
                        </a:lnSpc>
                        <a:spcBef>
                          <a:spcPts val="600"/>
                        </a:spcBef>
                        <a:spcAft>
                          <a:spcPts val="600"/>
                        </a:spcAft>
                      </a:pPr>
                      <a:r>
                        <a:rPr lang="vi-VN" sz="3600" dirty="0">
                          <a:effectLst/>
                        </a:rPr>
                        <a:t>Nhóm: ..................</a:t>
                      </a:r>
                      <a:endParaRPr lang="en-US" sz="3600" dirty="0">
                        <a:solidFill>
                          <a:srgbClr val="000000"/>
                        </a:solidFill>
                        <a:effectLst/>
                        <a:latin typeface="+mj-lt"/>
                        <a:ea typeface="Calibri" panose="020F0502020204030204" pitchFamily="34" charset="0"/>
                      </a:endParaRPr>
                    </a:p>
                  </a:txBody>
                  <a:tcPr marL="68580" marR="68580" marT="0" marB="0"/>
                </a:tc>
                <a:tc>
                  <a:txBody>
                    <a:bodyPr/>
                    <a:lstStyle/>
                    <a:p>
                      <a:endParaRPr lang="en-US" sz="3600">
                        <a:latin typeface="+mj-lt"/>
                      </a:endParaRPr>
                    </a:p>
                  </a:txBody>
                  <a:tcPr/>
                </a:tc>
                <a:extLst>
                  <a:ext uri="{0D108BD9-81ED-4DB2-BD59-A6C34878D82A}">
                    <a16:rowId xmlns:a16="http://schemas.microsoft.com/office/drawing/2014/main" val="3442124811"/>
                  </a:ext>
                </a:extLst>
              </a:tr>
              <a:tr h="643137">
                <a:tc>
                  <a:txBody>
                    <a:bodyPr/>
                    <a:lstStyle/>
                    <a:p>
                      <a:pPr marL="0" marR="0" algn="ctr">
                        <a:lnSpc>
                          <a:spcPct val="105000"/>
                        </a:lnSpc>
                        <a:spcBef>
                          <a:spcPts val="600"/>
                        </a:spcBef>
                        <a:spcAft>
                          <a:spcPts val="600"/>
                        </a:spcAft>
                      </a:pPr>
                      <a:r>
                        <a:rPr lang="vi-VN" sz="3600">
                          <a:effectLst/>
                        </a:rPr>
                        <a:t>Câu hỏi</a:t>
                      </a:r>
                      <a:endParaRPr lang="en-US" sz="3600">
                        <a:solidFill>
                          <a:srgbClr val="000000"/>
                        </a:solidFill>
                        <a:effectLst/>
                        <a:latin typeface="+mj-lt"/>
                        <a:ea typeface="Calibri" panose="020F0502020204030204" pitchFamily="34" charset="0"/>
                      </a:endParaRPr>
                    </a:p>
                  </a:txBody>
                  <a:tcPr marL="68580" marR="68580" marT="0" marB="0"/>
                </a:tc>
                <a:tc>
                  <a:txBody>
                    <a:bodyPr/>
                    <a:lstStyle/>
                    <a:p>
                      <a:pPr marL="0" marR="0" algn="ctr">
                        <a:lnSpc>
                          <a:spcPct val="105000"/>
                        </a:lnSpc>
                        <a:spcBef>
                          <a:spcPts val="600"/>
                        </a:spcBef>
                        <a:spcAft>
                          <a:spcPts val="600"/>
                        </a:spcAft>
                      </a:pPr>
                      <a:r>
                        <a:rPr lang="vi-VN" sz="3600">
                          <a:effectLst/>
                        </a:rPr>
                        <a:t>Câu trả lời</a:t>
                      </a:r>
                      <a:endParaRPr lang="en-US" sz="3600">
                        <a:solidFill>
                          <a:srgbClr val="000000"/>
                        </a:solidFill>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2264208594"/>
                  </a:ext>
                </a:extLst>
              </a:tr>
              <a:tr h="643137">
                <a:tc>
                  <a:txBody>
                    <a:bodyPr/>
                    <a:lstStyle/>
                    <a:p>
                      <a:pPr marL="0" marR="0" algn="just">
                        <a:lnSpc>
                          <a:spcPct val="105000"/>
                        </a:lnSpc>
                        <a:spcBef>
                          <a:spcPts val="600"/>
                        </a:spcBef>
                        <a:spcAft>
                          <a:spcPts val="600"/>
                        </a:spcAft>
                      </a:pPr>
                      <a:r>
                        <a:rPr lang="vi-VN" sz="3600">
                          <a:effectLst/>
                        </a:rPr>
                        <a:t>1. Thể loại của văn bản?</a:t>
                      </a:r>
                      <a:endParaRPr lang="en-US" sz="3600">
                        <a:solidFill>
                          <a:srgbClr val="000000"/>
                        </a:solidFill>
                        <a:effectLst/>
                        <a:latin typeface="+mj-lt"/>
                        <a:ea typeface="Calibri" panose="020F0502020204030204" pitchFamily="34" charset="0"/>
                      </a:endParaRPr>
                    </a:p>
                  </a:txBody>
                  <a:tcPr marL="68580" marR="68580" marT="0" marB="0"/>
                </a:tc>
                <a:tc>
                  <a:txBody>
                    <a:bodyPr/>
                    <a:lstStyle/>
                    <a:p>
                      <a:pPr marL="0" marR="0" algn="just">
                        <a:lnSpc>
                          <a:spcPct val="105000"/>
                        </a:lnSpc>
                        <a:spcBef>
                          <a:spcPts val="600"/>
                        </a:spcBef>
                        <a:spcAft>
                          <a:spcPts val="600"/>
                        </a:spcAft>
                      </a:pPr>
                      <a:r>
                        <a:rPr lang="vi-VN" sz="3600">
                          <a:effectLst/>
                        </a:rPr>
                        <a:t> </a:t>
                      </a:r>
                      <a:endParaRPr lang="en-US" sz="3600">
                        <a:solidFill>
                          <a:srgbClr val="000000"/>
                        </a:solidFill>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638124236"/>
                  </a:ext>
                </a:extLst>
              </a:tr>
              <a:tr h="643137">
                <a:tc>
                  <a:txBody>
                    <a:bodyPr/>
                    <a:lstStyle/>
                    <a:p>
                      <a:pPr marL="0" marR="0" algn="just">
                        <a:lnSpc>
                          <a:spcPct val="105000"/>
                        </a:lnSpc>
                        <a:spcBef>
                          <a:spcPts val="600"/>
                        </a:spcBef>
                        <a:spcAft>
                          <a:spcPts val="600"/>
                        </a:spcAft>
                      </a:pPr>
                      <a:r>
                        <a:rPr lang="vi-VN" sz="3600">
                          <a:effectLst/>
                        </a:rPr>
                        <a:t>2. Ý nghĩa nhan đề của văn bản?</a:t>
                      </a:r>
                      <a:endParaRPr lang="en-US" sz="3600">
                        <a:solidFill>
                          <a:srgbClr val="000000"/>
                        </a:solidFill>
                        <a:effectLst/>
                        <a:latin typeface="+mj-lt"/>
                        <a:ea typeface="Calibri" panose="020F0502020204030204" pitchFamily="34" charset="0"/>
                      </a:endParaRPr>
                    </a:p>
                  </a:txBody>
                  <a:tcPr marL="68580" marR="68580" marT="0" marB="0"/>
                </a:tc>
                <a:tc>
                  <a:txBody>
                    <a:bodyPr/>
                    <a:lstStyle/>
                    <a:p>
                      <a:pPr marL="0" marR="0" algn="just">
                        <a:lnSpc>
                          <a:spcPct val="105000"/>
                        </a:lnSpc>
                        <a:spcBef>
                          <a:spcPts val="600"/>
                        </a:spcBef>
                        <a:spcAft>
                          <a:spcPts val="600"/>
                        </a:spcAft>
                      </a:pPr>
                      <a:r>
                        <a:rPr lang="vi-VN" sz="3600">
                          <a:effectLst/>
                        </a:rPr>
                        <a:t> </a:t>
                      </a:r>
                      <a:endParaRPr lang="en-US" sz="3600">
                        <a:solidFill>
                          <a:srgbClr val="000000"/>
                        </a:solidFill>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198775949"/>
                  </a:ext>
                </a:extLst>
              </a:tr>
              <a:tr h="643137">
                <a:tc>
                  <a:txBody>
                    <a:bodyPr/>
                    <a:lstStyle/>
                    <a:p>
                      <a:pPr marL="0" marR="0" algn="just">
                        <a:lnSpc>
                          <a:spcPct val="105000"/>
                        </a:lnSpc>
                        <a:spcBef>
                          <a:spcPts val="600"/>
                        </a:spcBef>
                        <a:spcAft>
                          <a:spcPts val="600"/>
                        </a:spcAft>
                      </a:pPr>
                      <a:r>
                        <a:rPr lang="vi-VN" sz="3600">
                          <a:effectLst/>
                        </a:rPr>
                        <a:t>3. Xuất xứ?</a:t>
                      </a:r>
                      <a:endParaRPr lang="en-US" sz="3600">
                        <a:solidFill>
                          <a:srgbClr val="000000"/>
                        </a:solidFill>
                        <a:effectLst/>
                        <a:latin typeface="+mj-lt"/>
                        <a:ea typeface="Calibri" panose="020F0502020204030204" pitchFamily="34" charset="0"/>
                      </a:endParaRPr>
                    </a:p>
                  </a:txBody>
                  <a:tcPr marL="68580" marR="68580" marT="0" marB="0"/>
                </a:tc>
                <a:tc>
                  <a:txBody>
                    <a:bodyPr/>
                    <a:lstStyle/>
                    <a:p>
                      <a:pPr marL="0" marR="0" algn="just">
                        <a:lnSpc>
                          <a:spcPct val="105000"/>
                        </a:lnSpc>
                        <a:spcBef>
                          <a:spcPts val="600"/>
                        </a:spcBef>
                        <a:spcAft>
                          <a:spcPts val="600"/>
                        </a:spcAft>
                      </a:pPr>
                      <a:r>
                        <a:rPr lang="vi-VN" sz="3600">
                          <a:effectLst/>
                        </a:rPr>
                        <a:t> </a:t>
                      </a:r>
                      <a:endParaRPr lang="en-US" sz="3600">
                        <a:solidFill>
                          <a:srgbClr val="000000"/>
                        </a:solidFill>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4054180396"/>
                  </a:ext>
                </a:extLst>
              </a:tr>
              <a:tr h="643137">
                <a:tc>
                  <a:txBody>
                    <a:bodyPr/>
                    <a:lstStyle/>
                    <a:p>
                      <a:pPr marL="0" marR="0" algn="just">
                        <a:lnSpc>
                          <a:spcPct val="105000"/>
                        </a:lnSpc>
                        <a:spcBef>
                          <a:spcPts val="600"/>
                        </a:spcBef>
                        <a:spcAft>
                          <a:spcPts val="600"/>
                        </a:spcAft>
                      </a:pPr>
                      <a:r>
                        <a:rPr lang="vi-VN" sz="3600">
                          <a:effectLst/>
                        </a:rPr>
                        <a:t>4. Các nhân vật trong văn bản?</a:t>
                      </a:r>
                      <a:endParaRPr lang="en-US" sz="3600">
                        <a:solidFill>
                          <a:srgbClr val="000000"/>
                        </a:solidFill>
                        <a:effectLst/>
                        <a:latin typeface="+mj-lt"/>
                        <a:ea typeface="Calibri" panose="020F0502020204030204" pitchFamily="34" charset="0"/>
                      </a:endParaRPr>
                    </a:p>
                  </a:txBody>
                  <a:tcPr marL="68580" marR="68580" marT="0" marB="0"/>
                </a:tc>
                <a:tc>
                  <a:txBody>
                    <a:bodyPr/>
                    <a:lstStyle/>
                    <a:p>
                      <a:pPr marL="0" marR="0" algn="just">
                        <a:lnSpc>
                          <a:spcPct val="105000"/>
                        </a:lnSpc>
                        <a:spcBef>
                          <a:spcPts val="600"/>
                        </a:spcBef>
                        <a:spcAft>
                          <a:spcPts val="600"/>
                        </a:spcAft>
                      </a:pPr>
                      <a:r>
                        <a:rPr lang="vi-VN" sz="3600">
                          <a:effectLst/>
                        </a:rPr>
                        <a:t> </a:t>
                      </a:r>
                      <a:endParaRPr lang="en-US" sz="3600">
                        <a:solidFill>
                          <a:srgbClr val="000000"/>
                        </a:solidFill>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170508225"/>
                  </a:ext>
                </a:extLst>
              </a:tr>
              <a:tr h="1990914">
                <a:tc>
                  <a:txBody>
                    <a:bodyPr/>
                    <a:lstStyle/>
                    <a:p>
                      <a:pPr marL="0" marR="0" algn="just">
                        <a:lnSpc>
                          <a:spcPct val="105000"/>
                        </a:lnSpc>
                        <a:spcBef>
                          <a:spcPts val="600"/>
                        </a:spcBef>
                        <a:spcAft>
                          <a:spcPts val="600"/>
                        </a:spcAft>
                      </a:pPr>
                      <a:r>
                        <a:rPr lang="vi-VN" sz="3600" dirty="0">
                          <a:effectLst/>
                        </a:rPr>
                        <a:t>5. Tại sao nói “Thi nói khoác là một truyện cười ngắn gọn, cốt truyện đơn giản, ít nhân vật”?</a:t>
                      </a:r>
                      <a:endParaRPr lang="en-US" sz="3600" dirty="0">
                        <a:solidFill>
                          <a:srgbClr val="000000"/>
                        </a:solidFill>
                        <a:effectLst/>
                        <a:latin typeface="+mj-lt"/>
                        <a:ea typeface="Calibri" panose="020F0502020204030204" pitchFamily="34" charset="0"/>
                      </a:endParaRPr>
                    </a:p>
                  </a:txBody>
                  <a:tcPr marL="68580" marR="68580" marT="0" marB="0"/>
                </a:tc>
                <a:tc>
                  <a:txBody>
                    <a:bodyPr/>
                    <a:lstStyle/>
                    <a:p>
                      <a:pPr marL="0" marR="0" algn="just">
                        <a:lnSpc>
                          <a:spcPct val="105000"/>
                        </a:lnSpc>
                        <a:spcBef>
                          <a:spcPts val="600"/>
                        </a:spcBef>
                        <a:spcAft>
                          <a:spcPts val="600"/>
                        </a:spcAft>
                      </a:pPr>
                      <a:r>
                        <a:rPr lang="vi-VN" sz="3600" dirty="0">
                          <a:effectLst/>
                        </a:rPr>
                        <a:t> </a:t>
                      </a:r>
                      <a:endParaRPr lang="en-US" sz="3600" dirty="0">
                        <a:solidFill>
                          <a:srgbClr val="000000"/>
                        </a:solidFill>
                        <a:effectLst/>
                        <a:latin typeface="+mj-lt"/>
                        <a:ea typeface="Calibri" panose="020F0502020204030204" pitchFamily="34" charset="0"/>
                      </a:endParaRPr>
                    </a:p>
                  </a:txBody>
                  <a:tcPr marL="68580" marR="68580" marT="0" marB="0"/>
                </a:tc>
                <a:extLst>
                  <a:ext uri="{0D108BD9-81ED-4DB2-BD59-A6C34878D82A}">
                    <a16:rowId xmlns:a16="http://schemas.microsoft.com/office/drawing/2014/main" val="328385517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3"/>
          <a:srcRect r="53000"/>
          <a:stretch/>
        </p:blipFill>
        <p:spPr>
          <a:xfrm rot="5400000">
            <a:off x="11163298" y="3284073"/>
            <a:ext cx="4724401" cy="10881657"/>
          </a:xfrm>
          <a:prstGeom prst="rect">
            <a:avLst/>
          </a:prstGeom>
        </p:spPr>
      </p:pic>
      <p:pic>
        <p:nvPicPr>
          <p:cNvPr id="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42421" y="6397726"/>
            <a:ext cx="3363849" cy="4114800"/>
          </a:xfrm>
          <a:prstGeom prst="rect">
            <a:avLst/>
          </a:prstGeom>
        </p:spPr>
      </p:pic>
      <p:pic>
        <p:nvPicPr>
          <p:cNvPr id="7"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5246857" y="2535188"/>
            <a:ext cx="3363849" cy="4114800"/>
          </a:xfrm>
          <a:prstGeom prst="rect">
            <a:avLst/>
          </a:prstGeom>
        </p:spPr>
      </p:pic>
      <p:sp>
        <p:nvSpPr>
          <p:cNvPr id="9" name="TextBox 8">
            <a:extLst>
              <a:ext uri="{FF2B5EF4-FFF2-40B4-BE49-F238E27FC236}">
                <a16:creationId xmlns:a16="http://schemas.microsoft.com/office/drawing/2014/main" id="{9F0CC754-1024-4F84-D894-E57DF84001A5}"/>
              </a:ext>
            </a:extLst>
          </p:cNvPr>
          <p:cNvSpPr txBox="1"/>
          <p:nvPr/>
        </p:nvSpPr>
        <p:spPr>
          <a:xfrm>
            <a:off x="1143000" y="1310299"/>
            <a:ext cx="14865954" cy="5157950"/>
          </a:xfrm>
          <a:prstGeom prst="rect">
            <a:avLst/>
          </a:prstGeom>
          <a:noFill/>
        </p:spPr>
        <p:txBody>
          <a:bodyPr wrap="square">
            <a:spAutoFit/>
          </a:bodyPr>
          <a:lstStyle/>
          <a:p>
            <a:pPr marL="0" marR="0" algn="just">
              <a:lnSpc>
                <a:spcPct val="105000"/>
              </a:lnSpc>
              <a:spcBef>
                <a:spcPts val="600"/>
              </a:spcBef>
              <a:spcAft>
                <a:spcPts val="600"/>
              </a:spcAft>
            </a:pPr>
            <a:r>
              <a:rPr lang="vi-VN" sz="4800" b="1" dirty="0">
                <a:solidFill>
                  <a:srgbClr val="000000"/>
                </a:solidFill>
                <a:effectLst/>
                <a:latin typeface="Times New Roman" panose="02020603050405020304" pitchFamily="18" charset="0"/>
                <a:ea typeface="Calibri" panose="020F0502020204030204" pitchFamily="34" charset="0"/>
              </a:rPr>
              <a:t>1. Thể loại: </a:t>
            </a:r>
            <a:r>
              <a:rPr lang="vi-VN" sz="4800" dirty="0">
                <a:solidFill>
                  <a:srgbClr val="000000"/>
                </a:solidFill>
                <a:effectLst/>
                <a:latin typeface="Times New Roman" panose="02020603050405020304" pitchFamily="18" charset="0"/>
                <a:ea typeface="Calibri" panose="020F0502020204030204" pitchFamily="34" charset="0"/>
              </a:rPr>
              <a:t>Truyện cười dân gian</a:t>
            </a:r>
            <a:endParaRPr lang="en-US" sz="48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4800" b="1" dirty="0">
                <a:solidFill>
                  <a:srgbClr val="000000"/>
                </a:solidFill>
                <a:effectLst/>
                <a:latin typeface="Times New Roman" panose="02020603050405020304" pitchFamily="18" charset="0"/>
                <a:ea typeface="Calibri" panose="020F0502020204030204" pitchFamily="34" charset="0"/>
              </a:rPr>
              <a:t>2. Ý nghĩa nhan đề: </a:t>
            </a:r>
            <a:r>
              <a:rPr lang="vi-VN" sz="4800" dirty="0">
                <a:solidFill>
                  <a:srgbClr val="000000"/>
                </a:solidFill>
                <a:effectLst/>
                <a:latin typeface="Times New Roman" panose="02020603050405020304" pitchFamily="18" charset="0"/>
                <a:ea typeface="Calibri" panose="020F0502020204030204" pitchFamily="34" charset="0"/>
              </a:rPr>
              <a:t>“Thi nói khoác” là thi nói những điều không có thật trong cuộc sống</a:t>
            </a:r>
            <a:endParaRPr lang="en-US" sz="48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4800" b="1" dirty="0">
                <a:solidFill>
                  <a:srgbClr val="000000"/>
                </a:solidFill>
                <a:effectLst/>
                <a:latin typeface="Times New Roman" panose="02020603050405020304" pitchFamily="18" charset="0"/>
                <a:ea typeface="Calibri" panose="020F0502020204030204" pitchFamily="34" charset="0"/>
              </a:rPr>
              <a:t>3. Xuất xứ: </a:t>
            </a:r>
            <a:r>
              <a:rPr lang="vi-VN" sz="4800" dirty="0">
                <a:solidFill>
                  <a:srgbClr val="000000"/>
                </a:solidFill>
                <a:effectLst/>
                <a:latin typeface="Times New Roman" panose="02020603050405020304" pitchFamily="18" charset="0"/>
                <a:ea typeface="Calibri" panose="020F0502020204030204" pitchFamily="34" charset="0"/>
              </a:rPr>
              <a:t>Tác phẩm in trong “Truyện cười dân gian Việt Nam”</a:t>
            </a:r>
            <a:endParaRPr lang="en-US" sz="48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4800" b="1" dirty="0">
                <a:solidFill>
                  <a:srgbClr val="000000"/>
                </a:solidFill>
                <a:effectLst/>
                <a:latin typeface="Times New Roman" panose="02020603050405020304" pitchFamily="18" charset="0"/>
                <a:ea typeface="Calibri" panose="020F0502020204030204" pitchFamily="34" charset="0"/>
              </a:rPr>
              <a:t>4. Nhân vật: </a:t>
            </a:r>
            <a:r>
              <a:rPr lang="vi-VN" sz="4800" dirty="0">
                <a:solidFill>
                  <a:srgbClr val="000000"/>
                </a:solidFill>
                <a:effectLst/>
                <a:latin typeface="Times New Roman" panose="02020603050405020304" pitchFamily="18" charset="0"/>
                <a:ea typeface="Calibri" panose="020F0502020204030204" pitchFamily="34" charset="0"/>
              </a:rPr>
              <a:t>bốn viên quan và 1 tên lính hầu</a:t>
            </a:r>
            <a:endParaRPr lang="en-US" sz="4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4864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3"/>
          <a:srcRect r="53000"/>
          <a:stretch/>
        </p:blipFill>
        <p:spPr>
          <a:xfrm rot="5400000">
            <a:off x="11163298" y="3284073"/>
            <a:ext cx="4724401" cy="10881657"/>
          </a:xfrm>
          <a:prstGeom prst="rect">
            <a:avLst/>
          </a:prstGeom>
        </p:spPr>
      </p:pic>
      <p:pic>
        <p:nvPicPr>
          <p:cNvPr id="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42421" y="6397726"/>
            <a:ext cx="3363849" cy="4114800"/>
          </a:xfrm>
          <a:prstGeom prst="rect">
            <a:avLst/>
          </a:prstGeom>
        </p:spPr>
      </p:pic>
      <p:pic>
        <p:nvPicPr>
          <p:cNvPr id="7"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5246857" y="2535188"/>
            <a:ext cx="3363849" cy="4114800"/>
          </a:xfrm>
          <a:prstGeom prst="rect">
            <a:avLst/>
          </a:prstGeom>
        </p:spPr>
      </p:pic>
      <p:sp>
        <p:nvSpPr>
          <p:cNvPr id="9" name="TextBox 8">
            <a:extLst>
              <a:ext uri="{FF2B5EF4-FFF2-40B4-BE49-F238E27FC236}">
                <a16:creationId xmlns:a16="http://schemas.microsoft.com/office/drawing/2014/main" id="{9F0CC754-1024-4F84-D894-E57DF84001A5}"/>
              </a:ext>
            </a:extLst>
          </p:cNvPr>
          <p:cNvSpPr txBox="1"/>
          <p:nvPr/>
        </p:nvSpPr>
        <p:spPr>
          <a:xfrm>
            <a:off x="914400" y="847687"/>
            <a:ext cx="14865954" cy="6795386"/>
          </a:xfrm>
          <a:prstGeom prst="rect">
            <a:avLst/>
          </a:prstGeom>
          <a:noFill/>
        </p:spPr>
        <p:txBody>
          <a:bodyPr wrap="square">
            <a:spAutoFit/>
          </a:bodyPr>
          <a:lstStyle/>
          <a:p>
            <a:pPr marL="0" marR="0" algn="just">
              <a:lnSpc>
                <a:spcPct val="105000"/>
              </a:lnSpc>
              <a:spcBef>
                <a:spcPts val="600"/>
              </a:spcBef>
              <a:spcAft>
                <a:spcPts val="600"/>
              </a:spcAft>
            </a:pPr>
            <a:r>
              <a:rPr lang="vi-VN" sz="3600" b="1" dirty="0">
                <a:solidFill>
                  <a:srgbClr val="000000"/>
                </a:solidFill>
                <a:effectLst/>
                <a:latin typeface="Times New Roman" panose="02020603050405020304" pitchFamily="18" charset="0"/>
                <a:ea typeface="Calibri" panose="020F0502020204030204" pitchFamily="34" charset="0"/>
              </a:rPr>
              <a:t>5.  “Thi nói khoác” là một truyện cười ngắn gọn, cốt truyện đơn giản, ít nhân vật” vì</a:t>
            </a:r>
            <a:r>
              <a:rPr lang="vi-VN" sz="3600" dirty="0">
                <a:solidFill>
                  <a:srgbClr val="000000"/>
                </a:solidFill>
                <a:effectLst/>
                <a:latin typeface="Times New Roman" panose="02020603050405020304" pitchFamily="18" charset="0"/>
                <a:ea typeface="Calibri" panose="020F0502020204030204" pitchFamily="34" charset="0"/>
              </a:rPr>
              <a:t>:</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Dung lượng ngắn gọn</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Cốt truyện đơn giản:</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Ít nhân vật: bốn viên quan và một tên lính hầu</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Sự việc đơn giản: bốn viên quan thi nhau nói những điều không có thật trong thực tế để xem ai nói giỏi hơn</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vi-VN" sz="3600" dirty="0">
                <a:solidFill>
                  <a:srgbClr val="000000"/>
                </a:solidFill>
                <a:effectLst/>
                <a:latin typeface="Times New Roman" panose="02020603050405020304" pitchFamily="18" charset="0"/>
                <a:ea typeface="Calibri" panose="020F0502020204030204" pitchFamily="34" charset="0"/>
              </a:rPr>
              <a:t>+ Mỗi viên quan nói một lượt lời và kết thúc bất ngờ ở lời tên lính hầu.</a:t>
            </a:r>
            <a:endParaRPr lang="en-US" sz="3600" dirty="0">
              <a:solidFill>
                <a:srgbClr val="000000"/>
              </a:solidFill>
              <a:effectLst/>
              <a:latin typeface="Times New Roman" panose="02020603050405020304" pitchFamily="18" charset="0"/>
              <a:ea typeface="Calibri" panose="020F0502020204030204" pitchFamily="34" charset="0"/>
            </a:endParaRPr>
          </a:p>
          <a:p>
            <a:pPr marL="0" marR="0" algn="just">
              <a:lnSpc>
                <a:spcPct val="105000"/>
              </a:lnSpc>
              <a:spcBef>
                <a:spcPts val="600"/>
              </a:spcBef>
              <a:spcAft>
                <a:spcPts val="600"/>
              </a:spcAft>
            </a:pPr>
            <a:r>
              <a:rPr lang="en-US" sz="3600" b="1" dirty="0">
                <a:solidFill>
                  <a:srgbClr val="000000"/>
                </a:solidFill>
                <a:effectLst/>
                <a:latin typeface="Times New Roman" panose="02020603050405020304" pitchFamily="18" charset="0"/>
                <a:ea typeface="Calibri" panose="020F0502020204030204" pitchFamily="34" charset="0"/>
                <a:sym typeface="Symbol" panose="05050102010706020507" pitchFamily="18" charset="2"/>
              </a:rPr>
              <a:t></a:t>
            </a:r>
            <a:r>
              <a:rPr lang="vi-VN" sz="3600" b="1" dirty="0">
                <a:solidFill>
                  <a:srgbClr val="000000"/>
                </a:solidFill>
                <a:effectLst/>
                <a:latin typeface="Times New Roman" panose="02020603050405020304" pitchFamily="18" charset="0"/>
                <a:ea typeface="Calibri" panose="020F0502020204030204" pitchFamily="34" charset="0"/>
              </a:rPr>
              <a:t> “Thi nói khoác” là truyện cười dân gian mang những đặc điểm tiêu biểu của thể loại truyện cười.</a:t>
            </a:r>
            <a:endParaRPr lang="en-US" sz="3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3313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929508">
            <a:off x="14461574" y="2399192"/>
            <a:ext cx="5666422" cy="10287000"/>
          </a:xfrm>
          <a:prstGeom prst="rect">
            <a:avLst/>
          </a:prstGeom>
        </p:spPr>
      </p:pic>
      <p:pic>
        <p:nvPicPr>
          <p:cNvPr id="3" name="Picture 3"/>
          <p:cNvPicPr>
            <a:picLocks noChangeAspect="1"/>
          </p:cNvPicPr>
          <p:nvPr/>
        </p:nvPicPr>
        <p:blipFill>
          <a:blip r:embed="rId3"/>
          <a:srcRect/>
          <a:stretch>
            <a:fillRect/>
          </a:stretch>
        </p:blipFill>
        <p:spPr>
          <a:xfrm rot="4954954">
            <a:off x="-1312630" y="-1865716"/>
            <a:ext cx="5666422"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00084" y="1681282"/>
            <a:ext cx="11269611" cy="825499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12409">
            <a:off x="9264713" y="2055405"/>
            <a:ext cx="2775940" cy="78735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72613" flipH="1">
            <a:off x="6239815" y="7725921"/>
            <a:ext cx="2775940" cy="78735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8231595"/>
            <a:ext cx="5658501" cy="221388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2040653" y="-78244"/>
            <a:ext cx="5658501" cy="2213889"/>
          </a:xfrm>
          <a:prstGeom prst="rect">
            <a:avLst/>
          </a:prstGeom>
        </p:spPr>
      </p:pic>
      <p:sp>
        <p:nvSpPr>
          <p:cNvPr id="10" name="Freeform 10"/>
          <p:cNvSpPr/>
          <p:nvPr/>
        </p:nvSpPr>
        <p:spPr>
          <a:xfrm rot="21163580">
            <a:off x="511494" y="1387320"/>
            <a:ext cx="3634598" cy="3631195"/>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0"/>
            <a:stretch>
              <a:fillRect l="-15" r="-15"/>
            </a:stretch>
          </a:blipFill>
        </p:spPr>
      </p:sp>
      <p:sp>
        <p:nvSpPr>
          <p:cNvPr id="14" name="Freeform 14"/>
          <p:cNvSpPr/>
          <p:nvPr/>
        </p:nvSpPr>
        <p:spPr>
          <a:xfrm rot="478904">
            <a:off x="13941753" y="5457277"/>
            <a:ext cx="3634598" cy="3631195"/>
          </a:xfrm>
          <a:custGeom>
            <a:avLst/>
            <a:gdLst/>
            <a:ahLst/>
            <a:cxnLst/>
            <a:rect l="l" t="t" r="r" b="b"/>
            <a:pathLst>
              <a:path w="3255264" h="3252216">
                <a:moveTo>
                  <a:pt x="3255264" y="3252216"/>
                </a:moveTo>
                <a:lnTo>
                  <a:pt x="0" y="3252216"/>
                </a:lnTo>
                <a:lnTo>
                  <a:pt x="0" y="0"/>
                </a:lnTo>
                <a:lnTo>
                  <a:pt x="3255264" y="0"/>
                </a:lnTo>
                <a:lnTo>
                  <a:pt x="3255264" y="3252216"/>
                </a:lnTo>
                <a:close/>
              </a:path>
            </a:pathLst>
          </a:custGeom>
          <a:blipFill>
            <a:blip r:embed="rId10"/>
            <a:stretch>
              <a:fillRect l="-15" r="-15"/>
            </a:stretch>
          </a:blipFill>
        </p:spPr>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3877861" y="1993512"/>
            <a:ext cx="1050310" cy="911144"/>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834674" y="8081534"/>
            <a:ext cx="1050310" cy="911144"/>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466375" y="831637"/>
            <a:ext cx="1501435" cy="394127"/>
          </a:xfrm>
          <a:prstGeom prst="rect">
            <a:avLst/>
          </a:prstGeom>
        </p:spPr>
      </p:pic>
      <p:pic>
        <p:nvPicPr>
          <p:cNvPr id="19" name="Picture 1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962000" y="3082484"/>
            <a:ext cx="1501435" cy="394127"/>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762980" y="9061237"/>
            <a:ext cx="1501435" cy="394127"/>
          </a:xfrm>
          <a:prstGeom prst="rect">
            <a:avLst/>
          </a:prstGeom>
        </p:spPr>
      </p:pic>
      <p:pic>
        <p:nvPicPr>
          <p:cNvPr id="21" name="Picture 2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54961" y="7307674"/>
            <a:ext cx="1501435" cy="394127"/>
          </a:xfrm>
          <a:prstGeom prst="rect">
            <a:avLst/>
          </a:prstGeom>
        </p:spPr>
      </p:pic>
      <p:pic>
        <p:nvPicPr>
          <p:cNvPr id="1026" name="Picture 2" descr="Các App Đọc Sách Hay Dành Cho Dân &quot;Mọt&quot; Sách. - YBOX"/>
          <p:cNvPicPr>
            <a:picLocks noChangeAspect="1" noChangeArrowheads="1"/>
          </p:cNvPicPr>
          <p:nvPr/>
        </p:nvPicPr>
        <p:blipFill rotWithShape="1">
          <a:blip r:embed="rId15">
            <a:extLst>
              <a:ext uri="{28A0092B-C50C-407E-A947-70E740481C1C}">
                <a14:useLocalDpi xmlns:a14="http://schemas.microsoft.com/office/drawing/2010/main" val="0"/>
              </a:ext>
            </a:extLst>
          </a:blip>
          <a:srcRect r="42432"/>
          <a:stretch/>
        </p:blipFill>
        <p:spPr bwMode="auto">
          <a:xfrm rot="21207797">
            <a:off x="701784" y="1542903"/>
            <a:ext cx="3244176" cy="3220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 cuốn sách hay giúp bạn mở rộng tầm mắt, khoảng cách tư duy được nới rộng  trong vô tình"/>
          <p:cNvPicPr>
            <a:picLocks noChangeAspect="1" noChangeArrowheads="1"/>
          </p:cNvPicPr>
          <p:nvPr/>
        </p:nvPicPr>
        <p:blipFill rotWithShape="1">
          <a:blip r:embed="rId16">
            <a:extLst>
              <a:ext uri="{28A0092B-C50C-407E-A947-70E740481C1C}">
                <a14:useLocalDpi xmlns:a14="http://schemas.microsoft.com/office/drawing/2010/main" val="0"/>
              </a:ext>
            </a:extLst>
          </a:blip>
          <a:srcRect l="36990" t="5163"/>
          <a:stretch/>
        </p:blipFill>
        <p:spPr bwMode="auto">
          <a:xfrm rot="499540">
            <a:off x="14060763" y="5677879"/>
            <a:ext cx="3403891" cy="32000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D6E552-55B8-64EF-11B9-8527432352B5}"/>
              </a:ext>
            </a:extLst>
          </p:cNvPr>
          <p:cNvSpPr txBox="1"/>
          <p:nvPr/>
        </p:nvSpPr>
        <p:spPr>
          <a:xfrm>
            <a:off x="4436103" y="4383495"/>
            <a:ext cx="8398571" cy="3046988"/>
          </a:xfrm>
          <a:prstGeom prst="rect">
            <a:avLst/>
          </a:prstGeom>
          <a:noFill/>
        </p:spPr>
        <p:txBody>
          <a:bodyPr wrap="square" rtlCol="0">
            <a:spAutoFit/>
          </a:bodyPr>
          <a:lstStyle/>
          <a:p>
            <a:pPr algn="just"/>
            <a:r>
              <a:rPr lang="vi-VN" sz="9600" b="1" dirty="0">
                <a:latin typeface="Times New Roman" panose="02020603050405020304" pitchFamily="18" charset="0"/>
                <a:cs typeface="Times New Roman" panose="02020603050405020304" pitchFamily="18" charset="0"/>
              </a:rPr>
              <a:t>II. Tìm hiểu </a:t>
            </a:r>
          </a:p>
          <a:p>
            <a:pPr algn="just"/>
            <a:r>
              <a:rPr lang="vi-VN" sz="9600" b="1" dirty="0">
                <a:latin typeface="Times New Roman" panose="02020603050405020304" pitchFamily="18" charset="0"/>
                <a:cs typeface="Times New Roman" panose="02020603050405020304" pitchFamily="18" charset="0"/>
              </a:rPr>
              <a:t>chi tiết văn bản</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31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4191001" y="-11715"/>
            <a:ext cx="13455324" cy="8836667"/>
          </a:xfrm>
          <a:prstGeom prst="rect">
            <a:avLst/>
          </a:prstGeom>
        </p:spPr>
      </p:pic>
      <p:grpSp>
        <p:nvGrpSpPr>
          <p:cNvPr id="3" name="Group 3"/>
          <p:cNvGrpSpPr/>
          <p:nvPr/>
        </p:nvGrpSpPr>
        <p:grpSpPr>
          <a:xfrm rot="5400000">
            <a:off x="7600950" y="-400050"/>
            <a:ext cx="3086100" cy="18288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084153" y="6984028"/>
            <a:ext cx="10446313" cy="10446313"/>
          </a:xfrm>
          <a:prstGeom prst="rect">
            <a:avLst/>
          </a:prstGeom>
        </p:spPr>
      </p:pic>
      <p:pic>
        <p:nvPicPr>
          <p:cNvPr id="7" name="Picture 7"/>
          <p:cNvPicPr>
            <a:picLocks noChangeAspect="1"/>
          </p:cNvPicPr>
          <p:nvPr/>
        </p:nvPicPr>
        <p:blipFill>
          <a:blip r:embed="rId5">
            <a:alphaModFix am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302313" y="6984028"/>
            <a:ext cx="10446313" cy="10446313"/>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1676" y="1028700"/>
            <a:ext cx="1501435" cy="394127"/>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143111" y="2533833"/>
            <a:ext cx="1501435" cy="394127"/>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757865" y="634573"/>
            <a:ext cx="1501435" cy="39412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86400" y="8476488"/>
            <a:ext cx="7315200" cy="1810512"/>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75492" y="8297878"/>
            <a:ext cx="1583424" cy="153394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87691" y="9381744"/>
            <a:ext cx="1392924" cy="134939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408676" y="8297878"/>
            <a:ext cx="1392924" cy="1349395"/>
          </a:xfrm>
          <a:prstGeom prst="rect">
            <a:avLst/>
          </a:prstGeom>
        </p:spPr>
      </p:pic>
      <p:pic>
        <p:nvPicPr>
          <p:cNvPr id="24"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39586" y="5323815"/>
            <a:ext cx="3448951" cy="4114800"/>
          </a:xfrm>
          <a:prstGeom prst="rect">
            <a:avLst/>
          </a:prstGeom>
        </p:spPr>
      </p:pic>
      <p:graphicFrame>
        <p:nvGraphicFramePr>
          <p:cNvPr id="8" name="Table 7">
            <a:extLst>
              <a:ext uri="{FF2B5EF4-FFF2-40B4-BE49-F238E27FC236}">
                <a16:creationId xmlns:a16="http://schemas.microsoft.com/office/drawing/2014/main" id="{C2A0EC40-DCCE-89ED-95BE-1C15A426024E}"/>
              </a:ext>
            </a:extLst>
          </p:cNvPr>
          <p:cNvGraphicFramePr>
            <a:graphicFrameLocks noGrp="1"/>
          </p:cNvGraphicFramePr>
          <p:nvPr>
            <p:extLst>
              <p:ext uri="{D42A27DB-BD31-4B8C-83A1-F6EECF244321}">
                <p14:modId xmlns:p14="http://schemas.microsoft.com/office/powerpoint/2010/main" val="3998725743"/>
              </p:ext>
            </p:extLst>
          </p:nvPr>
        </p:nvGraphicFramePr>
        <p:xfrm>
          <a:off x="4800600" y="1340887"/>
          <a:ext cx="12458700" cy="7596190"/>
        </p:xfrm>
        <a:graphic>
          <a:graphicData uri="http://schemas.openxmlformats.org/drawingml/2006/table">
            <a:tbl>
              <a:tblPr firstRow="1" firstCol="1" bandRow="1"/>
              <a:tblGrid>
                <a:gridCol w="8448412">
                  <a:extLst>
                    <a:ext uri="{9D8B030D-6E8A-4147-A177-3AD203B41FA5}">
                      <a16:colId xmlns:a16="http://schemas.microsoft.com/office/drawing/2014/main" val="917066550"/>
                    </a:ext>
                  </a:extLst>
                </a:gridCol>
                <a:gridCol w="4010288">
                  <a:extLst>
                    <a:ext uri="{9D8B030D-6E8A-4147-A177-3AD203B41FA5}">
                      <a16:colId xmlns:a16="http://schemas.microsoft.com/office/drawing/2014/main" val="3720984752"/>
                    </a:ext>
                  </a:extLst>
                </a:gridCol>
              </a:tblGrid>
              <a:tr h="0">
                <a:tc>
                  <a:txBody>
                    <a:bodyPr/>
                    <a:lstStyle/>
                    <a:p>
                      <a:pPr marL="0" marR="0" algn="ctr">
                        <a:lnSpc>
                          <a:spcPct val="105000"/>
                        </a:lnSpc>
                        <a:spcBef>
                          <a:spcPts val="600"/>
                        </a:spcBef>
                        <a:spcAft>
                          <a:spcPts val="600"/>
                        </a:spcAft>
                      </a:pPr>
                      <a:r>
                        <a:rPr lang="vi-VN" sz="4000" b="1">
                          <a:solidFill>
                            <a:srgbClr val="000000"/>
                          </a:solidFill>
                          <a:effectLst/>
                          <a:latin typeface="+mj-lt"/>
                          <a:ea typeface="Calibri" panose="020F0502020204030204" pitchFamily="34" charset="0"/>
                        </a:rPr>
                        <a:t>PHIẾU HỌC TẬP SỐ 2</a:t>
                      </a:r>
                      <a:endParaRPr lang="en-US" sz="400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4000">
                        <a:latin typeface="+mj-lt"/>
                      </a:endParaRPr>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199847"/>
                  </a:ext>
                </a:extLst>
              </a:tr>
              <a:tr h="0">
                <a:tc>
                  <a:txBody>
                    <a:bodyPr/>
                    <a:lstStyle/>
                    <a:p>
                      <a:pPr marL="0" marR="0" algn="ctr">
                        <a:lnSpc>
                          <a:spcPct val="105000"/>
                        </a:lnSpc>
                        <a:spcBef>
                          <a:spcPts val="600"/>
                        </a:spcBef>
                        <a:spcAft>
                          <a:spcPts val="600"/>
                        </a:spcAft>
                      </a:pPr>
                      <a:r>
                        <a:rPr lang="vi-VN" sz="4000" b="1">
                          <a:solidFill>
                            <a:srgbClr val="000000"/>
                          </a:solidFill>
                          <a:effectLst/>
                          <a:latin typeface="+mj-lt"/>
                          <a:ea typeface="Calibri" panose="020F0502020204030204" pitchFamily="34" charset="0"/>
                        </a:rPr>
                        <a:t>Câu hỏi</a:t>
                      </a:r>
                      <a:endParaRPr lang="en-US" sz="400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600"/>
                        </a:spcBef>
                        <a:spcAft>
                          <a:spcPts val="600"/>
                        </a:spcAft>
                      </a:pPr>
                      <a:r>
                        <a:rPr lang="vi-VN" sz="4000" b="1" dirty="0">
                          <a:solidFill>
                            <a:srgbClr val="000000"/>
                          </a:solidFill>
                          <a:effectLst/>
                          <a:latin typeface="+mj-lt"/>
                          <a:ea typeface="Calibri" panose="020F0502020204030204" pitchFamily="34" charset="0"/>
                        </a:rPr>
                        <a:t>Nội dung trả lời</a:t>
                      </a:r>
                      <a:endParaRPr lang="en-US" sz="4000" dirty="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883731"/>
                  </a:ext>
                </a:extLst>
              </a:tr>
              <a:tr h="0">
                <a:tc>
                  <a:txBody>
                    <a:bodyPr/>
                    <a:lstStyle/>
                    <a:p>
                      <a:pPr marL="0" marR="0" algn="just">
                        <a:lnSpc>
                          <a:spcPct val="105000"/>
                        </a:lnSpc>
                        <a:spcBef>
                          <a:spcPts val="600"/>
                        </a:spcBef>
                        <a:spcAft>
                          <a:spcPts val="600"/>
                        </a:spcAft>
                      </a:pPr>
                      <a:r>
                        <a:rPr lang="vi-VN" sz="4000">
                          <a:solidFill>
                            <a:srgbClr val="000000"/>
                          </a:solidFill>
                          <a:effectLst/>
                          <a:latin typeface="+mj-lt"/>
                          <a:ea typeface="Calibri" panose="020F0502020204030204" pitchFamily="34" charset="0"/>
                        </a:rPr>
                        <a:t>1. Em hãy chỉ ra hoàn cảnh và lời nói khoác của bốn viên quan trong cuộc thi nói khoác.</a:t>
                      </a:r>
                      <a:endParaRPr lang="en-US" sz="400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600"/>
                        </a:spcBef>
                        <a:spcAft>
                          <a:spcPts val="600"/>
                        </a:spcAft>
                      </a:pPr>
                      <a:r>
                        <a:rPr lang="vi-VN" sz="4000" dirty="0">
                          <a:solidFill>
                            <a:srgbClr val="000000"/>
                          </a:solidFill>
                          <a:effectLst/>
                          <a:latin typeface="+mj-lt"/>
                          <a:ea typeface="Calibri" panose="020F0502020204030204" pitchFamily="34" charset="0"/>
                        </a:rPr>
                        <a:t> </a:t>
                      </a:r>
                      <a:endParaRPr lang="en-US" sz="4000" dirty="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786528"/>
                  </a:ext>
                </a:extLst>
              </a:tr>
              <a:tr h="0">
                <a:tc>
                  <a:txBody>
                    <a:bodyPr/>
                    <a:lstStyle/>
                    <a:p>
                      <a:pPr marL="0" marR="0" algn="just">
                        <a:lnSpc>
                          <a:spcPct val="105000"/>
                        </a:lnSpc>
                        <a:spcBef>
                          <a:spcPts val="600"/>
                        </a:spcBef>
                        <a:spcAft>
                          <a:spcPts val="600"/>
                        </a:spcAft>
                      </a:pPr>
                      <a:r>
                        <a:rPr lang="vi-VN" sz="4000">
                          <a:solidFill>
                            <a:srgbClr val="000000"/>
                          </a:solidFill>
                          <a:effectLst/>
                          <a:latin typeface="+mj-lt"/>
                          <a:ea typeface="Calibri" panose="020F0502020204030204" pitchFamily="34" charset="0"/>
                        </a:rPr>
                        <a:t>2. Tại sao nội dung nói khoác của ông quan thứ hai và thứ tư đều có ý “nói lỡm” ông quan thứ nhất và thứ ba?</a:t>
                      </a:r>
                      <a:endParaRPr lang="en-US" sz="400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600"/>
                        </a:spcBef>
                        <a:spcAft>
                          <a:spcPts val="600"/>
                        </a:spcAft>
                      </a:pPr>
                      <a:r>
                        <a:rPr lang="vi-VN" sz="4000" dirty="0">
                          <a:solidFill>
                            <a:srgbClr val="000000"/>
                          </a:solidFill>
                          <a:effectLst/>
                          <a:latin typeface="+mj-lt"/>
                          <a:ea typeface="Calibri" panose="020F0502020204030204" pitchFamily="34" charset="0"/>
                        </a:rPr>
                        <a:t> </a:t>
                      </a:r>
                      <a:endParaRPr lang="en-US" sz="4000" dirty="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636721"/>
                  </a:ext>
                </a:extLst>
              </a:tr>
              <a:tr h="0">
                <a:tc>
                  <a:txBody>
                    <a:bodyPr/>
                    <a:lstStyle/>
                    <a:p>
                      <a:pPr marL="0" marR="0" algn="just">
                        <a:lnSpc>
                          <a:spcPct val="105000"/>
                        </a:lnSpc>
                        <a:spcBef>
                          <a:spcPts val="600"/>
                        </a:spcBef>
                        <a:spcAft>
                          <a:spcPts val="600"/>
                        </a:spcAft>
                      </a:pPr>
                      <a:r>
                        <a:rPr lang="vi-VN" sz="4000">
                          <a:solidFill>
                            <a:srgbClr val="000000"/>
                          </a:solidFill>
                          <a:effectLst/>
                          <a:latin typeface="+mj-lt"/>
                          <a:ea typeface="Calibri" panose="020F0502020204030204" pitchFamily="34" charset="0"/>
                        </a:rPr>
                        <a:t>3. Kết thúc truyện có gì bất ngờ? Đâu là yếu tố gây cười trong tác phẩm?</a:t>
                      </a:r>
                      <a:endParaRPr lang="en-US" sz="400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600"/>
                        </a:spcBef>
                        <a:spcAft>
                          <a:spcPts val="600"/>
                        </a:spcAft>
                      </a:pPr>
                      <a:r>
                        <a:rPr lang="vi-VN" sz="4000">
                          <a:solidFill>
                            <a:srgbClr val="000000"/>
                          </a:solidFill>
                          <a:effectLst/>
                          <a:latin typeface="+mj-lt"/>
                          <a:ea typeface="Calibri" panose="020F0502020204030204" pitchFamily="34" charset="0"/>
                        </a:rPr>
                        <a:t> </a:t>
                      </a:r>
                      <a:endParaRPr lang="en-US" sz="400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906004"/>
                  </a:ext>
                </a:extLst>
              </a:tr>
              <a:tr h="0">
                <a:tc>
                  <a:txBody>
                    <a:bodyPr/>
                    <a:lstStyle/>
                    <a:p>
                      <a:pPr marL="0" marR="0" algn="just">
                        <a:lnSpc>
                          <a:spcPct val="105000"/>
                        </a:lnSpc>
                        <a:spcBef>
                          <a:spcPts val="600"/>
                        </a:spcBef>
                        <a:spcAft>
                          <a:spcPts val="600"/>
                        </a:spcAft>
                      </a:pPr>
                      <a:r>
                        <a:rPr lang="vi-VN" sz="4000">
                          <a:solidFill>
                            <a:srgbClr val="000000"/>
                          </a:solidFill>
                          <a:effectLst/>
                          <a:latin typeface="+mj-lt"/>
                          <a:ea typeface="Calibri" panose="020F0502020204030204" pitchFamily="34" charset="0"/>
                        </a:rPr>
                        <a:t>4. Theo em, ý nghĩa của câu chuyện này là gì?</a:t>
                      </a:r>
                      <a:endParaRPr lang="en-US" sz="400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5000"/>
                        </a:lnSpc>
                        <a:spcBef>
                          <a:spcPts val="600"/>
                        </a:spcBef>
                        <a:spcAft>
                          <a:spcPts val="600"/>
                        </a:spcAft>
                      </a:pPr>
                      <a:r>
                        <a:rPr lang="vi-VN" sz="4000" dirty="0">
                          <a:solidFill>
                            <a:srgbClr val="000000"/>
                          </a:solidFill>
                          <a:effectLst/>
                          <a:latin typeface="+mj-lt"/>
                          <a:ea typeface="Calibri" panose="020F0502020204030204" pitchFamily="34" charset="0"/>
                        </a:rPr>
                        <a:t> </a:t>
                      </a:r>
                      <a:endParaRPr lang="en-US" sz="4000" dirty="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352805"/>
                  </a:ext>
                </a:extLst>
              </a:tr>
            </a:tbl>
          </a:graphicData>
        </a:graphic>
      </p:graphicFrame>
    </p:spTree>
    <p:extLst>
      <p:ext uri="{BB962C8B-B14F-4D97-AF65-F5344CB8AC3E}">
        <p14:creationId xmlns:p14="http://schemas.microsoft.com/office/powerpoint/2010/main" val="2958690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770409" y="6409034"/>
            <a:ext cx="6517591" cy="3877966"/>
          </a:xfrm>
          <a:prstGeom prst="rect">
            <a:avLst/>
          </a:prstGeom>
        </p:spPr>
      </p:pic>
      <p:pic>
        <p:nvPicPr>
          <p:cNvPr id="3" name="Picture 4"/>
          <p:cNvPicPr>
            <a:picLocks noChangeAspect="1"/>
          </p:cNvPicPr>
          <p:nvPr/>
        </p:nvPicPr>
        <p:blipFill>
          <a:blip r:embed="rId5"/>
          <a:srcRect/>
          <a:stretch>
            <a:fillRect/>
          </a:stretch>
        </p:blipFill>
        <p:spPr>
          <a:xfrm>
            <a:off x="-335376" y="342900"/>
            <a:ext cx="6757930" cy="4953000"/>
          </a:xfrm>
          <a:prstGeom prst="rect">
            <a:avLst/>
          </a:prstGeom>
        </p:spPr>
      </p:pic>
      <p:sp>
        <p:nvSpPr>
          <p:cNvPr id="5" name="Rectangle 4"/>
          <p:cNvSpPr/>
          <p:nvPr/>
        </p:nvSpPr>
        <p:spPr>
          <a:xfrm>
            <a:off x="1231370" y="1104900"/>
            <a:ext cx="3962400" cy="3539430"/>
          </a:xfrm>
          <a:prstGeom prst="rect">
            <a:avLst/>
          </a:prstGeom>
        </p:spPr>
        <p:txBody>
          <a:bodyPr wrap="square">
            <a:spAutoFit/>
          </a:bodyPr>
          <a:lstStyle/>
          <a:p>
            <a:r>
              <a:rPr lang="vi-VN" sz="2800" dirty="0"/>
              <a:t>- Hoàn cảnh cuộc thi nói khoác: </a:t>
            </a:r>
            <a:endParaRPr lang="en-US" sz="2800" dirty="0"/>
          </a:p>
          <a:p>
            <a:r>
              <a:rPr lang="vi-VN" sz="2800" dirty="0"/>
              <a:t>+ Bốn viên quan được nghỉ</a:t>
            </a:r>
            <a:endParaRPr lang="en-US" sz="2800" dirty="0"/>
          </a:p>
          <a:p>
            <a:r>
              <a:rPr lang="vi-VN" sz="2800" dirty="0"/>
              <a:t>+ Bốn người rủ nhau đánh chén </a:t>
            </a:r>
            <a:r>
              <a:rPr lang="vi-VN" sz="2800" dirty="0">
                <a:sym typeface="Symbol" panose="05050102010706020507" pitchFamily="18" charset="2"/>
              </a:rPr>
              <a:t></a:t>
            </a:r>
            <a:r>
              <a:rPr lang="vi-VN" sz="2800" dirty="0"/>
              <a:t> Hoàn cảnh dễ khiến con người nói khoác</a:t>
            </a:r>
            <a:endParaRPr lang="en-US" sz="2800" dirty="0"/>
          </a:p>
        </p:txBody>
      </p:sp>
      <p:pic>
        <p:nvPicPr>
          <p:cNvPr id="6" name="Picture 4"/>
          <p:cNvPicPr>
            <a:picLocks noChangeAspect="1"/>
          </p:cNvPicPr>
          <p:nvPr/>
        </p:nvPicPr>
        <p:blipFill>
          <a:blip r:embed="rId5"/>
          <a:srcRect/>
          <a:stretch>
            <a:fillRect/>
          </a:stretch>
        </p:blipFill>
        <p:spPr>
          <a:xfrm>
            <a:off x="5398478" y="342900"/>
            <a:ext cx="6757930" cy="4953000"/>
          </a:xfrm>
          <a:prstGeom prst="rect">
            <a:avLst/>
          </a:prstGeom>
        </p:spPr>
      </p:pic>
      <p:sp>
        <p:nvSpPr>
          <p:cNvPr id="7" name="Rectangle 6"/>
          <p:cNvSpPr/>
          <p:nvPr/>
        </p:nvSpPr>
        <p:spPr>
          <a:xfrm>
            <a:off x="6829406" y="1104900"/>
            <a:ext cx="4453053" cy="3416320"/>
          </a:xfrm>
          <a:prstGeom prst="rect">
            <a:avLst/>
          </a:prstGeom>
        </p:spPr>
        <p:txBody>
          <a:bodyPr wrap="square">
            <a:spAutoFit/>
          </a:bodyPr>
          <a:lstStyle/>
          <a:p>
            <a:r>
              <a:rPr lang="vi-VN" sz="3600" dirty="0"/>
              <a:t>- Lời thoại của bốn viên quan: </a:t>
            </a:r>
            <a:endParaRPr lang="en-US" sz="3600" dirty="0"/>
          </a:p>
          <a:p>
            <a:r>
              <a:rPr lang="vi-VN" sz="3600" dirty="0"/>
              <a:t>+ Ông thứ nhất</a:t>
            </a:r>
            <a:endParaRPr lang="en-US" sz="3600" dirty="0"/>
          </a:p>
          <a:p>
            <a:r>
              <a:rPr lang="vi-VN" sz="3600" dirty="0"/>
              <a:t>+ Ông thứ hai</a:t>
            </a:r>
            <a:endParaRPr lang="en-US" sz="3600" dirty="0"/>
          </a:p>
          <a:p>
            <a:r>
              <a:rPr lang="vi-VN" sz="3600" dirty="0"/>
              <a:t>+ Ông thứ ba</a:t>
            </a:r>
            <a:endParaRPr lang="en-US" sz="3600" dirty="0"/>
          </a:p>
          <a:p>
            <a:r>
              <a:rPr lang="vi-VN" sz="3600" dirty="0"/>
              <a:t>+ Ông thứ tư</a:t>
            </a:r>
            <a:endParaRPr lang="en-US" sz="3600" dirty="0"/>
          </a:p>
        </p:txBody>
      </p:sp>
      <p:pic>
        <p:nvPicPr>
          <p:cNvPr id="8" name="Picture 4"/>
          <p:cNvPicPr>
            <a:picLocks noChangeAspect="1"/>
          </p:cNvPicPr>
          <p:nvPr/>
        </p:nvPicPr>
        <p:blipFill>
          <a:blip r:embed="rId5"/>
          <a:srcRect/>
          <a:stretch>
            <a:fillRect/>
          </a:stretch>
        </p:blipFill>
        <p:spPr>
          <a:xfrm>
            <a:off x="11530070" y="342900"/>
            <a:ext cx="6757930" cy="4953000"/>
          </a:xfrm>
          <a:prstGeom prst="rect">
            <a:avLst/>
          </a:prstGeom>
        </p:spPr>
      </p:pic>
      <p:sp>
        <p:nvSpPr>
          <p:cNvPr id="9" name="Rectangle 8"/>
          <p:cNvSpPr/>
          <p:nvPr/>
        </p:nvSpPr>
        <p:spPr>
          <a:xfrm>
            <a:off x="12960998" y="1104900"/>
            <a:ext cx="4453053" cy="4031873"/>
          </a:xfrm>
          <a:prstGeom prst="rect">
            <a:avLst/>
          </a:prstGeom>
        </p:spPr>
        <p:txBody>
          <a:bodyPr wrap="square">
            <a:spAutoFit/>
          </a:bodyPr>
          <a:lstStyle/>
          <a:p>
            <a:r>
              <a:rPr lang="vi-VN" sz="3200" dirty="0"/>
              <a:t>- Nội dung nói khoác của ông thứ hai có ý giễu cợt ông thứ nhất vì “một sợi dây thừng gấp mười cái cột đình làng này” chính là dùng để trói “con trâu liếm một cái hết cả sào mạ”. </a:t>
            </a:r>
            <a:endParaRPr lang="en-US" sz="32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5907" y="4820825"/>
            <a:ext cx="8722549" cy="8722549"/>
          </a:xfrm>
          <a:prstGeom prst="rect">
            <a:avLst/>
          </a:prstGeom>
        </p:spPr>
      </p:pic>
      <p:pic>
        <p:nvPicPr>
          <p:cNvPr id="12"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246181" y="6970969"/>
            <a:ext cx="4660819" cy="2883882"/>
          </a:xfrm>
          <a:prstGeom prst="rect">
            <a:avLst/>
          </a:prstGeom>
        </p:spPr>
      </p:pic>
      <p:pic>
        <p:nvPicPr>
          <p:cNvPr id="4" name="Picture 4">
            <a:extLst>
              <a:ext uri="{FF2B5EF4-FFF2-40B4-BE49-F238E27FC236}">
                <a16:creationId xmlns:a16="http://schemas.microsoft.com/office/drawing/2014/main" id="{92F703EA-D6AD-428C-C8D8-C9DDCA6CBC60}"/>
              </a:ext>
            </a:extLst>
          </p:cNvPr>
          <p:cNvPicPr>
            <a:picLocks noChangeAspect="1"/>
          </p:cNvPicPr>
          <p:nvPr/>
        </p:nvPicPr>
        <p:blipFill>
          <a:blip r:embed="rId5"/>
          <a:srcRect/>
          <a:stretch>
            <a:fillRect/>
          </a:stretch>
        </p:blipFill>
        <p:spPr>
          <a:xfrm>
            <a:off x="6829406" y="5502086"/>
            <a:ext cx="10086994" cy="4953000"/>
          </a:xfrm>
          <a:prstGeom prst="rect">
            <a:avLst/>
          </a:prstGeom>
        </p:spPr>
      </p:pic>
      <p:sp>
        <p:nvSpPr>
          <p:cNvPr id="14" name="Rectangle 13">
            <a:extLst>
              <a:ext uri="{FF2B5EF4-FFF2-40B4-BE49-F238E27FC236}">
                <a16:creationId xmlns:a16="http://schemas.microsoft.com/office/drawing/2014/main" id="{39316441-7B9E-114E-5C7A-E289B3009ADC}"/>
              </a:ext>
            </a:extLst>
          </p:cNvPr>
          <p:cNvSpPr/>
          <p:nvPr/>
        </p:nvSpPr>
        <p:spPr>
          <a:xfrm>
            <a:off x="8229600" y="6057900"/>
            <a:ext cx="7772400" cy="3354765"/>
          </a:xfrm>
          <a:prstGeom prst="rect">
            <a:avLst/>
          </a:prstGeom>
        </p:spPr>
        <p:txBody>
          <a:bodyPr wrap="square">
            <a:spAutoFit/>
          </a:bodyPr>
          <a:lstStyle/>
          <a:p>
            <a:r>
              <a:rPr lang="vi-VN" sz="4400" dirty="0"/>
              <a:t>- </a:t>
            </a:r>
            <a:r>
              <a:rPr lang="vi-VN" sz="2800" dirty="0"/>
              <a:t>- Nội dung nói khoác của ông thứ tư có ý giễu cợt ông thứ ba vì cái cây cao “trứng chim ở ngọn cây rơi xuống nửa chừng, chim đã nở đủ lông đủ cánh bay đi rồi” chính là dùng để làm cây cầu mà “người ở hai đầu chẳng bao giờ trông thấy được nhau, hai cha con ở hai đầu chẳng bao giờ gặp được nhau”.</a:t>
            </a:r>
            <a:endParaRPr lang="en-US" sz="2800" dirty="0"/>
          </a:p>
        </p:txBody>
      </p:sp>
    </p:spTree>
    <p:extLst>
      <p:ext uri="{BB962C8B-B14F-4D97-AF65-F5344CB8AC3E}">
        <p14:creationId xmlns:p14="http://schemas.microsoft.com/office/powerpoint/2010/main" val="264291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840</Words>
  <PresentationFormat>Custom</PresentationFormat>
  <Paragraphs>96</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Vineta BT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2023-07-29T11:17:58Z</dcterms:modified>
  <dc:identifier>DAFddsMijDE</dc:identifier>
</cp:coreProperties>
</file>