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0"/>
  </p:notesMasterIdLst>
  <p:sldIdLst>
    <p:sldId id="313" r:id="rId3"/>
    <p:sldId id="301" r:id="rId4"/>
    <p:sldId id="315" r:id="rId5"/>
    <p:sldId id="317" r:id="rId6"/>
    <p:sldId id="318" r:id="rId7"/>
    <p:sldId id="322" r:id="rId8"/>
    <p:sldId id="323" r:id="rId9"/>
    <p:sldId id="325" r:id="rId10"/>
    <p:sldId id="326" r:id="rId11"/>
    <p:sldId id="327" r:id="rId12"/>
    <p:sldId id="328" r:id="rId13"/>
    <p:sldId id="335" r:id="rId14"/>
    <p:sldId id="337" r:id="rId15"/>
    <p:sldId id="340" r:id="rId16"/>
    <p:sldId id="330" r:id="rId17"/>
    <p:sldId id="339" r:id="rId18"/>
    <p:sldId id="341" r:id="rId19"/>
  </p:sldIdLst>
  <p:sldSz cx="24384000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7F7FF"/>
    <a:srgbClr val="D6F7FE"/>
    <a:srgbClr val="EEF7E9"/>
    <a:srgbClr val="0000FF"/>
    <a:srgbClr val="135F82"/>
    <a:srgbClr val="FFFFFF"/>
    <a:srgbClr val="008000"/>
    <a:srgbClr val="24245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21" autoAdjust="0"/>
    <p:restoredTop sz="94139" autoAdjust="0"/>
  </p:normalViewPr>
  <p:slideViewPr>
    <p:cSldViewPr>
      <p:cViewPr varScale="1">
        <p:scale>
          <a:sx n="33" d="100"/>
          <a:sy n="33" d="100"/>
        </p:scale>
        <p:origin x="956" y="4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66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04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90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87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02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40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77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76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62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86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41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58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1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>
              <a:defRPr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l">
              <a:defRPr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l">
              <a:defRPr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>
              <a:defRPr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l">
              <a:defRPr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l">
              <a:defRPr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l">
              <a:defRPr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48991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86751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96863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16367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52345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1255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929071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06707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350568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193837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6123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25396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42339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907622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989347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43402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50472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86403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0792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819329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413474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474602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324263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4551059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099091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380156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7268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03141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516449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533182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199424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180828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601570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024093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099480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251227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818" r:id="rId12"/>
    <p:sldLayoutId id="2147483817" r:id="rId13"/>
    <p:sldLayoutId id="2147483816" r:id="rId14"/>
    <p:sldLayoutId id="2147483815" r:id="rId15"/>
    <p:sldLayoutId id="2147483814" r:id="rId16"/>
    <p:sldLayoutId id="2147483813" r:id="rId17"/>
    <p:sldLayoutId id="2147483812" r:id="rId18"/>
    <p:sldLayoutId id="2147483811" r:id="rId19"/>
    <p:sldLayoutId id="2147483810" r:id="rId20"/>
    <p:sldLayoutId id="2147483809" r:id="rId21"/>
    <p:sldLayoutId id="2147483808" r:id="rId22"/>
    <p:sldLayoutId id="2147483807" r:id="rId23"/>
    <p:sldLayoutId id="2147483806" r:id="rId24"/>
    <p:sldLayoutId id="2147483805" r:id="rId25"/>
    <p:sldLayoutId id="2147483804" r:id="rId26"/>
    <p:sldLayoutId id="2147483803" r:id="rId27"/>
    <p:sldLayoutId id="2147483802" r:id="rId28"/>
    <p:sldLayoutId id="2147483801" r:id="rId29"/>
    <p:sldLayoutId id="2147483800" r:id="rId30"/>
    <p:sldLayoutId id="2147483799" r:id="rId31"/>
    <p:sldLayoutId id="2147483798" r:id="rId32"/>
    <p:sldLayoutId id="2147483797" r:id="rId33"/>
    <p:sldLayoutId id="2147483796" r:id="rId34"/>
    <p:sldLayoutId id="2147483795" r:id="rId35"/>
    <p:sldLayoutId id="2147483794" r:id="rId36"/>
    <p:sldLayoutId id="2147483793" r:id="rId37"/>
    <p:sldLayoutId id="2147483792" r:id="rId38"/>
    <p:sldLayoutId id="2147483791" r:id="rId39"/>
    <p:sldLayoutId id="2147483790" r:id="rId40"/>
    <p:sldLayoutId id="2147483789" r:id="rId41"/>
    <p:sldLayoutId id="2147483788" r:id="rId42"/>
    <p:sldLayoutId id="2147483787" r:id="rId43"/>
    <p:sldLayoutId id="2147483786" r:id="rId44"/>
    <p:sldLayoutId id="2147483785" r:id="rId45"/>
    <p:sldLayoutId id="2147483784" r:id="rId46"/>
    <p:sldLayoutId id="2147483783" r:id="rId47"/>
    <p:sldLayoutId id="2147483782" r:id="rId48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8458200" y="1676400"/>
            <a:ext cx="15468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0"/>
              <a:ext cx="10807999" cy="1833212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096555" y="4424865"/>
              <a:ext cx="13453863" cy="8498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§19. </a:t>
              </a:r>
              <a:r>
                <a:rPr lang="en-US" sz="5400" b="1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5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5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5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54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§20. </a:t>
              </a:r>
              <a:r>
                <a:rPr lang="en-US" sz="5400" b="1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5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r>
                <a:rPr lang="en-US" sz="5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5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5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5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toạ</a:t>
              </a:r>
              <a:r>
                <a:rPr lang="en-US" sz="5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en-US" sz="54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§21. </a:t>
              </a:r>
              <a:r>
                <a:rPr lang="en-US" sz="5400" b="1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5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5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5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tròn</a:t>
              </a:r>
              <a:r>
                <a:rPr lang="en-US" sz="5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5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5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5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toạ</a:t>
              </a:r>
              <a:r>
                <a:rPr lang="en-US" sz="5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en-US" sz="54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§22. Ba </a:t>
              </a:r>
              <a:r>
                <a:rPr lang="en-US" sz="5400" b="1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5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conic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5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5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5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54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VII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</a:t>
              </a:r>
              <a:r>
                <a: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</a:t>
              </a:r>
              <a:r>
                <a:rPr lang="vi-VN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I. </a:t>
              </a:r>
              <a:r>
                <a: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PHÁP TOẠ ĐỘ TRONG MẶT PHẲNG</a:t>
              </a:r>
              <a:endParaRPr lang="vi-VN" sz="4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A655C8E-4B18-4D4A-ADDD-8C0078BCD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52" y="1978260"/>
            <a:ext cx="8117954" cy="1087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1000" y="1828800"/>
            <a:ext cx="23583900" cy="4231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731520" lvl="1" algn="just">
              <a:lnSpc>
                <a:spcPct val="120000"/>
              </a:lnSpc>
            </a:pPr>
            <a:r>
              <a:rPr lang="en-US" sz="4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7.24.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tuyến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A, B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300 km.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292 000 km/s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thuỷ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lệch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sớm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0,0005</a:t>
            </a:r>
            <a:r>
              <a: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thuỷ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kilômét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31520" lvl="1" algn="just"/>
            <a:r>
              <a:rPr lang="en-US" sz="4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D9BFEC7F-809F-4C42-8063-BE7747F1C7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2291" y="6324600"/>
                <a:ext cx="23583900" cy="7162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1200"/>
                  </a:spcBef>
                  <a:buNone/>
                </a:pP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sớm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thuỷ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hepebol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thuỷ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M. 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hyperbol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):</m:t>
                    </m:r>
                    <m:f>
                      <m:f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6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𝑴𝑨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d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𝟐𝟗𝟐𝟎𝟎𝟎</m:t>
                    </m:r>
                    <m:r>
                      <a:rPr lang="en-US" sz="4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𝟎𝟎𝟎𝟓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𝟏𝟒𝟔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𝒌𝒎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𝟕𝟑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𝒌𝒎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𝟑𝟎𝟎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𝒌𝒎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𝟏𝟓𝟎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𝒌𝒎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lang="vi-VN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có 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6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𝟏𝟕𝟏𝟕𝟏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𝒌𝒎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hyperbol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):</m:t>
                    </m:r>
                    <m:f>
                      <m:fPr>
                        <m:ctrlPr>
                          <a:rPr lang="en-US" sz="4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𝟓𝟑𝟐𝟗</m:t>
                        </m:r>
                      </m:den>
                    </m:f>
                    <m:r>
                      <a:rPr lang="en-US" sz="4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𝟏𝟕𝟏𝟕</m:t>
                        </m:r>
                        <m:r>
                          <a:rPr lang="en-US" sz="4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D9BFEC7F-809F-4C42-8063-BE7747F1C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91" y="6324600"/>
                <a:ext cx="23583900" cy="7162800"/>
              </a:xfrm>
              <a:prstGeom prst="rect">
                <a:avLst/>
              </a:prstGeom>
              <a:blipFill>
                <a:blip r:embed="rId3"/>
                <a:stretch>
                  <a:fillRect l="-982" t="-271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717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3426154"/>
                <a:ext cx="18592800" cy="7696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457200" lvl="1" algn="just">
                  <a:lnSpc>
                    <a:spcPct val="125000"/>
                  </a:lnSpc>
                </a:pPr>
                <a:r>
                  <a:rPr lang="en-US" sz="4800" b="1" dirty="0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7.25.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Khúc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khúc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𝟒𝟎𝟎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(P)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khúc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 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B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(H.7.34).</a:t>
                </a:r>
              </a:p>
              <a:p>
                <a:pPr marL="457200" algn="just">
                  <a:lnSpc>
                    <a:spcPct val="125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(P),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tế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algn="just">
                  <a:lnSpc>
                    <a:spcPct val="125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(P),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km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tế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lvl="1" algn="just">
                  <a:lnSpc>
                    <a:spcPct val="125000"/>
                  </a:lnSpc>
                </a:pPr>
                <a:r>
                  <a:rPr lang="en-US" sz="4800" b="1" dirty="0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426154"/>
                <a:ext cx="18592800" cy="7696200"/>
              </a:xfrm>
              <a:prstGeom prst="rect">
                <a:avLst/>
              </a:prstGeom>
              <a:blipFill>
                <a:blip r:embed="rId3"/>
                <a:stretch>
                  <a:fillRect t="-632" r="-144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7772401" y="1552521"/>
            <a:ext cx="5715000" cy="1081690"/>
            <a:chOff x="22440" y="59287"/>
            <a:chExt cx="976347" cy="1942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440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8161733-706E-4CDA-B68E-97595DBA9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0547" y="2057400"/>
            <a:ext cx="3649839" cy="1043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54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533400" y="2773449"/>
            <a:ext cx="18592800" cy="19078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457200" lvl="1" algn="just">
              <a:lnSpc>
                <a:spcPct val="125000"/>
              </a:lnSpc>
            </a:pPr>
            <a:r>
              <a:rPr lang="en-US" sz="4800" b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7.25. 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a)Lập phương trình chính tắc của (P), với 1 đơn vị đo trong mặt phẳng toạ độ tương ứng 1 m trên thực tế.</a:t>
            </a:r>
          </a:p>
          <a:p>
            <a:pPr marL="457200" lvl="1" algn="just">
              <a:lnSpc>
                <a:spcPct val="125000"/>
              </a:lnSpc>
            </a:pPr>
            <a:r>
              <a:rPr lang="en-US" sz="4800" b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7772401" y="1552521"/>
            <a:ext cx="5715000" cy="1081690"/>
            <a:chOff x="22440" y="59287"/>
            <a:chExt cx="976347" cy="1942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25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</a:pPr>
              <a:r>
                <a:rPr lang="en-US" sz="4400" b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440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8161733-706E-4CDA-B68E-97595DBA9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0761" y="2069271"/>
            <a:ext cx="3649839" cy="10433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4A92AE4A-42CD-44CA-8D2D-0A2C9F4CC4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155827"/>
                <a:ext cx="18592800" cy="737633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lnSpc>
                    <a:spcPct val="125000"/>
                  </a:lnSpc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):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𝒑𝒙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𝟐𝟎𝟎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𝟐𝟎𝟎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25000"/>
                  </a:lnSpc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(P)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𝟐𝟎𝟎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𝟐𝟎𝟎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)⇔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𝟒𝟎𝟎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𝟒𝟎𝟎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):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4A92AE4A-42CD-44CA-8D2D-0A2C9F4CC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55827"/>
                <a:ext cx="18592800" cy="7376335"/>
              </a:xfrm>
              <a:prstGeom prst="rect">
                <a:avLst/>
              </a:prstGeom>
              <a:blipFill>
                <a:blip r:embed="rId4"/>
                <a:stretch>
                  <a:fillRect l="-1474" t="-66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993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533400" y="2773449"/>
            <a:ext cx="18592800" cy="19078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457200" lvl="1" algn="just">
              <a:lnSpc>
                <a:spcPct val="125000"/>
              </a:lnSpc>
            </a:pPr>
            <a:r>
              <a:rPr lang="en-US" sz="4800" b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7.25. 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b)Lập phương trình chính tắc cùa (P), với 1 đơn vị đo trong mặt phẳng toạ độ tương ứng 1 km trên thực tế.</a:t>
            </a:r>
            <a:r>
              <a:rPr lang="en-US" sz="4800" b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7772401" y="1552521"/>
            <a:ext cx="5715000" cy="1081690"/>
            <a:chOff x="22440" y="59287"/>
            <a:chExt cx="976347" cy="1942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25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</a:pPr>
              <a:r>
                <a:rPr lang="en-US" sz="4400" b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440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8161733-706E-4CDA-B68E-97595DBA9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0761" y="2069271"/>
            <a:ext cx="3649839" cy="10433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4A92AE4A-42CD-44CA-8D2D-0A2C9F4CC4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5126644"/>
                <a:ext cx="18592800" cy="690024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lnSpc>
                    <a:spcPct val="125000"/>
                  </a:lnSpc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lnSpc>
                    <a:spcPct val="125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):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𝒑𝒙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25000"/>
                  </a:lnSpc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(P)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𝟎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)⇔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𝟎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𝟎𝟎𝟏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):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𝟎𝟎𝟐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4A92AE4A-42CD-44CA-8D2D-0A2C9F4CC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126644"/>
                <a:ext cx="18592800" cy="6900246"/>
              </a:xfrm>
              <a:prstGeom prst="rect">
                <a:avLst/>
              </a:prstGeom>
              <a:blipFill>
                <a:blip r:embed="rId4"/>
                <a:stretch>
                  <a:fillRect l="-1474" t="-7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4533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1000" y="6324600"/>
            <a:ext cx="23622000" cy="70243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just"/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LORAN (Long Range Navigation)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chênh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lệch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nơi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Ta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Hai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trạm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sóng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radio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A,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B,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lúc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thuỷ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lệch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truyền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sóng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thuỷ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A,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thuỷ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nhánh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trạm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sóng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 (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trạm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C, D),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trạm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sóng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A, C (hay C, D),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nhánh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thuỷ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Do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thuỷ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nhánh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(H.7.35a).</a:t>
            </a:r>
          </a:p>
          <a:p>
            <a:pPr algn="just"/>
            <a:endParaRPr lang="en-US" sz="4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381000" y="2194684"/>
            <a:ext cx="6634465" cy="1081690"/>
            <a:chOff x="22440" y="59287"/>
            <a:chExt cx="955136" cy="1942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238564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49825" y="77172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>
                  <a:solidFill>
                    <a:srgbClr val="FF0066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 C</a:t>
              </a:r>
              <a:r>
                <a:rPr lang="en-US" sz="4400" b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Ó BIẾT ?</a:t>
              </a:r>
              <a:endParaRPr lang="en-US" sz="440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4A6AF98-04EC-4A42-9532-73BEC8E2A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5" y="3414349"/>
            <a:ext cx="3641304" cy="2771983"/>
          </a:xfrm>
          <a:prstGeom prst="rect">
            <a:avLst/>
          </a:prstGeom>
        </p:spPr>
      </p:pic>
      <p:pic>
        <p:nvPicPr>
          <p:cNvPr id="13" name="Picutre 495" descr="A picture containing clipart&#10;&#10;Description automatically generated">
            <a:extLst>
              <a:ext uri="{FF2B5EF4-FFF2-40B4-BE49-F238E27FC236}">
                <a16:creationId xmlns:a16="http://schemas.microsoft.com/office/drawing/2014/main" id="{031B113D-7B74-47DE-ADDD-DD69772FE630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015465" y="1523999"/>
            <a:ext cx="16959233" cy="466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60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1000" y="1878468"/>
            <a:ext cx="23622000" cy="110755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Nền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tảng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2 000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xúc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nghiên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cứu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Apollonius (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262-190, TCN).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7.35c,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đôi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ngoài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tám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xúc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đếm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Apollonius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tám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7.35b,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đôi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xúc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ngoài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tô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xúc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vi-VN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5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vi-VN" sz="4500" b="1" i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vi-VN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5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sz="4500" b="1" i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500" b="1" i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vi-VN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sz="4500" b="1" i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7.35b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r, R (r&lt; </a:t>
            </a:r>
            <a:r>
              <a:rPr lang="en-US" sz="45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R)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1643,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bức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gửi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Elisabeth (1618 - 1680), Descartes (1596-1650)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FD0651-376A-439D-9129-9BD938A6B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7C75392-6AEA-45F4-9EBC-284948C905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69512FD8-707D-41A3-9234-536378A8E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Chu Van An"/>
              </a:rPr>
              <a:t>r1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EE6FF83-A496-4C70-B5A4-E5CCA1029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A37A4F5-C461-4B29-9270-E9F78E5740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524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6" imgW="114102" imgH="177492" progId="Equation.DSMT4">
                  <p:embed/>
                </p:oleObj>
              </mc:Choice>
              <mc:Fallback>
                <p:oleObj name="Equation" r:id="rId6" imgW="114102" imgH="17749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DE6C2316-74E4-4921-BA16-4463C0354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302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Chu Van An" charset="0"/>
              </a:rPr>
              <a:t>r1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359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6110" y="2331146"/>
                <a:ext cx="20745745" cy="99590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5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5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4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5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45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45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5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4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5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45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45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5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4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5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45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45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5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5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5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500" i="1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4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45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5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45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4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45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45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5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4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4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45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45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5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4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4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45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4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và</a:t>
                </a:r>
                <a14:m>
                  <m:oMath xmlns:m="http://schemas.openxmlformats.org/officeDocument/2006/math">
                    <m:r>
                      <a:rPr lang="vi-VN" sz="4500" b="1" i="0" smtClean="0">
                        <a:latin typeface="Cambria Math" panose="02040503050406030204" pitchFamily="18" charset="0"/>
                      </a:rPr>
                      <m:t>     </m:t>
                    </m:r>
                    <m:sSup>
                      <m:sSup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5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4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5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45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5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4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5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45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5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4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5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45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5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5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500" i="1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45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5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45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4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45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5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4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4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45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5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4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4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5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4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vi-VN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Descartes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độc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Steiner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1826, Beecroft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1842, Soddy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1936. Soddy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mình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tạp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Nature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thơ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tên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“The Kiss Precise”.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tin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cập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báo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Coxter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tạp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American Mathematical Monthly,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75,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1968.</a:t>
                </a:r>
              </a:p>
              <a:p>
                <a:endParaRPr lang="en-US" sz="4300" dirty="0"/>
              </a:p>
            </p:txBody>
          </p:sp>
        </mc:Choice>
        <mc:Fallback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10" y="2331146"/>
                <a:ext cx="20745745" cy="9959064"/>
              </a:xfrm>
              <a:prstGeom prst="rect">
                <a:avLst/>
              </a:prstGeom>
              <a:blipFill>
                <a:blip r:embed="rId3"/>
                <a:stretch>
                  <a:fillRect l="-1145" r="-111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7848600" y="1177273"/>
            <a:ext cx="6634465" cy="1081690"/>
            <a:chOff x="22440" y="59287"/>
            <a:chExt cx="955136" cy="1942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238564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49825" y="77172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>
                  <a:solidFill>
                    <a:srgbClr val="FF0066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 C</a:t>
              </a:r>
              <a:r>
                <a:rPr lang="en-US" sz="4400" b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Ó BIẾT ?</a:t>
              </a:r>
              <a:endParaRPr lang="en-US" sz="440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4A6AF98-04EC-4A42-9532-73BEC8E2A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6162" y="1425790"/>
            <a:ext cx="2931727" cy="223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96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573473" y="2895600"/>
            <a:ext cx="20612689" cy="6809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Apollonius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ở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hay </a:t>
            </a:r>
            <a:r>
              <a:rPr lang="vi-VN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m. </a:t>
            </a:r>
            <a:r>
              <a:rPr lang="vi-VN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xúc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ngoài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xúc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nhánh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elip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Do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Apollonius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conic. Ta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nhìn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vi-VN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Apollonius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3,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22,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LORAN.</a:t>
            </a:r>
          </a:p>
          <a:p>
            <a:endParaRPr lang="en-US" sz="43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7848600" y="1177273"/>
            <a:ext cx="6634465" cy="1081690"/>
            <a:chOff x="22440" y="59287"/>
            <a:chExt cx="955136" cy="1942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238564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49825" y="77172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>
                  <a:solidFill>
                    <a:srgbClr val="FF0066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 C</a:t>
              </a:r>
              <a:r>
                <a:rPr lang="en-US" sz="4400" b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Ó BIẾT ?</a:t>
              </a:r>
              <a:endParaRPr lang="en-US" sz="440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4A6AF98-04EC-4A42-9532-73BEC8E2A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6162" y="1425790"/>
            <a:ext cx="2931727" cy="223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688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59230" y="1758540"/>
            <a:ext cx="22839498" cy="11728860"/>
            <a:chOff x="1416429" y="1742536"/>
            <a:chExt cx="22839498" cy="1172886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16429" y="1742536"/>
              <a:ext cx="22839498" cy="11728860"/>
              <a:chOff x="1416429" y="1742536"/>
              <a:chExt cx="22839498" cy="1172886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3516011" y="1742548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3709386" y="1742536"/>
                <a:ext cx="18922013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192285" y="1902658"/>
                <a:ext cx="2006364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</a:t>
                </a:r>
                <a:r>
                  <a:rPr lang="en-US" sz="4800" b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</a:t>
                </a:r>
                <a:r>
                  <a:rPr lang="vi-VN" sz="4800" b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I. </a:t>
                </a:r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PHÁP TOẠ ĐỘ TRONG MẶT PHẲNG</a:t>
                </a:r>
                <a:endParaRPr lang="vi-VN" sz="4800" b="1">
                  <a:solidFill>
                    <a:srgbClr val="C00000"/>
                  </a:solidFill>
                  <a:latin typeface="+mj-lt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797" y="5264647"/>
                <a:ext cx="3219890" cy="907184"/>
                <a:chOff x="7459670" y="7086600"/>
                <a:chExt cx="3220264" cy="90728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7178187"/>
                  <a:ext cx="1587478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ELIP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5" cy="872846"/>
                  <a:chOff x="7459669" y="7543800"/>
                  <a:chExt cx="1381118" cy="872846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7685126"/>
                    <a:ext cx="1371600" cy="731520"/>
                    <a:chOff x="7469187" y="7685126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7365086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58807" y="7688759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16429" y="7116198"/>
                <a:ext cx="4535958" cy="929778"/>
                <a:chOff x="7428290" y="6826465"/>
                <a:chExt cx="4536479" cy="929885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61076" y="6940648"/>
                  <a:ext cx="2903693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HYPEBOL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28290" y="6826465"/>
                  <a:ext cx="1392616" cy="872848"/>
                  <a:chOff x="7428548" y="5845770"/>
                  <a:chExt cx="1381119" cy="872848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38815" y="583550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38067" y="5987098"/>
                    <a:ext cx="1371600" cy="731520"/>
                    <a:chOff x="7438067" y="5987098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58107" y="5667058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27686" y="5990724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</p:grpSp>
            </p:grpSp>
          </p:grpSp>
          <p:grpSp>
            <p:nvGrpSpPr>
              <p:cNvPr id="81" name="Group 74"/>
              <p:cNvGrpSpPr/>
              <p:nvPr/>
            </p:nvGrpSpPr>
            <p:grpSpPr>
              <a:xfrm>
                <a:off x="1503856" y="10629859"/>
                <a:ext cx="14931889" cy="914834"/>
                <a:chOff x="7515732" y="9486801"/>
                <a:chExt cx="14933620" cy="914940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8956594" y="9586038"/>
                  <a:ext cx="13492758" cy="8157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MỘT SỐ ỨNG DỤNG CỦA BA ĐƯỜNG CONIC</a:t>
                  </a:r>
                </a:p>
              </p:txBody>
            </p:sp>
            <p:grpSp>
              <p:nvGrpSpPr>
                <p:cNvPr id="83" name="Group 44"/>
                <p:cNvGrpSpPr/>
                <p:nvPr/>
              </p:nvGrpSpPr>
              <p:grpSpPr>
                <a:xfrm>
                  <a:off x="7515732" y="9486801"/>
                  <a:ext cx="1392615" cy="872848"/>
                  <a:chOff x="7515269" y="7048401"/>
                  <a:chExt cx="1381118" cy="872848"/>
                </a:xfrm>
              </p:grpSpPr>
              <p:sp>
                <p:nvSpPr>
                  <p:cNvPr id="84" name="Isosceles Triangle 44"/>
                  <p:cNvSpPr/>
                  <p:nvPr/>
                </p:nvSpPr>
                <p:spPr>
                  <a:xfrm rot="16200000">
                    <a:off x="7525536" y="7038134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85" name="Group 46"/>
                  <p:cNvGrpSpPr/>
                  <p:nvPr/>
                </p:nvGrpSpPr>
                <p:grpSpPr>
                  <a:xfrm>
                    <a:off x="7524787" y="7189729"/>
                    <a:ext cx="1371600" cy="731520"/>
                    <a:chOff x="7524787" y="7189729"/>
                    <a:chExt cx="1371600" cy="731520"/>
                  </a:xfrm>
                </p:grpSpPr>
                <p:sp>
                  <p:nvSpPr>
                    <p:cNvPr id="86" name="Round Same Side Corner Rectangle 85"/>
                    <p:cNvSpPr/>
                    <p:nvPr/>
                  </p:nvSpPr>
                  <p:spPr>
                    <a:xfrm rot="5400000">
                      <a:off x="7844827" y="6869689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7" name="TextBox 86"/>
                    <p:cNvSpPr txBox="1"/>
                    <p:nvPr/>
                  </p:nvSpPr>
                  <p:spPr>
                    <a:xfrm>
                      <a:off x="8014409" y="7193358"/>
                      <a:ext cx="507513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p:txBody>
                </p:sp>
              </p:grpSp>
            </p:grpSp>
          </p:grp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47" name="Group 67"/>
              <p:cNvGrpSpPr/>
              <p:nvPr/>
            </p:nvGrpSpPr>
            <p:grpSpPr>
              <a:xfrm>
                <a:off x="1496738" y="8779221"/>
                <a:ext cx="4531833" cy="956920"/>
                <a:chOff x="7522947" y="7321378"/>
                <a:chExt cx="5859288" cy="957030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93197" y="7462706"/>
                  <a:ext cx="3789038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PARABOL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522947" y="7321378"/>
                  <a:ext cx="1800329" cy="929884"/>
                  <a:chOff x="7522424" y="6340683"/>
                  <a:chExt cx="1785466" cy="929884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532691" y="6330416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531944" y="6482010"/>
                    <a:ext cx="1775946" cy="788557"/>
                    <a:chOff x="7531944" y="6482010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8025638" y="5988316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67695" y="6522305"/>
                      <a:ext cx="656097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p:txBody>
                </p:sp>
              </p:grp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1941420" y="12402770"/>
                <a:ext cx="5309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HÌNH HỌC  </a:t>
              </a:r>
              <a:endParaRPr sz="540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279296" y="3347059"/>
            <a:ext cx="11110068" cy="1275969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BA ĐƯỜNG CONIC</a:t>
              </a:r>
              <a:endParaRPr lang="en-US" sz="5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22</a:t>
              </a:r>
              <a:endParaRPr lang="en-US" sz="6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496300" y="3474857"/>
            <a:ext cx="76962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SỐ ỨNG DỤNG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548640" algn="just">
              <a:lnSpc>
                <a:spcPct val="150000"/>
              </a:lnSpc>
            </a:pP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Johannes Kepler (1571 - 1630)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Trời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quỹ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elip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Trời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914400" lvl="1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0" y="4716464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A84627-81D2-4E54-8464-F582D315B05E}"/>
              </a:ext>
            </a:extLst>
          </p:cNvPr>
          <p:cNvGrpSpPr/>
          <p:nvPr/>
        </p:nvGrpSpPr>
        <p:grpSpPr>
          <a:xfrm>
            <a:off x="838200" y="1905000"/>
            <a:ext cx="21430873" cy="860967"/>
            <a:chOff x="-288924" y="1892299"/>
            <a:chExt cx="21434750" cy="860966"/>
          </a:xfrm>
        </p:grpSpPr>
        <p:sp>
          <p:nvSpPr>
            <p:cNvPr id="9" name="Rounded Rectangle 96">
              <a:extLst>
                <a:ext uri="{FF2B5EF4-FFF2-40B4-BE49-F238E27FC236}">
                  <a16:creationId xmlns:a16="http://schemas.microsoft.com/office/drawing/2014/main" id="{8BCBA28D-BEAE-488B-BC83-147B9A6BC00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E9F144-26B4-4A1E-9F50-39B6DFC742B3}"/>
                </a:ext>
              </a:extLst>
            </p:cNvPr>
            <p:cNvSpPr txBox="1"/>
            <p:nvPr/>
          </p:nvSpPr>
          <p:spPr>
            <a:xfrm>
              <a:off x="1082675" y="1922269"/>
              <a:ext cx="57750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8F6D87-6F2B-4FC1-8CEF-454A7D38C152}"/>
                </a:ext>
              </a:extLst>
            </p:cNvPr>
            <p:cNvSpPr txBox="1"/>
            <p:nvPr/>
          </p:nvSpPr>
          <p:spPr>
            <a:xfrm>
              <a:off x="2087561" y="1892299"/>
              <a:ext cx="19058265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ỨNG DỤNG CỦA BA ĐƯỜNG CONIC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026" name="Picture 2" descr="Hành tinh nào trong hệ Mặt Trời được ví như địa ngục? - VnExpress">
            <a:extLst>
              <a:ext uri="{FF2B5EF4-FFF2-40B4-BE49-F238E27FC236}">
                <a16:creationId xmlns:a16="http://schemas.microsoft.com/office/drawing/2014/main" id="{4B59A221-C370-4EA5-8D4B-D19BB1BB3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0" y="4914902"/>
            <a:ext cx="11620410" cy="838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312" y="2755800"/>
                <a:ext cx="12801688" cy="501466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sỏi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(H.7.33)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𝟒𝟎𝟎𝟎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𝟕𝟔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</a:t>
                </a: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12" y="2755800"/>
                <a:ext cx="12801688" cy="5014669"/>
              </a:xfrm>
              <a:prstGeom prst="rect">
                <a:avLst/>
              </a:prstGeom>
              <a:blipFill>
                <a:blip r:embed="rId3"/>
                <a:stretch>
                  <a:fillRect l="-1903" t="-2303" r="-47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9447D0B-3E98-4957-80C5-7401505C9BBF}"/>
              </a:ext>
            </a:extLst>
          </p:cNvPr>
          <p:cNvGrpSpPr/>
          <p:nvPr/>
        </p:nvGrpSpPr>
        <p:grpSpPr>
          <a:xfrm>
            <a:off x="7772400" y="1552521"/>
            <a:ext cx="6934199" cy="1081690"/>
            <a:chOff x="22440" y="59287"/>
            <a:chExt cx="976347" cy="1942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81350E8-1393-4074-8452-4D7CD0028AE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6C245C17-29FB-4995-A56B-325520F4FD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53353DB4-19B7-4AE2-88F3-C49194E8008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3089DF85-C94D-40A4-AFAE-DDB4B6C75A3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8FAEBBC0-1A0F-40F3-88B8-DB6BB2714B2A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 3</a:t>
              </a:r>
              <a:endParaRPr lang="en-US" sz="44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2C7FA5FA-1A7B-45E2-8139-24E761A40B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312" y="7954949"/>
                <a:ext cx="23926888" cy="545625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𝟒𝟎𝟎𝟎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𝟒𝟎𝟎𝟎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𝟕𝟔</m:t>
                            </m:r>
                          </m:e>
                        </m:eqAr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𝟒𝟎𝟎𝟎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𝟕𝟔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𝟑𝟗𝟐𝟒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𝟏𝟎𝟗</m:t>
                        </m:r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sỏi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𝟏𝟎𝟗</m:t>
                        </m:r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(cm)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2C7FA5FA-1A7B-45E2-8139-24E761A40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12" y="7954949"/>
                <a:ext cx="23926888" cy="5456252"/>
              </a:xfrm>
              <a:prstGeom prst="rect">
                <a:avLst/>
              </a:prstGeom>
              <a:blipFill>
                <a:blip r:embed="rId4"/>
                <a:stretch>
                  <a:fillRect l="-1044" t="-379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Shape 483" descr="Diagram&#10;&#10;Description automatically generated">
            <a:extLst>
              <a:ext uri="{FF2B5EF4-FFF2-40B4-BE49-F238E27FC236}">
                <a16:creationId xmlns:a16="http://schemas.microsoft.com/office/drawing/2014/main" id="{DDA2D540-EAD0-409A-9599-6D644AE4C525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3258800" y="2755800"/>
            <a:ext cx="10620895" cy="501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80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2971800"/>
                <a:ext cx="23545800" cy="16763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457200" lvl="1"/>
                <a:r>
                  <a:rPr lang="en-US" sz="4800" b="1" dirty="0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7.19.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71800"/>
                <a:ext cx="23545800" cy="1676399"/>
              </a:xfrm>
              <a:prstGeom prst="rect">
                <a:avLst/>
              </a:prstGeom>
              <a:blipFill>
                <a:blip r:embed="rId3"/>
                <a:stretch>
                  <a:fillRect r="-25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5638800"/>
                <a:ext cx="23164800" cy="602773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6000" b="1" dirty="0" err="1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60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𝟑𝟔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</m:eqAr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638800"/>
                <a:ext cx="23164800" cy="6027736"/>
              </a:xfrm>
              <a:prstGeom prst="rect">
                <a:avLst/>
              </a:prstGeom>
              <a:blipFill>
                <a:blip r:embed="rId4"/>
                <a:stretch>
                  <a:fillRect l="-1157" t="-444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7772401" y="1552521"/>
            <a:ext cx="5715000" cy="1081690"/>
            <a:chOff x="22440" y="59287"/>
            <a:chExt cx="976347" cy="1942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440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445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2600" y="3183629"/>
                <a:ext cx="20878800" cy="204869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1"/>
                <a:r>
                  <a:rPr lang="en-US" sz="4800" b="1" dirty="0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7.20.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lvl="1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183629"/>
                <a:ext cx="20878800" cy="2048691"/>
              </a:xfrm>
              <a:prstGeom prst="rect">
                <a:avLst/>
              </a:prstGeom>
              <a:blipFill>
                <a:blip r:embed="rId3"/>
                <a:stretch>
                  <a:fillRect b="-1272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7772401" y="1552521"/>
            <a:ext cx="5715000" cy="1081690"/>
            <a:chOff x="22440" y="59287"/>
            <a:chExt cx="976347" cy="1942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440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D247956-DAFA-41E9-8CA3-C2EBCB0411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2600" y="5719432"/>
                <a:ext cx="20878800" cy="720720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5000"/>
                  </a:lnSpc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</m:eqAr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25000"/>
                  </a:lnSpc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</a:p>
              <a:p>
                <a:pPr marL="0" indent="0">
                  <a:lnSpc>
                    <a:spcPct val="125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D247956-DAFA-41E9-8CA3-C2EBCB041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719432"/>
                <a:ext cx="20878800" cy="7207203"/>
              </a:xfrm>
              <a:prstGeom prst="rect">
                <a:avLst/>
              </a:prstGeom>
              <a:blipFill>
                <a:blip r:embed="rId4"/>
                <a:stretch>
                  <a:fillRect l="-1196" t="-67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57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2600" y="3183629"/>
                <a:ext cx="20878800" cy="204869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1"/>
                <a:r>
                  <a:rPr lang="en-US" sz="4800" b="1" dirty="0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7.21.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183629"/>
                <a:ext cx="20878800" cy="2048691"/>
              </a:xfrm>
              <a:prstGeom prst="rect">
                <a:avLst/>
              </a:prstGeom>
              <a:blipFill>
                <a:blip r:embed="rId3"/>
                <a:stretch>
                  <a:fillRect t="-591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7772401" y="1552521"/>
            <a:ext cx="5715000" cy="1081690"/>
            <a:chOff x="22440" y="59287"/>
            <a:chExt cx="976347" cy="1942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440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CEC26DB-CA8D-4C43-86C1-0327D3AA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21796" y="5867400"/>
                <a:ext cx="20878800" cy="450526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 có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fr-FR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fr-FR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CEC26DB-CA8D-4C43-86C1-0327D3AA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796" y="5867400"/>
                <a:ext cx="20878800" cy="4505262"/>
              </a:xfrm>
              <a:prstGeom prst="rect">
                <a:avLst/>
              </a:prstGeom>
              <a:blipFill>
                <a:blip r:embed="rId4"/>
                <a:stretch>
                  <a:fillRect l="-1284" t="-458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581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00100" y="3206092"/>
            <a:ext cx="22898100" cy="2048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lvl="1">
              <a:lnSpc>
                <a:spcPct val="125000"/>
              </a:lnSpc>
            </a:pPr>
            <a:r>
              <a:rPr lang="en-US" sz="4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7.22.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elip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vi-VN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 A(5; 0)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</a:t>
            </a:r>
            <a:r>
              <a:rPr lang="en-US" sz="48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(3; 0).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7772401" y="1552521"/>
            <a:ext cx="5715000" cy="1081690"/>
            <a:chOff x="22440" y="59287"/>
            <a:chExt cx="976347" cy="1942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440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127668AD-817B-471A-912A-E68900964E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889555"/>
                <a:ext cx="22860000" cy="714064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5000"/>
                  </a:lnSpc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</a:p>
              <a:p>
                <a:pPr>
                  <a:lnSpc>
                    <a:spcPct val="125000"/>
                  </a:lnSpc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):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(E)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     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(1)</a:t>
                </a:r>
              </a:p>
              <a:p>
                <a:pPr>
                  <a:lnSpc>
                    <a:spcPct val="125000"/>
                  </a:lnSpc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(E)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(2)</a:t>
                </a:r>
              </a:p>
              <a:p>
                <a:pPr>
                  <a:lnSpc>
                    <a:spcPct val="125000"/>
                  </a:lnSpc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(2)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):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127668AD-817B-471A-912A-E68900964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889555"/>
                <a:ext cx="22860000" cy="7140646"/>
              </a:xfrm>
              <a:prstGeom prst="rect">
                <a:avLst/>
              </a:prstGeom>
              <a:blipFill>
                <a:blip r:embed="rId3"/>
                <a:stretch>
                  <a:fillRect l="-1093" t="-681" b="-170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332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2600" y="3206092"/>
                <a:ext cx="20878800" cy="204869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1"/>
                <a:r>
                  <a:rPr lang="en-US" sz="4800" b="1" dirty="0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7.23.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206092"/>
                <a:ext cx="20878800" cy="2048691"/>
              </a:xfrm>
              <a:prstGeom prst="rect">
                <a:avLst/>
              </a:prstGeom>
              <a:blipFill>
                <a:blip r:embed="rId3"/>
                <a:stretch>
                  <a:fillRect t="-650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7772401" y="1552521"/>
            <a:ext cx="5715000" cy="1081690"/>
            <a:chOff x="22440" y="59287"/>
            <a:chExt cx="976347" cy="1942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440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D9BFEC7F-809F-4C42-8063-BE7747F1C7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2600" y="6203451"/>
                <a:ext cx="20878800" cy="492174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5000"/>
                  </a:lnSpc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</a:p>
              <a:p>
                <a:pPr>
                  <a:lnSpc>
                    <a:spcPct val="125000"/>
                  </a:lnSpc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(P):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𝒑𝒙</m:t>
                    </m:r>
                    <m:r>
                      <a:rPr lang="vi-VN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(P)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25000"/>
                  </a:lnSpc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D9BFEC7F-809F-4C42-8063-BE7747F1C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6203451"/>
                <a:ext cx="20878800" cy="4921749"/>
              </a:xfrm>
              <a:prstGeom prst="rect">
                <a:avLst/>
              </a:prstGeom>
              <a:blipFill>
                <a:blip r:embed="rId4"/>
                <a:stretch>
                  <a:fillRect l="-1196" t="-98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914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182293431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3495</TotalTime>
  <Words>1975</Words>
  <PresentationFormat>Custom</PresentationFormat>
  <Paragraphs>164</Paragraphs>
  <Slides>17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2013-08-31T11:42:51Z</dcterms:created>
  <dcterms:modified xsi:type="dcterms:W3CDTF">2022-05-21T20:42:10Z</dcterms:modified>
</cp:coreProperties>
</file>