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324" r:id="rId5"/>
    <p:sldId id="343" r:id="rId6"/>
    <p:sldId id="297" r:id="rId7"/>
    <p:sldId id="298" r:id="rId8"/>
    <p:sldId id="293" r:id="rId9"/>
    <p:sldId id="302" r:id="rId10"/>
    <p:sldId id="303" r:id="rId11"/>
    <p:sldId id="344" r:id="rId12"/>
    <p:sldId id="326" r:id="rId13"/>
    <p:sldId id="304" r:id="rId14"/>
    <p:sldId id="317" r:id="rId15"/>
    <p:sldId id="305" r:id="rId16"/>
    <p:sldId id="327" r:id="rId17"/>
    <p:sldId id="328" r:id="rId18"/>
    <p:sldId id="276" r:id="rId19"/>
    <p:sldId id="309" r:id="rId20"/>
    <p:sldId id="310" r:id="rId21"/>
    <p:sldId id="329" r:id="rId22"/>
    <p:sldId id="312" r:id="rId23"/>
    <p:sldId id="313" r:id="rId24"/>
    <p:sldId id="315" r:id="rId25"/>
    <p:sldId id="330" r:id="rId26"/>
    <p:sldId id="341" r:id="rId27"/>
    <p:sldId id="334" r:id="rId28"/>
    <p:sldId id="336" r:id="rId29"/>
    <p:sldId id="340" r:id="rId30"/>
    <p:sldId id="337" r:id="rId31"/>
  </p:sldIdLst>
  <p:sldSz cx="12192000" cy="6858000"/>
  <p:notesSz cx="6858000" cy="9144000"/>
  <p:custDataLst>
    <p:tags r:id="rId3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6F3A"/>
    <a:srgbClr val="990033"/>
    <a:srgbClr val="EEA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91" autoAdjust="0"/>
    <p:restoredTop sz="94660"/>
  </p:normalViewPr>
  <p:slideViewPr>
    <p:cSldViewPr>
      <p:cViewPr varScale="1">
        <p:scale>
          <a:sx n="73" d="100"/>
          <a:sy n="73" d="100"/>
        </p:scale>
        <p:origin x="-552" y="-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37D9C5-15BD-4DAE-819E-D31E399C6C8B}" type="slidenum">
              <a:rPr lang="en-US"/>
              <a:pPr>
                <a:defRPr/>
              </a:pPr>
              <a:t>‹#›</a:t>
            </a:fld>
            <a:endParaRPr lang="en-US"/>
          </a:p>
        </p:txBody>
      </p:sp>
    </p:spTree>
    <p:extLst>
      <p:ext uri="{BB962C8B-B14F-4D97-AF65-F5344CB8AC3E}">
        <p14:creationId xmlns:p14="http://schemas.microsoft.com/office/powerpoint/2010/main" val="23500278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88B6D5-F85B-4DA3-8759-3A2C4B24D52E}" type="slidenum">
              <a:rPr lang="en-US"/>
              <a:pPr>
                <a:defRPr/>
              </a:pPr>
              <a:t>‹#›</a:t>
            </a:fld>
            <a:endParaRPr lang="en-US"/>
          </a:p>
        </p:txBody>
      </p:sp>
    </p:spTree>
    <p:extLst>
      <p:ext uri="{BB962C8B-B14F-4D97-AF65-F5344CB8AC3E}">
        <p14:creationId xmlns:p14="http://schemas.microsoft.com/office/powerpoint/2010/main" val="3405362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6E7DB4-80A5-4EE0-893A-967E932D1CB7}" type="slidenum">
              <a:rPr lang="en-US"/>
              <a:pPr>
                <a:defRPr/>
              </a:pPr>
              <a:t>‹#›</a:t>
            </a:fld>
            <a:endParaRPr lang="en-US"/>
          </a:p>
        </p:txBody>
      </p:sp>
    </p:spTree>
    <p:extLst>
      <p:ext uri="{BB962C8B-B14F-4D97-AF65-F5344CB8AC3E}">
        <p14:creationId xmlns:p14="http://schemas.microsoft.com/office/powerpoint/2010/main" val="36176769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7950D86-333F-4501-9D9A-30572D441F74}" type="slidenum">
              <a:rPr lang="en-US" altLang="en-US" smtClean="0">
                <a:solidFill>
                  <a:srgbClr val="000000"/>
                </a:solidFill>
              </a:rPr>
              <a:pPr/>
              <a:t>‹#›</a:t>
            </a:fld>
            <a:endParaRPr lang="en-US" altLang="en-US" smtClean="0">
              <a:solidFill>
                <a:srgbClr val="000000"/>
              </a:solidFill>
            </a:endParaRPr>
          </a:p>
        </p:txBody>
      </p:sp>
    </p:spTree>
    <p:extLst>
      <p:ext uri="{BB962C8B-B14F-4D97-AF65-F5344CB8AC3E}">
        <p14:creationId xmlns:p14="http://schemas.microsoft.com/office/powerpoint/2010/main" val="3941866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0B444EC-41DF-4FF0-AF6E-4CFC28A8A2E1}" type="slidenum">
              <a:rPr lang="en-US" altLang="en-US" smtClean="0">
                <a:solidFill>
                  <a:srgbClr val="000000"/>
                </a:solidFill>
              </a:rPr>
              <a:pPr/>
              <a:t>‹#›</a:t>
            </a:fld>
            <a:endParaRPr lang="en-US" altLang="en-US" smtClean="0">
              <a:solidFill>
                <a:srgbClr val="000000"/>
              </a:solidFill>
            </a:endParaRPr>
          </a:p>
        </p:txBody>
      </p:sp>
    </p:spTree>
    <p:extLst>
      <p:ext uri="{BB962C8B-B14F-4D97-AF65-F5344CB8AC3E}">
        <p14:creationId xmlns:p14="http://schemas.microsoft.com/office/powerpoint/2010/main" val="237429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E2E8D3-7453-4899-9B82-1D24D54A4C70}" type="slidenum">
              <a:rPr lang="en-US" altLang="en-US" smtClean="0">
                <a:solidFill>
                  <a:srgbClr val="000000"/>
                </a:solidFill>
              </a:rPr>
              <a:pPr/>
              <a:t>‹#›</a:t>
            </a:fld>
            <a:endParaRPr lang="en-US" altLang="en-US" smtClean="0">
              <a:solidFill>
                <a:srgbClr val="000000"/>
              </a:solidFill>
            </a:endParaRPr>
          </a:p>
        </p:txBody>
      </p:sp>
    </p:spTree>
    <p:extLst>
      <p:ext uri="{BB962C8B-B14F-4D97-AF65-F5344CB8AC3E}">
        <p14:creationId xmlns:p14="http://schemas.microsoft.com/office/powerpoint/2010/main" val="950124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BCBBD33-A8BE-4C48-A8B3-E4FF6526C603}" type="slidenum">
              <a:rPr lang="en-US" altLang="en-US" smtClean="0">
                <a:solidFill>
                  <a:srgbClr val="000000"/>
                </a:solidFill>
              </a:rPr>
              <a:pPr/>
              <a:t>‹#›</a:t>
            </a:fld>
            <a:endParaRPr lang="en-US" altLang="en-US" smtClean="0">
              <a:solidFill>
                <a:srgbClr val="000000"/>
              </a:solidFill>
            </a:endParaRPr>
          </a:p>
        </p:txBody>
      </p:sp>
    </p:spTree>
    <p:extLst>
      <p:ext uri="{BB962C8B-B14F-4D97-AF65-F5344CB8AC3E}">
        <p14:creationId xmlns:p14="http://schemas.microsoft.com/office/powerpoint/2010/main" val="384188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0EB59CD-0F62-42F8-8366-ABD43DEF466A}" type="slidenum">
              <a:rPr lang="en-US" altLang="en-US" smtClean="0">
                <a:solidFill>
                  <a:srgbClr val="000000"/>
                </a:solidFill>
              </a:rPr>
              <a:pPr/>
              <a:t>‹#›</a:t>
            </a:fld>
            <a:endParaRPr lang="en-US" altLang="en-US" smtClean="0">
              <a:solidFill>
                <a:srgbClr val="000000"/>
              </a:solidFill>
            </a:endParaRPr>
          </a:p>
        </p:txBody>
      </p:sp>
    </p:spTree>
    <p:extLst>
      <p:ext uri="{BB962C8B-B14F-4D97-AF65-F5344CB8AC3E}">
        <p14:creationId xmlns:p14="http://schemas.microsoft.com/office/powerpoint/2010/main" val="62112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1C02666-EA16-42F9-8C28-3A768675AAE9}" type="slidenum">
              <a:rPr lang="en-US" altLang="en-US" smtClean="0">
                <a:solidFill>
                  <a:srgbClr val="000000"/>
                </a:solidFill>
              </a:rPr>
              <a:pPr/>
              <a:t>‹#›</a:t>
            </a:fld>
            <a:endParaRPr lang="en-US" altLang="en-US" smtClean="0">
              <a:solidFill>
                <a:srgbClr val="000000"/>
              </a:solidFill>
            </a:endParaRPr>
          </a:p>
        </p:txBody>
      </p:sp>
    </p:spTree>
    <p:extLst>
      <p:ext uri="{BB962C8B-B14F-4D97-AF65-F5344CB8AC3E}">
        <p14:creationId xmlns:p14="http://schemas.microsoft.com/office/powerpoint/2010/main" val="4287017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B4BE02F-EADE-450D-87F4-D3CDE58CFEF4}" type="slidenum">
              <a:rPr lang="en-US" altLang="en-US" smtClean="0">
                <a:solidFill>
                  <a:srgbClr val="000000"/>
                </a:solidFill>
              </a:rPr>
              <a:pPr/>
              <a:t>‹#›</a:t>
            </a:fld>
            <a:endParaRPr lang="en-US" altLang="en-US" smtClean="0">
              <a:solidFill>
                <a:srgbClr val="000000"/>
              </a:solidFill>
            </a:endParaRPr>
          </a:p>
        </p:txBody>
      </p:sp>
    </p:spTree>
    <p:extLst>
      <p:ext uri="{BB962C8B-B14F-4D97-AF65-F5344CB8AC3E}">
        <p14:creationId xmlns:p14="http://schemas.microsoft.com/office/powerpoint/2010/main" val="102138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78CF1E2-5876-49B2-AD3A-63599648884B}" type="slidenum">
              <a:rPr lang="en-US" altLang="en-US" smtClean="0">
                <a:solidFill>
                  <a:srgbClr val="000000"/>
                </a:solidFill>
              </a:rPr>
              <a:pPr/>
              <a:t>‹#›</a:t>
            </a:fld>
            <a:endParaRPr lang="en-US" altLang="en-US" smtClean="0">
              <a:solidFill>
                <a:srgbClr val="000000"/>
              </a:solidFill>
            </a:endParaRPr>
          </a:p>
        </p:txBody>
      </p:sp>
    </p:spTree>
    <p:extLst>
      <p:ext uri="{BB962C8B-B14F-4D97-AF65-F5344CB8AC3E}">
        <p14:creationId xmlns:p14="http://schemas.microsoft.com/office/powerpoint/2010/main" val="359835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DB05C0-D318-4F9A-BAEA-6783AEA22BE9}" type="slidenum">
              <a:rPr lang="en-US"/>
              <a:pPr>
                <a:defRPr/>
              </a:pPr>
              <a:t>‹#›</a:t>
            </a:fld>
            <a:endParaRPr lang="en-US"/>
          </a:p>
        </p:txBody>
      </p:sp>
    </p:spTree>
    <p:extLst>
      <p:ext uri="{BB962C8B-B14F-4D97-AF65-F5344CB8AC3E}">
        <p14:creationId xmlns:p14="http://schemas.microsoft.com/office/powerpoint/2010/main" val="2404435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C2169F5-8CD5-460E-987E-77884EC1A50F}" type="slidenum">
              <a:rPr lang="en-US" altLang="en-US" smtClean="0">
                <a:solidFill>
                  <a:srgbClr val="000000"/>
                </a:solidFill>
              </a:rPr>
              <a:pPr/>
              <a:t>‹#›</a:t>
            </a:fld>
            <a:endParaRPr lang="en-US" altLang="en-US" smtClean="0">
              <a:solidFill>
                <a:srgbClr val="000000"/>
              </a:solidFill>
            </a:endParaRPr>
          </a:p>
        </p:txBody>
      </p:sp>
    </p:spTree>
    <p:extLst>
      <p:ext uri="{BB962C8B-B14F-4D97-AF65-F5344CB8AC3E}">
        <p14:creationId xmlns:p14="http://schemas.microsoft.com/office/powerpoint/2010/main" val="1479470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21C25AA-3B52-4EA9-9BE0-F57BE48D9CC9}" type="slidenum">
              <a:rPr lang="en-US" altLang="en-US" smtClean="0">
                <a:solidFill>
                  <a:srgbClr val="000000"/>
                </a:solidFill>
              </a:rPr>
              <a:pPr/>
              <a:t>‹#›</a:t>
            </a:fld>
            <a:endParaRPr lang="en-US" altLang="en-US" smtClean="0">
              <a:solidFill>
                <a:srgbClr val="000000"/>
              </a:solidFill>
            </a:endParaRPr>
          </a:p>
        </p:txBody>
      </p:sp>
    </p:spTree>
    <p:extLst>
      <p:ext uri="{BB962C8B-B14F-4D97-AF65-F5344CB8AC3E}">
        <p14:creationId xmlns:p14="http://schemas.microsoft.com/office/powerpoint/2010/main" val="2323727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C23895B-334A-4AEB-AC68-AAC2AADE63A2}" type="slidenum">
              <a:rPr lang="en-US" altLang="en-US" smtClean="0">
                <a:solidFill>
                  <a:srgbClr val="000000"/>
                </a:solidFill>
              </a:rPr>
              <a:pPr/>
              <a:t>‹#›</a:t>
            </a:fld>
            <a:endParaRPr lang="en-US" altLang="en-US" smtClean="0">
              <a:solidFill>
                <a:srgbClr val="000000"/>
              </a:solidFill>
            </a:endParaRPr>
          </a:p>
        </p:txBody>
      </p:sp>
    </p:spTree>
    <p:extLst>
      <p:ext uri="{BB962C8B-B14F-4D97-AF65-F5344CB8AC3E}">
        <p14:creationId xmlns:p14="http://schemas.microsoft.com/office/powerpoint/2010/main" val="2506510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6"/>
          <p:cNvSpPr>
            <a:spLocks noGrp="1" noChangeArrowheads="1"/>
          </p:cNvSpPr>
          <p:nvPr>
            <p:ph type="sldNum" sz="quarter" idx="12"/>
          </p:nvPr>
        </p:nvSpPr>
        <p:spPr>
          <a:ln/>
        </p:spPr>
        <p:txBody>
          <a:bodyPr/>
          <a:lstStyle>
            <a:lvl1pPr>
              <a:defRPr/>
            </a:lvl1pPr>
          </a:lstStyle>
          <a:p>
            <a:fld id="{5846FB26-CF04-41AF-884D-25967EDBF793}" type="slidenum">
              <a:rPr lang="en-US" altLang="en-US" smtClean="0">
                <a:solidFill>
                  <a:srgbClr val="000000"/>
                </a:solidFill>
                <a:latin typeface="Times New Roman" panose="02020603050405020304" pitchFamily="18" charset="0"/>
              </a:rPr>
              <a:pPr/>
              <a:t>‹#›</a:t>
            </a:fld>
            <a:endParaRPr lang="en-US"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076276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6"/>
          <p:cNvSpPr>
            <a:spLocks noGrp="1" noChangeArrowheads="1"/>
          </p:cNvSpPr>
          <p:nvPr>
            <p:ph type="sldNum" sz="quarter" idx="12"/>
          </p:nvPr>
        </p:nvSpPr>
        <p:spPr>
          <a:ln/>
        </p:spPr>
        <p:txBody>
          <a:bodyPr/>
          <a:lstStyle>
            <a:lvl1pPr>
              <a:defRPr/>
            </a:lvl1pPr>
          </a:lstStyle>
          <a:p>
            <a:fld id="{E0F352E7-247F-4C04-99E2-E5311145C530}" type="slidenum">
              <a:rPr lang="en-US" altLang="en-US" smtClean="0">
                <a:solidFill>
                  <a:srgbClr val="000000"/>
                </a:solidFill>
                <a:latin typeface="Times New Roman" panose="02020603050405020304" pitchFamily="18" charset="0"/>
              </a:rPr>
              <a:pPr/>
              <a:t>‹#›</a:t>
            </a:fld>
            <a:endParaRPr lang="en-US"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68677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6"/>
          <p:cNvSpPr>
            <a:spLocks noGrp="1" noChangeArrowheads="1"/>
          </p:cNvSpPr>
          <p:nvPr>
            <p:ph type="sldNum" sz="quarter" idx="12"/>
          </p:nvPr>
        </p:nvSpPr>
        <p:spPr>
          <a:ln/>
        </p:spPr>
        <p:txBody>
          <a:bodyPr/>
          <a:lstStyle>
            <a:lvl1pPr>
              <a:defRPr/>
            </a:lvl1pPr>
          </a:lstStyle>
          <a:p>
            <a:fld id="{220FC91F-817C-42FF-AFCA-90ECD8CB2B7C}" type="slidenum">
              <a:rPr lang="en-US" altLang="en-US" smtClean="0">
                <a:solidFill>
                  <a:srgbClr val="000000"/>
                </a:solidFill>
                <a:latin typeface="Times New Roman" panose="02020603050405020304" pitchFamily="18" charset="0"/>
              </a:rPr>
              <a:pPr/>
              <a:t>‹#›</a:t>
            </a:fld>
            <a:endParaRPr lang="en-US"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903689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7" name="Rectangle 6"/>
          <p:cNvSpPr>
            <a:spLocks noGrp="1" noChangeArrowheads="1"/>
          </p:cNvSpPr>
          <p:nvPr>
            <p:ph type="sldNum" sz="quarter" idx="12"/>
          </p:nvPr>
        </p:nvSpPr>
        <p:spPr>
          <a:ln/>
        </p:spPr>
        <p:txBody>
          <a:bodyPr/>
          <a:lstStyle>
            <a:lvl1pPr>
              <a:defRPr/>
            </a:lvl1pPr>
          </a:lstStyle>
          <a:p>
            <a:fld id="{126C02C0-FBDC-4533-BE05-A71020A527AD}" type="slidenum">
              <a:rPr lang="en-US" altLang="en-US" smtClean="0">
                <a:solidFill>
                  <a:srgbClr val="000000"/>
                </a:solidFill>
                <a:latin typeface="Times New Roman" panose="02020603050405020304" pitchFamily="18" charset="0"/>
              </a:rPr>
              <a:pPr/>
              <a:t>‹#›</a:t>
            </a:fld>
            <a:endParaRPr lang="en-US"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521090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9" name="Rectangle 6"/>
          <p:cNvSpPr>
            <a:spLocks noGrp="1" noChangeArrowheads="1"/>
          </p:cNvSpPr>
          <p:nvPr>
            <p:ph type="sldNum" sz="quarter" idx="12"/>
          </p:nvPr>
        </p:nvSpPr>
        <p:spPr>
          <a:ln/>
        </p:spPr>
        <p:txBody>
          <a:bodyPr/>
          <a:lstStyle>
            <a:lvl1pPr>
              <a:defRPr/>
            </a:lvl1pPr>
          </a:lstStyle>
          <a:p>
            <a:fld id="{9BCF1FA5-A92E-4F90-AEF1-840302F0337D}" type="slidenum">
              <a:rPr lang="en-US" altLang="en-US" smtClean="0">
                <a:solidFill>
                  <a:srgbClr val="000000"/>
                </a:solidFill>
                <a:latin typeface="Times New Roman" panose="02020603050405020304" pitchFamily="18" charset="0"/>
              </a:rPr>
              <a:pPr/>
              <a:t>‹#›</a:t>
            </a:fld>
            <a:endParaRPr lang="en-US"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623768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6"/>
          <p:cNvSpPr>
            <a:spLocks noGrp="1" noChangeArrowheads="1"/>
          </p:cNvSpPr>
          <p:nvPr>
            <p:ph type="sldNum" sz="quarter" idx="12"/>
          </p:nvPr>
        </p:nvSpPr>
        <p:spPr>
          <a:ln/>
        </p:spPr>
        <p:txBody>
          <a:bodyPr/>
          <a:lstStyle>
            <a:lvl1pPr>
              <a:defRPr/>
            </a:lvl1pPr>
          </a:lstStyle>
          <a:p>
            <a:fld id="{57F9D68C-5B91-4C10-A831-491F95DA10A4}" type="slidenum">
              <a:rPr lang="en-US" altLang="en-US" smtClean="0">
                <a:solidFill>
                  <a:srgbClr val="000000"/>
                </a:solidFill>
                <a:latin typeface="Times New Roman" panose="02020603050405020304" pitchFamily="18" charset="0"/>
              </a:rPr>
              <a:pPr/>
              <a:t>‹#›</a:t>
            </a:fld>
            <a:endParaRPr lang="en-US"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653092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4" name="Rectangle 6"/>
          <p:cNvSpPr>
            <a:spLocks noGrp="1" noChangeArrowheads="1"/>
          </p:cNvSpPr>
          <p:nvPr>
            <p:ph type="sldNum" sz="quarter" idx="12"/>
          </p:nvPr>
        </p:nvSpPr>
        <p:spPr>
          <a:ln/>
        </p:spPr>
        <p:txBody>
          <a:bodyPr/>
          <a:lstStyle>
            <a:lvl1pPr>
              <a:defRPr/>
            </a:lvl1pPr>
          </a:lstStyle>
          <a:p>
            <a:fld id="{219ACB54-3E6B-4407-A81A-CDB8430C666E}" type="slidenum">
              <a:rPr lang="en-US" altLang="en-US" smtClean="0">
                <a:solidFill>
                  <a:srgbClr val="000000"/>
                </a:solidFill>
                <a:latin typeface="Times New Roman" panose="02020603050405020304" pitchFamily="18" charset="0"/>
              </a:rPr>
              <a:pPr/>
              <a:t>‹#›</a:t>
            </a:fld>
            <a:endParaRPr lang="en-US"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6794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7E83B0-1CB9-48F5-9CF4-05933D9795F3}" type="slidenum">
              <a:rPr lang="en-US"/>
              <a:pPr>
                <a:defRPr/>
              </a:pPr>
              <a:t>‹#›</a:t>
            </a:fld>
            <a:endParaRPr lang="en-US"/>
          </a:p>
        </p:txBody>
      </p:sp>
    </p:spTree>
    <p:extLst>
      <p:ext uri="{BB962C8B-B14F-4D97-AF65-F5344CB8AC3E}">
        <p14:creationId xmlns:p14="http://schemas.microsoft.com/office/powerpoint/2010/main" val="2824131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7" name="Rectangle 6"/>
          <p:cNvSpPr>
            <a:spLocks noGrp="1" noChangeArrowheads="1"/>
          </p:cNvSpPr>
          <p:nvPr>
            <p:ph type="sldNum" sz="quarter" idx="12"/>
          </p:nvPr>
        </p:nvSpPr>
        <p:spPr>
          <a:ln/>
        </p:spPr>
        <p:txBody>
          <a:bodyPr/>
          <a:lstStyle>
            <a:lvl1pPr>
              <a:defRPr/>
            </a:lvl1pPr>
          </a:lstStyle>
          <a:p>
            <a:fld id="{DD748EE8-1188-4FE0-8603-5286A6D620EA}" type="slidenum">
              <a:rPr lang="en-US" altLang="en-US" smtClean="0">
                <a:solidFill>
                  <a:srgbClr val="000000"/>
                </a:solidFill>
                <a:latin typeface="Times New Roman" panose="02020603050405020304" pitchFamily="18" charset="0"/>
              </a:rPr>
              <a:pPr/>
              <a:t>‹#›</a:t>
            </a:fld>
            <a:endParaRPr lang="en-US"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73151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7" name="Rectangle 6"/>
          <p:cNvSpPr>
            <a:spLocks noGrp="1" noChangeArrowheads="1"/>
          </p:cNvSpPr>
          <p:nvPr>
            <p:ph type="sldNum" sz="quarter" idx="12"/>
          </p:nvPr>
        </p:nvSpPr>
        <p:spPr>
          <a:ln/>
        </p:spPr>
        <p:txBody>
          <a:bodyPr/>
          <a:lstStyle>
            <a:lvl1pPr>
              <a:defRPr/>
            </a:lvl1pPr>
          </a:lstStyle>
          <a:p>
            <a:fld id="{7C7D2F96-815F-421E-A21E-887CC736BCB6}" type="slidenum">
              <a:rPr lang="en-US" altLang="en-US" smtClean="0">
                <a:solidFill>
                  <a:srgbClr val="000000"/>
                </a:solidFill>
                <a:latin typeface="Times New Roman" panose="02020603050405020304" pitchFamily="18" charset="0"/>
              </a:rPr>
              <a:pPr/>
              <a:t>‹#›</a:t>
            </a:fld>
            <a:endParaRPr lang="en-US"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6743683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6"/>
          <p:cNvSpPr>
            <a:spLocks noGrp="1" noChangeArrowheads="1"/>
          </p:cNvSpPr>
          <p:nvPr>
            <p:ph type="sldNum" sz="quarter" idx="12"/>
          </p:nvPr>
        </p:nvSpPr>
        <p:spPr>
          <a:ln/>
        </p:spPr>
        <p:txBody>
          <a:bodyPr/>
          <a:lstStyle>
            <a:lvl1pPr>
              <a:defRPr/>
            </a:lvl1pPr>
          </a:lstStyle>
          <a:p>
            <a:fld id="{3CDCD26E-0E55-4202-B40E-5CCEE964B62C}" type="slidenum">
              <a:rPr lang="en-US" altLang="en-US" smtClean="0">
                <a:solidFill>
                  <a:srgbClr val="000000"/>
                </a:solidFill>
                <a:latin typeface="Times New Roman" panose="02020603050405020304" pitchFamily="18" charset="0"/>
              </a:rPr>
              <a:pPr/>
              <a:t>‹#›</a:t>
            </a:fld>
            <a:endParaRPr lang="en-US"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2000311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6"/>
          <p:cNvSpPr>
            <a:spLocks noGrp="1" noChangeArrowheads="1"/>
          </p:cNvSpPr>
          <p:nvPr>
            <p:ph type="sldNum" sz="quarter" idx="12"/>
          </p:nvPr>
        </p:nvSpPr>
        <p:spPr>
          <a:ln/>
        </p:spPr>
        <p:txBody>
          <a:bodyPr/>
          <a:lstStyle>
            <a:lvl1pPr>
              <a:defRPr/>
            </a:lvl1pPr>
          </a:lstStyle>
          <a:p>
            <a:fld id="{40C984A8-D63F-4AB5-AAA1-99316F6B47CA}" type="slidenum">
              <a:rPr lang="en-US" altLang="en-US" smtClean="0">
                <a:solidFill>
                  <a:srgbClr val="000000"/>
                </a:solidFill>
                <a:latin typeface="Times New Roman" panose="02020603050405020304" pitchFamily="18" charset="0"/>
              </a:rPr>
              <a:pPr/>
              <a:t>‹#›</a:t>
            </a:fld>
            <a:endParaRPr lang="en-US"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107066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6"/>
          <p:cNvSpPr>
            <a:spLocks noGrp="1" noChangeArrowheads="1"/>
          </p:cNvSpPr>
          <p:nvPr>
            <p:ph type="sldNum" sz="quarter" idx="12"/>
          </p:nvPr>
        </p:nvSpPr>
        <p:spPr>
          <a:ln/>
        </p:spPr>
        <p:txBody>
          <a:bodyPr/>
          <a:lstStyle>
            <a:lvl1pPr>
              <a:defRPr/>
            </a:lvl1pPr>
          </a:lstStyle>
          <a:p>
            <a:fld id="{AE5E5BA3-93D5-4EF1-A97E-F9BC457645AC}" type="slidenum">
              <a:rPr lang="en-US" altLang="en-US" smtClean="0">
                <a:solidFill>
                  <a:srgbClr val="000000"/>
                </a:solidFill>
                <a:latin typeface="Times New Roman" panose="02020603050405020304" pitchFamily="18" charset="0"/>
              </a:rPr>
              <a:pPr/>
              <a:t>‹#›</a:t>
            </a:fld>
            <a:endParaRPr lang="en-US"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219899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536428-9675-40A2-9E62-49CA5D011053}" type="slidenum">
              <a:rPr lang="en-US"/>
              <a:pPr>
                <a:defRPr/>
              </a:pPr>
              <a:t>‹#›</a:t>
            </a:fld>
            <a:endParaRPr lang="en-US"/>
          </a:p>
        </p:txBody>
      </p:sp>
    </p:spTree>
    <p:extLst>
      <p:ext uri="{BB962C8B-B14F-4D97-AF65-F5344CB8AC3E}">
        <p14:creationId xmlns:p14="http://schemas.microsoft.com/office/powerpoint/2010/main" val="20421003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88F3F3C-CB19-4633-8AF7-DB07A98C91AE}" type="slidenum">
              <a:rPr lang="en-US"/>
              <a:pPr>
                <a:defRPr/>
              </a:pPr>
              <a:t>‹#›</a:t>
            </a:fld>
            <a:endParaRPr lang="en-US"/>
          </a:p>
        </p:txBody>
      </p:sp>
    </p:spTree>
    <p:extLst>
      <p:ext uri="{BB962C8B-B14F-4D97-AF65-F5344CB8AC3E}">
        <p14:creationId xmlns:p14="http://schemas.microsoft.com/office/powerpoint/2010/main" val="20308231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037832A-7A94-4381-8957-726830F5073B}" type="slidenum">
              <a:rPr lang="en-US"/>
              <a:pPr>
                <a:defRPr/>
              </a:pPr>
              <a:t>‹#›</a:t>
            </a:fld>
            <a:endParaRPr lang="en-US"/>
          </a:p>
        </p:txBody>
      </p:sp>
    </p:spTree>
    <p:extLst>
      <p:ext uri="{BB962C8B-B14F-4D97-AF65-F5344CB8AC3E}">
        <p14:creationId xmlns:p14="http://schemas.microsoft.com/office/powerpoint/2010/main" val="3216549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A38A2A4-AE79-4DFD-B6CC-E3E4506C7279}" type="slidenum">
              <a:rPr lang="en-US"/>
              <a:pPr>
                <a:defRPr/>
              </a:pPr>
              <a:t>‹#›</a:t>
            </a:fld>
            <a:endParaRPr lang="en-US"/>
          </a:p>
        </p:txBody>
      </p:sp>
    </p:spTree>
    <p:extLst>
      <p:ext uri="{BB962C8B-B14F-4D97-AF65-F5344CB8AC3E}">
        <p14:creationId xmlns:p14="http://schemas.microsoft.com/office/powerpoint/2010/main" val="8305447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94C418-82D9-4FA9-B51B-3DBE527FC47F}" type="slidenum">
              <a:rPr lang="en-US"/>
              <a:pPr>
                <a:defRPr/>
              </a:pPr>
              <a:t>‹#›</a:t>
            </a:fld>
            <a:endParaRPr lang="en-US"/>
          </a:p>
        </p:txBody>
      </p:sp>
    </p:spTree>
    <p:extLst>
      <p:ext uri="{BB962C8B-B14F-4D97-AF65-F5344CB8AC3E}">
        <p14:creationId xmlns:p14="http://schemas.microsoft.com/office/powerpoint/2010/main" val="33958823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5D1E5F-A60A-495F-8772-87EF56F1875E}" type="slidenum">
              <a:rPr lang="en-US"/>
              <a:pPr>
                <a:defRPr/>
              </a:pPr>
              <a:t>‹#›</a:t>
            </a:fld>
            <a:endParaRPr lang="en-US"/>
          </a:p>
        </p:txBody>
      </p:sp>
    </p:spTree>
    <p:extLst>
      <p:ext uri="{BB962C8B-B14F-4D97-AF65-F5344CB8AC3E}">
        <p14:creationId xmlns:p14="http://schemas.microsoft.com/office/powerpoint/2010/main" val="3176831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B313CF28-9C1D-4220-A6D6-291B11E74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F3771A00-CDBA-4479-A309-2179CC41A87F}" type="slidenum">
              <a:rPr lang="en-US" altLang="en-US" smtClean="0">
                <a:solidFill>
                  <a:srgbClr val="000000"/>
                </a:solidFill>
              </a:rPr>
              <a:pPr/>
              <a:t>‹#›</a:t>
            </a:fld>
            <a:endParaRPr lang="en-US" altLang="en-US" smtClean="0">
              <a:solidFill>
                <a:srgbClr val="000000"/>
              </a:solidFill>
            </a:endParaRPr>
          </a:p>
        </p:txBody>
      </p:sp>
    </p:spTree>
    <p:extLst>
      <p:ext uri="{BB962C8B-B14F-4D97-AF65-F5344CB8AC3E}">
        <p14:creationId xmlns:p14="http://schemas.microsoft.com/office/powerpoint/2010/main" val="2601719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a:defRPr/>
            </a:pPr>
            <a:endParaRPr lang="en-US">
              <a:solidFill>
                <a:srgbClr val="000000"/>
              </a:solidFill>
              <a:latin typeface="Times New Roman" panose="02020603050405020304" pitchFamily="18"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a:defRPr/>
            </a:pPr>
            <a:endParaRPr lang="en-US">
              <a:solidFill>
                <a:srgbClr val="000000"/>
              </a:solidFill>
              <a:latin typeface="Times New Roman" panose="02020603050405020304" pitchFamily="18"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fld id="{3559D762-AF81-4F12-9C0F-CFE9C7E44DD3}" type="slidenum">
              <a:rPr lang="en-US" altLang="en-US" smtClean="0">
                <a:solidFill>
                  <a:srgbClr val="000000"/>
                </a:solidFill>
                <a:latin typeface="Times New Roman" panose="02020603050405020304" pitchFamily="18" charset="0"/>
              </a:rPr>
              <a:pPr/>
              <a:t>‹#›</a:t>
            </a:fld>
            <a:endParaRPr lang="en-US"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239531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slide" Target="slide8.xml"/><Relationship Id="rId4" Type="http://schemas.openxmlformats.org/officeDocument/2006/relationships/image" Target="../media/image32.gif"/></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 Target="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audio" Target="../media/audio1.wav"/><Relationship Id="rId1" Type="http://schemas.openxmlformats.org/officeDocument/2006/relationships/slideLayout" Target="../slideLayouts/slideLayout29.xml"/><Relationship Id="rId4" Type="http://schemas.openxmlformats.org/officeDocument/2006/relationships/image" Target="../media/image39.wmf"/></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xml"/><Relationship Id="rId5" Type="http://schemas.openxmlformats.org/officeDocument/2006/relationships/image" Target="../media/image43.gif"/><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xml"/><Relationship Id="rId5" Type="http://schemas.openxmlformats.org/officeDocument/2006/relationships/image" Target="../media/image43.gif"/><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image" Target="../media/image21.jpeg"/><Relationship Id="rId4" Type="http://schemas.openxmlformats.org/officeDocument/2006/relationships/slide" Target="slide13.xml"/><Relationship Id="rId9" Type="http://schemas.openxmlformats.org/officeDocument/2006/relationships/slide" Target="slide16.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áº¿t quáº£ hÃ¬nh áº£nh cho truyen thanh giong bang hinh 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12192000" cy="5105400"/>
          </a:xfrm>
          <a:prstGeom prst="rect">
            <a:avLst/>
          </a:prstGeom>
          <a:noFill/>
          <a:extLst>
            <a:ext uri="{909E8E84-426E-40DD-AFC4-6F175D3DCCD1}">
              <a14:hiddenFill xmlns:a14="http://schemas.microsoft.com/office/drawing/2010/main">
                <a:solidFill>
                  <a:srgbClr val="FFFFFF"/>
                </a:solidFill>
              </a14:hiddenFill>
            </a:ext>
          </a:extLst>
        </p:spPr>
      </p:pic>
      <p:sp>
        <p:nvSpPr>
          <p:cNvPr id="2054" name="WordArt 6"/>
          <p:cNvSpPr>
            <a:spLocks noChangeArrowheads="1" noChangeShapeType="1" noTextEdit="1"/>
          </p:cNvSpPr>
          <p:nvPr/>
        </p:nvSpPr>
        <p:spPr bwMode="auto">
          <a:xfrm>
            <a:off x="2081048" y="0"/>
            <a:ext cx="7467600" cy="1752600"/>
          </a:xfrm>
          <a:prstGeom prst="rect">
            <a:avLst/>
          </a:prstGeom>
        </p:spPr>
        <p:txBody>
          <a:bodyPr wrap="none" fromWordArt="1">
            <a:prstTxWarp prst="textPlain">
              <a:avLst>
                <a:gd name="adj" fmla="val 50000"/>
              </a:avLst>
            </a:prstTxWarp>
          </a:bodyPr>
          <a:lstStyle/>
          <a:p>
            <a:pPr algn="ctr"/>
            <a:r>
              <a:rPr lang="en-US" sz="1600" kern="10" dirty="0" smtClean="0">
                <a:ln w="19050">
                  <a:solidFill>
                    <a:schemeClr val="tx1"/>
                  </a:solidFill>
                  <a:round/>
                  <a:headEnd/>
                  <a:tailEnd/>
                </a:ln>
                <a:latin typeface="+mj-lt"/>
                <a:cs typeface="Times New Roman"/>
              </a:rPr>
              <a:t>Bài 6 - Văn </a:t>
            </a:r>
            <a:r>
              <a:rPr lang="en-US" sz="1600" kern="10" dirty="0">
                <a:ln w="19050">
                  <a:solidFill>
                    <a:schemeClr val="tx1"/>
                  </a:solidFill>
                  <a:round/>
                  <a:headEnd/>
                  <a:tailEnd/>
                </a:ln>
                <a:latin typeface="+mj-lt"/>
                <a:cs typeface="Times New Roman"/>
              </a:rPr>
              <a:t>bản</a:t>
            </a:r>
          </a:p>
          <a:p>
            <a:pPr algn="ctr"/>
            <a:r>
              <a:rPr lang="en-US" sz="3600" kern="10" dirty="0">
                <a:ln w="19050">
                  <a:solidFill>
                    <a:srgbClr val="FF0000"/>
                  </a:solidFill>
                  <a:round/>
                  <a:headEnd/>
                  <a:tailEnd/>
                </a:ln>
                <a:solidFill>
                  <a:srgbClr val="FF0000"/>
                </a:solidFill>
                <a:latin typeface="+mj-lt"/>
                <a:cs typeface="Times New Roman"/>
              </a:rPr>
              <a:t>THÁNH GIÓNG</a:t>
            </a:r>
            <a:endParaRPr lang="en-US" sz="4800" kern="10" dirty="0">
              <a:ln w="19050">
                <a:solidFill>
                  <a:srgbClr val="FF0000"/>
                </a:solidFill>
                <a:round/>
                <a:headEnd/>
                <a:tailEnd/>
              </a:ln>
              <a:solidFill>
                <a:srgbClr val="FF0000"/>
              </a:solidFill>
              <a:latin typeface="+mj-lt"/>
              <a:cs typeface="Times New Roman"/>
            </a:endParaRPr>
          </a:p>
          <a:p>
            <a:pPr algn="ctr"/>
            <a:r>
              <a:rPr lang="en-US" i="1" kern="10" dirty="0" smtClean="0">
                <a:ln w="19050">
                  <a:solidFill>
                    <a:schemeClr val="tx1"/>
                  </a:solidFill>
                  <a:round/>
                  <a:headEnd/>
                  <a:tailEnd/>
                </a:ln>
                <a:latin typeface="+mj-lt"/>
                <a:cs typeface="Times New Roman"/>
              </a:rPr>
              <a:t>(</a:t>
            </a:r>
            <a:r>
              <a:rPr lang="en-US" i="1" kern="10" dirty="0" err="1" smtClean="0">
                <a:ln w="19050">
                  <a:solidFill>
                    <a:schemeClr val="tx1"/>
                  </a:solidFill>
                  <a:round/>
                  <a:headEnd/>
                  <a:tailEnd/>
                </a:ln>
                <a:latin typeface="+mj-lt"/>
                <a:cs typeface="Times New Roman"/>
              </a:rPr>
              <a:t>Truyền</a:t>
            </a:r>
            <a:r>
              <a:rPr lang="en-US" i="1" kern="10" dirty="0" smtClean="0">
                <a:ln w="19050">
                  <a:solidFill>
                    <a:schemeClr val="tx1"/>
                  </a:solidFill>
                  <a:round/>
                  <a:headEnd/>
                  <a:tailEnd/>
                </a:ln>
                <a:latin typeface="+mj-lt"/>
                <a:cs typeface="Times New Roman"/>
              </a:rPr>
              <a:t> </a:t>
            </a:r>
            <a:r>
              <a:rPr lang="en-US" i="1" kern="10" dirty="0" err="1" smtClean="0">
                <a:ln w="19050">
                  <a:solidFill>
                    <a:schemeClr val="tx1"/>
                  </a:solidFill>
                  <a:round/>
                  <a:headEnd/>
                  <a:tailEnd/>
                </a:ln>
                <a:latin typeface="+mj-lt"/>
                <a:cs typeface="Times New Roman"/>
              </a:rPr>
              <a:t>thuyết</a:t>
            </a:r>
            <a:r>
              <a:rPr lang="en-US" i="1" kern="10" dirty="0" smtClean="0">
                <a:ln w="19050">
                  <a:solidFill>
                    <a:schemeClr val="tx1"/>
                  </a:solidFill>
                  <a:round/>
                  <a:headEnd/>
                  <a:tailEnd/>
                </a:ln>
                <a:latin typeface="+mj-lt"/>
                <a:cs typeface="Times New Roman"/>
              </a:rPr>
              <a:t> )</a:t>
            </a:r>
            <a:endParaRPr lang="en-US" sz="2000" i="1" kern="10" dirty="0">
              <a:ln w="19050">
                <a:solidFill>
                  <a:schemeClr val="tx1"/>
                </a:solidFill>
                <a:round/>
                <a:headEnd/>
                <a:tailEnd/>
              </a:ln>
              <a:latin typeface="+mj-lt"/>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25562"/>
            <a:ext cx="10972800" cy="1112838"/>
          </a:xfrm>
        </p:spPr>
        <p:txBody>
          <a:bodyPr/>
          <a:lstStyle/>
          <a:p>
            <a:r>
              <a:rPr lang="en-US" b="1" dirty="0" smtClean="0">
                <a:solidFill>
                  <a:srgbClr val="C00000"/>
                </a:solidFill>
                <a:latin typeface="Times New Roman" panose="02020603050405020304" pitchFamily="18" charset="0"/>
                <a:cs typeface="Times New Roman" panose="02020603050405020304" pitchFamily="18" charset="0"/>
              </a:rPr>
              <a:t>Hoạt động nhóm (7 phút)- Phiếu học tập số 1</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en-US" dirty="0" smtClean="0">
                <a:latin typeface="Times New Roman" panose="02020603050405020304" pitchFamily="18" charset="0"/>
                <a:cs typeface="Times New Roman" panose="02020603050405020304" pitchFamily="18" charset="0"/>
              </a:rPr>
              <a:t>    </a:t>
            </a:r>
            <a:endParaRPr lang="en-US" dirty="0"/>
          </a:p>
        </p:txBody>
      </p:sp>
      <p:sp>
        <p:nvSpPr>
          <p:cNvPr id="4" name="Title 1"/>
          <p:cNvSpPr txBox="1">
            <a:spLocks/>
          </p:cNvSpPr>
          <p:nvPr/>
        </p:nvSpPr>
        <p:spPr bwMode="auto">
          <a:xfrm>
            <a:off x="762000" y="15240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b="1" kern="0"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38758689"/>
              </p:ext>
            </p:extLst>
          </p:nvPr>
        </p:nvGraphicFramePr>
        <p:xfrm>
          <a:off x="457200" y="2849562"/>
          <a:ext cx="10969978" cy="4761632"/>
        </p:xfrm>
        <a:graphic>
          <a:graphicData uri="http://schemas.openxmlformats.org/drawingml/2006/table">
            <a:tbl>
              <a:tblPr firstRow="1" firstCol="1" bandRow="1" bandCol="1">
                <a:tableStyleId>{5C22544A-7EE6-4342-B048-85BDC9FD1C3A}</a:tableStyleId>
              </a:tblPr>
              <a:tblGrid>
                <a:gridCol w="3711023">
                  <a:extLst>
                    <a:ext uri="{9D8B030D-6E8A-4147-A177-3AD203B41FA5}">
                      <a16:colId xmlns:a16="http://schemas.microsoft.com/office/drawing/2014/main" xmlns="" val="192704155"/>
                    </a:ext>
                  </a:extLst>
                </a:gridCol>
                <a:gridCol w="4248935">
                  <a:extLst>
                    <a:ext uri="{9D8B030D-6E8A-4147-A177-3AD203B41FA5}">
                      <a16:colId xmlns:a16="http://schemas.microsoft.com/office/drawing/2014/main" xmlns="" val="2916010061"/>
                    </a:ext>
                  </a:extLst>
                </a:gridCol>
                <a:gridCol w="3010020">
                  <a:extLst>
                    <a:ext uri="{9D8B030D-6E8A-4147-A177-3AD203B41FA5}">
                      <a16:colId xmlns:a16="http://schemas.microsoft.com/office/drawing/2014/main" xmlns="" val="721505844"/>
                    </a:ext>
                  </a:extLst>
                </a:gridCol>
              </a:tblGrid>
              <a:tr h="381153">
                <a:tc>
                  <a:txBody>
                    <a:bodyPr/>
                    <a:lstStyle/>
                    <a:p>
                      <a:pPr marL="0" marR="0" indent="36195" algn="ctr">
                        <a:lnSpc>
                          <a:spcPct val="115000"/>
                        </a:lnSpc>
                        <a:spcBef>
                          <a:spcPts val="0"/>
                        </a:spcBef>
                        <a:spcAft>
                          <a:spcPts val="0"/>
                        </a:spcAft>
                      </a:pPr>
                      <a:r>
                        <a:rPr lang="en-US" sz="2400" dirty="0">
                          <a:solidFill>
                            <a:srgbClr val="7030A0"/>
                          </a:solidFill>
                          <a:latin typeface="Times New Roman" panose="02020603050405020304" pitchFamily="18" charset="0"/>
                          <a:cs typeface="Times New Roman" panose="02020603050405020304" pitchFamily="18" charset="0"/>
                        </a:rPr>
                        <a:t>Chi tiết</a:t>
                      </a:r>
                    </a:p>
                  </a:txBody>
                  <a:tcPr marL="45121" marR="45121" marT="45121" marB="45121"/>
                </a:tc>
                <a:tc>
                  <a:txBody>
                    <a:bodyPr/>
                    <a:lstStyle/>
                    <a:p>
                      <a:pPr marL="0" marR="0" indent="36195" algn="ctr">
                        <a:lnSpc>
                          <a:spcPct val="115000"/>
                        </a:lnSpc>
                        <a:spcBef>
                          <a:spcPts val="0"/>
                        </a:spcBef>
                        <a:spcAft>
                          <a:spcPts val="0"/>
                        </a:spcAft>
                      </a:pPr>
                      <a:r>
                        <a:rPr lang="vi-VN" sz="2400" dirty="0">
                          <a:solidFill>
                            <a:srgbClr val="7030A0"/>
                          </a:solidFill>
                          <a:latin typeface="Times New Roman" panose="02020603050405020304" pitchFamily="18" charset="0"/>
                          <a:cs typeface="Times New Roman" panose="02020603050405020304" pitchFamily="18" charset="0"/>
                        </a:rPr>
                        <a:t>Cảm nhận về ý nghĩa chi tiết</a:t>
                      </a:r>
                      <a:endParaRPr lang="en-US" sz="2400" dirty="0">
                        <a:solidFill>
                          <a:srgbClr val="7030A0"/>
                        </a:solidFill>
                        <a:latin typeface="Times New Roman" panose="02020603050405020304" pitchFamily="18" charset="0"/>
                        <a:cs typeface="Times New Roman" panose="02020603050405020304" pitchFamily="18" charset="0"/>
                      </a:endParaRPr>
                    </a:p>
                  </a:txBody>
                  <a:tcPr marL="45121" marR="45121" marT="45121" marB="45121"/>
                </a:tc>
                <a:tc>
                  <a:txBody>
                    <a:bodyPr/>
                    <a:lstStyle/>
                    <a:p>
                      <a:pPr marL="0" marR="0" algn="ctr">
                        <a:spcBef>
                          <a:spcPts val="0"/>
                        </a:spcBef>
                        <a:spcAft>
                          <a:spcPts val="0"/>
                        </a:spcAft>
                      </a:pPr>
                      <a:r>
                        <a:rPr lang="en-US" sz="2400" dirty="0">
                          <a:solidFill>
                            <a:srgbClr val="7030A0"/>
                          </a:solidFill>
                          <a:latin typeface="Times New Roman" panose="02020603050405020304" pitchFamily="18" charset="0"/>
                          <a:cs typeface="Times New Roman" panose="02020603050405020304" pitchFamily="18" charset="0"/>
                        </a:rPr>
                        <a:t> </a:t>
                      </a:r>
                      <a:r>
                        <a:rPr lang="en-US" sz="2400" dirty="0" smtClean="0">
                          <a:solidFill>
                            <a:srgbClr val="7030A0"/>
                          </a:solidFill>
                          <a:latin typeface="Times New Roman" panose="02020603050405020304" pitchFamily="18" charset="0"/>
                          <a:cs typeface="Times New Roman" panose="02020603050405020304" pitchFamily="18" charset="0"/>
                        </a:rPr>
                        <a:t> Nghệ</a:t>
                      </a:r>
                      <a:r>
                        <a:rPr lang="en-US" sz="2400" baseline="0" dirty="0" smtClean="0">
                          <a:solidFill>
                            <a:srgbClr val="7030A0"/>
                          </a:solidFill>
                          <a:latin typeface="Times New Roman" panose="02020603050405020304" pitchFamily="18" charset="0"/>
                          <a:cs typeface="Times New Roman" panose="02020603050405020304" pitchFamily="18" charset="0"/>
                        </a:rPr>
                        <a:t>  thuật xây dựng</a:t>
                      </a:r>
                      <a:endParaRPr lang="en-US" sz="2400" dirty="0">
                        <a:solidFill>
                          <a:srgbClr val="7030A0"/>
                        </a:solidFill>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xmlns="" val="2580854905"/>
                  </a:ext>
                </a:extLst>
              </a:tr>
              <a:tr h="443514">
                <a:tc rowSpan="3">
                  <a:txBody>
                    <a:bodyPr/>
                    <a:lstStyle/>
                    <a:p>
                      <a:pPr marL="0" marR="0" algn="just">
                        <a:spcBef>
                          <a:spcPts val="0"/>
                        </a:spcBef>
                        <a:spcAft>
                          <a:spcPts val="0"/>
                        </a:spcAft>
                      </a:pPr>
                      <a:r>
                        <a:rPr lang="en-US" dirty="0">
                          <a:solidFill>
                            <a:srgbClr val="FF0000"/>
                          </a:solidFill>
                          <a:latin typeface="Times New Roman" panose="02020603050405020304" pitchFamily="18" charset="0"/>
                          <a:cs typeface="Times New Roman" panose="02020603050405020304" pitchFamily="18" charset="0"/>
                        </a:rPr>
                        <a:t> </a:t>
                      </a:r>
                    </a:p>
                    <a:p>
                      <a:pPr marL="0" marR="0" algn="just">
                        <a:spcBef>
                          <a:spcPts val="0"/>
                        </a:spcBef>
                        <a:spcAft>
                          <a:spcPts val="0"/>
                        </a:spcAft>
                      </a:pPr>
                      <a:r>
                        <a:rPr lang="en-US" dirty="0">
                          <a:solidFill>
                            <a:srgbClr val="FF0000"/>
                          </a:solidFill>
                          <a:latin typeface="Times New Roman" panose="02020603050405020304" pitchFamily="18" charset="0"/>
                          <a:cs typeface="Times New Roman" panose="02020603050405020304" pitchFamily="18" charset="0"/>
                        </a:rPr>
                        <a:t>Tiếng nói đầu tiên  xin đi đánh giặc</a:t>
                      </a:r>
                    </a:p>
                  </a:txBody>
                  <a:tcPr marL="45121" marR="45121" marT="45121" marB="45121"/>
                </a:tc>
                <a:tc>
                  <a:txBody>
                    <a:bodyPr/>
                    <a:lstStyle/>
                    <a:p>
                      <a:endParaRPr lang="en-US" dirty="0"/>
                    </a:p>
                  </a:txBody>
                  <a:tcPr marL="45121" marR="45121" marT="45121" marB="45121"/>
                </a:tc>
                <a:tc rowSpan="9">
                  <a:txBody>
                    <a:bodyPr/>
                    <a:lstStyle/>
                    <a:p>
                      <a:pPr marL="0" marR="0">
                        <a:spcBef>
                          <a:spcPts val="0"/>
                        </a:spcBef>
                        <a:spcAft>
                          <a:spcPts val="0"/>
                        </a:spcAft>
                      </a:pPr>
                      <a:r>
                        <a:rPr lang="en-US" dirty="0">
                          <a:solidFill>
                            <a:srgbClr val="7030A0"/>
                          </a:solidFill>
                        </a:rPr>
                        <a:t>  </a:t>
                      </a:r>
                    </a:p>
                    <a:p>
                      <a:pPr marL="0" marR="0">
                        <a:spcBef>
                          <a:spcPts val="0"/>
                        </a:spcBef>
                        <a:spcAft>
                          <a:spcPts val="0"/>
                        </a:spcAft>
                      </a:pPr>
                      <a:r>
                        <a:rPr lang="en-US" dirty="0">
                          <a:solidFill>
                            <a:srgbClr val="7030A0"/>
                          </a:solidFill>
                        </a:rPr>
                        <a:t> </a:t>
                      </a:r>
                    </a:p>
                    <a:p>
                      <a:pPr marL="0" marR="0">
                        <a:spcBef>
                          <a:spcPts val="0"/>
                        </a:spcBef>
                        <a:spcAft>
                          <a:spcPts val="0"/>
                        </a:spcAft>
                      </a:pPr>
                      <a:r>
                        <a:rPr lang="en-US" dirty="0">
                          <a:solidFill>
                            <a:srgbClr val="7030A0"/>
                          </a:solidFill>
                        </a:rPr>
                        <a:t> </a:t>
                      </a:r>
                    </a:p>
                    <a:p>
                      <a:pPr marL="0" marR="0">
                        <a:spcBef>
                          <a:spcPts val="0"/>
                        </a:spcBef>
                        <a:spcAft>
                          <a:spcPts val="0"/>
                        </a:spcAft>
                      </a:pPr>
                      <a:r>
                        <a:rPr lang="en-US" dirty="0">
                          <a:solidFill>
                            <a:srgbClr val="7030A0"/>
                          </a:solidFill>
                        </a:rPr>
                        <a:t> </a:t>
                      </a:r>
                    </a:p>
                    <a:p>
                      <a:pPr marL="0" marR="0" indent="36195" algn="ctr">
                        <a:lnSpc>
                          <a:spcPct val="115000"/>
                        </a:lnSpc>
                        <a:spcBef>
                          <a:spcPts val="0"/>
                        </a:spcBef>
                        <a:spcAft>
                          <a:spcPts val="0"/>
                        </a:spcAft>
                      </a:pPr>
                      <a:r>
                        <a:rPr lang="vi-VN" dirty="0">
                          <a:solidFill>
                            <a:srgbClr val="7030A0"/>
                          </a:solidFill>
                        </a:rPr>
                        <a:t> </a:t>
                      </a:r>
                      <a:endParaRPr lang="en-US" dirty="0">
                        <a:solidFill>
                          <a:srgbClr val="7030A0"/>
                        </a:solidFill>
                      </a:endParaRPr>
                    </a:p>
                  </a:txBody>
                  <a:tcPr marL="0" marR="0" marT="0" marB="0" anchor="ctr"/>
                </a:tc>
                <a:extLst>
                  <a:ext uri="{0D108BD9-81ED-4DB2-BD59-A6C34878D82A}">
                    <a16:rowId xmlns:a16="http://schemas.microsoft.com/office/drawing/2014/main" xmlns="" val="1495777789"/>
                  </a:ext>
                </a:extLst>
              </a:tr>
              <a:tr h="811165">
                <a:tc vMerge="1">
                  <a:txBody>
                    <a:bodyPr/>
                    <a:lstStyle/>
                    <a:p>
                      <a:endParaRPr lang="en-US"/>
                    </a:p>
                  </a:txBody>
                  <a:tcPr/>
                </a:tc>
                <a:tc>
                  <a:txBody>
                    <a:bodyPr/>
                    <a:lstStyle/>
                    <a:p>
                      <a:endParaRPr lang="en-US" dirty="0"/>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xmlns="" val="3729255052"/>
                  </a:ext>
                </a:extLst>
              </a:tr>
              <a:tr h="443514">
                <a:tc vMerge="1">
                  <a:txBody>
                    <a:bodyPr/>
                    <a:lstStyle/>
                    <a:p>
                      <a:endParaRPr lang="en-US"/>
                    </a:p>
                  </a:txBody>
                  <a:tcPr/>
                </a:tc>
                <a:tc>
                  <a:txBody>
                    <a:bodyPr/>
                    <a:lstStyle/>
                    <a:p>
                      <a:endParaRPr lang="en-US" dirty="0"/>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xmlns="" val="4187609779"/>
                  </a:ext>
                </a:extLst>
              </a:tr>
              <a:tr h="320964">
                <a:tc rowSpan="3">
                  <a:txBody>
                    <a:bodyPr/>
                    <a:lstStyle/>
                    <a:p>
                      <a:pPr marL="0" marR="0" indent="36195" algn="just">
                        <a:spcBef>
                          <a:spcPts val="0"/>
                        </a:spcBef>
                        <a:spcAft>
                          <a:spcPts val="0"/>
                        </a:spcAft>
                      </a:pPr>
                      <a:r>
                        <a:rPr lang="en-US" dirty="0">
                          <a:solidFill>
                            <a:srgbClr val="FF0000"/>
                          </a:solidFill>
                          <a:latin typeface="Times New Roman" panose="02020603050405020304" pitchFamily="18" charset="0"/>
                          <a:cs typeface="Times New Roman" panose="02020603050405020304" pitchFamily="18" charset="0"/>
                        </a:rPr>
                        <a:t>Gióng đòi roi sắt, ngựa sắt, giáp sắt</a:t>
                      </a:r>
                    </a:p>
                  </a:txBody>
                  <a:tcPr marL="45121" marR="45121" marT="45121" marB="45121"/>
                </a:tc>
                <a:tc>
                  <a:txBody>
                    <a:bodyPr/>
                    <a:lstStyle/>
                    <a:p>
                      <a:endParaRPr lang="en-US" dirty="0"/>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xmlns="" val="3909090926"/>
                  </a:ext>
                </a:extLst>
              </a:tr>
              <a:tr h="271997">
                <a:tc vMerge="1">
                  <a:txBody>
                    <a:bodyPr/>
                    <a:lstStyle/>
                    <a:p>
                      <a:endParaRPr lang="en-US"/>
                    </a:p>
                  </a:txBody>
                  <a:tcPr/>
                </a:tc>
                <a:tc>
                  <a:txBody>
                    <a:bodyPr/>
                    <a:lstStyle/>
                    <a:p>
                      <a:endParaRPr lang="en-US" dirty="0"/>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xmlns="" val="322827141"/>
                  </a:ext>
                </a:extLst>
              </a:tr>
              <a:tr h="271997">
                <a:tc vMerge="1">
                  <a:txBody>
                    <a:bodyPr/>
                    <a:lstStyle/>
                    <a:p>
                      <a:endParaRPr lang="en-US"/>
                    </a:p>
                  </a:txBody>
                  <a:tcPr/>
                </a:tc>
                <a:tc>
                  <a:txBody>
                    <a:bodyPr/>
                    <a:lstStyle/>
                    <a:p>
                      <a:endParaRPr lang="en-US"/>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xmlns="" val="1904845674"/>
                  </a:ext>
                </a:extLst>
              </a:tr>
              <a:tr h="688615">
                <a:tc rowSpan="3">
                  <a:txBody>
                    <a:bodyPr/>
                    <a:lstStyle/>
                    <a:p>
                      <a:pPr marL="0" marR="0" indent="36195" algn="just">
                        <a:spcBef>
                          <a:spcPts val="0"/>
                        </a:spcBef>
                        <a:spcAft>
                          <a:spcPts val="0"/>
                        </a:spcAft>
                      </a:pPr>
                      <a:r>
                        <a:rPr lang="en-US" dirty="0">
                          <a:solidFill>
                            <a:srgbClr val="FF0000"/>
                          </a:solidFill>
                          <a:latin typeface="Times New Roman" panose="02020603050405020304" pitchFamily="18" charset="0"/>
                          <a:cs typeface="Times New Roman" panose="02020603050405020304" pitchFamily="18" charset="0"/>
                        </a:rPr>
                        <a:t>Bà con góp gạo nuôi Gióng</a:t>
                      </a:r>
                    </a:p>
                  </a:txBody>
                  <a:tcPr marL="45121" marR="45121" marT="45121" marB="45121"/>
                </a:tc>
                <a:tc>
                  <a:txBody>
                    <a:bodyPr/>
                    <a:lstStyle/>
                    <a:p>
                      <a:endParaRPr lang="en-US" dirty="0"/>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xmlns="" val="4085775276"/>
                  </a:ext>
                </a:extLst>
              </a:tr>
              <a:tr h="271997">
                <a:tc vMerge="1">
                  <a:txBody>
                    <a:bodyPr/>
                    <a:lstStyle/>
                    <a:p>
                      <a:endParaRPr lang="en-US"/>
                    </a:p>
                  </a:txBody>
                  <a:tcPr/>
                </a:tc>
                <a:tc>
                  <a:txBody>
                    <a:bodyPr/>
                    <a:lstStyle/>
                    <a:p>
                      <a:pPr marL="0" marR="0" algn="just">
                        <a:spcBef>
                          <a:spcPts val="0"/>
                        </a:spcBef>
                        <a:spcAft>
                          <a:spcPts val="0"/>
                        </a:spcAft>
                      </a:pPr>
                      <a:r>
                        <a:rPr lang="vi-VN" dirty="0">
                          <a:solidFill>
                            <a:srgbClr val="7030A0"/>
                          </a:solidFill>
                        </a:rPr>
                        <a:t> </a:t>
                      </a:r>
                      <a:endParaRPr lang="en-US" dirty="0">
                        <a:solidFill>
                          <a:srgbClr val="7030A0"/>
                        </a:solidFill>
                      </a:endParaRPr>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xmlns="" val="1753114138"/>
                  </a:ext>
                </a:extLst>
              </a:tr>
              <a:tr h="302697">
                <a:tc vMerge="1">
                  <a:txBody>
                    <a:bodyPr/>
                    <a:lstStyle/>
                    <a:p>
                      <a:endParaRPr lang="en-US"/>
                    </a:p>
                  </a:txBody>
                  <a:tcPr/>
                </a:tc>
                <a:tc>
                  <a:txBody>
                    <a:bodyPr/>
                    <a:lstStyle/>
                    <a:p>
                      <a:pPr marL="0" marR="0">
                        <a:lnSpc>
                          <a:spcPct val="115000"/>
                        </a:lnSpc>
                        <a:spcBef>
                          <a:spcPts val="0"/>
                        </a:spcBef>
                        <a:spcAft>
                          <a:spcPts val="0"/>
                        </a:spcAft>
                      </a:pPr>
                      <a:r>
                        <a:rPr lang="vi-VN" dirty="0">
                          <a:solidFill>
                            <a:srgbClr val="7030A0"/>
                          </a:solidFill>
                        </a:rPr>
                        <a:t> </a:t>
                      </a:r>
                      <a:endParaRPr lang="en-US" dirty="0">
                        <a:solidFill>
                          <a:srgbClr val="7030A0"/>
                        </a:solidFill>
                      </a:endParaRPr>
                    </a:p>
                  </a:txBody>
                  <a:tcPr marL="45121" marR="45121" marT="45121" marB="45121"/>
                </a:tc>
                <a:tc vMerge="1">
                  <a:txBody>
                    <a:bodyPr/>
                    <a:lstStyle/>
                    <a:p>
                      <a:pPr marL="0" marR="0" indent="36195" algn="ctr">
                        <a:lnSpc>
                          <a:spcPct val="115000"/>
                        </a:lnSpc>
                        <a:spcBef>
                          <a:spcPts val="0"/>
                        </a:spcBef>
                        <a:spcAft>
                          <a:spcPts val="0"/>
                        </a:spcAft>
                      </a:pPr>
                      <a:endParaRPr lang="en-US" dirty="0">
                        <a:solidFill>
                          <a:srgbClr val="7030A0"/>
                        </a:solidFill>
                      </a:endParaRPr>
                    </a:p>
                  </a:txBody>
                  <a:tcPr marL="45121" marR="45121" marT="45121" marB="45121"/>
                </a:tc>
                <a:extLst>
                  <a:ext uri="{0D108BD9-81ED-4DB2-BD59-A6C34878D82A}">
                    <a16:rowId xmlns:a16="http://schemas.microsoft.com/office/drawing/2014/main" xmlns="" val="2463879694"/>
                  </a:ext>
                </a:extLst>
              </a:tr>
            </a:tbl>
          </a:graphicData>
        </a:graphic>
      </p:graphicFrame>
      <p:pic>
        <p:nvPicPr>
          <p:cNvPr id="6" name="图片 24">
            <a:extLst>
              <a:ext uri="{FF2B5EF4-FFF2-40B4-BE49-F238E27FC236}">
                <a16:creationId xmlns:a16="http://schemas.microsoft.com/office/drawing/2014/main" xmlns="" id="{232D064F-3ABE-5341-80D2-3802B9FF1B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682" y="175686"/>
            <a:ext cx="3187717" cy="1415623"/>
          </a:xfrm>
          <a:prstGeom prst="rect">
            <a:avLst/>
          </a:prstGeom>
          <a:noFill/>
          <a:ln w="9525">
            <a:noFill/>
          </a:ln>
        </p:spPr>
      </p:pic>
    </p:spTree>
    <p:extLst>
      <p:ext uri="{BB962C8B-B14F-4D97-AF65-F5344CB8AC3E}">
        <p14:creationId xmlns:p14="http://schemas.microsoft.com/office/powerpoint/2010/main" val="7844535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700" y="609600"/>
            <a:ext cx="4572000" cy="3889526"/>
          </a:xfrm>
          <a:prstGeom prst="rect">
            <a:avLst/>
          </a:prstGeom>
          <a:ln w="28575">
            <a:solidFill>
              <a:schemeClr val="tx1"/>
            </a:solidFill>
          </a:ln>
        </p:spPr>
      </p:pic>
      <p:sp>
        <p:nvSpPr>
          <p:cNvPr id="3" name="TextBox 2"/>
          <p:cNvSpPr txBox="1"/>
          <p:nvPr/>
        </p:nvSpPr>
        <p:spPr>
          <a:xfrm>
            <a:off x="1524000" y="-76200"/>
            <a:ext cx="9144000" cy="553998"/>
          </a:xfrm>
          <a:prstGeom prst="rect">
            <a:avLst/>
          </a:prstGeom>
          <a:solidFill>
            <a:srgbClr val="00B050"/>
          </a:solidFill>
        </p:spPr>
        <p:txBody>
          <a:bodyPr wrap="square" rtlCol="0">
            <a:spAutoFit/>
          </a:bodyPr>
          <a:lstStyle/>
          <a:p>
            <a:pPr algn="ctr"/>
            <a:r>
              <a:rPr lang="en-US" sz="3000" b="1" dirty="0" smtClean="0">
                <a:solidFill>
                  <a:schemeClr val="bg1"/>
                </a:solidFill>
              </a:rPr>
              <a:t>Tiếng nói đầu tiên</a:t>
            </a:r>
            <a:endParaRPr lang="en-US" sz="3000" b="1" dirty="0">
              <a:solidFill>
                <a:schemeClr val="bg1"/>
              </a:solidFill>
            </a:endParaRPr>
          </a:p>
        </p:txBody>
      </p:sp>
      <p:sp>
        <p:nvSpPr>
          <p:cNvPr id="4" name="Cloud Callout 3"/>
          <p:cNvSpPr/>
          <p:nvPr/>
        </p:nvSpPr>
        <p:spPr>
          <a:xfrm>
            <a:off x="6108700" y="533400"/>
            <a:ext cx="4559300" cy="1828800"/>
          </a:xfrm>
          <a:prstGeom prst="cloudCallout">
            <a:avLst>
              <a:gd name="adj1" fmla="val -105217"/>
              <a:gd name="adj2" fmla="val 107299"/>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rPr>
              <a:t>Gióng</a:t>
            </a:r>
            <a:r>
              <a:rPr lang="en-US" sz="3200" b="1" dirty="0">
                <a:solidFill>
                  <a:schemeClr val="tx1"/>
                </a:solidFill>
              </a:rPr>
              <a:t>: </a:t>
            </a:r>
            <a:r>
              <a:rPr lang="en-US" sz="3600" dirty="0">
                <a:solidFill>
                  <a:schemeClr val="tx1"/>
                </a:solidFill>
              </a:rPr>
              <a:t>“</a:t>
            </a:r>
            <a:r>
              <a:rPr lang="en-US" sz="3600" dirty="0" err="1">
                <a:solidFill>
                  <a:schemeClr val="tx1"/>
                </a:solidFill>
              </a:rPr>
              <a:t>Mẹ</a:t>
            </a:r>
            <a:r>
              <a:rPr lang="en-US" sz="3600" dirty="0">
                <a:solidFill>
                  <a:schemeClr val="tx1"/>
                </a:solidFill>
              </a:rPr>
              <a:t> </a:t>
            </a:r>
            <a:r>
              <a:rPr lang="en-US" sz="3600" dirty="0" err="1">
                <a:solidFill>
                  <a:schemeClr val="tx1"/>
                </a:solidFill>
              </a:rPr>
              <a:t>ra</a:t>
            </a:r>
            <a:r>
              <a:rPr lang="en-US" sz="3600" dirty="0">
                <a:solidFill>
                  <a:schemeClr val="tx1"/>
                </a:solidFill>
              </a:rPr>
              <a:t> </a:t>
            </a:r>
            <a:r>
              <a:rPr lang="en-US" sz="3600" dirty="0" err="1">
                <a:solidFill>
                  <a:schemeClr val="tx1"/>
                </a:solidFill>
              </a:rPr>
              <a:t>mời</a:t>
            </a:r>
            <a:r>
              <a:rPr lang="en-US" sz="3600" dirty="0">
                <a:solidFill>
                  <a:schemeClr val="tx1"/>
                </a:solidFill>
              </a:rPr>
              <a:t> </a:t>
            </a:r>
            <a:r>
              <a:rPr lang="en-US" sz="3600" dirty="0" err="1">
                <a:solidFill>
                  <a:schemeClr val="tx1"/>
                </a:solidFill>
              </a:rPr>
              <a:t>sứ</a:t>
            </a:r>
            <a:r>
              <a:rPr lang="en-US" sz="3600" dirty="0">
                <a:solidFill>
                  <a:schemeClr val="tx1"/>
                </a:solidFill>
              </a:rPr>
              <a:t> </a:t>
            </a:r>
            <a:r>
              <a:rPr lang="en-US" sz="3600" dirty="0" err="1">
                <a:solidFill>
                  <a:schemeClr val="tx1"/>
                </a:solidFill>
              </a:rPr>
              <a:t>giả</a:t>
            </a:r>
            <a:r>
              <a:rPr lang="en-US" sz="3600" dirty="0">
                <a:solidFill>
                  <a:schemeClr val="tx1"/>
                </a:solidFill>
              </a:rPr>
              <a:t> </a:t>
            </a:r>
            <a:r>
              <a:rPr lang="en-US" sz="3600" dirty="0" err="1">
                <a:solidFill>
                  <a:schemeClr val="tx1"/>
                </a:solidFill>
              </a:rPr>
              <a:t>vào</a:t>
            </a:r>
            <a:r>
              <a:rPr lang="en-US" sz="3600" dirty="0">
                <a:solidFill>
                  <a:schemeClr val="tx1"/>
                </a:solidFill>
              </a:rPr>
              <a:t> </a:t>
            </a:r>
            <a:r>
              <a:rPr lang="en-US" sz="3600" dirty="0" err="1">
                <a:solidFill>
                  <a:schemeClr val="tx1"/>
                </a:solidFill>
              </a:rPr>
              <a:t>đây</a:t>
            </a:r>
            <a:r>
              <a:rPr lang="en-US" sz="3600" dirty="0">
                <a:solidFill>
                  <a:schemeClr val="tx1"/>
                </a:solidFill>
              </a:rPr>
              <a:t>”</a:t>
            </a:r>
          </a:p>
        </p:txBody>
      </p:sp>
      <p:sp>
        <p:nvSpPr>
          <p:cNvPr id="10" name="Oval 9"/>
          <p:cNvSpPr/>
          <p:nvPr/>
        </p:nvSpPr>
        <p:spPr>
          <a:xfrm>
            <a:off x="6575176" y="2819400"/>
            <a:ext cx="4092825" cy="155348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dirty="0" err="1">
                <a:solidFill>
                  <a:srgbClr val="FFFF00"/>
                </a:solidFill>
              </a:rPr>
              <a:t>Tiếng</a:t>
            </a:r>
            <a:r>
              <a:rPr lang="en-US" sz="3100" dirty="0">
                <a:solidFill>
                  <a:srgbClr val="FFFF00"/>
                </a:solidFill>
              </a:rPr>
              <a:t> </a:t>
            </a:r>
            <a:r>
              <a:rPr lang="en-US" sz="3100" dirty="0" err="1">
                <a:solidFill>
                  <a:srgbClr val="FFFF00"/>
                </a:solidFill>
              </a:rPr>
              <a:t>nói</a:t>
            </a:r>
            <a:r>
              <a:rPr lang="en-US" sz="3100" dirty="0">
                <a:solidFill>
                  <a:srgbClr val="FFFF00"/>
                </a:solidFill>
              </a:rPr>
              <a:t> </a:t>
            </a:r>
            <a:r>
              <a:rPr lang="en-US" sz="3100" dirty="0" err="1">
                <a:solidFill>
                  <a:srgbClr val="FFFF00"/>
                </a:solidFill>
              </a:rPr>
              <a:t>đầu</a:t>
            </a:r>
            <a:r>
              <a:rPr lang="en-US" sz="3100" dirty="0">
                <a:solidFill>
                  <a:srgbClr val="FFFF00"/>
                </a:solidFill>
              </a:rPr>
              <a:t> </a:t>
            </a:r>
            <a:r>
              <a:rPr lang="en-US" sz="3100" dirty="0" err="1">
                <a:solidFill>
                  <a:srgbClr val="FFFF00"/>
                </a:solidFill>
              </a:rPr>
              <a:t>tiên</a:t>
            </a:r>
            <a:r>
              <a:rPr lang="en-US" sz="3100" dirty="0">
                <a:solidFill>
                  <a:srgbClr val="FFFF00"/>
                </a:solidFill>
              </a:rPr>
              <a:t>: </a:t>
            </a:r>
            <a:r>
              <a:rPr lang="en-US" sz="3100" dirty="0" err="1">
                <a:solidFill>
                  <a:srgbClr val="FFFF00"/>
                </a:solidFill>
              </a:rPr>
              <a:t>đòi</a:t>
            </a:r>
            <a:r>
              <a:rPr lang="en-US" sz="3100" dirty="0">
                <a:solidFill>
                  <a:srgbClr val="FFFF00"/>
                </a:solidFill>
              </a:rPr>
              <a:t> </a:t>
            </a:r>
            <a:r>
              <a:rPr lang="en-US" sz="3100" dirty="0" err="1">
                <a:solidFill>
                  <a:srgbClr val="FFFF00"/>
                </a:solidFill>
              </a:rPr>
              <a:t>đi</a:t>
            </a:r>
            <a:r>
              <a:rPr lang="en-US" sz="3100" dirty="0">
                <a:solidFill>
                  <a:srgbClr val="FFFF00"/>
                </a:solidFill>
              </a:rPr>
              <a:t> </a:t>
            </a:r>
            <a:r>
              <a:rPr lang="en-US" sz="3100" dirty="0" err="1">
                <a:solidFill>
                  <a:srgbClr val="FFFF00"/>
                </a:solidFill>
              </a:rPr>
              <a:t>đánh</a:t>
            </a:r>
            <a:r>
              <a:rPr lang="en-US" sz="3100" dirty="0">
                <a:solidFill>
                  <a:srgbClr val="FFFF00"/>
                </a:solidFill>
              </a:rPr>
              <a:t> </a:t>
            </a:r>
            <a:r>
              <a:rPr lang="en-US" sz="3100" dirty="0" err="1">
                <a:solidFill>
                  <a:srgbClr val="FFFF00"/>
                </a:solidFill>
              </a:rPr>
              <a:t>giặc</a:t>
            </a:r>
            <a:endParaRPr lang="en-US" sz="3100" dirty="0">
              <a:solidFill>
                <a:srgbClr val="FFFF00"/>
              </a:solidFill>
            </a:endParaRPr>
          </a:p>
        </p:txBody>
      </p:sp>
      <p:sp>
        <p:nvSpPr>
          <p:cNvPr id="11" name="Rectangle 10"/>
          <p:cNvSpPr/>
          <p:nvPr/>
        </p:nvSpPr>
        <p:spPr>
          <a:xfrm>
            <a:off x="990600" y="4724400"/>
            <a:ext cx="96774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r>
              <a:rPr lang="en-US" sz="2400" dirty="0" smtClean="0">
                <a:solidFill>
                  <a:schemeClr val="tx1"/>
                </a:solidFill>
              </a:rPr>
              <a:t> Gióng nhờ mẹ ra gọi sứ giả vào để nói chuyện.</a:t>
            </a:r>
          </a:p>
          <a:p>
            <a:pPr>
              <a:buFontTx/>
              <a:buChar char="-"/>
            </a:pP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nói</a:t>
            </a:r>
            <a:r>
              <a:rPr lang="en-US" sz="2400" dirty="0" smtClean="0">
                <a:solidFill>
                  <a:schemeClr val="tx1"/>
                </a:solidFill>
              </a:rPr>
              <a:t> </a:t>
            </a:r>
            <a:r>
              <a:rPr lang="en-US" sz="2400" dirty="0" err="1" smtClean="0">
                <a:solidFill>
                  <a:schemeClr val="tx1"/>
                </a:solidFill>
              </a:rPr>
              <a:t>đầu</a:t>
            </a:r>
            <a:r>
              <a:rPr lang="en-US" sz="2400" dirty="0" smtClean="0">
                <a:solidFill>
                  <a:schemeClr val="tx1"/>
                </a:solidFill>
              </a:rPr>
              <a:t> </a:t>
            </a:r>
            <a:r>
              <a:rPr lang="en-US" sz="2400" dirty="0" err="1" smtClean="0">
                <a:solidFill>
                  <a:schemeClr val="tx1"/>
                </a:solidFill>
              </a:rPr>
              <a:t>tiên</a:t>
            </a:r>
            <a:r>
              <a:rPr lang="en-US" sz="2400" dirty="0" smtClean="0">
                <a:solidFill>
                  <a:schemeClr val="tx1"/>
                </a:solidFill>
              </a:rPr>
              <a:t> </a:t>
            </a:r>
            <a:r>
              <a:rPr lang="en-US" sz="2400" dirty="0" err="1" smtClean="0">
                <a:solidFill>
                  <a:schemeClr val="tx1"/>
                </a:solidFill>
              </a:rPr>
              <a:t>là</a:t>
            </a:r>
            <a:r>
              <a:rPr lang="en-US" sz="2400" dirty="0" smtClean="0">
                <a:solidFill>
                  <a:schemeClr val="tx1"/>
                </a:solidFill>
              </a:rPr>
              <a:t> </a:t>
            </a:r>
            <a:r>
              <a:rPr lang="en-US" sz="2400" dirty="0" err="1" smtClean="0">
                <a:solidFill>
                  <a:schemeClr val="tx1"/>
                </a:solidFill>
              </a:rPr>
              <a:t>lời</a:t>
            </a:r>
            <a:r>
              <a:rPr lang="en-US" sz="2400" dirty="0" smtClean="0">
                <a:solidFill>
                  <a:schemeClr val="tx1"/>
                </a:solidFill>
              </a:rPr>
              <a:t> </a:t>
            </a:r>
            <a:r>
              <a:rPr lang="en-US" sz="2400" dirty="0" err="1" smtClean="0">
                <a:solidFill>
                  <a:schemeClr val="tx1"/>
                </a:solidFill>
              </a:rPr>
              <a:t>yêu</a:t>
            </a:r>
            <a:r>
              <a:rPr lang="en-US" sz="2400" dirty="0" smtClean="0">
                <a:solidFill>
                  <a:schemeClr val="tx1"/>
                </a:solidFill>
              </a:rPr>
              <a:t> </a:t>
            </a:r>
            <a:r>
              <a:rPr lang="en-US" sz="2400" dirty="0" err="1" smtClean="0">
                <a:solidFill>
                  <a:schemeClr val="tx1"/>
                </a:solidFill>
              </a:rPr>
              <a:t>cầu</a:t>
            </a:r>
            <a:r>
              <a:rPr lang="en-US" sz="2400" dirty="0" smtClean="0">
                <a:solidFill>
                  <a:schemeClr val="tx1"/>
                </a:solidFill>
              </a:rPr>
              <a:t> </a:t>
            </a:r>
            <a:r>
              <a:rPr lang="en-US" sz="2400" dirty="0" err="1" smtClean="0">
                <a:solidFill>
                  <a:schemeClr val="tx1"/>
                </a:solidFill>
              </a:rPr>
              <a:t>cứu</a:t>
            </a:r>
            <a:r>
              <a:rPr lang="en-US" sz="2400" dirty="0" smtClean="0">
                <a:solidFill>
                  <a:schemeClr val="tx1"/>
                </a:solidFill>
              </a:rPr>
              <a:t> </a:t>
            </a:r>
            <a:r>
              <a:rPr lang="en-US" sz="2400" dirty="0" err="1" smtClean="0">
                <a:solidFill>
                  <a:schemeClr val="tx1"/>
                </a:solidFill>
              </a:rPr>
              <a:t>nước</a:t>
            </a:r>
            <a:r>
              <a:rPr lang="en-US" sz="2400" dirty="0" smtClean="0">
                <a:solidFill>
                  <a:schemeClr val="tx1"/>
                </a:solidFill>
              </a:rPr>
              <a:t>, </a:t>
            </a:r>
            <a:r>
              <a:rPr lang="en-US" sz="2400" dirty="0" err="1" smtClean="0">
                <a:solidFill>
                  <a:schemeClr val="tx1"/>
                </a:solidFill>
              </a:rPr>
              <a:t>là</a:t>
            </a:r>
            <a:r>
              <a:rPr lang="en-US" sz="2400" dirty="0" smtClean="0">
                <a:solidFill>
                  <a:schemeClr val="tx1"/>
                </a:solidFill>
              </a:rPr>
              <a:t> </a:t>
            </a:r>
            <a:r>
              <a:rPr lang="en-US" sz="2400" dirty="0" err="1" smtClean="0">
                <a:solidFill>
                  <a:schemeClr val="tx1"/>
                </a:solidFill>
              </a:rPr>
              <a:t>niềm</a:t>
            </a:r>
            <a:r>
              <a:rPr lang="en-US" sz="2400" dirty="0" smtClean="0">
                <a:solidFill>
                  <a:schemeClr val="tx1"/>
                </a:solidFill>
              </a:rPr>
              <a:t> tin </a:t>
            </a:r>
            <a:r>
              <a:rPr lang="en-US" sz="2400" dirty="0" err="1" smtClean="0">
                <a:solidFill>
                  <a:schemeClr val="tx1"/>
                </a:solidFill>
              </a:rPr>
              <a:t>chiến</a:t>
            </a:r>
            <a:r>
              <a:rPr lang="en-US" sz="2400" dirty="0" smtClean="0">
                <a:solidFill>
                  <a:schemeClr val="tx1"/>
                </a:solidFill>
              </a:rPr>
              <a:t> </a:t>
            </a:r>
            <a:r>
              <a:rPr lang="en-US" sz="2400" dirty="0" err="1" smtClean="0">
                <a:solidFill>
                  <a:schemeClr val="tx1"/>
                </a:solidFill>
              </a:rPr>
              <a:t>thắng</a:t>
            </a:r>
            <a:r>
              <a:rPr lang="en-US" sz="2400" dirty="0" smtClean="0">
                <a:solidFill>
                  <a:schemeClr val="tx1"/>
                </a:solidFill>
              </a:rPr>
              <a:t> </a:t>
            </a:r>
            <a:r>
              <a:rPr lang="en-US" sz="2400" dirty="0" err="1" smtClean="0">
                <a:solidFill>
                  <a:schemeClr val="tx1"/>
                </a:solidFill>
              </a:rPr>
              <a:t>giặc</a:t>
            </a:r>
            <a:r>
              <a:rPr lang="en-US" sz="2400" dirty="0" smtClean="0">
                <a:solidFill>
                  <a:schemeClr val="tx1"/>
                </a:solidFill>
              </a:rPr>
              <a:t> </a:t>
            </a:r>
            <a:r>
              <a:rPr lang="en-US" sz="2400" dirty="0" err="1" smtClean="0">
                <a:solidFill>
                  <a:schemeClr val="tx1"/>
                </a:solidFill>
              </a:rPr>
              <a:t>ngoại</a:t>
            </a:r>
            <a:r>
              <a:rPr lang="en-US" sz="2400" dirty="0" smtClean="0">
                <a:solidFill>
                  <a:schemeClr val="tx1"/>
                </a:solidFill>
              </a:rPr>
              <a:t> </a:t>
            </a:r>
            <a:r>
              <a:rPr lang="en-US" sz="2400" dirty="0" err="1" smtClean="0">
                <a:solidFill>
                  <a:schemeClr val="tx1"/>
                </a:solidFill>
              </a:rPr>
              <a:t>xâm</a:t>
            </a:r>
            <a:r>
              <a:rPr lang="en-US" sz="2400" dirty="0" smtClean="0">
                <a:solidFill>
                  <a:schemeClr val="tx1"/>
                </a:solidFill>
              </a:rPr>
              <a:t>.</a:t>
            </a:r>
          </a:p>
          <a:p>
            <a:r>
              <a:rPr lang="en-US" sz="2400" dirty="0" smtClean="0">
                <a:solidFill>
                  <a:schemeClr val="tx1"/>
                </a:solidFill>
              </a:rPr>
              <a:t>=&gt; Ý </a:t>
            </a:r>
            <a:r>
              <a:rPr lang="en-US" sz="2400" dirty="0" err="1" smtClean="0">
                <a:solidFill>
                  <a:schemeClr val="tx1"/>
                </a:solidFill>
              </a:rPr>
              <a:t>thức</a:t>
            </a:r>
            <a:r>
              <a:rPr lang="en-US" sz="2400" dirty="0" smtClean="0">
                <a:solidFill>
                  <a:schemeClr val="tx1"/>
                </a:solidFill>
              </a:rPr>
              <a:t> </a:t>
            </a:r>
            <a:r>
              <a:rPr lang="en-US" sz="2400" dirty="0" err="1" smtClean="0">
                <a:solidFill>
                  <a:schemeClr val="tx1"/>
                </a:solidFill>
              </a:rPr>
              <a:t>đánh</a:t>
            </a:r>
            <a:r>
              <a:rPr lang="en-US" sz="2400" dirty="0" smtClean="0">
                <a:solidFill>
                  <a:schemeClr val="tx1"/>
                </a:solidFill>
              </a:rPr>
              <a:t> </a:t>
            </a:r>
            <a:r>
              <a:rPr lang="en-US" sz="2400" dirty="0" err="1" smtClean="0">
                <a:solidFill>
                  <a:schemeClr val="tx1"/>
                </a:solidFill>
              </a:rPr>
              <a:t>giặc</a:t>
            </a:r>
            <a:r>
              <a:rPr lang="en-US" sz="2400" dirty="0" smtClean="0">
                <a:solidFill>
                  <a:schemeClr val="tx1"/>
                </a:solidFill>
              </a:rPr>
              <a:t> </a:t>
            </a:r>
            <a:r>
              <a:rPr lang="en-US" sz="2400" dirty="0" err="1" smtClean="0">
                <a:solidFill>
                  <a:schemeClr val="tx1"/>
                </a:solidFill>
              </a:rPr>
              <a:t>cứu</a:t>
            </a:r>
            <a:r>
              <a:rPr lang="en-US" sz="2400" dirty="0" smtClean="0">
                <a:solidFill>
                  <a:schemeClr val="tx1"/>
                </a:solidFill>
              </a:rPr>
              <a:t> </a:t>
            </a:r>
            <a:r>
              <a:rPr lang="en-US" sz="2400" dirty="0" err="1" smtClean="0">
                <a:solidFill>
                  <a:schemeClr val="tx1"/>
                </a:solidFill>
              </a:rPr>
              <a:t>nước</a:t>
            </a:r>
            <a:r>
              <a:rPr lang="en-US" sz="2400" dirty="0" smtClean="0">
                <a:solidFill>
                  <a:schemeClr val="tx1"/>
                </a:solidFill>
              </a:rPr>
              <a:t> </a:t>
            </a:r>
            <a:r>
              <a:rPr lang="en-US" sz="2400" dirty="0" err="1" smtClean="0">
                <a:solidFill>
                  <a:schemeClr val="tx1"/>
                </a:solidFill>
              </a:rPr>
              <a:t>được</a:t>
            </a:r>
            <a:r>
              <a:rPr lang="en-US" sz="2400" dirty="0" smtClean="0">
                <a:solidFill>
                  <a:schemeClr val="tx1"/>
                </a:solidFill>
              </a:rPr>
              <a:t> </a:t>
            </a:r>
            <a:r>
              <a:rPr lang="en-US" sz="2400" dirty="0" err="1" smtClean="0">
                <a:solidFill>
                  <a:schemeClr val="tx1"/>
                </a:solidFill>
              </a:rPr>
              <a:t>đặt</a:t>
            </a:r>
            <a:r>
              <a:rPr lang="en-US" sz="2400" dirty="0" smtClean="0">
                <a:solidFill>
                  <a:schemeClr val="tx1"/>
                </a:solidFill>
              </a:rPr>
              <a:t> </a:t>
            </a:r>
            <a:r>
              <a:rPr lang="en-US" sz="2400" dirty="0" err="1" smtClean="0">
                <a:solidFill>
                  <a:schemeClr val="tx1"/>
                </a:solidFill>
              </a:rPr>
              <a:t>lên</a:t>
            </a:r>
            <a:r>
              <a:rPr lang="en-US" sz="2400" dirty="0" smtClean="0">
                <a:solidFill>
                  <a:schemeClr val="tx1"/>
                </a:solidFill>
              </a:rPr>
              <a:t> </a:t>
            </a:r>
            <a:r>
              <a:rPr lang="en-US" sz="2400" dirty="0" err="1" smtClean="0">
                <a:solidFill>
                  <a:schemeClr val="tx1"/>
                </a:solidFill>
              </a:rPr>
              <a:t>hàng</a:t>
            </a:r>
            <a:r>
              <a:rPr lang="en-US" sz="2400" dirty="0" smtClean="0">
                <a:solidFill>
                  <a:schemeClr val="tx1"/>
                </a:solidFill>
              </a:rPr>
              <a:t> </a:t>
            </a:r>
            <a:r>
              <a:rPr lang="en-US" sz="2400" dirty="0" err="1" smtClean="0">
                <a:solidFill>
                  <a:schemeClr val="tx1"/>
                </a:solidFill>
              </a:rPr>
              <a:t>đầu</a:t>
            </a:r>
            <a:r>
              <a:rPr lang="en-US" sz="2400" dirty="0" smtClean="0">
                <a:solidFill>
                  <a:schemeClr val="tx1"/>
                </a:solidFill>
              </a:rPr>
              <a:t>.</a:t>
            </a:r>
            <a:endParaRPr lang="en-US" sz="2400" dirty="0">
              <a:solidFill>
                <a:schemeClr val="tx1"/>
              </a:solidFill>
            </a:endParaRPr>
          </a:p>
        </p:txBody>
      </p:sp>
    </p:spTree>
    <p:extLst>
      <p:ext uri="{BB962C8B-B14F-4D97-AF65-F5344CB8AC3E}">
        <p14:creationId xmlns:p14="http://schemas.microsoft.com/office/powerpoint/2010/main" val="9360081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20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bg/>
                                          </p:spTgt>
                                        </p:tgtEl>
                                        <p:attrNameLst>
                                          <p:attrName>style.visibility</p:attrName>
                                        </p:attrNameLst>
                                      </p:cBhvr>
                                      <p:to>
                                        <p:strVal val="visible"/>
                                      </p:to>
                                    </p:set>
                                    <p:animEffect transition="in" filter="wipe(down)">
                                      <p:cBhvr>
                                        <p:cTn id="22" dur="500"/>
                                        <p:tgtEl>
                                          <p:spTgt spid="10">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down)">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bg/>
                                          </p:spTgt>
                                        </p:tgtEl>
                                        <p:attrNameLst>
                                          <p:attrName>style.visibility</p:attrName>
                                        </p:attrNameLst>
                                      </p:cBhvr>
                                      <p:to>
                                        <p:strVal val="visible"/>
                                      </p:to>
                                    </p:set>
                                    <p:animEffect transition="in" filter="wipe(down)">
                                      <p:cBhvr>
                                        <p:cTn id="32" dur="500"/>
                                        <p:tgtEl>
                                          <p:spTgt spid="11">
                                            <p:bg/>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wipe(down)">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wipe(down)">
                                      <p:cBhvr>
                                        <p:cTn id="42" dur="500"/>
                                        <p:tgtEl>
                                          <p:spTgt spid="1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animEffect transition="in" filter="wipe(down)">
                                      <p:cBhvr>
                                        <p:cTn id="4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10" grpId="0" build="p" animBg="1"/>
      <p:bldP spid="11"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ent Arrow 6"/>
          <p:cNvSpPr/>
          <p:nvPr/>
        </p:nvSpPr>
        <p:spPr>
          <a:xfrm>
            <a:off x="5222072" y="5592410"/>
            <a:ext cx="1254929" cy="503590"/>
          </a:xfrm>
          <a:prstGeom prst="bentArrow">
            <a:avLst>
              <a:gd name="adj1" fmla="val 20000"/>
              <a:gd name="adj2" fmla="val 25000"/>
              <a:gd name="adj3" fmla="val 25000"/>
              <a:gd name="adj4" fmla="val 3125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ent Arrow 8"/>
          <p:cNvSpPr/>
          <p:nvPr/>
        </p:nvSpPr>
        <p:spPr>
          <a:xfrm rot="5400000">
            <a:off x="7658102" y="1943100"/>
            <a:ext cx="1142999" cy="609600"/>
          </a:xfrm>
          <a:prstGeom prst="bentArrow">
            <a:avLst>
              <a:gd name="adj1" fmla="val 20000"/>
              <a:gd name="adj2" fmla="val 18543"/>
              <a:gd name="adj3" fmla="val 50000"/>
              <a:gd name="adj4" fmla="val 3125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700" y="609600"/>
            <a:ext cx="4572000" cy="3889526"/>
          </a:xfrm>
          <a:prstGeom prst="rect">
            <a:avLst/>
          </a:prstGeom>
          <a:ln w="28575">
            <a:solidFill>
              <a:schemeClr val="tx1"/>
            </a:solidFill>
          </a:ln>
        </p:spPr>
      </p:pic>
      <p:sp>
        <p:nvSpPr>
          <p:cNvPr id="3" name="TextBox 2"/>
          <p:cNvSpPr txBox="1"/>
          <p:nvPr/>
        </p:nvSpPr>
        <p:spPr>
          <a:xfrm>
            <a:off x="1524000" y="-76200"/>
            <a:ext cx="9144000" cy="553998"/>
          </a:xfrm>
          <a:prstGeom prst="rect">
            <a:avLst/>
          </a:prstGeom>
          <a:solidFill>
            <a:srgbClr val="00B050"/>
          </a:solidFill>
        </p:spPr>
        <p:txBody>
          <a:bodyPr wrap="square" rtlCol="0">
            <a:spAutoFit/>
          </a:bodyPr>
          <a:lstStyle/>
          <a:p>
            <a:pPr algn="ctr"/>
            <a:r>
              <a:rPr lang="en-US" sz="3000" b="1" dirty="0" smtClean="0">
                <a:solidFill>
                  <a:schemeClr val="bg1"/>
                </a:solidFill>
              </a:rPr>
              <a:t>Đòi vũ khí đánh giặc</a:t>
            </a:r>
            <a:endParaRPr lang="en-US" sz="3000" b="1" dirty="0">
              <a:solidFill>
                <a:schemeClr val="bg1"/>
              </a:solidFill>
            </a:endParaRPr>
          </a:p>
        </p:txBody>
      </p:sp>
      <p:sp>
        <p:nvSpPr>
          <p:cNvPr id="4" name="Cloud Callout 3"/>
          <p:cNvSpPr/>
          <p:nvPr/>
        </p:nvSpPr>
        <p:spPr>
          <a:xfrm>
            <a:off x="6108700" y="533400"/>
            <a:ext cx="4559300" cy="1828800"/>
          </a:xfrm>
          <a:prstGeom prst="cloudCallout">
            <a:avLst>
              <a:gd name="adj1" fmla="val -105217"/>
              <a:gd name="adj2" fmla="val 107299"/>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rPr>
              <a:t>Gióng</a:t>
            </a:r>
            <a:r>
              <a:rPr lang="en-US" sz="3200" b="1" dirty="0">
                <a:solidFill>
                  <a:schemeClr val="tx1"/>
                </a:solidFill>
              </a:rPr>
              <a:t>: </a:t>
            </a:r>
            <a:r>
              <a:rPr lang="en-US" sz="3600" dirty="0">
                <a:solidFill>
                  <a:schemeClr val="tx1"/>
                </a:solidFill>
              </a:rPr>
              <a:t>“</a:t>
            </a:r>
            <a:r>
              <a:rPr lang="en-US" sz="3600" dirty="0" err="1">
                <a:solidFill>
                  <a:schemeClr val="tx1"/>
                </a:solidFill>
              </a:rPr>
              <a:t>Mẹ</a:t>
            </a:r>
            <a:r>
              <a:rPr lang="en-US" sz="3600" dirty="0">
                <a:solidFill>
                  <a:schemeClr val="tx1"/>
                </a:solidFill>
              </a:rPr>
              <a:t> </a:t>
            </a:r>
            <a:r>
              <a:rPr lang="en-US" sz="3600" dirty="0" err="1">
                <a:solidFill>
                  <a:schemeClr val="tx1"/>
                </a:solidFill>
              </a:rPr>
              <a:t>ra</a:t>
            </a:r>
            <a:r>
              <a:rPr lang="en-US" sz="3600" dirty="0">
                <a:solidFill>
                  <a:schemeClr val="tx1"/>
                </a:solidFill>
              </a:rPr>
              <a:t> </a:t>
            </a:r>
            <a:r>
              <a:rPr lang="en-US" sz="3600" dirty="0" err="1">
                <a:solidFill>
                  <a:schemeClr val="tx1"/>
                </a:solidFill>
              </a:rPr>
              <a:t>mời</a:t>
            </a:r>
            <a:r>
              <a:rPr lang="en-US" sz="3600" dirty="0">
                <a:solidFill>
                  <a:schemeClr val="tx1"/>
                </a:solidFill>
              </a:rPr>
              <a:t> </a:t>
            </a:r>
            <a:r>
              <a:rPr lang="en-US" sz="3600" dirty="0" err="1">
                <a:solidFill>
                  <a:schemeClr val="tx1"/>
                </a:solidFill>
              </a:rPr>
              <a:t>sứ</a:t>
            </a:r>
            <a:r>
              <a:rPr lang="en-US" sz="3600" dirty="0">
                <a:solidFill>
                  <a:schemeClr val="tx1"/>
                </a:solidFill>
              </a:rPr>
              <a:t> </a:t>
            </a:r>
            <a:r>
              <a:rPr lang="en-US" sz="3600" dirty="0" err="1">
                <a:solidFill>
                  <a:schemeClr val="tx1"/>
                </a:solidFill>
              </a:rPr>
              <a:t>giả</a:t>
            </a:r>
            <a:r>
              <a:rPr lang="en-US" sz="3600" dirty="0">
                <a:solidFill>
                  <a:schemeClr val="tx1"/>
                </a:solidFill>
              </a:rPr>
              <a:t> </a:t>
            </a:r>
            <a:r>
              <a:rPr lang="en-US" sz="3600" dirty="0" err="1">
                <a:solidFill>
                  <a:schemeClr val="tx1"/>
                </a:solidFill>
              </a:rPr>
              <a:t>vào</a:t>
            </a:r>
            <a:r>
              <a:rPr lang="en-US" sz="3600" dirty="0">
                <a:solidFill>
                  <a:schemeClr val="tx1"/>
                </a:solidFill>
              </a:rPr>
              <a:t> </a:t>
            </a:r>
            <a:r>
              <a:rPr lang="en-US" sz="3600" dirty="0" err="1">
                <a:solidFill>
                  <a:schemeClr val="tx1"/>
                </a:solidFill>
              </a:rPr>
              <a:t>đây</a:t>
            </a:r>
            <a:r>
              <a:rPr lang="en-US" sz="3600" dirty="0">
                <a:solidFill>
                  <a:schemeClr val="tx1"/>
                </a:solidFill>
              </a:rPr>
              <a:t>”</a:t>
            </a:r>
          </a:p>
        </p:txBody>
      </p:sp>
      <p:sp>
        <p:nvSpPr>
          <p:cNvPr id="5" name="Cloud Callout 4"/>
          <p:cNvSpPr/>
          <p:nvPr/>
        </p:nvSpPr>
        <p:spPr>
          <a:xfrm>
            <a:off x="1524000" y="4721322"/>
            <a:ext cx="4419600" cy="2006322"/>
          </a:xfrm>
          <a:prstGeom prst="cloudCallout">
            <a:avLst>
              <a:gd name="adj1" fmla="val -11445"/>
              <a:gd name="adj2" fmla="val -1145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ysClr val="windowText" lastClr="1F1F1F"/>
                </a:solidFill>
              </a:rPr>
              <a:t>Gióng</a:t>
            </a:r>
            <a:r>
              <a:rPr lang="en-US" sz="3200" b="1" dirty="0">
                <a:solidFill>
                  <a:sysClr val="windowText" lastClr="1F1F1F"/>
                </a:solidFill>
              </a:rPr>
              <a:t>: “</a:t>
            </a:r>
            <a:r>
              <a:rPr lang="en-US" sz="2800" dirty="0">
                <a:solidFill>
                  <a:sysClr val="windowText" lastClr="1F1F1F"/>
                </a:solidFill>
              </a:rPr>
              <a:t>…</a:t>
            </a:r>
            <a:r>
              <a:rPr lang="en-US" sz="2800" dirty="0" err="1">
                <a:solidFill>
                  <a:sysClr val="windowText" lastClr="1F1F1F"/>
                </a:solidFill>
              </a:rPr>
              <a:t>sắm</a:t>
            </a:r>
            <a:r>
              <a:rPr lang="en-US" sz="2800" dirty="0">
                <a:solidFill>
                  <a:sysClr val="windowText" lastClr="1F1F1F"/>
                </a:solidFill>
              </a:rPr>
              <a:t> </a:t>
            </a:r>
            <a:r>
              <a:rPr lang="en-US" sz="2800" dirty="0" err="1">
                <a:solidFill>
                  <a:sysClr val="windowText" lastClr="1F1F1F"/>
                </a:solidFill>
              </a:rPr>
              <a:t>cho</a:t>
            </a:r>
            <a:r>
              <a:rPr lang="en-US" sz="2800" dirty="0">
                <a:solidFill>
                  <a:sysClr val="windowText" lastClr="1F1F1F"/>
                </a:solidFill>
              </a:rPr>
              <a:t> ta </a:t>
            </a:r>
            <a:r>
              <a:rPr lang="en-US" sz="2800" b="1" u="sng" dirty="0">
                <a:solidFill>
                  <a:sysClr val="windowText" lastClr="1F1F1F"/>
                </a:solidFill>
              </a:rPr>
              <a:t>con </a:t>
            </a:r>
            <a:r>
              <a:rPr lang="en-US" sz="2800" b="1" u="sng" dirty="0" err="1">
                <a:solidFill>
                  <a:sysClr val="windowText" lastClr="1F1F1F"/>
                </a:solidFill>
              </a:rPr>
              <a:t>ngựa</a:t>
            </a:r>
            <a:r>
              <a:rPr lang="en-US" sz="2800" b="1" u="sng" dirty="0">
                <a:solidFill>
                  <a:sysClr val="windowText" lastClr="1F1F1F"/>
                </a:solidFill>
              </a:rPr>
              <a:t> </a:t>
            </a:r>
            <a:r>
              <a:rPr lang="en-US" sz="2800" b="1" u="sng" dirty="0" err="1">
                <a:solidFill>
                  <a:sysClr val="windowText" lastClr="1F1F1F"/>
                </a:solidFill>
              </a:rPr>
              <a:t>sắt</a:t>
            </a:r>
            <a:r>
              <a:rPr lang="en-US" sz="2800" b="1" u="sng" dirty="0">
                <a:solidFill>
                  <a:sysClr val="windowText" lastClr="1F1F1F"/>
                </a:solidFill>
              </a:rPr>
              <a:t>;</a:t>
            </a:r>
            <a:r>
              <a:rPr lang="en-US" sz="2800" dirty="0">
                <a:solidFill>
                  <a:sysClr val="windowText" lastClr="1F1F1F"/>
                </a:solidFill>
              </a:rPr>
              <a:t> </a:t>
            </a:r>
            <a:r>
              <a:rPr lang="en-US" sz="2800" b="1" u="sng" dirty="0" err="1">
                <a:solidFill>
                  <a:sysClr val="windowText" lastClr="1F1F1F"/>
                </a:solidFill>
              </a:rPr>
              <a:t>áo</a:t>
            </a:r>
            <a:r>
              <a:rPr lang="en-US" sz="2800" b="1" u="sng" dirty="0">
                <a:solidFill>
                  <a:sysClr val="windowText" lastClr="1F1F1F"/>
                </a:solidFill>
              </a:rPr>
              <a:t> </a:t>
            </a:r>
            <a:r>
              <a:rPr lang="en-US" sz="2800" b="1" u="sng" dirty="0" err="1">
                <a:solidFill>
                  <a:sysClr val="windowText" lastClr="1F1F1F"/>
                </a:solidFill>
              </a:rPr>
              <a:t>giáp</a:t>
            </a:r>
            <a:r>
              <a:rPr lang="en-US" sz="2800" b="1" u="sng" dirty="0">
                <a:solidFill>
                  <a:sysClr val="windowText" lastClr="1F1F1F"/>
                </a:solidFill>
              </a:rPr>
              <a:t> </a:t>
            </a:r>
            <a:r>
              <a:rPr lang="en-US" sz="2800" b="1" u="sng" dirty="0" err="1">
                <a:solidFill>
                  <a:sysClr val="windowText" lastClr="1F1F1F"/>
                </a:solidFill>
              </a:rPr>
              <a:t>sắt</a:t>
            </a:r>
            <a:r>
              <a:rPr lang="en-US" sz="2800" dirty="0">
                <a:solidFill>
                  <a:sysClr val="windowText" lastClr="1F1F1F"/>
                </a:solidFill>
              </a:rPr>
              <a:t> </a:t>
            </a:r>
            <a:r>
              <a:rPr lang="en-US" sz="2800" dirty="0" err="1">
                <a:solidFill>
                  <a:sysClr val="windowText" lastClr="1F1F1F"/>
                </a:solidFill>
              </a:rPr>
              <a:t>và</a:t>
            </a:r>
            <a:r>
              <a:rPr lang="en-US" sz="2800" dirty="0">
                <a:solidFill>
                  <a:sysClr val="windowText" lastClr="1F1F1F"/>
                </a:solidFill>
              </a:rPr>
              <a:t> </a:t>
            </a:r>
            <a:r>
              <a:rPr lang="en-US" sz="2800" b="1" u="sng" dirty="0" err="1">
                <a:solidFill>
                  <a:sysClr val="windowText" lastClr="1F1F1F"/>
                </a:solidFill>
              </a:rPr>
              <a:t>roi</a:t>
            </a:r>
            <a:r>
              <a:rPr lang="en-US" sz="2800" b="1" u="sng" dirty="0">
                <a:solidFill>
                  <a:sysClr val="windowText" lastClr="1F1F1F"/>
                </a:solidFill>
              </a:rPr>
              <a:t> </a:t>
            </a:r>
            <a:r>
              <a:rPr lang="en-US" sz="2800" b="1" u="sng" dirty="0" err="1">
                <a:solidFill>
                  <a:sysClr val="windowText" lastClr="1F1F1F"/>
                </a:solidFill>
              </a:rPr>
              <a:t>sắt</a:t>
            </a:r>
            <a:r>
              <a:rPr lang="en-US" sz="2800" dirty="0">
                <a:solidFill>
                  <a:sysClr val="windowText" lastClr="1F1F1F"/>
                </a:solidFill>
              </a:rPr>
              <a:t>…..</a:t>
            </a:r>
            <a:endParaRPr lang="en-US" sz="3200" dirty="0">
              <a:solidFill>
                <a:sysClr val="windowText" lastClr="1F1F1F"/>
              </a:solidFill>
            </a:endParaRPr>
          </a:p>
        </p:txBody>
      </p:sp>
      <p:sp>
        <p:nvSpPr>
          <p:cNvPr id="10" name="Oval 9"/>
          <p:cNvSpPr/>
          <p:nvPr/>
        </p:nvSpPr>
        <p:spPr>
          <a:xfrm>
            <a:off x="6575176" y="2819400"/>
            <a:ext cx="4092825" cy="155348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dirty="0" err="1">
                <a:solidFill>
                  <a:srgbClr val="FFFF00"/>
                </a:solidFill>
              </a:rPr>
              <a:t>Tiếng</a:t>
            </a:r>
            <a:r>
              <a:rPr lang="en-US" sz="3100" dirty="0">
                <a:solidFill>
                  <a:srgbClr val="FFFF00"/>
                </a:solidFill>
              </a:rPr>
              <a:t> </a:t>
            </a:r>
            <a:r>
              <a:rPr lang="en-US" sz="3100" dirty="0" err="1">
                <a:solidFill>
                  <a:srgbClr val="FFFF00"/>
                </a:solidFill>
              </a:rPr>
              <a:t>nói</a:t>
            </a:r>
            <a:r>
              <a:rPr lang="en-US" sz="3100" dirty="0">
                <a:solidFill>
                  <a:srgbClr val="FFFF00"/>
                </a:solidFill>
              </a:rPr>
              <a:t> </a:t>
            </a:r>
            <a:r>
              <a:rPr lang="en-US" sz="3100" dirty="0" err="1">
                <a:solidFill>
                  <a:srgbClr val="FFFF00"/>
                </a:solidFill>
              </a:rPr>
              <a:t>đầu</a:t>
            </a:r>
            <a:r>
              <a:rPr lang="en-US" sz="3100" dirty="0">
                <a:solidFill>
                  <a:srgbClr val="FFFF00"/>
                </a:solidFill>
              </a:rPr>
              <a:t> </a:t>
            </a:r>
            <a:r>
              <a:rPr lang="en-US" sz="3100" dirty="0" err="1">
                <a:solidFill>
                  <a:srgbClr val="FFFF00"/>
                </a:solidFill>
              </a:rPr>
              <a:t>tiên</a:t>
            </a:r>
            <a:r>
              <a:rPr lang="en-US" sz="3100" dirty="0">
                <a:solidFill>
                  <a:srgbClr val="FFFF00"/>
                </a:solidFill>
              </a:rPr>
              <a:t>: </a:t>
            </a:r>
            <a:r>
              <a:rPr lang="en-US" sz="3100" dirty="0" err="1">
                <a:solidFill>
                  <a:srgbClr val="FFFF00"/>
                </a:solidFill>
              </a:rPr>
              <a:t>đòi</a:t>
            </a:r>
            <a:r>
              <a:rPr lang="en-US" sz="3100" dirty="0">
                <a:solidFill>
                  <a:srgbClr val="FFFF00"/>
                </a:solidFill>
              </a:rPr>
              <a:t> </a:t>
            </a:r>
            <a:r>
              <a:rPr lang="en-US" sz="3100" dirty="0" err="1">
                <a:solidFill>
                  <a:srgbClr val="FFFF00"/>
                </a:solidFill>
              </a:rPr>
              <a:t>đi</a:t>
            </a:r>
            <a:r>
              <a:rPr lang="en-US" sz="3100" dirty="0">
                <a:solidFill>
                  <a:srgbClr val="FFFF00"/>
                </a:solidFill>
              </a:rPr>
              <a:t> </a:t>
            </a:r>
            <a:r>
              <a:rPr lang="en-US" sz="3100" dirty="0" err="1">
                <a:solidFill>
                  <a:srgbClr val="FFFF00"/>
                </a:solidFill>
              </a:rPr>
              <a:t>đánh</a:t>
            </a:r>
            <a:r>
              <a:rPr lang="en-US" sz="3100" dirty="0">
                <a:solidFill>
                  <a:srgbClr val="FFFF00"/>
                </a:solidFill>
              </a:rPr>
              <a:t> </a:t>
            </a:r>
            <a:r>
              <a:rPr lang="en-US" sz="3100" dirty="0" err="1">
                <a:solidFill>
                  <a:srgbClr val="FFFF00"/>
                </a:solidFill>
              </a:rPr>
              <a:t>giặc</a:t>
            </a:r>
            <a:endParaRPr lang="en-US" sz="3100" dirty="0">
              <a:solidFill>
                <a:srgbClr val="FFFF00"/>
              </a:solidFill>
            </a:endParaRPr>
          </a:p>
        </p:txBody>
      </p:sp>
      <p:sp>
        <p:nvSpPr>
          <p:cNvPr id="6" name="Oval 5">
            <a:hlinkClick r:id="" action="ppaction://hlinkshowjump?jump=nextslide"/>
          </p:cNvPr>
          <p:cNvSpPr/>
          <p:nvPr/>
        </p:nvSpPr>
        <p:spPr>
          <a:xfrm>
            <a:off x="6521450" y="4800600"/>
            <a:ext cx="4146550" cy="1774644"/>
          </a:xfrm>
          <a:prstGeom prst="ellipse">
            <a:avLst/>
          </a:prstGeom>
          <a:solidFill>
            <a:srgbClr val="EEA9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err="1">
                <a:solidFill>
                  <a:srgbClr val="990033"/>
                </a:solidFill>
              </a:rPr>
              <a:t>Đòi</a:t>
            </a:r>
            <a:r>
              <a:rPr lang="en-US" sz="3400" dirty="0">
                <a:solidFill>
                  <a:srgbClr val="990033"/>
                </a:solidFill>
              </a:rPr>
              <a:t> </a:t>
            </a:r>
            <a:r>
              <a:rPr lang="en-US" sz="3400" dirty="0" err="1">
                <a:solidFill>
                  <a:srgbClr val="990033"/>
                </a:solidFill>
              </a:rPr>
              <a:t>vũ</a:t>
            </a:r>
            <a:r>
              <a:rPr lang="en-US" sz="3400" dirty="0">
                <a:solidFill>
                  <a:srgbClr val="990033"/>
                </a:solidFill>
              </a:rPr>
              <a:t> </a:t>
            </a:r>
            <a:r>
              <a:rPr lang="en-US" sz="3400" dirty="0" err="1">
                <a:solidFill>
                  <a:srgbClr val="990033"/>
                </a:solidFill>
              </a:rPr>
              <a:t>khí</a:t>
            </a:r>
            <a:r>
              <a:rPr lang="en-US" sz="3400" dirty="0">
                <a:solidFill>
                  <a:srgbClr val="990033"/>
                </a:solidFill>
              </a:rPr>
              <a:t> </a:t>
            </a:r>
            <a:r>
              <a:rPr lang="en-US" sz="3400" dirty="0" err="1">
                <a:solidFill>
                  <a:srgbClr val="990033"/>
                </a:solidFill>
              </a:rPr>
              <a:t>để</a:t>
            </a:r>
            <a:r>
              <a:rPr lang="en-US" sz="3400" dirty="0">
                <a:solidFill>
                  <a:srgbClr val="990033"/>
                </a:solidFill>
              </a:rPr>
              <a:t> </a:t>
            </a:r>
            <a:r>
              <a:rPr lang="en-US" sz="3400" dirty="0" err="1">
                <a:solidFill>
                  <a:srgbClr val="990033"/>
                </a:solidFill>
              </a:rPr>
              <a:t>đi</a:t>
            </a:r>
            <a:r>
              <a:rPr lang="en-US" sz="3400" dirty="0">
                <a:solidFill>
                  <a:srgbClr val="990033"/>
                </a:solidFill>
              </a:rPr>
              <a:t> </a:t>
            </a:r>
            <a:r>
              <a:rPr lang="en-US" sz="3400" dirty="0" err="1">
                <a:solidFill>
                  <a:srgbClr val="990033"/>
                </a:solidFill>
              </a:rPr>
              <a:t>đánh</a:t>
            </a:r>
            <a:r>
              <a:rPr lang="en-US" sz="3400" dirty="0">
                <a:solidFill>
                  <a:srgbClr val="990033"/>
                </a:solidFill>
              </a:rPr>
              <a:t> </a:t>
            </a:r>
            <a:r>
              <a:rPr lang="en-US" sz="3400" dirty="0" err="1">
                <a:solidFill>
                  <a:srgbClr val="990033"/>
                </a:solidFill>
              </a:rPr>
              <a:t>giặc</a:t>
            </a:r>
            <a:endParaRPr lang="en-US" sz="3400" dirty="0">
              <a:solidFill>
                <a:srgbClr val="990033"/>
              </a:solidFill>
            </a:endParaRPr>
          </a:p>
        </p:txBody>
      </p:sp>
    </p:spTree>
    <p:extLst>
      <p:ext uri="{BB962C8B-B14F-4D97-AF65-F5344CB8AC3E}">
        <p14:creationId xmlns:p14="http://schemas.microsoft.com/office/powerpoint/2010/main" val="9360081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4" grpId="0" animBg="1"/>
      <p:bldP spid="5" grpId="0" animBg="1"/>
      <p:bldP spid="10"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ent-Up Arrow 11"/>
          <p:cNvSpPr/>
          <p:nvPr/>
        </p:nvSpPr>
        <p:spPr>
          <a:xfrm rot="10800000">
            <a:off x="5791200" y="4495800"/>
            <a:ext cx="1219200" cy="838200"/>
          </a:xfrm>
          <a:prstGeom prst="ben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0" y="-76200"/>
            <a:ext cx="9144000" cy="584775"/>
          </a:xfrm>
          <a:prstGeom prst="rect">
            <a:avLst/>
          </a:prstGeom>
          <a:solidFill>
            <a:srgbClr val="C00000"/>
          </a:solidFill>
        </p:spPr>
        <p:txBody>
          <a:bodyPr wrap="square" rtlCol="0">
            <a:spAutoFit/>
          </a:bodyPr>
          <a:lstStyle/>
          <a:p>
            <a:pPr algn="ctr"/>
            <a:r>
              <a:rPr lang="en-US" sz="3200" dirty="0" smtClean="0">
                <a:solidFill>
                  <a:srgbClr val="FFFF00"/>
                </a:solidFill>
              </a:rPr>
              <a:t>Sự đoàn kết, đùm bọc</a:t>
            </a:r>
            <a:endParaRPr lang="en-US" sz="3200" dirty="0">
              <a:solidFill>
                <a:srgbClr val="FFFF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77798"/>
            <a:ext cx="4267198" cy="2951202"/>
          </a:xfrm>
          <a:prstGeom prst="rect">
            <a:avLst/>
          </a:prstGeom>
          <a:ln w="28575">
            <a:solidFill>
              <a:schemeClr val="tx1"/>
            </a:solidFill>
          </a:ln>
        </p:spPr>
      </p:pic>
      <p:sp>
        <p:nvSpPr>
          <p:cNvPr id="7" name="Up Arrow Callout 6"/>
          <p:cNvSpPr/>
          <p:nvPr/>
        </p:nvSpPr>
        <p:spPr>
          <a:xfrm>
            <a:off x="1524000" y="3429000"/>
            <a:ext cx="3733800" cy="1295400"/>
          </a:xfrm>
          <a:prstGeom prst="upArrowCallout">
            <a:avLst>
              <a:gd name="adj1" fmla="val 0"/>
              <a:gd name="adj2" fmla="val 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chemeClr val="tx1"/>
                </a:solidFill>
              </a:rPr>
              <a:t>Gióng</a:t>
            </a:r>
            <a:r>
              <a:rPr lang="en-US" sz="3000" dirty="0">
                <a:solidFill>
                  <a:schemeClr val="tx1"/>
                </a:solidFill>
              </a:rPr>
              <a:t> </a:t>
            </a:r>
            <a:r>
              <a:rPr lang="en-US" sz="3000" dirty="0" err="1">
                <a:solidFill>
                  <a:schemeClr val="tx1"/>
                </a:solidFill>
              </a:rPr>
              <a:t>lớn</a:t>
            </a:r>
            <a:r>
              <a:rPr lang="en-US" sz="3000" dirty="0">
                <a:solidFill>
                  <a:schemeClr val="tx1"/>
                </a:solidFill>
              </a:rPr>
              <a:t> </a:t>
            </a:r>
            <a:r>
              <a:rPr lang="en-US" sz="3000" dirty="0" err="1">
                <a:solidFill>
                  <a:schemeClr val="tx1"/>
                </a:solidFill>
              </a:rPr>
              <a:t>nhanh</a:t>
            </a:r>
            <a:r>
              <a:rPr lang="en-US" sz="3000" dirty="0">
                <a:solidFill>
                  <a:schemeClr val="tx1"/>
                </a:solidFill>
              </a:rPr>
              <a:t> </a:t>
            </a:r>
            <a:r>
              <a:rPr lang="en-US" sz="3000" dirty="0" err="1">
                <a:solidFill>
                  <a:schemeClr val="tx1"/>
                </a:solidFill>
              </a:rPr>
              <a:t>như</a:t>
            </a:r>
            <a:r>
              <a:rPr lang="en-US" sz="3000" dirty="0">
                <a:solidFill>
                  <a:schemeClr val="tx1"/>
                </a:solidFill>
              </a:rPr>
              <a:t> </a:t>
            </a:r>
            <a:r>
              <a:rPr lang="en-US" sz="3000" dirty="0" err="1">
                <a:solidFill>
                  <a:schemeClr val="tx1"/>
                </a:solidFill>
              </a:rPr>
              <a:t>thổi</a:t>
            </a:r>
            <a:endParaRPr lang="en-US" sz="3000" dirty="0">
              <a:solidFill>
                <a:schemeClr val="tx1"/>
              </a:solidFill>
            </a:endParaRPr>
          </a:p>
        </p:txBody>
      </p:sp>
      <p:sp>
        <p:nvSpPr>
          <p:cNvPr id="8" name="Up Arrow Callout 7"/>
          <p:cNvSpPr/>
          <p:nvPr/>
        </p:nvSpPr>
        <p:spPr>
          <a:xfrm>
            <a:off x="5257800" y="3429000"/>
            <a:ext cx="5410200" cy="1295400"/>
          </a:xfrm>
          <a:prstGeom prst="upArrowCallout">
            <a:avLst>
              <a:gd name="adj1" fmla="val 25000"/>
              <a:gd name="adj2" fmla="val 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 Cơm </a:t>
            </a:r>
            <a:r>
              <a:rPr lang="en-US" sz="3000" dirty="0">
                <a:solidFill>
                  <a:schemeClr val="tx1"/>
                </a:solidFill>
              </a:rPr>
              <a:t>ăn mấy cũng không no</a:t>
            </a:r>
          </a:p>
          <a:p>
            <a:pPr algn="ctr"/>
            <a:r>
              <a:rPr lang="en-US" sz="3000" dirty="0" smtClean="0">
                <a:solidFill>
                  <a:schemeClr val="tx1"/>
                </a:solidFill>
              </a:rPr>
              <a:t>- Áo </a:t>
            </a:r>
            <a:r>
              <a:rPr lang="en-US" sz="3000" dirty="0">
                <a:solidFill>
                  <a:schemeClr val="tx1"/>
                </a:solidFill>
              </a:rPr>
              <a:t>căng đứt chỉ</a:t>
            </a:r>
          </a:p>
        </p:txBody>
      </p:sp>
      <p:sp>
        <p:nvSpPr>
          <p:cNvPr id="11" name="Rounded Rectangle 10">
            <a:hlinkClick r:id="rId3" action="ppaction://hlinksldjump"/>
          </p:cNvPr>
          <p:cNvSpPr/>
          <p:nvPr/>
        </p:nvSpPr>
        <p:spPr>
          <a:xfrm>
            <a:off x="3421380" y="5334001"/>
            <a:ext cx="5440680" cy="10668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FF00"/>
                </a:solidFill>
              </a:rPr>
              <a:t>Bà</a:t>
            </a:r>
            <a:r>
              <a:rPr lang="en-US" sz="3200" dirty="0">
                <a:solidFill>
                  <a:srgbClr val="FFFF00"/>
                </a:solidFill>
              </a:rPr>
              <a:t> con </a:t>
            </a:r>
            <a:r>
              <a:rPr lang="en-US" sz="3200" dirty="0" err="1">
                <a:solidFill>
                  <a:srgbClr val="FFFF00"/>
                </a:solidFill>
              </a:rPr>
              <a:t>làng</a:t>
            </a:r>
            <a:r>
              <a:rPr lang="en-US" sz="3200" dirty="0">
                <a:solidFill>
                  <a:srgbClr val="FFFF00"/>
                </a:solidFill>
              </a:rPr>
              <a:t> </a:t>
            </a:r>
            <a:r>
              <a:rPr lang="en-US" sz="3200" dirty="0" err="1">
                <a:solidFill>
                  <a:srgbClr val="FFFF00"/>
                </a:solidFill>
              </a:rPr>
              <a:t>xóm</a:t>
            </a:r>
            <a:r>
              <a:rPr lang="en-US" sz="3200" dirty="0">
                <a:solidFill>
                  <a:srgbClr val="FFFF00"/>
                </a:solidFill>
              </a:rPr>
              <a:t> </a:t>
            </a:r>
            <a:r>
              <a:rPr lang="en-US" sz="3200" dirty="0" err="1">
                <a:solidFill>
                  <a:srgbClr val="FFFF00"/>
                </a:solidFill>
              </a:rPr>
              <a:t>vui</a:t>
            </a:r>
            <a:r>
              <a:rPr lang="en-US" sz="3200" dirty="0">
                <a:solidFill>
                  <a:srgbClr val="FFFF00"/>
                </a:solidFill>
              </a:rPr>
              <a:t> </a:t>
            </a:r>
            <a:r>
              <a:rPr lang="en-US" sz="3200" dirty="0" err="1">
                <a:solidFill>
                  <a:srgbClr val="FFFF00"/>
                </a:solidFill>
              </a:rPr>
              <a:t>lòng</a:t>
            </a:r>
            <a:r>
              <a:rPr lang="en-US" sz="3200" dirty="0">
                <a:solidFill>
                  <a:srgbClr val="FFFF00"/>
                </a:solidFill>
              </a:rPr>
              <a:t> </a:t>
            </a:r>
            <a:r>
              <a:rPr lang="en-US" sz="3200" dirty="0" err="1">
                <a:solidFill>
                  <a:srgbClr val="FFFF00"/>
                </a:solidFill>
              </a:rPr>
              <a:t>góp</a:t>
            </a:r>
            <a:r>
              <a:rPr lang="en-US" sz="3200" dirty="0">
                <a:solidFill>
                  <a:srgbClr val="FFFF00"/>
                </a:solidFill>
              </a:rPr>
              <a:t> </a:t>
            </a:r>
            <a:r>
              <a:rPr lang="en-US" sz="3200" dirty="0" err="1">
                <a:solidFill>
                  <a:srgbClr val="FFFF00"/>
                </a:solidFill>
              </a:rPr>
              <a:t>gạo</a:t>
            </a:r>
            <a:r>
              <a:rPr lang="en-US" sz="3200" dirty="0">
                <a:solidFill>
                  <a:srgbClr val="FFFF00"/>
                </a:solidFill>
              </a:rPr>
              <a:t> </a:t>
            </a:r>
            <a:r>
              <a:rPr lang="en-US" sz="3200" dirty="0" err="1">
                <a:solidFill>
                  <a:srgbClr val="FFFF00"/>
                </a:solidFill>
              </a:rPr>
              <a:t>nuôi</a:t>
            </a:r>
            <a:r>
              <a:rPr lang="en-US" sz="3200" dirty="0">
                <a:solidFill>
                  <a:srgbClr val="FFFF00"/>
                </a:solidFill>
              </a:rPr>
              <a:t> </a:t>
            </a:r>
            <a:r>
              <a:rPr lang="en-US" sz="3200" dirty="0" err="1">
                <a:solidFill>
                  <a:srgbClr val="FFFF00"/>
                </a:solidFill>
              </a:rPr>
              <a:t>cậu</a:t>
            </a:r>
            <a:r>
              <a:rPr lang="en-US" sz="3200" dirty="0">
                <a:solidFill>
                  <a:srgbClr val="FFFF00"/>
                </a:solidFill>
              </a:rPr>
              <a:t> </a:t>
            </a:r>
            <a:r>
              <a:rPr lang="en-US" sz="3200" dirty="0" err="1">
                <a:solidFill>
                  <a:srgbClr val="FFFF00"/>
                </a:solidFill>
              </a:rPr>
              <a:t>bé</a:t>
            </a:r>
            <a:r>
              <a:rPr lang="en-US" sz="3200" dirty="0">
                <a:solidFill>
                  <a:srgbClr val="FFFF00"/>
                </a:solidFill>
              </a:rPr>
              <a:t>.</a:t>
            </a:r>
          </a:p>
        </p:txBody>
      </p:sp>
      <p:pic>
        <p:nvPicPr>
          <p:cNvPr id="1026" name="Picture 2" descr="Káº¿t quáº£ hÃ¬nh áº£nh cho truyen tranh thÃ¡nh giÃ³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199" y="508575"/>
            <a:ext cx="4876801" cy="292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449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Times New Roman" panose="02020603050405020304" pitchFamily="18" charset="0"/>
                <a:cs typeface="Times New Roman" panose="02020603050405020304" pitchFamily="18" charset="0"/>
              </a:rPr>
              <a:t>Hoạt động nhóm (7 phút)- Phiếu học tập số 1</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en-US" dirty="0" smtClean="0">
                <a:latin typeface="Times New Roman" panose="02020603050405020304" pitchFamily="18" charset="0"/>
                <a:cs typeface="Times New Roman" panose="02020603050405020304" pitchFamily="18" charset="0"/>
              </a:rPr>
              <a:t>    </a:t>
            </a:r>
            <a:endParaRPr lang="en-US" dirty="0"/>
          </a:p>
        </p:txBody>
      </p:sp>
      <p:sp>
        <p:nvSpPr>
          <p:cNvPr id="4" name="Title 1"/>
          <p:cNvSpPr txBox="1">
            <a:spLocks/>
          </p:cNvSpPr>
          <p:nvPr/>
        </p:nvSpPr>
        <p:spPr bwMode="auto">
          <a:xfrm>
            <a:off x="762000" y="15240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b="1" kern="0"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38187867"/>
              </p:ext>
            </p:extLst>
          </p:nvPr>
        </p:nvGraphicFramePr>
        <p:xfrm>
          <a:off x="606778" y="1417638"/>
          <a:ext cx="10820400" cy="5652576"/>
        </p:xfrm>
        <a:graphic>
          <a:graphicData uri="http://schemas.openxmlformats.org/drawingml/2006/table">
            <a:tbl>
              <a:tblPr firstRow="1" firstCol="1" bandRow="1" bandCol="1">
                <a:tableStyleId>{5C22544A-7EE6-4342-B048-85BDC9FD1C3A}</a:tableStyleId>
              </a:tblPr>
              <a:tblGrid>
                <a:gridCol w="4014019">
                  <a:extLst>
                    <a:ext uri="{9D8B030D-6E8A-4147-A177-3AD203B41FA5}">
                      <a16:colId xmlns:a16="http://schemas.microsoft.com/office/drawing/2014/main" xmlns="" val="192704155"/>
                    </a:ext>
                  </a:extLst>
                </a:gridCol>
                <a:gridCol w="4014019">
                  <a:extLst>
                    <a:ext uri="{9D8B030D-6E8A-4147-A177-3AD203B41FA5}">
                      <a16:colId xmlns:a16="http://schemas.microsoft.com/office/drawing/2014/main" xmlns="" val="2916010061"/>
                    </a:ext>
                  </a:extLst>
                </a:gridCol>
                <a:gridCol w="2792362">
                  <a:extLst>
                    <a:ext uri="{9D8B030D-6E8A-4147-A177-3AD203B41FA5}">
                      <a16:colId xmlns:a16="http://schemas.microsoft.com/office/drawing/2014/main" xmlns="" val="721505844"/>
                    </a:ext>
                  </a:extLst>
                </a:gridCol>
              </a:tblGrid>
              <a:tr h="479472">
                <a:tc>
                  <a:txBody>
                    <a:bodyPr/>
                    <a:lstStyle/>
                    <a:p>
                      <a:pPr marL="0" marR="0" indent="36195" algn="ctr">
                        <a:lnSpc>
                          <a:spcPct val="115000"/>
                        </a:lnSpc>
                        <a:spcBef>
                          <a:spcPts val="0"/>
                        </a:spcBef>
                        <a:spcAft>
                          <a:spcPts val="0"/>
                        </a:spcAft>
                      </a:pPr>
                      <a:r>
                        <a:rPr lang="en-US" dirty="0">
                          <a:solidFill>
                            <a:srgbClr val="7030A0"/>
                          </a:solidFill>
                          <a:latin typeface="Times New Roman" panose="02020603050405020304" pitchFamily="18" charset="0"/>
                          <a:cs typeface="Times New Roman" panose="02020603050405020304" pitchFamily="18" charset="0"/>
                        </a:rPr>
                        <a:t>Chi tiết</a:t>
                      </a:r>
                    </a:p>
                  </a:txBody>
                  <a:tcPr marL="45121" marR="45121" marT="45121" marB="45121"/>
                </a:tc>
                <a:tc>
                  <a:txBody>
                    <a:bodyPr/>
                    <a:lstStyle/>
                    <a:p>
                      <a:pPr marL="0" marR="0" indent="36195" algn="ctr">
                        <a:lnSpc>
                          <a:spcPct val="115000"/>
                        </a:lnSpc>
                        <a:spcBef>
                          <a:spcPts val="0"/>
                        </a:spcBef>
                        <a:spcAft>
                          <a:spcPts val="0"/>
                        </a:spcAft>
                      </a:pPr>
                      <a:r>
                        <a:rPr lang="vi-VN" dirty="0">
                          <a:solidFill>
                            <a:srgbClr val="7030A0"/>
                          </a:solidFill>
                          <a:latin typeface="Times New Roman" panose="02020603050405020304" pitchFamily="18" charset="0"/>
                          <a:cs typeface="Times New Roman" panose="02020603050405020304" pitchFamily="18" charset="0"/>
                        </a:rPr>
                        <a:t>Cảm nhận về ý nghĩa chi tiết</a:t>
                      </a:r>
                      <a:endParaRPr lang="en-US" dirty="0">
                        <a:solidFill>
                          <a:srgbClr val="7030A0"/>
                        </a:solidFill>
                        <a:latin typeface="Times New Roman" panose="02020603050405020304" pitchFamily="18" charset="0"/>
                        <a:cs typeface="Times New Roman" panose="02020603050405020304" pitchFamily="18" charset="0"/>
                      </a:endParaRPr>
                    </a:p>
                  </a:txBody>
                  <a:tcPr marL="45121" marR="45121" marT="45121" marB="45121"/>
                </a:tc>
                <a:tc>
                  <a:txBody>
                    <a:bodyPr/>
                    <a:lstStyle/>
                    <a:p>
                      <a:pPr marL="0" marR="0">
                        <a:spcBef>
                          <a:spcPts val="0"/>
                        </a:spcBef>
                        <a:spcAft>
                          <a:spcPts val="0"/>
                        </a:spcAft>
                      </a:pPr>
                      <a:r>
                        <a:rPr lang="en-US" dirty="0">
                          <a:solidFill>
                            <a:srgbClr val="7030A0"/>
                          </a:solidFill>
                          <a:latin typeface="Times New Roman" panose="02020603050405020304" pitchFamily="18" charset="0"/>
                          <a:cs typeface="Times New Roman" panose="02020603050405020304" pitchFamily="18" charset="0"/>
                        </a:rPr>
                        <a:t> </a:t>
                      </a:r>
                      <a:r>
                        <a:rPr lang="en-US" dirty="0" smtClean="0">
                          <a:solidFill>
                            <a:srgbClr val="7030A0"/>
                          </a:solidFill>
                          <a:latin typeface="Times New Roman" panose="02020603050405020304" pitchFamily="18" charset="0"/>
                          <a:cs typeface="Times New Roman" panose="02020603050405020304" pitchFamily="18" charset="0"/>
                        </a:rPr>
                        <a:t> Nghệ</a:t>
                      </a:r>
                      <a:r>
                        <a:rPr lang="en-US" baseline="0" dirty="0" smtClean="0">
                          <a:solidFill>
                            <a:srgbClr val="7030A0"/>
                          </a:solidFill>
                          <a:latin typeface="Times New Roman" panose="02020603050405020304" pitchFamily="18" charset="0"/>
                          <a:cs typeface="Times New Roman" panose="02020603050405020304" pitchFamily="18" charset="0"/>
                        </a:rPr>
                        <a:t>  thuật xây dựng</a:t>
                      </a:r>
                      <a:endParaRPr lang="en-US" dirty="0">
                        <a:solidFill>
                          <a:srgbClr val="7030A0"/>
                        </a:solidFill>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xmlns="" val="2580854905"/>
                  </a:ext>
                </a:extLst>
              </a:tr>
              <a:tr h="594450">
                <a:tc rowSpan="3">
                  <a:txBody>
                    <a:bodyPr/>
                    <a:lstStyle/>
                    <a:p>
                      <a:pPr marL="0" marR="0" algn="just">
                        <a:spcBef>
                          <a:spcPts val="0"/>
                        </a:spcBef>
                        <a:spcAft>
                          <a:spcPts val="0"/>
                        </a:spcAft>
                      </a:pPr>
                      <a:r>
                        <a:rPr lang="en-US" dirty="0">
                          <a:solidFill>
                            <a:srgbClr val="FF0000"/>
                          </a:solidFill>
                          <a:latin typeface="Times New Roman" panose="02020603050405020304" pitchFamily="18" charset="0"/>
                          <a:cs typeface="Times New Roman" panose="02020603050405020304" pitchFamily="18" charset="0"/>
                        </a:rPr>
                        <a:t> </a:t>
                      </a:r>
                    </a:p>
                    <a:p>
                      <a:pPr marL="0" marR="0" algn="just">
                        <a:spcBef>
                          <a:spcPts val="0"/>
                        </a:spcBef>
                        <a:spcAft>
                          <a:spcPts val="0"/>
                        </a:spcAft>
                      </a:pPr>
                      <a:r>
                        <a:rPr lang="en-US" dirty="0">
                          <a:solidFill>
                            <a:srgbClr val="FF0000"/>
                          </a:solidFill>
                          <a:latin typeface="Times New Roman" panose="02020603050405020304" pitchFamily="18" charset="0"/>
                          <a:cs typeface="Times New Roman" panose="02020603050405020304" pitchFamily="18" charset="0"/>
                        </a:rPr>
                        <a:t>Tiếng nói đầu tiên  xin đi đánh giặc</a:t>
                      </a:r>
                    </a:p>
                  </a:txBody>
                  <a:tcPr marL="45121" marR="45121" marT="45121" marB="45121"/>
                </a:tc>
                <a:tc>
                  <a:txBody>
                    <a:bodyPr/>
                    <a:lstStyle/>
                    <a:p>
                      <a:pPr marL="0" marR="0" indent="36195" algn="just">
                        <a:spcBef>
                          <a:spcPts val="0"/>
                        </a:spcBef>
                        <a:spcAft>
                          <a:spcPts val="0"/>
                        </a:spcAft>
                      </a:pPr>
                      <a:r>
                        <a:rPr lang="en-US" dirty="0">
                          <a:solidFill>
                            <a:schemeClr val="tx1"/>
                          </a:solidFill>
                          <a:latin typeface="Times New Roman" panose="02020603050405020304" pitchFamily="18" charset="0"/>
                          <a:cs typeface="Times New Roman" panose="02020603050405020304" pitchFamily="18" charset="0"/>
                        </a:rPr>
                        <a:t>-&gt; Ca ngợi  lòng yêu nước tiềm ẩn...</a:t>
                      </a:r>
                    </a:p>
                  </a:txBody>
                  <a:tcPr marL="45121" marR="45121" marT="45121" marB="45121"/>
                </a:tc>
                <a:tc rowSpan="9">
                  <a:txBody>
                    <a:bodyPr/>
                    <a:lstStyle/>
                    <a:p>
                      <a:pPr marL="0" marR="0">
                        <a:spcBef>
                          <a:spcPts val="0"/>
                        </a:spcBef>
                        <a:spcAft>
                          <a:spcPts val="0"/>
                        </a:spcAft>
                      </a:pPr>
                      <a:r>
                        <a:rPr lang="en-US" dirty="0">
                          <a:solidFill>
                            <a:srgbClr val="7030A0"/>
                          </a:solidFill>
                        </a:rPr>
                        <a:t> </a:t>
                      </a:r>
                      <a:r>
                        <a:rPr lang="en-US" dirty="0" smtClean="0">
                          <a:solidFill>
                            <a:srgbClr val="7030A0"/>
                          </a:solidFill>
                        </a:rPr>
                        <a:t>-&gt; </a:t>
                      </a:r>
                      <a:r>
                        <a:rPr lang="en-US" dirty="0" smtClean="0">
                          <a:solidFill>
                            <a:schemeClr val="tx1"/>
                          </a:solidFill>
                          <a:latin typeface="Times New Roman" panose="02020603050405020304" pitchFamily="18" charset="0"/>
                          <a:cs typeface="Times New Roman" panose="02020603050405020304" pitchFamily="18" charset="0"/>
                        </a:rPr>
                        <a:t>Tưởng</a:t>
                      </a:r>
                      <a:r>
                        <a:rPr lang="en-US" baseline="0" dirty="0" smtClean="0">
                          <a:solidFill>
                            <a:schemeClr val="tx1"/>
                          </a:solidFill>
                          <a:latin typeface="Times New Roman" panose="02020603050405020304" pitchFamily="18" charset="0"/>
                          <a:cs typeface="Times New Roman" panose="02020603050405020304" pitchFamily="18" charset="0"/>
                        </a:rPr>
                        <a:t> tưởng, kì ảo đan xen chi tiết đời thường.</a:t>
                      </a:r>
                      <a:endParaRPr lang="en-US" dirty="0">
                        <a:solidFill>
                          <a:schemeClr val="tx1"/>
                        </a:solidFill>
                        <a:latin typeface="Times New Roman" panose="02020603050405020304" pitchFamily="18" charset="0"/>
                        <a:cs typeface="Times New Roman" panose="02020603050405020304" pitchFamily="18" charset="0"/>
                      </a:endParaRPr>
                    </a:p>
                    <a:p>
                      <a:pPr marL="0" marR="0">
                        <a:spcBef>
                          <a:spcPts val="0"/>
                        </a:spcBef>
                        <a:spcAft>
                          <a:spcPts val="0"/>
                        </a:spcAft>
                      </a:pPr>
                      <a:r>
                        <a:rPr lang="en-US" dirty="0">
                          <a:solidFill>
                            <a:schemeClr val="tx1"/>
                          </a:solidFill>
                          <a:latin typeface="Times New Roman" panose="02020603050405020304" pitchFamily="18" charset="0"/>
                          <a:cs typeface="Times New Roman" panose="02020603050405020304" pitchFamily="18" charset="0"/>
                        </a:rPr>
                        <a:t> </a:t>
                      </a:r>
                    </a:p>
                    <a:p>
                      <a:pPr marL="0" marR="0">
                        <a:spcBef>
                          <a:spcPts val="0"/>
                        </a:spcBef>
                        <a:spcAft>
                          <a:spcPts val="0"/>
                        </a:spcAft>
                      </a:pPr>
                      <a:r>
                        <a:rPr lang="en-US" dirty="0">
                          <a:solidFill>
                            <a:schemeClr val="tx1"/>
                          </a:solidFill>
                          <a:latin typeface="Times New Roman" panose="02020603050405020304" pitchFamily="18" charset="0"/>
                          <a:cs typeface="Times New Roman" panose="02020603050405020304" pitchFamily="18" charset="0"/>
                        </a:rPr>
                        <a:t> </a:t>
                      </a:r>
                    </a:p>
                    <a:p>
                      <a:pPr marL="0" marR="0">
                        <a:spcBef>
                          <a:spcPts val="0"/>
                        </a:spcBef>
                        <a:spcAft>
                          <a:spcPts val="0"/>
                        </a:spcAft>
                      </a:pPr>
                      <a:r>
                        <a:rPr lang="en-US" dirty="0">
                          <a:solidFill>
                            <a:srgbClr val="7030A0"/>
                          </a:solidFill>
                        </a:rPr>
                        <a:t> </a:t>
                      </a:r>
                    </a:p>
                    <a:p>
                      <a:pPr marL="0" marR="0">
                        <a:spcBef>
                          <a:spcPts val="0"/>
                        </a:spcBef>
                        <a:spcAft>
                          <a:spcPts val="0"/>
                        </a:spcAft>
                      </a:pPr>
                      <a:r>
                        <a:rPr lang="en-US" dirty="0">
                          <a:solidFill>
                            <a:srgbClr val="7030A0"/>
                          </a:solidFill>
                        </a:rPr>
                        <a:t> </a:t>
                      </a:r>
                    </a:p>
                    <a:p>
                      <a:pPr marL="0" marR="0">
                        <a:spcBef>
                          <a:spcPts val="0"/>
                        </a:spcBef>
                        <a:spcAft>
                          <a:spcPts val="0"/>
                        </a:spcAft>
                      </a:pPr>
                      <a:r>
                        <a:rPr lang="en-US" dirty="0">
                          <a:solidFill>
                            <a:srgbClr val="7030A0"/>
                          </a:solidFill>
                        </a:rPr>
                        <a:t> </a:t>
                      </a:r>
                    </a:p>
                    <a:p>
                      <a:pPr marL="0" marR="0">
                        <a:spcBef>
                          <a:spcPts val="0"/>
                        </a:spcBef>
                        <a:spcAft>
                          <a:spcPts val="0"/>
                        </a:spcAft>
                      </a:pPr>
                      <a:r>
                        <a:rPr lang="en-US" dirty="0">
                          <a:solidFill>
                            <a:srgbClr val="7030A0"/>
                          </a:solidFill>
                        </a:rPr>
                        <a:t> </a:t>
                      </a:r>
                    </a:p>
                    <a:p>
                      <a:pPr marL="0" marR="0">
                        <a:spcBef>
                          <a:spcPts val="0"/>
                        </a:spcBef>
                        <a:spcAft>
                          <a:spcPts val="0"/>
                        </a:spcAft>
                      </a:pPr>
                      <a:r>
                        <a:rPr lang="en-US" dirty="0">
                          <a:solidFill>
                            <a:srgbClr val="7030A0"/>
                          </a:solidFill>
                        </a:rPr>
                        <a:t> </a:t>
                      </a:r>
                    </a:p>
                    <a:p>
                      <a:pPr marL="0" marR="0" indent="36195" algn="ctr">
                        <a:lnSpc>
                          <a:spcPct val="115000"/>
                        </a:lnSpc>
                        <a:spcBef>
                          <a:spcPts val="0"/>
                        </a:spcBef>
                        <a:spcAft>
                          <a:spcPts val="0"/>
                        </a:spcAft>
                      </a:pPr>
                      <a:r>
                        <a:rPr lang="vi-VN" dirty="0">
                          <a:solidFill>
                            <a:srgbClr val="7030A0"/>
                          </a:solidFill>
                        </a:rPr>
                        <a:t> </a:t>
                      </a:r>
                      <a:endParaRPr lang="en-US" dirty="0">
                        <a:solidFill>
                          <a:srgbClr val="7030A0"/>
                        </a:solidFill>
                      </a:endParaRPr>
                    </a:p>
                  </a:txBody>
                  <a:tcPr marL="0" marR="0" marT="0" marB="0" anchor="ctr"/>
                </a:tc>
                <a:extLst>
                  <a:ext uri="{0D108BD9-81ED-4DB2-BD59-A6C34878D82A}">
                    <a16:rowId xmlns:a16="http://schemas.microsoft.com/office/drawing/2014/main" xmlns="" val="1495777789"/>
                  </a:ext>
                </a:extLst>
              </a:tr>
              <a:tr h="1087219">
                <a:tc vMerge="1">
                  <a:txBody>
                    <a:bodyPr/>
                    <a:lstStyle/>
                    <a:p>
                      <a:endParaRPr lang="en-US"/>
                    </a:p>
                  </a:txBody>
                  <a:tcPr/>
                </a:tc>
                <a:tc>
                  <a:txBody>
                    <a:bodyPr/>
                    <a:lstStyle/>
                    <a:p>
                      <a:pPr marL="0" marR="0" algn="just">
                        <a:spcBef>
                          <a:spcPts val="0"/>
                        </a:spcBef>
                        <a:spcAft>
                          <a:spcPts val="0"/>
                        </a:spcAft>
                      </a:pPr>
                      <a:r>
                        <a:rPr lang="en-US" dirty="0">
                          <a:solidFill>
                            <a:schemeClr val="tx1"/>
                          </a:solidFill>
                          <a:latin typeface="Times New Roman" panose="02020603050405020304" pitchFamily="18" charset="0"/>
                          <a:cs typeface="Times New Roman" panose="02020603050405020304" pitchFamily="18" charset="0"/>
                        </a:rPr>
                        <a:t>+  Nguyện vọng, ý thức tự nguyện đánh giặc cứu nước, yêu nước tạo khả năng kì lạ.</a:t>
                      </a:r>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xmlns="" val="3729255052"/>
                  </a:ext>
                </a:extLst>
              </a:tr>
              <a:tr h="594450">
                <a:tc vMerge="1">
                  <a:txBody>
                    <a:bodyPr/>
                    <a:lstStyle/>
                    <a:p>
                      <a:endParaRPr lang="en-US"/>
                    </a:p>
                  </a:txBody>
                  <a:tcPr/>
                </a:tc>
                <a:tc>
                  <a:txBody>
                    <a:bodyPr/>
                    <a:lstStyle/>
                    <a:p>
                      <a:pPr marL="0" marR="0" algn="just">
                        <a:spcBef>
                          <a:spcPts val="0"/>
                        </a:spcBef>
                        <a:spcAft>
                          <a:spcPts val="0"/>
                        </a:spcAft>
                      </a:pPr>
                      <a:r>
                        <a:rPr lang="en-US" dirty="0">
                          <a:solidFill>
                            <a:schemeClr val="tx1"/>
                          </a:solidFill>
                          <a:latin typeface="Times New Roman" panose="02020603050405020304" pitchFamily="18" charset="0"/>
                          <a:cs typeface="Times New Roman" panose="02020603050405020304" pitchFamily="18" charset="0"/>
                        </a:rPr>
                        <a:t>+ S</a:t>
                      </a:r>
                      <a:r>
                        <a:rPr lang="vi-VN" dirty="0">
                          <a:solidFill>
                            <a:schemeClr val="tx1"/>
                          </a:solidFill>
                          <a:latin typeface="Times New Roman" panose="02020603050405020304" pitchFamily="18" charset="0"/>
                          <a:cs typeface="Times New Roman" panose="02020603050405020304" pitchFamily="18" charset="0"/>
                        </a:rPr>
                        <a:t>ức mạnh tự cường </a:t>
                      </a:r>
                      <a:r>
                        <a:rPr lang="en-US" dirty="0">
                          <a:solidFill>
                            <a:schemeClr val="tx1"/>
                          </a:solidFill>
                          <a:latin typeface="Times New Roman" panose="02020603050405020304" pitchFamily="18" charset="0"/>
                          <a:cs typeface="Times New Roman" panose="02020603050405020304" pitchFamily="18" charset="0"/>
                        </a:rPr>
                        <a:t>và niềm</a:t>
                      </a:r>
                      <a:r>
                        <a:rPr lang="vi-VN" dirty="0">
                          <a:solidFill>
                            <a:schemeClr val="tx1"/>
                          </a:solidFill>
                          <a:latin typeface="Times New Roman" panose="02020603050405020304" pitchFamily="18" charset="0"/>
                          <a:cs typeface="Times New Roman" panose="02020603050405020304" pitchFamily="18" charset="0"/>
                        </a:rPr>
                        <a:t> tin chiến thắng</a:t>
                      </a:r>
                      <a:r>
                        <a:rPr lang="en-US" dirty="0">
                          <a:solidFill>
                            <a:schemeClr val="tx1"/>
                          </a:solidFill>
                          <a:latin typeface="Times New Roman" panose="02020603050405020304" pitchFamily="18" charset="0"/>
                          <a:cs typeface="Times New Roman" panose="02020603050405020304" pitchFamily="18" charset="0"/>
                        </a:rPr>
                        <a:t>.</a:t>
                      </a:r>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xmlns="" val="4187609779"/>
                  </a:ext>
                </a:extLst>
              </a:tr>
              <a:tr h="430194">
                <a:tc rowSpan="3">
                  <a:txBody>
                    <a:bodyPr/>
                    <a:lstStyle/>
                    <a:p>
                      <a:pPr marL="0" marR="0" indent="36195" algn="just">
                        <a:spcBef>
                          <a:spcPts val="0"/>
                        </a:spcBef>
                        <a:spcAft>
                          <a:spcPts val="0"/>
                        </a:spcAft>
                      </a:pPr>
                      <a:r>
                        <a:rPr lang="en-US" dirty="0">
                          <a:solidFill>
                            <a:srgbClr val="FF0000"/>
                          </a:solidFill>
                          <a:latin typeface="Times New Roman" panose="02020603050405020304" pitchFamily="18" charset="0"/>
                          <a:cs typeface="Times New Roman" panose="02020603050405020304" pitchFamily="18" charset="0"/>
                        </a:rPr>
                        <a:t>Gióng đòi roi sắt, ngựa sắt, giáp sắt</a:t>
                      </a:r>
                    </a:p>
                  </a:txBody>
                  <a:tcPr marL="45121" marR="45121" marT="45121" marB="45121"/>
                </a:tc>
                <a:tc>
                  <a:txBody>
                    <a:bodyPr/>
                    <a:lstStyle/>
                    <a:p>
                      <a:pPr marL="0" marR="0" algn="just">
                        <a:spcBef>
                          <a:spcPts val="0"/>
                        </a:spcBef>
                        <a:spcAft>
                          <a:spcPts val="0"/>
                        </a:spcAft>
                      </a:pPr>
                      <a:r>
                        <a:rPr lang="en-US" dirty="0">
                          <a:solidFill>
                            <a:schemeClr val="tx1"/>
                          </a:solidFill>
                          <a:latin typeface="Times New Roman" panose="02020603050405020304" pitchFamily="18" charset="0"/>
                          <a:cs typeface="Times New Roman" panose="02020603050405020304" pitchFamily="18" charset="0"/>
                        </a:rPr>
                        <a:t>-&gt; Vũ khí hiện đại. </a:t>
                      </a:r>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xmlns="" val="3909090926"/>
                  </a:ext>
                </a:extLst>
              </a:tr>
              <a:tr h="242473">
                <a:tc vMerge="1">
                  <a:txBody>
                    <a:bodyPr/>
                    <a:lstStyle/>
                    <a:p>
                      <a:endParaRPr lang="en-US"/>
                    </a:p>
                  </a:txBody>
                  <a:tcPr/>
                </a:tc>
                <a:tc>
                  <a:txBody>
                    <a:bodyPr/>
                    <a:lstStyle/>
                    <a:p>
                      <a:pPr marL="0" marR="0" algn="just">
                        <a:spcBef>
                          <a:spcPts val="0"/>
                        </a:spcBef>
                        <a:spcAft>
                          <a:spcPts val="0"/>
                        </a:spcAft>
                      </a:pPr>
                      <a:r>
                        <a:rPr lang="en-US" dirty="0">
                          <a:solidFill>
                            <a:schemeClr val="tx1"/>
                          </a:solidFill>
                          <a:latin typeface="Times New Roman" panose="02020603050405020304" pitchFamily="18" charset="0"/>
                          <a:cs typeface="Times New Roman" panose="02020603050405020304" pitchFamily="18" charset="0"/>
                        </a:rPr>
                        <a:t> </a:t>
                      </a:r>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xmlns="" val="322827141"/>
                  </a:ext>
                </a:extLst>
              </a:tr>
              <a:tr h="242473">
                <a:tc vMerge="1">
                  <a:txBody>
                    <a:bodyPr/>
                    <a:lstStyle/>
                    <a:p>
                      <a:endParaRPr lang="en-US"/>
                    </a:p>
                  </a:txBody>
                  <a:tcPr/>
                </a:tc>
                <a:tc>
                  <a:txBody>
                    <a:bodyPr/>
                    <a:lstStyle/>
                    <a:p>
                      <a:pPr marL="0" marR="0" algn="just">
                        <a:spcBef>
                          <a:spcPts val="0"/>
                        </a:spcBef>
                        <a:spcAft>
                          <a:spcPts val="0"/>
                        </a:spcAft>
                      </a:pPr>
                      <a:r>
                        <a:rPr lang="vi-VN" dirty="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xmlns="" val="1904845674"/>
                  </a:ext>
                </a:extLst>
              </a:tr>
              <a:tr h="922963">
                <a:tc rowSpan="3">
                  <a:txBody>
                    <a:bodyPr/>
                    <a:lstStyle/>
                    <a:p>
                      <a:pPr marL="0" marR="0" indent="36195" algn="just">
                        <a:spcBef>
                          <a:spcPts val="0"/>
                        </a:spcBef>
                        <a:spcAft>
                          <a:spcPts val="0"/>
                        </a:spcAft>
                      </a:pPr>
                      <a:r>
                        <a:rPr lang="en-US" dirty="0">
                          <a:solidFill>
                            <a:srgbClr val="FF0000"/>
                          </a:solidFill>
                          <a:latin typeface="Times New Roman" panose="02020603050405020304" pitchFamily="18" charset="0"/>
                          <a:cs typeface="Times New Roman" panose="02020603050405020304" pitchFamily="18" charset="0"/>
                        </a:rPr>
                        <a:t>Bà con góp gạo nuôi Gióng</a:t>
                      </a:r>
                    </a:p>
                  </a:txBody>
                  <a:tcPr marL="45121" marR="45121" marT="45121" marB="45121"/>
                </a:tc>
                <a:tc>
                  <a:txBody>
                    <a:bodyPr/>
                    <a:lstStyle/>
                    <a:p>
                      <a:pPr marL="0" marR="0" algn="just">
                        <a:spcBef>
                          <a:spcPts val="0"/>
                        </a:spcBef>
                        <a:spcAft>
                          <a:spcPts val="0"/>
                        </a:spcAft>
                      </a:pPr>
                      <a:r>
                        <a:rPr lang="en-US" dirty="0" smtClean="0">
                          <a:solidFill>
                            <a:schemeClr val="tx1"/>
                          </a:solidFill>
                          <a:latin typeface="Times New Roman" panose="02020603050405020304" pitchFamily="18" charset="0"/>
                          <a:cs typeface="Times New Roman" panose="02020603050405020304" pitchFamily="18" charset="0"/>
                        </a:rPr>
                        <a:t>-&gt; Tinh </a:t>
                      </a:r>
                      <a:r>
                        <a:rPr lang="en-US" dirty="0">
                          <a:solidFill>
                            <a:schemeClr val="tx1"/>
                          </a:solidFill>
                          <a:latin typeface="Times New Roman" panose="02020603050405020304" pitchFamily="18" charset="0"/>
                          <a:cs typeface="Times New Roman" panose="02020603050405020304" pitchFamily="18" charset="0"/>
                        </a:rPr>
                        <a:t>thần đoàn kết cộng đồng. Đánh giặc cứu nước là ý chí, sức mạnh toàn dân.</a:t>
                      </a:r>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xmlns="" val="4085775276"/>
                  </a:ext>
                </a:extLst>
              </a:tr>
              <a:tr h="242473">
                <a:tc vMerge="1">
                  <a:txBody>
                    <a:bodyPr/>
                    <a:lstStyle/>
                    <a:p>
                      <a:endParaRPr lang="en-US"/>
                    </a:p>
                  </a:txBody>
                  <a:tcPr/>
                </a:tc>
                <a:tc>
                  <a:txBody>
                    <a:bodyPr/>
                    <a:lstStyle/>
                    <a:p>
                      <a:pPr marL="0" marR="0" algn="just">
                        <a:spcBef>
                          <a:spcPts val="0"/>
                        </a:spcBef>
                        <a:spcAft>
                          <a:spcPts val="0"/>
                        </a:spcAft>
                      </a:pPr>
                      <a:r>
                        <a:rPr lang="vi-VN" dirty="0">
                          <a:solidFill>
                            <a:srgbClr val="7030A0"/>
                          </a:solidFill>
                        </a:rPr>
                        <a:t> </a:t>
                      </a:r>
                      <a:endParaRPr lang="en-US" dirty="0">
                        <a:solidFill>
                          <a:srgbClr val="7030A0"/>
                        </a:solidFill>
                      </a:endParaRPr>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xmlns="" val="1753114138"/>
                  </a:ext>
                </a:extLst>
              </a:tr>
              <a:tr h="263592">
                <a:tc vMerge="1">
                  <a:txBody>
                    <a:bodyPr/>
                    <a:lstStyle/>
                    <a:p>
                      <a:endParaRPr lang="en-US"/>
                    </a:p>
                  </a:txBody>
                  <a:tcPr/>
                </a:tc>
                <a:tc>
                  <a:txBody>
                    <a:bodyPr/>
                    <a:lstStyle/>
                    <a:p>
                      <a:pPr marL="0" marR="0">
                        <a:lnSpc>
                          <a:spcPct val="115000"/>
                        </a:lnSpc>
                        <a:spcBef>
                          <a:spcPts val="0"/>
                        </a:spcBef>
                        <a:spcAft>
                          <a:spcPts val="0"/>
                        </a:spcAft>
                      </a:pPr>
                      <a:r>
                        <a:rPr lang="vi-VN" dirty="0">
                          <a:solidFill>
                            <a:srgbClr val="7030A0"/>
                          </a:solidFill>
                        </a:rPr>
                        <a:t> </a:t>
                      </a:r>
                      <a:endParaRPr lang="en-US" dirty="0">
                        <a:solidFill>
                          <a:srgbClr val="7030A0"/>
                        </a:solidFill>
                      </a:endParaRPr>
                    </a:p>
                  </a:txBody>
                  <a:tcPr marL="45121" marR="45121" marT="45121" marB="45121"/>
                </a:tc>
                <a:tc vMerge="1">
                  <a:txBody>
                    <a:bodyPr/>
                    <a:lstStyle/>
                    <a:p>
                      <a:pPr marL="0" marR="0" indent="36195" algn="ctr">
                        <a:lnSpc>
                          <a:spcPct val="115000"/>
                        </a:lnSpc>
                        <a:spcBef>
                          <a:spcPts val="0"/>
                        </a:spcBef>
                        <a:spcAft>
                          <a:spcPts val="0"/>
                        </a:spcAft>
                      </a:pPr>
                      <a:endParaRPr lang="en-US" dirty="0">
                        <a:solidFill>
                          <a:srgbClr val="7030A0"/>
                        </a:solidFill>
                      </a:endParaRPr>
                    </a:p>
                  </a:txBody>
                  <a:tcPr marL="45121" marR="45121" marT="45121" marB="45121"/>
                </a:tc>
                <a:extLst>
                  <a:ext uri="{0D108BD9-81ED-4DB2-BD59-A6C34878D82A}">
                    <a16:rowId xmlns:a16="http://schemas.microsoft.com/office/drawing/2014/main" xmlns="" val="2463879694"/>
                  </a:ext>
                </a:extLst>
              </a:tr>
            </a:tbl>
          </a:graphicData>
        </a:graphic>
      </p:graphicFrame>
    </p:spTree>
    <p:extLst>
      <p:ext uri="{BB962C8B-B14F-4D97-AF65-F5344CB8AC3E}">
        <p14:creationId xmlns:p14="http://schemas.microsoft.com/office/powerpoint/2010/main" val="2520423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39711643"/>
              </p:ext>
            </p:extLst>
          </p:nvPr>
        </p:nvGraphicFramePr>
        <p:xfrm>
          <a:off x="609600" y="2764305"/>
          <a:ext cx="10896600" cy="3778499"/>
        </p:xfrm>
        <a:graphic>
          <a:graphicData uri="http://schemas.openxmlformats.org/drawingml/2006/table">
            <a:tbl>
              <a:tblPr firstRow="1" firstCol="1" bandRow="1" bandCol="1">
                <a:tableStyleId>{5C22544A-7EE6-4342-B048-85BDC9FD1C3A}</a:tableStyleId>
              </a:tblPr>
              <a:tblGrid>
                <a:gridCol w="4042289">
                  <a:extLst>
                    <a:ext uri="{9D8B030D-6E8A-4147-A177-3AD203B41FA5}">
                      <a16:colId xmlns:a16="http://schemas.microsoft.com/office/drawing/2014/main" xmlns="" val="257451875"/>
                    </a:ext>
                  </a:extLst>
                </a:gridCol>
                <a:gridCol w="4042289">
                  <a:extLst>
                    <a:ext uri="{9D8B030D-6E8A-4147-A177-3AD203B41FA5}">
                      <a16:colId xmlns:a16="http://schemas.microsoft.com/office/drawing/2014/main" xmlns="" val="3321100041"/>
                    </a:ext>
                  </a:extLst>
                </a:gridCol>
                <a:gridCol w="2812022">
                  <a:extLst>
                    <a:ext uri="{9D8B030D-6E8A-4147-A177-3AD203B41FA5}">
                      <a16:colId xmlns:a16="http://schemas.microsoft.com/office/drawing/2014/main" xmlns="" val="1440061511"/>
                    </a:ext>
                  </a:extLst>
                </a:gridCol>
              </a:tblGrid>
              <a:tr h="348839">
                <a:tc>
                  <a:txBody>
                    <a:bodyPr/>
                    <a:lstStyle/>
                    <a:p>
                      <a:pPr marL="0" marR="0" indent="36195" algn="ctr">
                        <a:lnSpc>
                          <a:spcPct val="115000"/>
                        </a:lnSpc>
                        <a:spcBef>
                          <a:spcPts val="0"/>
                        </a:spcBef>
                        <a:spcAft>
                          <a:spcPts val="0"/>
                        </a:spcAft>
                      </a:pPr>
                      <a:r>
                        <a:rPr lang="en-US" sz="2000" dirty="0">
                          <a:solidFill>
                            <a:srgbClr val="FF0000"/>
                          </a:solidFill>
                          <a:effectLst/>
                        </a:rPr>
                        <a:t>Chi tiết</a:t>
                      </a:r>
                      <a:endParaRPr lang="en-US" sz="2000" dirty="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36195" algn="ctr">
                        <a:lnSpc>
                          <a:spcPct val="115000"/>
                        </a:lnSpc>
                        <a:spcBef>
                          <a:spcPts val="0"/>
                        </a:spcBef>
                        <a:spcAft>
                          <a:spcPts val="0"/>
                        </a:spcAft>
                      </a:pPr>
                      <a:r>
                        <a:rPr lang="vi-VN" sz="2000" dirty="0">
                          <a:solidFill>
                            <a:srgbClr val="FF0000"/>
                          </a:solidFill>
                          <a:effectLst/>
                        </a:rPr>
                        <a:t>Cảm nhận về ý nghĩa chi tiết</a:t>
                      </a:r>
                      <a:endParaRPr lang="en-US" sz="2000" dirty="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effectLst/>
                        </a:rPr>
                        <a:t> </a:t>
                      </a:r>
                      <a:r>
                        <a:rPr lang="en-US" sz="2000" dirty="0" smtClean="0">
                          <a:solidFill>
                            <a:srgbClr val="FF0000"/>
                          </a:solidFill>
                          <a:effectLst/>
                        </a:rPr>
                        <a:t> </a:t>
                      </a:r>
                      <a:r>
                        <a:rPr lang="en-US" sz="2000" dirty="0" smtClean="0">
                          <a:solidFill>
                            <a:srgbClr val="FF0000"/>
                          </a:solidFill>
                          <a:latin typeface="Times New Roman" panose="02020603050405020304" pitchFamily="18" charset="0"/>
                          <a:cs typeface="Times New Roman" panose="02020603050405020304" pitchFamily="18" charset="0"/>
                        </a:rPr>
                        <a:t>Nghệ</a:t>
                      </a:r>
                      <a:r>
                        <a:rPr lang="en-US" sz="2000" baseline="0" dirty="0" smtClean="0">
                          <a:solidFill>
                            <a:srgbClr val="FF0000"/>
                          </a:solidFill>
                          <a:latin typeface="Times New Roman" panose="02020603050405020304" pitchFamily="18" charset="0"/>
                          <a:cs typeface="Times New Roman" panose="02020603050405020304" pitchFamily="18" charset="0"/>
                        </a:rPr>
                        <a:t>  thuật xây dựng</a:t>
                      </a:r>
                      <a:endParaRPr lang="en-US" sz="2000" dirty="0" smtClean="0">
                        <a:solidFill>
                          <a:srgbClr val="FF0000"/>
                        </a:solidFill>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000" dirty="0">
                        <a:solidFill>
                          <a:srgbClr val="FF0000"/>
                        </a:solidFill>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xmlns="" val="3568392815"/>
                  </a:ext>
                </a:extLst>
              </a:tr>
              <a:tr h="133155">
                <a:tc rowSpan="2">
                  <a:txBody>
                    <a:bodyPr/>
                    <a:lstStyle/>
                    <a:p>
                      <a:pPr marL="0" marR="0" algn="just">
                        <a:lnSpc>
                          <a:spcPct val="115000"/>
                        </a:lnSpc>
                        <a:spcBef>
                          <a:spcPts val="0"/>
                        </a:spcBef>
                        <a:spcAft>
                          <a:spcPts val="0"/>
                        </a:spcAft>
                      </a:pPr>
                      <a:r>
                        <a:rPr lang="en-US" sz="1800" dirty="0">
                          <a:solidFill>
                            <a:srgbClr val="FF0000"/>
                          </a:solidFill>
                          <a:effectLst/>
                        </a:rPr>
                        <a:t>Gióng vươn vai trở thành tráng sĩ</a:t>
                      </a:r>
                      <a:endParaRPr lang="en-US" sz="1800" dirty="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36195" algn="just">
                        <a:lnSpc>
                          <a:spcPct val="115000"/>
                        </a:lnSpc>
                        <a:spcBef>
                          <a:spcPts val="0"/>
                        </a:spcBef>
                        <a:spcAft>
                          <a:spcPts val="0"/>
                        </a:spcAft>
                      </a:pPr>
                      <a:r>
                        <a:rPr lang="vi-VN" sz="700">
                          <a:effectLst/>
                        </a:rPr>
                        <a:t> </a:t>
                      </a:r>
                      <a:endParaRPr lang="en-US" sz="700">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xmlns="" val="960823589"/>
                  </a:ext>
                </a:extLst>
              </a:tr>
              <a:tr h="528471">
                <a:tc vMerge="1">
                  <a:txBody>
                    <a:bodyPr/>
                    <a:lstStyle/>
                    <a:p>
                      <a:endParaRPr lang="en-US"/>
                    </a:p>
                  </a:txBody>
                  <a:tcPr/>
                </a:tc>
                <a:tc>
                  <a:txBody>
                    <a:bodyPr/>
                    <a:lstStyle/>
                    <a:p>
                      <a:endParaRPr lang="en-US" dirty="0"/>
                    </a:p>
                  </a:txBody>
                  <a:tcPr marL="39635" marR="39635" marT="39635" marB="39635"/>
                </a:tc>
                <a:tc>
                  <a:txBody>
                    <a:bodyPr/>
                    <a:lstStyle/>
                    <a:p>
                      <a:pPr marL="0" marR="0">
                        <a:spcBef>
                          <a:spcPts val="0"/>
                        </a:spcBef>
                        <a:spcAft>
                          <a:spcPts val="0"/>
                        </a:spcAft>
                      </a:pPr>
                      <a:r>
                        <a:rPr lang="en-US" sz="700" dirty="0">
                          <a:effectLst/>
                        </a:rPr>
                        <a:t> </a:t>
                      </a:r>
                      <a:endParaRPr lang="en-US" sz="7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xmlns="" val="3744908993"/>
                  </a:ext>
                </a:extLst>
              </a:tr>
              <a:tr h="202339">
                <a:tc rowSpan="2">
                  <a:txBody>
                    <a:bodyPr/>
                    <a:lstStyle/>
                    <a:p>
                      <a:pPr marL="0" marR="0" indent="36195" algn="just">
                        <a:lnSpc>
                          <a:spcPct val="115000"/>
                        </a:lnSpc>
                        <a:spcBef>
                          <a:spcPts val="0"/>
                        </a:spcBef>
                        <a:spcAft>
                          <a:spcPts val="0"/>
                        </a:spcAft>
                      </a:pPr>
                      <a:r>
                        <a:rPr lang="en-US" sz="1800">
                          <a:solidFill>
                            <a:srgbClr val="FF0000"/>
                          </a:solidFill>
                          <a:effectLst/>
                        </a:rPr>
                        <a:t>Gióng nhổ tre bên đường đánh giặc</a:t>
                      </a:r>
                      <a:endParaRPr lang="en-US" sz="180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lstStyle/>
                    <a:p>
                      <a:endParaRPr lang="en-US"/>
                    </a:p>
                  </a:txBody>
                  <a:tcPr marL="39635" marR="39635" marT="39635" marB="39635"/>
                </a:tc>
                <a:tc>
                  <a:txBody>
                    <a:bodyPr/>
                    <a:lstStyle/>
                    <a:p>
                      <a:pPr marL="0" marR="0">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xmlns="" val="3729285476"/>
                  </a:ext>
                </a:extLst>
              </a:tr>
              <a:tr h="770826">
                <a:tc vMerge="1">
                  <a:txBody>
                    <a:bodyPr/>
                    <a:lstStyle/>
                    <a:p>
                      <a:endParaRPr lang="en-US"/>
                    </a:p>
                  </a:txBody>
                  <a:tcPr/>
                </a:tc>
                <a:tc>
                  <a:txBody>
                    <a:bodyPr/>
                    <a:lstStyle/>
                    <a:p>
                      <a:endParaRPr lang="en-US" dirty="0"/>
                    </a:p>
                  </a:txBody>
                  <a:tcPr marL="39635" marR="39635" marT="39635" marB="39635"/>
                </a:tc>
                <a:tc>
                  <a:txBody>
                    <a:bodyPr/>
                    <a:lstStyle/>
                    <a:p>
                      <a:pPr marL="0" marR="0">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xmlns="" val="1536221677"/>
                  </a:ext>
                </a:extLst>
              </a:tr>
              <a:tr h="910156">
                <a:tc rowSpan="3">
                  <a:txBody>
                    <a:bodyPr/>
                    <a:lstStyle/>
                    <a:p>
                      <a:pPr marL="0" marR="0" indent="36195" algn="just">
                        <a:lnSpc>
                          <a:spcPct val="115000"/>
                        </a:lnSpc>
                        <a:spcBef>
                          <a:spcPts val="0"/>
                        </a:spcBef>
                        <a:spcAft>
                          <a:spcPts val="0"/>
                        </a:spcAft>
                      </a:pPr>
                      <a:r>
                        <a:rPr lang="en-US" sz="1800" dirty="0">
                          <a:solidFill>
                            <a:srgbClr val="FF0000"/>
                          </a:solidFill>
                          <a:effectLst/>
                        </a:rPr>
                        <a:t>Giặc tan, Gióng cởi bỏ giáp sắt rồi bay về trời</a:t>
                      </a:r>
                      <a:endParaRPr lang="en-US" sz="1800" dirty="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lstStyle/>
                    <a:p>
                      <a:endParaRPr lang="en-US" dirty="0"/>
                    </a:p>
                  </a:txBody>
                  <a:tcPr marL="39635" marR="39635" marT="39635" marB="39635"/>
                </a:tc>
                <a:tc>
                  <a:txBody>
                    <a:bodyPr/>
                    <a:lstStyle/>
                    <a:p>
                      <a:pPr marL="0" marR="0">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xmlns="" val="4196557739"/>
                  </a:ext>
                </a:extLst>
              </a:tr>
              <a:tr h="133155">
                <a:tc vMerge="1">
                  <a:txBody>
                    <a:bodyPr/>
                    <a:lstStyle/>
                    <a:p>
                      <a:endParaRPr lang="en-US"/>
                    </a:p>
                  </a:txBody>
                  <a:tcPr/>
                </a:tc>
                <a:tc>
                  <a:txBody>
                    <a:bodyPr/>
                    <a:lstStyle/>
                    <a:p>
                      <a:pPr marL="0" marR="0">
                        <a:lnSpc>
                          <a:spcPct val="115000"/>
                        </a:lnSpc>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36195" algn="ctr">
                        <a:lnSpc>
                          <a:spcPct val="115000"/>
                        </a:lnSpc>
                        <a:spcBef>
                          <a:spcPts val="0"/>
                        </a:spcBef>
                        <a:spcAft>
                          <a:spcPts val="0"/>
                        </a:spcAft>
                      </a:pPr>
                      <a:r>
                        <a:rPr lang="vi-VN" sz="700">
                          <a:effectLst/>
                        </a:rPr>
                        <a:t> </a:t>
                      </a:r>
                      <a:endParaRPr lang="en-US" sz="700">
                        <a:effectLst/>
                        <a:latin typeface="Times New Roman" panose="02020603050405020304" pitchFamily="18" charset="0"/>
                        <a:ea typeface="Times New Roman" panose="02020603050405020304" pitchFamily="18" charset="0"/>
                      </a:endParaRPr>
                    </a:p>
                  </a:txBody>
                  <a:tcPr marL="39635" marR="39635" marT="39635" marB="39635"/>
                </a:tc>
                <a:extLst>
                  <a:ext uri="{0D108BD9-81ED-4DB2-BD59-A6C34878D82A}">
                    <a16:rowId xmlns:a16="http://schemas.microsoft.com/office/drawing/2014/main" xmlns="" val="1212711431"/>
                  </a:ext>
                </a:extLst>
              </a:tr>
              <a:tr h="133155">
                <a:tc vMerge="1">
                  <a:txBody>
                    <a:bodyPr/>
                    <a:lstStyle/>
                    <a:p>
                      <a:endParaRPr lang="en-US"/>
                    </a:p>
                  </a:txBody>
                  <a:tcPr/>
                </a:tc>
                <a:tc>
                  <a:txBody>
                    <a:bodyPr/>
                    <a:lstStyle/>
                    <a:p>
                      <a:pPr marL="0" marR="0">
                        <a:lnSpc>
                          <a:spcPct val="115000"/>
                        </a:lnSpc>
                        <a:spcBef>
                          <a:spcPts val="0"/>
                        </a:spcBef>
                        <a:spcAft>
                          <a:spcPts val="0"/>
                        </a:spcAft>
                      </a:pPr>
                      <a:r>
                        <a:rPr lang="vi-VN" sz="700">
                          <a:effectLst/>
                        </a:rPr>
                        <a:t> </a:t>
                      </a:r>
                      <a:endParaRPr lang="en-US" sz="700">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36195" algn="ctr">
                        <a:lnSpc>
                          <a:spcPct val="115000"/>
                        </a:lnSpc>
                        <a:spcBef>
                          <a:spcPts val="0"/>
                        </a:spcBef>
                        <a:spcAft>
                          <a:spcPts val="0"/>
                        </a:spcAft>
                      </a:pPr>
                      <a:r>
                        <a:rPr lang="vi-VN" sz="700" dirty="0">
                          <a:effectLst/>
                        </a:rPr>
                        <a:t> </a:t>
                      </a:r>
                      <a:endParaRPr lang="en-US" sz="700" dirty="0">
                        <a:effectLst/>
                        <a:latin typeface="Times New Roman" panose="02020603050405020304" pitchFamily="18" charset="0"/>
                        <a:ea typeface="Times New Roman" panose="02020603050405020304" pitchFamily="18" charset="0"/>
                      </a:endParaRPr>
                    </a:p>
                  </a:txBody>
                  <a:tcPr marL="39635" marR="39635" marT="39635" marB="39635"/>
                </a:tc>
                <a:extLst>
                  <a:ext uri="{0D108BD9-81ED-4DB2-BD59-A6C34878D82A}">
                    <a16:rowId xmlns:a16="http://schemas.microsoft.com/office/drawing/2014/main" xmlns="" val="152145472"/>
                  </a:ext>
                </a:extLst>
              </a:tr>
            </a:tbl>
          </a:graphicData>
        </a:graphic>
      </p:graphicFrame>
      <p:sp>
        <p:nvSpPr>
          <p:cNvPr id="5" name="Title 1"/>
          <p:cNvSpPr>
            <a:spLocks noGrp="1"/>
          </p:cNvSpPr>
          <p:nvPr>
            <p:ph type="title"/>
          </p:nvPr>
        </p:nvSpPr>
        <p:spPr>
          <a:xfrm>
            <a:off x="762000" y="1752600"/>
            <a:ext cx="10972800" cy="639762"/>
          </a:xfrm>
        </p:spPr>
        <p:txBody>
          <a:bodyPr/>
          <a:lstStyle/>
          <a:p>
            <a:r>
              <a:rPr lang="en-US" b="1" dirty="0" smtClean="0">
                <a:solidFill>
                  <a:srgbClr val="C00000"/>
                </a:solidFill>
                <a:latin typeface="Times New Roman" panose="02020603050405020304" pitchFamily="18" charset="0"/>
                <a:cs typeface="Times New Roman" panose="02020603050405020304" pitchFamily="18" charset="0"/>
              </a:rPr>
              <a:t>Hoạt động nhóm (7 phút)- Phiếu học tập số 2</a:t>
            </a:r>
            <a:endParaRPr lang="en-US" b="1" dirty="0">
              <a:solidFill>
                <a:srgbClr val="C00000"/>
              </a:solidFill>
              <a:latin typeface="Times New Roman" panose="02020603050405020304" pitchFamily="18" charset="0"/>
              <a:cs typeface="Times New Roman" panose="02020603050405020304" pitchFamily="18" charset="0"/>
            </a:endParaRPr>
          </a:p>
        </p:txBody>
      </p:sp>
      <p:pic>
        <p:nvPicPr>
          <p:cNvPr id="6" name="图片 24">
            <a:extLst>
              <a:ext uri="{FF2B5EF4-FFF2-40B4-BE49-F238E27FC236}">
                <a16:creationId xmlns:a16="http://schemas.microsoft.com/office/drawing/2014/main" xmlns="" id="{232D064F-3ABE-5341-80D2-3802B9FF1B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682" y="175686"/>
            <a:ext cx="3187717" cy="1415623"/>
          </a:xfrm>
          <a:prstGeom prst="rect">
            <a:avLst/>
          </a:prstGeom>
          <a:noFill/>
          <a:ln w="9525">
            <a:noFill/>
          </a:ln>
        </p:spPr>
      </p:pic>
    </p:spTree>
    <p:extLst>
      <p:ext uri="{BB962C8B-B14F-4D97-AF65-F5344CB8AC3E}">
        <p14:creationId xmlns:p14="http://schemas.microsoft.com/office/powerpoint/2010/main" val="35666560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0" y="-76200"/>
            <a:ext cx="9144000" cy="553998"/>
          </a:xfrm>
          <a:prstGeom prst="rect">
            <a:avLst/>
          </a:prstGeom>
          <a:solidFill>
            <a:srgbClr val="C00000"/>
          </a:solidFill>
        </p:spPr>
        <p:txBody>
          <a:bodyPr wrap="square" rtlCol="0">
            <a:spAutoFit/>
          </a:bodyPr>
          <a:lstStyle/>
          <a:p>
            <a:pPr algn="ctr"/>
            <a:r>
              <a:rPr lang="en-US" sz="3000" dirty="0" smtClean="0">
                <a:solidFill>
                  <a:srgbClr val="FFFF00"/>
                </a:solidFill>
              </a:rPr>
              <a:t> Sự thần kỳ của người anh hùng</a:t>
            </a:r>
            <a:endParaRPr lang="en-US" sz="3000" dirty="0">
              <a:solidFill>
                <a:srgbClr val="FFFF00"/>
              </a:solidFill>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477798"/>
            <a:ext cx="7086600" cy="3484602"/>
          </a:xfrm>
          <a:prstGeom prst="rect">
            <a:avLst/>
          </a:prstGeom>
        </p:spPr>
      </p:pic>
      <p:sp>
        <p:nvSpPr>
          <p:cNvPr id="4" name="Up Arrow Callout 3"/>
          <p:cNvSpPr/>
          <p:nvPr/>
        </p:nvSpPr>
        <p:spPr>
          <a:xfrm>
            <a:off x="1752600" y="4038600"/>
            <a:ext cx="8610600" cy="1295400"/>
          </a:xfrm>
          <a:prstGeom prst="upArrowCallout">
            <a:avLst>
              <a:gd name="adj1" fmla="val 22044"/>
              <a:gd name="adj2" fmla="val 25000"/>
              <a:gd name="adj3" fmla="val 11700"/>
              <a:gd name="adj4" fmla="val 7827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100" dirty="0" err="1">
                <a:latin typeface="Arail"/>
                <a:cs typeface="Times New Roman" pitchFamily="18" charset="0"/>
              </a:rPr>
              <a:t>Gióng</a:t>
            </a:r>
            <a:r>
              <a:rPr lang="en-US" altLang="en-US" sz="3100" dirty="0">
                <a:latin typeface="Arail"/>
                <a:cs typeface="Times New Roman" pitchFamily="18" charset="0"/>
              </a:rPr>
              <a:t> </a:t>
            </a:r>
            <a:r>
              <a:rPr lang="en-US" altLang="en-US" sz="3100" dirty="0" err="1">
                <a:latin typeface="Arail"/>
                <a:cs typeface="Times New Roman" pitchFamily="18" charset="0"/>
              </a:rPr>
              <a:t>vươn</a:t>
            </a:r>
            <a:r>
              <a:rPr lang="en-US" altLang="en-US" sz="3100" dirty="0">
                <a:latin typeface="Arail"/>
                <a:cs typeface="Times New Roman" pitchFamily="18" charset="0"/>
              </a:rPr>
              <a:t> </a:t>
            </a:r>
            <a:r>
              <a:rPr lang="en-US" altLang="en-US" sz="3100" dirty="0" err="1">
                <a:latin typeface="Arail"/>
                <a:cs typeface="Times New Roman" pitchFamily="18" charset="0"/>
              </a:rPr>
              <a:t>vai</a:t>
            </a:r>
            <a:r>
              <a:rPr lang="en-US" altLang="en-US" sz="3100" dirty="0">
                <a:latin typeface="Arail"/>
                <a:cs typeface="Times New Roman" pitchFamily="18" charset="0"/>
              </a:rPr>
              <a:t> </a:t>
            </a:r>
            <a:r>
              <a:rPr lang="en-US" altLang="en-US" sz="3100" dirty="0" err="1">
                <a:latin typeface="Arail"/>
                <a:cs typeface="Times New Roman" pitchFamily="18" charset="0"/>
              </a:rPr>
              <a:t>đứng</a:t>
            </a:r>
            <a:r>
              <a:rPr lang="en-US" altLang="en-US" sz="3100" dirty="0">
                <a:latin typeface="Arail"/>
                <a:cs typeface="Times New Roman" pitchFamily="18" charset="0"/>
              </a:rPr>
              <a:t> </a:t>
            </a:r>
            <a:r>
              <a:rPr lang="en-US" altLang="en-US" sz="3100" dirty="0" err="1">
                <a:latin typeface="Arail"/>
                <a:cs typeface="Times New Roman" pitchFamily="18" charset="0"/>
              </a:rPr>
              <a:t>dậy</a:t>
            </a:r>
            <a:r>
              <a:rPr lang="en-US" altLang="en-US" sz="3100" dirty="0">
                <a:latin typeface="Arail"/>
                <a:cs typeface="Times New Roman" pitchFamily="18" charset="0"/>
              </a:rPr>
              <a:t>, </a:t>
            </a:r>
            <a:r>
              <a:rPr lang="en-US" altLang="en-US" sz="3100" dirty="0" err="1">
                <a:latin typeface="Arail"/>
                <a:cs typeface="Times New Roman" pitchFamily="18" charset="0"/>
              </a:rPr>
              <a:t>biến</a:t>
            </a:r>
            <a:r>
              <a:rPr lang="en-US" altLang="en-US" sz="3100" dirty="0">
                <a:latin typeface="Arail"/>
                <a:cs typeface="Times New Roman" pitchFamily="18" charset="0"/>
              </a:rPr>
              <a:t> </a:t>
            </a:r>
            <a:r>
              <a:rPr lang="en-US" altLang="en-US" sz="3100" dirty="0" err="1">
                <a:latin typeface="Arail"/>
                <a:cs typeface="Times New Roman" pitchFamily="18" charset="0"/>
              </a:rPr>
              <a:t>thành</a:t>
            </a:r>
            <a:r>
              <a:rPr lang="en-US" altLang="en-US" sz="3100" dirty="0">
                <a:latin typeface="Arail"/>
                <a:cs typeface="Times New Roman" pitchFamily="18" charset="0"/>
              </a:rPr>
              <a:t> </a:t>
            </a:r>
            <a:r>
              <a:rPr lang="en-US" altLang="en-US" sz="3100" dirty="0" err="1">
                <a:latin typeface="Arail"/>
                <a:cs typeface="Times New Roman" pitchFamily="18" charset="0"/>
              </a:rPr>
              <a:t>tráng</a:t>
            </a:r>
            <a:r>
              <a:rPr lang="en-US" altLang="en-US" sz="3100" dirty="0">
                <a:latin typeface="Arail"/>
                <a:cs typeface="Times New Roman" pitchFamily="18" charset="0"/>
              </a:rPr>
              <a:t> </a:t>
            </a:r>
            <a:r>
              <a:rPr lang="en-US" altLang="en-US" sz="3100" dirty="0" err="1">
                <a:latin typeface="Arail"/>
                <a:cs typeface="Times New Roman" pitchFamily="18" charset="0"/>
              </a:rPr>
              <a:t>sĩ</a:t>
            </a:r>
            <a:r>
              <a:rPr lang="en-US" altLang="en-US" sz="3100" dirty="0">
                <a:latin typeface="Arail"/>
                <a:cs typeface="Times New Roman" pitchFamily="18" charset="0"/>
              </a:rPr>
              <a:t>, </a:t>
            </a:r>
            <a:r>
              <a:rPr lang="en-US" altLang="en-US" sz="3100" dirty="0" err="1">
                <a:latin typeface="Arail"/>
                <a:cs typeface="Times New Roman" pitchFamily="18" charset="0"/>
              </a:rPr>
              <a:t>mình</a:t>
            </a:r>
            <a:r>
              <a:rPr lang="en-US" altLang="en-US" sz="3100" dirty="0">
                <a:latin typeface="Arail"/>
                <a:cs typeface="Times New Roman" pitchFamily="18" charset="0"/>
              </a:rPr>
              <a:t> </a:t>
            </a:r>
            <a:r>
              <a:rPr lang="en-US" altLang="en-US" sz="3100" dirty="0" err="1">
                <a:latin typeface="Arail"/>
                <a:cs typeface="Times New Roman" pitchFamily="18" charset="0"/>
              </a:rPr>
              <a:t>cao</a:t>
            </a:r>
            <a:r>
              <a:rPr lang="en-US" altLang="en-US" sz="3100" dirty="0">
                <a:latin typeface="Arail"/>
                <a:cs typeface="Times New Roman" pitchFamily="18" charset="0"/>
              </a:rPr>
              <a:t> </a:t>
            </a:r>
            <a:r>
              <a:rPr lang="en-US" altLang="en-US" sz="3100" dirty="0" err="1">
                <a:latin typeface="Arail"/>
                <a:cs typeface="Times New Roman" pitchFamily="18" charset="0"/>
              </a:rPr>
              <a:t>hơn</a:t>
            </a:r>
            <a:r>
              <a:rPr lang="en-US" altLang="en-US" sz="3100" dirty="0">
                <a:latin typeface="Arail"/>
                <a:cs typeface="Times New Roman" pitchFamily="18" charset="0"/>
              </a:rPr>
              <a:t> </a:t>
            </a:r>
            <a:r>
              <a:rPr lang="en-US" altLang="en-US" sz="3100" dirty="0" err="1">
                <a:latin typeface="Arail"/>
                <a:cs typeface="Times New Roman" pitchFamily="18" charset="0"/>
              </a:rPr>
              <a:t>trượng</a:t>
            </a:r>
            <a:r>
              <a:rPr lang="en-US" altLang="en-US" sz="3100" dirty="0">
                <a:latin typeface="Arail"/>
                <a:cs typeface="Times New Roman" pitchFamily="18" charset="0"/>
              </a:rPr>
              <a:t>, </a:t>
            </a:r>
            <a:r>
              <a:rPr lang="en-US" altLang="en-US" sz="3100" dirty="0" err="1">
                <a:latin typeface="Arail"/>
                <a:cs typeface="Times New Roman" pitchFamily="18" charset="0"/>
              </a:rPr>
              <a:t>oai</a:t>
            </a:r>
            <a:r>
              <a:rPr lang="en-US" altLang="en-US" sz="3100" dirty="0">
                <a:latin typeface="Arail"/>
                <a:cs typeface="Times New Roman" pitchFamily="18" charset="0"/>
              </a:rPr>
              <a:t> </a:t>
            </a:r>
            <a:r>
              <a:rPr lang="en-US" altLang="en-US" sz="3100" dirty="0" err="1">
                <a:latin typeface="Arail"/>
                <a:cs typeface="Times New Roman" pitchFamily="18" charset="0"/>
              </a:rPr>
              <a:t>phong</a:t>
            </a:r>
            <a:r>
              <a:rPr lang="en-US" altLang="en-US" sz="3100" dirty="0">
                <a:latin typeface="Arail"/>
                <a:cs typeface="Times New Roman" pitchFamily="18" charset="0"/>
              </a:rPr>
              <a:t>, </a:t>
            </a:r>
            <a:r>
              <a:rPr lang="en-US" altLang="en-US" sz="3100" dirty="0" err="1">
                <a:latin typeface="Arail"/>
                <a:cs typeface="Times New Roman" pitchFamily="18" charset="0"/>
              </a:rPr>
              <a:t>lẫm</a:t>
            </a:r>
            <a:r>
              <a:rPr lang="en-US" altLang="en-US" sz="3100" dirty="0">
                <a:latin typeface="Arail"/>
                <a:cs typeface="Times New Roman" pitchFamily="18" charset="0"/>
              </a:rPr>
              <a:t> </a:t>
            </a:r>
            <a:r>
              <a:rPr lang="en-US" altLang="en-US" sz="3100" dirty="0" err="1">
                <a:latin typeface="Arail"/>
                <a:cs typeface="Times New Roman" pitchFamily="18" charset="0"/>
              </a:rPr>
              <a:t>liệt</a:t>
            </a:r>
            <a:endParaRPr lang="en-US" sz="3100" dirty="0"/>
          </a:p>
        </p:txBody>
      </p:sp>
      <p:pic>
        <p:nvPicPr>
          <p:cNvPr id="1028" name="Picture 4" descr="hÃ¬nh ná»n Äá»ng hoa lÃ¡ Äáº¹p 1 (1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5715000"/>
            <a:ext cx="52578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630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0" y="-76200"/>
            <a:ext cx="9144000" cy="553998"/>
          </a:xfrm>
          <a:prstGeom prst="rect">
            <a:avLst/>
          </a:prstGeom>
          <a:solidFill>
            <a:srgbClr val="C00000"/>
          </a:solidFill>
        </p:spPr>
        <p:txBody>
          <a:bodyPr wrap="square" rtlCol="0">
            <a:spAutoFit/>
          </a:bodyPr>
          <a:lstStyle/>
          <a:p>
            <a:pPr algn="ctr"/>
            <a:r>
              <a:rPr lang="en-US" sz="3000" dirty="0" smtClean="0">
                <a:solidFill>
                  <a:srgbClr val="FFFF00"/>
                </a:solidFill>
              </a:rPr>
              <a:t>Sức mạnh phi thường cây tre cũng là vũ khí</a:t>
            </a:r>
            <a:endParaRPr lang="en-US" sz="3000" dirty="0">
              <a:solidFill>
                <a:srgbClr val="FFFF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33400"/>
            <a:ext cx="4343400" cy="35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33400"/>
            <a:ext cx="4191000" cy="35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http://www.gif.ovh/vietnamese-gif/M%C5%A9i%20t%C3%AAn%20Gif/M%C5%A9i%20t%C3%AAn%20Gif%20(9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921102" y="2276474"/>
            <a:ext cx="555898" cy="466726"/>
          </a:xfrm>
          <a:prstGeom prst="rect">
            <a:avLst/>
          </a:prstGeom>
          <a:noFill/>
          <a:extLst>
            <a:ext uri="{909E8E84-426E-40DD-AFC4-6F175D3DCCD1}">
              <a14:hiddenFill xmlns:a14="http://schemas.microsoft.com/office/drawing/2010/main">
                <a:solidFill>
                  <a:srgbClr val="FFFFFF"/>
                </a:solidFill>
              </a14:hiddenFill>
            </a:ext>
          </a:extLst>
        </p:spPr>
      </p:pic>
      <p:sp>
        <p:nvSpPr>
          <p:cNvPr id="5" name="Up Arrow Callout 4"/>
          <p:cNvSpPr/>
          <p:nvPr/>
        </p:nvSpPr>
        <p:spPr>
          <a:xfrm>
            <a:off x="6199052" y="4046483"/>
            <a:ext cx="4521501" cy="1310342"/>
          </a:xfrm>
          <a:prstGeom prst="upArrowCallout">
            <a:avLst>
              <a:gd name="adj1" fmla="val 25000"/>
              <a:gd name="adj2" fmla="val 25000"/>
              <a:gd name="adj3" fmla="val 16894"/>
              <a:gd name="adj4" fmla="val 77136"/>
            </a:avLst>
          </a:prstGeom>
          <a:solidFill>
            <a:srgbClr val="00B050"/>
          </a:solidFill>
        </p:spPr>
        <p:txBody>
          <a:bodyPr wrap="square">
            <a:spAutoFit/>
          </a:bodyPr>
          <a:lstStyle/>
          <a:p>
            <a:pPr algn="ctr"/>
            <a:r>
              <a:rPr lang="vi-VN" sz="3000" dirty="0">
                <a:solidFill>
                  <a:schemeClr val="bg1"/>
                </a:solidFill>
              </a:rPr>
              <a:t>Gậy sắt gãy, Gióng nhổ tre bên đường đánh giặc</a:t>
            </a:r>
            <a:endParaRPr lang="en-US" sz="3000" dirty="0">
              <a:solidFill>
                <a:schemeClr val="bg1"/>
              </a:solidFill>
            </a:endParaRPr>
          </a:p>
        </p:txBody>
      </p:sp>
      <p:sp>
        <p:nvSpPr>
          <p:cNvPr id="11" name="Up Arrow Callout 10"/>
          <p:cNvSpPr/>
          <p:nvPr/>
        </p:nvSpPr>
        <p:spPr>
          <a:xfrm>
            <a:off x="1516118" y="4046483"/>
            <a:ext cx="4521501" cy="1310342"/>
          </a:xfrm>
          <a:prstGeom prst="upArrowCallout">
            <a:avLst>
              <a:gd name="adj1" fmla="val 25000"/>
              <a:gd name="adj2" fmla="val 25000"/>
              <a:gd name="adj3" fmla="val 16894"/>
              <a:gd name="adj4" fmla="val 77136"/>
            </a:avLst>
          </a:prstGeom>
          <a:solidFill>
            <a:srgbClr val="00B050"/>
          </a:solidFill>
        </p:spPr>
        <p:txBody>
          <a:bodyPr wrap="square">
            <a:spAutoFit/>
          </a:bodyPr>
          <a:lstStyle/>
          <a:p>
            <a:pPr algn="ctr"/>
            <a:r>
              <a:rPr lang="en-US" sz="3000" dirty="0" err="1">
                <a:solidFill>
                  <a:schemeClr val="bg1"/>
                </a:solidFill>
              </a:rPr>
              <a:t>Xông</a:t>
            </a:r>
            <a:r>
              <a:rPr lang="en-US" sz="3000" dirty="0">
                <a:solidFill>
                  <a:schemeClr val="bg1"/>
                </a:solidFill>
              </a:rPr>
              <a:t> </a:t>
            </a:r>
            <a:r>
              <a:rPr lang="en-US" sz="3000" dirty="0" err="1">
                <a:solidFill>
                  <a:schemeClr val="bg1"/>
                </a:solidFill>
              </a:rPr>
              <a:t>thẳng</a:t>
            </a:r>
            <a:r>
              <a:rPr lang="en-US" sz="3000" dirty="0">
                <a:solidFill>
                  <a:schemeClr val="bg1"/>
                </a:solidFill>
              </a:rPr>
              <a:t> </a:t>
            </a:r>
            <a:r>
              <a:rPr lang="en-US" sz="3000" dirty="0" err="1">
                <a:solidFill>
                  <a:schemeClr val="bg1"/>
                </a:solidFill>
              </a:rPr>
              <a:t>vào</a:t>
            </a:r>
            <a:r>
              <a:rPr lang="en-US" sz="3000" dirty="0">
                <a:solidFill>
                  <a:schemeClr val="bg1"/>
                </a:solidFill>
              </a:rPr>
              <a:t> </a:t>
            </a:r>
          </a:p>
          <a:p>
            <a:pPr algn="ctr"/>
            <a:r>
              <a:rPr lang="en-US" sz="3000" dirty="0" err="1">
                <a:solidFill>
                  <a:schemeClr val="bg1"/>
                </a:solidFill>
              </a:rPr>
              <a:t>quân</a:t>
            </a:r>
            <a:r>
              <a:rPr lang="en-US" sz="3000" dirty="0">
                <a:solidFill>
                  <a:schemeClr val="bg1"/>
                </a:solidFill>
              </a:rPr>
              <a:t> </a:t>
            </a:r>
            <a:r>
              <a:rPr lang="en-US" sz="3000" dirty="0" err="1">
                <a:solidFill>
                  <a:schemeClr val="bg1"/>
                </a:solidFill>
              </a:rPr>
              <a:t>giặc</a:t>
            </a:r>
            <a:endParaRPr lang="en-US" sz="3000" dirty="0">
              <a:solidFill>
                <a:schemeClr val="bg1"/>
              </a:solidFill>
            </a:endParaRPr>
          </a:p>
        </p:txBody>
      </p:sp>
      <p:sp>
        <p:nvSpPr>
          <p:cNvPr id="18" name="Chevron 17">
            <a:hlinkClick r:id="rId5" action="ppaction://hlinksldjump"/>
          </p:cNvPr>
          <p:cNvSpPr/>
          <p:nvPr/>
        </p:nvSpPr>
        <p:spPr>
          <a:xfrm>
            <a:off x="2133600" y="5791200"/>
            <a:ext cx="8001000" cy="762000"/>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FF00"/>
                </a:solidFill>
              </a:rPr>
              <a:t>Gióng</a:t>
            </a:r>
            <a:r>
              <a:rPr lang="en-US" sz="3200" dirty="0">
                <a:solidFill>
                  <a:srgbClr val="FFFF00"/>
                </a:solidFill>
              </a:rPr>
              <a:t> </a:t>
            </a:r>
            <a:r>
              <a:rPr lang="en-US" sz="3200" dirty="0" err="1">
                <a:solidFill>
                  <a:srgbClr val="FFFF00"/>
                </a:solidFill>
              </a:rPr>
              <a:t>đánh</a:t>
            </a:r>
            <a:r>
              <a:rPr lang="en-US" sz="3200" dirty="0">
                <a:solidFill>
                  <a:srgbClr val="FFFF00"/>
                </a:solidFill>
              </a:rPr>
              <a:t> tan </a:t>
            </a:r>
            <a:r>
              <a:rPr lang="en-US" sz="3200" dirty="0" err="1">
                <a:solidFill>
                  <a:srgbClr val="FFFF00"/>
                </a:solidFill>
              </a:rPr>
              <a:t>tác</a:t>
            </a:r>
            <a:r>
              <a:rPr lang="en-US" sz="3200" dirty="0">
                <a:solidFill>
                  <a:srgbClr val="FFFF00"/>
                </a:solidFill>
              </a:rPr>
              <a:t> </a:t>
            </a:r>
            <a:r>
              <a:rPr lang="en-US" sz="3200" dirty="0" err="1">
                <a:solidFill>
                  <a:srgbClr val="FFFF00"/>
                </a:solidFill>
              </a:rPr>
              <a:t>bọn</a:t>
            </a:r>
            <a:r>
              <a:rPr lang="en-US" sz="3200" dirty="0">
                <a:solidFill>
                  <a:srgbClr val="FFFF00"/>
                </a:solidFill>
              </a:rPr>
              <a:t> </a:t>
            </a:r>
            <a:r>
              <a:rPr lang="en-US" sz="3200" dirty="0" err="1">
                <a:solidFill>
                  <a:srgbClr val="FFFF00"/>
                </a:solidFill>
              </a:rPr>
              <a:t>giặc</a:t>
            </a:r>
            <a:r>
              <a:rPr lang="en-US" sz="3200" dirty="0">
                <a:solidFill>
                  <a:srgbClr val="FFFF00"/>
                </a:solidFill>
              </a:rPr>
              <a:t> </a:t>
            </a:r>
            <a:r>
              <a:rPr lang="en-US" sz="3200" dirty="0" err="1">
                <a:solidFill>
                  <a:srgbClr val="FFFF00"/>
                </a:solidFill>
              </a:rPr>
              <a:t>xâm</a:t>
            </a:r>
            <a:r>
              <a:rPr lang="en-US" sz="3200" dirty="0">
                <a:solidFill>
                  <a:srgbClr val="FFFF00"/>
                </a:solidFill>
              </a:rPr>
              <a:t> </a:t>
            </a:r>
            <a:r>
              <a:rPr lang="en-US" sz="3200" dirty="0" err="1">
                <a:solidFill>
                  <a:srgbClr val="FFFF00"/>
                </a:solidFill>
              </a:rPr>
              <a:t>lược</a:t>
            </a:r>
            <a:endParaRPr lang="en-US" sz="3200" dirty="0">
              <a:solidFill>
                <a:srgbClr val="FFFF00"/>
              </a:solidFill>
            </a:endParaRPr>
          </a:p>
        </p:txBody>
      </p:sp>
    </p:spTree>
    <p:extLst>
      <p:ext uri="{BB962C8B-B14F-4D97-AF65-F5344CB8AC3E}">
        <p14:creationId xmlns:p14="http://schemas.microsoft.com/office/powerpoint/2010/main" val="16262438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07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fade">
                                      <p:cBhvr>
                                        <p:cTn id="20" dur="500"/>
                                        <p:tgtEl>
                                          <p:spTgt spid="307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0" y="-98746"/>
            <a:ext cx="9144000" cy="553998"/>
          </a:xfrm>
          <a:prstGeom prst="rect">
            <a:avLst/>
          </a:prstGeom>
          <a:solidFill>
            <a:srgbClr val="C00000"/>
          </a:solidFill>
        </p:spPr>
        <p:txBody>
          <a:bodyPr wrap="square" rtlCol="0">
            <a:spAutoFit/>
          </a:bodyPr>
          <a:lstStyle/>
          <a:p>
            <a:pPr algn="ctr"/>
            <a:r>
              <a:rPr lang="en-US" sz="3000" dirty="0" err="1">
                <a:solidFill>
                  <a:srgbClr val="FFFF00"/>
                </a:solidFill>
              </a:rPr>
              <a:t>Bức</a:t>
            </a:r>
            <a:r>
              <a:rPr lang="en-US" sz="3000" dirty="0">
                <a:solidFill>
                  <a:srgbClr val="FFFF00"/>
                </a:solidFill>
              </a:rPr>
              <a:t> </a:t>
            </a:r>
            <a:r>
              <a:rPr lang="en-US" sz="3000" dirty="0" err="1">
                <a:solidFill>
                  <a:srgbClr val="FFFF00"/>
                </a:solidFill>
              </a:rPr>
              <a:t>tranh</a:t>
            </a:r>
            <a:r>
              <a:rPr lang="en-US" sz="3000" dirty="0">
                <a:solidFill>
                  <a:srgbClr val="FFFF00"/>
                </a:solidFill>
              </a:rPr>
              <a:t> </a:t>
            </a:r>
            <a:r>
              <a:rPr lang="en-US" sz="3000" dirty="0" err="1">
                <a:solidFill>
                  <a:srgbClr val="FFFF00"/>
                </a:solidFill>
              </a:rPr>
              <a:t>miêu</a:t>
            </a:r>
            <a:r>
              <a:rPr lang="en-US" sz="3000" dirty="0">
                <a:solidFill>
                  <a:srgbClr val="FFFF00"/>
                </a:solidFill>
              </a:rPr>
              <a:t> </a:t>
            </a:r>
            <a:r>
              <a:rPr lang="en-US" sz="3000" dirty="0" err="1">
                <a:solidFill>
                  <a:srgbClr val="FFFF00"/>
                </a:solidFill>
              </a:rPr>
              <a:t>tả</a:t>
            </a:r>
            <a:r>
              <a:rPr lang="en-US" sz="3000" dirty="0">
                <a:solidFill>
                  <a:srgbClr val="FFFF00"/>
                </a:solidFill>
              </a:rPr>
              <a:t> </a:t>
            </a:r>
            <a:r>
              <a:rPr lang="en-US" sz="3000" dirty="0" err="1">
                <a:solidFill>
                  <a:srgbClr val="FFFF00"/>
                </a:solidFill>
              </a:rPr>
              <a:t>sự</a:t>
            </a:r>
            <a:r>
              <a:rPr lang="en-US" sz="3000" dirty="0">
                <a:solidFill>
                  <a:srgbClr val="FFFF00"/>
                </a:solidFill>
              </a:rPr>
              <a:t> </a:t>
            </a:r>
            <a:r>
              <a:rPr lang="en-US" sz="3000" dirty="0" err="1">
                <a:solidFill>
                  <a:srgbClr val="FFFF00"/>
                </a:solidFill>
              </a:rPr>
              <a:t>việc</a:t>
            </a:r>
            <a:r>
              <a:rPr lang="en-US" sz="3000" dirty="0">
                <a:solidFill>
                  <a:srgbClr val="FFFF00"/>
                </a:solidFill>
              </a:rPr>
              <a:t> </a:t>
            </a:r>
            <a:r>
              <a:rPr lang="en-US" sz="3000" dirty="0" err="1">
                <a:solidFill>
                  <a:srgbClr val="FFFF00"/>
                </a:solidFill>
              </a:rPr>
              <a:t>gì</a:t>
            </a:r>
            <a:r>
              <a:rPr lang="en-US" sz="3000" dirty="0">
                <a:solidFill>
                  <a:srgbClr val="FFFF00"/>
                </a:solidFill>
              </a:rPr>
              <a:t>?</a:t>
            </a:r>
          </a:p>
        </p:txBody>
      </p:sp>
      <p:sp>
        <p:nvSpPr>
          <p:cNvPr id="8" name="Cloud Callout 7"/>
          <p:cNvSpPr/>
          <p:nvPr/>
        </p:nvSpPr>
        <p:spPr>
          <a:xfrm>
            <a:off x="6629400" y="838200"/>
            <a:ext cx="3932242" cy="2133600"/>
          </a:xfrm>
          <a:prstGeom prst="cloudCallout">
            <a:avLst>
              <a:gd name="adj1" fmla="val -90353"/>
              <a:gd name="adj2" fmla="val 580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rPr>
              <a:t>Gióng</a:t>
            </a:r>
            <a:r>
              <a:rPr lang="en-US" sz="3600" dirty="0">
                <a:solidFill>
                  <a:schemeClr val="tx1"/>
                </a:solidFill>
              </a:rPr>
              <a:t> bay </a:t>
            </a:r>
            <a:r>
              <a:rPr lang="en-US" sz="3600" dirty="0" err="1">
                <a:solidFill>
                  <a:schemeClr val="tx1"/>
                </a:solidFill>
              </a:rPr>
              <a:t>về</a:t>
            </a:r>
            <a:r>
              <a:rPr lang="en-US" sz="3600" dirty="0">
                <a:solidFill>
                  <a:schemeClr val="tx1"/>
                </a:solidFill>
              </a:rPr>
              <a:t> </a:t>
            </a:r>
            <a:r>
              <a:rPr lang="en-US" sz="3600" dirty="0" err="1">
                <a:solidFill>
                  <a:schemeClr val="tx1"/>
                </a:solidFill>
              </a:rPr>
              <a:t>trời</a:t>
            </a:r>
            <a:endParaRPr lang="en-US" sz="3600" dirty="0">
              <a:solidFill>
                <a:schemeClr val="tx1"/>
              </a:solidFill>
            </a:endParaRPr>
          </a:p>
        </p:txBody>
      </p:sp>
      <p:sp>
        <p:nvSpPr>
          <p:cNvPr id="10" name="Chevron 9">
            <a:hlinkClick r:id="rId2" action="ppaction://hlinksldjump"/>
          </p:cNvPr>
          <p:cNvSpPr/>
          <p:nvPr/>
        </p:nvSpPr>
        <p:spPr>
          <a:xfrm>
            <a:off x="914400" y="4419600"/>
            <a:ext cx="10439400" cy="205740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FFFF00"/>
                </a:solidFill>
              </a:rPr>
              <a:t>e. </a:t>
            </a:r>
            <a:r>
              <a:rPr lang="en-US" sz="3200" dirty="0" err="1" smtClean="0">
                <a:solidFill>
                  <a:srgbClr val="FFFF00"/>
                </a:solidFill>
              </a:rPr>
              <a:t>Gióng</a:t>
            </a:r>
            <a:r>
              <a:rPr lang="en-US" sz="3200" dirty="0" smtClean="0">
                <a:solidFill>
                  <a:srgbClr val="FFFF00"/>
                </a:solidFill>
              </a:rPr>
              <a:t> </a:t>
            </a:r>
            <a:r>
              <a:rPr lang="en-US" sz="3200" dirty="0" err="1" smtClean="0">
                <a:solidFill>
                  <a:srgbClr val="FFFF00"/>
                </a:solidFill>
              </a:rPr>
              <a:t>hoàn</a:t>
            </a:r>
            <a:r>
              <a:rPr lang="en-US" sz="3200" dirty="0" smtClean="0">
                <a:solidFill>
                  <a:srgbClr val="FFFF00"/>
                </a:solidFill>
              </a:rPr>
              <a:t> </a:t>
            </a:r>
            <a:r>
              <a:rPr lang="en-US" sz="3200" dirty="0" err="1" smtClean="0">
                <a:solidFill>
                  <a:srgbClr val="FFFF00"/>
                </a:solidFill>
              </a:rPr>
              <a:t>thành</a:t>
            </a:r>
            <a:r>
              <a:rPr lang="en-US" sz="3200" dirty="0" smtClean="0">
                <a:solidFill>
                  <a:srgbClr val="FFFF00"/>
                </a:solidFill>
              </a:rPr>
              <a:t> </a:t>
            </a:r>
            <a:r>
              <a:rPr lang="en-US" sz="3200" dirty="0" err="1" smtClean="0">
                <a:solidFill>
                  <a:srgbClr val="FFFF00"/>
                </a:solidFill>
              </a:rPr>
              <a:t>nhiệm</a:t>
            </a:r>
            <a:r>
              <a:rPr lang="en-US" sz="3200" dirty="0" smtClean="0">
                <a:solidFill>
                  <a:srgbClr val="FFFF00"/>
                </a:solidFill>
              </a:rPr>
              <a:t> </a:t>
            </a:r>
            <a:r>
              <a:rPr lang="en-US" sz="3200" dirty="0" err="1" smtClean="0">
                <a:solidFill>
                  <a:srgbClr val="FFFF00"/>
                </a:solidFill>
              </a:rPr>
              <a:t>vụ</a:t>
            </a:r>
            <a:r>
              <a:rPr lang="en-US" sz="3200" dirty="0" smtClean="0">
                <a:solidFill>
                  <a:srgbClr val="FFFF00"/>
                </a:solidFill>
              </a:rPr>
              <a:t> </a:t>
            </a:r>
            <a:r>
              <a:rPr lang="en-US" sz="3200" dirty="0" err="1" smtClean="0">
                <a:solidFill>
                  <a:srgbClr val="FFFF00"/>
                </a:solidFill>
              </a:rPr>
              <a:t>cao</a:t>
            </a:r>
            <a:r>
              <a:rPr lang="en-US" sz="3200" dirty="0" smtClean="0">
                <a:solidFill>
                  <a:srgbClr val="FFFF00"/>
                </a:solidFill>
              </a:rPr>
              <a:t> </a:t>
            </a:r>
            <a:r>
              <a:rPr lang="en-US" sz="3200" dirty="0" err="1" smtClean="0">
                <a:solidFill>
                  <a:srgbClr val="FFFF00"/>
                </a:solidFill>
              </a:rPr>
              <a:t>cả</a:t>
            </a:r>
            <a:r>
              <a:rPr lang="en-US" sz="3200" dirty="0" smtClean="0">
                <a:solidFill>
                  <a:srgbClr val="FFFF00"/>
                </a:solidFill>
              </a:rPr>
              <a:t> </a:t>
            </a:r>
            <a:r>
              <a:rPr lang="en-US" sz="3200" dirty="0" err="1" smtClean="0">
                <a:solidFill>
                  <a:srgbClr val="FFFF00"/>
                </a:solidFill>
              </a:rPr>
              <a:t>không</a:t>
            </a:r>
            <a:r>
              <a:rPr lang="en-US" sz="3200" dirty="0" smtClean="0">
                <a:solidFill>
                  <a:srgbClr val="FFFF00"/>
                </a:solidFill>
              </a:rPr>
              <a:t> </a:t>
            </a:r>
            <a:r>
              <a:rPr lang="en-US" sz="3200" dirty="0" err="1" smtClean="0">
                <a:solidFill>
                  <a:srgbClr val="FFFF00"/>
                </a:solidFill>
              </a:rPr>
              <a:t>đòi</a:t>
            </a:r>
            <a:r>
              <a:rPr lang="en-US" sz="3200" dirty="0" smtClean="0">
                <a:solidFill>
                  <a:srgbClr val="FFFF00"/>
                </a:solidFill>
              </a:rPr>
              <a:t> </a:t>
            </a:r>
            <a:r>
              <a:rPr lang="en-US" sz="3200" dirty="0" err="1" smtClean="0">
                <a:solidFill>
                  <a:srgbClr val="FFFF00"/>
                </a:solidFill>
              </a:rPr>
              <a:t>hỏi</a:t>
            </a:r>
            <a:r>
              <a:rPr lang="en-US" sz="3200" dirty="0" smtClean="0">
                <a:solidFill>
                  <a:srgbClr val="FFFF00"/>
                </a:solidFill>
              </a:rPr>
              <a:t> </a:t>
            </a:r>
            <a:r>
              <a:rPr lang="en-US" sz="3200" dirty="0" err="1" smtClean="0">
                <a:solidFill>
                  <a:srgbClr val="FFFF00"/>
                </a:solidFill>
              </a:rPr>
              <a:t>công</a:t>
            </a:r>
            <a:r>
              <a:rPr lang="en-US" sz="3200" dirty="0" smtClean="0">
                <a:solidFill>
                  <a:srgbClr val="FFFF00"/>
                </a:solidFill>
              </a:rPr>
              <a:t> </a:t>
            </a:r>
            <a:r>
              <a:rPr lang="en-US" sz="3200" dirty="0" err="1" smtClean="0">
                <a:solidFill>
                  <a:srgbClr val="FFFF00"/>
                </a:solidFill>
              </a:rPr>
              <a:t>danh</a:t>
            </a:r>
            <a:r>
              <a:rPr lang="en-US" sz="3200" dirty="0" smtClean="0">
                <a:solidFill>
                  <a:srgbClr val="FFFF00"/>
                </a:solidFill>
              </a:rPr>
              <a:t>. </a:t>
            </a:r>
          </a:p>
          <a:p>
            <a:r>
              <a:rPr lang="en-US" sz="3200" dirty="0" smtClean="0">
                <a:solidFill>
                  <a:srgbClr val="FFFF00"/>
                </a:solidFill>
              </a:rPr>
              <a:t>- </a:t>
            </a:r>
            <a:r>
              <a:rPr lang="en-US" sz="3200" dirty="0" err="1" smtClean="0">
                <a:solidFill>
                  <a:srgbClr val="FFFF00"/>
                </a:solidFill>
              </a:rPr>
              <a:t>Đánh</a:t>
            </a:r>
            <a:r>
              <a:rPr lang="en-US" sz="3200" dirty="0" smtClean="0">
                <a:solidFill>
                  <a:srgbClr val="FFFF00"/>
                </a:solidFill>
              </a:rPr>
              <a:t> </a:t>
            </a:r>
            <a:r>
              <a:rPr lang="en-US" sz="3200" dirty="0" err="1">
                <a:solidFill>
                  <a:srgbClr val="FFFF00"/>
                </a:solidFill>
              </a:rPr>
              <a:t>giặc</a:t>
            </a:r>
            <a:r>
              <a:rPr lang="en-US" sz="3200" dirty="0">
                <a:solidFill>
                  <a:srgbClr val="FFFF00"/>
                </a:solidFill>
              </a:rPr>
              <a:t> </a:t>
            </a:r>
            <a:r>
              <a:rPr lang="en-US" sz="3200" dirty="0" err="1">
                <a:solidFill>
                  <a:srgbClr val="FFFF00"/>
                </a:solidFill>
              </a:rPr>
              <a:t>vì</a:t>
            </a:r>
            <a:r>
              <a:rPr lang="en-US" sz="3200" dirty="0">
                <a:solidFill>
                  <a:srgbClr val="FFFF00"/>
                </a:solidFill>
              </a:rPr>
              <a:t> </a:t>
            </a:r>
            <a:r>
              <a:rPr lang="en-US" sz="3200" dirty="0" err="1">
                <a:solidFill>
                  <a:srgbClr val="FFFF00"/>
                </a:solidFill>
              </a:rPr>
              <a:t>trách</a:t>
            </a:r>
            <a:r>
              <a:rPr lang="en-US" sz="3200" dirty="0">
                <a:solidFill>
                  <a:srgbClr val="FFFF00"/>
                </a:solidFill>
              </a:rPr>
              <a:t> </a:t>
            </a:r>
            <a:r>
              <a:rPr lang="en-US" sz="3200" dirty="0" err="1">
                <a:solidFill>
                  <a:srgbClr val="FFFF00"/>
                </a:solidFill>
              </a:rPr>
              <a:t>nhiệm</a:t>
            </a:r>
            <a:r>
              <a:rPr lang="en-US" sz="3200" dirty="0">
                <a:solidFill>
                  <a:srgbClr val="FFFF00"/>
                </a:solidFill>
              </a:rPr>
              <a:t> </a:t>
            </a:r>
            <a:r>
              <a:rPr lang="en-US" sz="3200" dirty="0" err="1">
                <a:solidFill>
                  <a:srgbClr val="FFFF00"/>
                </a:solidFill>
              </a:rPr>
              <a:t>và</a:t>
            </a:r>
            <a:r>
              <a:rPr lang="en-US" sz="3200" dirty="0">
                <a:solidFill>
                  <a:srgbClr val="FFFF00"/>
                </a:solidFill>
              </a:rPr>
              <a:t> </a:t>
            </a:r>
            <a:r>
              <a:rPr lang="en-US" sz="3200" dirty="0" err="1">
                <a:solidFill>
                  <a:srgbClr val="FFFF00"/>
                </a:solidFill>
              </a:rPr>
              <a:t>tự</a:t>
            </a:r>
            <a:r>
              <a:rPr lang="en-US" sz="3200" dirty="0">
                <a:solidFill>
                  <a:srgbClr val="FFFF00"/>
                </a:solidFill>
              </a:rPr>
              <a:t> </a:t>
            </a:r>
            <a:r>
              <a:rPr lang="en-US" sz="3200" dirty="0" err="1">
                <a:solidFill>
                  <a:srgbClr val="FFFF00"/>
                </a:solidFill>
              </a:rPr>
              <a:t>nguyện</a:t>
            </a:r>
            <a:r>
              <a:rPr lang="en-US" sz="3200" dirty="0">
                <a:solidFill>
                  <a:srgbClr val="FFFF00"/>
                </a:solidFill>
              </a:rPr>
              <a:t> </a:t>
            </a:r>
            <a:r>
              <a:rPr lang="en-US" sz="3200" dirty="0" err="1">
                <a:solidFill>
                  <a:srgbClr val="FFFF00"/>
                </a:solidFill>
              </a:rPr>
              <a:t>nên</a:t>
            </a:r>
            <a:r>
              <a:rPr lang="en-US" sz="3200" dirty="0">
                <a:solidFill>
                  <a:srgbClr val="FFFF00"/>
                </a:solidFill>
              </a:rPr>
              <a:t> </a:t>
            </a:r>
            <a:r>
              <a:rPr lang="en-US" sz="3200" dirty="0" err="1">
                <a:solidFill>
                  <a:srgbClr val="FFFF00"/>
                </a:solidFill>
              </a:rPr>
              <a:t>không</a:t>
            </a:r>
            <a:r>
              <a:rPr lang="en-US" sz="3200" dirty="0">
                <a:solidFill>
                  <a:srgbClr val="FFFF00"/>
                </a:solidFill>
              </a:rPr>
              <a:t> </a:t>
            </a:r>
            <a:r>
              <a:rPr lang="en-US" sz="3200" dirty="0" err="1">
                <a:solidFill>
                  <a:srgbClr val="FFFF00"/>
                </a:solidFill>
              </a:rPr>
              <a:t>màn</a:t>
            </a:r>
            <a:r>
              <a:rPr lang="en-US" sz="3200" dirty="0">
                <a:solidFill>
                  <a:srgbClr val="FFFF00"/>
                </a:solidFill>
              </a:rPr>
              <a:t> </a:t>
            </a:r>
            <a:r>
              <a:rPr lang="en-US" sz="3200" dirty="0" err="1">
                <a:solidFill>
                  <a:srgbClr val="FFFF00"/>
                </a:solidFill>
              </a:rPr>
              <a:t>danh</a:t>
            </a:r>
            <a:r>
              <a:rPr lang="en-US" sz="3200" dirty="0">
                <a:solidFill>
                  <a:srgbClr val="FFFF00"/>
                </a:solidFill>
              </a:rPr>
              <a:t> </a:t>
            </a:r>
            <a:r>
              <a:rPr lang="en-US" sz="3200" dirty="0" err="1">
                <a:solidFill>
                  <a:srgbClr val="FFFF00"/>
                </a:solidFill>
              </a:rPr>
              <a:t>lợi</a:t>
            </a:r>
            <a:r>
              <a:rPr lang="en-US" sz="3200" dirty="0">
                <a:solidFill>
                  <a:srgbClr val="FFFF00"/>
                </a:solidFill>
              </a:rPr>
              <a:t> </a:t>
            </a:r>
          </a:p>
        </p:txBody>
      </p:sp>
      <p:pic>
        <p:nvPicPr>
          <p:cNvPr id="9" name="Picture 8" descr="Mẫu bài phân tích truyện thánh gióng chi tiết và hay nhất"/>
          <p:cNvPicPr/>
          <p:nvPr/>
        </p:nvPicPr>
        <p:blipFill>
          <a:blip r:embed="rId3">
            <a:extLst>
              <a:ext uri="{28A0092B-C50C-407E-A947-70E740481C1C}">
                <a14:useLocalDpi xmlns:a14="http://schemas.microsoft.com/office/drawing/2010/main" val="0"/>
              </a:ext>
            </a:extLst>
          </a:blip>
          <a:srcRect/>
          <a:stretch>
            <a:fillRect/>
          </a:stretch>
        </p:blipFill>
        <p:spPr bwMode="auto">
          <a:xfrm>
            <a:off x="914400" y="820271"/>
            <a:ext cx="4800600" cy="3429000"/>
          </a:xfrm>
          <a:prstGeom prst="rect">
            <a:avLst/>
          </a:prstGeom>
          <a:noFill/>
          <a:ln>
            <a:noFill/>
          </a:ln>
        </p:spPr>
      </p:pic>
    </p:spTree>
    <p:extLst>
      <p:ext uri="{BB962C8B-B14F-4D97-AF65-F5344CB8AC3E}">
        <p14:creationId xmlns:p14="http://schemas.microsoft.com/office/powerpoint/2010/main" val="16262438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12048149"/>
              </p:ext>
            </p:extLst>
          </p:nvPr>
        </p:nvGraphicFramePr>
        <p:xfrm>
          <a:off x="609600" y="990598"/>
          <a:ext cx="10896600" cy="5563447"/>
        </p:xfrm>
        <a:graphic>
          <a:graphicData uri="http://schemas.openxmlformats.org/drawingml/2006/table">
            <a:tbl>
              <a:tblPr firstRow="1" firstCol="1" bandRow="1" bandCol="1">
                <a:tableStyleId>{5C22544A-7EE6-4342-B048-85BDC9FD1C3A}</a:tableStyleId>
              </a:tblPr>
              <a:tblGrid>
                <a:gridCol w="4042289">
                  <a:extLst>
                    <a:ext uri="{9D8B030D-6E8A-4147-A177-3AD203B41FA5}">
                      <a16:colId xmlns:a16="http://schemas.microsoft.com/office/drawing/2014/main" xmlns="" val="257451875"/>
                    </a:ext>
                  </a:extLst>
                </a:gridCol>
                <a:gridCol w="4042289">
                  <a:extLst>
                    <a:ext uri="{9D8B030D-6E8A-4147-A177-3AD203B41FA5}">
                      <a16:colId xmlns:a16="http://schemas.microsoft.com/office/drawing/2014/main" xmlns="" val="3321100041"/>
                    </a:ext>
                  </a:extLst>
                </a:gridCol>
                <a:gridCol w="2812022">
                  <a:extLst>
                    <a:ext uri="{9D8B030D-6E8A-4147-A177-3AD203B41FA5}">
                      <a16:colId xmlns:a16="http://schemas.microsoft.com/office/drawing/2014/main" xmlns="" val="1440061511"/>
                    </a:ext>
                  </a:extLst>
                </a:gridCol>
              </a:tblGrid>
              <a:tr h="423260">
                <a:tc>
                  <a:txBody>
                    <a:bodyPr/>
                    <a:lstStyle/>
                    <a:p>
                      <a:pPr marL="0" marR="0" indent="36195" algn="ctr">
                        <a:lnSpc>
                          <a:spcPct val="115000"/>
                        </a:lnSpc>
                        <a:spcBef>
                          <a:spcPts val="0"/>
                        </a:spcBef>
                        <a:spcAft>
                          <a:spcPts val="0"/>
                        </a:spcAft>
                      </a:pPr>
                      <a:r>
                        <a:rPr lang="en-US" sz="2000" dirty="0">
                          <a:solidFill>
                            <a:srgbClr val="FF0000"/>
                          </a:solidFill>
                          <a:effectLst/>
                        </a:rPr>
                        <a:t>Chi tiết</a:t>
                      </a:r>
                      <a:endParaRPr lang="en-US" sz="2000" dirty="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36195" algn="ctr">
                        <a:lnSpc>
                          <a:spcPct val="115000"/>
                        </a:lnSpc>
                        <a:spcBef>
                          <a:spcPts val="0"/>
                        </a:spcBef>
                        <a:spcAft>
                          <a:spcPts val="0"/>
                        </a:spcAft>
                      </a:pPr>
                      <a:r>
                        <a:rPr lang="vi-VN" sz="2000" dirty="0">
                          <a:solidFill>
                            <a:srgbClr val="FF0000"/>
                          </a:solidFill>
                          <a:effectLst/>
                        </a:rPr>
                        <a:t>Cảm nhận về ý nghĩa chi tiết</a:t>
                      </a:r>
                      <a:endParaRPr lang="en-US" sz="2000" dirty="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effectLst/>
                        </a:rPr>
                        <a:t> </a:t>
                      </a:r>
                      <a:r>
                        <a:rPr lang="en-US" sz="2000" dirty="0" smtClean="0">
                          <a:solidFill>
                            <a:srgbClr val="FF0000"/>
                          </a:solidFill>
                          <a:latin typeface="Times New Roman" panose="02020603050405020304" pitchFamily="18" charset="0"/>
                          <a:cs typeface="Times New Roman" panose="02020603050405020304" pitchFamily="18" charset="0"/>
                        </a:rPr>
                        <a:t>Nghệ</a:t>
                      </a:r>
                      <a:r>
                        <a:rPr lang="en-US" sz="2000" baseline="0" dirty="0" smtClean="0">
                          <a:solidFill>
                            <a:srgbClr val="FF0000"/>
                          </a:solidFill>
                          <a:latin typeface="Times New Roman" panose="02020603050405020304" pitchFamily="18" charset="0"/>
                          <a:cs typeface="Times New Roman" panose="02020603050405020304" pitchFamily="18" charset="0"/>
                        </a:rPr>
                        <a:t>  thuật xây dựng</a:t>
                      </a:r>
                      <a:endParaRPr lang="en-US" sz="2000" dirty="0" smtClean="0">
                        <a:solidFill>
                          <a:srgbClr val="FF0000"/>
                        </a:solidFill>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000" dirty="0">
                        <a:solidFill>
                          <a:srgbClr val="FF0000"/>
                        </a:solidFill>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xmlns="" val="3568392815"/>
                  </a:ext>
                </a:extLst>
              </a:tr>
              <a:tr h="232690">
                <a:tc rowSpan="2">
                  <a:txBody>
                    <a:bodyPr/>
                    <a:lstStyle/>
                    <a:p>
                      <a:pPr marL="0" marR="0" algn="just">
                        <a:lnSpc>
                          <a:spcPct val="115000"/>
                        </a:lnSpc>
                        <a:spcBef>
                          <a:spcPts val="0"/>
                        </a:spcBef>
                        <a:spcAft>
                          <a:spcPts val="0"/>
                        </a:spcAft>
                      </a:pPr>
                      <a:r>
                        <a:rPr lang="en-US" sz="1800" dirty="0">
                          <a:solidFill>
                            <a:srgbClr val="FF0000"/>
                          </a:solidFill>
                          <a:effectLst/>
                        </a:rPr>
                        <a:t>Gióng vươn vai trở thành tráng sĩ</a:t>
                      </a:r>
                      <a:endParaRPr lang="en-US" sz="1800" dirty="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36195" algn="just">
                        <a:lnSpc>
                          <a:spcPct val="115000"/>
                        </a:lnSpc>
                        <a:spcBef>
                          <a:spcPts val="0"/>
                        </a:spcBef>
                        <a:spcAft>
                          <a:spcPts val="0"/>
                        </a:spcAft>
                      </a:pPr>
                      <a:r>
                        <a:rPr lang="vi-VN" sz="700">
                          <a:effectLst/>
                        </a:rPr>
                        <a:t> </a:t>
                      </a:r>
                      <a:endParaRPr lang="en-US" sz="700">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xmlns="" val="960823589"/>
                  </a:ext>
                </a:extLst>
              </a:tr>
              <a:tr h="923508">
                <a:tc vMerge="1">
                  <a:txBody>
                    <a:bodyPr/>
                    <a:lstStyle/>
                    <a:p>
                      <a:endParaRPr lang="en-US"/>
                    </a:p>
                  </a:txBody>
                  <a:tcPr/>
                </a:tc>
                <a:tc>
                  <a:txBody>
                    <a:bodyPr/>
                    <a:lstStyle/>
                    <a:p>
                      <a:pPr marL="0" marR="0" algn="just">
                        <a:lnSpc>
                          <a:spcPct val="115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-&gt; sự lớn dậy phi thường về thể lực của Gióng để đáp ứng yêu cầu cứu nước.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rowSpan="5">
                  <a:txBody>
                    <a:bodyPr/>
                    <a:lstStyle/>
                    <a:p>
                      <a:pPr marL="0" marR="0">
                        <a:spcBef>
                          <a:spcPts val="0"/>
                        </a:spcBef>
                        <a:spcAft>
                          <a:spcPts val="0"/>
                        </a:spcAft>
                      </a:pPr>
                      <a:r>
                        <a:rPr lang="en-US" sz="700" dirty="0">
                          <a:effectLst/>
                        </a:rPr>
                        <a:t> </a:t>
                      </a:r>
                      <a:r>
                        <a:rPr lang="en-US" sz="800" dirty="0" smtClean="0">
                          <a:solidFill>
                            <a:srgbClr val="7030A0"/>
                          </a:solidFill>
                        </a:rPr>
                        <a:t> </a:t>
                      </a:r>
                      <a:r>
                        <a:rPr lang="en-US" sz="1800" dirty="0" smtClean="0">
                          <a:solidFill>
                            <a:srgbClr val="7030A0"/>
                          </a:solidFill>
                          <a:latin typeface="Times New Roman" panose="02020603050405020304" pitchFamily="18" charset="0"/>
                          <a:cs typeface="Times New Roman" panose="02020603050405020304" pitchFamily="18" charset="0"/>
                        </a:rPr>
                        <a:t>-&gt; </a:t>
                      </a:r>
                      <a:r>
                        <a:rPr lang="en-US" sz="1800" dirty="0" smtClean="0">
                          <a:solidFill>
                            <a:schemeClr val="tx1"/>
                          </a:solidFill>
                          <a:latin typeface="Times New Roman" panose="02020603050405020304" pitchFamily="18" charset="0"/>
                          <a:cs typeface="Times New Roman" panose="02020603050405020304" pitchFamily="18" charset="0"/>
                        </a:rPr>
                        <a:t>Tưởng</a:t>
                      </a:r>
                      <a:r>
                        <a:rPr lang="en-US" sz="1800" baseline="0" dirty="0" smtClean="0">
                          <a:solidFill>
                            <a:schemeClr val="tx1"/>
                          </a:solidFill>
                          <a:latin typeface="Times New Roman" panose="02020603050405020304" pitchFamily="18" charset="0"/>
                          <a:cs typeface="Times New Roman" panose="02020603050405020304" pitchFamily="18" charset="0"/>
                        </a:rPr>
                        <a:t> tưởng, kì ảo đan xen chi tiết đời thường.</a:t>
                      </a:r>
                      <a:endParaRPr lang="en-US" sz="1800" dirty="0" smtClean="0">
                        <a:solidFill>
                          <a:schemeClr val="tx1"/>
                        </a:solidFill>
                        <a:latin typeface="Times New Roman" panose="02020603050405020304" pitchFamily="18" charset="0"/>
                        <a:cs typeface="Times New Roman" panose="02020603050405020304" pitchFamily="18" charset="0"/>
                      </a:endParaRPr>
                    </a:p>
                    <a:p>
                      <a:pPr marL="0" marR="0">
                        <a:spcBef>
                          <a:spcPts val="0"/>
                        </a:spcBef>
                        <a:spcAft>
                          <a:spcPts val="0"/>
                        </a:spcAft>
                      </a:pPr>
                      <a:r>
                        <a:rPr lang="en-US" sz="800" dirty="0" smtClean="0">
                          <a:solidFill>
                            <a:schemeClr val="tx1"/>
                          </a:solidFill>
                          <a:latin typeface="Times New Roman" panose="02020603050405020304" pitchFamily="18" charset="0"/>
                          <a:cs typeface="Times New Roman" panose="02020603050405020304" pitchFamily="18" charset="0"/>
                        </a:rPr>
                        <a:t> </a:t>
                      </a:r>
                    </a:p>
                    <a:p>
                      <a:pPr marL="0" marR="0">
                        <a:spcBef>
                          <a:spcPts val="0"/>
                        </a:spcBef>
                        <a:spcAft>
                          <a:spcPts val="0"/>
                        </a:spcAft>
                      </a:pPr>
                      <a:r>
                        <a:rPr lang="en-US" sz="800" dirty="0" smtClean="0">
                          <a:solidFill>
                            <a:schemeClr val="tx1"/>
                          </a:solidFill>
                          <a:latin typeface="Times New Roman" panose="02020603050405020304" pitchFamily="18" charset="0"/>
                          <a:cs typeface="Times New Roman" panose="02020603050405020304" pitchFamily="18" charset="0"/>
                        </a:rPr>
                        <a:t> </a:t>
                      </a:r>
                    </a:p>
                    <a:p>
                      <a:pPr marL="0" marR="0">
                        <a:spcBef>
                          <a:spcPts val="0"/>
                        </a:spcBef>
                        <a:spcAft>
                          <a:spcPts val="0"/>
                        </a:spcAft>
                      </a:pPr>
                      <a:r>
                        <a:rPr lang="en-US" sz="800" dirty="0" smtClean="0">
                          <a:solidFill>
                            <a:srgbClr val="7030A0"/>
                          </a:solidFill>
                        </a:rPr>
                        <a:t> </a:t>
                      </a:r>
                    </a:p>
                    <a:p>
                      <a:pPr marL="0" marR="0">
                        <a:spcBef>
                          <a:spcPts val="0"/>
                        </a:spcBef>
                        <a:spcAft>
                          <a:spcPts val="0"/>
                        </a:spcAft>
                      </a:pPr>
                      <a:r>
                        <a:rPr lang="en-US" sz="800" dirty="0" smtClean="0">
                          <a:solidFill>
                            <a:srgbClr val="7030A0"/>
                          </a:solidFill>
                        </a:rPr>
                        <a:t> </a:t>
                      </a:r>
                    </a:p>
                    <a:p>
                      <a:pPr marL="0" marR="0">
                        <a:spcBef>
                          <a:spcPts val="0"/>
                        </a:spcBef>
                        <a:spcAft>
                          <a:spcPts val="0"/>
                        </a:spcAft>
                      </a:pPr>
                      <a:r>
                        <a:rPr lang="en-US" sz="800" dirty="0" smtClean="0">
                          <a:solidFill>
                            <a:srgbClr val="7030A0"/>
                          </a:solidFill>
                        </a:rPr>
                        <a:t> </a:t>
                      </a:r>
                    </a:p>
                    <a:p>
                      <a:pPr marL="0" marR="0">
                        <a:spcBef>
                          <a:spcPts val="0"/>
                        </a:spcBef>
                        <a:spcAft>
                          <a:spcPts val="0"/>
                        </a:spcAft>
                      </a:pPr>
                      <a:r>
                        <a:rPr lang="en-US" sz="800" dirty="0" smtClean="0">
                          <a:solidFill>
                            <a:srgbClr val="7030A0"/>
                          </a:solidFill>
                        </a:rPr>
                        <a:t> </a:t>
                      </a:r>
                    </a:p>
                    <a:p>
                      <a:pPr marL="0" marR="0">
                        <a:spcBef>
                          <a:spcPts val="0"/>
                        </a:spcBef>
                        <a:spcAft>
                          <a:spcPts val="0"/>
                        </a:spcAft>
                      </a:pPr>
                      <a:r>
                        <a:rPr lang="en-US" sz="800" dirty="0" smtClean="0">
                          <a:solidFill>
                            <a:srgbClr val="7030A0"/>
                          </a:solidFill>
                        </a:rPr>
                        <a:t> </a:t>
                      </a:r>
                    </a:p>
                    <a:p>
                      <a:pPr marL="0" marR="0" indent="36195" algn="ctr">
                        <a:lnSpc>
                          <a:spcPct val="115000"/>
                        </a:lnSpc>
                        <a:spcBef>
                          <a:spcPts val="0"/>
                        </a:spcBef>
                        <a:spcAft>
                          <a:spcPts val="0"/>
                        </a:spcAft>
                      </a:pPr>
                      <a:r>
                        <a:rPr lang="vi-VN" sz="800" dirty="0" smtClean="0">
                          <a:solidFill>
                            <a:srgbClr val="7030A0"/>
                          </a:solidFill>
                        </a:rPr>
                        <a:t> </a:t>
                      </a:r>
                      <a:endParaRPr lang="en-US" sz="800" dirty="0" smtClean="0">
                        <a:solidFill>
                          <a:srgbClr val="7030A0"/>
                        </a:solidFill>
                      </a:endParaRPr>
                    </a:p>
                    <a:p>
                      <a:pPr marL="0" marR="0">
                        <a:spcBef>
                          <a:spcPts val="0"/>
                        </a:spcBef>
                        <a:spcAft>
                          <a:spcPts val="0"/>
                        </a:spcAft>
                      </a:pPr>
                      <a:endParaRPr lang="en-US" sz="7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700" dirty="0">
                          <a:effectLst/>
                        </a:rPr>
                        <a:t> </a:t>
                      </a:r>
                      <a:endParaRPr lang="en-US" sz="7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700" dirty="0">
                          <a:effectLst/>
                        </a:rPr>
                        <a:t> </a:t>
                      </a:r>
                      <a:endParaRPr lang="en-US" sz="7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700" dirty="0">
                          <a:effectLst/>
                        </a:rPr>
                        <a:t> </a:t>
                      </a:r>
                      <a:endParaRPr lang="en-US" sz="700" dirty="0">
                        <a:effectLst/>
                        <a:latin typeface="Times New Roman" panose="02020603050405020304" pitchFamily="18" charset="0"/>
                        <a:ea typeface="Times New Roman" panose="02020603050405020304" pitchFamily="18" charset="0"/>
                      </a:endParaRPr>
                    </a:p>
                    <a:p>
                      <a:pPr marL="0" marR="0" indent="36195" algn="ctr">
                        <a:lnSpc>
                          <a:spcPct val="115000"/>
                        </a:lnSpc>
                        <a:spcBef>
                          <a:spcPts val="0"/>
                        </a:spcBef>
                        <a:spcAft>
                          <a:spcPts val="0"/>
                        </a:spcAft>
                      </a:pPr>
                      <a:r>
                        <a:rPr lang="vi-VN" sz="700" dirty="0">
                          <a:effectLst/>
                        </a:rPr>
                        <a:t> </a:t>
                      </a:r>
                      <a:endParaRPr lang="en-US" sz="7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xmlns="" val="3744908993"/>
                  </a:ext>
                </a:extLst>
              </a:tr>
              <a:tr h="232690">
                <a:tc rowSpan="2">
                  <a:txBody>
                    <a:bodyPr/>
                    <a:lstStyle/>
                    <a:p>
                      <a:pPr marL="0" marR="0" indent="36195" algn="just">
                        <a:lnSpc>
                          <a:spcPct val="115000"/>
                        </a:lnSpc>
                        <a:spcBef>
                          <a:spcPts val="0"/>
                        </a:spcBef>
                        <a:spcAft>
                          <a:spcPts val="0"/>
                        </a:spcAft>
                      </a:pPr>
                      <a:r>
                        <a:rPr lang="en-US" sz="1800">
                          <a:solidFill>
                            <a:srgbClr val="FF0000"/>
                          </a:solidFill>
                          <a:effectLst/>
                        </a:rPr>
                        <a:t>Gióng nhổ tre bên đường đánh giặc</a:t>
                      </a:r>
                      <a:endParaRPr lang="en-US" sz="180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36195" algn="just">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vMerge="1">
                  <a:txBody>
                    <a:bodyPr/>
                    <a:lstStyle/>
                    <a:p>
                      <a:pPr marL="0" marR="0">
                        <a:spcBef>
                          <a:spcPts val="0"/>
                        </a:spcBef>
                        <a:spcAft>
                          <a:spcPts val="0"/>
                        </a:spcAft>
                      </a:pPr>
                      <a:endParaRPr lang="en-US" sz="7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xmlns="" val="3729285476"/>
                  </a:ext>
                </a:extLst>
              </a:tr>
              <a:tr h="1347025">
                <a:tc vMerge="1">
                  <a:txBody>
                    <a:bodyPr/>
                    <a:lstStyle/>
                    <a:p>
                      <a:endParaRPr lang="en-US"/>
                    </a:p>
                  </a:txBody>
                  <a:tcPr/>
                </a:tc>
                <a:tc>
                  <a:txBody>
                    <a:bodyPr/>
                    <a:lstStyle/>
                    <a:p>
                      <a:pPr marL="0" marR="0" algn="just">
                        <a:lnSpc>
                          <a:spcPct val="115000"/>
                        </a:lnSpc>
                        <a:spcBef>
                          <a:spcPts val="0"/>
                        </a:spcBef>
                        <a:spcAft>
                          <a:spcPts val="0"/>
                        </a:spcAft>
                      </a:pPr>
                      <a:r>
                        <a:rPr lang="pt-BR" sz="1800">
                          <a:effectLst/>
                          <a:latin typeface="Times New Roman" panose="02020603050405020304" pitchFamily="18" charset="0"/>
                          <a:cs typeface="Times New Roman" panose="02020603050405020304" pitchFamily="18" charset="0"/>
                        </a:rPr>
                        <a:t>-&gt;</a:t>
                      </a:r>
                      <a:r>
                        <a:rPr lang="en-US" sz="1800">
                          <a:effectLst/>
                          <a:latin typeface="Times New Roman" panose="02020603050405020304" pitchFamily="18" charset="0"/>
                          <a:cs typeface="Times New Roman" panose="02020603050405020304" pitchFamily="18" charset="0"/>
                        </a:rPr>
                        <a:t>Gióng không chỉ đánh giặc bằng vũ khí hiện đại (sắt)  mà bằng cả vũ khí thô sơ, bằng cỏ cây, hoa lá của đất nước.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vMerge="1">
                  <a:txBody>
                    <a:bodyPr/>
                    <a:lstStyle/>
                    <a:p>
                      <a:pPr marL="0" marR="0">
                        <a:spcBef>
                          <a:spcPts val="0"/>
                        </a:spcBef>
                        <a:spcAft>
                          <a:spcPts val="0"/>
                        </a:spcAft>
                      </a:pPr>
                      <a:endParaRPr lang="en-US" sz="7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xmlns="" val="1536221677"/>
                  </a:ext>
                </a:extLst>
              </a:tr>
              <a:tr h="1590506">
                <a:tc rowSpan="3">
                  <a:txBody>
                    <a:bodyPr/>
                    <a:lstStyle/>
                    <a:p>
                      <a:pPr marL="0" marR="0" indent="36195" algn="just">
                        <a:lnSpc>
                          <a:spcPct val="115000"/>
                        </a:lnSpc>
                        <a:spcBef>
                          <a:spcPts val="0"/>
                        </a:spcBef>
                        <a:spcAft>
                          <a:spcPts val="0"/>
                        </a:spcAft>
                      </a:pPr>
                      <a:r>
                        <a:rPr lang="en-US" sz="1800" dirty="0">
                          <a:solidFill>
                            <a:srgbClr val="FF0000"/>
                          </a:solidFill>
                          <a:effectLst/>
                        </a:rPr>
                        <a:t>Giặc tan, Gióng cởi bỏ giáp sắt rồi bay về trời</a:t>
                      </a:r>
                      <a:endParaRPr lang="en-US" sz="1800" dirty="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algn="just">
                        <a:lnSpc>
                          <a:spcPct val="115000"/>
                        </a:lnSpc>
                        <a:spcBef>
                          <a:spcPts val="0"/>
                        </a:spcBef>
                        <a:spcAft>
                          <a:spcPts val="0"/>
                        </a:spcAft>
                      </a:pPr>
                      <a:r>
                        <a:rPr lang="pt-BR" sz="1800" dirty="0">
                          <a:effectLst/>
                          <a:latin typeface="Times New Roman" panose="02020603050405020304" pitchFamily="18" charset="0"/>
                          <a:cs typeface="Times New Roman" panose="02020603050405020304" pitchFamily="18" charset="0"/>
                        </a:rPr>
                        <a:t>-&gt; Người anh hùng vô tư, trong sáng, không màng địa vị, công danh.</a:t>
                      </a:r>
                      <a:endParaRPr lang="en-US" sz="1800" dirty="0">
                        <a:effectLst/>
                        <a:latin typeface="Times New Roman" panose="02020603050405020304" pitchFamily="18" charset="0"/>
                        <a:cs typeface="Times New Roman" panose="02020603050405020304" pitchFamily="18" charset="0"/>
                      </a:endParaRPr>
                    </a:p>
                    <a:p>
                      <a:pPr marL="0" marR="0" indent="36195" algn="just">
                        <a:lnSpc>
                          <a:spcPct val="115000"/>
                        </a:lnSpc>
                        <a:spcBef>
                          <a:spcPts val="0"/>
                        </a:spcBef>
                        <a:spcAft>
                          <a:spcPts val="0"/>
                        </a:spcAft>
                      </a:pPr>
                      <a:r>
                        <a:rPr lang="pt-BR" sz="1800" dirty="0">
                          <a:effectLst/>
                          <a:latin typeface="Times New Roman" panose="02020603050405020304" pitchFamily="18" charset="0"/>
                          <a:cs typeface="Times New Roman" panose="02020603050405020304" pitchFamily="18" charset="0"/>
                        </a:rPr>
                        <a:t>- Sự ra đi phi thường là ước muốn b</a:t>
                      </a:r>
                      <a:r>
                        <a:rPr lang="vi-VN" sz="1800" dirty="0">
                          <a:effectLst/>
                          <a:latin typeface="Times New Roman" panose="02020603050405020304" pitchFamily="18" charset="0"/>
                          <a:cs typeface="Times New Roman" panose="02020603050405020304" pitchFamily="18" charset="0"/>
                        </a:rPr>
                        <a:t>ất</a:t>
                      </a:r>
                      <a:r>
                        <a:rPr lang="pt-BR" sz="1800" dirty="0">
                          <a:effectLst/>
                          <a:latin typeface="Times New Roman" panose="02020603050405020304" pitchFamily="18" charset="0"/>
                          <a:cs typeface="Times New Roman" panose="02020603050405020304" pitchFamily="18" charset="0"/>
                        </a:rPr>
                        <a:t> tử ho</a:t>
                      </a:r>
                      <a:r>
                        <a:rPr lang="vi-VN" sz="1800" dirty="0">
                          <a:effectLst/>
                          <a:latin typeface="Times New Roman" panose="02020603050405020304" pitchFamily="18" charset="0"/>
                          <a:cs typeface="Times New Roman" panose="02020603050405020304" pitchFamily="18" charset="0"/>
                        </a:rPr>
                        <a:t>á</a:t>
                      </a:r>
                      <a:r>
                        <a:rPr lang="pt-BR" sz="1800" dirty="0">
                          <a:effectLst/>
                          <a:latin typeface="Times New Roman" panose="02020603050405020304" pitchFamily="18" charset="0"/>
                          <a:cs typeface="Times New Roman" panose="02020603050405020304" pitchFamily="18" charset="0"/>
                        </a:rPr>
                        <a:t> Th</a:t>
                      </a:r>
                      <a:r>
                        <a:rPr lang="vi-VN" sz="1800" dirty="0">
                          <a:effectLst/>
                          <a:latin typeface="Times New Roman" panose="02020603050405020304" pitchFamily="18" charset="0"/>
                          <a:cs typeface="Times New Roman" panose="02020603050405020304" pitchFamily="18" charset="0"/>
                        </a:rPr>
                        <a:t>ánh</a:t>
                      </a:r>
                      <a:r>
                        <a:rPr lang="pt-BR" sz="1800" dirty="0">
                          <a:effectLst/>
                          <a:latin typeface="Times New Roman" panose="02020603050405020304" pitchFamily="18" charset="0"/>
                          <a:cs typeface="Times New Roman" panose="02020603050405020304" pitchFamily="18" charset="0"/>
                        </a:rPr>
                        <a:t> Gi</a:t>
                      </a:r>
                      <a:r>
                        <a:rPr lang="vi-VN" sz="1800" dirty="0">
                          <a:effectLst/>
                          <a:latin typeface="Times New Roman" panose="02020603050405020304" pitchFamily="18" charset="0"/>
                          <a:cs typeface="Times New Roman" panose="02020603050405020304" pitchFamily="18" charset="0"/>
                        </a:rPr>
                        <a:t>óng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vMerge="1">
                  <a:txBody>
                    <a:bodyPr/>
                    <a:lstStyle/>
                    <a:p>
                      <a:pPr marL="0" marR="0">
                        <a:spcBef>
                          <a:spcPts val="0"/>
                        </a:spcBef>
                        <a:spcAft>
                          <a:spcPts val="0"/>
                        </a:spcAft>
                      </a:pPr>
                      <a:endParaRPr lang="en-US" sz="7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xmlns="" val="4196557739"/>
                  </a:ext>
                </a:extLst>
              </a:tr>
              <a:tr h="232690">
                <a:tc vMerge="1">
                  <a:txBody>
                    <a:bodyPr/>
                    <a:lstStyle/>
                    <a:p>
                      <a:endParaRPr lang="en-US"/>
                    </a:p>
                  </a:txBody>
                  <a:tcPr/>
                </a:tc>
                <a:tc>
                  <a:txBody>
                    <a:bodyPr/>
                    <a:lstStyle/>
                    <a:p>
                      <a:pPr marL="0" marR="0">
                        <a:lnSpc>
                          <a:spcPct val="115000"/>
                        </a:lnSpc>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39635" marR="39635" marT="39635" marB="39635"/>
                </a:tc>
                <a:tc vMerge="1">
                  <a:txBody>
                    <a:bodyPr/>
                    <a:lstStyle/>
                    <a:p>
                      <a:pPr marL="0" marR="0" indent="36195" algn="ctr">
                        <a:lnSpc>
                          <a:spcPct val="115000"/>
                        </a:lnSpc>
                        <a:spcBef>
                          <a:spcPts val="0"/>
                        </a:spcBef>
                        <a:spcAft>
                          <a:spcPts val="0"/>
                        </a:spcAft>
                      </a:pPr>
                      <a:endParaRPr lang="en-US" sz="700" dirty="0">
                        <a:effectLst/>
                        <a:latin typeface="Times New Roman" panose="02020603050405020304" pitchFamily="18" charset="0"/>
                        <a:ea typeface="Times New Roman" panose="02020603050405020304" pitchFamily="18" charset="0"/>
                      </a:endParaRPr>
                    </a:p>
                  </a:txBody>
                  <a:tcPr marL="39635" marR="39635" marT="39635" marB="39635"/>
                </a:tc>
                <a:extLst>
                  <a:ext uri="{0D108BD9-81ED-4DB2-BD59-A6C34878D82A}">
                    <a16:rowId xmlns:a16="http://schemas.microsoft.com/office/drawing/2014/main" xmlns="" val="1212711431"/>
                  </a:ext>
                </a:extLst>
              </a:tr>
              <a:tr h="232690">
                <a:tc vMerge="1">
                  <a:txBody>
                    <a:bodyPr/>
                    <a:lstStyle/>
                    <a:p>
                      <a:endParaRPr lang="en-US"/>
                    </a:p>
                  </a:txBody>
                  <a:tcPr/>
                </a:tc>
                <a:tc>
                  <a:txBody>
                    <a:bodyPr/>
                    <a:lstStyle/>
                    <a:p>
                      <a:pPr marL="0" marR="0">
                        <a:lnSpc>
                          <a:spcPct val="115000"/>
                        </a:lnSpc>
                        <a:spcBef>
                          <a:spcPts val="0"/>
                        </a:spcBef>
                        <a:spcAft>
                          <a:spcPts val="0"/>
                        </a:spcAft>
                      </a:pPr>
                      <a:r>
                        <a:rPr lang="vi-VN" sz="700">
                          <a:effectLst/>
                        </a:rPr>
                        <a:t> </a:t>
                      </a:r>
                      <a:endParaRPr lang="en-US" sz="700">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36195" algn="ctr">
                        <a:lnSpc>
                          <a:spcPct val="115000"/>
                        </a:lnSpc>
                        <a:spcBef>
                          <a:spcPts val="0"/>
                        </a:spcBef>
                        <a:spcAft>
                          <a:spcPts val="0"/>
                        </a:spcAft>
                      </a:pPr>
                      <a:r>
                        <a:rPr lang="vi-VN" sz="700" dirty="0">
                          <a:effectLst/>
                        </a:rPr>
                        <a:t> </a:t>
                      </a:r>
                      <a:endParaRPr lang="en-US" sz="700" dirty="0">
                        <a:effectLst/>
                        <a:latin typeface="Times New Roman" panose="02020603050405020304" pitchFamily="18" charset="0"/>
                        <a:ea typeface="Times New Roman" panose="02020603050405020304" pitchFamily="18" charset="0"/>
                      </a:endParaRPr>
                    </a:p>
                  </a:txBody>
                  <a:tcPr marL="39635" marR="39635" marT="39635" marB="39635"/>
                </a:tc>
                <a:extLst>
                  <a:ext uri="{0D108BD9-81ED-4DB2-BD59-A6C34878D82A}">
                    <a16:rowId xmlns:a16="http://schemas.microsoft.com/office/drawing/2014/main" xmlns="" val="152145472"/>
                  </a:ext>
                </a:extLst>
              </a:tr>
            </a:tbl>
          </a:graphicData>
        </a:graphic>
      </p:graphicFrame>
      <p:sp>
        <p:nvSpPr>
          <p:cNvPr id="5" name="Title 1"/>
          <p:cNvSpPr>
            <a:spLocks noGrp="1"/>
          </p:cNvSpPr>
          <p:nvPr>
            <p:ph type="title"/>
          </p:nvPr>
        </p:nvSpPr>
        <p:spPr>
          <a:xfrm>
            <a:off x="609600" y="274638"/>
            <a:ext cx="10972800" cy="639762"/>
          </a:xfrm>
        </p:spPr>
        <p:txBody>
          <a:bodyPr/>
          <a:lstStyle/>
          <a:p>
            <a:r>
              <a:rPr lang="en-US" b="1" dirty="0" smtClean="0">
                <a:solidFill>
                  <a:srgbClr val="C00000"/>
                </a:solidFill>
                <a:latin typeface="Times New Roman" panose="02020603050405020304" pitchFamily="18" charset="0"/>
                <a:cs typeface="Times New Roman" panose="02020603050405020304" pitchFamily="18" charset="0"/>
              </a:rPr>
              <a:t>Hoạt động nhóm (7 phút)- Phiếu học tập số 2</a:t>
            </a:r>
            <a:endParaRPr lang="en-US"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32547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10972800" cy="1447800"/>
          </a:xfrm>
        </p:spPr>
        <p:txBody>
          <a:bodyPr/>
          <a:lstStyle/>
          <a:p>
            <a:r>
              <a:rPr lang="en-US" dirty="0" smtClean="0">
                <a:solidFill>
                  <a:srgbClr val="C00000"/>
                </a:solidFill>
                <a:latin typeface="Times New Roman" panose="02020603050405020304" pitchFamily="18" charset="0"/>
                <a:cs typeface="Times New Roman" panose="02020603050405020304" pitchFamily="18" charset="0"/>
              </a:rPr>
              <a:t>Xem video và chia sẻ ý kiến cá nhân</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sz="3600" i="1" dirty="0" smtClean="0">
                <a:latin typeface="Times New Roman" panose="02020603050405020304" pitchFamily="18" charset="0"/>
                <a:cs typeface="Times New Roman" panose="02020603050405020304" pitchFamily="18" charset="0"/>
              </a:rPr>
              <a:t>H: </a:t>
            </a:r>
            <a:r>
              <a:rPr lang="vi-VN" sz="3600" i="1" dirty="0">
                <a:latin typeface="Times New Roman" panose="02020603050405020304" pitchFamily="18" charset="0"/>
                <a:cs typeface="Times New Roman" panose="02020603050405020304" pitchFamily="18" charset="0"/>
              </a:rPr>
              <a:t>Cho biết nội dung của bài hát? Bài hát gợi cho em cảm xúc gì?</a:t>
            </a:r>
            <a:r>
              <a:rPr lang="en-US" sz="3600" i="1" dirty="0" smtClean="0">
                <a:latin typeface="Times New Roman" panose="02020603050405020304" pitchFamily="18" charset="0"/>
                <a:cs typeface="Times New Roman" panose="02020603050405020304" pitchFamily="18" charset="0"/>
              </a:rPr>
              <a:t>           </a:t>
            </a:r>
            <a:endParaRPr lang="en-US" sz="3600" i="1" dirty="0">
              <a:latin typeface="Times New Roman" panose="02020603050405020304" pitchFamily="18" charset="0"/>
              <a:cs typeface="Times New Roman" panose="02020603050405020304" pitchFamily="18" charset="0"/>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4082" y="2514600"/>
            <a:ext cx="11048999" cy="4316506"/>
          </a:xfrm>
          <a:prstGeom prst="rect">
            <a:avLst/>
          </a:prstGeom>
          <a:noFill/>
          <a:ln>
            <a:noFill/>
          </a:ln>
        </p:spPr>
      </p:pic>
      <p:pic>
        <p:nvPicPr>
          <p:cNvPr id="5" name="图片 3">
            <a:extLst>
              <a:ext uri="{FF2B5EF4-FFF2-40B4-BE49-F238E27FC236}">
                <a16:creationId xmlns:a16="http://schemas.microsoft.com/office/drawing/2014/main" xmlns="" id="{75FFF0AA-348B-CA43-BFD1-FB668AB69D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242" y="152401"/>
            <a:ext cx="1683757" cy="1371600"/>
          </a:xfrm>
          <a:prstGeom prst="rect">
            <a:avLst/>
          </a:prstGeom>
        </p:spPr>
      </p:pic>
    </p:spTree>
    <p:extLst>
      <p:ext uri="{BB962C8B-B14F-4D97-AF65-F5344CB8AC3E}">
        <p14:creationId xmlns:p14="http://schemas.microsoft.com/office/powerpoint/2010/main" val="500762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xit" presetSubtype="4" fill="hold"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0" y="-98746"/>
            <a:ext cx="9144000" cy="553998"/>
          </a:xfrm>
          <a:prstGeom prst="rect">
            <a:avLst/>
          </a:prstGeom>
          <a:solidFill>
            <a:srgbClr val="C00000"/>
          </a:solidFill>
        </p:spPr>
        <p:txBody>
          <a:bodyPr wrap="square" rtlCol="0">
            <a:spAutoFit/>
          </a:bodyPr>
          <a:lstStyle/>
          <a:p>
            <a:pPr algn="ctr"/>
            <a:r>
              <a:rPr lang="en-US" sz="3000" dirty="0" err="1">
                <a:solidFill>
                  <a:srgbClr val="FFFF00"/>
                </a:solidFill>
              </a:rPr>
              <a:t>Thánh</a:t>
            </a:r>
            <a:r>
              <a:rPr lang="en-US" sz="3000" dirty="0">
                <a:solidFill>
                  <a:srgbClr val="FFFF00"/>
                </a:solidFill>
              </a:rPr>
              <a:t> </a:t>
            </a:r>
            <a:r>
              <a:rPr lang="en-US" sz="3000" dirty="0" err="1">
                <a:solidFill>
                  <a:srgbClr val="FFFF00"/>
                </a:solidFill>
              </a:rPr>
              <a:t>Gióng</a:t>
            </a:r>
            <a:endParaRPr lang="en-US" sz="3000" dirty="0">
              <a:solidFill>
                <a:srgbClr val="FFFF00"/>
              </a:solidFill>
            </a:endParaRPr>
          </a:p>
        </p:txBody>
      </p:sp>
      <p:pic>
        <p:nvPicPr>
          <p:cNvPr id="5122" name="Picture 2" descr="https://upload.wikimedia.org/wikipedia/commons/3/3d/PhuDong_g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09600"/>
            <a:ext cx="9753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43000" y="5562600"/>
            <a:ext cx="9753599" cy="49244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600" dirty="0" err="1"/>
              <a:t>Cổng</a:t>
            </a:r>
            <a:r>
              <a:rPr lang="en-US" sz="2600" dirty="0"/>
              <a:t> tam </a:t>
            </a:r>
            <a:r>
              <a:rPr lang="en-US" sz="2600" dirty="0" err="1"/>
              <a:t>quan</a:t>
            </a:r>
            <a:r>
              <a:rPr lang="vi-VN" sz="2600" dirty="0"/>
              <a:t> đền </a:t>
            </a:r>
            <a:r>
              <a:rPr lang="vi-VN" sz="2600" b="1" dirty="0"/>
              <a:t>Thánh Gióng</a:t>
            </a:r>
            <a:r>
              <a:rPr lang="en-US" sz="2600" b="1" dirty="0"/>
              <a:t> </a:t>
            </a:r>
            <a:r>
              <a:rPr lang="vi-VN" sz="2600" dirty="0"/>
              <a:t>ở làng Phù Đổng.</a:t>
            </a:r>
            <a:endParaRPr lang="en-US" sz="2600" dirty="0"/>
          </a:p>
        </p:txBody>
      </p:sp>
    </p:spTree>
    <p:extLst>
      <p:ext uri="{BB962C8B-B14F-4D97-AF65-F5344CB8AC3E}">
        <p14:creationId xmlns:p14="http://schemas.microsoft.com/office/powerpoint/2010/main" val="42798226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0" y="-98746"/>
            <a:ext cx="9144000" cy="553998"/>
          </a:xfrm>
          <a:prstGeom prst="rect">
            <a:avLst/>
          </a:prstGeom>
          <a:solidFill>
            <a:srgbClr val="C00000"/>
          </a:solidFill>
        </p:spPr>
        <p:txBody>
          <a:bodyPr wrap="square" rtlCol="0">
            <a:spAutoFit/>
          </a:bodyPr>
          <a:lstStyle/>
          <a:p>
            <a:pPr algn="ctr"/>
            <a:r>
              <a:rPr lang="en-US" sz="3000" dirty="0" err="1">
                <a:solidFill>
                  <a:srgbClr val="FFFF00"/>
                </a:solidFill>
              </a:rPr>
              <a:t>Thánh</a:t>
            </a:r>
            <a:r>
              <a:rPr lang="en-US" sz="3000" dirty="0">
                <a:solidFill>
                  <a:srgbClr val="FFFF00"/>
                </a:solidFill>
              </a:rPr>
              <a:t> </a:t>
            </a:r>
            <a:r>
              <a:rPr lang="en-US" sz="3000" dirty="0" err="1">
                <a:solidFill>
                  <a:srgbClr val="FFFF00"/>
                </a:solidFill>
              </a:rPr>
              <a:t>Gióng</a:t>
            </a:r>
            <a:endParaRPr lang="en-US" sz="3000" dirty="0">
              <a:solidFill>
                <a:srgbClr val="FFFF00"/>
              </a:solidFill>
            </a:endParaRPr>
          </a:p>
        </p:txBody>
      </p:sp>
      <p:sp>
        <p:nvSpPr>
          <p:cNvPr id="2" name="Rectangle 1"/>
          <p:cNvSpPr/>
          <p:nvPr/>
        </p:nvSpPr>
        <p:spPr>
          <a:xfrm>
            <a:off x="457201" y="6044625"/>
            <a:ext cx="11506199"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vi-VN" sz="3200" dirty="0"/>
              <a:t>Tượng Thánh Gióng trên đỉnh núi Sóc, Sóc Sơn, </a:t>
            </a:r>
            <a:r>
              <a:rPr lang="en-US" sz="3200" dirty="0" err="1"/>
              <a:t>Hà</a:t>
            </a:r>
            <a:r>
              <a:rPr lang="en-US" sz="3200" dirty="0"/>
              <a:t> </a:t>
            </a:r>
            <a:r>
              <a:rPr lang="en-US" sz="3200" dirty="0" err="1"/>
              <a:t>Nội</a:t>
            </a:r>
            <a:endParaRPr lang="en-US" sz="2800" dirty="0"/>
          </a:p>
        </p:txBody>
      </p:sp>
      <p:pic>
        <p:nvPicPr>
          <p:cNvPr id="6148" name="Picture 4" descr="Káº¿t quáº£ hÃ¬nh áº£nh cho vá» trÃ­ Äá»a lÃ­ lÃ ng chÃ¡y á» thanh hÃ³a trong truyen thÃ¡nh giÃ³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492443"/>
            <a:ext cx="11506200" cy="552735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9510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0" y="-98746"/>
            <a:ext cx="9144000" cy="553998"/>
          </a:xfrm>
          <a:prstGeom prst="rect">
            <a:avLst/>
          </a:prstGeom>
          <a:solidFill>
            <a:srgbClr val="C00000"/>
          </a:solidFill>
        </p:spPr>
        <p:txBody>
          <a:bodyPr wrap="square" rtlCol="0">
            <a:spAutoFit/>
          </a:bodyPr>
          <a:lstStyle/>
          <a:p>
            <a:pPr algn="ctr"/>
            <a:r>
              <a:rPr lang="en-US" sz="3000" dirty="0" err="1">
                <a:solidFill>
                  <a:srgbClr val="FFFF00"/>
                </a:solidFill>
              </a:rPr>
              <a:t>Thánh</a:t>
            </a:r>
            <a:r>
              <a:rPr lang="en-US" sz="3000" dirty="0">
                <a:solidFill>
                  <a:srgbClr val="FFFF00"/>
                </a:solidFill>
              </a:rPr>
              <a:t> </a:t>
            </a:r>
            <a:r>
              <a:rPr lang="en-US" sz="3000" dirty="0" err="1">
                <a:solidFill>
                  <a:srgbClr val="FFFF00"/>
                </a:solidFill>
              </a:rPr>
              <a:t>Gióng</a:t>
            </a:r>
            <a:endParaRPr lang="en-US" sz="3000" dirty="0">
              <a:solidFill>
                <a:srgbClr val="FFFF00"/>
              </a:solidFill>
            </a:endParaRPr>
          </a:p>
        </p:txBody>
      </p:sp>
      <p:sp>
        <p:nvSpPr>
          <p:cNvPr id="2" name="Rectangle 1"/>
          <p:cNvSpPr/>
          <p:nvPr/>
        </p:nvSpPr>
        <p:spPr>
          <a:xfrm>
            <a:off x="1257301" y="5795428"/>
            <a:ext cx="9982200"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3200" dirty="0">
                <a:latin typeface="Times New Roman" panose="02020603050405020304" pitchFamily="18" charset="0"/>
                <a:cs typeface="Times New Roman" panose="02020603050405020304" pitchFamily="18" charset="0"/>
              </a:rPr>
              <a:t>Lễ hội Gióng vào </a:t>
            </a:r>
            <a:r>
              <a:rPr lang="en-US" sz="3200" dirty="0" smtClean="0">
                <a:latin typeface="Times New Roman" panose="02020603050405020304" pitchFamily="18" charset="0"/>
                <a:cs typeface="Times New Roman" panose="02020603050405020304" pitchFamily="18" charset="0"/>
              </a:rPr>
              <a:t>mồng 9 tháng </a:t>
            </a:r>
            <a:r>
              <a:rPr lang="en-US" sz="3200" dirty="0">
                <a:latin typeface="Times New Roman" panose="02020603050405020304" pitchFamily="18" charset="0"/>
                <a:cs typeface="Times New Roman" panose="02020603050405020304" pitchFamily="18" charset="0"/>
              </a:rPr>
              <a:t>4 </a:t>
            </a:r>
            <a:r>
              <a:rPr lang="en-US" sz="3200" dirty="0" smtClean="0">
                <a:latin typeface="Times New Roman" panose="02020603050405020304" pitchFamily="18" charset="0"/>
                <a:cs typeface="Times New Roman" panose="02020603050405020304" pitchFamily="18" charset="0"/>
              </a:rPr>
              <a:t>Âm lịch</a:t>
            </a:r>
            <a:endParaRPr lang="en-US" sz="2800" dirty="0">
              <a:latin typeface="Times New Roman" panose="02020603050405020304" pitchFamily="18" charset="0"/>
              <a:cs typeface="Times New Roman" panose="02020603050405020304" pitchFamily="18" charset="0"/>
            </a:endParaRPr>
          </a:p>
        </p:txBody>
      </p:sp>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1" y="500969"/>
            <a:ext cx="5943599" cy="5248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3" descr="Káº¿t quáº£ hÃ¬nh áº£nh cho le hoi giong vao thang 4 am lá»ch"/>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5" descr="Káº¿t quáº£ hÃ¬nh áº£nh cho le hoi giong vao thang 4 am lá»ch"/>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5" name="Picture 7" descr="http://alodulich.vn/wp-content/uploads/2018/11/L%E1%BB%85-H%E1%BB%99i-Ph%C3%B9-%C4%90%E1%BB%95ng-h%C3%A0-n%E1%BB%99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00969"/>
            <a:ext cx="6172201" cy="5248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864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solidFill>
                  <a:srgbClr val="C00000"/>
                </a:solidFill>
              </a:rPr>
              <a:t>Bài </a:t>
            </a:r>
            <a:r>
              <a:rPr lang="vi-VN" b="1" dirty="0" smtClean="0">
                <a:solidFill>
                  <a:srgbClr val="C00000"/>
                </a:solidFill>
              </a:rPr>
              <a:t>tập</a:t>
            </a:r>
            <a:r>
              <a:rPr lang="en-US" b="1" dirty="0" smtClean="0">
                <a:solidFill>
                  <a:srgbClr val="C00000"/>
                </a:solidFill>
              </a:rPr>
              <a:t> 1/SGK/Tr 9 – Hoạt động cặp đôi</a:t>
            </a:r>
            <a:endParaRPr lang="en-US"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4333324"/>
              </p:ext>
            </p:extLst>
          </p:nvPr>
        </p:nvGraphicFramePr>
        <p:xfrm>
          <a:off x="685800" y="1417639"/>
          <a:ext cx="11049000" cy="4830761"/>
        </p:xfrm>
        <a:graphic>
          <a:graphicData uri="http://schemas.openxmlformats.org/drawingml/2006/table">
            <a:tbl>
              <a:tblPr firstRow="1" firstCol="1" lastRow="1" lastCol="1" bandRow="1" bandCol="1">
                <a:tableStyleId>{5C22544A-7EE6-4342-B048-85BDC9FD1C3A}</a:tableStyleId>
              </a:tblPr>
              <a:tblGrid>
                <a:gridCol w="2071514">
                  <a:extLst>
                    <a:ext uri="{9D8B030D-6E8A-4147-A177-3AD203B41FA5}">
                      <a16:colId xmlns:a16="http://schemas.microsoft.com/office/drawing/2014/main" xmlns="" val="962796230"/>
                    </a:ext>
                  </a:extLst>
                </a:gridCol>
                <a:gridCol w="2027085">
                  <a:extLst>
                    <a:ext uri="{9D8B030D-6E8A-4147-A177-3AD203B41FA5}">
                      <a16:colId xmlns:a16="http://schemas.microsoft.com/office/drawing/2014/main" xmlns="" val="2133742511"/>
                    </a:ext>
                  </a:extLst>
                </a:gridCol>
                <a:gridCol w="2715738">
                  <a:extLst>
                    <a:ext uri="{9D8B030D-6E8A-4147-A177-3AD203B41FA5}">
                      <a16:colId xmlns:a16="http://schemas.microsoft.com/office/drawing/2014/main" xmlns="" val="1762066911"/>
                    </a:ext>
                  </a:extLst>
                </a:gridCol>
                <a:gridCol w="4234663">
                  <a:extLst>
                    <a:ext uri="{9D8B030D-6E8A-4147-A177-3AD203B41FA5}">
                      <a16:colId xmlns:a16="http://schemas.microsoft.com/office/drawing/2014/main" xmlns="" val="3246421089"/>
                    </a:ext>
                  </a:extLst>
                </a:gridCol>
              </a:tblGrid>
              <a:tr h="1302677">
                <a:tc>
                  <a:txBody>
                    <a:bodyPr/>
                    <a:lstStyle/>
                    <a:p>
                      <a:pPr marL="0" marR="0" algn="ctr">
                        <a:spcBef>
                          <a:spcPts val="0"/>
                        </a:spcBef>
                        <a:spcAft>
                          <a:spcPts val="0"/>
                        </a:spcAft>
                      </a:pPr>
                      <a:r>
                        <a:rPr lang="en-US" sz="1800" dirty="0">
                          <a:solidFill>
                            <a:srgbClr val="7030A0"/>
                          </a:solidFill>
                          <a:effectLst/>
                          <a:latin typeface="Times New Roman" panose="02020603050405020304" pitchFamily="18" charset="0"/>
                          <a:cs typeface="Times New Roman" panose="02020603050405020304" pitchFamily="18" charset="0"/>
                        </a:rPr>
                        <a:t>                                            STT</a:t>
                      </a:r>
                      <a:endParaRPr lang="en-US" sz="1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solidFill>
                            <a:srgbClr val="7030A0"/>
                          </a:solidFill>
                          <a:effectLst/>
                          <a:latin typeface="Times New Roman" panose="02020603050405020304" pitchFamily="18" charset="0"/>
                          <a:cs typeface="Times New Roman" panose="02020603050405020304" pitchFamily="18" charset="0"/>
                        </a:rPr>
                        <a:t>    Yếu tố        Hán Việt A</a:t>
                      </a:r>
                      <a:endParaRPr lang="en-US" sz="1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solidFill>
                            <a:srgbClr val="7030A0"/>
                          </a:solidFill>
                          <a:effectLst/>
                          <a:latin typeface="Times New Roman" panose="02020603050405020304" pitchFamily="18" charset="0"/>
                          <a:cs typeface="Times New Roman" panose="02020603050405020304" pitchFamily="18" charset="0"/>
                        </a:rPr>
                        <a:t>  Từ Hán Việt</a:t>
                      </a:r>
                    </a:p>
                    <a:p>
                      <a:pPr marL="0" marR="0" algn="ctr">
                        <a:spcBef>
                          <a:spcPts val="0"/>
                        </a:spcBef>
                        <a:spcAft>
                          <a:spcPts val="0"/>
                        </a:spcAft>
                      </a:pPr>
                      <a:r>
                        <a:rPr lang="en-US" sz="1800" dirty="0">
                          <a:solidFill>
                            <a:srgbClr val="7030A0"/>
                          </a:solidFill>
                          <a:effectLst/>
                          <a:latin typeface="Times New Roman" panose="02020603050405020304" pitchFamily="18" charset="0"/>
                          <a:cs typeface="Times New Roman" panose="02020603050405020304" pitchFamily="18" charset="0"/>
                        </a:rPr>
                        <a:t>   (A + giả)                     </a:t>
                      </a:r>
                      <a:endParaRPr lang="en-US" sz="1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solidFill>
                            <a:srgbClr val="7030A0"/>
                          </a:solidFill>
                          <a:effectLst/>
                          <a:latin typeface="Times New Roman" panose="02020603050405020304" pitchFamily="18" charset="0"/>
                          <a:cs typeface="Times New Roman" panose="02020603050405020304" pitchFamily="18" charset="0"/>
                        </a:rPr>
                        <a:t>                  Nghĩa của từ Hán Việt</a:t>
                      </a:r>
                      <a:endParaRPr lang="en-US" sz="1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990543717"/>
                  </a:ext>
                </a:extLst>
              </a:tr>
              <a:tr h="1302677">
                <a:tc>
                  <a:txBody>
                    <a:bodyPr/>
                    <a:lstStyle/>
                    <a:p>
                      <a:pPr marL="0" marR="0" algn="just">
                        <a:spcBef>
                          <a:spcPts val="0"/>
                        </a:spcBef>
                        <a:spcAft>
                          <a:spcPts val="0"/>
                        </a:spcAft>
                      </a:pPr>
                      <a:r>
                        <a:rPr lang="en-US" sz="1400" dirty="0">
                          <a:solidFill>
                            <a:srgbClr val="FF0000"/>
                          </a:solidFill>
                          <a:effectLst/>
                        </a:rPr>
                        <a:t>    1</a:t>
                      </a:r>
                      <a:endParaRPr lang="en-US" sz="12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800" b="1" dirty="0">
                          <a:effectLst/>
                          <a:latin typeface="Times New Roman" panose="02020603050405020304" pitchFamily="18" charset="0"/>
                          <a:cs typeface="Times New Roman" panose="02020603050405020304" pitchFamily="18" charset="0"/>
                        </a:rPr>
                        <a:t>      tác </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800" b="1" dirty="0">
                          <a:effectLst/>
                          <a:latin typeface="Times New Roman" panose="02020603050405020304" pitchFamily="18" charset="0"/>
                          <a:cs typeface="Times New Roman" panose="02020603050405020304" pitchFamily="18" charset="0"/>
                        </a:rPr>
                        <a:t>       tác giả</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người tạo ra tác phẩm, sản phẩm  (bài thơ, bài văn, ...)</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453890621"/>
                  </a:ext>
                </a:extLst>
              </a:tr>
              <a:tr h="651338">
                <a:tc>
                  <a:txBody>
                    <a:bodyPr/>
                    <a:lstStyle/>
                    <a:p>
                      <a:pPr marL="0" marR="0" algn="just">
                        <a:spcBef>
                          <a:spcPts val="0"/>
                        </a:spcBef>
                        <a:spcAft>
                          <a:spcPts val="0"/>
                        </a:spcAft>
                      </a:pPr>
                      <a:r>
                        <a:rPr lang="en-US" sz="1400" dirty="0">
                          <a:solidFill>
                            <a:srgbClr val="FF0000"/>
                          </a:solidFill>
                          <a:effectLst/>
                        </a:rPr>
                        <a:t>    2</a:t>
                      </a:r>
                      <a:endParaRPr lang="en-US" sz="12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800" b="1">
                          <a:effectLst/>
                          <a:latin typeface="Times New Roman" panose="02020603050405020304" pitchFamily="18" charset="0"/>
                          <a:cs typeface="Times New Roman" panose="02020603050405020304" pitchFamily="18" charset="0"/>
                        </a:rPr>
                        <a:t>      độc</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800" b="1" dirty="0">
                          <a:effectLst/>
                          <a:latin typeface="Times New Roman" panose="02020603050405020304" pitchFamily="18" charset="0"/>
                          <a:cs typeface="Times New Roman" panose="02020603050405020304" pitchFamily="18" charset="0"/>
                        </a:rPr>
                        <a:t>       độc giả</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người đọc</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566119451"/>
                  </a:ext>
                </a:extLst>
              </a:tr>
              <a:tr h="1574069">
                <a:tc>
                  <a:txBody>
                    <a:bodyPr/>
                    <a:lstStyle/>
                    <a:p>
                      <a:pPr marL="0" marR="0" algn="just">
                        <a:spcBef>
                          <a:spcPts val="0"/>
                        </a:spcBef>
                        <a:spcAft>
                          <a:spcPts val="0"/>
                        </a:spcAft>
                      </a:pPr>
                      <a:r>
                        <a:rPr lang="en-US" sz="1400" dirty="0">
                          <a:solidFill>
                            <a:srgbClr val="FF0000"/>
                          </a:solidFill>
                          <a:effectLst/>
                        </a:rPr>
                        <a:t>    ...</a:t>
                      </a:r>
                      <a:endParaRPr lang="en-US" sz="12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dirty="0">
                          <a:effectLst/>
                        </a:rPr>
                        <a:t>...</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418363064"/>
                  </a:ext>
                </a:extLst>
              </a:tr>
            </a:tbl>
          </a:graphicData>
        </a:graphic>
      </p:graphicFrame>
    </p:spTree>
    <p:extLst>
      <p:ext uri="{BB962C8B-B14F-4D97-AF65-F5344CB8AC3E}">
        <p14:creationId xmlns:p14="http://schemas.microsoft.com/office/powerpoint/2010/main" val="190979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2"/>
          <p:cNvSpPr>
            <a:spLocks noChangeShapeType="1"/>
          </p:cNvSpPr>
          <p:nvPr/>
        </p:nvSpPr>
        <p:spPr bwMode="auto">
          <a:xfrm>
            <a:off x="24221" y="0"/>
            <a:ext cx="0" cy="6858000"/>
          </a:xfrm>
          <a:prstGeom prst="line">
            <a:avLst/>
          </a:prstGeom>
          <a:noFill/>
          <a:ln w="38100" cmpd="dbl">
            <a:solidFill>
              <a:srgbClr val="0000FF"/>
            </a:solidFill>
            <a:prstDash val="lgDash"/>
            <a:round/>
            <a:headEnd/>
            <a:tailEnd/>
          </a:ln>
          <a:extLst>
            <a:ext uri="{909E8E84-426E-40DD-AFC4-6F175D3DCCD1}">
              <a14:hiddenFill xmlns:a14="http://schemas.microsoft.com/office/drawing/2010/main">
                <a:noFill/>
              </a14:hiddenFill>
            </a:ext>
          </a:extLst>
        </p:spPr>
        <p:txBody>
          <a:bodyPr/>
          <a:lstStyle/>
          <a:p>
            <a:pPr eaLnBrk="0" hangingPunct="0"/>
            <a:endParaRPr lang="en-US" sz="3200" b="1">
              <a:solidFill>
                <a:srgbClr val="000000"/>
              </a:solidFill>
              <a:latin typeface="Times New Roman" panose="02020603050405020304" pitchFamily="18" charset="0"/>
            </a:endParaRPr>
          </a:p>
        </p:txBody>
      </p:sp>
      <p:sp>
        <p:nvSpPr>
          <p:cNvPr id="6147" name="Line 3"/>
          <p:cNvSpPr>
            <a:spLocks noChangeShapeType="1"/>
          </p:cNvSpPr>
          <p:nvPr/>
        </p:nvSpPr>
        <p:spPr bwMode="auto">
          <a:xfrm>
            <a:off x="11887200" y="213632"/>
            <a:ext cx="0" cy="6858000"/>
          </a:xfrm>
          <a:prstGeom prst="line">
            <a:avLst/>
          </a:prstGeom>
          <a:noFill/>
          <a:ln w="38100" cmpd="dbl">
            <a:solidFill>
              <a:srgbClr val="0000FF"/>
            </a:solidFill>
            <a:prstDash val="lgDash"/>
            <a:round/>
            <a:headEnd/>
            <a:tailEnd/>
          </a:ln>
          <a:extLst>
            <a:ext uri="{909E8E84-426E-40DD-AFC4-6F175D3DCCD1}">
              <a14:hiddenFill xmlns:a14="http://schemas.microsoft.com/office/drawing/2010/main">
                <a:noFill/>
              </a14:hiddenFill>
            </a:ext>
          </a:extLst>
        </p:spPr>
        <p:txBody>
          <a:bodyPr/>
          <a:lstStyle/>
          <a:p>
            <a:pPr eaLnBrk="0" hangingPunct="0"/>
            <a:endParaRPr lang="en-US" sz="3200" b="1">
              <a:solidFill>
                <a:srgbClr val="000000"/>
              </a:solidFill>
              <a:latin typeface="Times New Roman" panose="02020603050405020304" pitchFamily="18" charset="0"/>
            </a:endParaRPr>
          </a:p>
        </p:txBody>
      </p:sp>
      <p:sp>
        <p:nvSpPr>
          <p:cNvPr id="6148" name="Line 4"/>
          <p:cNvSpPr>
            <a:spLocks noChangeShapeType="1"/>
          </p:cNvSpPr>
          <p:nvPr/>
        </p:nvSpPr>
        <p:spPr bwMode="auto">
          <a:xfrm>
            <a:off x="1524000" y="28575"/>
            <a:ext cx="9144000" cy="0"/>
          </a:xfrm>
          <a:prstGeom prst="line">
            <a:avLst/>
          </a:prstGeom>
          <a:noFill/>
          <a:ln w="38100" cmpd="dbl">
            <a:solidFill>
              <a:srgbClr val="0000FF"/>
            </a:solidFill>
            <a:prstDash val="lgDash"/>
            <a:round/>
            <a:headEnd/>
            <a:tailEnd/>
          </a:ln>
          <a:extLst>
            <a:ext uri="{909E8E84-426E-40DD-AFC4-6F175D3DCCD1}">
              <a14:hiddenFill xmlns:a14="http://schemas.microsoft.com/office/drawing/2010/main">
                <a:noFill/>
              </a14:hiddenFill>
            </a:ext>
          </a:extLst>
        </p:spPr>
        <p:txBody>
          <a:bodyPr/>
          <a:lstStyle/>
          <a:p>
            <a:pPr eaLnBrk="0" hangingPunct="0"/>
            <a:endParaRPr lang="en-US" sz="3200" b="1">
              <a:solidFill>
                <a:srgbClr val="000000"/>
              </a:solidFill>
              <a:latin typeface="Times New Roman" panose="02020603050405020304" pitchFamily="18" charset="0"/>
            </a:endParaRPr>
          </a:p>
        </p:txBody>
      </p:sp>
      <p:sp>
        <p:nvSpPr>
          <p:cNvPr id="6149" name="Line 5"/>
          <p:cNvSpPr>
            <a:spLocks noChangeShapeType="1"/>
          </p:cNvSpPr>
          <p:nvPr/>
        </p:nvSpPr>
        <p:spPr bwMode="auto">
          <a:xfrm>
            <a:off x="1524000" y="6829425"/>
            <a:ext cx="9144000" cy="0"/>
          </a:xfrm>
          <a:prstGeom prst="line">
            <a:avLst/>
          </a:prstGeom>
          <a:noFill/>
          <a:ln w="38100" cmpd="dbl">
            <a:solidFill>
              <a:srgbClr val="0000FF"/>
            </a:solidFill>
            <a:prstDash val="lgDash"/>
            <a:round/>
            <a:headEnd/>
            <a:tailEnd/>
          </a:ln>
          <a:extLst>
            <a:ext uri="{909E8E84-426E-40DD-AFC4-6F175D3DCCD1}">
              <a14:hiddenFill xmlns:a14="http://schemas.microsoft.com/office/drawing/2010/main">
                <a:noFill/>
              </a14:hiddenFill>
            </a:ext>
          </a:extLst>
        </p:spPr>
        <p:txBody>
          <a:bodyPr/>
          <a:lstStyle/>
          <a:p>
            <a:pPr eaLnBrk="0" hangingPunct="0"/>
            <a:endParaRPr lang="en-US" sz="3200" b="1">
              <a:solidFill>
                <a:srgbClr val="000000"/>
              </a:solidFill>
              <a:latin typeface="Times New Roman" panose="02020603050405020304" pitchFamily="18" charset="0"/>
            </a:endParaRPr>
          </a:p>
        </p:txBody>
      </p:sp>
      <p:pic>
        <p:nvPicPr>
          <p:cNvPr id="6150"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397047">
            <a:off x="311150" y="5054552"/>
            <a:ext cx="1668463"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8"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7987" y="5157379"/>
            <a:ext cx="18684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AutoShape 3"/>
          <p:cNvSpPr>
            <a:spLocks noChangeArrowheads="1"/>
          </p:cNvSpPr>
          <p:nvPr/>
        </p:nvSpPr>
        <p:spPr bwMode="auto">
          <a:xfrm>
            <a:off x="1524000" y="409575"/>
            <a:ext cx="9144000" cy="885825"/>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marL="0" indent="0" algn="ctr">
              <a:buNone/>
            </a:pPr>
            <a:r>
              <a:rPr lang="en-US" sz="6000" dirty="0">
                <a:solidFill>
                  <a:srgbClr val="C00000"/>
                </a:solidFill>
              </a:rPr>
              <a:t>Luyện tập</a:t>
            </a:r>
          </a:p>
        </p:txBody>
      </p:sp>
      <p:sp>
        <p:nvSpPr>
          <p:cNvPr id="6153" name="Rectangle 11"/>
          <p:cNvSpPr>
            <a:spLocks noChangeArrowheads="1"/>
          </p:cNvSpPr>
          <p:nvPr/>
        </p:nvSpPr>
        <p:spPr bwMode="auto">
          <a:xfrm>
            <a:off x="8077200" y="0"/>
            <a:ext cx="2438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algn="ctr" eaLnBrk="0" hangingPunct="0"/>
            <a:endParaRPr lang="en-US" altLang="en-US" sz="1800">
              <a:solidFill>
                <a:srgbClr val="333399"/>
              </a:solidFill>
            </a:endParaRPr>
          </a:p>
        </p:txBody>
      </p:sp>
      <p:pic>
        <p:nvPicPr>
          <p:cNvPr id="6154"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0011727" y="59645"/>
            <a:ext cx="1668463"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295" y="148363"/>
            <a:ext cx="1668463"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Rectangle 65"/>
          <p:cNvSpPr>
            <a:spLocks noChangeArrowheads="1"/>
          </p:cNvSpPr>
          <p:nvPr/>
        </p:nvSpPr>
        <p:spPr bwMode="auto">
          <a:xfrm>
            <a:off x="609600" y="1323975"/>
            <a:ext cx="10957589" cy="4591049"/>
          </a:xfrm>
          <a:prstGeom prst="rect">
            <a:avLst/>
          </a:prstGeom>
          <a:solidFill>
            <a:schemeClr val="accent1"/>
          </a:solidFill>
          <a:ln w="9525">
            <a:solidFill>
              <a:schemeClr val="tx1"/>
            </a:solidFill>
            <a:miter lim="800000"/>
            <a:headEnd/>
            <a:tailEnd/>
          </a:ln>
        </p:spPr>
        <p:txBody>
          <a:bodyPr wrap="none" anchor="ct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algn="ctr"/>
            <a:r>
              <a:rPr lang="pt-BR" sz="4000" i="1" dirty="0" smtClean="0"/>
              <a:t>Truyền </a:t>
            </a:r>
            <a:r>
              <a:rPr lang="pt-BR" sz="4000" i="1" dirty="0"/>
              <a:t>thuyết Thánh Gióng không </a:t>
            </a:r>
            <a:r>
              <a:rPr lang="pt-BR" sz="4000" i="1" dirty="0" smtClean="0"/>
              <a:t>nhằm</a:t>
            </a:r>
          </a:p>
          <a:p>
            <a:pPr algn="ctr"/>
            <a:r>
              <a:rPr lang="pt-BR" sz="4000" i="1" dirty="0" smtClean="0"/>
              <a:t> </a:t>
            </a:r>
            <a:r>
              <a:rPr lang="pt-BR" sz="4000" i="1" dirty="0"/>
              <a:t>giải thích hiện tượng nào sau đây?</a:t>
            </a:r>
            <a:endParaRPr lang="en-US" sz="4000" dirty="0"/>
          </a:p>
          <a:p>
            <a:pPr marL="0" indent="0">
              <a:buNone/>
            </a:pPr>
            <a:r>
              <a:rPr lang="pt-BR" sz="4000" dirty="0"/>
              <a:t>   </a:t>
            </a:r>
            <a:r>
              <a:rPr lang="pt-BR" sz="4000" dirty="0" smtClean="0"/>
              <a:t>    </a:t>
            </a:r>
            <a:r>
              <a:rPr lang="pt-BR" sz="4000" dirty="0"/>
              <a:t>A. Tre đàng ngà có màu vàng óng                </a:t>
            </a:r>
          </a:p>
          <a:p>
            <a:pPr marL="0" indent="0">
              <a:buNone/>
            </a:pPr>
            <a:r>
              <a:rPr lang="pt-BR" sz="4000" dirty="0"/>
              <a:t>    </a:t>
            </a:r>
            <a:r>
              <a:rPr lang="pt-BR" sz="4000" dirty="0" smtClean="0"/>
              <a:t>   B</a:t>
            </a:r>
            <a:r>
              <a:rPr lang="pt-BR" sz="4000" dirty="0"/>
              <a:t>. Có nhiều hồ ao để lại</a:t>
            </a:r>
            <a:endParaRPr lang="en-US" sz="4000" dirty="0"/>
          </a:p>
          <a:p>
            <a:pPr marL="0" indent="0">
              <a:buNone/>
            </a:pPr>
            <a:r>
              <a:rPr lang="pt-BR" sz="4000" dirty="0"/>
              <a:t>    </a:t>
            </a:r>
            <a:r>
              <a:rPr lang="pt-BR" sz="4000" dirty="0" smtClean="0"/>
              <a:t>   C</a:t>
            </a:r>
            <a:r>
              <a:rPr lang="pt-BR" sz="4000" dirty="0"/>
              <a:t>. Thánh Gióng bay về trời                           </a:t>
            </a:r>
          </a:p>
          <a:p>
            <a:pPr marL="0" indent="0">
              <a:buNone/>
            </a:pPr>
            <a:r>
              <a:rPr lang="pt-BR" sz="4000" dirty="0"/>
              <a:t>    </a:t>
            </a:r>
            <a:r>
              <a:rPr lang="pt-BR" sz="4000" dirty="0" smtClean="0"/>
              <a:t>   D</a:t>
            </a:r>
            <a:r>
              <a:rPr lang="pt-BR" sz="4000" dirty="0"/>
              <a:t>. Có một làng được gọi là làng </a:t>
            </a:r>
            <a:r>
              <a:rPr lang="pt-BR" sz="4000" dirty="0" smtClean="0"/>
              <a:t>Cháy</a:t>
            </a:r>
            <a:endParaRPr lang="pt-BR" sz="4000" dirty="0"/>
          </a:p>
        </p:txBody>
      </p:sp>
      <p:sp>
        <p:nvSpPr>
          <p:cNvPr id="13" name="Rectangle 65"/>
          <p:cNvSpPr>
            <a:spLocks noChangeArrowheads="1"/>
          </p:cNvSpPr>
          <p:nvPr/>
        </p:nvSpPr>
        <p:spPr bwMode="auto">
          <a:xfrm>
            <a:off x="4495800" y="6019800"/>
            <a:ext cx="2667000" cy="685800"/>
          </a:xfrm>
          <a:prstGeom prst="rect">
            <a:avLst/>
          </a:prstGeom>
          <a:solidFill>
            <a:schemeClr val="accent1"/>
          </a:solidFill>
          <a:ln w="9525">
            <a:solidFill>
              <a:schemeClr val="tx1"/>
            </a:solidFill>
            <a:miter lim="800000"/>
            <a:headEnd/>
            <a:tailEnd/>
          </a:ln>
        </p:spPr>
        <p:txBody>
          <a:bodyPr wrap="none" anchor="ct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algn="ctr" eaLnBrk="0" hangingPunct="0"/>
            <a:r>
              <a:rPr lang="en-US" altLang="en-US" sz="4000" dirty="0">
                <a:solidFill>
                  <a:srgbClr val="FF0000"/>
                </a:solidFill>
              </a:rPr>
              <a:t>Đáp án: C</a:t>
            </a:r>
          </a:p>
        </p:txBody>
      </p:sp>
    </p:spTree>
    <p:extLst>
      <p:ext uri="{BB962C8B-B14F-4D97-AF65-F5344CB8AC3E}">
        <p14:creationId xmlns:p14="http://schemas.microsoft.com/office/powerpoint/2010/main" val="244987914"/>
      </p:ext>
    </p:extLst>
  </p:cSld>
  <p:clrMapOvr>
    <a:masterClrMapping/>
  </p:clrMapOvr>
  <p:transition>
    <p:comb/>
    <p:sndAc>
      <p:stSnd>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arn(inHorizontal)">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1000"/>
                                        <p:tgtEl>
                                          <p:spTgt spid="4099">
                                            <p:txEl>
                                              <p:pRg st="0" end="0"/>
                                            </p:txEl>
                                          </p:spTgt>
                                        </p:tgtEl>
                                      </p:cBhvr>
                                    </p:animEffect>
                                    <p:anim calcmode="lin" valueType="num">
                                      <p:cBhvr>
                                        <p:cTn id="13"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156">
                                            <p:txEl>
                                              <p:pRg st="0" end="0"/>
                                            </p:txEl>
                                          </p:spTgt>
                                        </p:tgtEl>
                                        <p:attrNameLst>
                                          <p:attrName>style.visibility</p:attrName>
                                        </p:attrNameLst>
                                      </p:cBhvr>
                                      <p:to>
                                        <p:strVal val="visible"/>
                                      </p:to>
                                    </p:set>
                                    <p:animEffect transition="in" filter="fade">
                                      <p:cBhvr>
                                        <p:cTn id="19" dur="1000"/>
                                        <p:tgtEl>
                                          <p:spTgt spid="6156">
                                            <p:txEl>
                                              <p:pRg st="0" end="0"/>
                                            </p:txEl>
                                          </p:spTgt>
                                        </p:tgtEl>
                                      </p:cBhvr>
                                    </p:animEffect>
                                    <p:anim calcmode="lin" valueType="num">
                                      <p:cBhvr>
                                        <p:cTn id="20" dur="1000" fill="hold"/>
                                        <p:tgtEl>
                                          <p:spTgt spid="615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156">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156">
                                            <p:txEl>
                                              <p:pRg st="1" end="1"/>
                                            </p:txEl>
                                          </p:spTgt>
                                        </p:tgtEl>
                                        <p:attrNameLst>
                                          <p:attrName>style.visibility</p:attrName>
                                        </p:attrNameLst>
                                      </p:cBhvr>
                                      <p:to>
                                        <p:strVal val="visible"/>
                                      </p:to>
                                    </p:set>
                                    <p:animEffect transition="in" filter="fade">
                                      <p:cBhvr>
                                        <p:cTn id="24" dur="1000"/>
                                        <p:tgtEl>
                                          <p:spTgt spid="6156">
                                            <p:txEl>
                                              <p:pRg st="1" end="1"/>
                                            </p:txEl>
                                          </p:spTgt>
                                        </p:tgtEl>
                                      </p:cBhvr>
                                    </p:animEffect>
                                    <p:anim calcmode="lin" valueType="num">
                                      <p:cBhvr>
                                        <p:cTn id="25" dur="1000" fill="hold"/>
                                        <p:tgtEl>
                                          <p:spTgt spid="615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156">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156">
                                            <p:txEl>
                                              <p:pRg st="2" end="2"/>
                                            </p:txEl>
                                          </p:spTgt>
                                        </p:tgtEl>
                                        <p:attrNameLst>
                                          <p:attrName>style.visibility</p:attrName>
                                        </p:attrNameLst>
                                      </p:cBhvr>
                                      <p:to>
                                        <p:strVal val="visible"/>
                                      </p:to>
                                    </p:set>
                                    <p:animEffect transition="in" filter="fade">
                                      <p:cBhvr>
                                        <p:cTn id="29" dur="1000"/>
                                        <p:tgtEl>
                                          <p:spTgt spid="6156">
                                            <p:txEl>
                                              <p:pRg st="2" end="2"/>
                                            </p:txEl>
                                          </p:spTgt>
                                        </p:tgtEl>
                                      </p:cBhvr>
                                    </p:animEffect>
                                    <p:anim calcmode="lin" valueType="num">
                                      <p:cBhvr>
                                        <p:cTn id="30" dur="1000" fill="hold"/>
                                        <p:tgtEl>
                                          <p:spTgt spid="615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156">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156">
                                            <p:txEl>
                                              <p:pRg st="3" end="3"/>
                                            </p:txEl>
                                          </p:spTgt>
                                        </p:tgtEl>
                                        <p:attrNameLst>
                                          <p:attrName>style.visibility</p:attrName>
                                        </p:attrNameLst>
                                      </p:cBhvr>
                                      <p:to>
                                        <p:strVal val="visible"/>
                                      </p:to>
                                    </p:set>
                                    <p:animEffect transition="in" filter="fade">
                                      <p:cBhvr>
                                        <p:cTn id="34" dur="1000"/>
                                        <p:tgtEl>
                                          <p:spTgt spid="6156">
                                            <p:txEl>
                                              <p:pRg st="3" end="3"/>
                                            </p:txEl>
                                          </p:spTgt>
                                        </p:tgtEl>
                                      </p:cBhvr>
                                    </p:animEffect>
                                    <p:anim calcmode="lin" valueType="num">
                                      <p:cBhvr>
                                        <p:cTn id="35" dur="1000" fill="hold"/>
                                        <p:tgtEl>
                                          <p:spTgt spid="6156">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6156">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156">
                                            <p:txEl>
                                              <p:pRg st="4" end="4"/>
                                            </p:txEl>
                                          </p:spTgt>
                                        </p:tgtEl>
                                        <p:attrNameLst>
                                          <p:attrName>style.visibility</p:attrName>
                                        </p:attrNameLst>
                                      </p:cBhvr>
                                      <p:to>
                                        <p:strVal val="visible"/>
                                      </p:to>
                                    </p:set>
                                    <p:animEffect transition="in" filter="fade">
                                      <p:cBhvr>
                                        <p:cTn id="39" dur="1000"/>
                                        <p:tgtEl>
                                          <p:spTgt spid="6156">
                                            <p:txEl>
                                              <p:pRg st="4" end="4"/>
                                            </p:txEl>
                                          </p:spTgt>
                                        </p:tgtEl>
                                      </p:cBhvr>
                                    </p:animEffect>
                                    <p:anim calcmode="lin" valueType="num">
                                      <p:cBhvr>
                                        <p:cTn id="40" dur="1000" fill="hold"/>
                                        <p:tgtEl>
                                          <p:spTgt spid="6156">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6156">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156">
                                            <p:txEl>
                                              <p:pRg st="5" end="5"/>
                                            </p:txEl>
                                          </p:spTgt>
                                        </p:tgtEl>
                                        <p:attrNameLst>
                                          <p:attrName>style.visibility</p:attrName>
                                        </p:attrNameLst>
                                      </p:cBhvr>
                                      <p:to>
                                        <p:strVal val="visible"/>
                                      </p:to>
                                    </p:set>
                                    <p:animEffect transition="in" filter="fade">
                                      <p:cBhvr>
                                        <p:cTn id="44" dur="1000"/>
                                        <p:tgtEl>
                                          <p:spTgt spid="6156">
                                            <p:txEl>
                                              <p:pRg st="5" end="5"/>
                                            </p:txEl>
                                          </p:spTgt>
                                        </p:tgtEl>
                                      </p:cBhvr>
                                    </p:animEffect>
                                    <p:anim calcmode="lin" valueType="num">
                                      <p:cBhvr>
                                        <p:cTn id="45" dur="1000" fill="hold"/>
                                        <p:tgtEl>
                                          <p:spTgt spid="6156">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615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barn(inVertical)">
                                      <p:cBhvr>
                                        <p:cTn id="5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228600" y="0"/>
            <a:ext cx="11887200" cy="6858000"/>
          </a:xfrm>
          <a:prstGeom prst="rect">
            <a:avLst/>
          </a:prstGeom>
        </p:spPr>
      </p:pic>
      <p:sp>
        <p:nvSpPr>
          <p:cNvPr id="7" name="矩形 17">
            <a:extLst>
              <a:ext uri="{FF2B5EF4-FFF2-40B4-BE49-F238E27FC236}">
                <a16:creationId xmlns:a16="http://schemas.microsoft.com/office/drawing/2014/main" xmlns="" id="{DEBAC96A-A6D9-3246-9ABD-CBE8DAFD4C25}"/>
              </a:ext>
            </a:extLst>
          </p:cNvPr>
          <p:cNvSpPr/>
          <p:nvPr/>
        </p:nvSpPr>
        <p:spPr bwMode="auto">
          <a:xfrm>
            <a:off x="1819275" y="224694"/>
            <a:ext cx="8099426" cy="4347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pt-BR" sz="3200" b="1" i="1" dirty="0" smtClean="0"/>
              <a:t>2</a:t>
            </a:r>
            <a:r>
              <a:rPr lang="pt-BR" sz="3200" b="1" i="1" dirty="0">
                <a:solidFill>
                  <a:srgbClr val="C00000"/>
                </a:solidFill>
              </a:rPr>
              <a:t> </a:t>
            </a:r>
            <a:r>
              <a:rPr lang="pt-BR" sz="3200" b="1" i="1" dirty="0" smtClean="0">
                <a:solidFill>
                  <a:srgbClr val="C00000"/>
                </a:solidFill>
                <a:latin typeface="Times New Roman" panose="02020603050405020304" pitchFamily="18" charset="0"/>
                <a:cs typeface="Times New Roman" panose="02020603050405020304" pitchFamily="18" charset="0"/>
              </a:rPr>
              <a:t>Truyện </a:t>
            </a:r>
            <a:r>
              <a:rPr lang="pt-BR" sz="3200" b="1" i="1" dirty="0">
                <a:solidFill>
                  <a:srgbClr val="C00000"/>
                </a:solidFill>
                <a:latin typeface="Times New Roman" panose="02020603050405020304" pitchFamily="18" charset="0"/>
                <a:cs typeface="Times New Roman" panose="02020603050405020304" pitchFamily="18" charset="0"/>
              </a:rPr>
              <a:t>phản ánh rõ nhất quan niệm và ước mơ gì của nhân dân </a:t>
            </a:r>
            <a:r>
              <a:rPr lang="pt-BR" sz="3200" b="1" i="1" dirty="0" smtClean="0">
                <a:solidFill>
                  <a:srgbClr val="C00000"/>
                </a:solidFill>
                <a:latin typeface="Times New Roman" panose="02020603050405020304" pitchFamily="18" charset="0"/>
                <a:cs typeface="Times New Roman" panose="02020603050405020304" pitchFamily="18" charset="0"/>
              </a:rPr>
              <a:t>ta?</a:t>
            </a:r>
            <a:endParaRPr lang="en-US" sz="3200" dirty="0" smtClean="0">
              <a:solidFill>
                <a:srgbClr val="C00000"/>
              </a:solidFill>
              <a:latin typeface="Times New Roman" panose="02020603050405020304" pitchFamily="18" charset="0"/>
              <a:cs typeface="Times New Roman" panose="02020603050405020304" pitchFamily="18" charset="0"/>
            </a:endParaRPr>
          </a:p>
          <a:p>
            <a:r>
              <a:rPr lang="pt-BR" sz="3200" dirty="0" smtClean="0">
                <a:solidFill>
                  <a:srgbClr val="C00000"/>
                </a:solidFill>
                <a:latin typeface="Times New Roman" panose="02020603050405020304" pitchFamily="18" charset="0"/>
                <a:cs typeface="Times New Roman" panose="02020603050405020304" pitchFamily="18" charset="0"/>
              </a:rPr>
              <a:t>A</a:t>
            </a:r>
            <a:r>
              <a:rPr lang="pt-BR" sz="3200" dirty="0">
                <a:solidFill>
                  <a:srgbClr val="C00000"/>
                </a:solidFill>
                <a:latin typeface="Times New Roman" panose="02020603050405020304" pitchFamily="18" charset="0"/>
                <a:cs typeface="Times New Roman" panose="02020603050405020304" pitchFamily="18" charset="0"/>
              </a:rPr>
              <a:t>. Vũ khí hiện đại để giết giặc                    </a:t>
            </a:r>
            <a:r>
              <a:rPr lang="pt-BR" sz="3200" dirty="0" smtClean="0">
                <a:solidFill>
                  <a:srgbClr val="C00000"/>
                </a:solidFill>
                <a:latin typeface="Times New Roman" panose="02020603050405020304" pitchFamily="18" charset="0"/>
                <a:cs typeface="Times New Roman" panose="02020603050405020304" pitchFamily="18" charset="0"/>
              </a:rPr>
              <a:t>         B</a:t>
            </a:r>
            <a:r>
              <a:rPr lang="pt-BR" sz="3200" dirty="0">
                <a:solidFill>
                  <a:srgbClr val="C00000"/>
                </a:solidFill>
                <a:latin typeface="Times New Roman" panose="02020603050405020304" pitchFamily="18" charset="0"/>
                <a:cs typeface="Times New Roman" panose="02020603050405020304" pitchFamily="18" charset="0"/>
              </a:rPr>
              <a:t>. Người anh hùng đánh giặc cứu nước</a:t>
            </a:r>
            <a:endParaRPr lang="en-US" sz="3200" dirty="0">
              <a:solidFill>
                <a:srgbClr val="C00000"/>
              </a:solidFill>
              <a:latin typeface="Times New Roman" panose="02020603050405020304" pitchFamily="18" charset="0"/>
              <a:cs typeface="Times New Roman" panose="02020603050405020304" pitchFamily="18" charset="0"/>
            </a:endParaRPr>
          </a:p>
          <a:p>
            <a:r>
              <a:rPr lang="pt-BR" sz="3200" dirty="0">
                <a:solidFill>
                  <a:srgbClr val="C00000"/>
                </a:solidFill>
                <a:latin typeface="Times New Roman" panose="02020603050405020304" pitchFamily="18" charset="0"/>
                <a:cs typeface="Times New Roman" panose="02020603050405020304" pitchFamily="18" charset="0"/>
              </a:rPr>
              <a:t>C. Tinh thần đoàn kết chống ngoại xâm      </a:t>
            </a:r>
            <a:endParaRPr lang="pt-BR" sz="3200" dirty="0" smtClean="0">
              <a:solidFill>
                <a:srgbClr val="C00000"/>
              </a:solidFill>
              <a:latin typeface="Times New Roman" panose="02020603050405020304" pitchFamily="18" charset="0"/>
              <a:cs typeface="Times New Roman" panose="02020603050405020304" pitchFamily="18" charset="0"/>
            </a:endParaRPr>
          </a:p>
          <a:p>
            <a:r>
              <a:rPr lang="pt-BR" sz="3200" dirty="0" smtClean="0">
                <a:solidFill>
                  <a:srgbClr val="C00000"/>
                </a:solidFill>
                <a:latin typeface="Times New Roman" panose="02020603050405020304" pitchFamily="18" charset="0"/>
                <a:cs typeface="Times New Roman" panose="02020603050405020304" pitchFamily="18" charset="0"/>
              </a:rPr>
              <a:t>D</a:t>
            </a:r>
            <a:r>
              <a:rPr lang="pt-BR" sz="3200" dirty="0">
                <a:solidFill>
                  <a:srgbClr val="C00000"/>
                </a:solidFill>
                <a:latin typeface="Times New Roman" panose="02020603050405020304" pitchFamily="18" charset="0"/>
                <a:cs typeface="Times New Roman" panose="02020603050405020304" pitchFamily="18" charset="0"/>
              </a:rPr>
              <a:t>. </a:t>
            </a:r>
            <a:r>
              <a:rPr lang="pt-BR" sz="3200" dirty="0" smtClean="0">
                <a:solidFill>
                  <a:srgbClr val="C00000"/>
                </a:solidFill>
                <a:latin typeface="Times New Roman" panose="02020603050405020304" pitchFamily="18" charset="0"/>
                <a:cs typeface="Times New Roman" panose="02020603050405020304" pitchFamily="18" charset="0"/>
              </a:rPr>
              <a:t>Tình l</a:t>
            </a:r>
            <a:r>
              <a:rPr lang="pt-BR" sz="3200" dirty="0">
                <a:solidFill>
                  <a:srgbClr val="C00000"/>
                </a:solidFill>
                <a:latin typeface="Times New Roman" panose="02020603050405020304" pitchFamily="18" charset="0"/>
                <a:cs typeface="Times New Roman" panose="02020603050405020304" pitchFamily="18" charset="0"/>
              </a:rPr>
              <a:t>g</a:t>
            </a:r>
            <a:r>
              <a:rPr lang="pt-BR" sz="3200" dirty="0" smtClean="0">
                <a:solidFill>
                  <a:srgbClr val="C00000"/>
                </a:solidFill>
                <a:latin typeface="Times New Roman" panose="02020603050405020304" pitchFamily="18" charset="0"/>
                <a:cs typeface="Times New Roman" panose="02020603050405020304" pitchFamily="18" charset="0"/>
              </a:rPr>
              <a:t>àn </a:t>
            </a:r>
            <a:r>
              <a:rPr lang="pt-BR" sz="3200" dirty="0">
                <a:solidFill>
                  <a:srgbClr val="C00000"/>
                </a:solidFill>
                <a:latin typeface="Times New Roman" panose="02020603050405020304" pitchFamily="18" charset="0"/>
                <a:cs typeface="Times New Roman" panose="02020603050405020304" pitchFamily="18" charset="0"/>
              </a:rPr>
              <a:t>nghĩa </a:t>
            </a:r>
            <a:r>
              <a:rPr lang="pt-BR" sz="3200" dirty="0" smtClean="0">
                <a:solidFill>
                  <a:srgbClr val="C00000"/>
                </a:solidFill>
                <a:latin typeface="Times New Roman" panose="02020603050405020304" pitchFamily="18" charset="0"/>
                <a:cs typeface="Times New Roman" panose="02020603050405020304" pitchFamily="18" charset="0"/>
              </a:rPr>
              <a:t>xóm</a:t>
            </a:r>
            <a:r>
              <a:rPr lang="pt-BR" sz="3200" dirty="0" smtClean="0">
                <a:latin typeface="Times New Roman" panose="02020603050405020304" pitchFamily="18" charset="0"/>
                <a:cs typeface="Times New Roman" panose="02020603050405020304" pitchFamily="18" charset="0"/>
              </a:rPr>
              <a:t>làng </a:t>
            </a:r>
            <a:r>
              <a:rPr lang="pt-BR" sz="3200" dirty="0"/>
              <a:t>nghĩa xóm</a:t>
            </a:r>
            <a:endParaRPr lang="en-US" sz="3200" dirty="0"/>
          </a:p>
        </p:txBody>
      </p:sp>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09600" y="40522"/>
            <a:ext cx="1209675" cy="121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8">
            <a:extLst>
              <a:ext uri="{FF2B5EF4-FFF2-40B4-BE49-F238E27FC236}">
                <a16:creationId xmlns:a16="http://schemas.microsoft.com/office/drawing/2014/main" xmlns="" id="{C92734FC-9656-A345-BC7D-581EADDB74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287000" y="85371"/>
            <a:ext cx="1167166" cy="116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a:extLst>
              <a:ext uri="{FF2B5EF4-FFF2-40B4-BE49-F238E27FC236}">
                <a16:creationId xmlns:a16="http://schemas.microsoft.com/office/drawing/2014/main" xmlns="" id="{87C9579E-4A9F-E042-8628-EF0393B3FE7E}"/>
              </a:ext>
            </a:extLst>
          </p:cNvPr>
          <p:cNvSpPr/>
          <p:nvPr/>
        </p:nvSpPr>
        <p:spPr>
          <a:xfrm>
            <a:off x="1685925" y="4683072"/>
            <a:ext cx="8232775" cy="12346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b="1" dirty="0">
                <a:solidFill>
                  <a:srgbClr val="FF0000"/>
                </a:solidFill>
                <a:latin typeface="Times New Roman" panose="02020603050405020304" pitchFamily="18" charset="0"/>
                <a:cs typeface="Times New Roman" panose="02020603050405020304" pitchFamily="18" charset="0"/>
              </a:rPr>
              <a:t>Đáp án: B</a:t>
            </a:r>
          </a:p>
        </p:txBody>
      </p:sp>
      <p:pic>
        <p:nvPicPr>
          <p:cNvPr id="12" name="Picture 11">
            <a:extLst>
              <a:ext uri="{FF2B5EF4-FFF2-40B4-BE49-F238E27FC236}">
                <a16:creationId xmlns:a16="http://schemas.microsoft.com/office/drawing/2014/main" xmlns="" id="{312FC9BA-8C8E-264E-995F-9A9B284DAA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580919" y="3035437"/>
            <a:ext cx="4381037"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xmlns="" id="{A7B412AA-4260-C944-A875-DCFB9B6A02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9075814" y="2719367"/>
            <a:ext cx="4273399"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xmlns="" id="{19555AA0-7E1B-F846-B4DA-D9E114BE0A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3938" y="6084888"/>
            <a:ext cx="77327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5021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21"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par>
                                <p:cTn id="18" presetID="21" presetClass="entr" presetSubtype="1"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par>
                                <p:cTn id="21" presetID="21" presetClass="entr" presetSubtype="1"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heel(1)">
                                      <p:cBhvr>
                                        <p:cTn id="2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216694" y="85371"/>
            <a:ext cx="11887200" cy="6858000"/>
          </a:xfrm>
          <a:prstGeom prst="rect">
            <a:avLst/>
          </a:prstGeom>
        </p:spPr>
      </p:pic>
      <p:sp>
        <p:nvSpPr>
          <p:cNvPr id="7" name="矩形 17">
            <a:extLst>
              <a:ext uri="{FF2B5EF4-FFF2-40B4-BE49-F238E27FC236}">
                <a16:creationId xmlns:a16="http://schemas.microsoft.com/office/drawing/2014/main" xmlns="" id="{DEBAC96A-A6D9-3246-9ABD-CBE8DAFD4C25}"/>
              </a:ext>
            </a:extLst>
          </p:cNvPr>
          <p:cNvSpPr/>
          <p:nvPr/>
        </p:nvSpPr>
        <p:spPr bwMode="auto">
          <a:xfrm>
            <a:off x="1524000" y="224693"/>
            <a:ext cx="8394701" cy="2007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lgn="just">
              <a:buNone/>
            </a:pPr>
            <a:r>
              <a:rPr lang="pt-BR" sz="2800" b="1" dirty="0">
                <a:solidFill>
                  <a:srgbClr val="C00000"/>
                </a:solidFill>
                <a:latin typeface="Times New Roman" panose="02020603050405020304" pitchFamily="18" charset="0"/>
                <a:cs typeface="Times New Roman" panose="02020603050405020304" pitchFamily="18" charset="0"/>
              </a:rPr>
              <a:t> </a:t>
            </a:r>
            <a:r>
              <a:rPr lang="pt-BR" sz="2800" b="1" dirty="0" smtClean="0">
                <a:solidFill>
                  <a:srgbClr val="C00000"/>
                </a:solidFill>
                <a:latin typeface="Times New Roman" panose="02020603050405020304" pitchFamily="18" charset="0"/>
                <a:cs typeface="Times New Roman" panose="02020603050405020304" pitchFamily="18" charset="0"/>
              </a:rPr>
              <a:t>  (</a:t>
            </a:r>
            <a:r>
              <a:rPr lang="pt-BR" sz="2800" b="1" dirty="0">
                <a:solidFill>
                  <a:srgbClr val="C00000"/>
                </a:solidFill>
                <a:latin typeface="Times New Roman" panose="02020603050405020304" pitchFamily="18" charset="0"/>
                <a:cs typeface="Times New Roman" panose="02020603050405020304" pitchFamily="18" charset="0"/>
              </a:rPr>
              <a:t>1) Tại sao hội thi thể thao trong nhà trường mang tên “</a:t>
            </a:r>
            <a:r>
              <a:rPr lang="pt-BR" sz="2800" b="1" i="1" dirty="0">
                <a:solidFill>
                  <a:srgbClr val="C00000"/>
                </a:solidFill>
                <a:latin typeface="Times New Roman" panose="02020603050405020304" pitchFamily="18" charset="0"/>
                <a:cs typeface="Times New Roman" panose="02020603050405020304" pitchFamily="18" charset="0"/>
              </a:rPr>
              <a:t>Hội khỏe Phù Đổng”?</a:t>
            </a:r>
            <a:endParaRPr lang="en-US" sz="2800" b="1" dirty="0">
              <a:solidFill>
                <a:srgbClr val="C00000"/>
              </a:solidFill>
              <a:latin typeface="Times New Roman" panose="02020603050405020304" pitchFamily="18" charset="0"/>
              <a:cs typeface="Times New Roman" panose="02020603050405020304" pitchFamily="18" charset="0"/>
            </a:endParaRPr>
          </a:p>
          <a:p>
            <a:pPr marL="0" indent="0" algn="just">
              <a:buNone/>
            </a:pPr>
            <a:r>
              <a:rPr lang="en-US" sz="2800" b="1" dirty="0">
                <a:solidFill>
                  <a:srgbClr val="C00000"/>
                </a:solidFill>
                <a:latin typeface="Times New Roman" panose="02020603050405020304" pitchFamily="18" charset="0"/>
                <a:cs typeface="Times New Roman" panose="02020603050405020304" pitchFamily="18" charset="0"/>
              </a:rPr>
              <a:t>   (2) </a:t>
            </a:r>
            <a:r>
              <a:rPr lang="pt-BR" sz="2800" b="1" dirty="0">
                <a:solidFill>
                  <a:srgbClr val="C00000"/>
                </a:solidFill>
                <a:latin typeface="Times New Roman" panose="02020603050405020304" pitchFamily="18" charset="0"/>
                <a:cs typeface="Times New Roman" panose="02020603050405020304" pitchFamily="18" charset="0"/>
              </a:rPr>
              <a:t>Nếu đóng vai sứ giả kể ngắn gọn truyện Thánh Gióng thì em sẽ kể như thế nào?</a:t>
            </a:r>
            <a:endParaRPr lang="en-US" sz="2800" dirty="0"/>
          </a:p>
        </p:txBody>
      </p:sp>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28600" y="40522"/>
            <a:ext cx="1209675" cy="121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8">
            <a:extLst>
              <a:ext uri="{FF2B5EF4-FFF2-40B4-BE49-F238E27FC236}">
                <a16:creationId xmlns:a16="http://schemas.microsoft.com/office/drawing/2014/main" xmlns="" id="{C92734FC-9656-A345-BC7D-581EADDB74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287000" y="85371"/>
            <a:ext cx="1167166" cy="116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a:extLst>
              <a:ext uri="{FF2B5EF4-FFF2-40B4-BE49-F238E27FC236}">
                <a16:creationId xmlns:a16="http://schemas.microsoft.com/office/drawing/2014/main" xmlns="" id="{87C9579E-4A9F-E042-8628-EF0393B3FE7E}"/>
              </a:ext>
            </a:extLst>
          </p:cNvPr>
          <p:cNvSpPr/>
          <p:nvPr/>
        </p:nvSpPr>
        <p:spPr>
          <a:xfrm>
            <a:off x="1438276" y="2232073"/>
            <a:ext cx="8510905" cy="43211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buNone/>
            </a:pPr>
            <a:r>
              <a:rPr lang="pt-BR" sz="2000" dirty="0" smtClean="0">
                <a:solidFill>
                  <a:schemeClr val="tx1"/>
                </a:solidFill>
                <a:latin typeface="Times New Roman" panose="02020603050405020304" pitchFamily="18" charset="0"/>
                <a:cs typeface="Times New Roman" panose="02020603050405020304" pitchFamily="18" charset="0"/>
              </a:rPr>
              <a:t>   </a:t>
            </a:r>
            <a:r>
              <a:rPr lang="pt-BR" sz="2800" dirty="0" smtClean="0">
                <a:solidFill>
                  <a:schemeClr val="tx1"/>
                </a:solidFill>
                <a:latin typeface="Times New Roman" panose="02020603050405020304" pitchFamily="18" charset="0"/>
                <a:cs typeface="Times New Roman" panose="02020603050405020304" pitchFamily="18" charset="0"/>
              </a:rPr>
              <a:t>- Thi </a:t>
            </a:r>
            <a:r>
              <a:rPr lang="pt-BR" sz="2800" dirty="0">
                <a:solidFill>
                  <a:schemeClr val="tx1"/>
                </a:solidFill>
                <a:latin typeface="Times New Roman" panose="02020603050405020304" pitchFamily="18" charset="0"/>
                <a:cs typeface="Times New Roman" panose="02020603050405020304" pitchFamily="18" charset="0"/>
              </a:rPr>
              <a:t>những hoạt động thể thao nhằm nâng cao thể lực để học tập và lao động tốt.</a:t>
            </a:r>
            <a:endParaRPr lang="en-US" sz="2800" dirty="0">
              <a:solidFill>
                <a:schemeClr val="tx1"/>
              </a:solidFill>
              <a:latin typeface="Times New Roman" panose="02020603050405020304" pitchFamily="18" charset="0"/>
              <a:cs typeface="Times New Roman" panose="02020603050405020304" pitchFamily="18" charset="0"/>
            </a:endParaRPr>
          </a:p>
          <a:p>
            <a:pPr marL="0" indent="0">
              <a:buNone/>
            </a:pPr>
            <a:r>
              <a:rPr lang="pt-BR" sz="2800" dirty="0">
                <a:solidFill>
                  <a:schemeClr val="tx1"/>
                </a:solidFill>
                <a:latin typeface="Times New Roman" panose="02020603050405020304" pitchFamily="18" charset="0"/>
                <a:cs typeface="Times New Roman" panose="02020603050405020304" pitchFamily="18" charset="0"/>
              </a:rPr>
              <a:t> </a:t>
            </a:r>
            <a:r>
              <a:rPr lang="pt-BR" sz="2800" dirty="0" smtClean="0">
                <a:solidFill>
                  <a:schemeClr val="tx1"/>
                </a:solidFill>
                <a:latin typeface="Times New Roman" panose="02020603050405020304" pitchFamily="18" charset="0"/>
                <a:cs typeface="Times New Roman" panose="02020603050405020304" pitchFamily="18" charset="0"/>
              </a:rPr>
              <a:t>  + </a:t>
            </a:r>
            <a:r>
              <a:rPr lang="pt-BR" sz="2800" dirty="0">
                <a:solidFill>
                  <a:schemeClr val="tx1"/>
                </a:solidFill>
                <a:latin typeface="Times New Roman" panose="02020603050405020304" pitchFamily="18" charset="0"/>
                <a:cs typeface="Times New Roman" panose="02020603050405020304" pitchFamily="18" charset="0"/>
              </a:rPr>
              <a:t>Hoạt động thể thao dành cho tuổi học trò để khích lệ tinh thần rèn luyện, tác phong thi đấu, ươm những hạt giống tài năng thể chất  cho đất nước. </a:t>
            </a:r>
            <a:endParaRPr lang="en-US" sz="2800" dirty="0">
              <a:solidFill>
                <a:schemeClr val="tx1"/>
              </a:solidFill>
              <a:latin typeface="Times New Roman" panose="02020603050405020304" pitchFamily="18" charset="0"/>
              <a:cs typeface="Times New Roman" panose="02020603050405020304" pitchFamily="18" charset="0"/>
            </a:endParaRPr>
          </a:p>
          <a:p>
            <a:pPr marL="0" indent="0">
              <a:buNone/>
            </a:pPr>
            <a:r>
              <a:rPr lang="en-US" sz="2800" dirty="0">
                <a:solidFill>
                  <a:schemeClr val="tx1"/>
                </a:solidFill>
                <a:latin typeface="Times New Roman" panose="02020603050405020304" pitchFamily="18" charset="0"/>
                <a:cs typeface="Times New Roman" panose="02020603050405020304" pitchFamily="18" charset="0"/>
              </a:rPr>
              <a:t>  - Kể theo ngôi thứ nhất. Đảm bảo những sự việc chính.</a:t>
            </a:r>
          </a:p>
          <a:p>
            <a:pPr marL="0" indent="0">
              <a:buNone/>
            </a:pPr>
            <a:r>
              <a:rPr lang="en-US" sz="2800" dirty="0">
                <a:solidFill>
                  <a:schemeClr val="tx1"/>
                </a:solidFill>
                <a:latin typeface="Times New Roman" panose="02020603050405020304" pitchFamily="18" charset="0"/>
                <a:cs typeface="Times New Roman" panose="02020603050405020304" pitchFamily="18" charset="0"/>
              </a:rPr>
              <a:t>  + Giọng kể truyền cảm, thay đổi phù hợp</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312FC9BA-8C8E-264E-995F-9A9B284DAA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733319" y="3035435"/>
            <a:ext cx="4381037"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xmlns="" id="{A7B412AA-4260-C944-A875-DCFB9B6A02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9075814" y="2719367"/>
            <a:ext cx="4273399"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xmlns="" id="{19555AA0-7E1B-F846-B4DA-D9E114BE0A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6469" y="6530104"/>
            <a:ext cx="77327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97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21"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par>
                                <p:cTn id="18" presetID="21" presetClass="entr" presetSubtype="1"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par>
                                <p:cTn id="21" presetID="21" presetClass="entr" presetSubtype="1"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heel(1)">
                                      <p:cBhvr>
                                        <p:cTn id="23" dur="2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Text Box 4"/>
          <p:cNvSpPr txBox="1">
            <a:spLocks noChangeArrowheads="1"/>
          </p:cNvSpPr>
          <p:nvPr/>
        </p:nvSpPr>
        <p:spPr bwMode="auto">
          <a:xfrm>
            <a:off x="1985554" y="838200"/>
            <a:ext cx="6553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3600" b="1" dirty="0">
                <a:solidFill>
                  <a:srgbClr val="FF0000"/>
                </a:solidFill>
                <a:cs typeface="Times New Roman" panose="02020603050405020304" pitchFamily="18" charset="0"/>
              </a:rPr>
              <a:t>Củng cố, mở rộng:</a:t>
            </a:r>
          </a:p>
        </p:txBody>
      </p:sp>
      <p:sp>
        <p:nvSpPr>
          <p:cNvPr id="5124" name="Text Box 5"/>
          <p:cNvSpPr txBox="1">
            <a:spLocks noChangeArrowheads="1"/>
          </p:cNvSpPr>
          <p:nvPr/>
        </p:nvSpPr>
        <p:spPr bwMode="auto">
          <a:xfrm>
            <a:off x="2514600" y="19812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a:solidFill>
                <a:srgbClr val="000000"/>
              </a:solidFill>
            </a:endParaRPr>
          </a:p>
        </p:txBody>
      </p:sp>
      <p:sp>
        <p:nvSpPr>
          <p:cNvPr id="8200" name="Text Box 8"/>
          <p:cNvSpPr txBox="1">
            <a:spLocks noChangeArrowheads="1"/>
          </p:cNvSpPr>
          <p:nvPr/>
        </p:nvSpPr>
        <p:spPr bwMode="auto">
          <a:xfrm>
            <a:off x="1447800" y="1752600"/>
            <a:ext cx="94488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buNone/>
            </a:pPr>
            <a:r>
              <a:rPr lang="en-US" altLang="en-US" dirty="0">
                <a:solidFill>
                  <a:srgbClr val="000000"/>
                </a:solidFill>
              </a:rPr>
              <a:t> </a:t>
            </a:r>
            <a:r>
              <a:rPr lang="en-US" altLang="en-US" dirty="0" smtClean="0">
                <a:solidFill>
                  <a:srgbClr val="000000"/>
                </a:solidFill>
              </a:rPr>
              <a:t> </a:t>
            </a:r>
            <a:r>
              <a:rPr lang="vi-VN" sz="2800" dirty="0" smtClean="0">
                <a:cs typeface="Times New Roman" panose="02020603050405020304" pitchFamily="18" charset="0"/>
              </a:rPr>
              <a:t>? </a:t>
            </a:r>
            <a:r>
              <a:rPr lang="vi-VN" sz="2800" dirty="0">
                <a:cs typeface="Times New Roman" panose="02020603050405020304" pitchFamily="18" charset="0"/>
              </a:rPr>
              <a:t>Hãy tìm ví dụ về một truyện </a:t>
            </a:r>
            <a:r>
              <a:rPr lang="en-US" sz="2800" dirty="0">
                <a:cs typeface="Times New Roman" panose="02020603050405020304" pitchFamily="18" charset="0"/>
              </a:rPr>
              <a:t>truyền thuyết</a:t>
            </a:r>
            <a:r>
              <a:rPr lang="vi-VN" sz="2800" dirty="0">
                <a:cs typeface="Times New Roman" panose="02020603050405020304" pitchFamily="18" charset="0"/>
              </a:rPr>
              <a:t> và chỉ ra các yếu tố của truyện </a:t>
            </a:r>
            <a:r>
              <a:rPr lang="en-US" sz="2800" dirty="0">
                <a:cs typeface="Times New Roman" panose="02020603050405020304" pitchFamily="18" charset="0"/>
              </a:rPr>
              <a:t>truyền thuyết </a:t>
            </a:r>
            <a:r>
              <a:rPr lang="vi-VN" sz="2800" dirty="0">
                <a:cs typeface="Times New Roman" panose="02020603050405020304" pitchFamily="18" charset="0"/>
              </a:rPr>
              <a:t>trong văn bản đó? </a:t>
            </a:r>
            <a:endParaRPr lang="en-US" sz="2800" dirty="0">
              <a:cs typeface="Times New Roman" panose="02020603050405020304" pitchFamily="18" charset="0"/>
            </a:endParaRPr>
          </a:p>
          <a:p>
            <a:pPr marL="0" indent="0">
              <a:buNone/>
            </a:pPr>
            <a:r>
              <a:rPr lang="en-US" sz="2800" dirty="0">
                <a:cs typeface="Times New Roman" panose="02020603050405020304" pitchFamily="18" charset="0"/>
              </a:rPr>
              <a:t>   ? Sưu tầm thêm các dị bản về truyền thuyết Thánh gióng?</a:t>
            </a:r>
          </a:p>
          <a:p>
            <a:pPr marL="0" indent="0">
              <a:buNone/>
            </a:pPr>
            <a:r>
              <a:rPr lang="en-US" sz="2800" dirty="0">
                <a:cs typeface="Times New Roman" panose="02020603050405020304" pitchFamily="18" charset="0"/>
              </a:rPr>
              <a:t>   ? Tìm hiểu về gương anh hùng trong cuộc sống đời thường? (gần đây)</a:t>
            </a:r>
          </a:p>
          <a:p>
            <a:pPr marL="0" indent="0">
              <a:buNone/>
            </a:pPr>
            <a:r>
              <a:rPr lang="en-US" sz="2800" dirty="0">
                <a:cs typeface="Times New Roman" panose="02020603050405020304" pitchFamily="18" charset="0"/>
              </a:rPr>
              <a:t>   </a:t>
            </a:r>
            <a:r>
              <a:rPr lang="pt-BR" sz="2800" dirty="0">
                <a:cs typeface="Times New Roman" panose="02020603050405020304" pitchFamily="18" charset="0"/>
              </a:rPr>
              <a:t>? Vẽ tranh minh hoạ cho truyện - Nhóm có thể tạo thành tập truyện tranh.</a:t>
            </a:r>
            <a:endParaRPr lang="en-US" sz="2800" dirty="0">
              <a:cs typeface="Times New Roman" panose="02020603050405020304" pitchFamily="18" charset="0"/>
            </a:endParaRPr>
          </a:p>
          <a:p>
            <a:pPr marL="0" indent="0">
              <a:buNone/>
            </a:pPr>
            <a:r>
              <a:rPr lang="en-US" sz="2800" b="1" dirty="0">
                <a:cs typeface="Times New Roman" panose="02020603050405020304" pitchFamily="18" charset="0"/>
              </a:rPr>
              <a:t>   </a:t>
            </a:r>
            <a:r>
              <a:rPr lang="vi-VN" sz="2800" b="1" dirty="0">
                <a:solidFill>
                  <a:srgbClr val="C00000"/>
                </a:solidFill>
                <a:cs typeface="Times New Roman" panose="02020603050405020304" pitchFamily="18" charset="0"/>
              </a:rPr>
              <a:t>- </a:t>
            </a:r>
            <a:r>
              <a:rPr lang="en-US" sz="2800" b="1" dirty="0">
                <a:solidFill>
                  <a:srgbClr val="C00000"/>
                </a:solidFill>
                <a:cs typeface="Times New Roman" panose="02020603050405020304" pitchFamily="18" charset="0"/>
              </a:rPr>
              <a:t>HS chọn 2 trong 4 nội dung trên làm và n</a:t>
            </a:r>
            <a:r>
              <a:rPr lang="vi-VN" sz="2800" b="1" dirty="0">
                <a:solidFill>
                  <a:srgbClr val="C00000"/>
                </a:solidFill>
                <a:cs typeface="Times New Roman" panose="02020603050405020304" pitchFamily="18" charset="0"/>
              </a:rPr>
              <a:t>ộp sản phẩm về </a:t>
            </a:r>
            <a:r>
              <a:rPr lang="en-US" sz="2800" b="1" dirty="0">
                <a:solidFill>
                  <a:srgbClr val="C00000"/>
                </a:solidFill>
                <a:cs typeface="Times New Roman" panose="02020603050405020304" pitchFamily="18" charset="0"/>
              </a:rPr>
              <a:t>gmail</a:t>
            </a:r>
            <a:r>
              <a:rPr lang="vi-VN" sz="2800" b="1" dirty="0">
                <a:solidFill>
                  <a:srgbClr val="C00000"/>
                </a:solidFill>
                <a:cs typeface="Times New Roman" panose="02020603050405020304" pitchFamily="18" charset="0"/>
              </a:rPr>
              <a:t> của GV hoặc chụp lại gửi qua zalo nhóm lớp.</a:t>
            </a:r>
            <a:endParaRPr lang="en-US" sz="2800" b="1" dirty="0">
              <a:solidFill>
                <a:srgbClr val="C00000"/>
              </a:solidFill>
              <a:cs typeface="Times New Roman" panose="02020603050405020304" pitchFamily="18" charset="0"/>
            </a:endParaRPr>
          </a:p>
          <a:p>
            <a:pPr marL="0" indent="0">
              <a:buNone/>
            </a:pPr>
            <a:endParaRPr lang="en-US" dirty="0">
              <a:cs typeface="Times New Roman" panose="02020603050405020304" pitchFamily="18" charset="0"/>
            </a:endParaRPr>
          </a:p>
        </p:txBody>
      </p:sp>
    </p:spTree>
    <p:extLst>
      <p:ext uri="{BB962C8B-B14F-4D97-AF65-F5344CB8AC3E}">
        <p14:creationId xmlns:p14="http://schemas.microsoft.com/office/powerpoint/2010/main" val="145237414"/>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 calcmode="lin" valueType="num">
                                      <p:cBhvr additive="base">
                                        <p:cTn id="7" dur="500" fill="hold"/>
                                        <p:tgtEl>
                                          <p:spTgt spid="8200"/>
                                        </p:tgtEl>
                                        <p:attrNameLst>
                                          <p:attrName>ppt_x</p:attrName>
                                        </p:attrNameLst>
                                      </p:cBhvr>
                                      <p:tavLst>
                                        <p:tav tm="0">
                                          <p:val>
                                            <p:strVal val="#ppt_x"/>
                                          </p:val>
                                        </p:tav>
                                        <p:tav tm="100000">
                                          <p:val>
                                            <p:strVal val="#ppt_x"/>
                                          </p:val>
                                        </p:tav>
                                      </p:tavLst>
                                    </p:anim>
                                    <p:anim calcmode="lin" valueType="num">
                                      <p:cBhvr additive="base">
                                        <p:cTn id="8"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3"/>
          <a:stretch>
            <a:fillRect/>
          </a:stretch>
        </p:blipFill>
        <p:spPr>
          <a:xfrm>
            <a:off x="0" y="0"/>
            <a:ext cx="11993417" cy="6858000"/>
          </a:xfrm>
          <a:prstGeom prst="rect">
            <a:avLst/>
          </a:prstGeom>
        </p:spPr>
      </p:pic>
      <p:pic>
        <p:nvPicPr>
          <p:cNvPr id="14" name="Picture 3">
            <a:extLst>
              <a:ext uri="{FF2B5EF4-FFF2-40B4-BE49-F238E27FC236}">
                <a16:creationId xmlns:a16="http://schemas.microsoft.com/office/drawing/2014/main" xmlns="" id="{E239F80A-D240-3F42-BA10-EB99F5723F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53" t="2155" r="6544" b="13266"/>
          <a:stretch>
            <a:fillRect/>
          </a:stretch>
        </p:blipFill>
        <p:spPr bwMode="auto">
          <a:xfrm>
            <a:off x="198583" y="-990600"/>
            <a:ext cx="10164617" cy="830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A_库_文本框 7">
            <a:extLst>
              <a:ext uri="{FF2B5EF4-FFF2-40B4-BE49-F238E27FC236}">
                <a16:creationId xmlns:a16="http://schemas.microsoft.com/office/drawing/2014/main" xmlns="" id="{8953F6E6-B987-164B-A7BA-525D200AC01E}"/>
              </a:ext>
            </a:extLst>
          </p:cNvPr>
          <p:cNvSpPr txBox="1"/>
          <p:nvPr>
            <p:custDataLst>
              <p:tags r:id="rId1"/>
            </p:custDataLst>
          </p:nvPr>
        </p:nvSpPr>
        <p:spPr>
          <a:xfrm>
            <a:off x="3170383" y="1524000"/>
            <a:ext cx="5745017" cy="2677656"/>
          </a:xfrm>
          <a:prstGeom prst="rect">
            <a:avLst/>
          </a:prstGeom>
          <a:noFill/>
          <a:effectLst>
            <a:glow rad="127000">
              <a:srgbClr val="0070C0"/>
            </a:glow>
            <a:outerShdw blurRad="50800" dist="38100" dir="10800000" algn="r" rotWithShape="0">
              <a:prstClr val="black">
                <a:alpha val="40000"/>
              </a:prstClr>
            </a:outerShdw>
          </a:effectLst>
          <a:scene3d>
            <a:camera prst="orthographicFront"/>
            <a:lightRig rig="threePt" dir="t"/>
          </a:scene3d>
          <a:sp3d extrusionH="76200">
            <a:bevelT w="165100" prst="coolSlant"/>
            <a:extrusionClr>
              <a:srgbClr val="0070C0"/>
            </a:extrusionClr>
          </a:sp3d>
        </p:spPr>
        <p:txBody>
          <a:bodyPr>
            <a:spAutoFit/>
          </a:bodyPr>
          <a:lstStyle/>
          <a:p>
            <a:pPr algn="ctr"/>
            <a:r>
              <a:rPr lang="en-US" sz="4000" dirty="0" smtClean="0">
                <a:solidFill>
                  <a:srgbClr val="FF0000"/>
                </a:solidFill>
                <a:latin typeface="Times New Roman" panose="02020603050405020304" pitchFamily="18" charset="0"/>
                <a:cs typeface="Times New Roman" panose="02020603050405020304" pitchFamily="18" charset="0"/>
              </a:rPr>
              <a:t>Dặn dò</a:t>
            </a:r>
          </a:p>
          <a:p>
            <a:r>
              <a:rPr lang="en-US" sz="3200" dirty="0" smtClean="0">
                <a:latin typeface="Times New Roman" panose="02020603050405020304" pitchFamily="18" charset="0"/>
                <a:cs typeface="Times New Roman" panose="02020603050405020304" pitchFamily="18" charset="0"/>
              </a:rPr>
              <a:t>- Học bài theo hướng dẫn;</a:t>
            </a:r>
            <a:endParaRPr lang="en-US" sz="3200" dirty="0">
              <a:latin typeface="Times New Roman" panose="02020603050405020304" pitchFamily="18" charset="0"/>
              <a:cs typeface="Times New Roman" panose="02020603050405020304" pitchFamily="18" charset="0"/>
            </a:endParaRPr>
          </a:p>
          <a:p>
            <a:pPr>
              <a:buFontTx/>
              <a:buChar char="-"/>
            </a:pPr>
            <a:r>
              <a:rPr lang="en-US" sz="3200" dirty="0" smtClean="0">
                <a:latin typeface="Times New Roman" panose="02020603050405020304" pitchFamily="18" charset="0"/>
                <a:cs typeface="Times New Roman" panose="02020603050405020304" pitchFamily="18" charset="0"/>
              </a:rPr>
              <a:t>Tìm </a:t>
            </a:r>
            <a:r>
              <a:rPr lang="en-US" sz="3200" dirty="0">
                <a:latin typeface="Times New Roman" panose="02020603050405020304" pitchFamily="18" charset="0"/>
                <a:cs typeface="Times New Roman" panose="02020603050405020304" pitchFamily="18" charset="0"/>
              </a:rPr>
              <a:t>hiểu thêm về lễ hội Thánh Gióng, thực hành Tiếng Việt</a:t>
            </a:r>
            <a:r>
              <a:rPr lang="en-US" sz="3200" dirty="0" smtClean="0">
                <a:latin typeface="Times New Roman" panose="02020603050405020304" pitchFamily="18" charset="0"/>
                <a:cs typeface="Times New Roman" panose="02020603050405020304" pitchFamily="18" charset="0"/>
              </a:rPr>
              <a:t>.</a:t>
            </a:r>
          </a:p>
          <a:p>
            <a:r>
              <a:rPr lang="en-US" sz="3200" dirty="0" smtClean="0">
                <a:latin typeface="Times New Roman" panose="02020603050405020304" pitchFamily="18" charset="0"/>
                <a:cs typeface="Times New Roman" panose="02020603050405020304" pitchFamily="18" charset="0"/>
              </a:rPr>
              <a:t>- Soạn bài tiếp theo.</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4042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53" presetClass="entr" presetSubtype="16" fill="hold" nodeType="withEffect">
                                  <p:stCondLst>
                                    <p:cond delay="15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par>
                                <p:cTn id="13" presetID="6" presetClass="emph" presetSubtype="0" accel="30000" decel="26000" autoRev="1" fill="hold" nodeType="withEffect">
                                  <p:stCondLst>
                                    <p:cond delay="1900"/>
                                  </p:stCondLst>
                                  <p:childTnLst>
                                    <p:animScale>
                                      <p:cBhvr>
                                        <p:cTn id="14" dur="500" fill="hold"/>
                                        <p:tgtEl>
                                          <p:spTgt spid="1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ext Box 7"/>
          <p:cNvSpPr txBox="1">
            <a:spLocks noChangeArrowheads="1"/>
          </p:cNvSpPr>
          <p:nvPr/>
        </p:nvSpPr>
        <p:spPr bwMode="auto">
          <a:xfrm>
            <a:off x="1524000" y="2754540"/>
            <a:ext cx="34813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Arial" charset="0"/>
                <a:ea typeface="+mn-ea"/>
                <a:cs typeface="+mn-cs"/>
              </a:rPr>
              <a:t>Nhân</a:t>
            </a:r>
            <a:r>
              <a:rPr kumimoji="0" lang="en-US" sz="3200" b="1" i="0" u="none" strike="noStrike" kern="1200" cap="none" spc="0" normalizeH="0" baseline="0" noProof="0" dirty="0">
                <a:ln>
                  <a:noFill/>
                </a:ln>
                <a:solidFill>
                  <a:srgbClr val="FF0000"/>
                </a:solidFill>
                <a:effectLst/>
                <a:uLnTx/>
                <a:uFillTx/>
                <a:latin typeface="Arial"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Arial" charset="0"/>
                <a:ea typeface="+mn-ea"/>
                <a:cs typeface="+mn-cs"/>
              </a:rPr>
              <a:t>vật</a:t>
            </a:r>
            <a:r>
              <a:rPr kumimoji="0" lang="en-US" sz="3200" b="1" i="0" u="none" strike="noStrike" kern="1200" cap="none" spc="0" normalizeH="0" baseline="0" noProof="0" dirty="0">
                <a:ln>
                  <a:noFill/>
                </a:ln>
                <a:solidFill>
                  <a:srgbClr val="FF0000"/>
                </a:solidFill>
                <a:effectLst/>
                <a:uLnTx/>
                <a:uFillTx/>
                <a:latin typeface="Arial"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Arial" charset="0"/>
                <a:ea typeface="+mn-ea"/>
                <a:cs typeface="+mn-cs"/>
              </a:rPr>
              <a:t>chính</a:t>
            </a:r>
            <a:r>
              <a:rPr kumimoji="0" lang="en-US" sz="3200" b="1" i="0" u="none" strike="noStrike" kern="1200" cap="none" spc="0" normalizeH="0" baseline="0" noProof="0" dirty="0">
                <a:ln>
                  <a:noFill/>
                </a:ln>
                <a:solidFill>
                  <a:srgbClr val="FF0000"/>
                </a:solidFill>
                <a:effectLst/>
                <a:uLnTx/>
                <a:uFillTx/>
                <a:latin typeface="Arial" charset="0"/>
                <a:ea typeface="+mn-ea"/>
                <a:cs typeface="+mn-cs"/>
              </a:rPr>
              <a:t>:</a:t>
            </a:r>
          </a:p>
        </p:txBody>
      </p:sp>
      <p:sp>
        <p:nvSpPr>
          <p:cNvPr id="37896" name="Text Box 8"/>
          <p:cNvSpPr txBox="1">
            <a:spLocks noChangeArrowheads="1"/>
          </p:cNvSpPr>
          <p:nvPr/>
        </p:nvSpPr>
        <p:spPr bwMode="auto">
          <a:xfrm>
            <a:off x="5298204" y="894962"/>
            <a:ext cx="5445997"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sz="3400" b="0" i="0" u="none" strike="noStrike" kern="1200" cap="none" spc="0" normalizeH="0" baseline="0" noProof="0" dirty="0" err="1">
                <a:ln>
                  <a:noFill/>
                </a:ln>
                <a:solidFill>
                  <a:srgbClr val="000000"/>
                </a:solidFill>
                <a:effectLst/>
                <a:uLnTx/>
                <a:uFillTx/>
                <a:latin typeface="Arial" charset="0"/>
                <a:ea typeface="+mn-ea"/>
                <a:cs typeface="+mn-cs"/>
              </a:rPr>
              <a:t>Thời</a:t>
            </a:r>
            <a:r>
              <a:rPr kumimoji="0" lang="en-US" sz="3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3400" b="0" i="0" u="none" strike="noStrike" kern="1200" cap="none" spc="0" normalizeH="0" baseline="0" noProof="0" dirty="0" err="1">
                <a:ln>
                  <a:noFill/>
                </a:ln>
                <a:solidFill>
                  <a:srgbClr val="000000"/>
                </a:solidFill>
                <a:effectLst/>
                <a:uLnTx/>
                <a:uFillTx/>
                <a:latin typeface="Arial" charset="0"/>
                <a:ea typeface="+mn-ea"/>
                <a:cs typeface="+mn-cs"/>
              </a:rPr>
              <a:t>Hùng</a:t>
            </a:r>
            <a:r>
              <a:rPr kumimoji="0" lang="en-US" sz="3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3400" b="0" i="0" u="none" strike="noStrike" kern="1200" cap="none" spc="0" normalizeH="0" baseline="0" noProof="0" dirty="0" err="1">
                <a:ln>
                  <a:noFill/>
                </a:ln>
                <a:solidFill>
                  <a:srgbClr val="000000"/>
                </a:solidFill>
                <a:effectLst/>
                <a:uLnTx/>
                <a:uFillTx/>
                <a:latin typeface="Arial" charset="0"/>
                <a:ea typeface="+mn-ea"/>
                <a:cs typeface="+mn-cs"/>
              </a:rPr>
              <a:t>Vương</a:t>
            </a:r>
            <a:r>
              <a:rPr kumimoji="0" lang="en-US" sz="3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3400" b="0" i="0" u="none" strike="noStrike" kern="1200" cap="none" spc="0" normalizeH="0" baseline="0" noProof="0" dirty="0" err="1">
                <a:ln>
                  <a:noFill/>
                </a:ln>
                <a:solidFill>
                  <a:srgbClr val="000000"/>
                </a:solidFill>
                <a:effectLst/>
                <a:uLnTx/>
                <a:uFillTx/>
                <a:latin typeface="Arial" charset="0"/>
                <a:ea typeface="+mn-ea"/>
                <a:cs typeface="+mn-cs"/>
              </a:rPr>
              <a:t>thứ</a:t>
            </a:r>
            <a:r>
              <a:rPr kumimoji="0" lang="en-US" sz="3400" b="0" i="0" u="none" strike="noStrike" kern="1200" cap="none" spc="0" normalizeH="0" baseline="0" noProof="0" dirty="0">
                <a:ln>
                  <a:noFill/>
                </a:ln>
                <a:solidFill>
                  <a:srgbClr val="000000"/>
                </a:solidFill>
                <a:effectLst/>
                <a:uLnTx/>
                <a:uFillTx/>
                <a:latin typeface="Arial" charset="0"/>
                <a:ea typeface="+mn-ea"/>
                <a:cs typeface="+mn-cs"/>
              </a:rPr>
              <a:t> 6</a:t>
            </a:r>
          </a:p>
        </p:txBody>
      </p:sp>
      <p:sp>
        <p:nvSpPr>
          <p:cNvPr id="37897" name="Text Box 9"/>
          <p:cNvSpPr txBox="1">
            <a:spLocks noChangeArrowheads="1"/>
          </p:cNvSpPr>
          <p:nvPr/>
        </p:nvSpPr>
        <p:spPr bwMode="auto">
          <a:xfrm>
            <a:off x="3310759" y="1753689"/>
            <a:ext cx="61722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sz="3400" b="0" i="0" u="none" strike="noStrike" kern="1200" cap="none" spc="0" normalizeH="0" baseline="0" noProof="0" dirty="0" err="1">
                <a:ln>
                  <a:noFill/>
                </a:ln>
                <a:solidFill>
                  <a:srgbClr val="000000"/>
                </a:solidFill>
                <a:effectLst/>
                <a:uLnTx/>
                <a:uFillTx/>
                <a:latin typeface="Arial" charset="0"/>
                <a:ea typeface="+mn-ea"/>
                <a:cs typeface="+mn-cs"/>
              </a:rPr>
              <a:t>chống</a:t>
            </a:r>
            <a:r>
              <a:rPr kumimoji="0" lang="en-US" sz="3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3400" b="0" i="0" u="none" strike="noStrike" kern="1200" cap="none" spc="0" normalizeH="0" baseline="0" noProof="0" dirty="0" err="1">
                <a:ln>
                  <a:noFill/>
                </a:ln>
                <a:solidFill>
                  <a:srgbClr val="000000"/>
                </a:solidFill>
                <a:effectLst/>
                <a:uLnTx/>
                <a:uFillTx/>
                <a:latin typeface="Arial" charset="0"/>
                <a:ea typeface="+mn-ea"/>
                <a:cs typeface="+mn-cs"/>
              </a:rPr>
              <a:t>giặc</a:t>
            </a:r>
            <a:r>
              <a:rPr kumimoji="0" lang="en-US" sz="3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3400" b="0" i="0" u="none" strike="noStrike" kern="1200" cap="none" spc="0" normalizeH="0" baseline="0" noProof="0" dirty="0" err="1">
                <a:ln>
                  <a:noFill/>
                </a:ln>
                <a:solidFill>
                  <a:srgbClr val="000000"/>
                </a:solidFill>
                <a:effectLst/>
                <a:uLnTx/>
                <a:uFillTx/>
                <a:latin typeface="Arial" charset="0"/>
                <a:ea typeface="+mn-ea"/>
                <a:cs typeface="+mn-cs"/>
              </a:rPr>
              <a:t>ngoại</a:t>
            </a:r>
            <a:r>
              <a:rPr kumimoji="0" lang="en-US" sz="3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3400" b="0" i="0" u="none" strike="noStrike" kern="1200" cap="none" spc="0" normalizeH="0" baseline="0" noProof="0" dirty="0" err="1">
                <a:ln>
                  <a:noFill/>
                </a:ln>
                <a:solidFill>
                  <a:srgbClr val="000000"/>
                </a:solidFill>
                <a:effectLst/>
                <a:uLnTx/>
                <a:uFillTx/>
                <a:latin typeface="Arial" charset="0"/>
                <a:ea typeface="+mn-ea"/>
                <a:cs typeface="+mn-cs"/>
              </a:rPr>
              <a:t>xâm</a:t>
            </a:r>
            <a:endParaRPr kumimoji="0" lang="en-US" sz="3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7898" name="Text Box 10"/>
          <p:cNvSpPr txBox="1">
            <a:spLocks noChangeArrowheads="1"/>
          </p:cNvSpPr>
          <p:nvPr/>
        </p:nvSpPr>
        <p:spPr bwMode="auto">
          <a:xfrm>
            <a:off x="5005389" y="2723762"/>
            <a:ext cx="333057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sz="3400" b="0" i="0" u="none" strike="noStrike" kern="1200" cap="none" spc="0" normalizeH="0" baseline="0" noProof="0" dirty="0" err="1">
                <a:ln>
                  <a:noFill/>
                </a:ln>
                <a:solidFill>
                  <a:srgbClr val="000000"/>
                </a:solidFill>
                <a:effectLst/>
                <a:uLnTx/>
                <a:uFillTx/>
                <a:latin typeface="Arial" charset="0"/>
                <a:ea typeface="+mn-ea"/>
                <a:cs typeface="+mn-cs"/>
              </a:rPr>
              <a:t>Thánh</a:t>
            </a:r>
            <a:r>
              <a:rPr kumimoji="0" lang="en-US" sz="3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3400" b="0" i="0" u="none" strike="noStrike" kern="1200" cap="none" spc="0" normalizeH="0" baseline="0" noProof="0" dirty="0" err="1">
                <a:ln>
                  <a:noFill/>
                </a:ln>
                <a:solidFill>
                  <a:srgbClr val="000000"/>
                </a:solidFill>
                <a:effectLst/>
                <a:uLnTx/>
                <a:uFillTx/>
                <a:latin typeface="Arial" charset="0"/>
                <a:ea typeface="+mn-ea"/>
                <a:cs typeface="+mn-cs"/>
              </a:rPr>
              <a:t>Gióng</a:t>
            </a:r>
            <a:endParaRPr kumimoji="0" lang="en-US" sz="3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6151" name="Picture 24" descr="ỷttetẻye"/>
          <p:cNvPicPr>
            <a:picLocks noChangeAspect="1" noChangeArrowheads="1"/>
          </p:cNvPicPr>
          <p:nvPr/>
        </p:nvPicPr>
        <p:blipFill>
          <a:blip r:embed="rId3">
            <a:clrChange>
              <a:clrFrom>
                <a:srgbClr val="FE0000"/>
              </a:clrFrom>
              <a:clrTo>
                <a:srgbClr val="FE0000">
                  <a:alpha val="0"/>
                </a:srgbClr>
              </a:clrTo>
            </a:clrChange>
            <a:extLst>
              <a:ext uri="{28A0092B-C50C-407E-A947-70E740481C1C}">
                <a14:useLocalDpi xmlns:a14="http://schemas.microsoft.com/office/drawing/2010/main" val="0"/>
              </a:ext>
            </a:extLst>
          </a:blip>
          <a:srcRect l="3404" t="1842" r="2979" b="50253"/>
          <a:stretch>
            <a:fillRect/>
          </a:stretch>
        </p:blipFill>
        <p:spPr bwMode="auto">
          <a:xfrm>
            <a:off x="6819900" y="4156076"/>
            <a:ext cx="3848100" cy="27019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537138" y="900915"/>
            <a:ext cx="3703258" cy="5847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Arial" charset="0"/>
                <a:ea typeface="+mn-ea"/>
                <a:cs typeface="+mn-cs"/>
              </a:rPr>
              <a:t>Thời</a:t>
            </a:r>
            <a:r>
              <a:rPr kumimoji="0" lang="en-US" sz="3200" b="1" i="0" u="none" strike="noStrike" kern="1200" cap="none" spc="0" normalizeH="0" baseline="0" noProof="0" dirty="0">
                <a:ln>
                  <a:noFill/>
                </a:ln>
                <a:solidFill>
                  <a:srgbClr val="FF0000"/>
                </a:solidFill>
                <a:effectLst/>
                <a:uLnTx/>
                <a:uFillTx/>
                <a:latin typeface="Arial"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Arial" charset="0"/>
                <a:ea typeface="+mn-ea"/>
                <a:cs typeface="+mn-cs"/>
              </a:rPr>
              <a:t>gian</a:t>
            </a:r>
            <a:r>
              <a:rPr kumimoji="0" lang="en-US" sz="3200" b="1" i="0" u="none" strike="noStrike" kern="1200" cap="none" spc="0" normalizeH="0" baseline="0" noProof="0" dirty="0">
                <a:ln>
                  <a:noFill/>
                </a:ln>
                <a:solidFill>
                  <a:srgbClr val="FF0000"/>
                </a:solidFill>
                <a:effectLst/>
                <a:uLnTx/>
                <a:uFillTx/>
                <a:latin typeface="Arial"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Arial" charset="0"/>
                <a:ea typeface="+mn-ea"/>
                <a:cs typeface="+mn-cs"/>
              </a:rPr>
              <a:t>ra</a:t>
            </a:r>
            <a:r>
              <a:rPr kumimoji="0" lang="en-US" sz="3200" b="1" i="0" u="none" strike="noStrike" kern="1200" cap="none" spc="0" normalizeH="0" baseline="0" noProof="0" dirty="0">
                <a:ln>
                  <a:noFill/>
                </a:ln>
                <a:solidFill>
                  <a:srgbClr val="FF0000"/>
                </a:solidFill>
                <a:effectLst/>
                <a:uLnTx/>
                <a:uFillTx/>
                <a:latin typeface="Arial"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Arial" charset="0"/>
                <a:ea typeface="+mn-ea"/>
                <a:cs typeface="+mn-cs"/>
              </a:rPr>
              <a:t>đời</a:t>
            </a:r>
            <a:r>
              <a:rPr kumimoji="0" lang="en-US" sz="3200" b="1" i="0" u="none" strike="noStrike" kern="1200" cap="none" spc="0" normalizeH="0" baseline="0" noProof="0" dirty="0">
                <a:ln>
                  <a:noFill/>
                </a:ln>
                <a:solidFill>
                  <a:srgbClr val="FF0000"/>
                </a:solidFill>
                <a:effectLst/>
                <a:uLnTx/>
                <a:uFillTx/>
                <a:latin typeface="Arial" charset="0"/>
                <a:ea typeface="+mn-ea"/>
                <a:cs typeface="+mn-cs"/>
              </a:rPr>
              <a:t>:</a:t>
            </a:r>
          </a:p>
        </p:txBody>
      </p:sp>
      <p:sp>
        <p:nvSpPr>
          <p:cNvPr id="3" name="Rectangle 2"/>
          <p:cNvSpPr/>
          <p:nvPr/>
        </p:nvSpPr>
        <p:spPr>
          <a:xfrm>
            <a:off x="1589920" y="1815315"/>
            <a:ext cx="1686680" cy="5847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Arial" charset="0"/>
                <a:ea typeface="+mn-ea"/>
                <a:cs typeface="+mn-cs"/>
              </a:rPr>
              <a:t>Đề</a:t>
            </a:r>
            <a:r>
              <a:rPr kumimoji="0" lang="en-US" sz="3200" b="1" i="0" u="none" strike="noStrike" kern="1200" cap="none" spc="0" normalizeH="0" baseline="0" noProof="0" dirty="0">
                <a:ln>
                  <a:noFill/>
                </a:ln>
                <a:solidFill>
                  <a:srgbClr val="FF0000"/>
                </a:solidFill>
                <a:effectLst/>
                <a:uLnTx/>
                <a:uFillTx/>
                <a:latin typeface="Arial"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Arial" charset="0"/>
                <a:ea typeface="+mn-ea"/>
                <a:cs typeface="+mn-cs"/>
              </a:rPr>
              <a:t>tài</a:t>
            </a:r>
            <a:r>
              <a:rPr kumimoji="0" lang="en-US" sz="3200" b="1" i="0" u="none" strike="noStrike" kern="1200" cap="none" spc="0" normalizeH="0" baseline="0" noProof="0" dirty="0">
                <a:ln>
                  <a:noFill/>
                </a:ln>
                <a:solidFill>
                  <a:srgbClr val="FF0000"/>
                </a:solidFill>
                <a:effectLst/>
                <a:uLnTx/>
                <a:uFillTx/>
                <a:latin typeface="Arial" charset="0"/>
                <a:ea typeface="+mn-ea"/>
                <a:cs typeface="+mn-cs"/>
              </a:rPr>
              <a:t>:</a:t>
            </a:r>
          </a:p>
        </p:txBody>
      </p:sp>
      <p:sp>
        <p:nvSpPr>
          <p:cNvPr id="4" name="TextBox 3"/>
          <p:cNvSpPr txBox="1"/>
          <p:nvPr/>
        </p:nvSpPr>
        <p:spPr>
          <a:xfrm>
            <a:off x="1905000" y="3575448"/>
            <a:ext cx="8610600" cy="61555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400" b="0" i="1" u="none" strike="noStrike" kern="1200" cap="none" spc="0" normalizeH="0" baseline="0" noProof="0" dirty="0">
                <a:ln>
                  <a:noFill/>
                </a:ln>
                <a:solidFill>
                  <a:srgbClr val="333399"/>
                </a:solidFill>
                <a:effectLst/>
                <a:uLnTx/>
                <a:uFillTx/>
                <a:latin typeface="Arial" charset="0"/>
                <a:ea typeface="+mn-ea"/>
                <a:cs typeface="+mn-cs"/>
              </a:rPr>
              <a:t>=&gt; </a:t>
            </a:r>
            <a:r>
              <a:rPr kumimoji="0" lang="en-US" sz="3400" b="0" i="1" u="none" strike="noStrike" kern="1200" cap="none" spc="0" normalizeH="0" baseline="0" noProof="0" dirty="0" err="1">
                <a:ln>
                  <a:noFill/>
                </a:ln>
                <a:solidFill>
                  <a:srgbClr val="333399"/>
                </a:solidFill>
                <a:effectLst/>
                <a:uLnTx/>
                <a:uFillTx/>
                <a:latin typeface="Arial" charset="0"/>
                <a:ea typeface="+mn-ea"/>
                <a:cs typeface="+mn-cs"/>
              </a:rPr>
              <a:t>Người</a:t>
            </a:r>
            <a:r>
              <a:rPr kumimoji="0" lang="en-US" sz="3400" b="0" i="1" u="none" strike="noStrike" kern="1200" cap="none" spc="0" normalizeH="0" baseline="0" noProof="0" dirty="0">
                <a:ln>
                  <a:noFill/>
                </a:ln>
                <a:solidFill>
                  <a:srgbClr val="333399"/>
                </a:solidFill>
                <a:effectLst/>
                <a:uLnTx/>
                <a:uFillTx/>
                <a:latin typeface="Arial" charset="0"/>
                <a:ea typeface="+mn-ea"/>
                <a:cs typeface="+mn-cs"/>
              </a:rPr>
              <a:t> </a:t>
            </a:r>
            <a:r>
              <a:rPr kumimoji="0" lang="en-US" sz="3400" b="0" i="1" u="none" strike="noStrike" kern="1200" cap="none" spc="0" normalizeH="0" baseline="0" noProof="0" dirty="0" err="1">
                <a:ln>
                  <a:noFill/>
                </a:ln>
                <a:solidFill>
                  <a:srgbClr val="333399"/>
                </a:solidFill>
                <a:effectLst/>
                <a:uLnTx/>
                <a:uFillTx/>
                <a:latin typeface="Arial" charset="0"/>
                <a:ea typeface="+mn-ea"/>
                <a:cs typeface="+mn-cs"/>
              </a:rPr>
              <a:t>anh</a:t>
            </a:r>
            <a:r>
              <a:rPr kumimoji="0" lang="en-US" sz="3400" b="0" i="1" u="none" strike="noStrike" kern="1200" cap="none" spc="0" normalizeH="0" baseline="0" noProof="0" dirty="0">
                <a:ln>
                  <a:noFill/>
                </a:ln>
                <a:solidFill>
                  <a:srgbClr val="333399"/>
                </a:solidFill>
                <a:effectLst/>
                <a:uLnTx/>
                <a:uFillTx/>
                <a:latin typeface="Arial" charset="0"/>
                <a:ea typeface="+mn-ea"/>
                <a:cs typeface="+mn-cs"/>
              </a:rPr>
              <a:t> </a:t>
            </a:r>
            <a:r>
              <a:rPr kumimoji="0" lang="en-US" sz="3400" b="0" i="1" u="none" strike="noStrike" kern="1200" cap="none" spc="0" normalizeH="0" baseline="0" noProof="0" dirty="0" err="1">
                <a:ln>
                  <a:noFill/>
                </a:ln>
                <a:solidFill>
                  <a:srgbClr val="333399"/>
                </a:solidFill>
                <a:effectLst/>
                <a:uLnTx/>
                <a:uFillTx/>
                <a:latin typeface="Arial" charset="0"/>
                <a:ea typeface="+mn-ea"/>
                <a:cs typeface="+mn-cs"/>
              </a:rPr>
              <a:t>hùng</a:t>
            </a:r>
            <a:r>
              <a:rPr kumimoji="0" lang="en-US" sz="3400" b="0" i="1" u="none" strike="noStrike" kern="1200" cap="none" spc="0" normalizeH="0" baseline="0" noProof="0" dirty="0">
                <a:ln>
                  <a:noFill/>
                </a:ln>
                <a:solidFill>
                  <a:srgbClr val="333399"/>
                </a:solidFill>
                <a:effectLst/>
                <a:uLnTx/>
                <a:uFillTx/>
                <a:latin typeface="Arial" charset="0"/>
                <a:ea typeface="+mn-ea"/>
                <a:cs typeface="+mn-cs"/>
              </a:rPr>
              <a:t> </a:t>
            </a:r>
            <a:r>
              <a:rPr kumimoji="0" lang="en-US" sz="3400" b="0" i="1" u="none" strike="noStrike" kern="1200" cap="none" spc="0" normalizeH="0" baseline="0" noProof="0" dirty="0" err="1">
                <a:ln>
                  <a:noFill/>
                </a:ln>
                <a:solidFill>
                  <a:srgbClr val="333399"/>
                </a:solidFill>
                <a:effectLst/>
                <a:uLnTx/>
                <a:uFillTx/>
                <a:latin typeface="Arial" charset="0"/>
                <a:ea typeface="+mn-ea"/>
                <a:cs typeface="+mn-cs"/>
              </a:rPr>
              <a:t>đánh</a:t>
            </a:r>
            <a:r>
              <a:rPr kumimoji="0" lang="en-US" sz="3400" b="0" i="1" u="none" strike="noStrike" kern="1200" cap="none" spc="0" normalizeH="0" baseline="0" noProof="0" dirty="0">
                <a:ln>
                  <a:noFill/>
                </a:ln>
                <a:solidFill>
                  <a:srgbClr val="333399"/>
                </a:solidFill>
                <a:effectLst/>
                <a:uLnTx/>
                <a:uFillTx/>
                <a:latin typeface="Arial" charset="0"/>
                <a:ea typeface="+mn-ea"/>
                <a:cs typeface="+mn-cs"/>
              </a:rPr>
              <a:t> </a:t>
            </a:r>
            <a:r>
              <a:rPr kumimoji="0" lang="en-US" sz="3400" b="0" i="1" u="none" strike="noStrike" kern="1200" cap="none" spc="0" normalizeH="0" baseline="0" noProof="0" dirty="0" err="1">
                <a:ln>
                  <a:noFill/>
                </a:ln>
                <a:solidFill>
                  <a:srgbClr val="333399"/>
                </a:solidFill>
                <a:effectLst/>
                <a:uLnTx/>
                <a:uFillTx/>
                <a:latin typeface="Arial" charset="0"/>
                <a:ea typeface="+mn-ea"/>
                <a:cs typeface="+mn-cs"/>
              </a:rPr>
              <a:t>giặc</a:t>
            </a:r>
            <a:r>
              <a:rPr kumimoji="0" lang="en-US" sz="3400" b="0" i="1" u="none" strike="noStrike" kern="1200" cap="none" spc="0" normalizeH="0" baseline="0" noProof="0" dirty="0">
                <a:ln>
                  <a:noFill/>
                </a:ln>
                <a:solidFill>
                  <a:srgbClr val="333399"/>
                </a:solidFill>
                <a:effectLst/>
                <a:uLnTx/>
                <a:uFillTx/>
                <a:latin typeface="Arial" charset="0"/>
                <a:ea typeface="+mn-ea"/>
                <a:cs typeface="+mn-cs"/>
              </a:rPr>
              <a:t> </a:t>
            </a:r>
            <a:r>
              <a:rPr kumimoji="0" lang="en-US" sz="3400" b="0" i="1" u="none" strike="noStrike" kern="1200" cap="none" spc="0" normalizeH="0" baseline="0" noProof="0" dirty="0" err="1">
                <a:ln>
                  <a:noFill/>
                </a:ln>
                <a:solidFill>
                  <a:srgbClr val="333399"/>
                </a:solidFill>
                <a:effectLst/>
                <a:uLnTx/>
                <a:uFillTx/>
                <a:latin typeface="Arial" charset="0"/>
                <a:ea typeface="+mn-ea"/>
                <a:cs typeface="+mn-cs"/>
              </a:rPr>
              <a:t>giữ</a:t>
            </a:r>
            <a:r>
              <a:rPr kumimoji="0" lang="en-US" sz="3400" b="0" i="1" u="none" strike="noStrike" kern="1200" cap="none" spc="0" normalizeH="0" baseline="0" noProof="0" dirty="0">
                <a:ln>
                  <a:noFill/>
                </a:ln>
                <a:solidFill>
                  <a:srgbClr val="333399"/>
                </a:solidFill>
                <a:effectLst/>
                <a:uLnTx/>
                <a:uFillTx/>
                <a:latin typeface="Arial" charset="0"/>
                <a:ea typeface="+mn-ea"/>
                <a:cs typeface="+mn-cs"/>
              </a:rPr>
              <a:t> </a:t>
            </a:r>
            <a:r>
              <a:rPr kumimoji="0" lang="en-US" sz="3400" b="0" i="1" u="none" strike="noStrike" kern="1200" cap="none" spc="0" normalizeH="0" baseline="0" noProof="0" dirty="0" err="1">
                <a:ln>
                  <a:noFill/>
                </a:ln>
                <a:solidFill>
                  <a:srgbClr val="333399"/>
                </a:solidFill>
                <a:effectLst/>
                <a:uLnTx/>
                <a:uFillTx/>
                <a:latin typeface="Arial" charset="0"/>
                <a:ea typeface="+mn-ea"/>
                <a:cs typeface="+mn-cs"/>
              </a:rPr>
              <a:t>nước</a:t>
            </a:r>
            <a:endParaRPr kumimoji="0" lang="en-US" sz="3400" b="0" i="1" u="none" strike="noStrike" kern="1200" cap="none" spc="0" normalizeH="0" baseline="0" noProof="0" dirty="0">
              <a:ln>
                <a:noFill/>
              </a:ln>
              <a:solidFill>
                <a:srgbClr val="333399"/>
              </a:solidFill>
              <a:effectLst/>
              <a:uLnTx/>
              <a:uFillTx/>
              <a:latin typeface="Arial" charset="0"/>
              <a:ea typeface="+mn-ea"/>
              <a:cs typeface="+mn-cs"/>
            </a:endParaRPr>
          </a:p>
        </p:txBody>
      </p:sp>
    </p:spTree>
    <p:extLst>
      <p:ext uri="{BB962C8B-B14F-4D97-AF65-F5344CB8AC3E}">
        <p14:creationId xmlns:p14="http://schemas.microsoft.com/office/powerpoint/2010/main" val="265587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6"/>
                                        </p:tgtEl>
                                        <p:attrNameLst>
                                          <p:attrName>style.visibility</p:attrName>
                                        </p:attrNameLst>
                                      </p:cBhvr>
                                      <p:to>
                                        <p:strVal val="visible"/>
                                      </p:to>
                                    </p:set>
                                    <p:animEffect transition="in" filter="fade">
                                      <p:cBhvr>
                                        <p:cTn id="12" dur="500"/>
                                        <p:tgtEl>
                                          <p:spTgt spid="3789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897"/>
                                        </p:tgtEl>
                                        <p:attrNameLst>
                                          <p:attrName>style.visibility</p:attrName>
                                        </p:attrNameLst>
                                      </p:cBhvr>
                                      <p:to>
                                        <p:strVal val="visible"/>
                                      </p:to>
                                    </p:set>
                                    <p:animEffect transition="in" filter="fade">
                                      <p:cBhvr>
                                        <p:cTn id="22" dur="500"/>
                                        <p:tgtEl>
                                          <p:spTgt spid="3789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147"/>
                                        </p:tgtEl>
                                        <p:attrNameLst>
                                          <p:attrName>style.visibility</p:attrName>
                                        </p:attrNameLst>
                                      </p:cBhvr>
                                      <p:to>
                                        <p:strVal val="visible"/>
                                      </p:to>
                                    </p:set>
                                    <p:animEffect transition="in" filter="barn(inVertical)">
                                      <p:cBhvr>
                                        <p:cTn id="27" dur="500"/>
                                        <p:tgtEl>
                                          <p:spTgt spid="614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7898"/>
                                        </p:tgtEl>
                                        <p:attrNameLst>
                                          <p:attrName>style.visibility</p:attrName>
                                        </p:attrNameLst>
                                      </p:cBhvr>
                                      <p:to>
                                        <p:strVal val="visible"/>
                                      </p:to>
                                    </p:set>
                                    <p:animEffect transition="in" filter="fade">
                                      <p:cBhvr>
                                        <p:cTn id="32" dur="1000"/>
                                        <p:tgtEl>
                                          <p:spTgt spid="37898"/>
                                        </p:tgtEl>
                                      </p:cBhvr>
                                    </p:animEffect>
                                    <p:anim calcmode="lin" valueType="num">
                                      <p:cBhvr>
                                        <p:cTn id="33" dur="1000" fill="hold"/>
                                        <p:tgtEl>
                                          <p:spTgt spid="37898"/>
                                        </p:tgtEl>
                                        <p:attrNameLst>
                                          <p:attrName>ppt_x</p:attrName>
                                        </p:attrNameLst>
                                      </p:cBhvr>
                                      <p:tavLst>
                                        <p:tav tm="0">
                                          <p:val>
                                            <p:strVal val="#ppt_x"/>
                                          </p:val>
                                        </p:tav>
                                        <p:tav tm="100000">
                                          <p:val>
                                            <p:strVal val="#ppt_x"/>
                                          </p:val>
                                        </p:tav>
                                      </p:tavLst>
                                    </p:anim>
                                    <p:anim calcmode="lin" valueType="num">
                                      <p:cBhvr>
                                        <p:cTn id="34" dur="1000" fill="hold"/>
                                        <p:tgtEl>
                                          <p:spTgt spid="3789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37896" grpId="0"/>
      <p:bldP spid="37897" grpId="0"/>
      <p:bldP spid="37898" grpId="0"/>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4"/>
          <p:cNvGrpSpPr>
            <a:grpSpLocks/>
          </p:cNvGrpSpPr>
          <p:nvPr/>
        </p:nvGrpSpPr>
        <p:grpSpPr bwMode="auto">
          <a:xfrm>
            <a:off x="3672304" y="4510349"/>
            <a:ext cx="5938186" cy="2585323"/>
            <a:chOff x="4946994" y="1235657"/>
            <a:chExt cx="3019081" cy="2580508"/>
          </a:xfrm>
        </p:grpSpPr>
        <p:pic>
          <p:nvPicPr>
            <p:cNvPr id="6164" name="Picture 25" descr="D:\VĂN 6( 18-19)\Thánh Gióng\Thánh Gióng\Truyện tranh thánh gión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371600"/>
              <a:ext cx="29368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5" name="TextBox 26"/>
            <p:cNvSpPr txBox="1">
              <a:spLocks noChangeArrowheads="1"/>
            </p:cNvSpPr>
            <p:nvPr/>
          </p:nvSpPr>
          <p:spPr bwMode="auto">
            <a:xfrm>
              <a:off x="4946994" y="1235657"/>
              <a:ext cx="1303137" cy="25805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grpSp>
      <p:grpSp>
        <p:nvGrpSpPr>
          <p:cNvPr id="6147" name="Group 21"/>
          <p:cNvGrpSpPr>
            <a:grpSpLocks/>
          </p:cNvGrpSpPr>
          <p:nvPr/>
        </p:nvGrpSpPr>
        <p:grpSpPr bwMode="auto">
          <a:xfrm>
            <a:off x="1676400" y="2133600"/>
            <a:ext cx="5562600" cy="2585323"/>
            <a:chOff x="609600" y="1072277"/>
            <a:chExt cx="2971800" cy="2436532"/>
          </a:xfrm>
        </p:grpSpPr>
        <p:pic>
          <p:nvPicPr>
            <p:cNvPr id="6162" name="Picture 2" descr="D:\VĂN 6( 18-19)\Thánh Gióng\Thánh Gióng\Truyện tranh thánh gión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29368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3" name="TextBox 23"/>
            <p:cNvSpPr txBox="1">
              <a:spLocks noChangeArrowheads="1"/>
            </p:cNvSpPr>
            <p:nvPr/>
          </p:nvSpPr>
          <p:spPr bwMode="auto">
            <a:xfrm>
              <a:off x="2057400" y="1072277"/>
              <a:ext cx="1524000" cy="24365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grpSp>
      <p:pic>
        <p:nvPicPr>
          <p:cNvPr id="61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0"/>
            <a:ext cx="2819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2286000"/>
            <a:ext cx="2895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286000"/>
            <a:ext cx="2819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3" descr="D:\VĂN 6( 18-19)\Thánh Gióng\Thánh Gióng\Truyện tranh thánh gióng\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6119" y="4773142"/>
            <a:ext cx="338480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24800" y="28575"/>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0"/>
            <a:ext cx="304800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3962400" y="1557338"/>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itchFamily="18" charset="0"/>
                <a:cs typeface="Times New Roman" pitchFamily="18" charset="0"/>
              </a:rPr>
              <a:t>1</a:t>
            </a:r>
          </a:p>
        </p:txBody>
      </p:sp>
      <p:sp>
        <p:nvSpPr>
          <p:cNvPr id="13" name="Rounded Rectangle 12"/>
          <p:cNvSpPr/>
          <p:nvPr/>
        </p:nvSpPr>
        <p:spPr>
          <a:xfrm>
            <a:off x="6934200" y="1600200"/>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itchFamily="18" charset="0"/>
                <a:cs typeface="Times New Roman" pitchFamily="18" charset="0"/>
              </a:rPr>
              <a:t>2</a:t>
            </a:r>
          </a:p>
        </p:txBody>
      </p:sp>
      <p:sp>
        <p:nvSpPr>
          <p:cNvPr id="14" name="Rounded Rectangle 13"/>
          <p:cNvSpPr/>
          <p:nvPr/>
        </p:nvSpPr>
        <p:spPr>
          <a:xfrm>
            <a:off x="10058400" y="1600200"/>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itchFamily="18" charset="0"/>
                <a:cs typeface="Times New Roman" pitchFamily="18" charset="0"/>
              </a:rPr>
              <a:t>3</a:t>
            </a:r>
          </a:p>
        </p:txBody>
      </p:sp>
      <p:sp>
        <p:nvSpPr>
          <p:cNvPr id="15" name="Rounded Rectangle 14"/>
          <p:cNvSpPr/>
          <p:nvPr/>
        </p:nvSpPr>
        <p:spPr>
          <a:xfrm>
            <a:off x="3767138" y="4143375"/>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itchFamily="18" charset="0"/>
                <a:cs typeface="Times New Roman" pitchFamily="18" charset="0"/>
              </a:rPr>
              <a:t>4</a:t>
            </a:r>
          </a:p>
        </p:txBody>
      </p:sp>
      <p:sp>
        <p:nvSpPr>
          <p:cNvPr id="16" name="Rounded Rectangle 15"/>
          <p:cNvSpPr/>
          <p:nvPr/>
        </p:nvSpPr>
        <p:spPr>
          <a:xfrm>
            <a:off x="6934200" y="4086225"/>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itchFamily="18" charset="0"/>
                <a:cs typeface="Times New Roman" pitchFamily="18" charset="0"/>
              </a:rPr>
              <a:t>5</a:t>
            </a:r>
          </a:p>
        </p:txBody>
      </p:sp>
      <p:sp>
        <p:nvSpPr>
          <p:cNvPr id="17" name="Rounded Rectangle 16"/>
          <p:cNvSpPr/>
          <p:nvPr/>
        </p:nvSpPr>
        <p:spPr>
          <a:xfrm>
            <a:off x="10058400" y="4086225"/>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itchFamily="18" charset="0"/>
                <a:cs typeface="Times New Roman" pitchFamily="18" charset="0"/>
              </a:rPr>
              <a:t>6</a:t>
            </a:r>
          </a:p>
        </p:txBody>
      </p:sp>
      <p:sp>
        <p:nvSpPr>
          <p:cNvPr id="18" name="Rounded Rectangle 17"/>
          <p:cNvSpPr/>
          <p:nvPr/>
        </p:nvSpPr>
        <p:spPr>
          <a:xfrm>
            <a:off x="4648200" y="6357938"/>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itchFamily="18" charset="0"/>
                <a:cs typeface="Times New Roman" pitchFamily="18" charset="0"/>
              </a:rPr>
              <a:t>7</a:t>
            </a:r>
          </a:p>
        </p:txBody>
      </p:sp>
      <p:sp>
        <p:nvSpPr>
          <p:cNvPr id="28" name="Rounded Rectangle 27"/>
          <p:cNvSpPr/>
          <p:nvPr/>
        </p:nvSpPr>
        <p:spPr>
          <a:xfrm>
            <a:off x="8839200" y="6357938"/>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itchFamily="18" charset="0"/>
                <a:cs typeface="Times New Roman" pitchFamily="18" charset="0"/>
              </a:rPr>
              <a:t>8</a:t>
            </a:r>
          </a:p>
        </p:txBody>
      </p:sp>
    </p:spTree>
    <p:extLst>
      <p:ext uri="{BB962C8B-B14F-4D97-AF65-F5344CB8AC3E}">
        <p14:creationId xmlns:p14="http://schemas.microsoft.com/office/powerpoint/2010/main" val="5872387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32"/>
          <p:cNvGrpSpPr>
            <a:grpSpLocks/>
          </p:cNvGrpSpPr>
          <p:nvPr/>
        </p:nvGrpSpPr>
        <p:grpSpPr bwMode="auto">
          <a:xfrm>
            <a:off x="-1295400" y="4495801"/>
            <a:ext cx="6096000" cy="2586037"/>
            <a:chOff x="4191000" y="1295400"/>
            <a:chExt cx="3304476" cy="2585323"/>
          </a:xfrm>
        </p:grpSpPr>
        <p:pic>
          <p:nvPicPr>
            <p:cNvPr id="7196" name="Picture 33" descr="D:\VĂN 6( 18-19)\Thánh Gióng\Thánh Gióng\Truyện tranh thánh gión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1488" y="1752600"/>
              <a:ext cx="26139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7" name="TextBox 34"/>
            <p:cNvSpPr txBox="1">
              <a:spLocks noChangeArrowheads="1"/>
            </p:cNvSpPr>
            <p:nvPr/>
          </p:nvSpPr>
          <p:spPr bwMode="auto">
            <a:xfrm>
              <a:off x="4191000" y="1295400"/>
              <a:ext cx="1981200" cy="25853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grpSp>
      <p:grpSp>
        <p:nvGrpSpPr>
          <p:cNvPr id="7171" name="Group 29"/>
          <p:cNvGrpSpPr>
            <a:grpSpLocks/>
          </p:cNvGrpSpPr>
          <p:nvPr/>
        </p:nvGrpSpPr>
        <p:grpSpPr bwMode="auto">
          <a:xfrm>
            <a:off x="7786688" y="2310825"/>
            <a:ext cx="6286500" cy="2308324"/>
            <a:chOff x="609600" y="1072277"/>
            <a:chExt cx="3429000" cy="2526358"/>
          </a:xfrm>
        </p:grpSpPr>
        <p:pic>
          <p:nvPicPr>
            <p:cNvPr id="7194" name="Picture 2" descr="D:\VĂN 6( 18-19)\Thánh Gióng\Thánh Gióng\Truyện tranh thánh gión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29368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5" name="TextBox 31"/>
            <p:cNvSpPr txBox="1">
              <a:spLocks noChangeArrowheads="1"/>
            </p:cNvSpPr>
            <p:nvPr/>
          </p:nvSpPr>
          <p:spPr bwMode="auto">
            <a:xfrm>
              <a:off x="2057400" y="1072277"/>
              <a:ext cx="1981200" cy="25263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1600">
                <a:latin typeface="Arail"/>
              </a:endParaRPr>
            </a:p>
            <a:p>
              <a:pPr eaLnBrk="1" hangingPunct="1"/>
              <a:endParaRPr lang="en-US" altLang="en-US" sz="1600">
                <a:latin typeface="Arail"/>
              </a:endParaRPr>
            </a:p>
            <a:p>
              <a:pPr eaLnBrk="1" hangingPunct="1"/>
              <a:endParaRPr lang="en-US" altLang="en-US" sz="1600">
                <a:latin typeface="Arail"/>
              </a:endParaRPr>
            </a:p>
            <a:p>
              <a:pPr eaLnBrk="1" hangingPunct="1"/>
              <a:endParaRPr lang="en-US" altLang="en-US" sz="1600">
                <a:latin typeface="Arail"/>
              </a:endParaRPr>
            </a:p>
            <a:p>
              <a:pPr eaLnBrk="1" hangingPunct="1"/>
              <a:endParaRPr lang="en-US" altLang="en-US" sz="1600">
                <a:latin typeface="Arail"/>
              </a:endParaRPr>
            </a:p>
            <a:p>
              <a:pPr eaLnBrk="1" hangingPunct="1"/>
              <a:endParaRPr lang="en-US" altLang="en-US" sz="1600">
                <a:latin typeface="Arail"/>
              </a:endParaRPr>
            </a:p>
            <a:p>
              <a:pPr eaLnBrk="1" hangingPunct="1"/>
              <a:endParaRPr lang="en-US" altLang="en-US" sz="1600">
                <a:latin typeface="Arail"/>
              </a:endParaRPr>
            </a:p>
            <a:p>
              <a:pPr eaLnBrk="1" hangingPunct="1"/>
              <a:endParaRPr lang="en-US" altLang="en-US" sz="1600">
                <a:latin typeface="Arail"/>
              </a:endParaRPr>
            </a:p>
            <a:p>
              <a:pPr eaLnBrk="1" hangingPunct="1"/>
              <a:endParaRPr lang="en-US" altLang="en-US" sz="1600">
                <a:latin typeface="Arail"/>
              </a:endParaRPr>
            </a:p>
          </p:txBody>
        </p:sp>
      </p:grpSp>
      <p:pic>
        <p:nvPicPr>
          <p:cNvPr id="71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953000"/>
            <a:ext cx="2590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348925"/>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86300" y="2387025"/>
            <a:ext cx="28194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3" descr="D:\VĂN 6( 18-19)\Thánh Gióng\Thánh Gióng\Truyện tranh thánh gióng\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5564" y="0"/>
            <a:ext cx="299243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0"/>
            <a:ext cx="274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0"/>
            <a:ext cx="3048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7224713" y="6172200"/>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itchFamily="18" charset="0"/>
                <a:cs typeface="Times New Roman" pitchFamily="18" charset="0"/>
              </a:rPr>
              <a:t>2</a:t>
            </a:r>
          </a:p>
        </p:txBody>
      </p:sp>
      <p:sp>
        <p:nvSpPr>
          <p:cNvPr id="19" name="Rounded Rectangle 18"/>
          <p:cNvSpPr/>
          <p:nvPr/>
        </p:nvSpPr>
        <p:spPr>
          <a:xfrm>
            <a:off x="10058400" y="1447800"/>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itchFamily="18" charset="0"/>
                <a:cs typeface="Times New Roman" pitchFamily="18" charset="0"/>
              </a:rPr>
              <a:t>7</a:t>
            </a:r>
          </a:p>
        </p:txBody>
      </p:sp>
      <p:sp>
        <p:nvSpPr>
          <p:cNvPr id="20" name="Rounded Rectangle 19"/>
          <p:cNvSpPr/>
          <p:nvPr/>
        </p:nvSpPr>
        <p:spPr>
          <a:xfrm>
            <a:off x="6858000" y="3911025"/>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itchFamily="18" charset="0"/>
                <a:cs typeface="Times New Roman" pitchFamily="18" charset="0"/>
              </a:rPr>
              <a:t>5</a:t>
            </a:r>
          </a:p>
        </p:txBody>
      </p:sp>
      <p:sp>
        <p:nvSpPr>
          <p:cNvPr id="21" name="Rounded Rectangle 20"/>
          <p:cNvSpPr/>
          <p:nvPr/>
        </p:nvSpPr>
        <p:spPr>
          <a:xfrm>
            <a:off x="9796463" y="3834825"/>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itchFamily="18" charset="0"/>
                <a:cs typeface="Times New Roman" pitchFamily="18" charset="0"/>
              </a:rPr>
              <a:t>4</a:t>
            </a:r>
          </a:p>
        </p:txBody>
      </p:sp>
      <p:sp>
        <p:nvSpPr>
          <p:cNvPr id="22" name="Rounded Rectangle 21"/>
          <p:cNvSpPr/>
          <p:nvPr/>
        </p:nvSpPr>
        <p:spPr>
          <a:xfrm>
            <a:off x="6934200" y="1447800"/>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itchFamily="18" charset="0"/>
                <a:cs typeface="Times New Roman" pitchFamily="18" charset="0"/>
              </a:rPr>
              <a:t>3</a:t>
            </a:r>
          </a:p>
        </p:txBody>
      </p:sp>
      <p:sp>
        <p:nvSpPr>
          <p:cNvPr id="23" name="Rounded Rectangle 22"/>
          <p:cNvSpPr/>
          <p:nvPr/>
        </p:nvSpPr>
        <p:spPr>
          <a:xfrm>
            <a:off x="3962400" y="1447800"/>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itchFamily="18" charset="0"/>
                <a:cs typeface="Times New Roman" pitchFamily="18" charset="0"/>
              </a:rPr>
              <a:t>1</a:t>
            </a:r>
          </a:p>
        </p:txBody>
      </p:sp>
      <p:sp>
        <p:nvSpPr>
          <p:cNvPr id="25" name="Rounded Rectangle 24"/>
          <p:cNvSpPr/>
          <p:nvPr/>
        </p:nvSpPr>
        <p:spPr>
          <a:xfrm>
            <a:off x="3810000" y="3911025"/>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itchFamily="18" charset="0"/>
                <a:cs typeface="Times New Roman" pitchFamily="18" charset="0"/>
              </a:rPr>
              <a:t>6</a:t>
            </a:r>
          </a:p>
        </p:txBody>
      </p:sp>
      <p:sp>
        <p:nvSpPr>
          <p:cNvPr id="7185" name="Rectangle 15"/>
          <p:cNvSpPr>
            <a:spLocks noChangeArrowheads="1"/>
          </p:cNvSpPr>
          <p:nvPr/>
        </p:nvSpPr>
        <p:spPr bwMode="auto">
          <a:xfrm>
            <a:off x="1778000" y="1846263"/>
            <a:ext cx="24128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b="1" dirty="0" err="1">
                <a:latin typeface="Arail"/>
                <a:cs typeface="Times New Roman" pitchFamily="18" charset="0"/>
              </a:rPr>
              <a:t>Sự</a:t>
            </a:r>
            <a:r>
              <a:rPr lang="en-US" altLang="en-US" b="1" dirty="0">
                <a:latin typeface="Arail"/>
                <a:cs typeface="Times New Roman" pitchFamily="18" charset="0"/>
              </a:rPr>
              <a:t> </a:t>
            </a:r>
            <a:r>
              <a:rPr lang="en-US" altLang="en-US" b="1" dirty="0" err="1">
                <a:latin typeface="Arail"/>
                <a:cs typeface="Times New Roman" pitchFamily="18" charset="0"/>
              </a:rPr>
              <a:t>ra</a:t>
            </a:r>
            <a:r>
              <a:rPr lang="en-US" altLang="en-US" b="1" dirty="0">
                <a:latin typeface="Arail"/>
                <a:cs typeface="Times New Roman" pitchFamily="18" charset="0"/>
              </a:rPr>
              <a:t> </a:t>
            </a:r>
            <a:r>
              <a:rPr lang="en-US" altLang="en-US" b="1" dirty="0" err="1">
                <a:latin typeface="Arail"/>
                <a:cs typeface="Times New Roman" pitchFamily="18" charset="0"/>
              </a:rPr>
              <a:t>đời</a:t>
            </a:r>
            <a:r>
              <a:rPr lang="en-US" altLang="en-US" b="1" dirty="0">
                <a:latin typeface="Arail"/>
                <a:cs typeface="Times New Roman" pitchFamily="18" charset="0"/>
              </a:rPr>
              <a:t> </a:t>
            </a:r>
            <a:r>
              <a:rPr lang="en-US" altLang="en-US" b="1" dirty="0" err="1">
                <a:latin typeface="Arail"/>
                <a:cs typeface="Times New Roman" pitchFamily="18" charset="0"/>
              </a:rPr>
              <a:t>của</a:t>
            </a:r>
            <a:r>
              <a:rPr lang="en-US" altLang="en-US" b="1" dirty="0">
                <a:latin typeface="Arail"/>
                <a:cs typeface="Times New Roman" pitchFamily="18" charset="0"/>
              </a:rPr>
              <a:t> </a:t>
            </a:r>
            <a:r>
              <a:rPr lang="en-US" altLang="en-US" b="1" dirty="0" err="1">
                <a:latin typeface="Arail"/>
                <a:cs typeface="Times New Roman" pitchFamily="18" charset="0"/>
              </a:rPr>
              <a:t>Gióng</a:t>
            </a:r>
            <a:endParaRPr lang="en-US" altLang="en-US" dirty="0">
              <a:latin typeface="Arail"/>
            </a:endParaRPr>
          </a:p>
        </p:txBody>
      </p:sp>
      <p:sp>
        <p:nvSpPr>
          <p:cNvPr id="7186" name="Rectangle 16"/>
          <p:cNvSpPr>
            <a:spLocks noChangeArrowheads="1"/>
          </p:cNvSpPr>
          <p:nvPr/>
        </p:nvSpPr>
        <p:spPr bwMode="auto">
          <a:xfrm>
            <a:off x="4724400" y="1828801"/>
            <a:ext cx="2932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1600" b="1" dirty="0" err="1">
                <a:latin typeface="Arail"/>
                <a:cs typeface="Times New Roman" pitchFamily="18" charset="0"/>
              </a:rPr>
              <a:t>Gióng</a:t>
            </a:r>
            <a:r>
              <a:rPr lang="en-US" altLang="en-US" sz="1600" b="1" dirty="0">
                <a:latin typeface="Arail"/>
                <a:cs typeface="Times New Roman" pitchFamily="18" charset="0"/>
              </a:rPr>
              <a:t> </a:t>
            </a:r>
            <a:r>
              <a:rPr lang="en-US" altLang="en-US" sz="1600" b="1" dirty="0" err="1">
                <a:latin typeface="Arail"/>
                <a:cs typeface="Times New Roman" pitchFamily="18" charset="0"/>
              </a:rPr>
              <a:t>biết</a:t>
            </a:r>
            <a:r>
              <a:rPr lang="en-US" altLang="en-US" sz="1600" b="1" dirty="0">
                <a:latin typeface="Arail"/>
                <a:cs typeface="Times New Roman" pitchFamily="18" charset="0"/>
              </a:rPr>
              <a:t> </a:t>
            </a:r>
            <a:r>
              <a:rPr lang="en-US" altLang="en-US" sz="1600" b="1" dirty="0" err="1">
                <a:latin typeface="Arail"/>
                <a:cs typeface="Times New Roman" pitchFamily="18" charset="0"/>
              </a:rPr>
              <a:t>nói</a:t>
            </a:r>
            <a:r>
              <a:rPr lang="en-US" altLang="en-US" sz="1600" b="1" dirty="0">
                <a:latin typeface="Arail"/>
                <a:cs typeface="Times New Roman" pitchFamily="18" charset="0"/>
              </a:rPr>
              <a:t> </a:t>
            </a:r>
            <a:r>
              <a:rPr lang="en-US" altLang="en-US" sz="1600" b="1" err="1">
                <a:latin typeface="Arail"/>
                <a:cs typeface="Times New Roman" pitchFamily="18" charset="0"/>
              </a:rPr>
              <a:t>và</a:t>
            </a:r>
            <a:r>
              <a:rPr lang="en-US" altLang="en-US" sz="1600" b="1">
                <a:latin typeface="Arail"/>
                <a:cs typeface="Times New Roman" pitchFamily="18" charset="0"/>
              </a:rPr>
              <a:t> đòi đi đánh </a:t>
            </a:r>
            <a:r>
              <a:rPr lang="en-US" altLang="en-US" sz="1600" b="1" dirty="0" err="1">
                <a:latin typeface="Arail"/>
                <a:cs typeface="Times New Roman" pitchFamily="18" charset="0"/>
              </a:rPr>
              <a:t>giặc</a:t>
            </a:r>
            <a:endParaRPr lang="en-US" altLang="en-US" sz="1600" dirty="0">
              <a:latin typeface="Arail"/>
            </a:endParaRPr>
          </a:p>
        </p:txBody>
      </p:sp>
      <p:sp>
        <p:nvSpPr>
          <p:cNvPr id="7187" name="Rectangle 23"/>
          <p:cNvSpPr>
            <a:spLocks noChangeArrowheads="1"/>
          </p:cNvSpPr>
          <p:nvPr/>
        </p:nvSpPr>
        <p:spPr bwMode="auto">
          <a:xfrm>
            <a:off x="7786688" y="1884363"/>
            <a:ext cx="29102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1600" b="1" dirty="0" err="1">
                <a:latin typeface="Arail"/>
                <a:cs typeface="Times New Roman" pitchFamily="18" charset="0"/>
              </a:rPr>
              <a:t>Gióng</a:t>
            </a:r>
            <a:r>
              <a:rPr lang="en-US" altLang="en-US" sz="1600" b="1" dirty="0">
                <a:latin typeface="Arail"/>
                <a:cs typeface="Times New Roman" pitchFamily="18" charset="0"/>
              </a:rPr>
              <a:t> </a:t>
            </a:r>
            <a:r>
              <a:rPr lang="en-US" altLang="en-US" sz="1600" b="1" dirty="0" err="1">
                <a:latin typeface="Arail"/>
                <a:cs typeface="Times New Roman" pitchFamily="18" charset="0"/>
              </a:rPr>
              <a:t>lớn</a:t>
            </a:r>
            <a:r>
              <a:rPr lang="en-US" altLang="en-US" sz="1600" b="1" dirty="0">
                <a:latin typeface="Arail"/>
                <a:cs typeface="Times New Roman" pitchFamily="18" charset="0"/>
              </a:rPr>
              <a:t> </a:t>
            </a:r>
            <a:r>
              <a:rPr lang="en-US" altLang="en-US" sz="1600" b="1" dirty="0" err="1">
                <a:latin typeface="Arail"/>
                <a:cs typeface="Times New Roman" pitchFamily="18" charset="0"/>
              </a:rPr>
              <a:t>nhanh</a:t>
            </a:r>
            <a:r>
              <a:rPr lang="en-US" altLang="en-US" sz="1600" b="1" dirty="0">
                <a:latin typeface="Arail"/>
                <a:cs typeface="Times New Roman" pitchFamily="18" charset="0"/>
              </a:rPr>
              <a:t> </a:t>
            </a:r>
            <a:r>
              <a:rPr lang="en-US" altLang="en-US" sz="1600" b="1" dirty="0" err="1">
                <a:latin typeface="Arail"/>
                <a:cs typeface="Times New Roman" pitchFamily="18" charset="0"/>
              </a:rPr>
              <a:t>như</a:t>
            </a:r>
            <a:r>
              <a:rPr lang="en-US" altLang="en-US" sz="1600" b="1" dirty="0">
                <a:latin typeface="Arail"/>
                <a:cs typeface="Times New Roman" pitchFamily="18" charset="0"/>
              </a:rPr>
              <a:t> </a:t>
            </a:r>
            <a:r>
              <a:rPr lang="en-US" altLang="en-US" sz="1600" b="1" dirty="0" err="1">
                <a:latin typeface="Arail"/>
                <a:cs typeface="Times New Roman" pitchFamily="18" charset="0"/>
              </a:rPr>
              <a:t>thổi</a:t>
            </a:r>
            <a:r>
              <a:rPr lang="en-US" altLang="en-US" sz="1600" b="1">
                <a:latin typeface="Arail"/>
                <a:cs typeface="Times New Roman" pitchFamily="18" charset="0"/>
              </a:rPr>
              <a:t>, </a:t>
            </a:r>
            <a:endParaRPr lang="en-US" altLang="en-US" sz="1600" dirty="0">
              <a:latin typeface="Arail"/>
            </a:endParaRPr>
          </a:p>
        </p:txBody>
      </p:sp>
      <p:sp>
        <p:nvSpPr>
          <p:cNvPr id="7188" name="Rectangle 26"/>
          <p:cNvSpPr>
            <a:spLocks noChangeArrowheads="1"/>
          </p:cNvSpPr>
          <p:nvPr/>
        </p:nvSpPr>
        <p:spPr bwMode="auto">
          <a:xfrm>
            <a:off x="4631053" y="4368226"/>
            <a:ext cx="28664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1600" b="1">
                <a:latin typeface="Arail"/>
                <a:cs typeface="Times New Roman" pitchFamily="18" charset="0"/>
              </a:rPr>
              <a:t>Gióng nhổ bụi tre, đánh tan</a:t>
            </a:r>
          </a:p>
          <a:p>
            <a:pPr eaLnBrk="1" hangingPunct="1"/>
            <a:r>
              <a:rPr lang="en-US" altLang="en-US" sz="1600" b="1">
                <a:latin typeface="Arail"/>
                <a:cs typeface="Times New Roman" pitchFamily="18" charset="0"/>
              </a:rPr>
              <a:t> quân giặc.</a:t>
            </a:r>
            <a:endParaRPr lang="en-US" altLang="en-US" sz="1600" dirty="0">
              <a:latin typeface="Arail"/>
            </a:endParaRPr>
          </a:p>
        </p:txBody>
      </p:sp>
      <p:sp>
        <p:nvSpPr>
          <p:cNvPr id="7189" name="Rectangle 25"/>
          <p:cNvSpPr>
            <a:spLocks noChangeArrowheads="1"/>
          </p:cNvSpPr>
          <p:nvPr/>
        </p:nvSpPr>
        <p:spPr bwMode="auto">
          <a:xfrm>
            <a:off x="1524000" y="4368226"/>
            <a:ext cx="304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1600" b="1">
                <a:latin typeface="Arail"/>
                <a:cs typeface="Times New Roman" pitchFamily="18" charset="0"/>
              </a:rPr>
              <a:t>Gióng vươn vai thành tráng sĩ  và đi </a:t>
            </a:r>
            <a:r>
              <a:rPr lang="en-US" altLang="en-US" sz="1600" b="1" dirty="0" err="1">
                <a:latin typeface="Arail"/>
                <a:cs typeface="Times New Roman" pitchFamily="18" charset="0"/>
              </a:rPr>
              <a:t>đánh</a:t>
            </a:r>
            <a:r>
              <a:rPr lang="en-US" altLang="en-US" sz="1600" b="1" dirty="0">
                <a:latin typeface="Arail"/>
                <a:cs typeface="Times New Roman" pitchFamily="18" charset="0"/>
              </a:rPr>
              <a:t> </a:t>
            </a:r>
            <a:r>
              <a:rPr lang="en-US" altLang="en-US" sz="1600" b="1" dirty="0" err="1">
                <a:latin typeface="Arail"/>
                <a:cs typeface="Times New Roman" pitchFamily="18" charset="0"/>
              </a:rPr>
              <a:t>giặc</a:t>
            </a:r>
            <a:r>
              <a:rPr lang="en-US" altLang="en-US" sz="1600" b="1" dirty="0">
                <a:latin typeface="Arail"/>
                <a:cs typeface="Times New Roman" pitchFamily="18" charset="0"/>
              </a:rPr>
              <a:t>.</a:t>
            </a:r>
            <a:endParaRPr lang="en-US" altLang="en-US" sz="1600" dirty="0">
              <a:latin typeface="Arail"/>
            </a:endParaRPr>
          </a:p>
        </p:txBody>
      </p:sp>
      <p:sp>
        <p:nvSpPr>
          <p:cNvPr id="7190" name="Rectangle 27"/>
          <p:cNvSpPr>
            <a:spLocks noChangeArrowheads="1"/>
          </p:cNvSpPr>
          <p:nvPr/>
        </p:nvSpPr>
        <p:spPr bwMode="auto">
          <a:xfrm>
            <a:off x="8077200" y="4444426"/>
            <a:ext cx="2743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1600" b="1">
                <a:latin typeface="Arail"/>
                <a:cs typeface="Times New Roman" pitchFamily="18" charset="0"/>
              </a:rPr>
              <a:t>Gióng đánh thắng giặc, bay về trời.</a:t>
            </a:r>
            <a:endParaRPr lang="en-US" altLang="en-US" sz="1600" b="1" dirty="0">
              <a:latin typeface="Arail"/>
            </a:endParaRPr>
          </a:p>
        </p:txBody>
      </p:sp>
      <p:sp>
        <p:nvSpPr>
          <p:cNvPr id="7191" name="Rectangle 28"/>
          <p:cNvSpPr>
            <a:spLocks noChangeArrowheads="1"/>
          </p:cNvSpPr>
          <p:nvPr/>
        </p:nvSpPr>
        <p:spPr bwMode="auto">
          <a:xfrm>
            <a:off x="5686058" y="6460123"/>
            <a:ext cx="24673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1600" b="1" dirty="0" err="1">
                <a:latin typeface="Arail"/>
                <a:cs typeface="Times New Roman" pitchFamily="18" charset="0"/>
              </a:rPr>
              <a:t>Những</a:t>
            </a:r>
            <a:r>
              <a:rPr lang="en-US" altLang="en-US" sz="1600" b="1" dirty="0">
                <a:latin typeface="Arail"/>
                <a:cs typeface="Times New Roman" pitchFamily="18" charset="0"/>
              </a:rPr>
              <a:t> </a:t>
            </a:r>
            <a:r>
              <a:rPr lang="en-US" altLang="en-US" sz="1600" b="1" dirty="0" err="1">
                <a:latin typeface="Arail"/>
                <a:cs typeface="Times New Roman" pitchFamily="18" charset="0"/>
              </a:rPr>
              <a:t>dấu</a:t>
            </a:r>
            <a:r>
              <a:rPr lang="en-US" altLang="en-US" sz="1600" b="1" dirty="0">
                <a:latin typeface="Arail"/>
                <a:cs typeface="Times New Roman" pitchFamily="18" charset="0"/>
              </a:rPr>
              <a:t> </a:t>
            </a:r>
            <a:r>
              <a:rPr lang="en-US" altLang="en-US" sz="1600" b="1" dirty="0" err="1">
                <a:latin typeface="Arail"/>
                <a:cs typeface="Times New Roman" pitchFamily="18" charset="0"/>
              </a:rPr>
              <a:t>tích</a:t>
            </a:r>
            <a:r>
              <a:rPr lang="en-US" altLang="en-US" sz="1600" b="1" dirty="0">
                <a:latin typeface="Arail"/>
                <a:cs typeface="Times New Roman" pitchFamily="18" charset="0"/>
              </a:rPr>
              <a:t> </a:t>
            </a:r>
            <a:r>
              <a:rPr lang="en-US" altLang="en-US" sz="1600" b="1" dirty="0" err="1">
                <a:latin typeface="Arail"/>
                <a:cs typeface="Times New Roman" pitchFamily="18" charset="0"/>
              </a:rPr>
              <a:t>còn</a:t>
            </a:r>
            <a:r>
              <a:rPr lang="en-US" altLang="en-US" sz="1600" b="1" dirty="0">
                <a:latin typeface="Arail"/>
                <a:cs typeface="Times New Roman" pitchFamily="18" charset="0"/>
              </a:rPr>
              <a:t> </a:t>
            </a:r>
            <a:r>
              <a:rPr lang="en-US" altLang="en-US" sz="1600" b="1" dirty="0" err="1">
                <a:latin typeface="Arail"/>
                <a:cs typeface="Times New Roman" pitchFamily="18" charset="0"/>
              </a:rPr>
              <a:t>lại</a:t>
            </a:r>
            <a:r>
              <a:rPr lang="en-US" altLang="en-US" sz="1600" b="1" dirty="0">
                <a:latin typeface="Arail"/>
                <a:cs typeface="Times New Roman" pitchFamily="18" charset="0"/>
              </a:rPr>
              <a:t>.</a:t>
            </a:r>
            <a:endParaRPr lang="en-US" altLang="en-US" sz="1600" dirty="0">
              <a:latin typeface="Arail"/>
            </a:endParaRPr>
          </a:p>
        </p:txBody>
      </p:sp>
      <p:sp>
        <p:nvSpPr>
          <p:cNvPr id="7192" name="Rectangle 35"/>
          <p:cNvSpPr>
            <a:spLocks noChangeArrowheads="1"/>
          </p:cNvSpPr>
          <p:nvPr/>
        </p:nvSpPr>
        <p:spPr bwMode="auto">
          <a:xfrm>
            <a:off x="1492251" y="6443246"/>
            <a:ext cx="37732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1600" b="1" dirty="0" err="1">
                <a:latin typeface="Arail"/>
                <a:cs typeface="Times New Roman" pitchFamily="18" charset="0"/>
              </a:rPr>
              <a:t>Vua</a:t>
            </a:r>
            <a:r>
              <a:rPr lang="en-US" altLang="en-US" sz="1600" b="1" dirty="0">
                <a:latin typeface="Arail"/>
                <a:cs typeface="Times New Roman" pitchFamily="18" charset="0"/>
              </a:rPr>
              <a:t> </a:t>
            </a:r>
            <a:r>
              <a:rPr lang="en-US" altLang="en-US" sz="1600" b="1" dirty="0" err="1">
                <a:latin typeface="Arail"/>
                <a:cs typeface="Times New Roman" pitchFamily="18" charset="0"/>
              </a:rPr>
              <a:t>phong</a:t>
            </a:r>
            <a:r>
              <a:rPr lang="en-US" altLang="en-US" sz="1600" b="1" dirty="0">
                <a:latin typeface="Arail"/>
                <a:cs typeface="Times New Roman" pitchFamily="18" charset="0"/>
              </a:rPr>
              <a:t> </a:t>
            </a:r>
            <a:r>
              <a:rPr lang="en-US" altLang="en-US" sz="1600" b="1" dirty="0" err="1">
                <a:latin typeface="Arail"/>
                <a:cs typeface="Times New Roman" pitchFamily="18" charset="0"/>
              </a:rPr>
              <a:t>danh</a:t>
            </a:r>
            <a:r>
              <a:rPr lang="en-US" altLang="en-US" sz="1600" b="1" dirty="0">
                <a:latin typeface="Arail"/>
                <a:cs typeface="Times New Roman" pitchFamily="18" charset="0"/>
              </a:rPr>
              <a:t> </a:t>
            </a:r>
            <a:r>
              <a:rPr lang="en-US" altLang="en-US" sz="1600" b="1" dirty="0" err="1">
                <a:latin typeface="Arail"/>
                <a:cs typeface="Times New Roman" pitchFamily="18" charset="0"/>
              </a:rPr>
              <a:t>hiệu</a:t>
            </a:r>
            <a:r>
              <a:rPr lang="en-US" altLang="en-US" sz="1600" b="1" dirty="0">
                <a:latin typeface="Arail"/>
                <a:cs typeface="Times New Roman" pitchFamily="18" charset="0"/>
              </a:rPr>
              <a:t> </a:t>
            </a:r>
            <a:r>
              <a:rPr lang="en-US" altLang="en-US" sz="1600" b="1" dirty="0" err="1">
                <a:latin typeface="Arail"/>
                <a:cs typeface="Times New Roman" pitchFamily="18" charset="0"/>
              </a:rPr>
              <a:t>và</a:t>
            </a:r>
            <a:r>
              <a:rPr lang="en-US" altLang="en-US" sz="1600" b="1" dirty="0">
                <a:latin typeface="Arail"/>
                <a:cs typeface="Times New Roman" pitchFamily="18" charset="0"/>
              </a:rPr>
              <a:t> </a:t>
            </a:r>
            <a:r>
              <a:rPr lang="en-US" altLang="en-US" sz="1600" b="1" dirty="0" err="1">
                <a:latin typeface="Arail"/>
                <a:cs typeface="Times New Roman" pitchFamily="18" charset="0"/>
              </a:rPr>
              <a:t>lập</a:t>
            </a:r>
            <a:r>
              <a:rPr lang="en-US" altLang="en-US" sz="1600" b="1" dirty="0">
                <a:latin typeface="Arail"/>
                <a:cs typeface="Times New Roman" pitchFamily="18" charset="0"/>
              </a:rPr>
              <a:t> </a:t>
            </a:r>
            <a:r>
              <a:rPr lang="en-US" altLang="en-US" sz="1600" b="1" dirty="0" err="1">
                <a:latin typeface="Arail"/>
                <a:cs typeface="Times New Roman" pitchFamily="18" charset="0"/>
              </a:rPr>
              <a:t>đền</a:t>
            </a:r>
            <a:r>
              <a:rPr lang="en-US" altLang="en-US" sz="1600" b="1" dirty="0">
                <a:latin typeface="Arail"/>
                <a:cs typeface="Times New Roman" pitchFamily="18" charset="0"/>
              </a:rPr>
              <a:t> </a:t>
            </a:r>
            <a:r>
              <a:rPr lang="en-US" altLang="en-US" sz="1600" b="1" dirty="0" err="1">
                <a:latin typeface="Arail"/>
                <a:cs typeface="Times New Roman" pitchFamily="18" charset="0"/>
              </a:rPr>
              <a:t>thờ</a:t>
            </a:r>
            <a:r>
              <a:rPr lang="en-US" altLang="en-US" sz="1600" b="1" dirty="0">
                <a:latin typeface="Arail"/>
                <a:cs typeface="Times New Roman" pitchFamily="18" charset="0"/>
              </a:rPr>
              <a:t> </a:t>
            </a:r>
            <a:endParaRPr lang="en-US" altLang="en-US" sz="1600" dirty="0">
              <a:latin typeface="Arail"/>
            </a:endParaRPr>
          </a:p>
        </p:txBody>
      </p:sp>
      <p:sp>
        <p:nvSpPr>
          <p:cNvPr id="37" name="Rounded Rectangle 36"/>
          <p:cNvSpPr/>
          <p:nvPr/>
        </p:nvSpPr>
        <p:spPr>
          <a:xfrm>
            <a:off x="3429000" y="5943600"/>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itchFamily="18" charset="0"/>
                <a:cs typeface="Times New Roman" pitchFamily="18" charset="0"/>
              </a:rPr>
              <a:t>8</a:t>
            </a:r>
          </a:p>
        </p:txBody>
      </p:sp>
    </p:spTree>
    <p:extLst>
      <p:ext uri="{BB962C8B-B14F-4D97-AF65-F5344CB8AC3E}">
        <p14:creationId xmlns:p14="http://schemas.microsoft.com/office/powerpoint/2010/main" val="2323116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185"/>
                                        </p:tgtEl>
                                        <p:attrNameLst>
                                          <p:attrName>style.visibility</p:attrName>
                                        </p:attrNameLst>
                                      </p:cBhvr>
                                      <p:to>
                                        <p:strVal val="visible"/>
                                      </p:to>
                                    </p:set>
                                    <p:animEffect transition="in" filter="fade">
                                      <p:cBhvr>
                                        <p:cTn id="13" dur="500"/>
                                        <p:tgtEl>
                                          <p:spTgt spid="718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176"/>
                                        </p:tgtEl>
                                        <p:attrNameLst>
                                          <p:attrName>style.visibility</p:attrName>
                                        </p:attrNameLst>
                                      </p:cBhvr>
                                      <p:to>
                                        <p:strVal val="visible"/>
                                      </p:to>
                                    </p:set>
                                    <p:animEffect transition="in" filter="fade">
                                      <p:cBhvr>
                                        <p:cTn id="18" dur="500"/>
                                        <p:tgtEl>
                                          <p:spTgt spid="717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186"/>
                                        </p:tgtEl>
                                        <p:attrNameLst>
                                          <p:attrName>style.visibility</p:attrName>
                                        </p:attrNameLst>
                                      </p:cBhvr>
                                      <p:to>
                                        <p:strVal val="visible"/>
                                      </p:to>
                                    </p:set>
                                    <p:animEffect transition="in" filter="barn(inVertical)">
                                      <p:cBhvr>
                                        <p:cTn id="26" dur="500"/>
                                        <p:tgtEl>
                                          <p:spTgt spid="718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175"/>
                                        </p:tgtEl>
                                        <p:attrNameLst>
                                          <p:attrName>style.visibility</p:attrName>
                                        </p:attrNameLst>
                                      </p:cBhvr>
                                      <p:to>
                                        <p:strVal val="visible"/>
                                      </p:to>
                                    </p:set>
                                    <p:animEffect transition="in" filter="fade">
                                      <p:cBhvr>
                                        <p:cTn id="31" dur="500"/>
                                        <p:tgtEl>
                                          <p:spTgt spid="717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187"/>
                                        </p:tgtEl>
                                        <p:attrNameLst>
                                          <p:attrName>style.visibility</p:attrName>
                                        </p:attrNameLst>
                                      </p:cBhvr>
                                      <p:to>
                                        <p:strVal val="visible"/>
                                      </p:to>
                                    </p:set>
                                    <p:animEffect transition="in" filter="barn(inVertical)">
                                      <p:cBhvr>
                                        <p:cTn id="39" dur="500"/>
                                        <p:tgtEl>
                                          <p:spTgt spid="718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173"/>
                                        </p:tgtEl>
                                        <p:attrNameLst>
                                          <p:attrName>style.visibility</p:attrName>
                                        </p:attrNameLst>
                                      </p:cBhvr>
                                      <p:to>
                                        <p:strVal val="visible"/>
                                      </p:to>
                                    </p:set>
                                    <p:animEffect transition="in" filter="fade">
                                      <p:cBhvr>
                                        <p:cTn id="44" dur="500"/>
                                        <p:tgtEl>
                                          <p:spTgt spid="717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189"/>
                                        </p:tgtEl>
                                        <p:attrNameLst>
                                          <p:attrName>style.visibility</p:attrName>
                                        </p:attrNameLst>
                                      </p:cBhvr>
                                      <p:to>
                                        <p:strVal val="visible"/>
                                      </p:to>
                                    </p:set>
                                    <p:animEffect transition="in" filter="barn(inVertical)">
                                      <p:cBhvr>
                                        <p:cTn id="52" dur="500"/>
                                        <p:tgtEl>
                                          <p:spTgt spid="718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4"/>
                                        </p:tgtEl>
                                        <p:attrNameLst>
                                          <p:attrName>style.visibility</p:attrName>
                                        </p:attrNameLst>
                                      </p:cBhvr>
                                      <p:to>
                                        <p:strVal val="visible"/>
                                      </p:to>
                                    </p:set>
                                    <p:animEffect transition="in" filter="fade">
                                      <p:cBhvr>
                                        <p:cTn id="57" dur="500"/>
                                        <p:tgtEl>
                                          <p:spTgt spid="717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7188"/>
                                        </p:tgtEl>
                                        <p:attrNameLst>
                                          <p:attrName>style.visibility</p:attrName>
                                        </p:attrNameLst>
                                      </p:cBhvr>
                                      <p:to>
                                        <p:strVal val="visible"/>
                                      </p:to>
                                    </p:set>
                                    <p:animEffect transition="in" filter="barn(inVertical)">
                                      <p:cBhvr>
                                        <p:cTn id="65" dur="500"/>
                                        <p:tgtEl>
                                          <p:spTgt spid="718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7171"/>
                                        </p:tgtEl>
                                        <p:attrNameLst>
                                          <p:attrName>style.visibility</p:attrName>
                                        </p:attrNameLst>
                                      </p:cBhvr>
                                      <p:to>
                                        <p:strVal val="visible"/>
                                      </p:to>
                                    </p:set>
                                    <p:animEffect transition="in" filter="fade">
                                      <p:cBhvr>
                                        <p:cTn id="70" dur="500"/>
                                        <p:tgtEl>
                                          <p:spTgt spid="717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7190"/>
                                        </p:tgtEl>
                                        <p:attrNameLst>
                                          <p:attrName>style.visibility</p:attrName>
                                        </p:attrNameLst>
                                      </p:cBhvr>
                                      <p:to>
                                        <p:strVal val="visible"/>
                                      </p:to>
                                    </p:set>
                                    <p:animEffect transition="in" filter="barn(inVertical)">
                                      <p:cBhvr>
                                        <p:cTn id="78" dur="500"/>
                                        <p:tgtEl>
                                          <p:spTgt spid="719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7170"/>
                                        </p:tgtEl>
                                        <p:attrNameLst>
                                          <p:attrName>style.visibility</p:attrName>
                                        </p:attrNameLst>
                                      </p:cBhvr>
                                      <p:to>
                                        <p:strVal val="visible"/>
                                      </p:to>
                                    </p:set>
                                    <p:animEffect transition="in" filter="fade">
                                      <p:cBhvr>
                                        <p:cTn id="83" dur="500"/>
                                        <p:tgtEl>
                                          <p:spTgt spid="717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500"/>
                                        <p:tgtEl>
                                          <p:spTgt spid="37"/>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7192"/>
                                        </p:tgtEl>
                                        <p:attrNameLst>
                                          <p:attrName>style.visibility</p:attrName>
                                        </p:attrNameLst>
                                      </p:cBhvr>
                                      <p:to>
                                        <p:strVal val="visible"/>
                                      </p:to>
                                    </p:set>
                                    <p:animEffect transition="in" filter="barn(inVertical)">
                                      <p:cBhvr>
                                        <p:cTn id="91" dur="500"/>
                                        <p:tgtEl>
                                          <p:spTgt spid="7192"/>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7172"/>
                                        </p:tgtEl>
                                        <p:attrNameLst>
                                          <p:attrName>style.visibility</p:attrName>
                                        </p:attrNameLst>
                                      </p:cBhvr>
                                      <p:to>
                                        <p:strVal val="visible"/>
                                      </p:to>
                                    </p:set>
                                    <p:animEffect transition="in" filter="fade">
                                      <p:cBhvr>
                                        <p:cTn id="96" dur="500"/>
                                        <p:tgtEl>
                                          <p:spTgt spid="717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fade">
                                      <p:cBhvr>
                                        <p:cTn id="99" dur="500"/>
                                        <p:tgtEl>
                                          <p:spTgt spid="18"/>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7191"/>
                                        </p:tgtEl>
                                        <p:attrNameLst>
                                          <p:attrName>style.visibility</p:attrName>
                                        </p:attrNameLst>
                                      </p:cBhvr>
                                      <p:to>
                                        <p:strVal val="visible"/>
                                      </p:to>
                                    </p:set>
                                    <p:animEffect transition="in" filter="barn(inVertical)">
                                      <p:cBhvr>
                                        <p:cTn id="104" dur="500"/>
                                        <p:tgtEl>
                                          <p:spTgt spid="7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5" grpId="0" animBg="1"/>
      <p:bldP spid="7185" grpId="0"/>
      <p:bldP spid="7186" grpId="0"/>
      <p:bldP spid="7187" grpId="0"/>
      <p:bldP spid="7188" grpId="0"/>
      <p:bldP spid="7189" grpId="0"/>
      <p:bldP spid="7190" grpId="0"/>
      <p:bldP spid="7191" grpId="0"/>
      <p:bldP spid="7192" grpId="0"/>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2217"/>
            <a:ext cx="9144000" cy="6825783"/>
          </a:xfrm>
          <a:prstGeom prst="rect">
            <a:avLst/>
          </a:prstGeom>
        </p:spPr>
      </p:pic>
      <p:pic>
        <p:nvPicPr>
          <p:cNvPr id="54279" name="Picture 7"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960" y="2819401"/>
            <a:ext cx="8318006" cy="342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8"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2364" y="2819400"/>
            <a:ext cx="8077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9"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2363" y="1832646"/>
            <a:ext cx="8077200" cy="212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Picture 10"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1" y="228600"/>
            <a:ext cx="79111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Picture 11"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2286000"/>
            <a:ext cx="204470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5" name="Text Box 13"/>
          <p:cNvSpPr txBox="1">
            <a:spLocks noChangeArrowheads="1"/>
          </p:cNvSpPr>
          <p:nvPr/>
        </p:nvSpPr>
        <p:spPr bwMode="auto">
          <a:xfrm>
            <a:off x="1981200" y="3505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dirty="0">
                <a:solidFill>
                  <a:srgbClr val="FF0000"/>
                </a:solidFill>
                <a:latin typeface="Times New Roman" pitchFamily="18" charset="0"/>
              </a:rPr>
              <a:t>4 </a:t>
            </a:r>
            <a:r>
              <a:rPr lang="en-US" altLang="en-US" sz="2400" b="1" dirty="0" err="1">
                <a:solidFill>
                  <a:srgbClr val="FF0000"/>
                </a:solidFill>
                <a:latin typeface="Times New Roman" pitchFamily="18" charset="0"/>
              </a:rPr>
              <a:t>phần</a:t>
            </a:r>
            <a:endParaRPr lang="en-US" altLang="en-US" sz="2400" b="1" dirty="0">
              <a:solidFill>
                <a:srgbClr val="FF0000"/>
              </a:solidFill>
              <a:latin typeface="Times New Roman" pitchFamily="18" charset="0"/>
            </a:endParaRPr>
          </a:p>
        </p:txBody>
      </p:sp>
    </p:spTree>
    <p:extLst>
      <p:ext uri="{BB962C8B-B14F-4D97-AF65-F5344CB8AC3E}">
        <p14:creationId xmlns:p14="http://schemas.microsoft.com/office/powerpoint/2010/main" val="1474333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4283"/>
                                        </p:tgtEl>
                                        <p:attrNameLst>
                                          <p:attrName>style.visibility</p:attrName>
                                        </p:attrNameLst>
                                      </p:cBhvr>
                                      <p:to>
                                        <p:strVal val="visible"/>
                                      </p:to>
                                    </p:set>
                                    <p:animEffect transition="in" filter="box(out)">
                                      <p:cBhvr>
                                        <p:cTn id="7" dur="500"/>
                                        <p:tgtEl>
                                          <p:spTgt spid="5428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4285"/>
                                        </p:tgtEl>
                                        <p:attrNameLst>
                                          <p:attrName>style.visibility</p:attrName>
                                        </p:attrNameLst>
                                      </p:cBhvr>
                                      <p:to>
                                        <p:strVal val="visible"/>
                                      </p:to>
                                    </p:set>
                                    <p:animEffect transition="in" filter="barn(inVertical)">
                                      <p:cBhvr>
                                        <p:cTn id="12" dur="500"/>
                                        <p:tgtEl>
                                          <p:spTgt spid="542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4282"/>
                                        </p:tgtEl>
                                        <p:attrNameLst>
                                          <p:attrName>style.visibility</p:attrName>
                                        </p:attrNameLst>
                                      </p:cBhvr>
                                      <p:to>
                                        <p:strVal val="visible"/>
                                      </p:to>
                                    </p:set>
                                    <p:animEffect transition="in" filter="wipe(left)">
                                      <p:cBhvr>
                                        <p:cTn id="17" dur="500"/>
                                        <p:tgtEl>
                                          <p:spTgt spid="542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4281"/>
                                        </p:tgtEl>
                                        <p:attrNameLst>
                                          <p:attrName>style.visibility</p:attrName>
                                        </p:attrNameLst>
                                      </p:cBhvr>
                                      <p:to>
                                        <p:strVal val="visible"/>
                                      </p:to>
                                    </p:set>
                                    <p:animEffect transition="in" filter="wipe(left)">
                                      <p:cBhvr>
                                        <p:cTn id="22" dur="500"/>
                                        <p:tgtEl>
                                          <p:spTgt spid="5428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4280"/>
                                        </p:tgtEl>
                                        <p:attrNameLst>
                                          <p:attrName>style.visibility</p:attrName>
                                        </p:attrNameLst>
                                      </p:cBhvr>
                                      <p:to>
                                        <p:strVal val="visible"/>
                                      </p:to>
                                    </p:set>
                                    <p:animEffect transition="in" filter="wipe(left)">
                                      <p:cBhvr>
                                        <p:cTn id="27" dur="500"/>
                                        <p:tgtEl>
                                          <p:spTgt spid="5428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4279"/>
                                        </p:tgtEl>
                                        <p:attrNameLst>
                                          <p:attrName>style.visibility</p:attrName>
                                        </p:attrNameLst>
                                      </p:cBhvr>
                                      <p:to>
                                        <p:strVal val="visible"/>
                                      </p:to>
                                    </p:set>
                                    <p:animEffect transition="in" filter="wipe(left)">
                                      <p:cBhvr>
                                        <p:cTn id="32" dur="500"/>
                                        <p:tgtEl>
                                          <p:spTgt spid="54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Káº¿t quáº£ hÃ¬nh áº£nh cho giÃ³ng ÄÃ¡nh giáº¡c bay ve tr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4468" y="3429000"/>
            <a:ext cx="4641632" cy="35147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124200"/>
            <a:ext cx="4540468" cy="3733800"/>
          </a:xfrm>
          <a:prstGeom prst="rect">
            <a:avLst/>
          </a:prstGeom>
          <a:ln w="28575">
            <a:solidFill>
              <a:schemeClr val="tx1"/>
            </a:solidFill>
          </a:ln>
        </p:spPr>
      </p:pic>
      <p:sp>
        <p:nvSpPr>
          <p:cNvPr id="16" name="TextBox 15">
            <a:hlinkClick r:id="rId4" action="ppaction://hlinksldjump"/>
          </p:cNvPr>
          <p:cNvSpPr txBox="1"/>
          <p:nvPr/>
        </p:nvSpPr>
        <p:spPr>
          <a:xfrm>
            <a:off x="1524001" y="6324601"/>
            <a:ext cx="4403833" cy="538609"/>
          </a:xfrm>
          <a:prstGeom prst="rect">
            <a:avLst/>
          </a:prstGeom>
          <a:solidFill>
            <a:srgbClr val="7030A0"/>
          </a:solidFill>
          <a:ln w="28575">
            <a:solidFill>
              <a:schemeClr val="bg1"/>
            </a:solidFill>
          </a:ln>
        </p:spPr>
        <p:txBody>
          <a:bodyPr wrap="square" rtlCol="0">
            <a:spAutoFit/>
          </a:bodyPr>
          <a:lstStyle/>
          <a:p>
            <a:pPr algn="ctr"/>
            <a:r>
              <a:rPr lang="en-US" sz="2900" dirty="0" err="1">
                <a:solidFill>
                  <a:srgbClr val="FFFF00"/>
                </a:solidFill>
              </a:rPr>
              <a:t>Gióng</a:t>
            </a:r>
            <a:r>
              <a:rPr lang="en-US" sz="2900" dirty="0">
                <a:solidFill>
                  <a:srgbClr val="FFFF00"/>
                </a:solidFill>
              </a:rPr>
              <a:t> </a:t>
            </a:r>
            <a:r>
              <a:rPr lang="en-US" sz="2900" dirty="0" err="1">
                <a:solidFill>
                  <a:srgbClr val="FFFF00"/>
                </a:solidFill>
              </a:rPr>
              <a:t>được</a:t>
            </a:r>
            <a:r>
              <a:rPr lang="en-US" sz="2900" dirty="0">
                <a:solidFill>
                  <a:srgbClr val="FFFF00"/>
                </a:solidFill>
              </a:rPr>
              <a:t> </a:t>
            </a:r>
            <a:r>
              <a:rPr lang="en-US" sz="2900" dirty="0" err="1">
                <a:solidFill>
                  <a:srgbClr val="FFFF00"/>
                </a:solidFill>
              </a:rPr>
              <a:t>nuôi</a:t>
            </a:r>
            <a:r>
              <a:rPr lang="en-US" sz="2900" dirty="0">
                <a:solidFill>
                  <a:srgbClr val="FFFF00"/>
                </a:solidFill>
              </a:rPr>
              <a:t> </a:t>
            </a:r>
            <a:r>
              <a:rPr lang="en-US" sz="2900" dirty="0" err="1">
                <a:solidFill>
                  <a:srgbClr val="FFFF00"/>
                </a:solidFill>
              </a:rPr>
              <a:t>lớn</a:t>
            </a:r>
            <a:endParaRPr lang="en-US" sz="2900" dirty="0">
              <a:solidFill>
                <a:srgbClr val="FFFF00"/>
              </a:solidFill>
            </a:endParaRPr>
          </a:p>
        </p:txBody>
      </p:sp>
      <p:pic>
        <p:nvPicPr>
          <p:cNvPr id="10" name="Content Placeholder 3" descr="C:\Users\Administrator\Desktop\Anh thanh giong\20160921_101739.jpg"/>
          <p:cNvPicPr>
            <a:picLocks/>
          </p:cNvPicPr>
          <p:nvPr/>
        </p:nvPicPr>
        <p:blipFill>
          <a:blip r:embed="rId5" cstate="print">
            <a:extLst>
              <a:ext uri="{28A0092B-C50C-407E-A947-70E740481C1C}">
                <a14:useLocalDpi xmlns:a14="http://schemas.microsoft.com/office/drawing/2010/main" val="0"/>
              </a:ext>
            </a:extLst>
          </a:blip>
          <a:srcRect/>
          <a:stretch>
            <a:fillRect/>
          </a:stretch>
        </p:blipFill>
        <p:spPr>
          <a:xfrm>
            <a:off x="1524000" y="-5209"/>
            <a:ext cx="4572000" cy="3429000"/>
          </a:xfrm>
          <a:prstGeom prst="rect">
            <a:avLst/>
          </a:prstGeom>
        </p:spPr>
      </p:pic>
      <p:sp>
        <p:nvSpPr>
          <p:cNvPr id="13" name="TextBox 12">
            <a:hlinkClick r:id="rId6" action="ppaction://hlinksldjump"/>
          </p:cNvPr>
          <p:cNvSpPr txBox="1"/>
          <p:nvPr/>
        </p:nvSpPr>
        <p:spPr>
          <a:xfrm>
            <a:off x="1592318" y="3042792"/>
            <a:ext cx="4403833" cy="538609"/>
          </a:xfrm>
          <a:prstGeom prst="rect">
            <a:avLst/>
          </a:prstGeom>
          <a:solidFill>
            <a:schemeClr val="accent2"/>
          </a:solidFill>
          <a:ln w="28575">
            <a:solidFill>
              <a:schemeClr val="bg2">
                <a:lumMod val="20000"/>
                <a:lumOff val="80000"/>
              </a:schemeClr>
            </a:solidFill>
          </a:ln>
        </p:spPr>
        <p:txBody>
          <a:bodyPr wrap="square" rtlCol="0">
            <a:spAutoFit/>
          </a:bodyPr>
          <a:lstStyle/>
          <a:p>
            <a:pPr algn="ctr"/>
            <a:r>
              <a:rPr lang="en-US" sz="2900" dirty="0" err="1">
                <a:solidFill>
                  <a:srgbClr val="FFFF00"/>
                </a:solidFill>
              </a:rPr>
              <a:t>Sự</a:t>
            </a:r>
            <a:r>
              <a:rPr lang="en-US" sz="2900" dirty="0">
                <a:solidFill>
                  <a:srgbClr val="FFFF00"/>
                </a:solidFill>
              </a:rPr>
              <a:t> </a:t>
            </a:r>
            <a:r>
              <a:rPr lang="en-US" sz="2900" dirty="0" err="1">
                <a:solidFill>
                  <a:srgbClr val="FFFF00"/>
                </a:solidFill>
              </a:rPr>
              <a:t>ra</a:t>
            </a:r>
            <a:r>
              <a:rPr lang="en-US" sz="2900" dirty="0">
                <a:solidFill>
                  <a:srgbClr val="FFFF00"/>
                </a:solidFill>
              </a:rPr>
              <a:t> </a:t>
            </a:r>
            <a:r>
              <a:rPr lang="en-US" sz="2900" dirty="0" err="1">
                <a:solidFill>
                  <a:srgbClr val="FFFF00"/>
                </a:solidFill>
              </a:rPr>
              <a:t>đời</a:t>
            </a:r>
            <a:r>
              <a:rPr lang="en-US" sz="2900" dirty="0">
                <a:solidFill>
                  <a:srgbClr val="FFFF00"/>
                </a:solidFill>
              </a:rPr>
              <a:t> </a:t>
            </a:r>
            <a:r>
              <a:rPr lang="en-US" sz="2900" dirty="0" err="1">
                <a:solidFill>
                  <a:srgbClr val="FFFF00"/>
                </a:solidFill>
              </a:rPr>
              <a:t>của</a:t>
            </a:r>
            <a:r>
              <a:rPr lang="en-US" sz="2900" dirty="0">
                <a:solidFill>
                  <a:srgbClr val="FFFF00"/>
                </a:solidFill>
              </a:rPr>
              <a:t> </a:t>
            </a:r>
            <a:r>
              <a:rPr lang="en-US" sz="2900" dirty="0" err="1">
                <a:solidFill>
                  <a:srgbClr val="FFFF00"/>
                </a:solidFill>
              </a:rPr>
              <a:t>Gióng</a:t>
            </a:r>
            <a:endParaRPr lang="en-US" sz="2900" dirty="0">
              <a:solidFill>
                <a:srgbClr val="FFFF00"/>
              </a:solidFill>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457200"/>
            <a:ext cx="4572000" cy="2971800"/>
          </a:xfrm>
          <a:prstGeom prst="rect">
            <a:avLst/>
          </a:prstGeom>
          <a:ln w="28575">
            <a:solidFill>
              <a:schemeClr val="tx1"/>
            </a:solidFill>
          </a:ln>
        </p:spPr>
      </p:pic>
      <p:sp>
        <p:nvSpPr>
          <p:cNvPr id="15" name="TextBox 14">
            <a:hlinkClick r:id="rId8" action="ppaction://hlinksldjump"/>
          </p:cNvPr>
          <p:cNvSpPr txBox="1"/>
          <p:nvPr/>
        </p:nvSpPr>
        <p:spPr>
          <a:xfrm>
            <a:off x="6261540" y="3042792"/>
            <a:ext cx="4403833" cy="538609"/>
          </a:xfrm>
          <a:prstGeom prst="rect">
            <a:avLst/>
          </a:prstGeom>
          <a:solidFill>
            <a:srgbClr val="C00000"/>
          </a:solidFill>
          <a:ln w="28575">
            <a:solidFill>
              <a:schemeClr val="bg1"/>
            </a:solidFill>
          </a:ln>
        </p:spPr>
        <p:txBody>
          <a:bodyPr wrap="square" rtlCol="0">
            <a:spAutoFit/>
          </a:bodyPr>
          <a:lstStyle/>
          <a:p>
            <a:pPr algn="ctr"/>
            <a:r>
              <a:rPr lang="en-US" sz="2900" dirty="0" err="1">
                <a:solidFill>
                  <a:srgbClr val="FFFF00"/>
                </a:solidFill>
              </a:rPr>
              <a:t>Gióng</a:t>
            </a:r>
            <a:r>
              <a:rPr lang="en-US" sz="2900" dirty="0">
                <a:solidFill>
                  <a:srgbClr val="FFFF00"/>
                </a:solidFill>
              </a:rPr>
              <a:t> </a:t>
            </a:r>
            <a:r>
              <a:rPr lang="en-US" sz="2900" dirty="0" err="1">
                <a:solidFill>
                  <a:srgbClr val="FFFF00"/>
                </a:solidFill>
              </a:rPr>
              <a:t>đòi</a:t>
            </a:r>
            <a:r>
              <a:rPr lang="en-US" sz="2900" dirty="0">
                <a:solidFill>
                  <a:srgbClr val="FFFF00"/>
                </a:solidFill>
              </a:rPr>
              <a:t> </a:t>
            </a:r>
            <a:r>
              <a:rPr lang="en-US" sz="2900" dirty="0" err="1">
                <a:solidFill>
                  <a:srgbClr val="FFFF00"/>
                </a:solidFill>
              </a:rPr>
              <a:t>đi</a:t>
            </a:r>
            <a:r>
              <a:rPr lang="en-US" sz="2900" dirty="0">
                <a:solidFill>
                  <a:srgbClr val="FFFF00"/>
                </a:solidFill>
              </a:rPr>
              <a:t> </a:t>
            </a:r>
            <a:r>
              <a:rPr lang="en-US" sz="2900" dirty="0" err="1">
                <a:solidFill>
                  <a:srgbClr val="FFFF00"/>
                </a:solidFill>
              </a:rPr>
              <a:t>đánh</a:t>
            </a:r>
            <a:r>
              <a:rPr lang="en-US" sz="2900" dirty="0">
                <a:solidFill>
                  <a:srgbClr val="FFFF00"/>
                </a:solidFill>
              </a:rPr>
              <a:t> </a:t>
            </a:r>
            <a:r>
              <a:rPr lang="en-US" sz="2900" dirty="0" err="1">
                <a:solidFill>
                  <a:srgbClr val="FFFF00"/>
                </a:solidFill>
              </a:rPr>
              <a:t>giặc</a:t>
            </a:r>
            <a:endParaRPr lang="en-US" sz="2900" dirty="0">
              <a:solidFill>
                <a:srgbClr val="FFFF00"/>
              </a:solidFill>
            </a:endParaRPr>
          </a:p>
        </p:txBody>
      </p:sp>
      <p:sp>
        <p:nvSpPr>
          <p:cNvPr id="17" name="TextBox 16">
            <a:hlinkClick r:id="rId9" action="ppaction://hlinksldjump"/>
          </p:cNvPr>
          <p:cNvSpPr txBox="1"/>
          <p:nvPr/>
        </p:nvSpPr>
        <p:spPr>
          <a:xfrm>
            <a:off x="6183368" y="6324601"/>
            <a:ext cx="4403833" cy="546303"/>
          </a:xfrm>
          <a:prstGeom prst="rect">
            <a:avLst/>
          </a:prstGeom>
          <a:solidFill>
            <a:srgbClr val="00B050"/>
          </a:solidFill>
          <a:ln w="28575">
            <a:solidFill>
              <a:schemeClr val="bg1"/>
            </a:solidFill>
          </a:ln>
        </p:spPr>
        <p:txBody>
          <a:bodyPr wrap="square" rtlCol="0">
            <a:spAutoFit/>
          </a:bodyPr>
          <a:lstStyle/>
          <a:p>
            <a:pPr algn="ctr"/>
            <a:r>
              <a:rPr lang="en-US" sz="2900" dirty="0" err="1">
                <a:solidFill>
                  <a:srgbClr val="FFFF00"/>
                </a:solidFill>
              </a:rPr>
              <a:t>Gióng</a:t>
            </a:r>
            <a:r>
              <a:rPr lang="en-US" sz="2900" dirty="0">
                <a:solidFill>
                  <a:srgbClr val="FFFF00"/>
                </a:solidFill>
              </a:rPr>
              <a:t> </a:t>
            </a:r>
            <a:r>
              <a:rPr lang="en-US" sz="2900" dirty="0" err="1">
                <a:solidFill>
                  <a:srgbClr val="FFFF00"/>
                </a:solidFill>
              </a:rPr>
              <a:t>đánh</a:t>
            </a:r>
            <a:r>
              <a:rPr lang="en-US" sz="2900" dirty="0">
                <a:solidFill>
                  <a:srgbClr val="FFFF00"/>
                </a:solidFill>
              </a:rPr>
              <a:t> </a:t>
            </a:r>
            <a:r>
              <a:rPr lang="en-US" sz="2900" dirty="0" err="1">
                <a:solidFill>
                  <a:srgbClr val="FFFF00"/>
                </a:solidFill>
              </a:rPr>
              <a:t>giặc</a:t>
            </a:r>
            <a:r>
              <a:rPr lang="en-US" sz="2900" dirty="0">
                <a:solidFill>
                  <a:srgbClr val="FFFF00"/>
                </a:solidFill>
              </a:rPr>
              <a:t>, </a:t>
            </a:r>
            <a:r>
              <a:rPr lang="en-US" sz="2900" dirty="0" err="1">
                <a:solidFill>
                  <a:srgbClr val="FFFF00"/>
                </a:solidFill>
              </a:rPr>
              <a:t>về</a:t>
            </a:r>
            <a:r>
              <a:rPr lang="en-US" sz="2900" dirty="0">
                <a:solidFill>
                  <a:srgbClr val="FFFF00"/>
                </a:solidFill>
              </a:rPr>
              <a:t> </a:t>
            </a:r>
            <a:r>
              <a:rPr lang="en-US" sz="2900" dirty="0" err="1">
                <a:solidFill>
                  <a:srgbClr val="FFFF00"/>
                </a:solidFill>
              </a:rPr>
              <a:t>trời</a:t>
            </a:r>
            <a:endParaRPr lang="en-US" sz="2900" dirty="0">
              <a:solidFill>
                <a:srgbClr val="FFFF00"/>
              </a:solidFill>
            </a:endParaRPr>
          </a:p>
        </p:txBody>
      </p:sp>
      <p:sp>
        <p:nvSpPr>
          <p:cNvPr id="2" name="TextBox 1"/>
          <p:cNvSpPr txBox="1"/>
          <p:nvPr/>
        </p:nvSpPr>
        <p:spPr>
          <a:xfrm>
            <a:off x="1524000" y="-76200"/>
            <a:ext cx="9144000" cy="553998"/>
          </a:xfrm>
          <a:prstGeom prst="rect">
            <a:avLst/>
          </a:prstGeom>
          <a:solidFill>
            <a:srgbClr val="C00000"/>
          </a:solidFill>
        </p:spPr>
        <p:txBody>
          <a:bodyPr wrap="square" rtlCol="0">
            <a:spAutoFit/>
          </a:bodyPr>
          <a:lstStyle/>
          <a:p>
            <a:pPr algn="ctr"/>
            <a:r>
              <a:rPr lang="en-US" sz="3000" dirty="0" err="1">
                <a:solidFill>
                  <a:srgbClr val="FFFF00"/>
                </a:solidFill>
              </a:rPr>
              <a:t>Tìm</a:t>
            </a:r>
            <a:r>
              <a:rPr lang="en-US" sz="3000" dirty="0">
                <a:solidFill>
                  <a:srgbClr val="FFFF00"/>
                </a:solidFill>
              </a:rPr>
              <a:t> </a:t>
            </a:r>
            <a:r>
              <a:rPr lang="en-US" sz="3000" dirty="0" err="1">
                <a:solidFill>
                  <a:srgbClr val="FFFF00"/>
                </a:solidFill>
              </a:rPr>
              <a:t>những</a:t>
            </a:r>
            <a:r>
              <a:rPr lang="en-US" sz="3000" dirty="0">
                <a:solidFill>
                  <a:srgbClr val="FFFF00"/>
                </a:solidFill>
              </a:rPr>
              <a:t> chi </a:t>
            </a:r>
            <a:r>
              <a:rPr lang="en-US" sz="3000" dirty="0" err="1">
                <a:solidFill>
                  <a:srgbClr val="FFFF00"/>
                </a:solidFill>
              </a:rPr>
              <a:t>tiết</a:t>
            </a:r>
            <a:r>
              <a:rPr lang="en-US" sz="3000" dirty="0">
                <a:solidFill>
                  <a:srgbClr val="FFFF00"/>
                </a:solidFill>
              </a:rPr>
              <a:t> </a:t>
            </a:r>
            <a:r>
              <a:rPr lang="en-US" sz="3000" dirty="0" err="1">
                <a:solidFill>
                  <a:srgbClr val="FFFF00"/>
                </a:solidFill>
              </a:rPr>
              <a:t>tưởng</a:t>
            </a:r>
            <a:r>
              <a:rPr lang="en-US" sz="3000" dirty="0">
                <a:solidFill>
                  <a:srgbClr val="FFFF00"/>
                </a:solidFill>
              </a:rPr>
              <a:t> </a:t>
            </a:r>
            <a:r>
              <a:rPr lang="en-US" sz="3000" dirty="0" err="1">
                <a:solidFill>
                  <a:srgbClr val="FFFF00"/>
                </a:solidFill>
              </a:rPr>
              <a:t>tượng</a:t>
            </a:r>
            <a:r>
              <a:rPr lang="en-US" sz="3000" dirty="0">
                <a:solidFill>
                  <a:srgbClr val="FFFF00"/>
                </a:solidFill>
              </a:rPr>
              <a:t> </a:t>
            </a:r>
            <a:r>
              <a:rPr lang="en-US" sz="3000" dirty="0" err="1">
                <a:solidFill>
                  <a:srgbClr val="FFFF00"/>
                </a:solidFill>
              </a:rPr>
              <a:t>kì</a:t>
            </a:r>
            <a:r>
              <a:rPr lang="en-US" sz="3000" dirty="0">
                <a:solidFill>
                  <a:srgbClr val="FFFF00"/>
                </a:solidFill>
              </a:rPr>
              <a:t> </a:t>
            </a:r>
            <a:r>
              <a:rPr lang="en-US" sz="3000" dirty="0" err="1">
                <a:solidFill>
                  <a:srgbClr val="FFFF00"/>
                </a:solidFill>
              </a:rPr>
              <a:t>ảo</a:t>
            </a:r>
            <a:r>
              <a:rPr lang="en-US" sz="3000" dirty="0">
                <a:solidFill>
                  <a:srgbClr val="FFFF00"/>
                </a:solidFill>
              </a:rPr>
              <a:t> qua </a:t>
            </a:r>
            <a:r>
              <a:rPr lang="en-US" sz="3000" dirty="0" err="1">
                <a:solidFill>
                  <a:srgbClr val="FFFF00"/>
                </a:solidFill>
              </a:rPr>
              <a:t>các</a:t>
            </a:r>
            <a:r>
              <a:rPr lang="en-US" sz="3000" dirty="0">
                <a:solidFill>
                  <a:srgbClr val="FFFF00"/>
                </a:solidFill>
              </a:rPr>
              <a:t> </a:t>
            </a:r>
            <a:r>
              <a:rPr lang="en-US" sz="3000" dirty="0" err="1">
                <a:solidFill>
                  <a:srgbClr val="FFFF00"/>
                </a:solidFill>
              </a:rPr>
              <a:t>phần</a:t>
            </a:r>
            <a:r>
              <a:rPr lang="en-US" sz="3000" dirty="0">
                <a:solidFill>
                  <a:srgbClr val="FFFF00"/>
                </a:solidFill>
              </a:rPr>
              <a:t>?</a:t>
            </a:r>
          </a:p>
        </p:txBody>
      </p:sp>
    </p:spTree>
    <p:extLst>
      <p:ext uri="{BB962C8B-B14F-4D97-AF65-F5344CB8AC3E}">
        <p14:creationId xmlns:p14="http://schemas.microsoft.com/office/powerpoint/2010/main" val="1403468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15"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352" y="3276600"/>
            <a:ext cx="4443249" cy="2895600"/>
          </a:xfrm>
          <a:prstGeom prst="rect">
            <a:avLst/>
          </a:prstGeom>
        </p:spPr>
      </p:pic>
      <p:sp>
        <p:nvSpPr>
          <p:cNvPr id="8" name="Rectangle 7"/>
          <p:cNvSpPr/>
          <p:nvPr/>
        </p:nvSpPr>
        <p:spPr>
          <a:xfrm>
            <a:off x="6096000" y="2971800"/>
            <a:ext cx="4572000" cy="523220"/>
          </a:xfrm>
          <a:prstGeom prst="rect">
            <a:avLst/>
          </a:prstGeom>
          <a:ln w="28575">
            <a:solidFill>
              <a:schemeClr val="tx1"/>
            </a:solidFill>
          </a:ln>
        </p:spPr>
        <p:txBody>
          <a:bodyPr wrap="square">
            <a:spAutoFit/>
          </a:bodyPr>
          <a:lstStyle/>
          <a:p>
            <a:pPr algn="ctr"/>
            <a:r>
              <a:rPr lang="en-US" sz="2700" dirty="0" err="1"/>
              <a:t>Mang</a:t>
            </a:r>
            <a:r>
              <a:rPr lang="en-US" sz="2700" dirty="0"/>
              <a:t> </a:t>
            </a:r>
            <a:r>
              <a:rPr lang="en-US" sz="2700" dirty="0" err="1"/>
              <a:t>thai</a:t>
            </a:r>
            <a:r>
              <a:rPr lang="en-US" sz="2700" dirty="0"/>
              <a:t> 12 </a:t>
            </a:r>
            <a:r>
              <a:rPr lang="en-US" sz="2700" dirty="0" err="1"/>
              <a:t>tháng</a:t>
            </a:r>
            <a:r>
              <a:rPr lang="en-US" sz="2700" dirty="0"/>
              <a:t> </a:t>
            </a:r>
            <a:r>
              <a:rPr lang="en-US" sz="2700" dirty="0" err="1"/>
              <a:t>mới</a:t>
            </a:r>
            <a:r>
              <a:rPr lang="en-US" sz="2700" dirty="0"/>
              <a:t> </a:t>
            </a:r>
            <a:r>
              <a:rPr lang="en-US" sz="2700" dirty="0" err="1"/>
              <a:t>sinh</a:t>
            </a:r>
            <a:endParaRPr lang="en-US" sz="2700" dirty="0"/>
          </a:p>
        </p:txBody>
      </p:sp>
      <p:sp>
        <p:nvSpPr>
          <p:cNvPr id="4" name="Rectangle 3"/>
          <p:cNvSpPr/>
          <p:nvPr/>
        </p:nvSpPr>
        <p:spPr>
          <a:xfrm>
            <a:off x="1524001" y="2971800"/>
            <a:ext cx="4456669" cy="523220"/>
          </a:xfrm>
          <a:prstGeom prst="rect">
            <a:avLst/>
          </a:prstGeom>
          <a:solidFill>
            <a:schemeClr val="bg1"/>
          </a:solidFill>
          <a:ln w="28575">
            <a:solidFill>
              <a:schemeClr val="tx1"/>
            </a:solidFill>
          </a:ln>
        </p:spPr>
        <p:txBody>
          <a:bodyPr wrap="none">
            <a:spAutoFit/>
          </a:bodyPr>
          <a:lstStyle/>
          <a:p>
            <a:pPr algn="ctr"/>
            <a:r>
              <a:rPr lang="en-US" sz="2800" dirty="0" err="1"/>
              <a:t>Bà</a:t>
            </a:r>
            <a:r>
              <a:rPr lang="en-US" sz="2800" dirty="0"/>
              <a:t> </a:t>
            </a:r>
            <a:r>
              <a:rPr lang="en-US" sz="2800" dirty="0" err="1"/>
              <a:t>mẹ</a:t>
            </a:r>
            <a:r>
              <a:rPr lang="en-US" sz="2800" dirty="0"/>
              <a:t> </a:t>
            </a:r>
            <a:r>
              <a:rPr lang="en-US" sz="2800" dirty="0" err="1"/>
              <a:t>ướm</a:t>
            </a:r>
            <a:r>
              <a:rPr lang="en-US" sz="2800" dirty="0"/>
              <a:t> </a:t>
            </a:r>
            <a:r>
              <a:rPr lang="en-US" sz="2800" dirty="0" err="1"/>
              <a:t>chân</a:t>
            </a:r>
            <a:r>
              <a:rPr lang="en-US" sz="2800" dirty="0"/>
              <a:t>, </a:t>
            </a:r>
            <a:r>
              <a:rPr lang="en-US" sz="2800" dirty="0" err="1"/>
              <a:t>thụ</a:t>
            </a:r>
            <a:r>
              <a:rPr lang="en-US" sz="2800" dirty="0"/>
              <a:t> </a:t>
            </a:r>
            <a:r>
              <a:rPr lang="en-US" sz="2800" dirty="0" err="1"/>
              <a:t>thai</a:t>
            </a:r>
            <a:r>
              <a:rPr lang="en-US" sz="2800" dirty="0"/>
              <a:t> </a:t>
            </a:r>
          </a:p>
        </p:txBody>
      </p:sp>
      <p:sp>
        <p:nvSpPr>
          <p:cNvPr id="2" name="TextBox 1"/>
          <p:cNvSpPr txBox="1"/>
          <p:nvPr/>
        </p:nvSpPr>
        <p:spPr>
          <a:xfrm>
            <a:off x="1524000" y="-76200"/>
            <a:ext cx="9144000" cy="584775"/>
          </a:xfrm>
          <a:prstGeom prst="rect">
            <a:avLst/>
          </a:prstGeom>
          <a:solidFill>
            <a:srgbClr val="C00000"/>
          </a:solidFill>
        </p:spPr>
        <p:txBody>
          <a:bodyPr wrap="square" rtlCol="0">
            <a:spAutoFit/>
          </a:bodyPr>
          <a:lstStyle/>
          <a:p>
            <a:pPr algn="ctr"/>
            <a:r>
              <a:rPr lang="en-US" sz="3100" dirty="0" err="1">
                <a:solidFill>
                  <a:srgbClr val="FFFF00"/>
                </a:solidFill>
              </a:rPr>
              <a:t>Sự</a:t>
            </a:r>
            <a:r>
              <a:rPr lang="en-US" sz="3100" dirty="0">
                <a:solidFill>
                  <a:srgbClr val="FFFF00"/>
                </a:solidFill>
              </a:rPr>
              <a:t> </a:t>
            </a:r>
            <a:r>
              <a:rPr lang="en-US" sz="3100" dirty="0" err="1">
                <a:solidFill>
                  <a:srgbClr val="FFFF00"/>
                </a:solidFill>
              </a:rPr>
              <a:t>ra</a:t>
            </a:r>
            <a:r>
              <a:rPr lang="en-US" sz="3100" dirty="0">
                <a:solidFill>
                  <a:srgbClr val="FFFF00"/>
                </a:solidFill>
              </a:rPr>
              <a:t> </a:t>
            </a:r>
            <a:r>
              <a:rPr lang="en-US" sz="3100" dirty="0" err="1">
                <a:solidFill>
                  <a:srgbClr val="FFFF00"/>
                </a:solidFill>
              </a:rPr>
              <a:t>đời</a:t>
            </a:r>
            <a:r>
              <a:rPr lang="en-US" sz="3100" dirty="0">
                <a:solidFill>
                  <a:srgbClr val="FFFF00"/>
                </a:solidFill>
              </a:rPr>
              <a:t> </a:t>
            </a:r>
            <a:r>
              <a:rPr lang="en-US" sz="3100" dirty="0" err="1">
                <a:solidFill>
                  <a:srgbClr val="FFFF00"/>
                </a:solidFill>
              </a:rPr>
              <a:t>của</a:t>
            </a:r>
            <a:r>
              <a:rPr lang="en-US" sz="3100" dirty="0">
                <a:solidFill>
                  <a:srgbClr val="FFFF00"/>
                </a:solidFill>
              </a:rPr>
              <a:t> </a:t>
            </a:r>
            <a:r>
              <a:rPr lang="en-US" sz="3100" dirty="0" err="1">
                <a:solidFill>
                  <a:srgbClr val="FFFF00"/>
                </a:solidFill>
              </a:rPr>
              <a:t>Gióng</a:t>
            </a:r>
            <a:endParaRPr lang="en-US" sz="3100" dirty="0">
              <a:solidFill>
                <a:srgbClr val="FFFF00"/>
              </a:solidFill>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08576"/>
            <a:ext cx="4572000" cy="2539425"/>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508576"/>
            <a:ext cx="4419601" cy="2539425"/>
          </a:xfrm>
          <a:prstGeom prst="rect">
            <a:avLst/>
          </a:prstGeom>
        </p:spPr>
      </p:pic>
      <p:sp>
        <p:nvSpPr>
          <p:cNvPr id="10" name="Rectangle 9"/>
          <p:cNvSpPr/>
          <p:nvPr/>
        </p:nvSpPr>
        <p:spPr>
          <a:xfrm>
            <a:off x="1523999" y="6019800"/>
            <a:ext cx="4456670" cy="892552"/>
          </a:xfrm>
          <a:prstGeom prst="rect">
            <a:avLst/>
          </a:prstGeom>
          <a:solidFill>
            <a:schemeClr val="bg1"/>
          </a:solidFill>
          <a:ln w="28575">
            <a:solidFill>
              <a:schemeClr val="tx1"/>
            </a:solidFill>
          </a:ln>
        </p:spPr>
        <p:txBody>
          <a:bodyPr wrap="square">
            <a:spAutoFit/>
          </a:bodyPr>
          <a:lstStyle/>
          <a:p>
            <a:pPr algn="ctr"/>
            <a:r>
              <a:rPr lang="en-US" sz="2500" dirty="0" err="1"/>
              <a:t>Lên</a:t>
            </a:r>
            <a:r>
              <a:rPr lang="en-US" sz="2500" dirty="0"/>
              <a:t> 3 </a:t>
            </a:r>
            <a:r>
              <a:rPr lang="en-US" sz="2500" dirty="0" err="1"/>
              <a:t>không</a:t>
            </a:r>
            <a:r>
              <a:rPr lang="en-US" sz="2500" dirty="0"/>
              <a:t> </a:t>
            </a:r>
            <a:r>
              <a:rPr lang="en-US" sz="2500" dirty="0" err="1"/>
              <a:t>nói,cười</a:t>
            </a:r>
            <a:r>
              <a:rPr lang="en-US" sz="2500" dirty="0"/>
              <a:t>,            </a:t>
            </a:r>
            <a:r>
              <a:rPr lang="en-US" sz="2500" dirty="0" err="1"/>
              <a:t>đặt</a:t>
            </a:r>
            <a:r>
              <a:rPr lang="en-US" sz="2500" dirty="0"/>
              <a:t> </a:t>
            </a:r>
            <a:r>
              <a:rPr lang="en-US" sz="2500" dirty="0" err="1"/>
              <a:t>đâu</a:t>
            </a:r>
            <a:r>
              <a:rPr lang="en-US" sz="2500" dirty="0"/>
              <a:t> </a:t>
            </a:r>
            <a:r>
              <a:rPr lang="en-US" sz="2500" dirty="0" err="1"/>
              <a:t>nằm</a:t>
            </a:r>
            <a:r>
              <a:rPr lang="en-US" sz="2500" dirty="0"/>
              <a:t> </a:t>
            </a:r>
            <a:r>
              <a:rPr lang="en-US" sz="2500" dirty="0" err="1"/>
              <a:t>đó</a:t>
            </a:r>
            <a:endParaRPr lang="en-US" sz="2500" dirty="0"/>
          </a:p>
        </p:txBody>
      </p:sp>
      <p:sp>
        <p:nvSpPr>
          <p:cNvPr id="14" name="Oval Callout 13">
            <a:hlinkClick r:id="rId5" action="ppaction://hlinksldjump"/>
          </p:cNvPr>
          <p:cNvSpPr/>
          <p:nvPr/>
        </p:nvSpPr>
        <p:spPr>
          <a:xfrm>
            <a:off x="6248400" y="4099034"/>
            <a:ext cx="4419600" cy="1066800"/>
          </a:xfrm>
          <a:prstGeom prst="wedgeEllipseCallout">
            <a:avLst>
              <a:gd name="adj1" fmla="val -54115"/>
              <a:gd name="adj2" fmla="val -98583"/>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=&gt;Ra </a:t>
            </a:r>
            <a:r>
              <a:rPr lang="en-US" sz="3000" b="1" dirty="0" err="1">
                <a:solidFill>
                  <a:schemeClr val="bg1"/>
                </a:solidFill>
              </a:rPr>
              <a:t>đời</a:t>
            </a:r>
            <a:r>
              <a:rPr lang="en-US" sz="3000" b="1" dirty="0">
                <a:solidFill>
                  <a:schemeClr val="bg1"/>
                </a:solidFill>
              </a:rPr>
              <a:t> </a:t>
            </a:r>
            <a:r>
              <a:rPr lang="en-US" sz="3000" b="1" dirty="0" err="1">
                <a:solidFill>
                  <a:schemeClr val="bg1"/>
                </a:solidFill>
              </a:rPr>
              <a:t>kì</a:t>
            </a:r>
            <a:r>
              <a:rPr lang="en-US" sz="3000" b="1" dirty="0">
                <a:solidFill>
                  <a:schemeClr val="bg1"/>
                </a:solidFill>
              </a:rPr>
              <a:t> </a:t>
            </a:r>
            <a:r>
              <a:rPr lang="en-US" sz="3000" b="1" dirty="0" err="1">
                <a:solidFill>
                  <a:schemeClr val="bg1"/>
                </a:solidFill>
              </a:rPr>
              <a:t>lạ</a:t>
            </a:r>
            <a:r>
              <a:rPr lang="en-US" sz="3000" b="1" dirty="0">
                <a:solidFill>
                  <a:schemeClr val="bg1"/>
                </a:solidFill>
              </a:rPr>
              <a:t>, </a:t>
            </a:r>
            <a:r>
              <a:rPr lang="en-US" sz="3000" b="1" dirty="0" err="1">
                <a:solidFill>
                  <a:schemeClr val="bg1"/>
                </a:solidFill>
              </a:rPr>
              <a:t>khác</a:t>
            </a:r>
            <a:r>
              <a:rPr lang="en-US" sz="3000" b="1" dirty="0">
                <a:solidFill>
                  <a:schemeClr val="bg1"/>
                </a:solidFill>
              </a:rPr>
              <a:t> </a:t>
            </a:r>
            <a:r>
              <a:rPr lang="en-US" sz="3000" b="1" dirty="0" err="1">
                <a:solidFill>
                  <a:schemeClr val="bg1"/>
                </a:solidFill>
              </a:rPr>
              <a:t>thường</a:t>
            </a:r>
            <a:endParaRPr lang="en-US" sz="3000" b="1" dirty="0">
              <a:solidFill>
                <a:schemeClr val="bg1"/>
              </a:solidFill>
            </a:endParaRPr>
          </a:p>
        </p:txBody>
      </p:sp>
    </p:spTree>
    <p:extLst>
      <p:ext uri="{BB962C8B-B14F-4D97-AF65-F5344CB8AC3E}">
        <p14:creationId xmlns:p14="http://schemas.microsoft.com/office/powerpoint/2010/main" val="27515281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10"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4"/>
          <p:cNvSpPr>
            <a:spLocks noChangeShapeType="1"/>
          </p:cNvSpPr>
          <p:nvPr/>
        </p:nvSpPr>
        <p:spPr bwMode="auto">
          <a:xfrm>
            <a:off x="6248400" y="1066800"/>
            <a:ext cx="0" cy="54864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 name="Text Box 6"/>
          <p:cNvSpPr txBox="1">
            <a:spLocks noChangeArrowheads="1"/>
          </p:cNvSpPr>
          <p:nvPr/>
        </p:nvSpPr>
        <p:spPr bwMode="auto">
          <a:xfrm>
            <a:off x="1524000" y="1447801"/>
            <a:ext cx="4495800"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dirty="0">
                <a:solidFill>
                  <a:srgbClr val="C00000"/>
                </a:solidFill>
              </a:rPr>
              <a:t> </a:t>
            </a:r>
            <a:r>
              <a:rPr lang="en-US" altLang="en-US" sz="2800" b="1" dirty="0">
                <a:solidFill>
                  <a:srgbClr val="C00000"/>
                </a:solidFill>
              </a:rPr>
              <a:t>II. Tìm hiểu văn bản</a:t>
            </a:r>
            <a:r>
              <a:rPr lang="en-US" altLang="en-US" sz="2800" b="1" dirty="0">
                <a:solidFill>
                  <a:schemeClr val="bg1"/>
                </a:solidFill>
              </a:rPr>
              <a:t>:</a:t>
            </a:r>
          </a:p>
        </p:txBody>
      </p:sp>
      <p:sp>
        <p:nvSpPr>
          <p:cNvPr id="17416" name="Oval 8"/>
          <p:cNvSpPr>
            <a:spLocks noChangeArrowheads="1"/>
          </p:cNvSpPr>
          <p:nvPr/>
        </p:nvSpPr>
        <p:spPr bwMode="auto">
          <a:xfrm>
            <a:off x="6477000" y="2590800"/>
            <a:ext cx="3886200" cy="1905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7417" name="Text Box 9"/>
          <p:cNvSpPr txBox="1">
            <a:spLocks noChangeArrowheads="1"/>
          </p:cNvSpPr>
          <p:nvPr/>
        </p:nvSpPr>
        <p:spPr bwMode="auto">
          <a:xfrm>
            <a:off x="6781800" y="2819400"/>
            <a:ext cx="3200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dirty="0"/>
              <a:t>  </a:t>
            </a:r>
            <a:r>
              <a:rPr lang="en-US" altLang="en-US" sz="2400" b="1" i="1" dirty="0" smtClean="0">
                <a:solidFill>
                  <a:srgbClr val="7030A0"/>
                </a:solidFill>
                <a:latin typeface=".VnTime" pitchFamily="34" charset="0"/>
              </a:rPr>
              <a:t>Tìm nh</a:t>
            </a:r>
            <a:r>
              <a:rPr lang="en-US" altLang="en-US" sz="2000" b="1" i="1" dirty="0" smtClean="0">
                <a:solidFill>
                  <a:srgbClr val="7030A0"/>
                </a:solidFill>
                <a:latin typeface=".VnTime" pitchFamily="34" charset="0"/>
              </a:rPr>
              <a:t>ữ</a:t>
            </a:r>
            <a:r>
              <a:rPr lang="en-US" altLang="en-US" sz="2400" b="1" i="1" dirty="0" smtClean="0">
                <a:solidFill>
                  <a:srgbClr val="7030A0"/>
                </a:solidFill>
                <a:latin typeface=".VnTime" pitchFamily="34" charset="0"/>
              </a:rPr>
              <a:t>ng</a:t>
            </a:r>
            <a:r>
              <a:rPr lang="en-US" altLang="en-US" sz="2000" b="1" i="1" dirty="0" smtClean="0">
                <a:solidFill>
                  <a:srgbClr val="7030A0"/>
                </a:solidFill>
              </a:rPr>
              <a:t> </a:t>
            </a:r>
            <a:r>
              <a:rPr lang="en-US" altLang="en-US" sz="2000" b="1" i="1" dirty="0">
                <a:solidFill>
                  <a:srgbClr val="7030A0"/>
                </a:solidFill>
              </a:rPr>
              <a:t>chi tiết kể về sự ra đời của Gióng? Nhận xét về sự ra đời đó?</a:t>
            </a:r>
          </a:p>
        </p:txBody>
      </p:sp>
      <p:sp>
        <p:nvSpPr>
          <p:cNvPr id="17418" name="Oval 10"/>
          <p:cNvSpPr>
            <a:spLocks noChangeArrowheads="1"/>
          </p:cNvSpPr>
          <p:nvPr/>
        </p:nvSpPr>
        <p:spPr bwMode="auto">
          <a:xfrm>
            <a:off x="6324600" y="4343400"/>
            <a:ext cx="4114800" cy="2057400"/>
          </a:xfrm>
          <a:prstGeom prst="ellipse">
            <a:avLst/>
          </a:prstGeom>
          <a:solidFill>
            <a:schemeClr val="accent1"/>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7419" name="Text Box 11"/>
          <p:cNvSpPr txBox="1">
            <a:spLocks noChangeArrowheads="1"/>
          </p:cNvSpPr>
          <p:nvPr/>
        </p:nvSpPr>
        <p:spPr bwMode="auto">
          <a:xfrm>
            <a:off x="6934200" y="4724401"/>
            <a:ext cx="34290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dirty="0"/>
              <a:t>  </a:t>
            </a:r>
            <a:r>
              <a:rPr lang="en-US" altLang="en-US" sz="2000" b="1" dirty="0">
                <a:solidFill>
                  <a:srgbClr val="7030A0"/>
                </a:solidFill>
              </a:rPr>
              <a:t>CÂU HỎI THẢO LUẬN</a:t>
            </a:r>
          </a:p>
          <a:p>
            <a:pPr eaLnBrk="1" hangingPunct="1">
              <a:spcBef>
                <a:spcPct val="50000"/>
              </a:spcBef>
              <a:buClrTx/>
              <a:buFontTx/>
              <a:buNone/>
            </a:pPr>
            <a:r>
              <a:rPr lang="en-US" altLang="en-US" sz="2000" b="1" dirty="0">
                <a:solidFill>
                  <a:srgbClr val="7030A0"/>
                </a:solidFill>
              </a:rPr>
              <a:t>Các em có suy nghĩ gì về nguồn gốc và sự ra đời kì lạ của Gióng?</a:t>
            </a:r>
          </a:p>
        </p:txBody>
      </p:sp>
      <p:sp>
        <p:nvSpPr>
          <p:cNvPr id="17420" name="Oval 12"/>
          <p:cNvSpPr>
            <a:spLocks noChangeArrowheads="1"/>
          </p:cNvSpPr>
          <p:nvPr/>
        </p:nvSpPr>
        <p:spPr bwMode="auto">
          <a:xfrm>
            <a:off x="6400800" y="990600"/>
            <a:ext cx="3962400" cy="1733550"/>
          </a:xfrm>
          <a:prstGeom prst="ellipse">
            <a:avLst/>
          </a:prstGeom>
          <a:solidFill>
            <a:schemeClr val="accent1"/>
          </a:solidFill>
          <a:ln w="9525">
            <a:solidFill>
              <a:srgbClr val="FF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7421" name="Text Box 13"/>
          <p:cNvSpPr txBox="1">
            <a:spLocks noChangeArrowheads="1"/>
          </p:cNvSpPr>
          <p:nvPr/>
        </p:nvSpPr>
        <p:spPr bwMode="auto">
          <a:xfrm>
            <a:off x="6858000" y="1295401"/>
            <a:ext cx="3200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b="1" i="1" dirty="0">
                <a:solidFill>
                  <a:srgbClr val="CC3300"/>
                </a:solidFill>
              </a:rPr>
              <a:t>  </a:t>
            </a:r>
            <a:r>
              <a:rPr lang="en-US" altLang="en-US" sz="2000" b="1" i="1" dirty="0">
                <a:solidFill>
                  <a:srgbClr val="7030A0"/>
                </a:solidFill>
              </a:rPr>
              <a:t>Truyện “Thánh Gióng” có những nhân vật nào? Ai là nhân vật chính?</a:t>
            </a:r>
          </a:p>
        </p:txBody>
      </p:sp>
      <p:sp>
        <p:nvSpPr>
          <p:cNvPr id="17423" name="Rectangle 15"/>
          <p:cNvSpPr>
            <a:spLocks noChangeArrowheads="1"/>
          </p:cNvSpPr>
          <p:nvPr/>
        </p:nvSpPr>
        <p:spPr bwMode="auto">
          <a:xfrm>
            <a:off x="1752600" y="3032126"/>
            <a:ext cx="45720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800" b="1" dirty="0"/>
              <a:t>   - Thụ thai từ một vết chân to, lạ</a:t>
            </a:r>
          </a:p>
          <a:p>
            <a:pPr eaLnBrk="1" hangingPunct="1">
              <a:spcBef>
                <a:spcPct val="0"/>
              </a:spcBef>
              <a:buClrTx/>
              <a:buFontTx/>
              <a:buNone/>
            </a:pPr>
            <a:r>
              <a:rPr lang="en-US" altLang="en-US" sz="2800" b="1" dirty="0"/>
              <a:t>   - Mang thai 12 tháng</a:t>
            </a:r>
          </a:p>
          <a:p>
            <a:pPr eaLnBrk="1" hangingPunct="1">
              <a:spcBef>
                <a:spcPct val="0"/>
              </a:spcBef>
              <a:buClrTx/>
              <a:buFontTx/>
              <a:buNone/>
            </a:pPr>
            <a:r>
              <a:rPr lang="en-US" altLang="en-US" sz="2800" b="1" dirty="0"/>
              <a:t>   - Ba tuổi chưa biết nói, cười, đi, đặt đâu nằm đấy.</a:t>
            </a:r>
          </a:p>
        </p:txBody>
      </p:sp>
      <p:sp>
        <p:nvSpPr>
          <p:cNvPr id="17424" name="Text Box 16"/>
          <p:cNvSpPr txBox="1">
            <a:spLocks noChangeArrowheads="1"/>
          </p:cNvSpPr>
          <p:nvPr/>
        </p:nvSpPr>
        <p:spPr bwMode="auto">
          <a:xfrm>
            <a:off x="2209800" y="0"/>
            <a:ext cx="8458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50000"/>
              </a:spcBef>
              <a:buClrTx/>
              <a:buFontTx/>
              <a:buNone/>
            </a:pPr>
            <a:r>
              <a:rPr lang="en-US" altLang="en-US" b="1" i="1" dirty="0">
                <a:solidFill>
                  <a:srgbClr val="FFFF66"/>
                </a:solidFill>
              </a:rPr>
              <a:t>   </a:t>
            </a:r>
            <a:r>
              <a:rPr lang="en-US" altLang="en-US" b="1" i="1" dirty="0">
                <a:solidFill>
                  <a:srgbClr val="FF0000"/>
                </a:solidFill>
              </a:rPr>
              <a:t>Văn bản</a:t>
            </a:r>
            <a:r>
              <a:rPr lang="en-US" altLang="en-US" sz="2800" dirty="0">
                <a:solidFill>
                  <a:srgbClr val="FF0000"/>
                </a:solidFill>
              </a:rPr>
              <a:t>       </a:t>
            </a:r>
            <a:r>
              <a:rPr lang="en-US" altLang="en-US" b="1" dirty="0">
                <a:solidFill>
                  <a:srgbClr val="FF0000"/>
                </a:solidFill>
              </a:rPr>
              <a:t>THÁNH GIÓNG  </a:t>
            </a:r>
            <a:r>
              <a:rPr lang="en-US" altLang="en-US" b="1" dirty="0">
                <a:solidFill>
                  <a:srgbClr val="CC3300"/>
                </a:solidFill>
              </a:rPr>
              <a:t>  </a:t>
            </a:r>
            <a:r>
              <a:rPr lang="en-US" altLang="en-US" sz="2000" b="1" i="1" dirty="0">
                <a:solidFill>
                  <a:srgbClr val="D60093"/>
                </a:solidFill>
              </a:rPr>
              <a:t>Truyền thuyết</a:t>
            </a:r>
            <a:r>
              <a:rPr lang="en-US" altLang="en-US" b="1" dirty="0">
                <a:solidFill>
                  <a:srgbClr val="CC3300"/>
                </a:solidFill>
              </a:rPr>
              <a:t> </a:t>
            </a:r>
          </a:p>
        </p:txBody>
      </p:sp>
      <p:sp>
        <p:nvSpPr>
          <p:cNvPr id="17427" name="Text Box 19"/>
          <p:cNvSpPr txBox="1">
            <a:spLocks noChangeArrowheads="1"/>
          </p:cNvSpPr>
          <p:nvPr/>
        </p:nvSpPr>
        <p:spPr bwMode="auto">
          <a:xfrm>
            <a:off x="1524000" y="838201"/>
            <a:ext cx="4495800"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a:t> </a:t>
            </a:r>
            <a:r>
              <a:rPr lang="en-US" altLang="en-US" sz="2800" b="1">
                <a:solidFill>
                  <a:schemeClr val="bg1"/>
                </a:solidFill>
              </a:rPr>
              <a:t>I.</a:t>
            </a:r>
            <a:r>
              <a:rPr lang="en-US" altLang="en-US" sz="2800" b="1">
                <a:solidFill>
                  <a:srgbClr val="CC3300"/>
                </a:solidFill>
              </a:rPr>
              <a:t>Tìm hiểu chung</a:t>
            </a:r>
            <a:r>
              <a:rPr lang="en-US" altLang="en-US" sz="2800" b="1">
                <a:solidFill>
                  <a:schemeClr val="bg1"/>
                </a:solidFill>
              </a:rPr>
              <a:t>:</a:t>
            </a:r>
          </a:p>
        </p:txBody>
      </p:sp>
      <p:sp>
        <p:nvSpPr>
          <p:cNvPr id="17428" name="Text Box 20"/>
          <p:cNvSpPr txBox="1">
            <a:spLocks noChangeArrowheads="1"/>
          </p:cNvSpPr>
          <p:nvPr/>
        </p:nvSpPr>
        <p:spPr bwMode="auto">
          <a:xfrm>
            <a:off x="1676400" y="2498726"/>
            <a:ext cx="24955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800" b="1" i="1" dirty="0"/>
              <a:t>a. Sự ra đời :</a:t>
            </a:r>
            <a:r>
              <a:rPr lang="en-US" altLang="en-US" sz="2800" dirty="0"/>
              <a:t> </a:t>
            </a:r>
          </a:p>
        </p:txBody>
      </p:sp>
      <p:sp>
        <p:nvSpPr>
          <p:cNvPr id="17429" name="Text Box 21"/>
          <p:cNvSpPr txBox="1">
            <a:spLocks noChangeArrowheads="1"/>
          </p:cNvSpPr>
          <p:nvPr/>
        </p:nvSpPr>
        <p:spPr bwMode="auto">
          <a:xfrm>
            <a:off x="1676400" y="5775326"/>
            <a:ext cx="32400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1800" dirty="0"/>
              <a:t> </a:t>
            </a:r>
            <a:r>
              <a:rPr lang="en-US" altLang="en-US" sz="2800" b="1" dirty="0">
                <a:sym typeface="Wingdings" panose="05000000000000000000" pitchFamily="2" charset="2"/>
              </a:rPr>
              <a:t></a:t>
            </a:r>
            <a:r>
              <a:rPr lang="en-US" altLang="en-US" sz="2800" b="1" dirty="0"/>
              <a:t> Sự ra đời kì lạ.</a:t>
            </a:r>
          </a:p>
        </p:txBody>
      </p:sp>
    </p:spTree>
    <p:extLst>
      <p:ext uri="{BB962C8B-B14F-4D97-AF65-F5344CB8AC3E}">
        <p14:creationId xmlns:p14="http://schemas.microsoft.com/office/powerpoint/2010/main" val="1680528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424"/>
                                        </p:tgtEl>
                                        <p:attrNameLst>
                                          <p:attrName>style.visibility</p:attrName>
                                        </p:attrNameLst>
                                      </p:cBhvr>
                                      <p:to>
                                        <p:strVal val="visible"/>
                                      </p:to>
                                    </p:set>
                                    <p:animEffect transition="in" filter="fade">
                                      <p:cBhvr>
                                        <p:cTn id="7" dur="1000"/>
                                        <p:tgtEl>
                                          <p:spTgt spid="17424"/>
                                        </p:tgtEl>
                                      </p:cBhvr>
                                    </p:animEffect>
                                    <p:anim calcmode="lin" valueType="num">
                                      <p:cBhvr>
                                        <p:cTn id="8" dur="1000" fill="hold"/>
                                        <p:tgtEl>
                                          <p:spTgt spid="17424"/>
                                        </p:tgtEl>
                                        <p:attrNameLst>
                                          <p:attrName>ppt_x</p:attrName>
                                        </p:attrNameLst>
                                      </p:cBhvr>
                                      <p:tavLst>
                                        <p:tav tm="0">
                                          <p:val>
                                            <p:strVal val="#ppt_x"/>
                                          </p:val>
                                        </p:tav>
                                        <p:tav tm="100000">
                                          <p:val>
                                            <p:strVal val="#ppt_x"/>
                                          </p:val>
                                        </p:tav>
                                      </p:tavLst>
                                    </p:anim>
                                    <p:anim calcmode="lin" valueType="num">
                                      <p:cBhvr>
                                        <p:cTn id="9" dur="1000" fill="hold"/>
                                        <p:tgtEl>
                                          <p:spTgt spid="1742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7427"/>
                                        </p:tgtEl>
                                        <p:attrNameLst>
                                          <p:attrName>style.visibility</p:attrName>
                                        </p:attrNameLst>
                                      </p:cBhvr>
                                      <p:to>
                                        <p:strVal val="visible"/>
                                      </p:to>
                                    </p:set>
                                    <p:animEffect transition="in" filter="fade">
                                      <p:cBhvr>
                                        <p:cTn id="12" dur="1000"/>
                                        <p:tgtEl>
                                          <p:spTgt spid="17427"/>
                                        </p:tgtEl>
                                      </p:cBhvr>
                                    </p:animEffect>
                                    <p:anim calcmode="lin" valueType="num">
                                      <p:cBhvr>
                                        <p:cTn id="13" dur="1000" fill="hold"/>
                                        <p:tgtEl>
                                          <p:spTgt spid="17427"/>
                                        </p:tgtEl>
                                        <p:attrNameLst>
                                          <p:attrName>ppt_x</p:attrName>
                                        </p:attrNameLst>
                                      </p:cBhvr>
                                      <p:tavLst>
                                        <p:tav tm="0">
                                          <p:val>
                                            <p:strVal val="#ppt_x"/>
                                          </p:val>
                                        </p:tav>
                                        <p:tav tm="100000">
                                          <p:val>
                                            <p:strVal val="#ppt_x"/>
                                          </p:val>
                                        </p:tav>
                                      </p:tavLst>
                                    </p:anim>
                                    <p:anim calcmode="lin" valueType="num">
                                      <p:cBhvr>
                                        <p:cTn id="14" dur="1000" fill="hold"/>
                                        <p:tgtEl>
                                          <p:spTgt spid="1742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7414"/>
                                        </p:tgtEl>
                                        <p:attrNameLst>
                                          <p:attrName>style.visibility</p:attrName>
                                        </p:attrNameLst>
                                      </p:cBhvr>
                                      <p:to>
                                        <p:strVal val="visible"/>
                                      </p:to>
                                    </p:set>
                                    <p:animEffect transition="in" filter="fade">
                                      <p:cBhvr>
                                        <p:cTn id="17" dur="1000"/>
                                        <p:tgtEl>
                                          <p:spTgt spid="17414"/>
                                        </p:tgtEl>
                                      </p:cBhvr>
                                    </p:animEffect>
                                    <p:anim calcmode="lin" valueType="num">
                                      <p:cBhvr>
                                        <p:cTn id="18" dur="1000" fill="hold"/>
                                        <p:tgtEl>
                                          <p:spTgt spid="17414"/>
                                        </p:tgtEl>
                                        <p:attrNameLst>
                                          <p:attrName>ppt_x</p:attrName>
                                        </p:attrNameLst>
                                      </p:cBhvr>
                                      <p:tavLst>
                                        <p:tav tm="0">
                                          <p:val>
                                            <p:strVal val="#ppt_x"/>
                                          </p:val>
                                        </p:tav>
                                        <p:tav tm="100000">
                                          <p:val>
                                            <p:strVal val="#ppt_x"/>
                                          </p:val>
                                        </p:tav>
                                      </p:tavLst>
                                    </p:anim>
                                    <p:anim calcmode="lin" valueType="num">
                                      <p:cBhvr>
                                        <p:cTn id="19" dur="1000" fill="hold"/>
                                        <p:tgtEl>
                                          <p:spTgt spid="17414"/>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nodeType="clickEffect">
                                  <p:stCondLst>
                                    <p:cond delay="0"/>
                                  </p:stCondLst>
                                  <p:childTnLst>
                                    <p:set>
                                      <p:cBhvr>
                                        <p:cTn id="23" dur="1" fill="hold">
                                          <p:stCondLst>
                                            <p:cond delay="0"/>
                                          </p:stCondLst>
                                        </p:cTn>
                                        <p:tgtEl>
                                          <p:spTgt spid="17420"/>
                                        </p:tgtEl>
                                        <p:attrNameLst>
                                          <p:attrName>style.visibility</p:attrName>
                                        </p:attrNameLst>
                                      </p:cBhvr>
                                      <p:to>
                                        <p:strVal val="visible"/>
                                      </p:to>
                                    </p:set>
                                    <p:animEffect transition="in" filter="fade">
                                      <p:cBhvr>
                                        <p:cTn id="24" dur="1000"/>
                                        <p:tgtEl>
                                          <p:spTgt spid="17420"/>
                                        </p:tgtEl>
                                      </p:cBhvr>
                                    </p:animEffect>
                                    <p:anim calcmode="lin" valueType="num">
                                      <p:cBhvr>
                                        <p:cTn id="25" dur="1000" fill="hold"/>
                                        <p:tgtEl>
                                          <p:spTgt spid="17420"/>
                                        </p:tgtEl>
                                        <p:attrNameLst>
                                          <p:attrName>ppt_x</p:attrName>
                                        </p:attrNameLst>
                                      </p:cBhvr>
                                      <p:tavLst>
                                        <p:tav tm="0">
                                          <p:val>
                                            <p:strVal val="#ppt_x"/>
                                          </p:val>
                                        </p:tav>
                                        <p:tav tm="100000">
                                          <p:val>
                                            <p:strVal val="#ppt_x"/>
                                          </p:val>
                                        </p:tav>
                                      </p:tavLst>
                                    </p:anim>
                                    <p:anim calcmode="lin" valueType="num">
                                      <p:cBhvr>
                                        <p:cTn id="26" dur="1000" fill="hold"/>
                                        <p:tgtEl>
                                          <p:spTgt spid="1742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7421"/>
                                        </p:tgtEl>
                                        <p:attrNameLst>
                                          <p:attrName>style.visibility</p:attrName>
                                        </p:attrNameLst>
                                      </p:cBhvr>
                                      <p:to>
                                        <p:strVal val="visible"/>
                                      </p:to>
                                    </p:set>
                                    <p:animEffect transition="in" filter="fade">
                                      <p:cBhvr>
                                        <p:cTn id="29" dur="500"/>
                                        <p:tgtEl>
                                          <p:spTgt spid="17421"/>
                                        </p:tgtEl>
                                      </p:cBhvr>
                                    </p:animEffect>
                                    <p:anim calcmode="lin" valueType="num">
                                      <p:cBhvr>
                                        <p:cTn id="30" dur="500" fill="hold"/>
                                        <p:tgtEl>
                                          <p:spTgt spid="17421"/>
                                        </p:tgtEl>
                                        <p:attrNameLst>
                                          <p:attrName>ppt_x</p:attrName>
                                        </p:attrNameLst>
                                      </p:cBhvr>
                                      <p:tavLst>
                                        <p:tav tm="0">
                                          <p:val>
                                            <p:strVal val="#ppt_x"/>
                                          </p:val>
                                        </p:tav>
                                        <p:tav tm="100000">
                                          <p:val>
                                            <p:strVal val="#ppt_x"/>
                                          </p:val>
                                        </p:tav>
                                      </p:tavLst>
                                    </p:anim>
                                    <p:anim calcmode="lin" valueType="num">
                                      <p:cBhvr>
                                        <p:cTn id="31" dur="500" fill="hold"/>
                                        <p:tgtEl>
                                          <p:spTgt spid="17421"/>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xit" presetSubtype="16" fill="hold" grpId="1" nodeType="clickEffect">
                                  <p:stCondLst>
                                    <p:cond delay="0"/>
                                  </p:stCondLst>
                                  <p:childTnLst>
                                    <p:animEffect transition="out" filter="diamond(in)">
                                      <p:cBhvr>
                                        <p:cTn id="35" dur="500"/>
                                        <p:tgtEl>
                                          <p:spTgt spid="17421"/>
                                        </p:tgtEl>
                                      </p:cBhvr>
                                    </p:animEffect>
                                    <p:set>
                                      <p:cBhvr>
                                        <p:cTn id="36" dur="1" fill="hold">
                                          <p:stCondLst>
                                            <p:cond delay="499"/>
                                          </p:stCondLst>
                                        </p:cTn>
                                        <p:tgtEl>
                                          <p:spTgt spid="17421"/>
                                        </p:tgtEl>
                                        <p:attrNameLst>
                                          <p:attrName>style.visibility</p:attrName>
                                        </p:attrNameLst>
                                      </p:cBhvr>
                                      <p:to>
                                        <p:strVal val="hidden"/>
                                      </p:to>
                                    </p:set>
                                  </p:childTnLst>
                                </p:cTn>
                              </p:par>
                              <p:par>
                                <p:cTn id="37" presetID="8" presetClass="exit" presetSubtype="16" fill="hold" nodeType="withEffect">
                                  <p:stCondLst>
                                    <p:cond delay="0"/>
                                  </p:stCondLst>
                                  <p:childTnLst>
                                    <p:animEffect transition="out" filter="diamond(in)">
                                      <p:cBhvr>
                                        <p:cTn id="38" dur="2000"/>
                                        <p:tgtEl>
                                          <p:spTgt spid="17420"/>
                                        </p:tgtEl>
                                      </p:cBhvr>
                                    </p:animEffect>
                                    <p:set>
                                      <p:cBhvr>
                                        <p:cTn id="39" dur="1" fill="hold">
                                          <p:stCondLst>
                                            <p:cond delay="1999"/>
                                          </p:stCondLst>
                                        </p:cTn>
                                        <p:tgtEl>
                                          <p:spTgt spid="17420"/>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7428"/>
                                        </p:tgtEl>
                                        <p:attrNameLst>
                                          <p:attrName>style.visibility</p:attrName>
                                        </p:attrNameLst>
                                      </p:cBhvr>
                                      <p:to>
                                        <p:strVal val="visible"/>
                                      </p:to>
                                    </p:set>
                                    <p:anim calcmode="lin" valueType="num">
                                      <p:cBhvr>
                                        <p:cTn id="44" dur="500" fill="hold"/>
                                        <p:tgtEl>
                                          <p:spTgt spid="17428"/>
                                        </p:tgtEl>
                                        <p:attrNameLst>
                                          <p:attrName>ppt_w</p:attrName>
                                        </p:attrNameLst>
                                      </p:cBhvr>
                                      <p:tavLst>
                                        <p:tav tm="0">
                                          <p:val>
                                            <p:fltVal val="0"/>
                                          </p:val>
                                        </p:tav>
                                        <p:tav tm="100000">
                                          <p:val>
                                            <p:strVal val="#ppt_w"/>
                                          </p:val>
                                        </p:tav>
                                      </p:tavLst>
                                    </p:anim>
                                    <p:anim calcmode="lin" valueType="num">
                                      <p:cBhvr>
                                        <p:cTn id="45" dur="500" fill="hold"/>
                                        <p:tgtEl>
                                          <p:spTgt spid="17428"/>
                                        </p:tgtEl>
                                        <p:attrNameLst>
                                          <p:attrName>ppt_h</p:attrName>
                                        </p:attrNameLst>
                                      </p:cBhvr>
                                      <p:tavLst>
                                        <p:tav tm="0">
                                          <p:val>
                                            <p:fltVal val="0"/>
                                          </p:val>
                                        </p:tav>
                                        <p:tav tm="100000">
                                          <p:val>
                                            <p:strVal val="#ppt_h"/>
                                          </p:val>
                                        </p:tav>
                                      </p:tavLst>
                                    </p:anim>
                                    <p:animEffect transition="in" filter="fade">
                                      <p:cBhvr>
                                        <p:cTn id="46" dur="500"/>
                                        <p:tgtEl>
                                          <p:spTgt spid="1742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nodeType="clickEffect">
                                  <p:stCondLst>
                                    <p:cond delay="0"/>
                                  </p:stCondLst>
                                  <p:childTnLst>
                                    <p:set>
                                      <p:cBhvr>
                                        <p:cTn id="50" dur="1" fill="hold">
                                          <p:stCondLst>
                                            <p:cond delay="0"/>
                                          </p:stCondLst>
                                        </p:cTn>
                                        <p:tgtEl>
                                          <p:spTgt spid="17416"/>
                                        </p:tgtEl>
                                        <p:attrNameLst>
                                          <p:attrName>style.visibility</p:attrName>
                                        </p:attrNameLst>
                                      </p:cBhvr>
                                      <p:to>
                                        <p:strVal val="visible"/>
                                      </p:to>
                                    </p:set>
                                    <p:anim calcmode="lin" valueType="num">
                                      <p:cBhvr>
                                        <p:cTn id="51" dur="500" fill="hold"/>
                                        <p:tgtEl>
                                          <p:spTgt spid="17416"/>
                                        </p:tgtEl>
                                        <p:attrNameLst>
                                          <p:attrName>ppt_w</p:attrName>
                                        </p:attrNameLst>
                                      </p:cBhvr>
                                      <p:tavLst>
                                        <p:tav tm="0">
                                          <p:val>
                                            <p:fltVal val="0"/>
                                          </p:val>
                                        </p:tav>
                                        <p:tav tm="100000">
                                          <p:val>
                                            <p:strVal val="#ppt_w"/>
                                          </p:val>
                                        </p:tav>
                                      </p:tavLst>
                                    </p:anim>
                                    <p:anim calcmode="lin" valueType="num">
                                      <p:cBhvr>
                                        <p:cTn id="52" dur="500" fill="hold"/>
                                        <p:tgtEl>
                                          <p:spTgt spid="17416"/>
                                        </p:tgtEl>
                                        <p:attrNameLst>
                                          <p:attrName>ppt_h</p:attrName>
                                        </p:attrNameLst>
                                      </p:cBhvr>
                                      <p:tavLst>
                                        <p:tav tm="0">
                                          <p:val>
                                            <p:fltVal val="0"/>
                                          </p:val>
                                        </p:tav>
                                        <p:tav tm="100000">
                                          <p:val>
                                            <p:strVal val="#ppt_h"/>
                                          </p:val>
                                        </p:tav>
                                      </p:tavLst>
                                    </p:anim>
                                    <p:animEffect transition="in" filter="fade">
                                      <p:cBhvr>
                                        <p:cTn id="53" dur="500"/>
                                        <p:tgtEl>
                                          <p:spTgt spid="17416"/>
                                        </p:tgtEl>
                                      </p:cBhvr>
                                    </p:animEffect>
                                  </p:childTnLst>
                                </p:cTn>
                              </p:par>
                              <p:par>
                                <p:cTn id="54" presetID="53" presetClass="entr" presetSubtype="0" fill="hold" grpId="0" nodeType="withEffect">
                                  <p:stCondLst>
                                    <p:cond delay="0"/>
                                  </p:stCondLst>
                                  <p:childTnLst>
                                    <p:set>
                                      <p:cBhvr>
                                        <p:cTn id="55" dur="1" fill="hold">
                                          <p:stCondLst>
                                            <p:cond delay="0"/>
                                          </p:stCondLst>
                                        </p:cTn>
                                        <p:tgtEl>
                                          <p:spTgt spid="17417"/>
                                        </p:tgtEl>
                                        <p:attrNameLst>
                                          <p:attrName>style.visibility</p:attrName>
                                        </p:attrNameLst>
                                      </p:cBhvr>
                                      <p:to>
                                        <p:strVal val="visible"/>
                                      </p:to>
                                    </p:set>
                                    <p:anim calcmode="lin" valueType="num">
                                      <p:cBhvr>
                                        <p:cTn id="56" dur="500" fill="hold"/>
                                        <p:tgtEl>
                                          <p:spTgt spid="17417"/>
                                        </p:tgtEl>
                                        <p:attrNameLst>
                                          <p:attrName>ppt_w</p:attrName>
                                        </p:attrNameLst>
                                      </p:cBhvr>
                                      <p:tavLst>
                                        <p:tav tm="0">
                                          <p:val>
                                            <p:fltVal val="0"/>
                                          </p:val>
                                        </p:tav>
                                        <p:tav tm="100000">
                                          <p:val>
                                            <p:strVal val="#ppt_w"/>
                                          </p:val>
                                        </p:tav>
                                      </p:tavLst>
                                    </p:anim>
                                    <p:anim calcmode="lin" valueType="num">
                                      <p:cBhvr>
                                        <p:cTn id="57" dur="500" fill="hold"/>
                                        <p:tgtEl>
                                          <p:spTgt spid="17417"/>
                                        </p:tgtEl>
                                        <p:attrNameLst>
                                          <p:attrName>ppt_h</p:attrName>
                                        </p:attrNameLst>
                                      </p:cBhvr>
                                      <p:tavLst>
                                        <p:tav tm="0">
                                          <p:val>
                                            <p:fltVal val="0"/>
                                          </p:val>
                                        </p:tav>
                                        <p:tav tm="100000">
                                          <p:val>
                                            <p:strVal val="#ppt_h"/>
                                          </p:val>
                                        </p:tav>
                                      </p:tavLst>
                                    </p:anim>
                                    <p:animEffect transition="in" filter="fade">
                                      <p:cBhvr>
                                        <p:cTn id="58" dur="500"/>
                                        <p:tgtEl>
                                          <p:spTgt spid="1741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17423"/>
                                        </p:tgtEl>
                                        <p:attrNameLst>
                                          <p:attrName>style.visibility</p:attrName>
                                        </p:attrNameLst>
                                      </p:cBhvr>
                                      <p:to>
                                        <p:strVal val="visible"/>
                                      </p:to>
                                    </p:set>
                                    <p:anim calcmode="lin" valueType="num">
                                      <p:cBhvr>
                                        <p:cTn id="63" dur="500" fill="hold"/>
                                        <p:tgtEl>
                                          <p:spTgt spid="17423"/>
                                        </p:tgtEl>
                                        <p:attrNameLst>
                                          <p:attrName>ppt_w</p:attrName>
                                        </p:attrNameLst>
                                      </p:cBhvr>
                                      <p:tavLst>
                                        <p:tav tm="0">
                                          <p:val>
                                            <p:fltVal val="0"/>
                                          </p:val>
                                        </p:tav>
                                        <p:tav tm="100000">
                                          <p:val>
                                            <p:strVal val="#ppt_w"/>
                                          </p:val>
                                        </p:tav>
                                      </p:tavLst>
                                    </p:anim>
                                    <p:anim calcmode="lin" valueType="num">
                                      <p:cBhvr>
                                        <p:cTn id="64" dur="500" fill="hold"/>
                                        <p:tgtEl>
                                          <p:spTgt spid="17423"/>
                                        </p:tgtEl>
                                        <p:attrNameLst>
                                          <p:attrName>ppt_h</p:attrName>
                                        </p:attrNameLst>
                                      </p:cBhvr>
                                      <p:tavLst>
                                        <p:tav tm="0">
                                          <p:val>
                                            <p:fltVal val="0"/>
                                          </p:val>
                                        </p:tav>
                                        <p:tav tm="100000">
                                          <p:val>
                                            <p:strVal val="#ppt_h"/>
                                          </p:val>
                                        </p:tav>
                                      </p:tavLst>
                                    </p:anim>
                                    <p:animEffect transition="in" filter="fade">
                                      <p:cBhvr>
                                        <p:cTn id="65" dur="500"/>
                                        <p:tgtEl>
                                          <p:spTgt spid="1742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8" presetClass="exit" presetSubtype="16" fill="hold" grpId="1" nodeType="clickEffect">
                                  <p:stCondLst>
                                    <p:cond delay="0"/>
                                  </p:stCondLst>
                                  <p:childTnLst>
                                    <p:animEffect transition="out" filter="diamond(in)">
                                      <p:cBhvr>
                                        <p:cTn id="69" dur="2000"/>
                                        <p:tgtEl>
                                          <p:spTgt spid="17417"/>
                                        </p:tgtEl>
                                      </p:cBhvr>
                                    </p:animEffect>
                                    <p:set>
                                      <p:cBhvr>
                                        <p:cTn id="70" dur="1" fill="hold">
                                          <p:stCondLst>
                                            <p:cond delay="1999"/>
                                          </p:stCondLst>
                                        </p:cTn>
                                        <p:tgtEl>
                                          <p:spTgt spid="17417"/>
                                        </p:tgtEl>
                                        <p:attrNameLst>
                                          <p:attrName>style.visibility</p:attrName>
                                        </p:attrNameLst>
                                      </p:cBhvr>
                                      <p:to>
                                        <p:strVal val="hidden"/>
                                      </p:to>
                                    </p:set>
                                  </p:childTnLst>
                                </p:cTn>
                              </p:par>
                              <p:par>
                                <p:cTn id="71" presetID="8" presetClass="exit" presetSubtype="16" fill="hold" nodeType="withEffect">
                                  <p:stCondLst>
                                    <p:cond delay="0"/>
                                  </p:stCondLst>
                                  <p:childTnLst>
                                    <p:animEffect transition="out" filter="diamond(in)">
                                      <p:cBhvr>
                                        <p:cTn id="72" dur="2000"/>
                                        <p:tgtEl>
                                          <p:spTgt spid="17416"/>
                                        </p:tgtEl>
                                      </p:cBhvr>
                                    </p:animEffect>
                                    <p:set>
                                      <p:cBhvr>
                                        <p:cTn id="73" dur="1" fill="hold">
                                          <p:stCondLst>
                                            <p:cond delay="1999"/>
                                          </p:stCondLst>
                                        </p:cTn>
                                        <p:tgtEl>
                                          <p:spTgt spid="17416"/>
                                        </p:tgtEl>
                                        <p:attrNameLst>
                                          <p:attrName>style.visibility</p:attrName>
                                        </p:attrNameLst>
                                      </p:cBhvr>
                                      <p:to>
                                        <p:strVal val="hidden"/>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7429"/>
                                        </p:tgtEl>
                                        <p:attrNameLst>
                                          <p:attrName>style.visibility</p:attrName>
                                        </p:attrNameLst>
                                      </p:cBhvr>
                                      <p:to>
                                        <p:strVal val="visible"/>
                                      </p:to>
                                    </p:set>
                                    <p:anim calcmode="lin" valueType="num">
                                      <p:cBhvr additive="base">
                                        <p:cTn id="78" dur="500" fill="hold"/>
                                        <p:tgtEl>
                                          <p:spTgt spid="17429"/>
                                        </p:tgtEl>
                                        <p:attrNameLst>
                                          <p:attrName>ppt_x</p:attrName>
                                        </p:attrNameLst>
                                      </p:cBhvr>
                                      <p:tavLst>
                                        <p:tav tm="0">
                                          <p:val>
                                            <p:strVal val="#ppt_x"/>
                                          </p:val>
                                        </p:tav>
                                        <p:tav tm="100000">
                                          <p:val>
                                            <p:strVal val="#ppt_x"/>
                                          </p:val>
                                        </p:tav>
                                      </p:tavLst>
                                    </p:anim>
                                    <p:anim calcmode="lin" valueType="num">
                                      <p:cBhvr additive="base">
                                        <p:cTn id="79" dur="500" fill="hold"/>
                                        <p:tgtEl>
                                          <p:spTgt spid="17429"/>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7419"/>
                                        </p:tgtEl>
                                        <p:attrNameLst>
                                          <p:attrName>style.visibility</p:attrName>
                                        </p:attrNameLst>
                                      </p:cBhvr>
                                      <p:to>
                                        <p:strVal val="visible"/>
                                      </p:to>
                                    </p:set>
                                    <p:anim calcmode="lin" valueType="num">
                                      <p:cBhvr additive="base">
                                        <p:cTn id="84" dur="500" fill="hold"/>
                                        <p:tgtEl>
                                          <p:spTgt spid="17419"/>
                                        </p:tgtEl>
                                        <p:attrNameLst>
                                          <p:attrName>ppt_x</p:attrName>
                                        </p:attrNameLst>
                                      </p:cBhvr>
                                      <p:tavLst>
                                        <p:tav tm="0">
                                          <p:val>
                                            <p:strVal val="#ppt_x"/>
                                          </p:val>
                                        </p:tav>
                                        <p:tav tm="100000">
                                          <p:val>
                                            <p:strVal val="#ppt_x"/>
                                          </p:val>
                                        </p:tav>
                                      </p:tavLst>
                                    </p:anim>
                                    <p:anim calcmode="lin" valueType="num">
                                      <p:cBhvr additive="base">
                                        <p:cTn id="85" dur="500" fill="hold"/>
                                        <p:tgtEl>
                                          <p:spTgt spid="17419"/>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17418"/>
                                        </p:tgtEl>
                                        <p:attrNameLst>
                                          <p:attrName>style.visibility</p:attrName>
                                        </p:attrNameLst>
                                      </p:cBhvr>
                                      <p:to>
                                        <p:strVal val="visible"/>
                                      </p:to>
                                    </p:set>
                                    <p:anim calcmode="lin" valueType="num">
                                      <p:cBhvr additive="base">
                                        <p:cTn id="88" dur="500" fill="hold"/>
                                        <p:tgtEl>
                                          <p:spTgt spid="17418"/>
                                        </p:tgtEl>
                                        <p:attrNameLst>
                                          <p:attrName>ppt_x</p:attrName>
                                        </p:attrNameLst>
                                      </p:cBhvr>
                                      <p:tavLst>
                                        <p:tav tm="0">
                                          <p:val>
                                            <p:strVal val="#ppt_x"/>
                                          </p:val>
                                        </p:tav>
                                        <p:tav tm="100000">
                                          <p:val>
                                            <p:strVal val="#ppt_x"/>
                                          </p:val>
                                        </p:tav>
                                      </p:tavLst>
                                    </p:anim>
                                    <p:anim calcmode="lin" valueType="num">
                                      <p:cBhvr additive="base">
                                        <p:cTn id="89" dur="500" fill="hold"/>
                                        <p:tgtEl>
                                          <p:spTgt spid="17418"/>
                                        </p:tgtEl>
                                        <p:attrNameLst>
                                          <p:attrName>ppt_y</p:attrName>
                                        </p:attrNameLst>
                                      </p:cBhvr>
                                      <p:tavLst>
                                        <p:tav tm="0">
                                          <p:val>
                                            <p:strVal val="1+#ppt_h/2"/>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8" presetClass="exit" presetSubtype="16" fill="hold" nodeType="clickEffect">
                                  <p:stCondLst>
                                    <p:cond delay="0"/>
                                  </p:stCondLst>
                                  <p:childTnLst>
                                    <p:animEffect transition="out" filter="diamond(in)">
                                      <p:cBhvr>
                                        <p:cTn id="93" dur="2000"/>
                                        <p:tgtEl>
                                          <p:spTgt spid="17418"/>
                                        </p:tgtEl>
                                      </p:cBhvr>
                                    </p:animEffect>
                                    <p:set>
                                      <p:cBhvr>
                                        <p:cTn id="94" dur="1" fill="hold">
                                          <p:stCondLst>
                                            <p:cond delay="1999"/>
                                          </p:stCondLst>
                                        </p:cTn>
                                        <p:tgtEl>
                                          <p:spTgt spid="17418"/>
                                        </p:tgtEl>
                                        <p:attrNameLst>
                                          <p:attrName>style.visibility</p:attrName>
                                        </p:attrNameLst>
                                      </p:cBhvr>
                                      <p:to>
                                        <p:strVal val="hidden"/>
                                      </p:to>
                                    </p:set>
                                  </p:childTnLst>
                                </p:cTn>
                              </p:par>
                              <p:par>
                                <p:cTn id="95" presetID="8" presetClass="exit" presetSubtype="16" fill="hold" grpId="1" nodeType="withEffect">
                                  <p:stCondLst>
                                    <p:cond delay="0"/>
                                  </p:stCondLst>
                                  <p:childTnLst>
                                    <p:animEffect transition="out" filter="diamond(in)">
                                      <p:cBhvr>
                                        <p:cTn id="96" dur="2000"/>
                                        <p:tgtEl>
                                          <p:spTgt spid="17419"/>
                                        </p:tgtEl>
                                      </p:cBhvr>
                                    </p:animEffect>
                                    <p:set>
                                      <p:cBhvr>
                                        <p:cTn id="97" dur="1" fill="hold">
                                          <p:stCondLst>
                                            <p:cond delay="1999"/>
                                          </p:stCondLst>
                                        </p:cTn>
                                        <p:tgtEl>
                                          <p:spTgt spid="174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P spid="17417" grpId="0"/>
      <p:bldP spid="17417" grpId="1"/>
      <p:bldP spid="17419" grpId="0"/>
      <p:bldP spid="17419" grpId="1"/>
      <p:bldP spid="17421" grpId="0"/>
      <p:bldP spid="17421" grpId="1"/>
      <p:bldP spid="17423" grpId="0"/>
      <p:bldP spid="17424" grpId="0"/>
      <p:bldP spid="17427" grpId="0" animBg="1"/>
      <p:bldP spid="17428" grpId="0"/>
      <p:bldP spid="1742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260&quot;&gt;&lt;object type=&quot;3&quot; unique_id=&quot;10261&quot;&gt;&lt;property id=&quot;20148&quot; value=&quot;5&quot;/&gt;&lt;property id=&quot;20300&quot; value=&quot;Slide 1&quot;/&gt;&lt;property id=&quot;20307&quot; value=&quot;256&quot;/&gt;&lt;/object&gt;&lt;object type=&quot;3&quot; unique_id=&quot;10262&quot;&gt;&lt;property id=&quot;20148&quot; value=&quot;5&quot;/&gt;&lt;property id=&quot;20300&quot; value=&quot;Slide 2 - &amp;quot;Xem video và chia sẻ ý kiến cá nhân H: Cho biết nội dung của bài hát? Bài hát gợi cho em cảm xúc gì?           &amp;quot;&quot;/&gt;&lt;property id=&quot;20307&quot; value=&quot;324&quot;/&gt;&lt;/object&gt;&lt;object type=&quot;3&quot; unique_id=&quot;10263&quot;&gt;&lt;property id=&quot;20148&quot; value=&quot;5&quot;/&gt;&lt;property id=&quot;20300&quot; value=&quot;Slide 3&quot;/&gt;&lt;property id=&quot;20307&quot; value=&quot;343&quot;/&gt;&lt;/object&gt;&lt;object type=&quot;3&quot; unique_id=&quot;10264&quot;&gt;&lt;property id=&quot;20148&quot; value=&quot;5&quot;/&gt;&lt;property id=&quot;20300&quot; value=&quot;Slide 4&quot;/&gt;&lt;property id=&quot;20307&quot; value=&quot;297&quot;/&gt;&lt;/object&gt;&lt;object type=&quot;3&quot; unique_id=&quot;10265&quot;&gt;&lt;property id=&quot;20148&quot; value=&quot;5&quot;/&gt;&lt;property id=&quot;20300&quot; value=&quot;Slide 5&quot;/&gt;&lt;property id=&quot;20307&quot; value=&quot;298&quot;/&gt;&lt;/object&gt;&lt;object type=&quot;3&quot; unique_id=&quot;10266&quot;&gt;&lt;property id=&quot;20148&quot; value=&quot;5&quot;/&gt;&lt;property id=&quot;20300&quot; value=&quot;Slide 6&quot;/&gt;&lt;property id=&quot;20307&quot; value=&quot;293&quot;/&gt;&lt;/object&gt;&lt;object type=&quot;3&quot; unique_id=&quot;10267&quot;&gt;&lt;property id=&quot;20148&quot; value=&quot;5&quot;/&gt;&lt;property id=&quot;20300&quot; value=&quot;Slide 7&quot;/&gt;&lt;property id=&quot;20307&quot; value=&quot;302&quot;/&gt;&lt;/object&gt;&lt;object type=&quot;3&quot; unique_id=&quot;10268&quot;&gt;&lt;property id=&quot;20148&quot; value=&quot;5&quot;/&gt;&lt;property id=&quot;20300&quot; value=&quot;Slide 8&quot;/&gt;&lt;property id=&quot;20307&quot; value=&quot;303&quot;/&gt;&lt;/object&gt;&lt;object type=&quot;3&quot; unique_id=&quot;10269&quot;&gt;&lt;property id=&quot;20148&quot; value=&quot;5&quot;/&gt;&lt;property id=&quot;20300&quot; value=&quot;Slide 9&quot;/&gt;&lt;property id=&quot;20307&quot; value=&quot;344&quot;/&gt;&lt;/object&gt;&lt;object type=&quot;3&quot; unique_id=&quot;10270&quot;&gt;&lt;property id=&quot;20148&quot; value=&quot;5&quot;/&gt;&lt;property id=&quot;20300&quot; value=&quot;Slide 10 - &amp;quot;Hoạt động nhóm (7 phút)- Phiếu học tập số 1&amp;quot;&quot;/&gt;&lt;property id=&quot;20307&quot; value=&quot;326&quot;/&gt;&lt;/object&gt;&lt;object type=&quot;3&quot; unique_id=&quot;10271&quot;&gt;&lt;property id=&quot;20148&quot; value=&quot;5&quot;/&gt;&lt;property id=&quot;20300&quot; value=&quot;Slide 11&quot;/&gt;&lt;property id=&quot;20307&quot; value=&quot;304&quot;/&gt;&lt;/object&gt;&lt;object type=&quot;3&quot; unique_id=&quot;10272&quot;&gt;&lt;property id=&quot;20148&quot; value=&quot;5&quot;/&gt;&lt;property id=&quot;20300&quot; value=&quot;Slide 12&quot;/&gt;&lt;property id=&quot;20307&quot; value=&quot;317&quot;/&gt;&lt;/object&gt;&lt;object type=&quot;3&quot; unique_id=&quot;10273&quot;&gt;&lt;property id=&quot;20148&quot; value=&quot;5&quot;/&gt;&lt;property id=&quot;20300&quot; value=&quot;Slide 13&quot;/&gt;&lt;property id=&quot;20307&quot; value=&quot;305&quot;/&gt;&lt;/object&gt;&lt;object type=&quot;3&quot; unique_id=&quot;10274&quot;&gt;&lt;property id=&quot;20148&quot; value=&quot;5&quot;/&gt;&lt;property id=&quot;20300&quot; value=&quot;Slide 14 - &amp;quot;Hoạt động nhóm (7 phút)- Phiếu học tập số 1&amp;quot;&quot;/&gt;&lt;property id=&quot;20307&quot; value=&quot;327&quot;/&gt;&lt;/object&gt;&lt;object type=&quot;3&quot; unique_id=&quot;10275&quot;&gt;&lt;property id=&quot;20148&quot; value=&quot;5&quot;/&gt;&lt;property id=&quot;20300&quot; value=&quot;Slide 15 - &amp;quot;Hoạt động nhóm (7 phút)- Phiếu học tập số 2&amp;quot;&quot;/&gt;&lt;property id=&quot;20307&quot; value=&quot;328&quot;/&gt;&lt;/object&gt;&lt;object type=&quot;3&quot; unique_id=&quot;10276&quot;&gt;&lt;property id=&quot;20148&quot; value=&quot;5&quot;/&gt;&lt;property id=&quot;20300&quot; value=&quot;Slide 16&quot;/&gt;&lt;property id=&quot;20307&quot; value=&quot;276&quot;/&gt;&lt;/object&gt;&lt;object type=&quot;3&quot; unique_id=&quot;10277&quot;&gt;&lt;property id=&quot;20148&quot; value=&quot;5&quot;/&gt;&lt;property id=&quot;20300&quot; value=&quot;Slide 17&quot;/&gt;&lt;property id=&quot;20307&quot; value=&quot;309&quot;/&gt;&lt;/object&gt;&lt;object type=&quot;3&quot; unique_id=&quot;10278&quot;&gt;&lt;property id=&quot;20148&quot; value=&quot;5&quot;/&gt;&lt;property id=&quot;20300&quot; value=&quot;Slide 18&quot;/&gt;&lt;property id=&quot;20307&quot; value=&quot;310&quot;/&gt;&lt;/object&gt;&lt;object type=&quot;3&quot; unique_id=&quot;10279&quot;&gt;&lt;property id=&quot;20148&quot; value=&quot;5&quot;/&gt;&lt;property id=&quot;20300&quot; value=&quot;Slide 19 - &amp;quot;Hoạt động nhóm (7 phút)- Phiếu học tập số 2&amp;quot;&quot;/&gt;&lt;property id=&quot;20307&quot; value=&quot;329&quot;/&gt;&lt;/object&gt;&lt;object type=&quot;3&quot; unique_id=&quot;10280&quot;&gt;&lt;property id=&quot;20148&quot; value=&quot;5&quot;/&gt;&lt;property id=&quot;20300&quot; value=&quot;Slide 20&quot;/&gt;&lt;property id=&quot;20307&quot; value=&quot;312&quot;/&gt;&lt;/object&gt;&lt;object type=&quot;3&quot; unique_id=&quot;10281&quot;&gt;&lt;property id=&quot;20148&quot; value=&quot;5&quot;/&gt;&lt;property id=&quot;20300&quot; value=&quot;Slide 21&quot;/&gt;&lt;property id=&quot;20307&quot; value=&quot;313&quot;/&gt;&lt;/object&gt;&lt;object type=&quot;3&quot; unique_id=&quot;10282&quot;&gt;&lt;property id=&quot;20148&quot; value=&quot;5&quot;/&gt;&lt;property id=&quot;20300&quot; value=&quot;Slide 22&quot;/&gt;&lt;property id=&quot;20307&quot; value=&quot;315&quot;/&gt;&lt;/object&gt;&lt;object type=&quot;3&quot; unique_id=&quot;10283&quot;&gt;&lt;property id=&quot;20148&quot; value=&quot;5&quot;/&gt;&lt;property id=&quot;20300&quot; value=&quot;Slide 23 - &amp;quot;Bài tập 1/SGK/Tr 9 – Hoạt động cặp đôi&amp;quot;&quot;/&gt;&lt;property id=&quot;20307&quot; value=&quot;330&quot;/&gt;&lt;/object&gt;&lt;object type=&quot;3&quot; unique_id=&quot;10284&quot;&gt;&lt;property id=&quot;20148&quot; value=&quot;5&quot;/&gt;&lt;property id=&quot;20300&quot; value=&quot;Slide 24&quot;/&gt;&lt;property id=&quot;20307&quot; value=&quot;341&quot;/&gt;&lt;/object&gt;&lt;object type=&quot;3&quot; unique_id=&quot;10285&quot;&gt;&lt;property id=&quot;20148&quot; value=&quot;5&quot;/&gt;&lt;property id=&quot;20300&quot; value=&quot;Slide 25&quot;/&gt;&lt;property id=&quot;20307&quot; value=&quot;334&quot;/&gt;&lt;/object&gt;&lt;object type=&quot;3&quot; unique_id=&quot;10286&quot;&gt;&lt;property id=&quot;20148&quot; value=&quot;5&quot;/&gt;&lt;property id=&quot;20300&quot; value=&quot;Slide 26&quot;/&gt;&lt;property id=&quot;20307&quot; value=&quot;336&quot;/&gt;&lt;/object&gt;&lt;object type=&quot;3&quot; unique_id=&quot;10287&quot;&gt;&lt;property id=&quot;20148&quot; value=&quot;5&quot;/&gt;&lt;property id=&quot;20300&quot; value=&quot;Slide 27&quot;/&gt;&lt;property id=&quot;20307&quot; value=&quot;340&quot;/&gt;&lt;/object&gt;&lt;object type=&quot;3&quot; unique_id=&quot;10288&quot;&gt;&lt;property id=&quot;20148&quot; value=&quot;5&quot;/&gt;&lt;property id=&quot;20300&quot; value=&quot;Slide 28&quot;/&gt;&lt;property id=&quot;20307&quot; value=&quot;337&quot;/&gt;&lt;/object&gt;&lt;/object&gt;&lt;object type=&quot;8&quot; unique_id=&quot;10318&quot;&gt;&lt;/object&gt;&lt;/object&gt;&lt;/database&gt;"/>
  <p:tag name="MMPROD_NEXTUNIQUEID" val="10012"/>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1463</TotalTime>
  <Words>1403</Words>
  <Application>Microsoft Office PowerPoint</Application>
  <PresentationFormat>Custom</PresentationFormat>
  <Paragraphs>258</Paragraphs>
  <Slides>28</Slides>
  <Notes>0</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Default Design</vt:lpstr>
      <vt:lpstr>1_Default Design</vt:lpstr>
      <vt:lpstr>2_Default Design</vt:lpstr>
      <vt:lpstr>PowerPoint Presentation</vt:lpstr>
      <vt:lpstr>Xem video và chia sẻ ý kiến cá nhân H: Cho biết nội dung của bài hát? Bài hát gợi cho em cảm xúc gì?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nhóm (7 phút)- Phiếu học tập số 1</vt:lpstr>
      <vt:lpstr>PowerPoint Presentation</vt:lpstr>
      <vt:lpstr>PowerPoint Presentation</vt:lpstr>
      <vt:lpstr>PowerPoint Presentation</vt:lpstr>
      <vt:lpstr>Hoạt động nhóm (7 phút)- Phiếu học tập số 1</vt:lpstr>
      <vt:lpstr>Hoạt động nhóm (7 phút)- Phiếu học tập số 2</vt:lpstr>
      <vt:lpstr>PowerPoint Presentation</vt:lpstr>
      <vt:lpstr>PowerPoint Presentation</vt:lpstr>
      <vt:lpstr>PowerPoint Presentation</vt:lpstr>
      <vt:lpstr>Hoạt động nhóm (7 phút)- Phiếu học tập số 2</vt:lpstr>
      <vt:lpstr>PowerPoint Presentation</vt:lpstr>
      <vt:lpstr>PowerPoint Presentation</vt:lpstr>
      <vt:lpstr>PowerPoint Presentation</vt:lpstr>
      <vt:lpstr>Bài tập 1/SGK/Tr 9 – Hoạt động cặp đôi</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QUOC KHOI</dc:creator>
  <cp:lastModifiedBy>Admin</cp:lastModifiedBy>
  <cp:revision>212</cp:revision>
  <dcterms:created xsi:type="dcterms:W3CDTF">2011-07-24T03:56:32Z</dcterms:created>
  <dcterms:modified xsi:type="dcterms:W3CDTF">2021-07-07T02:34:21Z</dcterms:modified>
</cp:coreProperties>
</file>