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271" r:id="rId3"/>
    <p:sldId id="256" r:id="rId5"/>
    <p:sldId id="389" r:id="rId6"/>
    <p:sldId id="302" r:id="rId7"/>
    <p:sldId id="593" r:id="rId8"/>
    <p:sldId id="594" r:id="rId9"/>
    <p:sldId id="620" r:id="rId10"/>
    <p:sldId id="621" r:id="rId11"/>
    <p:sldId id="622" r:id="rId12"/>
    <p:sldId id="647" r:id="rId13"/>
    <p:sldId id="648" r:id="rId14"/>
    <p:sldId id="623" r:id="rId15"/>
    <p:sldId id="624" r:id="rId16"/>
    <p:sldId id="649" r:id="rId17"/>
    <p:sldId id="650" r:id="rId18"/>
    <p:sldId id="651" r:id="rId19"/>
    <p:sldId id="652" r:id="rId20"/>
    <p:sldId id="347" r:id="rId21"/>
    <p:sldId id="362" r:id="rId22"/>
    <p:sldId id="367" r:id="rId23"/>
    <p:sldId id="595" r:id="rId24"/>
    <p:sldId id="596" r:id="rId25"/>
    <p:sldId id="597" r:id="rId26"/>
    <p:sldId id="456" r:id="rId27"/>
    <p:sldId id="598" r:id="rId28"/>
    <p:sldId id="626" r:id="rId29"/>
    <p:sldId id="677" r:id="rId30"/>
    <p:sldId id="678" r:id="rId31"/>
    <p:sldId id="531" r:id="rId32"/>
    <p:sldId id="606" r:id="rId33"/>
    <p:sldId id="628" r:id="rId34"/>
    <p:sldId id="679" r:id="rId35"/>
    <p:sldId id="314" r:id="rId36"/>
    <p:sldId id="330" r:id="rId37"/>
    <p:sldId id="35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1DA"/>
    <a:srgbClr val="FBF9F1"/>
    <a:srgbClr val="AAD7D9"/>
    <a:srgbClr val="92C7CF"/>
    <a:srgbClr val="FFE4C9"/>
    <a:srgbClr val="FFF7F1"/>
    <a:srgbClr val="E2BFB3"/>
    <a:srgbClr val="F7DED0"/>
    <a:srgbClr val="FEECE2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1784" y="772"/>
      </p:cViewPr>
      <p:guideLst>
        <p:guide orient="horz" pos="229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6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1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2000000">
            <a:off x="-4739640" y="2765425"/>
            <a:ext cx="1779905" cy="172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6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61WbGSesmPL._AC_UF1000,1000_QL80_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4260215" y="977900"/>
            <a:ext cx="3644900" cy="53594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72085" y="1243965"/>
            <a:ext cx="13077825" cy="6400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dustbin      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                                 US: garbage</a:t>
            </a:r>
            <a:r>
              <a:rPr lang="en-US" sz="80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6600" b="1" dirty="0">
                <a:solidFill>
                  <a:schemeClr val="bg1"/>
                </a:solidFill>
                <a:sym typeface="+mn-ea"/>
              </a:rPr>
              <a:t>can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5" descr="1280px-Choc-Chip-Cooki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4660" y="-2270760"/>
            <a:ext cx="3291205" cy="2263140"/>
          </a:xfrm>
          <a:prstGeom prst="rect">
            <a:avLst/>
          </a:prstGeom>
        </p:spPr>
      </p:pic>
      <p:pic>
        <p:nvPicPr>
          <p:cNvPr id="8" name="Content Placeholder 7" descr="Feature-How-much-does-it-cost-to-build-a-car-par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5565" y="2707640"/>
            <a:ext cx="2905125" cy="1900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Feature-How-much-does-it-cost-to-build-a-car-park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3865" y="949325"/>
            <a:ext cx="8748395" cy="5722620"/>
          </a:xfrm>
          <a:prstGeom prst="rect">
            <a:avLst/>
          </a:prstGeom>
        </p:spPr>
      </p:pic>
      <p:pic>
        <p:nvPicPr>
          <p:cNvPr id="9" name="Content Placeholder 2" descr="61WbGSesmPL._AC_UF1000,1000_QL80_"/>
          <p:cNvPicPr>
            <a:picLocks noChangeAspect="1"/>
          </p:cNvPicPr>
          <p:nvPr/>
        </p:nvPicPr>
        <p:blipFill>
          <a:blip r:embed="rId2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20346670" y="3429000"/>
            <a:ext cx="1835785" cy="269938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08660" y="501205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car park       US: parking lot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images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9830" y="2618740"/>
            <a:ext cx="7493000" cy="271208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251200" y="1696720"/>
            <a:ext cx="65017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2">
              <a:avLst/>
            </a:prstTxWarp>
            <a:spAutoFit/>
          </a:bodyPr>
          <a:p>
            <a:pPr marL="635" indent="-635"/>
            <a:r>
              <a:rPr lang="en-US" sz="5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Bin it o</a:t>
            </a:r>
            <a:r>
              <a:rPr lang="en-US" sz="5400" b="1">
                <a:solidFill>
                  <a:srgbClr val="00B050"/>
                </a:solidFill>
                <a:latin typeface="Cooper Black" panose="0208090404030B020404" charset="0"/>
                <a:cs typeface="Cooper Black" panose="0208090404030B020404" charset="0"/>
              </a:rPr>
              <a:t>r Keep it </a:t>
            </a:r>
            <a:endParaRPr lang="en-US" sz="5400" b="1">
              <a:solidFill>
                <a:srgbClr val="00B05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85825" y="958215"/>
            <a:ext cx="6551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Work in teams</a:t>
            </a:r>
            <a:endParaRPr lang="en-US" sz="40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85825" y="1576070"/>
            <a:ext cx="105257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are signs or flashcards labeled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it."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90575" y="2809240"/>
            <a:ext cx="105257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There is some sentences.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90575" y="3456940"/>
            <a:ext cx="105257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- You hold up the sign corresponding to your answer: </a:t>
            </a:r>
            <a:r>
              <a:rPr lang="en-US" sz="4000" b="0">
                <a:solidFill>
                  <a:srgbClr val="FF0000"/>
                </a:solidFill>
                <a:latin typeface="Times New Roman" panose="02020603050405020304" pitchFamily="18" charset="0"/>
              </a:rPr>
              <a:t>"Bin it" if the sentence is not American English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0">
                <a:solidFill>
                  <a:srgbClr val="00B050"/>
                </a:solidFill>
                <a:latin typeface="Times New Roman" panose="02020603050405020304" pitchFamily="18" charset="0"/>
              </a:rPr>
              <a:t>"Keep it"</a:t>
            </a:r>
            <a:r>
              <a:rPr lang="en-US" sz="4000" b="0">
                <a:solidFill>
                  <a:srgbClr val="000000"/>
                </a:solidFill>
                <a:latin typeface="Times New Roman" panose="02020603050405020304" pitchFamily="18" charset="0"/>
              </a:rPr>
              <a:t> if it is..</a:t>
            </a:r>
            <a:endParaRPr lang="en-US" sz="40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393825" y="204597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The sidewalk is cracked. </a:t>
            </a:r>
            <a:endParaRPr lang="en-US" sz="7200" b="0"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  <a:endParaRPr lang="en-US" sz="72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08025" y="1122045"/>
            <a:ext cx="10525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Please turn off the tap when you're finished.</a:t>
            </a:r>
            <a:endParaRPr lang="en-US" sz="7200" b="0"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  <a:endParaRPr lang="en-US" sz="72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923925" y="444373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Tap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Faucet (US)</a:t>
            </a:r>
            <a:endParaRPr lang="en-US" sz="72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90575" y="2021205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Can you pass me the rubber? </a:t>
            </a:r>
            <a:endParaRPr lang="en-US" sz="7200" b="0"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Bin</a:t>
            </a:r>
            <a:endParaRPr lang="en-US" sz="72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94360" y="4468495"/>
            <a:ext cx="11185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7200" b="0">
                <a:solidFill>
                  <a:srgbClr val="FF0000"/>
                </a:solidFill>
                <a:latin typeface="Times New Roman" panose="02020603050405020304" pitchFamily="18" charset="0"/>
              </a:rPr>
              <a:t>rubber (UK)        </a:t>
            </a:r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eraser (US)</a:t>
            </a:r>
            <a:endParaRPr lang="en-US" sz="72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54025" y="1525270"/>
            <a:ext cx="11566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7200" b="0">
                <a:latin typeface="Times New Roman" panose="02020603050405020304" pitchFamily="18" charset="0"/>
              </a:rPr>
              <a:t>Let's grab some chips after school. </a:t>
            </a:r>
            <a:endParaRPr lang="en-US" sz="7200" b="0"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3925" y="3244850"/>
            <a:ext cx="105257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7200" b="0">
                <a:solidFill>
                  <a:srgbClr val="00B050"/>
                </a:solidFill>
                <a:latin typeface="Times New Roman" panose="02020603050405020304" pitchFamily="18" charset="0"/>
              </a:rPr>
              <a:t>Keep</a:t>
            </a:r>
            <a:endParaRPr lang="en-US" sz="7200" b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296854" y="1686828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AD4F0F"/>
                </a:solidFill>
              </a:rPr>
              <a:t>bilingual (adj)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522" y="41757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sử dụng được 2 ngôn ngữ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085159" y="2889180"/>
            <a:ext cx="36252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/baɪˈlɪŋɡwəl/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345430" y="1431290"/>
            <a:ext cx="6559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able to use two languages equally well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Content Placeholder 10" descr="istockphoto-1410695259-612x612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2675" y="2496185"/>
            <a:ext cx="4100830" cy="4100830"/>
          </a:xfrm>
          <a:prstGeom prst="rect">
            <a:avLst/>
          </a:prstGeom>
        </p:spPr>
      </p:pic>
      <p:pic>
        <p:nvPicPr>
          <p:cNvPr id="13" name="biling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25" y="2703830"/>
            <a:ext cx="1200785" cy="120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variety 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" y="4213860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biến thể/ đa dạng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863986" y="3082855"/>
            <a:ext cx="28498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/vəˈraɪəti/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75400" y="130619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 different type of something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Content Placeholder 8" descr="variety-clipart-Variety-Of-Leave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33945" y="2751455"/>
            <a:ext cx="3553460" cy="3562985"/>
          </a:xfrm>
          <a:prstGeom prst="rect">
            <a:avLst/>
          </a:prstGeom>
        </p:spPr>
      </p:pic>
      <p:pic>
        <p:nvPicPr>
          <p:cNvPr id="10" name="varie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2846705"/>
            <a:ext cx="1301750" cy="130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-12700"/>
            <a:ext cx="12204700" cy="6794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1000">
                <a:srgbClr val="D2E0FB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 descr="globe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575" y="860425"/>
            <a:ext cx="5165725" cy="4991100"/>
          </a:xfrm>
          <a:prstGeom prst="rect">
            <a:avLst/>
          </a:prstGeom>
        </p:spPr>
      </p:pic>
      <p:grpSp>
        <p:nvGrpSpPr>
          <p:cNvPr id="367" name="Group 366"/>
          <p:cNvGrpSpPr/>
          <p:nvPr/>
        </p:nvGrpSpPr>
        <p:grpSpPr>
          <a:xfrm>
            <a:off x="5099050" y="1701800"/>
            <a:ext cx="7131050" cy="3062605"/>
            <a:chOff x="-13280" y="1890"/>
            <a:chExt cx="12230" cy="4823"/>
          </a:xfrm>
        </p:grpSpPr>
        <p:grpSp>
          <p:nvGrpSpPr>
            <p:cNvPr id="9" name="Group 8"/>
            <p:cNvGrpSpPr/>
            <p:nvPr/>
          </p:nvGrpSpPr>
          <p:grpSpPr>
            <a:xfrm rot="0">
              <a:off x="-6590" y="2097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-11180" y="5490"/>
              <a:ext cx="8588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-9608" y="552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rot="0">
              <a:off x="-11203" y="523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20" name="TextBox 40"/>
            <p:cNvSpPr txBox="1"/>
            <p:nvPr/>
          </p:nvSpPr>
          <p:spPr>
            <a:xfrm>
              <a:off x="-13280" y="3637"/>
              <a:ext cx="1223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Myriad Pro" pitchFamily="34" charset="0"/>
                </a:rPr>
                <a:t>WORLD ENGLISHES</a:t>
              </a:r>
              <a:endParaRPr lang="en-US" sz="48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  <p:sp>
          <p:nvSpPr>
            <p:cNvPr id="12" name="TextBox 39"/>
            <p:cNvSpPr txBox="1"/>
            <p:nvPr/>
          </p:nvSpPr>
          <p:spPr>
            <a:xfrm>
              <a:off x="-9724" y="189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-6619" y="207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fluent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957" y="4234774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trôi chảy, thành thạo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2007496" y="3082855"/>
            <a:ext cx="25628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/ˈfluːənt/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478780" y="1294765"/>
            <a:ext cx="654494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able to speak a language easily and well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478780" y="3168650"/>
            <a:ext cx="61277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He's a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fluent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English speaker.</a:t>
            </a:r>
            <a:endParaRPr lang="en-US" sz="4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Content Placeholder 8" descr="variety-clipart-Variety-Of-Leave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flipH="1">
            <a:off x="13308330" y="4613910"/>
            <a:ext cx="1610360" cy="1701165"/>
          </a:xfrm>
          <a:prstGeom prst="rect">
            <a:avLst/>
          </a:prstGeom>
        </p:spPr>
      </p:pic>
      <p:pic>
        <p:nvPicPr>
          <p:cNvPr id="4" name="flu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270" y="3082925"/>
            <a:ext cx="989965" cy="989965"/>
          </a:xfrm>
          <a:prstGeom prst="rect">
            <a:avLst/>
          </a:prstGeom>
        </p:spPr>
      </p:pic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ChangeAspect="1"/>
          </p:cNvPicPr>
          <p:nvPr/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3620000">
            <a:off x="-1974215" y="2863215"/>
            <a:ext cx="1183640" cy="1183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743585" y="1329690"/>
            <a:ext cx="5113020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concentric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đồng tâm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488067" y="3482905"/>
            <a:ext cx="36017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/kənˈsentrɪk/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26100" y="1177290"/>
            <a:ext cx="623951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(of circles and rings) being one inside another and having the same center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3285" y="3328670"/>
            <a:ext cx="3025140" cy="3025140"/>
          </a:xfrm>
          <a:prstGeom prst="rect">
            <a:avLst/>
          </a:prstGeom>
        </p:spPr>
      </p:pic>
      <p:pic>
        <p:nvPicPr>
          <p:cNvPr id="13" name="concentr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3482975"/>
            <a:ext cx="1111250" cy="111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go over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1065" y="4417060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ôn tập lại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654120" y="3082855"/>
            <a:ext cx="32696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/ɡəʊ ˈəʊvə/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75630" y="1186815"/>
            <a:ext cx="61283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study something again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675630" y="2952750"/>
            <a:ext cx="61277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I always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go over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my notes just before I go into an exam.</a:t>
            </a:r>
            <a:endParaRPr lang="en-US" sz="4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go ov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3425" y="2943225"/>
            <a:ext cx="1035050" cy="1035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pick up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340" y="4493260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học (ngôn ngữ tự nhiên)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867480" y="3177470"/>
            <a:ext cx="24174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/pɪk ʌp/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56275" y="1183640"/>
            <a:ext cx="589343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Times New Roman" panose="02020603050405020304" pitchFamily="18" charset="0"/>
              </a:rPr>
              <a:t>to learn a new skill or language by practising it rather than being taught it</a:t>
            </a:r>
            <a:endParaRPr lang="en-US" sz="35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675630" y="2952750"/>
            <a:ext cx="61277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When you live in a country you soon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pick up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the language.</a:t>
            </a:r>
            <a:endParaRPr lang="en-US" sz="4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k u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0125" y="3177540"/>
            <a:ext cx="971550" cy="971550"/>
          </a:xfrm>
          <a:prstGeom prst="rect">
            <a:avLst/>
          </a:prstGeom>
        </p:spPr>
      </p:pic>
      <p:graphicFrame>
        <p:nvGraphicFramePr>
          <p:cNvPr id="6" name="Content Placeholder 5"/>
          <p:cNvGraphicFramePr/>
          <p:nvPr>
            <p:ph idx="1"/>
          </p:nvPr>
        </p:nvGraphicFramePr>
        <p:xfrm>
          <a:off x="838200" y="10779125"/>
          <a:ext cx="1051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6503035"/>
                <a:gridCol w="1045210"/>
              </a:tblGrid>
              <a:tr h="701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  <a:endParaRPr lang="en-US" sz="3200"/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  <a:endParaRPr lang="en-US" sz="3200"/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  <a:endParaRPr lang="en-US" sz="3200" b="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49530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8737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or phrase in A with its meaning in B.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9139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8113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207645" y="1374140"/>
          <a:ext cx="1166749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/>
                <a:gridCol w="7215505"/>
                <a:gridCol w="1159510"/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  <a:endParaRPr lang="en-US" sz="3200"/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  <a:endParaRPr lang="en-US" sz="3200"/>
                    </a:p>
                  </a:txBody>
                  <a:tcPr>
                    <a:solidFill>
                      <a:srgbClr val="B5C0D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B5C0D0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variety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 b="0"/>
                        <a:t>a language which has legal status in a country.</a:t>
                      </a:r>
                      <a:endParaRPr lang="en-US" sz="3200" b="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bilingual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different type of something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fluent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(of circles) having the same centre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concentric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 able to speak two languages equally well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official language</a:t>
                      </a:r>
                      <a:endParaRPr lang="en-US" sz="3200"/>
                    </a:p>
                  </a:txBody>
                  <a:tcPr>
                    <a:solidFill>
                      <a:srgbClr val="CCD3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able to speak, read, or write a language, especially a foreign language, easily and well</a:t>
                      </a:r>
                      <a:endParaRPr lang="en-US" sz="3200"/>
                    </a:p>
                  </a:txBody>
                  <a:tcPr>
                    <a:solidFill>
                      <a:srgbClr val="F5E8DD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endParaRPr lang="en-US" sz="3200" b="1"/>
                    </a:p>
                  </a:txBody>
                  <a:tcPr>
                    <a:solidFill>
                      <a:srgbClr val="EED3D9"/>
                    </a:solidFill>
                  </a:tcPr>
                </a:tc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19627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235690" y="306070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d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235690" y="364045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e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235690" y="415671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c</a:t>
            </a:r>
            <a:endParaRPr lang="en-US" sz="4000" i="1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1235690" y="52901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>
                <a:solidFill>
                  <a:srgbClr val="FF0000"/>
                </a:solidFill>
              </a:rPr>
              <a:t>a</a:t>
            </a:r>
            <a:endParaRPr lang="en-US" sz="4000" i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8394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Match a verb in A with a phrase in B to make a meaningful expression.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441960" y="1983740"/>
          <a:ext cx="11667490" cy="453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475"/>
                <a:gridCol w="7215505"/>
                <a:gridCol w="1159510"/>
              </a:tblGrid>
              <a:tr h="7810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/>
                        <a:t>A</a:t>
                      </a:r>
                      <a:endParaRPr lang="en-US" sz="3600"/>
                    </a:p>
                  </a:txBody>
                  <a:tcPr>
                    <a:solidFill>
                      <a:srgbClr val="FFBE9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/>
                        <a:t>B</a:t>
                      </a:r>
                      <a:endParaRPr lang="en-US" sz="3600"/>
                    </a:p>
                  </a:txBody>
                  <a:tcPr>
                    <a:solidFill>
                      <a:srgbClr val="FFBE9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4400"/>
                    </a:p>
                  </a:txBody>
                  <a:tcPr>
                    <a:solidFill>
                      <a:srgbClr val="FFBE98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  <a:r>
                        <a:rPr lang="en-US" sz="3600"/>
                        <a:t> translate</a:t>
                      </a:r>
                      <a:endParaRPr lang="en-US" sz="3600"/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a. </a:t>
                      </a:r>
                      <a:r>
                        <a:rPr lang="en-US" sz="3600" b="0"/>
                        <a:t>over the grammatical points</a:t>
                      </a:r>
                      <a:endParaRPr lang="en-US" sz="3600" b="0"/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1.</a:t>
                      </a:r>
                      <a:endParaRPr lang="en-US" sz="3600" b="1"/>
                    </a:p>
                  </a:txBody>
                  <a:tcPr>
                    <a:solidFill>
                      <a:srgbClr val="E2BFB3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  <a:r>
                        <a:rPr lang="en-US" sz="3600"/>
                        <a:t> copy</a:t>
                      </a:r>
                      <a:endParaRPr lang="en-US" sz="3600"/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b.</a:t>
                      </a:r>
                      <a:r>
                        <a:rPr lang="en-US" sz="3600"/>
                        <a:t> up a new language</a:t>
                      </a:r>
                      <a:endParaRPr lang="en-US" sz="3600"/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2.</a:t>
                      </a:r>
                      <a:endParaRPr lang="en-US" sz="3600" b="1"/>
                    </a:p>
                  </a:txBody>
                  <a:tcPr>
                    <a:solidFill>
                      <a:srgbClr val="E2BFB3"/>
                    </a:solidFill>
                  </a:tcPr>
                </a:tc>
              </a:tr>
              <a:tr h="49530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  <a:r>
                        <a:rPr lang="en-US" sz="3600"/>
                        <a:t> pick</a:t>
                      </a:r>
                      <a:endParaRPr lang="en-US" sz="3600"/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c.</a:t>
                      </a:r>
                      <a:r>
                        <a:rPr lang="en-US" sz="3600"/>
                        <a:t> up new words in an English-English dictionary</a:t>
                      </a:r>
                      <a:endParaRPr lang="en-US" sz="3600"/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3.</a:t>
                      </a:r>
                      <a:endParaRPr lang="en-US" sz="3600" b="1"/>
                    </a:p>
                  </a:txBody>
                  <a:tcPr>
                    <a:solidFill>
                      <a:srgbClr val="E2BFB3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  <a:r>
                        <a:rPr lang="en-US" sz="3600"/>
                        <a:t> look</a:t>
                      </a:r>
                      <a:endParaRPr lang="en-US" sz="3600"/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d.</a:t>
                      </a:r>
                      <a:r>
                        <a:rPr lang="en-US" sz="3600"/>
                        <a:t> from Vietnamese into English</a:t>
                      </a:r>
                      <a:endParaRPr lang="en-US" sz="3600"/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4.</a:t>
                      </a:r>
                      <a:endParaRPr lang="en-US" sz="3600" b="1"/>
                    </a:p>
                  </a:txBody>
                  <a:tcPr>
                    <a:solidFill>
                      <a:srgbClr val="E2BFB3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  <a:r>
                        <a:rPr lang="en-US" sz="3600"/>
                        <a:t> go</a:t>
                      </a:r>
                      <a:endParaRPr lang="en-US" sz="3600"/>
                    </a:p>
                  </a:txBody>
                  <a:tcPr>
                    <a:solidFill>
                      <a:srgbClr val="FEECE2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e</a:t>
                      </a:r>
                      <a:r>
                        <a:rPr lang="en-US" sz="3600"/>
                        <a:t>. words into a notebook</a:t>
                      </a:r>
                      <a:endParaRPr lang="en-US" sz="3600"/>
                    </a:p>
                  </a:txBody>
                  <a:tcPr>
                    <a:solidFill>
                      <a:srgbClr val="F7DED0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600" b="1"/>
                        <a:t>5.</a:t>
                      </a:r>
                      <a:endParaRPr lang="en-US" sz="3600" b="1"/>
                    </a:p>
                  </a:txBody>
                  <a:tcPr>
                    <a:solidFill>
                      <a:srgbClr val="E2BFB3"/>
                    </a:solidFill>
                  </a:tcPr>
                </a:tc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407140" y="2648585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i="1">
                <a:solidFill>
                  <a:srgbClr val="FF0000"/>
                </a:solidFill>
              </a:rPr>
              <a:t>d</a:t>
            </a:r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407140" y="3263900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i="1">
                <a:solidFill>
                  <a:srgbClr val="FF0000"/>
                </a:solidFill>
              </a:rPr>
              <a:t>e</a:t>
            </a:r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407140" y="3970655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i="1">
                <a:solidFill>
                  <a:srgbClr val="FF0000"/>
                </a:solidFill>
              </a:rPr>
              <a:t>b</a:t>
            </a:r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419840" y="5109210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i="1">
                <a:solidFill>
                  <a:srgbClr val="FF0000"/>
                </a:solidFill>
              </a:rPr>
              <a:t>c</a:t>
            </a:r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1419840" y="5772785"/>
            <a:ext cx="626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i="1">
                <a:solidFill>
                  <a:srgbClr val="FF0000"/>
                </a:solidFill>
              </a:rPr>
              <a:t>a</a:t>
            </a:r>
            <a:endParaRPr lang="en-US" sz="4400" i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" grpId="0"/>
      <p:bldP spid="3" grpId="1"/>
      <p:bldP spid="4" grpId="0"/>
      <p:bldP spid="4" grpId="1"/>
      <p:bldP spid="6" grpId="0"/>
      <p:bldP spid="6" grpId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35280" y="1932940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/>
              <a:t>1.</a:t>
            </a:r>
            <a:r>
              <a:rPr lang="en-US" sz="3600"/>
              <a:t> English is a(n) </a:t>
            </a:r>
            <a:r>
              <a:rPr lang="en-US" sz="3600" b="1">
                <a:solidFill>
                  <a:schemeClr val="accent2"/>
                </a:solidFill>
              </a:rPr>
              <a:t>official / first</a:t>
            </a:r>
            <a:r>
              <a:rPr lang="en-US" sz="3600"/>
              <a:t> language in Singapore besides Malay, Mandarin, and Tamil.</a:t>
            </a:r>
            <a:endParaRPr lang="en-US" sz="3600"/>
          </a:p>
        </p:txBody>
      </p:sp>
      <p:sp>
        <p:nvSpPr>
          <p:cNvPr id="5" name="Text Box 4"/>
          <p:cNvSpPr txBox="1"/>
          <p:nvPr/>
        </p:nvSpPr>
        <p:spPr>
          <a:xfrm>
            <a:off x="335915" y="3394075"/>
            <a:ext cx="11523980" cy="1198880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/>
              <a:t>2.</a:t>
            </a:r>
            <a:r>
              <a:rPr lang="en-US" sz="3600"/>
              <a:t> Although he was born in Britain, he is</a:t>
            </a:r>
            <a:r>
              <a:rPr lang="en-US" sz="3600" b="1">
                <a:solidFill>
                  <a:schemeClr val="accent2"/>
                </a:solidFill>
              </a:rPr>
              <a:t> fluent / bilingual</a:t>
            </a:r>
            <a:r>
              <a:rPr lang="en-US" sz="3600"/>
              <a:t> in Vietnamese</a:t>
            </a:r>
            <a:endParaRPr lang="en-US" sz="3600"/>
          </a:p>
        </p:txBody>
      </p:sp>
      <p:sp>
        <p:nvSpPr>
          <p:cNvPr id="6" name="Text Box 5"/>
          <p:cNvSpPr txBox="1"/>
          <p:nvPr/>
        </p:nvSpPr>
        <p:spPr>
          <a:xfrm>
            <a:off x="335915" y="4855210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/>
              <a:t>3.</a:t>
            </a:r>
            <a:r>
              <a:rPr lang="en-US" sz="3600"/>
              <a:t>After you </a:t>
            </a:r>
            <a:r>
              <a:rPr lang="en-US" sz="3600" b="1">
                <a:solidFill>
                  <a:schemeClr val="accent2"/>
                </a:solidFill>
              </a:rPr>
              <a:t>pick / look</a:t>
            </a:r>
            <a:r>
              <a:rPr lang="en-US" sz="3600"/>
              <a:t> up a word in the dictionary, remember to make an example with it</a:t>
            </a:r>
            <a:endParaRPr lang="en-US" sz="3600"/>
          </a:p>
        </p:txBody>
      </p:sp>
      <p:sp>
        <p:nvSpPr>
          <p:cNvPr id="33" name="Rounded Rectangle 32"/>
          <p:cNvSpPr/>
          <p:nvPr/>
        </p:nvSpPr>
        <p:spPr>
          <a:xfrm>
            <a:off x="3460115" y="1913890"/>
            <a:ext cx="151193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8071485" y="3394075"/>
            <a:ext cx="1245870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406265" y="4855210"/>
            <a:ext cx="1127760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33" grpId="0" animBg="1"/>
      <p:bldP spid="33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word to complete each sentence.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35915" y="2451100"/>
            <a:ext cx="11523980" cy="1198880"/>
          </a:xfrm>
          <a:prstGeom prst="rect">
            <a:avLst/>
          </a:prstGeom>
          <a:solidFill>
            <a:srgbClr val="FFE4C9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/>
              <a:t>4.</a:t>
            </a:r>
            <a:r>
              <a:rPr lang="en-US" sz="3600"/>
              <a:t> How many books have you </a:t>
            </a:r>
            <a:r>
              <a:rPr lang="en-US" sz="3600" b="1">
                <a:solidFill>
                  <a:schemeClr val="accent2"/>
                </a:solidFill>
              </a:rPr>
              <a:t>picked /translated</a:t>
            </a:r>
            <a:r>
              <a:rPr lang="en-US" sz="3600"/>
              <a:t> from English into Vietnamese?</a:t>
            </a:r>
            <a:endParaRPr lang="en-US" sz="3600"/>
          </a:p>
        </p:txBody>
      </p:sp>
      <p:sp>
        <p:nvSpPr>
          <p:cNvPr id="6" name="Text Box 5"/>
          <p:cNvSpPr txBox="1"/>
          <p:nvPr/>
        </p:nvSpPr>
        <p:spPr>
          <a:xfrm>
            <a:off x="335915" y="3912235"/>
            <a:ext cx="11524615" cy="1198880"/>
          </a:xfrm>
          <a:prstGeom prst="rect">
            <a:avLst/>
          </a:prstGeom>
          <a:solidFill>
            <a:srgbClr val="FFF7F1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/>
              <a:t>5. </a:t>
            </a:r>
            <a:r>
              <a:rPr lang="en-US" sz="3600"/>
              <a:t>Remember to</a:t>
            </a:r>
            <a:r>
              <a:rPr lang="en-US" sz="3600" b="1">
                <a:solidFill>
                  <a:schemeClr val="accent2"/>
                </a:solidFill>
              </a:rPr>
              <a:t> go / copy</a:t>
            </a:r>
            <a:r>
              <a:rPr lang="en-US" sz="3600"/>
              <a:t> over the wordsyou have learnt in class</a:t>
            </a:r>
            <a:endParaRPr lang="en-US" sz="3600"/>
          </a:p>
        </p:txBody>
      </p:sp>
      <p:sp>
        <p:nvSpPr>
          <p:cNvPr id="34" name="Rounded Rectangle 33"/>
          <p:cNvSpPr/>
          <p:nvPr/>
        </p:nvSpPr>
        <p:spPr>
          <a:xfrm>
            <a:off x="8423910" y="2497455"/>
            <a:ext cx="223329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574415" y="3912235"/>
            <a:ext cx="668655" cy="6661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7" name="Table 6"/>
          <p:cNvGraphicFramePr/>
          <p:nvPr/>
        </p:nvGraphicFramePr>
        <p:xfrm>
          <a:off x="1917700" y="1718945"/>
          <a:ext cx="922401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005"/>
                <a:gridCol w="4612005"/>
              </a:tblGrid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-ion</a:t>
                      </a:r>
                      <a:endParaRPr lang="en-US" sz="320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C7C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-ity</a:t>
                      </a:r>
                      <a:endParaRPr lang="en-US" sz="320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BF9F1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5E1DA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decis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5E1DA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5E1DA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5E1DA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AAD7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obes</a:t>
                      </a:r>
                      <a:r>
                        <a:rPr lang="en-US" sz="3200" b="1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ity</a:t>
                      </a:r>
                      <a:endParaRPr lang="en-US" sz="32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5E1DA"/>
                    </a:solidFill>
                  </a:tcPr>
                </a:tc>
              </a:tr>
            </a:tbl>
          </a:graphicData>
        </a:graphic>
      </p:graphicFrame>
      <p:pic>
        <p:nvPicPr>
          <p:cNvPr id="13" name="05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4900" y="1614170"/>
            <a:ext cx="812800" cy="812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9075" y="4739640"/>
            <a:ext cx="11793220" cy="1793240"/>
            <a:chOff x="345" y="7464"/>
            <a:chExt cx="18572" cy="2824"/>
          </a:xfrm>
        </p:grpSpPr>
        <p:sp>
          <p:nvSpPr>
            <p:cNvPr id="14" name="Text Box 13"/>
            <p:cNvSpPr txBox="1"/>
            <p:nvPr/>
          </p:nvSpPr>
          <p:spPr>
            <a:xfrm>
              <a:off x="587" y="8442"/>
              <a:ext cx="18330" cy="1847"/>
            </a:xfrm>
            <a:prstGeom prst="rect">
              <a:avLst/>
            </a:prstGeom>
            <a:solidFill>
              <a:srgbClr val="FEE3AF"/>
            </a:solidFill>
          </p:spPr>
          <p:txBody>
            <a:bodyPr wrap="square" rtlCol="0" anchor="t">
              <a:noAutofit/>
            </a:bodyPr>
            <a:p>
              <a:pPr algn="just"/>
              <a:r>
                <a:rPr lang="en-US" sz="3500"/>
                <a:t>Words ending in </a:t>
              </a:r>
              <a:r>
                <a:rPr lang="en-US" sz="3500" b="1" u="sng"/>
                <a:t>-ion and -ity</a:t>
              </a:r>
              <a:r>
                <a:rPr lang="en-US" sz="3500"/>
                <a:t> have</a:t>
              </a:r>
              <a:r>
                <a:rPr lang="en-US" sz="3500" b="1" u="sng"/>
                <a:t> stress</a:t>
              </a:r>
              <a:r>
                <a:rPr lang="en-US" sz="3500"/>
                <a:t> on</a:t>
              </a:r>
              <a:r>
                <a:rPr lang="en-US" sz="3500" b="1" u="sng"/>
                <a:t> the syllable immediately before them.</a:t>
              </a:r>
              <a:endParaRPr lang="en-US" sz="3500" b="1" u="sng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" y="7464"/>
              <a:ext cx="4323" cy="1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6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WORLD ENGLISHES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swords ending in –ion and –ity with correct stress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Mark the stress in the underlined words.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62305" y="2266315"/>
            <a:ext cx="11012170" cy="4304665"/>
          </a:xfrm>
          <a:prstGeom prst="rect">
            <a:avLst/>
          </a:prstGeom>
          <a:solidFill>
            <a:srgbClr val="9ED2BE"/>
          </a:solidFill>
        </p:spPr>
        <p:txBody>
          <a:bodyPr wrap="square" rtlCol="0" anchor="t">
            <a:noAutofit/>
          </a:bodyPr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1.</a:t>
            </a:r>
            <a:r>
              <a:rPr lang="en-US" sz="3200"/>
              <a:t> They had a </a:t>
            </a:r>
            <a:r>
              <a:rPr lang="en-US" sz="3200">
                <a:highlight>
                  <a:srgbClr val="FFFF00"/>
                </a:highlight>
              </a:rPr>
              <a:t>discussion </a:t>
            </a:r>
            <a:r>
              <a:rPr lang="en-US" sz="3200"/>
              <a:t>about the </a:t>
            </a:r>
            <a:r>
              <a:rPr lang="en-US" sz="3200">
                <a:highlight>
                  <a:srgbClr val="FFFF00"/>
                </a:highlight>
              </a:rPr>
              <a:t>quality</a:t>
            </a:r>
            <a:r>
              <a:rPr lang="en-US" sz="3200"/>
              <a:t> of the courses at their language centre.</a:t>
            </a:r>
            <a:endParaRPr lang="en-US" sz="32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2.</a:t>
            </a:r>
            <a:r>
              <a:rPr lang="en-US" sz="3200"/>
              <a:t> Pay </a:t>
            </a:r>
            <a:r>
              <a:rPr lang="en-US" sz="3200">
                <a:highlight>
                  <a:srgbClr val="FFFF00"/>
                </a:highlight>
              </a:rPr>
              <a:t>attention </a:t>
            </a:r>
            <a:r>
              <a:rPr lang="en-US" sz="3200"/>
              <a:t>to her </a:t>
            </a:r>
            <a:r>
              <a:rPr lang="en-US" sz="3200">
                <a:highlight>
                  <a:srgbClr val="FFFF00"/>
                </a:highlight>
              </a:rPr>
              <a:t>ability </a:t>
            </a:r>
            <a:r>
              <a:rPr lang="en-US" sz="3200"/>
              <a:t>to express herself in English.</a:t>
            </a:r>
            <a:endParaRPr lang="en-US" sz="320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3.</a:t>
            </a:r>
            <a:r>
              <a:rPr lang="en-US" sz="3200"/>
              <a:t> I have an </a:t>
            </a:r>
            <a:r>
              <a:rPr lang="en-US" sz="3200">
                <a:highlight>
                  <a:srgbClr val="FFFF00"/>
                </a:highlight>
              </a:rPr>
              <a:t>intention</a:t>
            </a:r>
            <a:r>
              <a:rPr lang="en-US" sz="3200"/>
              <a:t> of organising an English class for the </a:t>
            </a:r>
            <a:r>
              <a:rPr lang="en-US" sz="3200">
                <a:highlight>
                  <a:srgbClr val="FFFF00"/>
                </a:highlight>
              </a:rPr>
              <a:t>community.</a:t>
            </a:r>
            <a:endParaRPr lang="en-US" sz="32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4.</a:t>
            </a:r>
            <a:r>
              <a:rPr lang="en-US" sz="3200"/>
              <a:t> Let’s do a </a:t>
            </a:r>
            <a:r>
              <a:rPr lang="en-US" sz="3200">
                <a:highlight>
                  <a:srgbClr val="FFFF00"/>
                </a:highlight>
              </a:rPr>
              <a:t>revision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activity </a:t>
            </a:r>
            <a:r>
              <a:rPr lang="en-US" sz="3200"/>
              <a:t>before the exam.</a:t>
            </a:r>
            <a:endParaRPr lang="en-US" sz="32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/>
                </a:solidFill>
              </a:rPr>
              <a:t>5.</a:t>
            </a:r>
            <a:r>
              <a:rPr lang="en-US" sz="3200"/>
              <a:t> What is the </a:t>
            </a:r>
            <a:r>
              <a:rPr lang="en-US" sz="3200">
                <a:highlight>
                  <a:srgbClr val="FFFF00"/>
                </a:highlight>
              </a:rPr>
              <a:t>function</a:t>
            </a:r>
            <a:r>
              <a:rPr lang="en-US" sz="3200"/>
              <a:t> of the word </a:t>
            </a:r>
            <a:r>
              <a:rPr lang="en-US" sz="3200">
                <a:highlight>
                  <a:srgbClr val="FFFF00"/>
                </a:highlight>
              </a:rPr>
              <a:t>‘identity’</a:t>
            </a:r>
            <a:r>
              <a:rPr lang="en-US" sz="3200"/>
              <a:t> in this sentence?</a:t>
            </a:r>
            <a:endParaRPr lang="en-US" sz="3200"/>
          </a:p>
        </p:txBody>
      </p:sp>
      <p:pic>
        <p:nvPicPr>
          <p:cNvPr id="7" name="055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63720" y="1495425"/>
            <a:ext cx="802640" cy="8026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557270" y="23583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62420" y="23647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14220" y="3545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693920" y="34759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47720" y="413639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55420" y="47142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25470" y="5323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60570" y="5323840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129915" y="584009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13550" y="5907405"/>
            <a:ext cx="4445" cy="240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245" y="11029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/>
            <a:r>
              <a:rPr lang="en-US" sz="4000"/>
              <a:t>- Work in groups. Ask groups to write as many words </a:t>
            </a:r>
            <a:r>
              <a:rPr lang="en-US" sz="4000" b="1" u="sng"/>
              <a:t>ending in –ion and –ity</a:t>
            </a:r>
            <a:r>
              <a:rPr lang="en-US" sz="4000"/>
              <a:t> as possible in ............... minutes.</a:t>
            </a:r>
            <a:endParaRPr lang="en-US" sz="4000"/>
          </a:p>
        </p:txBody>
      </p:sp>
      <p:sp>
        <p:nvSpPr>
          <p:cNvPr id="2" name="Rectangle 11"/>
          <p:cNvSpPr/>
          <p:nvPr/>
        </p:nvSpPr>
        <p:spPr>
          <a:xfrm>
            <a:off x="309245" y="25888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/>
            <a:r>
              <a:rPr lang="en-US" sz="4000"/>
              <a:t>- The group with the most words to the words on the board.</a:t>
            </a:r>
            <a:endParaRPr lang="en-US" sz="4000"/>
          </a:p>
        </p:txBody>
      </p:sp>
      <p:sp>
        <p:nvSpPr>
          <p:cNvPr id="3" name="Rectangle 11"/>
          <p:cNvSpPr/>
          <p:nvPr/>
        </p:nvSpPr>
        <p:spPr>
          <a:xfrm>
            <a:off x="309245" y="3960495"/>
            <a:ext cx="11708130" cy="131699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/>
            <a:r>
              <a:rPr lang="en-US" sz="4000"/>
              <a:t>- Other students from other groups go to the board and put stress on the correct syllable in each word written.</a:t>
            </a:r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WORLD ENGLISHES</a:t>
            </a:r>
            <a:endParaRPr lang="en-US" sz="3600" dirty="0">
              <a:sym typeface="+mn-ea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words ending in –ion and –ity with correct stress.</a:t>
            </a:r>
            <a:endParaRPr lang="en-US" sz="3600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 algn="just">
              <a:lnSpc>
                <a:spcPct val="150000"/>
              </a:lnSpc>
            </a:pPr>
            <a:r>
              <a:rPr lang="en-US" sz="3600"/>
              <a:t>- Find 3 more words that </a:t>
            </a:r>
            <a:r>
              <a:rPr lang="en-US" sz="3600" b="1" u="sng"/>
              <a:t>ending with the sounds –ion and –ity and put the stress</a:t>
            </a:r>
            <a:r>
              <a:rPr lang="en-US" sz="3600"/>
              <a:t> to the appropriate syllable in each of them.  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3916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Option 2: Bin it or Keep it quiz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73250"/>
            <a:ext cx="6125845" cy="15011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1: Match a word or phrase in A with its meaning in B.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Match a verb in A with a phrase in B to make a meaningful expression.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word to complete each sentence.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6885" y="3742690"/>
            <a:ext cx="6140450" cy="12217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the word stress.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sentences. Mark the stress in the underlined words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25081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1262888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HOI AN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pictures</a:t>
            </a:r>
            <a:endParaRPr lang="en-US" sz="40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7045" y="1984375"/>
            <a:ext cx="98120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need to say the words in British English and American English. </a:t>
            </a:r>
            <a:endParaRPr lang="en-US" sz="40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homemade-chips-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75895" y="7343775"/>
            <a:ext cx="1635125" cy="217678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-12381865" y="107569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omemade-chips-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410335" y="-1353185"/>
            <a:ext cx="9097010" cy="121081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1075690"/>
            <a:ext cx="12108180" cy="196405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550" y="1459230"/>
            <a:ext cx="1225931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chips            US: French Fries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2" descr="how-to-buy-a-flat-cubitt-and-wes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2770" y="4243070"/>
            <a:ext cx="4648200" cy="2614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ow-to-buy-a-flat-cubitt-and-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6" descr="homemade-chips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644370" y="-3308350"/>
            <a:ext cx="1883410" cy="25076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27330" y="5396865"/>
            <a:ext cx="12259310" cy="1327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flat                  US: apartment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Content Placeholder 5" descr="1280px-Choc-Chip-Cooki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580505" y="2928620"/>
            <a:ext cx="504190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CA9F73"/>
            </a:gs>
            <a:gs pos="100000">
              <a:srgbClr val="4E38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985000" y="1942465"/>
            <a:ext cx="447167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UK: biscuit                  US: cookie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1280px-Choc-Chip-Cookie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740" y="1125855"/>
            <a:ext cx="7405370" cy="5092065"/>
          </a:xfrm>
          <a:prstGeom prst="rect">
            <a:avLst/>
          </a:prstGeom>
        </p:spPr>
      </p:pic>
      <p:pic>
        <p:nvPicPr>
          <p:cNvPr id="7" name="Content Placeholder 2" descr="61WbGSesmPL._AC_UF1000,1000_QL80_"/>
          <p:cNvPicPr>
            <a:picLocks noChangeAspect="1"/>
          </p:cNvPicPr>
          <p:nvPr/>
        </p:nvPicPr>
        <p:blipFill>
          <a:blip r:embed="rId2">
            <a:clrChange>
              <a:clrFrom>
                <a:srgbClr val="FAFCF7">
                  <a:alpha val="100000"/>
                </a:srgbClr>
              </a:clrFrom>
              <a:clrTo>
                <a:srgbClr val="FAFCF7">
                  <a:alpha val="100000"/>
                  <a:alpha val="0"/>
                </a:srgbClr>
              </a:clrTo>
            </a:clrChange>
          </a:blip>
          <a:srcRect l="33027" r="33103"/>
          <a:stretch>
            <a:fillRect/>
          </a:stretch>
        </p:blipFill>
        <p:spPr>
          <a:xfrm>
            <a:off x="-3194050" y="-635000"/>
            <a:ext cx="993140" cy="146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6384</Words>
  <PresentationFormat>Widescreen</PresentationFormat>
  <Paragraphs>491</Paragraphs>
  <Slides>35</Slides>
  <Notes>24</Notes>
  <HiddenSlides>0</HiddenSlides>
  <MMClips>13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Cooper Black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2024-03-07T03:43:32Z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1033-12.2.0.13489</vt:lpwstr>
  </property>
</Properties>
</file>