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77" r:id="rId3"/>
    <p:sldId id="279" r:id="rId4"/>
    <p:sldId id="278" r:id="rId5"/>
    <p:sldId id="260" r:id="rId6"/>
    <p:sldId id="256" r:id="rId7"/>
    <p:sldId id="261" r:id="rId8"/>
    <p:sldId id="262" r:id="rId9"/>
    <p:sldId id="264" r:id="rId10"/>
    <p:sldId id="270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358" y="116757"/>
            <a:ext cx="3677771" cy="1325563"/>
          </a:xfr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mtClean="0">
                <a:latin typeface="UTM Avo" panose="02040603050506020204" pitchFamily="18" charset="0"/>
              </a:rPr>
              <a:t>Nghỉ giải lao</a:t>
            </a:r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953" y="1442320"/>
            <a:ext cx="9628094" cy="54156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635" y="116930"/>
            <a:ext cx="6607629" cy="75828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mtClean="0">
                <a:latin typeface="UTM Avo" panose="02040603050506020204" pitchFamily="18" charset="0"/>
              </a:rPr>
              <a:t>2. Tiếng nào có âm 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mtClean="0">
                <a:latin typeface="UTM Avo" panose="02040603050506020204" pitchFamily="18" charset="0"/>
              </a:rPr>
              <a:t>?</a:t>
            </a:r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67" t="18199" r="25437" b="20286"/>
          <a:stretch>
            <a:fillRect/>
          </a:stretch>
        </p:blipFill>
        <p:spPr>
          <a:xfrm>
            <a:off x="653143" y="1254034"/>
            <a:ext cx="10672353" cy="57354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00800" y="2403566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185955" y="3827417"/>
            <a:ext cx="627016" cy="2943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3863" y="3974594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67007" y="3030583"/>
            <a:ext cx="757644" cy="3788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753635" y="116930"/>
            <a:ext cx="6607629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UTM Avo" panose="02040603050506020204" pitchFamily="18" charset="0"/>
              </a:rPr>
              <a:t>3. Tìm tiếng có âm 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202" t="22610" r="24417" b="20936"/>
          <a:stretch>
            <a:fillRect/>
          </a:stretch>
        </p:blipFill>
        <p:spPr>
          <a:xfrm>
            <a:off x="1891934" y="1175339"/>
            <a:ext cx="8331030" cy="54654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839097" y="2584014"/>
            <a:ext cx="13063" cy="7992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9931" y="3124293"/>
            <a:ext cx="901338" cy="4941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9097" y="4245429"/>
            <a:ext cx="13063" cy="6507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48549" y="4088675"/>
            <a:ext cx="940525" cy="3135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UTM Avo" panose="02040603050506020204" pitchFamily="18" charset="0"/>
              </a:rPr>
              <a:t>4</a:t>
            </a:r>
            <a:r>
              <a:rPr lang="en-US" smtClean="0">
                <a:latin typeface="UTM Avo" panose="02040603050506020204" pitchFamily="18" charset="0"/>
              </a:rPr>
              <a:t>. Tập đọc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66" t="24447" r="21614" b="42097"/>
          <a:stretch>
            <a:fillRect/>
          </a:stretch>
        </p:blipFill>
        <p:spPr>
          <a:xfrm>
            <a:off x="1017366" y="1589442"/>
            <a:ext cx="9900298" cy="424965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UTM Avo" panose="02040603050506020204" pitchFamily="18" charset="0"/>
              </a:rPr>
              <a:t>5. Tập viết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Cloud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491" y="365126"/>
            <a:ext cx="10026227" cy="6203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9410" y="2169795"/>
            <a:ext cx="7788275" cy="310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3600" b="1" dirty="0">
              <a:solidFill>
                <a:srgbClr val="008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27965" y="5928995"/>
            <a:ext cx="1316990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o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984375" y="5133340"/>
            <a:ext cx="1468755" cy="11188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ô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681730" y="5596890"/>
            <a:ext cx="1445260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cỏ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60060" y="4657725"/>
            <a:ext cx="1438910" cy="127190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cọ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946900" y="5782945"/>
            <a:ext cx="1691640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638540" y="4570730"/>
            <a:ext cx="1871345" cy="135826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935" y="5930265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3441757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.VnAvant" panose="020B7200000000000000" pitchFamily="34" charset="0"/>
              </a:rPr>
              <a:t>d</a:t>
            </a:r>
            <a:endParaRPr lang="en-US" sz="1300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tháng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năm 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6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endParaRPr 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7629" y="1312966"/>
            <a:ext cx="7696200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54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endParaRPr lang="en-US" sz="54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95" t="24642" r="47291" b="26251"/>
          <a:stretch>
            <a:fillRect/>
          </a:stretch>
        </p:blipFill>
        <p:spPr>
          <a:xfrm>
            <a:off x="700784" y="-333103"/>
            <a:ext cx="4676502" cy="3592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8132" y="5159829"/>
            <a:ext cx="1430383" cy="1477328"/>
            <a:chOff x="1378132" y="5159829"/>
            <a:chExt cx="1430383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1378132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c</a:t>
              </a:r>
              <a:endParaRPr lang="en-US" sz="900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1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endParaRPr lang="en-US" sz="900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429692" y="5368838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2246" t="34284" r="14462" b="30717"/>
          <a:stretch>
            <a:fillRect/>
          </a:stretch>
        </p:blipFill>
        <p:spPr>
          <a:xfrm>
            <a:off x="6413863" y="1449977"/>
            <a:ext cx="4781006" cy="31612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118566" y="5159829"/>
            <a:ext cx="1691640" cy="1477328"/>
            <a:chOff x="8118566" y="5159829"/>
            <a:chExt cx="1691640" cy="1477328"/>
          </a:xfrm>
        </p:grpSpPr>
        <p:sp>
          <p:nvSpPr>
            <p:cNvPr id="18" name="TextBox 17"/>
            <p:cNvSpPr txBox="1"/>
            <p:nvPr/>
          </p:nvSpPr>
          <p:spPr>
            <a:xfrm>
              <a:off x="81185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d</a:t>
              </a:r>
              <a:endParaRPr lang="en-US" sz="9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043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a</a:t>
              </a:r>
              <a:endParaRPr lang="en-US" sz="900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1316" y="5070319"/>
            <a:ext cx="2514600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r>
                <a:rPr lang="en-US" sz="48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ờ</a:t>
              </a:r>
              <a:endParaRPr lang="en-US" sz="48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cơ</a:t>
              </a:r>
              <a:endParaRPr lang="en-US" sz="400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chemeClr val="tx1"/>
                  </a:solidFill>
                  <a:latin typeface=".VnAvant" panose="020B7200000000000000" pitchFamily="34" charset="0"/>
                </a:rPr>
                <a:t>`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7106" y="5131439"/>
            <a:ext cx="2514600" cy="1656347"/>
            <a:chOff x="3810000" y="1447800"/>
            <a:chExt cx="2209800" cy="1524000"/>
          </a:xfrm>
        </p:grpSpPr>
        <p:sp>
          <p:nvSpPr>
            <p:cNvPr id="29" name="Rectangle 2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rgbClr val="008000"/>
                  </a:solidFill>
                  <a:latin typeface=".VnAvant" panose="020B7200000000000000" pitchFamily="34" charset="0"/>
                </a:rPr>
                <a:t>d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da</a:t>
              </a:r>
              <a:endParaRPr lang="en-US" sz="480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01316" y="4859099"/>
            <a:ext cx="9499962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ơ	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ơ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	Ơ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14846" y="4646766"/>
            <a:ext cx="9499962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d	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d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	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endParaRPr lang="en-US" sz="96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82" t="18392" r="12554" b="26251"/>
          <a:stretch>
            <a:fillRect/>
          </a:stretch>
        </p:blipFill>
        <p:spPr>
          <a:xfrm>
            <a:off x="0" y="0"/>
            <a:ext cx="12192000" cy="5264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174" y="5530632"/>
            <a:ext cx="6194614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UTM Avo" panose="02040603050506020204" pitchFamily="18" charset="0"/>
              </a:rPr>
              <a:t>cờ – ơ – cơ – huyền – cờ</a:t>
            </a:r>
            <a:endParaRPr lang="en-US" sz="400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8518" y="5530632"/>
            <a:ext cx="2595282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d</a:t>
            </a:r>
            <a:r>
              <a:rPr lang="en-US" sz="4000" smtClean="0">
                <a:latin typeface="UTM Avo" panose="02040603050506020204" pitchFamily="18" charset="0"/>
              </a:rPr>
              <a:t> – a - da</a:t>
            </a:r>
            <a:endParaRPr lang="en-US" sz="400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82" t="18392" r="12554" b="26251"/>
          <a:stretch>
            <a:fillRect/>
          </a:stretch>
        </p:blipFill>
        <p:spPr>
          <a:xfrm>
            <a:off x="0" y="0"/>
            <a:ext cx="12192000" cy="52643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8132" y="5159829"/>
            <a:ext cx="1430383" cy="1477328"/>
            <a:chOff x="1378132" y="5159829"/>
            <a:chExt cx="1430383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1378132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c</a:t>
              </a:r>
              <a:endParaRPr lang="en-US" sz="900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1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endParaRPr lang="en-US" sz="900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29692" y="5368838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118566" y="5159829"/>
            <a:ext cx="1691640" cy="1477328"/>
            <a:chOff x="8118566" y="5159829"/>
            <a:chExt cx="1691640" cy="1477328"/>
          </a:xfrm>
        </p:grpSpPr>
        <p:sp>
          <p:nvSpPr>
            <p:cNvPr id="10" name="TextBox 9"/>
            <p:cNvSpPr txBox="1"/>
            <p:nvPr/>
          </p:nvSpPr>
          <p:spPr>
            <a:xfrm>
              <a:off x="81185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d</a:t>
              </a:r>
              <a:endParaRPr lang="en-US" sz="9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043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a</a:t>
              </a:r>
              <a:endParaRPr lang="en-US" sz="9000">
                <a:latin typeface="UTM Avo" panose="020406030505060202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42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2. Tiếng nào có âm ơ?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24</cp:revision>
  <dcterms:created xsi:type="dcterms:W3CDTF">2020-08-03T08:34:00Z</dcterms:created>
  <dcterms:modified xsi:type="dcterms:W3CDTF">2020-08-23T04:36:33Z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