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xml" ContentType="application/vnd.openxmlformats-officedocument.presentationml.tags+xml"/>
  <Override PartName="/ppt/notesSlides/notesSlide40.xml" ContentType="application/vnd.openxmlformats-officedocument.presentationml.notesSlide+xml"/>
  <Override PartName="/ppt/tags/tag3.xml" ContentType="application/vnd.openxmlformats-officedocument.presentationml.tags+xml"/>
  <Override PartName="/ppt/notesSlides/notesSlide41.xml" ContentType="application/vnd.openxmlformats-officedocument.presentationml.notesSlide+xml"/>
  <Override PartName="/ppt/tags/tag4.xml" ContentType="application/vnd.openxmlformats-officedocument.presentationml.tags+xml"/>
  <Override PartName="/ppt/notesSlides/notesSlide42.xml" ContentType="application/vnd.openxmlformats-officedocument.presentationml.notesSlide+xml"/>
  <Override PartName="/ppt/tags/tag5.xml" ContentType="application/vnd.openxmlformats-officedocument.presentationml.tags+xml"/>
  <Override PartName="/ppt/notesSlides/notesSlide43.xml" ContentType="application/vnd.openxmlformats-officedocument.presentationml.notesSlide+xml"/>
  <Override PartName="/ppt/tags/tag6.xml" ContentType="application/vnd.openxmlformats-officedocument.presentationml.tags+xml"/>
  <Override PartName="/ppt/notesSlides/notesSlide44.xml" ContentType="application/vnd.openxmlformats-officedocument.presentationml.notesSlide+xml"/>
  <Override PartName="/ppt/tags/tag7.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8" r:id="rId1"/>
    <p:sldMasterId id="2147483754" r:id="rId2"/>
  </p:sldMasterIdLst>
  <p:notesMasterIdLst>
    <p:notesMasterId r:id="rId57"/>
  </p:notesMasterIdLst>
  <p:sldIdLst>
    <p:sldId id="313" r:id="rId3"/>
    <p:sldId id="301" r:id="rId4"/>
    <p:sldId id="352" r:id="rId5"/>
    <p:sldId id="349" r:id="rId6"/>
    <p:sldId id="318" r:id="rId7"/>
    <p:sldId id="319" r:id="rId8"/>
    <p:sldId id="324" r:id="rId9"/>
    <p:sldId id="351" r:id="rId10"/>
    <p:sldId id="326" r:id="rId11"/>
    <p:sldId id="363" r:id="rId12"/>
    <p:sldId id="364" r:id="rId13"/>
    <p:sldId id="365" r:id="rId14"/>
    <p:sldId id="366" r:id="rId15"/>
    <p:sldId id="367" r:id="rId16"/>
    <p:sldId id="327" r:id="rId17"/>
    <p:sldId id="329" r:id="rId18"/>
    <p:sldId id="331" r:id="rId19"/>
    <p:sldId id="332" r:id="rId20"/>
    <p:sldId id="333" r:id="rId21"/>
    <p:sldId id="334" r:id="rId22"/>
    <p:sldId id="337" r:id="rId23"/>
    <p:sldId id="338" r:id="rId24"/>
    <p:sldId id="336" r:id="rId25"/>
    <p:sldId id="339" r:id="rId26"/>
    <p:sldId id="341" r:id="rId27"/>
    <p:sldId id="368" r:id="rId28"/>
    <p:sldId id="345" r:id="rId29"/>
    <p:sldId id="346" r:id="rId30"/>
    <p:sldId id="348" r:id="rId31"/>
    <p:sldId id="315" r:id="rId32"/>
    <p:sldId id="316" r:id="rId33"/>
    <p:sldId id="353" r:id="rId34"/>
    <p:sldId id="317" r:id="rId35"/>
    <p:sldId id="354" r:id="rId36"/>
    <p:sldId id="356" r:id="rId37"/>
    <p:sldId id="325" r:id="rId38"/>
    <p:sldId id="357" r:id="rId39"/>
    <p:sldId id="359" r:id="rId40"/>
    <p:sldId id="360" r:id="rId41"/>
    <p:sldId id="361" r:id="rId42"/>
    <p:sldId id="261" r:id="rId43"/>
    <p:sldId id="631" r:id="rId44"/>
    <p:sldId id="632" r:id="rId45"/>
    <p:sldId id="634" r:id="rId46"/>
    <p:sldId id="635" r:id="rId47"/>
    <p:sldId id="637" r:id="rId48"/>
    <p:sldId id="638" r:id="rId49"/>
    <p:sldId id="639" r:id="rId50"/>
    <p:sldId id="640" r:id="rId51"/>
    <p:sldId id="641" r:id="rId52"/>
    <p:sldId id="642" r:id="rId53"/>
    <p:sldId id="643" r:id="rId54"/>
    <p:sldId id="644" r:id="rId55"/>
    <p:sldId id="645" r:id="rId56"/>
  </p:sldIdLst>
  <p:sldSz cx="24384000" cy="13716000"/>
  <p:notesSz cx="6858000" cy="9144000"/>
  <p:custDataLst>
    <p:tags r:id="rId5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006600"/>
    <a:srgbClr val="66FF33"/>
    <a:srgbClr val="E7F7FF"/>
    <a:srgbClr val="D6F7FE"/>
    <a:srgbClr val="EEF7E9"/>
    <a:srgbClr val="135F82"/>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8" autoAdjust="0"/>
    <p:restoredTop sz="84398" autoAdjust="0"/>
  </p:normalViewPr>
  <p:slideViewPr>
    <p:cSldViewPr>
      <p:cViewPr varScale="1">
        <p:scale>
          <a:sx n="35" d="100"/>
          <a:sy n="35" d="100"/>
        </p:scale>
        <p:origin x="739" y="3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275508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73153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403725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170580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753022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65528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1290672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154618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160368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193242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211752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698883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3339417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1125124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025376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960257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161733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2605127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1938577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3200" b="1" dirty="0">
                <a:latin typeface="Tahoma" panose="020B0604030504040204" pitchFamily="34" charset="0"/>
                <a:ea typeface="Tahoma" panose="020B0604030504040204" pitchFamily="34" charset="0"/>
                <a:cs typeface="Tahoma" panose="020B0604030504040204" pitchFamily="34" charset="0"/>
              </a:rPr>
              <a:t>GV</a:t>
            </a:r>
            <a:r>
              <a:rPr lang="en-US" sz="3200" b="1" baseline="0" dirty="0">
                <a:latin typeface="Tahoma" panose="020B0604030504040204" pitchFamily="34" charset="0"/>
                <a:ea typeface="Tahoma" panose="020B0604030504040204" pitchFamily="34" charset="0"/>
                <a:cs typeface="Tahoma" panose="020B0604030504040204" pitchFamily="34" charset="0"/>
              </a:rPr>
              <a:t> </a:t>
            </a:r>
            <a:r>
              <a:rPr lang="en-US" sz="3200" b="1" baseline="0" dirty="0" err="1">
                <a:latin typeface="Tahoma" panose="020B0604030504040204" pitchFamily="34" charset="0"/>
                <a:ea typeface="Tahoma" panose="020B0604030504040204" pitchFamily="34" charset="0"/>
                <a:cs typeface="Tahoma" panose="020B0604030504040204" pitchFamily="34" charset="0"/>
              </a:rPr>
              <a:t>nêu</a:t>
            </a:r>
            <a:r>
              <a:rPr lang="en-US" sz="3200" b="1" baseline="0" dirty="0">
                <a:latin typeface="Tahoma" panose="020B0604030504040204" pitchFamily="34" charset="0"/>
                <a:ea typeface="Tahoma" panose="020B0604030504040204" pitchFamily="34" charset="0"/>
                <a:cs typeface="Tahoma" panose="020B0604030504040204" pitchFamily="34" charset="0"/>
              </a:rPr>
              <a:t> </a:t>
            </a:r>
            <a:r>
              <a:rPr lang="en-US" sz="3200" b="1" baseline="0" dirty="0" err="1">
                <a:latin typeface="Tahoma" panose="020B0604030504040204" pitchFamily="34" charset="0"/>
                <a:ea typeface="Tahoma" panose="020B0604030504040204" pitchFamily="34" charset="0"/>
                <a:cs typeface="Tahoma" panose="020B0604030504040204" pitchFamily="34" charset="0"/>
              </a:rPr>
              <a:t>vấn</a:t>
            </a:r>
            <a:r>
              <a:rPr lang="en-US" sz="3200" b="1" baseline="0" dirty="0">
                <a:latin typeface="Tahoma" panose="020B0604030504040204" pitchFamily="34" charset="0"/>
                <a:ea typeface="Tahoma" panose="020B0604030504040204" pitchFamily="34" charset="0"/>
                <a:cs typeface="Tahoma" panose="020B0604030504040204" pitchFamily="34" charset="0"/>
              </a:rPr>
              <a:t> </a:t>
            </a:r>
            <a:r>
              <a:rPr lang="en-US" sz="3200" b="1" baseline="0" dirty="0" err="1">
                <a:latin typeface="Tahoma" panose="020B0604030504040204" pitchFamily="34" charset="0"/>
                <a:ea typeface="Tahoma" panose="020B0604030504040204" pitchFamily="34" charset="0"/>
                <a:cs typeface="Tahoma" panose="020B0604030504040204" pitchFamily="34" charset="0"/>
              </a:rPr>
              <a:t>đề</a:t>
            </a:r>
            <a:r>
              <a:rPr lang="en-US" sz="3200" b="1" baseline="0"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Những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câu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nói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An </a:t>
            </a:r>
            <a:r>
              <a:rPr lang="en-US" sz="3200" b="1" dirty="0" err="1">
                <a:latin typeface="Tahoma" panose="020B0604030504040204" pitchFamily="34" charset="0"/>
                <a:ea typeface="Tahoma" panose="020B0604030504040204" pitchFamily="34" charset="0"/>
                <a:cs typeface="Tahoma" panose="020B0604030504040204" pitchFamily="34" charset="0"/>
              </a:rPr>
              <a:t>và</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Khoa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là</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những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khẳng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định</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có</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tính</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đúng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hoặc</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sai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Người</a:t>
            </a:r>
            <a:r>
              <a:rPr lang="en-US" sz="3200" b="1" dirty="0">
                <a:latin typeface="Tahoma" panose="020B0604030504040204" pitchFamily="34" charset="0"/>
                <a:ea typeface="Tahoma" panose="020B0604030504040204" pitchFamily="34" charset="0"/>
                <a:cs typeface="Tahoma" panose="020B0604030504040204" pitchFamily="34" charset="0"/>
              </a:rPr>
              <a:t> ta </a:t>
            </a:r>
            <a:r>
              <a:rPr lang="en-US" sz="3200" b="1" dirty="0" err="1">
                <a:latin typeface="Tahoma" panose="020B0604030504040204" pitchFamily="34" charset="0"/>
                <a:ea typeface="Tahoma" panose="020B0604030504040204" pitchFamily="34" charset="0"/>
                <a:cs typeface="Tahoma" panose="020B0604030504040204" pitchFamily="34" charset="0"/>
              </a:rPr>
              <a:t>gọi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mỗi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câu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như</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vậy</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là</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một</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lôgic</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a:latin typeface="Tahoma" panose="020B0604030504040204" pitchFamily="34" charset="0"/>
                <a:ea typeface="Tahoma" panose="020B0604030504040204" pitchFamily="34" charset="0"/>
                <a:cs typeface="Tahoma" panose="020B0604030504040204" pitchFamily="34" charset="0"/>
              </a:rPr>
              <a:t>(</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gọi</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tắt</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3200" b="1" dirty="0">
                <a:latin typeface="Tahoma" panose="020B0604030504040204" pitchFamily="34" charset="0"/>
                <a:ea typeface="Tahoma" panose="020B0604030504040204" pitchFamily="34" charset="0"/>
                <a:cs typeface="Tahoma" panose="020B0604030504040204" pitchFamily="34" charset="0"/>
              </a:rPr>
              <a:t>). </a:t>
            </a:r>
          </a:p>
          <a:p>
            <a:r>
              <a:rPr lang="en-US" sz="3200" b="1" dirty="0" err="1">
                <a:latin typeface="Tahoma" panose="020B0604030504040204" pitchFamily="34" charset="0"/>
                <a:ea typeface="Tahoma" panose="020B0604030504040204" pitchFamily="34" charset="0"/>
                <a:cs typeface="Tahoma" panose="020B0604030504040204" pitchFamily="34" charset="0"/>
              </a:rPr>
              <a:t>Những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câu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không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xác</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định</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được</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tính</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đúng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sai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không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phải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là</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mệnh</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đề</a:t>
            </a:r>
            <a:r>
              <a:rPr lang="en-US" sz="32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753436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32</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33</a:t>
            </a:fld>
            <a:endParaRPr lang="en-US"/>
          </a:p>
        </p:txBody>
      </p:sp>
    </p:spTree>
    <p:extLst>
      <p:ext uri="{BB962C8B-B14F-4D97-AF65-F5344CB8AC3E}">
        <p14:creationId xmlns:p14="http://schemas.microsoft.com/office/powerpoint/2010/main" val="1880240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34</a:t>
            </a:fld>
            <a:endParaRPr lang="en-US"/>
          </a:p>
        </p:txBody>
      </p:sp>
    </p:spTree>
    <p:extLst>
      <p:ext uri="{BB962C8B-B14F-4D97-AF65-F5344CB8AC3E}">
        <p14:creationId xmlns:p14="http://schemas.microsoft.com/office/powerpoint/2010/main" val="814489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35</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36</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37</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38</a:t>
            </a:fld>
            <a:endParaRPr lang="en-US"/>
          </a:p>
        </p:txBody>
      </p:sp>
    </p:spTree>
    <p:extLst>
      <p:ext uri="{BB962C8B-B14F-4D97-AF65-F5344CB8AC3E}">
        <p14:creationId xmlns:p14="http://schemas.microsoft.com/office/powerpoint/2010/main" val="496101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39</a:t>
            </a:fld>
            <a:endParaRPr lang="en-US"/>
          </a:p>
        </p:txBody>
      </p:sp>
    </p:spTree>
    <p:extLst>
      <p:ext uri="{BB962C8B-B14F-4D97-AF65-F5344CB8AC3E}">
        <p14:creationId xmlns:p14="http://schemas.microsoft.com/office/powerpoint/2010/main" val="1871047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34654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890058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41</a:t>
            </a:fld>
            <a:endParaRPr lang="en-US"/>
          </a:p>
        </p:txBody>
      </p:sp>
    </p:spTree>
    <p:extLst>
      <p:ext uri="{BB962C8B-B14F-4D97-AF65-F5344CB8AC3E}">
        <p14:creationId xmlns:p14="http://schemas.microsoft.com/office/powerpoint/2010/main" val="1042870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2900" b="1" kern="1200" dirty="0" err="1">
                    <a:solidFill>
                      <a:schemeClr val="tx1"/>
                    </a:solidFill>
                    <a:effectLst/>
                    <a:latin typeface="+mn-lt"/>
                    <a:ea typeface="+mn-ea"/>
                    <a:cs typeface="+mn-cs"/>
                  </a:rPr>
                  <a:t>Câu</a:t>
                </a:r>
                <a:r>
                  <a:rPr lang="en-US" sz="2900" b="1" kern="1200" baseline="0" dirty="0">
                    <a:solidFill>
                      <a:schemeClr val="tx1"/>
                    </a:solidFill>
                    <a:effectLst/>
                    <a:latin typeface="+mn-lt"/>
                    <a:ea typeface="+mn-ea"/>
                    <a:cs typeface="+mn-cs"/>
                  </a:rPr>
                  <a:t> 3. </a:t>
                </a:r>
                <a:r>
                  <a:rPr lang="en-US" sz="2900" b="1" kern="1200" dirty="0" err="1">
                    <a:solidFill>
                      <a:schemeClr val="tx1"/>
                    </a:solidFill>
                    <a:effectLst/>
                    <a:latin typeface="+mn-lt"/>
                    <a:ea typeface="+mn-ea"/>
                    <a:cs typeface="+mn-cs"/>
                  </a:rPr>
                  <a:t>Chọn</a:t>
                </a:r>
                <a:r>
                  <a:rPr lang="en-US" sz="2900" b="1" kern="1200" dirty="0">
                    <a:solidFill>
                      <a:schemeClr val="tx1"/>
                    </a:solidFill>
                    <a:effectLst/>
                    <a:latin typeface="+mn-lt"/>
                    <a:ea typeface="+mn-ea"/>
                    <a:cs typeface="+mn-cs"/>
                  </a:rPr>
                  <a:t> C</a:t>
                </a:r>
                <a:endParaRPr lang="en-US" sz="2900" kern="1200" dirty="0">
                  <a:solidFill>
                    <a:schemeClr val="tx1"/>
                  </a:solidFill>
                  <a:effectLst/>
                  <a:latin typeface="+mn-lt"/>
                  <a:ea typeface="+mn-ea"/>
                  <a:cs typeface="+mn-cs"/>
                </a:endParaRPr>
              </a:p>
              <a:p>
                <a:r>
                  <a:rPr lang="en-US" sz="2900" kern="1200" dirty="0" err="1">
                    <a:solidFill>
                      <a:schemeClr val="tx1"/>
                    </a:solidFill>
                    <a:effectLst/>
                    <a:latin typeface="+mn-lt"/>
                    <a:ea typeface="+mn-ea"/>
                    <a:cs typeface="+mn-cs"/>
                  </a:rPr>
                  <a:t>Mệnh</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đề</a:t>
                </a:r>
                <a:r>
                  <a:rPr lang="en-US" sz="2900" kern="1200" dirty="0">
                    <a:solidFill>
                      <a:schemeClr val="tx1"/>
                    </a:solidFill>
                    <a:effectLst/>
                    <a:latin typeface="+mn-lt"/>
                    <a:ea typeface="+mn-ea"/>
                    <a:cs typeface="+mn-cs"/>
                  </a:rPr>
                  <a:t> </a:t>
                </a:r>
                <a14:m>
                  <m:oMath xmlns:m="http://schemas.openxmlformats.org/officeDocument/2006/math">
                    <m:r>
                      <a:rPr lang="en-US" sz="2900" i="1" kern="1200">
                        <a:solidFill>
                          <a:schemeClr val="tx1"/>
                        </a:solidFill>
                        <a:effectLst/>
                        <a:latin typeface="Cambria Math" panose="02040503050406030204" pitchFamily="18" charset="0"/>
                        <a:ea typeface="+mn-ea"/>
                        <a:cs typeface="+mn-cs"/>
                      </a:rPr>
                      <m:t>𝑃</m:t>
                    </m:r>
                    <m:r>
                      <a:rPr lang="en-US" sz="2900" i="1" kern="1200">
                        <a:solidFill>
                          <a:schemeClr val="tx1"/>
                        </a:solidFill>
                        <a:effectLst/>
                        <a:latin typeface="Cambria Math" panose="02040503050406030204" pitchFamily="18" charset="0"/>
                        <a:ea typeface="+mn-ea"/>
                        <a:cs typeface="+mn-cs"/>
                      </a:rPr>
                      <m:t>⇒</m:t>
                    </m:r>
                    <m:r>
                      <a:rPr lang="en-US" sz="2900" i="1" kern="1200">
                        <a:solidFill>
                          <a:schemeClr val="tx1"/>
                        </a:solidFill>
                        <a:effectLst/>
                        <a:latin typeface="Cambria Math" panose="02040503050406030204" pitchFamily="18" charset="0"/>
                        <a:ea typeface="+mn-ea"/>
                        <a:cs typeface="+mn-cs"/>
                      </a:rPr>
                      <m:t>𝑄</m:t>
                    </m:r>
                  </m:oMath>
                </a14:m>
                <a:r>
                  <a:rPr lang="en-US" sz="2900" kern="1200" dirty="0" err="1">
                    <a:solidFill>
                      <a:schemeClr val="tx1"/>
                    </a:solidFill>
                    <a:effectLst/>
                    <a:latin typeface="+mn-lt"/>
                    <a:ea typeface="+mn-ea"/>
                    <a:cs typeface="+mn-cs"/>
                  </a:rPr>
                  <a:t>chỉ</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sai</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khi</a:t>
                </a:r>
                <a:r>
                  <a:rPr lang="en-US" sz="2900" kern="1200" dirty="0">
                    <a:solidFill>
                      <a:schemeClr val="tx1"/>
                    </a:solidFill>
                    <a:effectLst/>
                    <a:latin typeface="+mn-lt"/>
                    <a:ea typeface="+mn-ea"/>
                    <a:cs typeface="+mn-cs"/>
                  </a:rPr>
                  <a:t> P </a:t>
                </a:r>
                <a:r>
                  <a:rPr lang="en-US" sz="2900" kern="1200" dirty="0" err="1">
                    <a:solidFill>
                      <a:schemeClr val="tx1"/>
                    </a:solidFill>
                    <a:effectLst/>
                    <a:latin typeface="+mn-lt"/>
                    <a:ea typeface="+mn-ea"/>
                    <a:cs typeface="+mn-cs"/>
                  </a:rPr>
                  <a:t>đúng</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và</a:t>
                </a:r>
                <a:r>
                  <a:rPr lang="en-US" sz="2900" kern="1200" dirty="0">
                    <a:solidFill>
                      <a:schemeClr val="tx1"/>
                    </a:solidFill>
                    <a:effectLst/>
                    <a:latin typeface="+mn-lt"/>
                    <a:ea typeface="+mn-ea"/>
                    <a:cs typeface="+mn-cs"/>
                  </a:rPr>
                  <a:t> Q </a:t>
                </a:r>
                <a:r>
                  <a:rPr lang="en-US" sz="2900" kern="1200" dirty="0" err="1">
                    <a:solidFill>
                      <a:schemeClr val="tx1"/>
                    </a:solidFill>
                    <a:effectLst/>
                    <a:latin typeface="+mn-lt"/>
                    <a:ea typeface="+mn-ea"/>
                    <a:cs typeface="+mn-cs"/>
                  </a:rPr>
                  <a:t>sai</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nên</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chọn</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đáp</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án</a:t>
                </a:r>
                <a:r>
                  <a:rPr lang="en-US" sz="2900" kern="1200" dirty="0">
                    <a:solidFill>
                      <a:schemeClr val="tx1"/>
                    </a:solidFill>
                    <a:effectLst/>
                    <a:latin typeface="+mn-lt"/>
                    <a:ea typeface="+mn-ea"/>
                    <a:cs typeface="+mn-cs"/>
                  </a:rPr>
                  <a:t> C</a:t>
                </a:r>
              </a:p>
              <a:p>
                <a:endParaRPr lang="en-US" dirty="0"/>
              </a:p>
              <a:p>
                <a:r>
                  <a:rPr lang="en-US" sz="2900" b="1" kern="1200" dirty="0" err="1">
                    <a:solidFill>
                      <a:schemeClr val="tx1"/>
                    </a:solidFill>
                    <a:effectLst/>
                    <a:latin typeface="+mn-lt"/>
                    <a:ea typeface="+mn-ea"/>
                    <a:cs typeface="+mn-cs"/>
                  </a:rPr>
                  <a:t>Câu</a:t>
                </a:r>
                <a:r>
                  <a:rPr lang="en-US" sz="2900" b="1" kern="1200" baseline="0" dirty="0">
                    <a:solidFill>
                      <a:schemeClr val="tx1"/>
                    </a:solidFill>
                    <a:effectLst/>
                    <a:latin typeface="+mn-lt"/>
                    <a:ea typeface="+mn-ea"/>
                    <a:cs typeface="+mn-cs"/>
                  </a:rPr>
                  <a:t> 4. </a:t>
                </a:r>
                <a:r>
                  <a:rPr lang="en-US" sz="2900" b="1" kern="1200" dirty="0" err="1">
                    <a:solidFill>
                      <a:schemeClr val="tx1"/>
                    </a:solidFill>
                    <a:effectLst/>
                    <a:latin typeface="+mn-lt"/>
                    <a:ea typeface="+mn-ea"/>
                    <a:cs typeface="+mn-cs"/>
                  </a:rPr>
                  <a:t>Chọn</a:t>
                </a:r>
                <a:r>
                  <a:rPr lang="en-US" sz="2900" b="1" kern="1200" dirty="0">
                    <a:solidFill>
                      <a:schemeClr val="tx1"/>
                    </a:solidFill>
                    <a:effectLst/>
                    <a:latin typeface="+mn-lt"/>
                    <a:ea typeface="+mn-ea"/>
                    <a:cs typeface="+mn-cs"/>
                  </a:rPr>
                  <a:t> C</a:t>
                </a:r>
                <a:endParaRPr lang="en-US" sz="2900" kern="1200" dirty="0">
                  <a:solidFill>
                    <a:schemeClr val="tx1"/>
                  </a:solidFill>
                  <a:effectLst/>
                  <a:latin typeface="+mn-lt"/>
                  <a:ea typeface="+mn-ea"/>
                  <a:cs typeface="+mn-cs"/>
                </a:endParaRPr>
              </a:p>
              <a:p>
                <a:r>
                  <a:rPr lang="en-US" sz="2900" b="1" kern="1200" dirty="0">
                    <a:solidFill>
                      <a:schemeClr val="tx1"/>
                    </a:solidFill>
                    <a:effectLst/>
                    <a:latin typeface="+mn-lt"/>
                    <a:ea typeface="+mn-ea"/>
                    <a:cs typeface="+mn-cs"/>
                  </a:rPr>
                  <a:t>“ </a:t>
                </a:r>
                <a:r>
                  <a:rPr lang="en-US" sz="2900" b="1" kern="1200" dirty="0" err="1">
                    <a:solidFill>
                      <a:schemeClr val="tx1"/>
                    </a:solidFill>
                    <a:effectLst/>
                    <a:latin typeface="+mn-lt"/>
                    <a:ea typeface="+mn-ea"/>
                    <a:cs typeface="+mn-cs"/>
                  </a:rPr>
                  <a:t>Trước</a:t>
                </a:r>
                <a:r>
                  <a:rPr lang="en-US" sz="2900" b="1" kern="1200" dirty="0">
                    <a:solidFill>
                      <a:schemeClr val="tx1"/>
                    </a:solidFill>
                    <a:effectLst/>
                    <a:latin typeface="+mn-lt"/>
                    <a:ea typeface="+mn-ea"/>
                    <a:cs typeface="+mn-cs"/>
                  </a:rPr>
                  <a:t> </a:t>
                </a:r>
                <a:r>
                  <a:rPr lang="en-US" sz="2900" b="1" kern="1200" dirty="0" err="1">
                    <a:solidFill>
                      <a:schemeClr val="tx1"/>
                    </a:solidFill>
                    <a:effectLst/>
                    <a:latin typeface="+mn-lt"/>
                    <a:ea typeface="+mn-ea"/>
                    <a:cs typeface="+mn-cs"/>
                  </a:rPr>
                  <a:t>đủ</a:t>
                </a:r>
                <a:r>
                  <a:rPr lang="en-US" sz="2900" b="1" kern="1200" dirty="0">
                    <a:solidFill>
                      <a:schemeClr val="tx1"/>
                    </a:solidFill>
                    <a:effectLst/>
                    <a:latin typeface="+mn-lt"/>
                    <a:ea typeface="+mn-ea"/>
                    <a:cs typeface="+mn-cs"/>
                  </a:rPr>
                  <a:t> </a:t>
                </a:r>
                <a:r>
                  <a:rPr lang="en-US" sz="2900" b="1" kern="1200" dirty="0" err="1">
                    <a:solidFill>
                      <a:schemeClr val="tx1"/>
                    </a:solidFill>
                    <a:effectLst/>
                    <a:latin typeface="+mn-lt"/>
                    <a:ea typeface="+mn-ea"/>
                    <a:cs typeface="+mn-cs"/>
                  </a:rPr>
                  <a:t>sau</a:t>
                </a:r>
                <a:r>
                  <a:rPr lang="en-US" sz="2900" b="1" kern="1200" dirty="0">
                    <a:solidFill>
                      <a:schemeClr val="tx1"/>
                    </a:solidFill>
                    <a:effectLst/>
                    <a:latin typeface="+mn-lt"/>
                    <a:ea typeface="+mn-ea"/>
                    <a:cs typeface="+mn-cs"/>
                  </a:rPr>
                  <a:t> </a:t>
                </a:r>
                <a:r>
                  <a:rPr lang="en-US" sz="2900" b="1" kern="1200" dirty="0" err="1">
                    <a:solidFill>
                      <a:schemeClr val="tx1"/>
                    </a:solidFill>
                    <a:effectLst/>
                    <a:latin typeface="+mn-lt"/>
                    <a:ea typeface="+mn-ea"/>
                    <a:cs typeface="+mn-cs"/>
                  </a:rPr>
                  <a:t>cần</a:t>
                </a:r>
                <a:r>
                  <a:rPr lang="en-US" sz="2900" b="1" kern="1200" dirty="0">
                    <a:solidFill>
                      <a:schemeClr val="tx1"/>
                    </a:solidFill>
                    <a:effectLst/>
                    <a:latin typeface="+mn-lt"/>
                    <a:ea typeface="+mn-ea"/>
                    <a:cs typeface="+mn-cs"/>
                  </a:rPr>
                  <a:t> “.</a:t>
                </a:r>
                <a:endParaRPr lang="en-US" sz="2900" kern="1200" dirty="0">
                  <a:solidFill>
                    <a:schemeClr val="tx1"/>
                  </a:solidFill>
                  <a:effectLst/>
                  <a:latin typeface="+mn-lt"/>
                  <a:ea typeface="+mn-ea"/>
                  <a:cs typeface="+mn-cs"/>
                </a:endParaRPr>
              </a:p>
              <a:p>
                <a:r>
                  <a:rPr lang="en-US" sz="2900" kern="1200" dirty="0" err="1">
                    <a:solidFill>
                      <a:schemeClr val="tx1"/>
                    </a:solidFill>
                    <a:effectLst/>
                    <a:latin typeface="+mn-lt"/>
                    <a:ea typeface="+mn-ea"/>
                    <a:cs typeface="+mn-cs"/>
                  </a:rPr>
                  <a:t>Đáp</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án</a:t>
                </a:r>
                <a:r>
                  <a:rPr lang="en-US" sz="2900" kern="1200" dirty="0">
                    <a:solidFill>
                      <a:schemeClr val="tx1"/>
                    </a:solidFill>
                    <a:effectLst/>
                    <a:latin typeface="+mn-lt"/>
                    <a:ea typeface="+mn-ea"/>
                    <a:cs typeface="+mn-cs"/>
                  </a:rPr>
                  <a:t> C </a:t>
                </a:r>
                <a:r>
                  <a:rPr lang="en-US" sz="2900" kern="1200" dirty="0" err="1">
                    <a:solidFill>
                      <a:schemeClr val="tx1"/>
                    </a:solidFill>
                    <a:effectLst/>
                    <a:latin typeface="+mn-lt"/>
                    <a:ea typeface="+mn-ea"/>
                    <a:cs typeface="+mn-cs"/>
                  </a:rPr>
                  <a:t>sai</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vì</a:t>
                </a:r>
                <a:r>
                  <a:rPr lang="en-US" sz="2900" kern="1200" dirty="0">
                    <a:solidFill>
                      <a:schemeClr val="tx1"/>
                    </a:solidFill>
                    <a:effectLst/>
                    <a:latin typeface="+mn-lt"/>
                    <a:ea typeface="+mn-ea"/>
                    <a:cs typeface="+mn-cs"/>
                  </a:rPr>
                  <a:t> </a:t>
                </a:r>
                <a14:m>
                  <m:oMath xmlns:m="http://schemas.openxmlformats.org/officeDocument/2006/math">
                    <m:r>
                      <a:rPr lang="en-US" sz="2900" i="1" kern="1200">
                        <a:solidFill>
                          <a:schemeClr val="tx1"/>
                        </a:solidFill>
                        <a:effectLst/>
                        <a:latin typeface="Cambria Math" panose="02040503050406030204" pitchFamily="18" charset="0"/>
                        <a:ea typeface="+mn-ea"/>
                        <a:cs typeface="+mn-cs"/>
                      </a:rPr>
                      <m:t>𝐵</m:t>
                    </m:r>
                  </m:oMath>
                </a14:m>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mới</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là</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điều</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kiện</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cần</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để</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có</a:t>
                </a:r>
                <a:r>
                  <a:rPr lang="en-US" sz="2900" kern="1200" dirty="0">
                    <a:solidFill>
                      <a:schemeClr val="tx1"/>
                    </a:solidFill>
                    <a:effectLst/>
                    <a:latin typeface="+mn-lt"/>
                    <a:ea typeface="+mn-ea"/>
                    <a:cs typeface="+mn-cs"/>
                  </a:rPr>
                  <a:t> </a:t>
                </a:r>
                <a14:m>
                  <m:oMath xmlns:m="http://schemas.openxmlformats.org/officeDocument/2006/math">
                    <m:r>
                      <a:rPr lang="en-US" sz="2900" i="1" kern="1200">
                        <a:solidFill>
                          <a:schemeClr val="tx1"/>
                        </a:solidFill>
                        <a:effectLst/>
                        <a:latin typeface="Cambria Math" panose="02040503050406030204" pitchFamily="18" charset="0"/>
                        <a:ea typeface="+mn-ea"/>
                        <a:cs typeface="+mn-cs"/>
                      </a:rPr>
                      <m:t>𝐴</m:t>
                    </m:r>
                  </m:oMath>
                </a14:m>
                <a:r>
                  <a:rPr lang="en-US" sz="29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r>
                  <a:rPr lang="en-US" sz="2900" b="1" kern="1200" dirty="0" err="1" smtClean="0">
                    <a:solidFill>
                      <a:schemeClr val="tx1"/>
                    </a:solidFill>
                    <a:effectLst/>
                    <a:latin typeface="+mn-lt"/>
                    <a:ea typeface="+mn-ea"/>
                    <a:cs typeface="+mn-cs"/>
                  </a:rPr>
                  <a:t>Câu</a:t>
                </a:r>
                <a:r>
                  <a:rPr lang="en-US" sz="2900" b="1" kern="1200" baseline="0" dirty="0" smtClean="0">
                    <a:solidFill>
                      <a:schemeClr val="tx1"/>
                    </a:solidFill>
                    <a:effectLst/>
                    <a:latin typeface="+mn-lt"/>
                    <a:ea typeface="+mn-ea"/>
                    <a:cs typeface="+mn-cs"/>
                  </a:rPr>
                  <a:t> 3. </a:t>
                </a:r>
                <a:r>
                  <a:rPr lang="en-US" sz="2900" b="1" kern="1200" dirty="0" err="1" smtClean="0">
                    <a:solidFill>
                      <a:schemeClr val="tx1"/>
                    </a:solidFill>
                    <a:effectLst/>
                    <a:latin typeface="+mn-lt"/>
                    <a:ea typeface="+mn-ea"/>
                    <a:cs typeface="+mn-cs"/>
                  </a:rPr>
                  <a:t>Chọn</a:t>
                </a:r>
                <a:r>
                  <a:rPr lang="en-US" sz="2900" b="1" kern="1200" dirty="0" smtClean="0">
                    <a:solidFill>
                      <a:schemeClr val="tx1"/>
                    </a:solidFill>
                    <a:effectLst/>
                    <a:latin typeface="+mn-lt"/>
                    <a:ea typeface="+mn-ea"/>
                    <a:cs typeface="+mn-cs"/>
                  </a:rPr>
                  <a:t> C</a:t>
                </a:r>
                <a:endParaRPr lang="en-US" sz="2900" kern="1200" dirty="0">
                  <a:solidFill>
                    <a:schemeClr val="tx1"/>
                  </a:solidFill>
                  <a:effectLst/>
                  <a:latin typeface="+mn-lt"/>
                  <a:ea typeface="+mn-ea"/>
                  <a:cs typeface="+mn-cs"/>
                </a:endParaRPr>
              </a:p>
              <a:p>
                <a:r>
                  <a:rPr lang="en-US" sz="2900" kern="1200" dirty="0" err="1">
                    <a:solidFill>
                      <a:schemeClr val="tx1"/>
                    </a:solidFill>
                    <a:effectLst/>
                    <a:latin typeface="+mn-lt"/>
                    <a:ea typeface="+mn-ea"/>
                    <a:cs typeface="+mn-cs"/>
                  </a:rPr>
                  <a:t>Mệnh</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đề</a:t>
                </a:r>
                <a:r>
                  <a:rPr lang="en-US" sz="2900" kern="1200" dirty="0">
                    <a:solidFill>
                      <a:schemeClr val="tx1"/>
                    </a:solidFill>
                    <a:effectLst/>
                    <a:latin typeface="+mn-lt"/>
                    <a:ea typeface="+mn-ea"/>
                    <a:cs typeface="+mn-cs"/>
                  </a:rPr>
                  <a:t> </a:t>
                </a:r>
                <a:r>
                  <a:rPr lang="en-US" sz="2900" i="0" kern="1200">
                    <a:solidFill>
                      <a:schemeClr val="tx1"/>
                    </a:solidFill>
                    <a:effectLst/>
                    <a:latin typeface="+mn-lt"/>
                    <a:ea typeface="+mn-ea"/>
                    <a:cs typeface="+mn-cs"/>
                  </a:rPr>
                  <a:t>𝑃⇒𝑄</a:t>
                </a:r>
                <a:r>
                  <a:rPr lang="en-US" sz="2900" kern="1200" dirty="0" err="1">
                    <a:solidFill>
                      <a:schemeClr val="tx1"/>
                    </a:solidFill>
                    <a:effectLst/>
                    <a:latin typeface="+mn-lt"/>
                    <a:ea typeface="+mn-ea"/>
                    <a:cs typeface="+mn-cs"/>
                  </a:rPr>
                  <a:t>chỉ</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sai</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khi</a:t>
                </a:r>
                <a:r>
                  <a:rPr lang="en-US" sz="2900" kern="1200" dirty="0">
                    <a:solidFill>
                      <a:schemeClr val="tx1"/>
                    </a:solidFill>
                    <a:effectLst/>
                    <a:latin typeface="+mn-lt"/>
                    <a:ea typeface="+mn-ea"/>
                    <a:cs typeface="+mn-cs"/>
                  </a:rPr>
                  <a:t> P </a:t>
                </a:r>
                <a:r>
                  <a:rPr lang="en-US" sz="2900" kern="1200" dirty="0" err="1">
                    <a:solidFill>
                      <a:schemeClr val="tx1"/>
                    </a:solidFill>
                    <a:effectLst/>
                    <a:latin typeface="+mn-lt"/>
                    <a:ea typeface="+mn-ea"/>
                    <a:cs typeface="+mn-cs"/>
                  </a:rPr>
                  <a:t>đúng</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và</a:t>
                </a:r>
                <a:r>
                  <a:rPr lang="en-US" sz="2900" kern="1200" dirty="0">
                    <a:solidFill>
                      <a:schemeClr val="tx1"/>
                    </a:solidFill>
                    <a:effectLst/>
                    <a:latin typeface="+mn-lt"/>
                    <a:ea typeface="+mn-ea"/>
                    <a:cs typeface="+mn-cs"/>
                  </a:rPr>
                  <a:t> Q </a:t>
                </a:r>
                <a:r>
                  <a:rPr lang="en-US" sz="2900" kern="1200" dirty="0" err="1">
                    <a:solidFill>
                      <a:schemeClr val="tx1"/>
                    </a:solidFill>
                    <a:effectLst/>
                    <a:latin typeface="+mn-lt"/>
                    <a:ea typeface="+mn-ea"/>
                    <a:cs typeface="+mn-cs"/>
                  </a:rPr>
                  <a:t>sai</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nên</a:t>
                </a:r>
                <a:r>
                  <a:rPr lang="en-US" sz="2900" kern="1200" dirty="0">
                    <a:solidFill>
                      <a:schemeClr val="tx1"/>
                    </a:solidFill>
                    <a:effectLst/>
                    <a:latin typeface="+mn-lt"/>
                    <a:ea typeface="+mn-ea"/>
                    <a:cs typeface="+mn-cs"/>
                  </a:rPr>
                  <a:t> </a:t>
                </a:r>
                <a:r>
                  <a:rPr lang="en-US" sz="2900" kern="1200" dirty="0" err="1" smtClean="0">
                    <a:solidFill>
                      <a:schemeClr val="tx1"/>
                    </a:solidFill>
                    <a:effectLst/>
                    <a:latin typeface="+mn-lt"/>
                    <a:ea typeface="+mn-ea"/>
                    <a:cs typeface="+mn-cs"/>
                  </a:rPr>
                  <a:t>chọn</a:t>
                </a:r>
                <a:r>
                  <a:rPr lang="en-US" sz="2900" kern="1200" dirty="0" smtClean="0">
                    <a:solidFill>
                      <a:schemeClr val="tx1"/>
                    </a:solidFill>
                    <a:effectLst/>
                    <a:latin typeface="+mn-lt"/>
                    <a:ea typeface="+mn-ea"/>
                    <a:cs typeface="+mn-cs"/>
                  </a:rPr>
                  <a:t> </a:t>
                </a:r>
                <a:r>
                  <a:rPr lang="en-US" sz="2900" kern="1200" dirty="0" err="1">
                    <a:solidFill>
                      <a:schemeClr val="tx1"/>
                    </a:solidFill>
                    <a:effectLst/>
                    <a:latin typeface="+mn-lt"/>
                    <a:ea typeface="+mn-ea"/>
                    <a:cs typeface="+mn-cs"/>
                  </a:rPr>
                  <a:t>đáp</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án</a:t>
                </a:r>
                <a:r>
                  <a:rPr lang="en-US" sz="2900" kern="1200" dirty="0">
                    <a:solidFill>
                      <a:schemeClr val="tx1"/>
                    </a:solidFill>
                    <a:effectLst/>
                    <a:latin typeface="+mn-lt"/>
                    <a:ea typeface="+mn-ea"/>
                    <a:cs typeface="+mn-cs"/>
                  </a:rPr>
                  <a:t> C</a:t>
                </a:r>
              </a:p>
              <a:p>
                <a:endParaRPr lang="en-US" dirty="0" smtClean="0"/>
              </a:p>
              <a:p>
                <a:r>
                  <a:rPr lang="en-US" sz="2900" b="1" kern="1200" dirty="0" err="1" smtClean="0">
                    <a:solidFill>
                      <a:schemeClr val="tx1"/>
                    </a:solidFill>
                    <a:effectLst/>
                    <a:latin typeface="+mn-lt"/>
                    <a:ea typeface="+mn-ea"/>
                    <a:cs typeface="+mn-cs"/>
                  </a:rPr>
                  <a:t>Câu</a:t>
                </a:r>
                <a:r>
                  <a:rPr lang="en-US" sz="2900" b="1" kern="1200" baseline="0" dirty="0" smtClean="0">
                    <a:solidFill>
                      <a:schemeClr val="tx1"/>
                    </a:solidFill>
                    <a:effectLst/>
                    <a:latin typeface="+mn-lt"/>
                    <a:ea typeface="+mn-ea"/>
                    <a:cs typeface="+mn-cs"/>
                  </a:rPr>
                  <a:t> 4. </a:t>
                </a:r>
                <a:r>
                  <a:rPr lang="en-US" sz="2900" b="1" kern="1200" dirty="0" err="1" smtClean="0">
                    <a:solidFill>
                      <a:schemeClr val="tx1"/>
                    </a:solidFill>
                    <a:effectLst/>
                    <a:latin typeface="+mn-lt"/>
                    <a:ea typeface="+mn-ea"/>
                    <a:cs typeface="+mn-cs"/>
                  </a:rPr>
                  <a:t>Chọn</a:t>
                </a:r>
                <a:r>
                  <a:rPr lang="en-US" sz="2900" b="1" kern="1200" dirty="0" smtClean="0">
                    <a:solidFill>
                      <a:schemeClr val="tx1"/>
                    </a:solidFill>
                    <a:effectLst/>
                    <a:latin typeface="+mn-lt"/>
                    <a:ea typeface="+mn-ea"/>
                    <a:cs typeface="+mn-cs"/>
                  </a:rPr>
                  <a:t> C</a:t>
                </a:r>
                <a:endParaRPr lang="en-US" sz="2900" kern="1200" dirty="0">
                  <a:solidFill>
                    <a:schemeClr val="tx1"/>
                  </a:solidFill>
                  <a:effectLst/>
                  <a:latin typeface="+mn-lt"/>
                  <a:ea typeface="+mn-ea"/>
                  <a:cs typeface="+mn-cs"/>
                </a:endParaRPr>
              </a:p>
              <a:p>
                <a:r>
                  <a:rPr lang="en-US" sz="2900" b="1" kern="1200" dirty="0">
                    <a:solidFill>
                      <a:schemeClr val="tx1"/>
                    </a:solidFill>
                    <a:effectLst/>
                    <a:latin typeface="+mn-lt"/>
                    <a:ea typeface="+mn-ea"/>
                    <a:cs typeface="+mn-cs"/>
                  </a:rPr>
                  <a:t>“ </a:t>
                </a:r>
                <a:r>
                  <a:rPr lang="en-US" sz="2900" b="1" kern="1200" dirty="0" err="1">
                    <a:solidFill>
                      <a:schemeClr val="tx1"/>
                    </a:solidFill>
                    <a:effectLst/>
                    <a:latin typeface="+mn-lt"/>
                    <a:ea typeface="+mn-ea"/>
                    <a:cs typeface="+mn-cs"/>
                  </a:rPr>
                  <a:t>Trước</a:t>
                </a:r>
                <a:r>
                  <a:rPr lang="en-US" sz="2900" b="1" kern="1200" dirty="0">
                    <a:solidFill>
                      <a:schemeClr val="tx1"/>
                    </a:solidFill>
                    <a:effectLst/>
                    <a:latin typeface="+mn-lt"/>
                    <a:ea typeface="+mn-ea"/>
                    <a:cs typeface="+mn-cs"/>
                  </a:rPr>
                  <a:t> </a:t>
                </a:r>
                <a:r>
                  <a:rPr lang="en-US" sz="2900" b="1" kern="1200" dirty="0" err="1">
                    <a:solidFill>
                      <a:schemeClr val="tx1"/>
                    </a:solidFill>
                    <a:effectLst/>
                    <a:latin typeface="+mn-lt"/>
                    <a:ea typeface="+mn-ea"/>
                    <a:cs typeface="+mn-cs"/>
                  </a:rPr>
                  <a:t>đủ</a:t>
                </a:r>
                <a:r>
                  <a:rPr lang="en-US" sz="2900" b="1" kern="1200" dirty="0">
                    <a:solidFill>
                      <a:schemeClr val="tx1"/>
                    </a:solidFill>
                    <a:effectLst/>
                    <a:latin typeface="+mn-lt"/>
                    <a:ea typeface="+mn-ea"/>
                    <a:cs typeface="+mn-cs"/>
                  </a:rPr>
                  <a:t> </a:t>
                </a:r>
                <a:r>
                  <a:rPr lang="en-US" sz="2900" b="1" kern="1200" dirty="0" err="1">
                    <a:solidFill>
                      <a:schemeClr val="tx1"/>
                    </a:solidFill>
                    <a:effectLst/>
                    <a:latin typeface="+mn-lt"/>
                    <a:ea typeface="+mn-ea"/>
                    <a:cs typeface="+mn-cs"/>
                  </a:rPr>
                  <a:t>sau</a:t>
                </a:r>
                <a:r>
                  <a:rPr lang="en-US" sz="2900" b="1" kern="1200" dirty="0">
                    <a:solidFill>
                      <a:schemeClr val="tx1"/>
                    </a:solidFill>
                    <a:effectLst/>
                    <a:latin typeface="+mn-lt"/>
                    <a:ea typeface="+mn-ea"/>
                    <a:cs typeface="+mn-cs"/>
                  </a:rPr>
                  <a:t> </a:t>
                </a:r>
                <a:r>
                  <a:rPr lang="en-US" sz="2900" b="1" kern="1200" dirty="0" err="1">
                    <a:solidFill>
                      <a:schemeClr val="tx1"/>
                    </a:solidFill>
                    <a:effectLst/>
                    <a:latin typeface="+mn-lt"/>
                    <a:ea typeface="+mn-ea"/>
                    <a:cs typeface="+mn-cs"/>
                  </a:rPr>
                  <a:t>cần</a:t>
                </a:r>
                <a:r>
                  <a:rPr lang="en-US" sz="2900" b="1" kern="1200" dirty="0">
                    <a:solidFill>
                      <a:schemeClr val="tx1"/>
                    </a:solidFill>
                    <a:effectLst/>
                    <a:latin typeface="+mn-lt"/>
                    <a:ea typeface="+mn-ea"/>
                    <a:cs typeface="+mn-cs"/>
                  </a:rPr>
                  <a:t> “.</a:t>
                </a:r>
                <a:endParaRPr lang="en-US" sz="2900" kern="1200" dirty="0">
                  <a:solidFill>
                    <a:schemeClr val="tx1"/>
                  </a:solidFill>
                  <a:effectLst/>
                  <a:latin typeface="+mn-lt"/>
                  <a:ea typeface="+mn-ea"/>
                  <a:cs typeface="+mn-cs"/>
                </a:endParaRPr>
              </a:p>
              <a:p>
                <a:r>
                  <a:rPr lang="en-US" sz="2900" kern="1200" dirty="0" err="1">
                    <a:solidFill>
                      <a:schemeClr val="tx1"/>
                    </a:solidFill>
                    <a:effectLst/>
                    <a:latin typeface="+mn-lt"/>
                    <a:ea typeface="+mn-ea"/>
                    <a:cs typeface="+mn-cs"/>
                  </a:rPr>
                  <a:t>Đáp</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án</a:t>
                </a:r>
                <a:r>
                  <a:rPr lang="en-US" sz="2900" kern="1200" dirty="0">
                    <a:solidFill>
                      <a:schemeClr val="tx1"/>
                    </a:solidFill>
                    <a:effectLst/>
                    <a:latin typeface="+mn-lt"/>
                    <a:ea typeface="+mn-ea"/>
                    <a:cs typeface="+mn-cs"/>
                  </a:rPr>
                  <a:t> C </a:t>
                </a:r>
                <a:r>
                  <a:rPr lang="en-US" sz="2900" kern="1200" dirty="0" err="1">
                    <a:solidFill>
                      <a:schemeClr val="tx1"/>
                    </a:solidFill>
                    <a:effectLst/>
                    <a:latin typeface="+mn-lt"/>
                    <a:ea typeface="+mn-ea"/>
                    <a:cs typeface="+mn-cs"/>
                  </a:rPr>
                  <a:t>sai</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vì</a:t>
                </a:r>
                <a:r>
                  <a:rPr lang="en-US" sz="2900" kern="1200" dirty="0">
                    <a:solidFill>
                      <a:schemeClr val="tx1"/>
                    </a:solidFill>
                    <a:effectLst/>
                    <a:latin typeface="+mn-lt"/>
                    <a:ea typeface="+mn-ea"/>
                    <a:cs typeface="+mn-cs"/>
                  </a:rPr>
                  <a:t> </a:t>
                </a:r>
                <a:r>
                  <a:rPr lang="en-US" sz="2900" i="0" kern="1200">
                    <a:solidFill>
                      <a:schemeClr val="tx1"/>
                    </a:solidFill>
                    <a:effectLst/>
                    <a:latin typeface="+mn-lt"/>
                    <a:ea typeface="+mn-ea"/>
                    <a:cs typeface="+mn-cs"/>
                  </a:rPr>
                  <a:t>𝐵</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mới</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là</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điều</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kiện</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cần</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để</a:t>
                </a:r>
                <a:r>
                  <a:rPr lang="en-US" sz="2900" kern="1200" dirty="0">
                    <a:solidFill>
                      <a:schemeClr val="tx1"/>
                    </a:solidFill>
                    <a:effectLst/>
                    <a:latin typeface="+mn-lt"/>
                    <a:ea typeface="+mn-ea"/>
                    <a:cs typeface="+mn-cs"/>
                  </a:rPr>
                  <a:t> </a:t>
                </a:r>
                <a:r>
                  <a:rPr lang="en-US" sz="2900" kern="1200" dirty="0" err="1">
                    <a:solidFill>
                      <a:schemeClr val="tx1"/>
                    </a:solidFill>
                    <a:effectLst/>
                    <a:latin typeface="+mn-lt"/>
                    <a:ea typeface="+mn-ea"/>
                    <a:cs typeface="+mn-cs"/>
                  </a:rPr>
                  <a:t>có</a:t>
                </a:r>
                <a:r>
                  <a:rPr lang="en-US" sz="2900" kern="1200" dirty="0">
                    <a:solidFill>
                      <a:schemeClr val="tx1"/>
                    </a:solidFill>
                    <a:effectLst/>
                    <a:latin typeface="+mn-lt"/>
                    <a:ea typeface="+mn-ea"/>
                    <a:cs typeface="+mn-cs"/>
                  </a:rPr>
                  <a:t> </a:t>
                </a:r>
                <a:r>
                  <a:rPr lang="en-US" sz="2900" i="0" kern="1200">
                    <a:solidFill>
                      <a:schemeClr val="tx1"/>
                    </a:solidFill>
                    <a:effectLst/>
                    <a:latin typeface="+mn-lt"/>
                    <a:ea typeface="+mn-ea"/>
                    <a:cs typeface="+mn-cs"/>
                  </a:rPr>
                  <a:t>𝐴</a:t>
                </a:r>
                <a:r>
                  <a:rPr lang="en-US" sz="2900" kern="1200" dirty="0">
                    <a:solidFill>
                      <a:schemeClr val="tx1"/>
                    </a:solidFill>
                    <a:effectLst/>
                    <a:latin typeface="+mn-lt"/>
                    <a:ea typeface="+mn-ea"/>
                    <a:cs typeface="+mn-cs"/>
                  </a:rPr>
                  <a:t>.</a:t>
                </a:r>
              </a:p>
              <a:p>
                <a:endParaRPr lang="en-US" dirty="0"/>
              </a:p>
            </p:txBody>
          </p:sp>
        </mc:Fallback>
      </mc:AlternateContent>
      <p:sp>
        <p:nvSpPr>
          <p:cNvPr id="4" name="Slide Number Placeholder 3"/>
          <p:cNvSpPr>
            <a:spLocks noGrp="1"/>
          </p:cNvSpPr>
          <p:nvPr>
            <p:ph type="sldNum" sz="quarter" idx="10"/>
          </p:nvPr>
        </p:nvSpPr>
        <p:spPr/>
        <p:txBody>
          <a:bodyPr/>
          <a:lstStyle/>
          <a:p>
            <a:fld id="{7F0FE56B-9C1D-4357-A643-BC5835BA8B81}" type="slidenum">
              <a:rPr lang="en-US" smtClean="0"/>
              <a:t>42</a:t>
            </a:fld>
            <a:endParaRPr lang="en-US"/>
          </a:p>
        </p:txBody>
      </p:sp>
    </p:spTree>
    <p:extLst>
      <p:ext uri="{BB962C8B-B14F-4D97-AF65-F5344CB8AC3E}">
        <p14:creationId xmlns:p14="http://schemas.microsoft.com/office/powerpoint/2010/main" val="1662530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43</a:t>
            </a:fld>
            <a:endParaRPr lang="en-US"/>
          </a:p>
        </p:txBody>
      </p:sp>
    </p:spTree>
    <p:extLst>
      <p:ext uri="{BB962C8B-B14F-4D97-AF65-F5344CB8AC3E}">
        <p14:creationId xmlns:p14="http://schemas.microsoft.com/office/powerpoint/2010/main" val="4029743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44</a:t>
            </a:fld>
            <a:endParaRPr lang="en-US"/>
          </a:p>
        </p:txBody>
      </p:sp>
    </p:spTree>
    <p:extLst>
      <p:ext uri="{BB962C8B-B14F-4D97-AF65-F5344CB8AC3E}">
        <p14:creationId xmlns:p14="http://schemas.microsoft.com/office/powerpoint/2010/main" val="4241048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45</a:t>
            </a:fld>
            <a:endParaRPr lang="en-US"/>
          </a:p>
        </p:txBody>
      </p:sp>
    </p:spTree>
    <p:extLst>
      <p:ext uri="{BB962C8B-B14F-4D97-AF65-F5344CB8AC3E}">
        <p14:creationId xmlns:p14="http://schemas.microsoft.com/office/powerpoint/2010/main" val="1065689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46</a:t>
            </a:fld>
            <a:endParaRPr lang="en-US"/>
          </a:p>
        </p:txBody>
      </p:sp>
    </p:spTree>
    <p:extLst>
      <p:ext uri="{BB962C8B-B14F-4D97-AF65-F5344CB8AC3E}">
        <p14:creationId xmlns:p14="http://schemas.microsoft.com/office/powerpoint/2010/main" val="2115482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47</a:t>
            </a:fld>
            <a:endParaRPr lang="en-US"/>
          </a:p>
        </p:txBody>
      </p:sp>
    </p:spTree>
    <p:extLst>
      <p:ext uri="{BB962C8B-B14F-4D97-AF65-F5344CB8AC3E}">
        <p14:creationId xmlns:p14="http://schemas.microsoft.com/office/powerpoint/2010/main" val="654392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48</a:t>
            </a:fld>
            <a:endParaRPr lang="en-US"/>
          </a:p>
        </p:txBody>
      </p:sp>
    </p:spTree>
    <p:extLst>
      <p:ext uri="{BB962C8B-B14F-4D97-AF65-F5344CB8AC3E}">
        <p14:creationId xmlns:p14="http://schemas.microsoft.com/office/powerpoint/2010/main" val="2282192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49</a:t>
            </a:fld>
            <a:endParaRPr lang="en-US"/>
          </a:p>
        </p:txBody>
      </p:sp>
    </p:spTree>
    <p:extLst>
      <p:ext uri="{BB962C8B-B14F-4D97-AF65-F5344CB8AC3E}">
        <p14:creationId xmlns:p14="http://schemas.microsoft.com/office/powerpoint/2010/main" val="3859527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50</a:t>
            </a:fld>
            <a:endParaRPr lang="en-US"/>
          </a:p>
        </p:txBody>
      </p:sp>
    </p:spTree>
    <p:extLst>
      <p:ext uri="{BB962C8B-B14F-4D97-AF65-F5344CB8AC3E}">
        <p14:creationId xmlns:p14="http://schemas.microsoft.com/office/powerpoint/2010/main" val="276506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974215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51</a:t>
            </a:fld>
            <a:endParaRPr lang="en-US"/>
          </a:p>
        </p:txBody>
      </p:sp>
    </p:spTree>
    <p:extLst>
      <p:ext uri="{BB962C8B-B14F-4D97-AF65-F5344CB8AC3E}">
        <p14:creationId xmlns:p14="http://schemas.microsoft.com/office/powerpoint/2010/main" val="595924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52</a:t>
            </a:fld>
            <a:endParaRPr lang="en-US"/>
          </a:p>
        </p:txBody>
      </p:sp>
    </p:spTree>
    <p:extLst>
      <p:ext uri="{BB962C8B-B14F-4D97-AF65-F5344CB8AC3E}">
        <p14:creationId xmlns:p14="http://schemas.microsoft.com/office/powerpoint/2010/main" val="2399576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53</a:t>
            </a:fld>
            <a:endParaRPr lang="en-US"/>
          </a:p>
        </p:txBody>
      </p:sp>
    </p:spTree>
    <p:extLst>
      <p:ext uri="{BB962C8B-B14F-4D97-AF65-F5344CB8AC3E}">
        <p14:creationId xmlns:p14="http://schemas.microsoft.com/office/powerpoint/2010/main" val="215786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54</a:t>
            </a:fld>
            <a:endParaRPr lang="en-US"/>
          </a:p>
        </p:txBody>
      </p:sp>
    </p:spTree>
    <p:extLst>
      <p:ext uri="{BB962C8B-B14F-4D97-AF65-F5344CB8AC3E}">
        <p14:creationId xmlns:p14="http://schemas.microsoft.com/office/powerpoint/2010/main" val="284138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56200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55939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02990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413090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8/24/2022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8/24/2022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61.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40.png"/><Relationship Id="rId4" Type="http://schemas.openxmlformats.org/officeDocument/2006/relationships/image" Target="../media/image23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image" Target="../media/image90.png"/><Relationship Id="rId4" Type="http://schemas.openxmlformats.org/officeDocument/2006/relationships/image" Target="../media/image81.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110.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74.png"/><Relationship Id="rId3" Type="http://schemas.openxmlformats.org/officeDocument/2006/relationships/notesSlide" Target="../notesSlides/notesSlide40.xml"/><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48.png"/><Relationship Id="rId14" Type="http://schemas.openxmlformats.org/officeDocument/2006/relationships/image" Target="../media/image75.png"/></Relationships>
</file>

<file path=ppt/slides/_rels/slide42.xml.rels><?xml version="1.0" encoding="UTF-8" standalone="yes"?>
<Relationships xmlns="http://schemas.openxmlformats.org/package/2006/relationships"><Relationship Id="rId8"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notesSlide" Target="../notesSlides/notesSlide41.xml"/><Relationship Id="rId7" Type="http://schemas.openxmlformats.org/officeDocument/2006/relationships/image" Target="../media/image79.png"/><Relationship Id="rId17" Type="http://schemas.openxmlformats.org/officeDocument/2006/relationships/image" Target="../media/image86.png"/><Relationship Id="rId2" Type="http://schemas.openxmlformats.org/officeDocument/2006/relationships/slideLayout" Target="../slideLayouts/slideLayout11.xml"/><Relationship Id="rId16" Type="http://schemas.openxmlformats.org/officeDocument/2006/relationships/image" Target="../media/image85.png"/><Relationship Id="rId1" Type="http://schemas.openxmlformats.org/officeDocument/2006/relationships/tags" Target="../tags/tag3.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4.png"/><Relationship Id="rId10" Type="http://schemas.openxmlformats.org/officeDocument/2006/relationships/image" Target="../media/image48.png"/><Relationship Id="rId4" Type="http://schemas.openxmlformats.org/officeDocument/2006/relationships/image" Target="../media/image76.png"/><Relationship Id="rId9" Type="http://schemas.openxmlformats.org/officeDocument/2006/relationships/image" Target="../media/image57.png"/><Relationship Id="rId14" Type="http://schemas.openxmlformats.org/officeDocument/2006/relationships/image" Target="../media/image75.png"/></Relationships>
</file>

<file path=ppt/slides/_rels/slide43.xml.rels><?xml version="1.0" encoding="UTF-8" standalone="yes"?>
<Relationships xmlns="http://schemas.openxmlformats.org/package/2006/relationships"><Relationship Id="rId18" Type="http://schemas.openxmlformats.org/officeDocument/2006/relationships/image" Target="../media/image94.png"/><Relationship Id="rId3" Type="http://schemas.openxmlformats.org/officeDocument/2006/relationships/notesSlide" Target="../notesSlides/notesSlide42.xml"/><Relationship Id="rId21" Type="http://schemas.openxmlformats.org/officeDocument/2006/relationships/image" Target="../media/image97.png"/><Relationship Id="rId7" Type="http://schemas.openxmlformats.org/officeDocument/2006/relationships/image" Target="../media/image89.png"/><Relationship Id="rId17" Type="http://schemas.openxmlformats.org/officeDocument/2006/relationships/image" Target="../media/image93.png"/><Relationship Id="rId2" Type="http://schemas.openxmlformats.org/officeDocument/2006/relationships/slideLayout" Target="../slideLayouts/slideLayout11.xml"/><Relationship Id="rId16" Type="http://schemas.openxmlformats.org/officeDocument/2006/relationships/image" Target="../media/image92.png"/><Relationship Id="rId1" Type="http://schemas.openxmlformats.org/officeDocument/2006/relationships/tags" Target="../tags/tag4.xml"/><Relationship Id="rId6" Type="http://schemas.openxmlformats.org/officeDocument/2006/relationships/image" Target="../media/image48.png"/><Relationship Id="rId24" Type="http://schemas.openxmlformats.org/officeDocument/2006/relationships/image" Target="../media/image101.png"/><Relationship Id="rId5" Type="http://schemas.openxmlformats.org/officeDocument/2006/relationships/image" Target="../media/image57.png"/><Relationship Id="rId15" Type="http://schemas.openxmlformats.org/officeDocument/2006/relationships/image" Target="../media/image91.png"/><Relationship Id="rId23" Type="http://schemas.openxmlformats.org/officeDocument/2006/relationships/image" Target="../media/image99.png"/><Relationship Id="rId19" Type="http://schemas.openxmlformats.org/officeDocument/2006/relationships/image" Target="../media/image95.png"/><Relationship Id="rId4" Type="http://schemas.openxmlformats.org/officeDocument/2006/relationships/image" Target="../media/image88.png"/><Relationship Id="rId14" Type="http://schemas.openxmlformats.org/officeDocument/2006/relationships/image" Target="../media/image75.png"/><Relationship Id="rId22" Type="http://schemas.openxmlformats.org/officeDocument/2006/relationships/image" Target="../media/image98.png"/></Relationships>
</file>

<file path=ppt/slides/_rels/slide4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notesSlide" Target="../notesSlides/notesSlide43.xml"/><Relationship Id="rId7" Type="http://schemas.openxmlformats.org/officeDocument/2006/relationships/image" Target="../media/image103.png"/><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102.png"/><Relationship Id="rId5" Type="http://schemas.openxmlformats.org/officeDocument/2006/relationships/image" Target="../media/image96.png"/><Relationship Id="rId4" Type="http://schemas.openxmlformats.org/officeDocument/2006/relationships/image" Target="../media/image57.png"/><Relationship Id="rId9" Type="http://schemas.openxmlformats.org/officeDocument/2006/relationships/image" Target="../media/image105.png"/></Relationships>
</file>

<file path=ppt/slides/_rels/slide45.xml.rels><?xml version="1.0" encoding="UTF-8" standalone="yes"?>
<Relationships xmlns="http://schemas.openxmlformats.org/package/2006/relationships"><Relationship Id="rId18" Type="http://schemas.openxmlformats.org/officeDocument/2006/relationships/image" Target="../media/image111.png"/><Relationship Id="rId3" Type="http://schemas.openxmlformats.org/officeDocument/2006/relationships/notesSlide" Target="../notesSlides/notesSlide44.xml"/><Relationship Id="rId21" Type="http://schemas.openxmlformats.org/officeDocument/2006/relationships/image" Target="../media/image114.png"/><Relationship Id="rId17" Type="http://schemas.openxmlformats.org/officeDocument/2006/relationships/image" Target="../media/image109.png"/><Relationship Id="rId2" Type="http://schemas.openxmlformats.org/officeDocument/2006/relationships/slideLayout" Target="../slideLayouts/slideLayout11.xml"/><Relationship Id="rId16" Type="http://schemas.openxmlformats.org/officeDocument/2006/relationships/image" Target="../media/image108.png"/><Relationship Id="rId20" Type="http://schemas.openxmlformats.org/officeDocument/2006/relationships/image" Target="../media/image113.png"/><Relationship Id="rId1" Type="http://schemas.openxmlformats.org/officeDocument/2006/relationships/tags" Target="../tags/tag6.xml"/><Relationship Id="rId5" Type="http://schemas.openxmlformats.org/officeDocument/2006/relationships/image" Target="../media/image89.png"/><Relationship Id="rId15" Type="http://schemas.openxmlformats.org/officeDocument/2006/relationships/image" Target="../media/image107.png"/><Relationship Id="rId19" Type="http://schemas.openxmlformats.org/officeDocument/2006/relationships/image" Target="../media/image112.png"/><Relationship Id="rId4" Type="http://schemas.openxmlformats.org/officeDocument/2006/relationships/image" Target="../media/image57.png"/><Relationship Id="rId14" Type="http://schemas.openxmlformats.org/officeDocument/2006/relationships/image" Target="../media/image75.png"/><Relationship Id="rId22" Type="http://schemas.openxmlformats.org/officeDocument/2006/relationships/image" Target="../media/image115.png"/></Relationships>
</file>

<file path=ppt/slides/_rels/slide46.xml.rels><?xml version="1.0" encoding="UTF-8" standalone="yes"?>
<Relationships xmlns="http://schemas.openxmlformats.org/package/2006/relationships"><Relationship Id="rId18" Type="http://schemas.openxmlformats.org/officeDocument/2006/relationships/image" Target="../media/image120.png"/><Relationship Id="rId3" Type="http://schemas.openxmlformats.org/officeDocument/2006/relationships/notesSlide" Target="../notesSlides/notesSlide45.xml"/><Relationship Id="rId21" Type="http://schemas.openxmlformats.org/officeDocument/2006/relationships/image" Target="../media/image123.png"/><Relationship Id="rId17" Type="http://schemas.openxmlformats.org/officeDocument/2006/relationships/image" Target="../media/image119.png"/><Relationship Id="rId25" Type="http://schemas.openxmlformats.org/officeDocument/2006/relationships/image" Target="../media/image106.png"/><Relationship Id="rId2" Type="http://schemas.openxmlformats.org/officeDocument/2006/relationships/slideLayout" Target="../slideLayouts/slideLayout11.xml"/><Relationship Id="rId16" Type="http://schemas.openxmlformats.org/officeDocument/2006/relationships/image" Target="../media/image118.png"/><Relationship Id="rId1" Type="http://schemas.openxmlformats.org/officeDocument/2006/relationships/tags" Target="../tags/tag7.xml"/><Relationship Id="rId6" Type="http://schemas.openxmlformats.org/officeDocument/2006/relationships/image" Target="../media/image116.png"/><Relationship Id="rId24" Type="http://schemas.openxmlformats.org/officeDocument/2006/relationships/image" Target="../media/image126.png"/><Relationship Id="rId5" Type="http://schemas.openxmlformats.org/officeDocument/2006/relationships/image" Target="../media/image48.png"/><Relationship Id="rId15" Type="http://schemas.openxmlformats.org/officeDocument/2006/relationships/image" Target="../media/image117.png"/><Relationship Id="rId23" Type="http://schemas.openxmlformats.org/officeDocument/2006/relationships/image" Target="../media/image125.png"/><Relationship Id="rId19" Type="http://schemas.openxmlformats.org/officeDocument/2006/relationships/image" Target="../media/image121.png"/><Relationship Id="rId4" Type="http://schemas.openxmlformats.org/officeDocument/2006/relationships/image" Target="../media/image57.png"/><Relationship Id="rId14" Type="http://schemas.openxmlformats.org/officeDocument/2006/relationships/image" Target="../media/image75.png"/><Relationship Id="rId22" Type="http://schemas.openxmlformats.org/officeDocument/2006/relationships/image" Target="../media/image124.png"/></Relationships>
</file>

<file path=ppt/slides/_rels/slide47.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48.png"/><Relationship Id="rId7" Type="http://schemas.openxmlformats.org/officeDocument/2006/relationships/image" Target="../media/image131.png"/><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58.jpeg"/></Relationships>
</file>

<file path=ppt/slides/_rels/slide48.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8.png"/><Relationship Id="rId7" Type="http://schemas.openxmlformats.org/officeDocument/2006/relationships/image" Target="../media/image122.png"/><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image" Target="../media/image690.png"/><Relationship Id="rId5" Type="http://schemas.openxmlformats.org/officeDocument/2006/relationships/image" Target="../media/image133.png"/><Relationship Id="rId4" Type="http://schemas.openxmlformats.org/officeDocument/2006/relationships/image" Target="../media/image58.jpeg"/><Relationship Id="rId9" Type="http://schemas.openxmlformats.org/officeDocument/2006/relationships/image" Target="../media/image128.png"/></Relationships>
</file>

<file path=ppt/slides/_rels/slide49.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48.png"/><Relationship Id="rId7" Type="http://schemas.openxmlformats.org/officeDocument/2006/relationships/image" Target="../media/image141.png"/><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58.jpeg"/><Relationship Id="rId9" Type="http://schemas.openxmlformats.org/officeDocument/2006/relationships/image" Target="../media/image14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50.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48.png"/><Relationship Id="rId7" Type="http://schemas.openxmlformats.org/officeDocument/2006/relationships/image" Target="../media/image144.png"/><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image" Target="../media/image1280.png"/><Relationship Id="rId5" Type="http://schemas.openxmlformats.org/officeDocument/2006/relationships/image" Target="../media/image138.png"/><Relationship Id="rId4" Type="http://schemas.openxmlformats.org/officeDocument/2006/relationships/image" Target="../media/image58.jpeg"/><Relationship Id="rId9" Type="http://schemas.openxmlformats.org/officeDocument/2006/relationships/image" Target="../media/image146.png"/></Relationships>
</file>

<file path=ppt/slides/_rels/slide51.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48.png"/><Relationship Id="rId7" Type="http://schemas.openxmlformats.org/officeDocument/2006/relationships/image" Target="../media/image149.png"/><Relationship Id="rId2" Type="http://schemas.openxmlformats.org/officeDocument/2006/relationships/notesSlide" Target="../notesSlides/notesSlide50.xml"/><Relationship Id="rId1" Type="http://schemas.openxmlformats.org/officeDocument/2006/relationships/slideLayout" Target="../slideLayouts/slideLayout11.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58.jpeg"/></Relationships>
</file>

<file path=ppt/slides/_rels/slide52.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48.png"/><Relationship Id="rId7" Type="http://schemas.openxmlformats.org/officeDocument/2006/relationships/image" Target="../media/image153.png"/><Relationship Id="rId2" Type="http://schemas.openxmlformats.org/officeDocument/2006/relationships/notesSlide" Target="../notesSlides/notesSlide51.xml"/><Relationship Id="rId1" Type="http://schemas.openxmlformats.org/officeDocument/2006/relationships/slideLayout" Target="../slideLayouts/slideLayout11.xml"/><Relationship Id="rId6" Type="http://schemas.openxmlformats.org/officeDocument/2006/relationships/image" Target="../media/image152.png"/><Relationship Id="rId5" Type="http://schemas.openxmlformats.org/officeDocument/2006/relationships/image" Target="../media/image151.png"/><Relationship Id="rId10" Type="http://schemas.openxmlformats.org/officeDocument/2006/relationships/image" Target="../media/image156.png"/><Relationship Id="rId4" Type="http://schemas.openxmlformats.org/officeDocument/2006/relationships/image" Target="../media/image58.jpeg"/><Relationship Id="rId9" Type="http://schemas.openxmlformats.org/officeDocument/2006/relationships/image" Target="../media/image155.png"/></Relationships>
</file>

<file path=ppt/slides/_rels/slide53.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48.png"/><Relationship Id="rId7" Type="http://schemas.openxmlformats.org/officeDocument/2006/relationships/image" Target="../media/image159.png"/><Relationship Id="rId2" Type="http://schemas.openxmlformats.org/officeDocument/2006/relationships/notesSlide" Target="../notesSlides/notesSlide52.xml"/><Relationship Id="rId1" Type="http://schemas.openxmlformats.org/officeDocument/2006/relationships/slideLayout" Target="../slideLayouts/slideLayout11.xml"/><Relationship Id="rId6" Type="http://schemas.openxmlformats.org/officeDocument/2006/relationships/image" Target="../media/image158.png"/><Relationship Id="rId11" Type="http://schemas.openxmlformats.org/officeDocument/2006/relationships/image" Target="../media/image164.png"/><Relationship Id="rId5" Type="http://schemas.openxmlformats.org/officeDocument/2006/relationships/image" Target="../media/image157.png"/><Relationship Id="rId10" Type="http://schemas.openxmlformats.org/officeDocument/2006/relationships/image" Target="../media/image163.png"/><Relationship Id="rId4" Type="http://schemas.openxmlformats.org/officeDocument/2006/relationships/image" Target="../media/image58.jpeg"/><Relationship Id="rId9" Type="http://schemas.openxmlformats.org/officeDocument/2006/relationships/image" Target="../media/image162.png"/></Relationships>
</file>

<file path=ppt/slides/_rels/slide54.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48.png"/><Relationship Id="rId7" Type="http://schemas.openxmlformats.org/officeDocument/2006/relationships/image" Target="../media/image165.png"/><Relationship Id="rId12" Type="http://schemas.openxmlformats.org/officeDocument/2006/relationships/image" Target="../media/image168.png"/><Relationship Id="rId2" Type="http://schemas.openxmlformats.org/officeDocument/2006/relationships/notesSlide" Target="../notesSlides/notesSlide53.xml"/><Relationship Id="rId1" Type="http://schemas.openxmlformats.org/officeDocument/2006/relationships/slideLayout" Target="../slideLayouts/slideLayout11.xml"/><Relationship Id="rId6" Type="http://schemas.openxmlformats.org/officeDocument/2006/relationships/image" Target="../media/image158.png"/><Relationship Id="rId11" Type="http://schemas.openxmlformats.org/officeDocument/2006/relationships/image" Target="../media/image167.png"/><Relationship Id="rId5" Type="http://schemas.openxmlformats.org/officeDocument/2006/relationships/image" Target="../media/image157.png"/><Relationship Id="rId10" Type="http://schemas.openxmlformats.org/officeDocument/2006/relationships/image" Target="../media/image1270.png"/><Relationship Id="rId4" Type="http://schemas.openxmlformats.org/officeDocument/2006/relationships/image" Target="../media/image58.jpeg"/><Relationship Id="rId9" Type="http://schemas.openxmlformats.org/officeDocument/2006/relationships/image" Target="../media/image122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FF0000"/>
                  </a:solidFill>
                  <a:latin typeface="Tahoma" pitchFamily="34" charset="0"/>
                  <a:ea typeface="Tahoma" pitchFamily="34" charset="0"/>
                  <a:cs typeface="Tahoma" pitchFamily="34" charset="0"/>
                </a:rPr>
                <a:t>§1. </a:t>
              </a:r>
              <a:r>
                <a:rPr lang="en-US" sz="6000" b="1" dirty="0" err="1">
                  <a:solidFill>
                    <a:srgbClr val="FF0000"/>
                  </a:solidFill>
                  <a:latin typeface="Tahoma" pitchFamily="34" charset="0"/>
                  <a:ea typeface="Tahoma" pitchFamily="34" charset="0"/>
                  <a:cs typeface="Tahoma" pitchFamily="34" charset="0"/>
                </a:rPr>
                <a:t>Mệnh</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đề</a:t>
              </a:r>
              <a:endParaRPr lang="en-US" sz="60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 </a:t>
              </a:r>
              <a:r>
                <a:rPr lang="en-US" sz="6000" b="1" dirty="0" err="1">
                  <a:solidFill>
                    <a:srgbClr val="0000FF"/>
                  </a:solidFill>
                  <a:latin typeface="Tahoma" pitchFamily="34" charset="0"/>
                  <a:ea typeface="Tahoma" pitchFamily="34" charset="0"/>
                  <a:cs typeface="Tahoma" pitchFamily="34" charset="0"/>
                </a:rPr>
                <a:t>Tập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hợp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§3. </a:t>
              </a:r>
              <a:r>
                <a:rPr lang="en-US" sz="6000" b="1" dirty="0" err="1">
                  <a:solidFill>
                    <a:srgbClr val="0000FF"/>
                  </a:solidFill>
                  <a:latin typeface="Tahoma" pitchFamily="34" charset="0"/>
                  <a:ea typeface="Tahoma" pitchFamily="34" charset="0"/>
                  <a:cs typeface="Tahoma" pitchFamily="34" charset="0"/>
                </a:rPr>
                <a:t>Bài</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tập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cuối</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chương</a:t>
              </a:r>
              <a:r>
                <a:rPr lang="en-US" sz="6000" b="1" dirty="0">
                  <a:solidFill>
                    <a:srgbClr val="0000FF"/>
                  </a:solidFill>
                  <a:latin typeface="Tahoma" pitchFamily="34" charset="0"/>
                  <a:ea typeface="Tahoma" pitchFamily="34" charset="0"/>
                  <a:cs typeface="Tahoma" pitchFamily="34" charset="0"/>
                </a:rPr>
                <a:t> 1</a:t>
              </a:r>
            </a:p>
          </p:txBody>
        </p:sp>
        <p:sp>
          <p:nvSpPr>
            <p:cNvPr id="2" name="TextBox 1"/>
            <p:cNvSpPr txBox="1"/>
            <p:nvPr/>
          </p:nvSpPr>
          <p:spPr>
            <a:xfrm>
              <a:off x="11912450" y="2428363"/>
              <a:ext cx="10325100" cy="830997"/>
            </a:xfrm>
            <a:prstGeom prst="rect">
              <a:avLst/>
            </a:prstGeom>
            <a:noFill/>
          </p:spPr>
          <p:txBody>
            <a:bodyPr wrap="square" rtlCol="0">
              <a:spAutoFit/>
            </a:bodyPr>
            <a:lstStyle/>
            <a:p>
              <a:r>
                <a:rPr lang="vi-VN" sz="4800" b="1" dirty="0">
                  <a:solidFill>
                    <a:schemeClr val="bg1"/>
                  </a:solidFill>
                  <a:latin typeface="+mj-lt"/>
                </a:rPr>
                <a:t>CHƯƠNG I. MỆNH </a:t>
              </a:r>
              <a:r>
                <a:rPr lang="vi-VN" sz="4800" b="1">
                  <a:solidFill>
                    <a:schemeClr val="bg1"/>
                  </a:solidFill>
                  <a:latin typeface="+mj-lt"/>
                </a:rPr>
                <a:t>ĐỀ </a:t>
              </a:r>
              <a:r>
                <a:rPr lang="en-US" sz="4800" b="1">
                  <a:solidFill>
                    <a:schemeClr val="bg1"/>
                  </a:solidFill>
                  <a:latin typeface="+mj-lt"/>
                </a:rPr>
                <a:t>VÀ</a:t>
              </a:r>
              <a:r>
                <a:rPr lang="vi-VN" sz="4800" b="1">
                  <a:solidFill>
                    <a:schemeClr val="bg1"/>
                  </a:solidFill>
                  <a:latin typeface="+mj-lt"/>
                </a:rPr>
                <a:t> </a:t>
              </a:r>
              <a:r>
                <a:rPr lang="vi-VN" sz="4800" b="1" dirty="0">
                  <a:solidFill>
                    <a:schemeClr val="bg1"/>
                  </a:solidFill>
                  <a:latin typeface="+mj-lt"/>
                </a:rPr>
                <a:t>TẬP HỢP</a:t>
              </a: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343411"/>
            <a:ext cx="22680054" cy="1209137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90499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214882"/>
            <a:ext cx="22163170" cy="11361918"/>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6470936" cy="940513"/>
            <a:chOff x="1311958" y="3405486"/>
            <a:chExt cx="7855639"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890050" y="702418"/>
              <a:ext cx="793396" cy="642814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62826" y="3506826"/>
              <a:ext cx="6804771" cy="797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Phiếu</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học</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lang="en-US" sz="4600" b="1" kern="0" dirty="0">
                  <a:solidFill>
                    <a:prstClr val="white"/>
                  </a:solidFill>
                  <a:latin typeface="Tahoma" pitchFamily="34" charset="0"/>
                  <a:ea typeface="Tahoma" pitchFamily="34" charset="0"/>
                  <a:cs typeface="Tahoma" pitchFamily="34" charset="0"/>
                </a:rPr>
                <a:t>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92622" y="3197310"/>
            <a:ext cx="22215177" cy="2392193"/>
          </a:xfrm>
          <a:prstGeom prst="rect">
            <a:avLst/>
          </a:prstGeom>
          <a:noFill/>
        </p:spPr>
        <p:txBody>
          <a:bodyPr wrap="square">
            <a:spAutoFit/>
          </a:bodyPr>
          <a:lstStyle/>
          <a:p>
            <a:pPr lvl="0" algn="just">
              <a:lnSpc>
                <a:spcPct val="107000"/>
              </a:lnSpc>
              <a:spcBef>
                <a:spcPts val="200"/>
              </a:spcBef>
              <a:spcAft>
                <a:spcPts val="200"/>
              </a:spcAft>
              <a:defRPr/>
            </a:pPr>
            <a:r>
              <a:rPr lang="en-US" sz="4800" b="1" dirty="0" err="1">
                <a:latin typeface="Tahoma" panose="020B0604030504040204" pitchFamily="34" charset="0"/>
                <a:ea typeface="Tahoma" panose="020B0604030504040204" pitchFamily="34" charset="0"/>
                <a:cs typeface="Tahoma" panose="020B0604030504040204" pitchFamily="34" charset="0"/>
              </a:rPr>
              <a:t>Xét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Đ-S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chứa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đánh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dấu</a:t>
            </a:r>
            <a:r>
              <a:rPr lang="en-US" sz="4800" b="1" dirty="0">
                <a:latin typeface="Tahoma" panose="020B0604030504040204" pitchFamily="34" charset="0"/>
                <a:ea typeface="Tahoma" panose="020B0604030504040204" pitchFamily="34" charset="0"/>
                <a:cs typeface="Tahoma" panose="020B0604030504040204" pitchFamily="34" charset="0"/>
              </a:rPr>
              <a:t> x </a:t>
            </a:r>
            <a:r>
              <a:rPr lang="en-US" sz="4800" b="1" dirty="0" err="1">
                <a:latin typeface="Tahoma" panose="020B0604030504040204" pitchFamily="34" charset="0"/>
                <a:ea typeface="Tahoma" panose="020B0604030504040204" pitchFamily="34" charset="0"/>
                <a:cs typeface="Tahoma" panose="020B0604030504040204" pitchFamily="34" charset="0"/>
              </a:rPr>
              <a:t>vào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40" name="Table 39">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1798289822"/>
              </p:ext>
            </p:extLst>
          </p:nvPr>
        </p:nvGraphicFramePr>
        <p:xfrm>
          <a:off x="1292622" y="5474885"/>
          <a:ext cx="21689487" cy="7677785"/>
        </p:xfrm>
        <a:graphic>
          <a:graphicData uri="http://schemas.openxmlformats.org/drawingml/2006/table">
            <a:tbl>
              <a:tblPr firstRow="1" firstCol="1" bandRow="1">
                <a:tableStyleId>{5C22544A-7EE6-4342-B048-85BDC9FD1C3A}</a:tableStyleId>
              </a:tblPr>
              <a:tblGrid>
                <a:gridCol w="13383687">
                  <a:extLst>
                    <a:ext uri="{9D8B030D-6E8A-4147-A177-3AD203B41FA5}">
                      <a16:colId xmlns:a16="http://schemas.microsoft.com/office/drawing/2014/main" val="1751855056"/>
                    </a:ext>
                  </a:extLst>
                </a:gridCol>
                <a:gridCol w="2971800">
                  <a:extLst>
                    <a:ext uri="{9D8B030D-6E8A-4147-A177-3AD203B41FA5}">
                      <a16:colId xmlns:a16="http://schemas.microsoft.com/office/drawing/2014/main" val="3607455463"/>
                    </a:ext>
                  </a:extLst>
                </a:gridCol>
                <a:gridCol w="2743200">
                  <a:extLst>
                    <a:ext uri="{9D8B030D-6E8A-4147-A177-3AD203B41FA5}">
                      <a16:colId xmlns:a16="http://schemas.microsoft.com/office/drawing/2014/main" val="2390613552"/>
                    </a:ext>
                  </a:extLst>
                </a:gridCol>
                <a:gridCol w="2590800">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Nội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dung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phát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biểu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phải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MĐ</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MĐ</a:t>
                      </a:r>
                    </a:p>
                    <a:p>
                      <a:pPr algn="ctr">
                        <a:lnSpc>
                          <a:spcPct val="107000"/>
                        </a:lnSpc>
                        <a:spcAft>
                          <a:spcPts val="800"/>
                        </a:spcAft>
                      </a:pP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chứa</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biến</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thích</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học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toán</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Hai tam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chỉ</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chúng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đồng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dạng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cạnh</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tam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vuông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chỉ</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góc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tổng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góc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kia</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đường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tròn</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dây</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cung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căng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cung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
        <p:nvSpPr>
          <p:cNvPr id="2" name="TextBox 1"/>
          <p:cNvSpPr txBox="1"/>
          <p:nvPr/>
        </p:nvSpPr>
        <p:spPr>
          <a:xfrm flipH="1">
            <a:off x="18536194" y="7761675"/>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X</a:t>
            </a:r>
          </a:p>
        </p:txBody>
      </p:sp>
      <p:sp>
        <p:nvSpPr>
          <p:cNvPr id="42" name="TextBox 41"/>
          <p:cNvSpPr txBox="1"/>
          <p:nvPr/>
        </p:nvSpPr>
        <p:spPr>
          <a:xfrm flipH="1">
            <a:off x="15675429" y="8804371"/>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
        <p:nvSpPr>
          <p:cNvPr id="43" name="TextBox 42"/>
          <p:cNvSpPr txBox="1"/>
          <p:nvPr/>
        </p:nvSpPr>
        <p:spPr>
          <a:xfrm flipH="1">
            <a:off x="15675429" y="10326631"/>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
        <p:nvSpPr>
          <p:cNvPr id="44" name="TextBox 43"/>
          <p:cNvSpPr txBox="1"/>
          <p:nvPr/>
        </p:nvSpPr>
        <p:spPr>
          <a:xfrm flipH="1">
            <a:off x="15675429" y="11921616"/>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Tree>
    <p:extLst>
      <p:ext uri="{BB962C8B-B14F-4D97-AF65-F5344CB8AC3E}">
        <p14:creationId xmlns:p14="http://schemas.microsoft.com/office/powerpoint/2010/main" val="1793455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2" grpId="0"/>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110414" y="1905001"/>
            <a:ext cx="22163170" cy="10865006"/>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488066" y="1881609"/>
            <a:ext cx="5824856" cy="940513"/>
            <a:chOff x="1311958" y="3405486"/>
            <a:chExt cx="5577788"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45731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Phiếu</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học</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lang="en-US" sz="4600" b="1" kern="0" dirty="0">
                  <a:solidFill>
                    <a:prstClr val="white"/>
                  </a:solidFill>
                  <a:latin typeface="Tahoma" pitchFamily="34" charset="0"/>
                  <a:ea typeface="Tahoma" pitchFamily="34" charset="0"/>
                  <a:cs typeface="Tahoma" pitchFamily="34" charset="0"/>
                </a:rPr>
                <a:t>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173672517"/>
                  </p:ext>
                </p:extLst>
              </p:nvPr>
            </p:nvGraphicFramePr>
            <p:xfrm>
              <a:off x="1347256" y="5147866"/>
              <a:ext cx="21689487" cy="5842493"/>
            </p:xfrm>
            <a:graphic>
              <a:graphicData uri="http://schemas.openxmlformats.org/drawingml/2006/table">
                <a:tbl>
                  <a:tblPr firstRow="1" firstCol="1" bandRow="1">
                    <a:tableStyleId>{5C22544A-7EE6-4342-B048-85BDC9FD1C3A}</a:tableStyleId>
                  </a:tblPr>
                  <a:tblGrid>
                    <a:gridCol w="13383687">
                      <a:extLst>
                        <a:ext uri="{9D8B030D-6E8A-4147-A177-3AD203B41FA5}">
                          <a16:colId xmlns:a16="http://schemas.microsoft.com/office/drawing/2014/main" val="1751855056"/>
                        </a:ext>
                      </a:extLst>
                    </a:gridCol>
                    <a:gridCol w="2261657">
                      <a:extLst>
                        <a:ext uri="{9D8B030D-6E8A-4147-A177-3AD203B41FA5}">
                          <a16:colId xmlns:a16="http://schemas.microsoft.com/office/drawing/2014/main" val="3607455463"/>
                        </a:ext>
                      </a:extLst>
                    </a:gridCol>
                    <a:gridCol w="3148543">
                      <a:extLst>
                        <a:ext uri="{9D8B030D-6E8A-4147-A177-3AD203B41FA5}">
                          <a16:colId xmlns:a16="http://schemas.microsoft.com/office/drawing/2014/main" val="2390613552"/>
                        </a:ext>
                      </a:extLst>
                    </a:gridCol>
                    <a:gridCol w="2895600">
                      <a:extLst>
                        <a:ext uri="{9D8B030D-6E8A-4147-A177-3AD203B41FA5}">
                          <a16:colId xmlns:a16="http://schemas.microsoft.com/office/drawing/2014/main" val="1778229263"/>
                        </a:ext>
                      </a:extLst>
                    </a:gridCol>
                  </a:tblGrid>
                  <a:tr h="1906800">
                    <a:tc>
                      <a:txBody>
                        <a:bodyPr/>
                        <a:lstStyle/>
                        <a:p>
                          <a:pPr marL="0" marR="0" indent="0" algn="ctr" defTabSz="1828800" rtl="0" eaLnBrk="1" fontAlgn="auto" latinLnBrk="0" hangingPunct="1">
                            <a:lnSpc>
                              <a:spcPct val="107000"/>
                            </a:lnSpc>
                            <a:spcBef>
                              <a:spcPts val="0"/>
                            </a:spcBef>
                            <a:spcAft>
                              <a:spcPts val="800"/>
                            </a:spcAft>
                            <a:buClrTx/>
                            <a:buSzTx/>
                            <a:buFontTx/>
                            <a:buNone/>
                            <a:tabLst/>
                            <a:defRPr/>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Nội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dung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phát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biểu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phải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MĐ</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MĐ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chứa</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biến</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1011211">
                    <a:tc>
                      <a:txBody>
                        <a:bodyPr/>
                        <a:lstStyle/>
                        <a:p>
                          <a:pPr>
                            <a:lnSpc>
                              <a:spcPct val="107000"/>
                            </a:lnSpc>
                            <a:spcAft>
                              <a:spcPts val="800"/>
                            </a:spcAft>
                          </a:pPr>
                          <a:r>
                            <a:rPr lang="en-US" sz="4800" b="1" kern="1200" dirty="0">
                              <a:solidFill>
                                <a:schemeClr val="tx1"/>
                              </a:solidFill>
                              <a:effectLst/>
                              <a:ea typeface="+mn-ea"/>
                              <a:cs typeface="+mn-cs"/>
                            </a:rPr>
                            <a:t>     </a:t>
                          </a:r>
                          <a14:m>
                            <m:oMath xmlns:m="http://schemas.openxmlformats.org/officeDocument/2006/math">
                              <m:sSup>
                                <m:sSupPr>
                                  <m:ctrlPr>
                                    <a:rPr lang="en-US" sz="4800" b="1" i="1" kern="1200" smtClean="0">
                                      <a:solidFill>
                                        <a:schemeClr val="tx1"/>
                                      </a:solidFill>
                                      <a:effectLst/>
                                      <a:latin typeface="Cambria Math" panose="02040503050406030204" pitchFamily="18" charset="0"/>
                                      <a:ea typeface="+mn-ea"/>
                                      <a:cs typeface="+mn-cs"/>
                                    </a:rPr>
                                  </m:ctrlPr>
                                </m:sSupPr>
                                <m:e>
                                  <m:r>
                                    <a:rPr lang="vi-VN" sz="4800" b="1" i="0" kern="1200">
                                      <a:solidFill>
                                        <a:schemeClr val="tx1"/>
                                      </a:solidFill>
                                      <a:effectLst/>
                                      <a:latin typeface="Cambria Math" panose="02040503050406030204" pitchFamily="18" charset="0"/>
                                      <a:ea typeface="+mn-ea"/>
                                      <a:cs typeface="+mn-cs"/>
                                    </a:rPr>
                                    <m:t>𝐱</m:t>
                                  </m:r>
                                </m:e>
                                <m:sup>
                                  <m:r>
                                    <a:rPr lang="vi-VN" sz="4800" b="1" i="0" kern="1200">
                                      <a:solidFill>
                                        <a:schemeClr val="tx1"/>
                                      </a:solidFill>
                                      <a:effectLst/>
                                      <a:latin typeface="Cambria Math" panose="02040503050406030204" pitchFamily="18" charset="0"/>
                                      <a:ea typeface="+mn-ea"/>
                                      <a:cs typeface="+mn-cs"/>
                                    </a:rPr>
                                    <m:t>𝟐</m:t>
                                  </m:r>
                                </m:sup>
                              </m:sSup>
                              <m:r>
                                <a:rPr lang="vi-VN" sz="4800" b="1" i="0" kern="1200">
                                  <a:solidFill>
                                    <a:schemeClr val="tx1"/>
                                  </a:solidFill>
                                  <a:effectLst/>
                                  <a:latin typeface="Cambria Math" panose="02040503050406030204" pitchFamily="18" charset="0"/>
                                  <a:ea typeface="+mn-ea"/>
                                  <a:cs typeface="+mn-cs"/>
                                </a:rPr>
                                <m:t>+</m:t>
                              </m:r>
                              <m:r>
                                <a:rPr lang="vi-VN" sz="4800" b="1" i="0" kern="1200">
                                  <a:solidFill>
                                    <a:schemeClr val="tx1"/>
                                  </a:solidFill>
                                  <a:effectLst/>
                                  <a:latin typeface="Cambria Math" panose="02040503050406030204" pitchFamily="18" charset="0"/>
                                  <a:ea typeface="+mn-ea"/>
                                  <a:cs typeface="+mn-cs"/>
                                </a:rPr>
                                <m:t>𝟏</m:t>
                              </m:r>
                              <m:r>
                                <a:rPr lang="vi-VN" sz="4800" b="1" i="0" kern="1200">
                                  <a:solidFill>
                                    <a:schemeClr val="tx1"/>
                                  </a:solidFill>
                                  <a:effectLst/>
                                  <a:latin typeface="Cambria Math" panose="02040503050406030204" pitchFamily="18" charset="0"/>
                                  <a:ea typeface="+mn-ea"/>
                                  <a:cs typeface="+mn-cs"/>
                                </a:rPr>
                                <m:t>&gt;</m:t>
                              </m:r>
                              <m:r>
                                <a:rPr lang="vi-VN" sz="4800" b="1" i="0" kern="1200">
                                  <a:solidFill>
                                    <a:schemeClr val="tx1"/>
                                  </a:solidFill>
                                  <a:effectLst/>
                                  <a:latin typeface="Cambria Math" panose="02040503050406030204" pitchFamily="18" charset="0"/>
                                  <a:ea typeface="+mn-ea"/>
                                  <a:cs typeface="+mn-cs"/>
                                </a:rPr>
                                <m:t>𝟎</m:t>
                              </m:r>
                            </m:oMath>
                          </a14:m>
                          <a:r>
                            <a:rPr lang="vi-VN" sz="4800" b="1" i="0" kern="1200" dirty="0">
                              <a:solidFill>
                                <a:schemeClr val="tx1"/>
                              </a:solidFill>
                              <a:effectLst/>
                              <a:latin typeface="+mn-lt"/>
                              <a:ea typeface="+mn-ea"/>
                              <a:cs typeface="+mn-cs"/>
                            </a:rPr>
                            <a:t>.</a:t>
                          </a:r>
                          <a:endParaRPr lang="en-US" sz="4800" b="1" i="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139258">
                    <a:tc>
                      <a:txBody>
                        <a:bodyPr/>
                        <a:lstStyle/>
                        <a:p>
                          <a:pPr algn="just">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lẻ</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n</a:t>
                          </a:r>
                          <a:r>
                            <a:rPr lang="en-US" sz="4800" b="1"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lẻ</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1068055">
                    <a:tc>
                      <a:txBody>
                        <a:bodyPr/>
                        <a:lstStyle/>
                        <a:p>
                          <a:pPr algn="just">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ABCD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hình</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chữ</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nhật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kern="1200" smtClean="0">
                                  <a:solidFill>
                                    <a:schemeClr val="tx1"/>
                                  </a:solidFill>
                                  <a:effectLst/>
                                  <a:latin typeface="Cambria Math" panose="02040503050406030204" pitchFamily="18" charset="0"/>
                                  <a:ea typeface="+mn-ea"/>
                                  <a:cs typeface="+mn-cs"/>
                                </a:rPr>
                                <m:t>⇒</m:t>
                              </m:r>
                              <m:acc>
                                <m:accPr>
                                  <m:chr m:val="̂"/>
                                  <m:ctrlPr>
                                    <a:rPr lang="en-US" sz="4800" b="1" i="1" kern="1200">
                                      <a:solidFill>
                                        <a:schemeClr val="tx1"/>
                                      </a:solidFill>
                                      <a:effectLst/>
                                      <a:latin typeface="Cambria Math" panose="02040503050406030204" pitchFamily="18" charset="0"/>
                                      <a:ea typeface="+mn-ea"/>
                                      <a:cs typeface="+mn-cs"/>
                                    </a:rPr>
                                  </m:ctrlPr>
                                </m:accPr>
                                <m:e>
                                  <m:r>
                                    <a:rPr lang="vi-VN" sz="4800" b="1" i="1" kern="1200">
                                      <a:solidFill>
                                        <a:schemeClr val="tx1"/>
                                      </a:solidFill>
                                      <a:effectLst/>
                                      <a:latin typeface="Cambria Math" panose="02040503050406030204" pitchFamily="18" charset="0"/>
                                      <a:ea typeface="+mn-ea"/>
                                      <a:cs typeface="+mn-cs"/>
                                    </a:rPr>
                                    <m:t>𝑨</m:t>
                                  </m:r>
                                </m:e>
                              </m:acc>
                              <m:r>
                                <a:rPr lang="vi-VN" sz="4800" b="1" i="1" kern="1200">
                                  <a:solidFill>
                                    <a:schemeClr val="tx1"/>
                                  </a:solidFill>
                                  <a:effectLst/>
                                  <a:latin typeface="Cambria Math" panose="02040503050406030204" pitchFamily="18" charset="0"/>
                                  <a:ea typeface="+mn-ea"/>
                                  <a:cs typeface="+mn-cs"/>
                                </a:rPr>
                                <m:t>=</m:t>
                              </m:r>
                              <m:acc>
                                <m:accPr>
                                  <m:chr m:val="̂"/>
                                  <m:ctrlPr>
                                    <a:rPr lang="en-US" sz="4800" b="1" i="1" kern="1200">
                                      <a:solidFill>
                                        <a:schemeClr val="tx1"/>
                                      </a:solidFill>
                                      <a:effectLst/>
                                      <a:latin typeface="Cambria Math" panose="02040503050406030204" pitchFamily="18" charset="0"/>
                                      <a:ea typeface="+mn-ea"/>
                                      <a:cs typeface="+mn-cs"/>
                                    </a:rPr>
                                  </m:ctrlPr>
                                </m:accPr>
                                <m:e>
                                  <m:r>
                                    <a:rPr lang="vi-VN" sz="4800" b="1" i="1" kern="1200">
                                      <a:solidFill>
                                        <a:schemeClr val="tx1"/>
                                      </a:solidFill>
                                      <a:effectLst/>
                                      <a:latin typeface="Cambria Math" panose="02040503050406030204" pitchFamily="18" charset="0"/>
                                      <a:ea typeface="+mn-ea"/>
                                      <a:cs typeface="+mn-cs"/>
                                    </a:rPr>
                                    <m:t>𝑩</m:t>
                                  </m:r>
                                </m:e>
                              </m:acc>
                              <m:r>
                                <a:rPr lang="vi-VN" sz="4800" b="1" i="1" kern="1200">
                                  <a:solidFill>
                                    <a:schemeClr val="tx1"/>
                                  </a:solidFill>
                                  <a:effectLst/>
                                  <a:latin typeface="Cambria Math" panose="02040503050406030204" pitchFamily="18" charset="0"/>
                                  <a:ea typeface="+mn-ea"/>
                                  <a:cs typeface="+mn-cs"/>
                                </a:rPr>
                                <m:t>=</m:t>
                              </m:r>
                              <m:acc>
                                <m:accPr>
                                  <m:chr m:val="̂"/>
                                  <m:ctrlPr>
                                    <a:rPr lang="en-US" sz="4800" b="1" i="1" kern="1200">
                                      <a:solidFill>
                                        <a:schemeClr val="tx1"/>
                                      </a:solidFill>
                                      <a:effectLst/>
                                      <a:latin typeface="Cambria Math" panose="02040503050406030204" pitchFamily="18" charset="0"/>
                                      <a:ea typeface="+mn-ea"/>
                                      <a:cs typeface="+mn-cs"/>
                                    </a:rPr>
                                  </m:ctrlPr>
                                </m:accPr>
                                <m:e>
                                  <m:r>
                                    <a:rPr lang="vi-VN" sz="4800" b="1" i="1" kern="1200">
                                      <a:solidFill>
                                        <a:schemeClr val="tx1"/>
                                      </a:solidFill>
                                      <a:effectLst/>
                                      <a:latin typeface="Cambria Math" panose="02040503050406030204" pitchFamily="18" charset="0"/>
                                      <a:ea typeface="+mn-ea"/>
                                      <a:cs typeface="+mn-cs"/>
                                    </a:rPr>
                                    <m:t>𝑪</m:t>
                                  </m:r>
                                </m:e>
                              </m:acc>
                              <m:r>
                                <a:rPr lang="vi-VN" sz="4800" b="1" i="1" kern="1200">
                                  <a:solidFill>
                                    <a:schemeClr val="tx1"/>
                                  </a:solidFill>
                                  <a:effectLst/>
                                  <a:latin typeface="Cambria Math" panose="02040503050406030204" pitchFamily="18" charset="0"/>
                                  <a:ea typeface="+mn-ea"/>
                                  <a:cs typeface="+mn-cs"/>
                                </a:rPr>
                                <m:t>=</m:t>
                              </m:r>
                              <m:r>
                                <a:rPr lang="vi-VN" sz="4800" b="1" i="1" kern="1200">
                                  <a:solidFill>
                                    <a:schemeClr val="tx1"/>
                                  </a:solidFill>
                                  <a:effectLst/>
                                  <a:latin typeface="Cambria Math" panose="02040503050406030204" pitchFamily="18" charset="0"/>
                                  <a:ea typeface="+mn-ea"/>
                                  <a:cs typeface="+mn-cs"/>
                                </a:rPr>
                                <m:t>𝟗</m:t>
                              </m:r>
                              <m:sSup>
                                <m:sSupPr>
                                  <m:ctrlPr>
                                    <a:rPr lang="en-US" sz="4800" b="1" i="1" kern="1200">
                                      <a:solidFill>
                                        <a:schemeClr val="tx1"/>
                                      </a:solidFill>
                                      <a:effectLst/>
                                      <a:latin typeface="Cambria Math" panose="02040503050406030204" pitchFamily="18" charset="0"/>
                                      <a:ea typeface="+mn-ea"/>
                                      <a:cs typeface="+mn-cs"/>
                                    </a:rPr>
                                  </m:ctrlPr>
                                </m:sSupPr>
                                <m:e>
                                  <m:r>
                                    <a:rPr lang="vi-VN" sz="4800" b="1" i="1" kern="1200">
                                      <a:solidFill>
                                        <a:schemeClr val="tx1"/>
                                      </a:solidFill>
                                      <a:effectLst/>
                                      <a:latin typeface="Cambria Math" panose="02040503050406030204" pitchFamily="18" charset="0"/>
                                      <a:ea typeface="+mn-ea"/>
                                      <a:cs typeface="+mn-cs"/>
                                    </a:rPr>
                                    <m:t>𝟎</m:t>
                                  </m:r>
                                </m:e>
                                <m:sup>
                                  <m:r>
                                    <a:rPr lang="vi-VN" sz="4800" b="1" i="1" kern="1200">
                                      <a:solidFill>
                                        <a:schemeClr val="tx1"/>
                                      </a:solidFill>
                                      <a:effectLst/>
                                      <a:latin typeface="Cambria Math" panose="02040503050406030204" pitchFamily="18" charset="0"/>
                                      <a:ea typeface="+mn-ea"/>
                                      <a:cs typeface="+mn-cs"/>
                                    </a:rPr>
                                    <m:t>𝒐</m:t>
                                  </m:r>
                                </m:sup>
                              </m:sSup>
                            </m:oMath>
                          </a14:m>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70145">
                    <a:tc>
                      <a:txBody>
                        <a:bodyPr/>
                        <a:lstStyle/>
                        <a:p>
                          <a:pPr algn="just">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ABCD</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hình</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bình</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hành</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AB // CD</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mc:Choice>
        <mc:Fallback xmlns="">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173672517"/>
                  </p:ext>
                </p:extLst>
              </p:nvPr>
            </p:nvGraphicFramePr>
            <p:xfrm>
              <a:off x="1347256" y="5147866"/>
              <a:ext cx="21689487" cy="5842493"/>
            </p:xfrm>
            <a:graphic>
              <a:graphicData uri="http://schemas.openxmlformats.org/drawingml/2006/table">
                <a:tbl>
                  <a:tblPr firstRow="1" firstCol="1" bandRow="1">
                    <a:tableStyleId>{5C22544A-7EE6-4342-B048-85BDC9FD1C3A}</a:tableStyleId>
                  </a:tblPr>
                  <a:tblGrid>
                    <a:gridCol w="13383687">
                      <a:extLst>
                        <a:ext uri="{9D8B030D-6E8A-4147-A177-3AD203B41FA5}">
                          <a16:colId xmlns:a16="http://schemas.microsoft.com/office/drawing/2014/main" val="1751855056"/>
                        </a:ext>
                      </a:extLst>
                    </a:gridCol>
                    <a:gridCol w="2261657">
                      <a:extLst>
                        <a:ext uri="{9D8B030D-6E8A-4147-A177-3AD203B41FA5}">
                          <a16:colId xmlns:a16="http://schemas.microsoft.com/office/drawing/2014/main" val="3607455463"/>
                        </a:ext>
                      </a:extLst>
                    </a:gridCol>
                    <a:gridCol w="3148543">
                      <a:extLst>
                        <a:ext uri="{9D8B030D-6E8A-4147-A177-3AD203B41FA5}">
                          <a16:colId xmlns:a16="http://schemas.microsoft.com/office/drawing/2014/main" val="2390613552"/>
                        </a:ext>
                      </a:extLst>
                    </a:gridCol>
                    <a:gridCol w="2895600">
                      <a:extLst>
                        <a:ext uri="{9D8B030D-6E8A-4147-A177-3AD203B41FA5}">
                          <a16:colId xmlns:a16="http://schemas.microsoft.com/office/drawing/2014/main" val="1778229263"/>
                        </a:ext>
                      </a:extLst>
                    </a:gridCol>
                  </a:tblGrid>
                  <a:tr h="1906800">
                    <a:tc>
                      <a:txBody>
                        <a:bodyPr/>
                        <a:lstStyle/>
                        <a:p>
                          <a:pPr marL="0" marR="0" indent="0" algn="ctr" defTabSz="1828800" rtl="0" eaLnBrk="1" fontAlgn="auto" latinLnBrk="0" hangingPunct="1">
                            <a:lnSpc>
                              <a:spcPct val="107000"/>
                            </a:lnSpc>
                            <a:spcBef>
                              <a:spcPts val="0"/>
                            </a:spcBef>
                            <a:spcAft>
                              <a:spcPts val="800"/>
                            </a:spcAft>
                            <a:buClrTx/>
                            <a:buSzTx/>
                            <a:buFontTx/>
                            <a:buNone/>
                            <a:tabLst/>
                            <a:defRPr/>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Nội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dung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phát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biểu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phải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MĐ</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MĐ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chứa</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biến</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1011211">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 t="-189157" r="-62232" b="-325301"/>
                          </a:stretch>
                        </a:blip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139258">
                    <a:tc>
                      <a:txBody>
                        <a:bodyPr/>
                        <a:lstStyle/>
                        <a:p>
                          <a:pPr algn="just">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lẻ</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n</a:t>
                          </a:r>
                          <a:r>
                            <a:rPr lang="en-US" sz="4800" b="1"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lẻ</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1068055">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 t="-381143" r="-62232" b="-101714"/>
                          </a:stretch>
                        </a:blip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717169">
                    <a:tc>
                      <a:txBody>
                        <a:bodyPr/>
                        <a:lstStyle/>
                        <a:p>
                          <a:pPr algn="just">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ABCD</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hình</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bình</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hành</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AB // CD</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mc:Fallback>
      </mc:AlternateContent>
      <p:sp>
        <p:nvSpPr>
          <p:cNvPr id="43" name="TextBox 42">
            <a:extLst>
              <a:ext uri="{FF2B5EF4-FFF2-40B4-BE49-F238E27FC236}">
                <a16:creationId xmlns:a16="http://schemas.microsoft.com/office/drawing/2014/main" id="{7C93031B-F06C-433E-87D1-6F0F3294C852}"/>
              </a:ext>
            </a:extLst>
          </p:cNvPr>
          <p:cNvSpPr txBox="1"/>
          <p:nvPr/>
        </p:nvSpPr>
        <p:spPr>
          <a:xfrm>
            <a:off x="1276994" y="2760900"/>
            <a:ext cx="21023583" cy="2392193"/>
          </a:xfrm>
          <a:prstGeom prst="rect">
            <a:avLst/>
          </a:prstGeom>
          <a:noFill/>
        </p:spPr>
        <p:txBody>
          <a:bodyPr wrap="square">
            <a:spAutoFit/>
          </a:bodyPr>
          <a:lstStyle/>
          <a:p>
            <a:pPr lvl="0" algn="just">
              <a:lnSpc>
                <a:spcPct val="107000"/>
              </a:lnSpc>
              <a:spcBef>
                <a:spcPts val="200"/>
              </a:spcBef>
              <a:spcAft>
                <a:spcPts val="200"/>
              </a:spcAft>
              <a:defRPr/>
            </a:pPr>
            <a:r>
              <a:rPr lang="en-US" sz="4800" b="1" dirty="0" err="1">
                <a:latin typeface="Tahoma" panose="020B0604030504040204" pitchFamily="34" charset="0"/>
                <a:ea typeface="Tahoma" panose="020B0604030504040204" pitchFamily="34" charset="0"/>
                <a:cs typeface="Tahoma" panose="020B0604030504040204" pitchFamily="34" charset="0"/>
              </a:rPr>
              <a:t>Xét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Đ-S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MĐ, MĐ </a:t>
            </a:r>
            <a:r>
              <a:rPr lang="en-US" sz="4800" b="1" dirty="0" err="1">
                <a:latin typeface="Tahoma" panose="020B0604030504040204" pitchFamily="34" charset="0"/>
                <a:ea typeface="Tahoma" panose="020B0604030504040204" pitchFamily="34" charset="0"/>
                <a:cs typeface="Tahoma" panose="020B0604030504040204" pitchFamily="34" charset="0"/>
              </a:rPr>
              <a:t>chứa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MĐ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đánh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dấu</a:t>
            </a:r>
            <a:r>
              <a:rPr lang="en-US" sz="4800" b="1" dirty="0">
                <a:latin typeface="Tahoma" panose="020B0604030504040204" pitchFamily="34" charset="0"/>
                <a:ea typeface="Tahoma" panose="020B0604030504040204" pitchFamily="34" charset="0"/>
                <a:cs typeface="Tahoma" panose="020B0604030504040204" pitchFamily="34" charset="0"/>
              </a:rPr>
              <a:t> x </a:t>
            </a:r>
            <a:r>
              <a:rPr lang="en-US" sz="4800" b="1" dirty="0" err="1">
                <a:latin typeface="Tahoma" panose="020B0604030504040204" pitchFamily="34" charset="0"/>
                <a:ea typeface="Tahoma" panose="020B0604030504040204" pitchFamily="34" charset="0"/>
                <a:cs typeface="Tahoma" panose="020B0604030504040204" pitchFamily="34" charset="0"/>
              </a:rPr>
              <a:t>vào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p:txBody>
      </p:sp>
      <p:sp>
        <p:nvSpPr>
          <p:cNvPr id="45" name="TextBox 44"/>
          <p:cNvSpPr txBox="1"/>
          <p:nvPr/>
        </p:nvSpPr>
        <p:spPr>
          <a:xfrm flipH="1">
            <a:off x="21259800" y="7162546"/>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X</a:t>
            </a:r>
          </a:p>
        </p:txBody>
      </p:sp>
      <p:sp>
        <p:nvSpPr>
          <p:cNvPr id="46" name="TextBox 45"/>
          <p:cNvSpPr txBox="1"/>
          <p:nvPr/>
        </p:nvSpPr>
        <p:spPr>
          <a:xfrm flipH="1">
            <a:off x="15734592" y="8002874"/>
            <a:ext cx="11016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
        <p:nvSpPr>
          <p:cNvPr id="47" name="TextBox 46"/>
          <p:cNvSpPr txBox="1"/>
          <p:nvPr/>
        </p:nvSpPr>
        <p:spPr>
          <a:xfrm flipH="1">
            <a:off x="15734592" y="9180432"/>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
        <p:nvSpPr>
          <p:cNvPr id="48" name="TextBox 47"/>
          <p:cNvSpPr txBox="1"/>
          <p:nvPr/>
        </p:nvSpPr>
        <p:spPr>
          <a:xfrm flipH="1">
            <a:off x="15734592" y="10178777"/>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Tree>
    <p:extLst>
      <p:ext uri="{BB962C8B-B14F-4D97-AF65-F5344CB8AC3E}">
        <p14:creationId xmlns:p14="http://schemas.microsoft.com/office/powerpoint/2010/main" val="1719678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356896"/>
            <a:ext cx="22163170" cy="1059710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049028" y="1958495"/>
            <a:ext cx="6470936" cy="940513"/>
            <a:chOff x="1311958" y="3405486"/>
            <a:chExt cx="7855639"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890050" y="702418"/>
              <a:ext cx="793396" cy="642814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62826" y="3506826"/>
              <a:ext cx="6804771" cy="797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Phiếu</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học</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lang="en-US" sz="4600" b="1" kern="0" dirty="0">
                  <a:solidFill>
                    <a:prstClr val="white"/>
                  </a:solidFill>
                  <a:latin typeface="Tahoma" pitchFamily="34" charset="0"/>
                  <a:ea typeface="Tahoma" pitchFamily="34" charset="0"/>
                  <a:cs typeface="Tahoma" pitchFamily="34" charset="0"/>
                </a:rPr>
                <a:t>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graphicFrame>
        <p:nvGraphicFramePr>
          <p:cNvPr id="40" name="Table 39">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280729890"/>
              </p:ext>
            </p:extLst>
          </p:nvPr>
        </p:nvGraphicFramePr>
        <p:xfrm>
          <a:off x="1277201" y="4844762"/>
          <a:ext cx="21689487" cy="6798437"/>
        </p:xfrm>
        <a:graphic>
          <a:graphicData uri="http://schemas.openxmlformats.org/drawingml/2006/table">
            <a:tbl>
              <a:tblPr firstRow="1" firstCol="1" bandRow="1">
                <a:tableStyleId>{5C22544A-7EE6-4342-B048-85BDC9FD1C3A}</a:tableStyleId>
              </a:tblPr>
              <a:tblGrid>
                <a:gridCol w="13383687">
                  <a:extLst>
                    <a:ext uri="{9D8B030D-6E8A-4147-A177-3AD203B41FA5}">
                      <a16:colId xmlns:a16="http://schemas.microsoft.com/office/drawing/2014/main" val="1751855056"/>
                    </a:ext>
                  </a:extLst>
                </a:gridCol>
                <a:gridCol w="2971800">
                  <a:extLst>
                    <a:ext uri="{9D8B030D-6E8A-4147-A177-3AD203B41FA5}">
                      <a16:colId xmlns:a16="http://schemas.microsoft.com/office/drawing/2014/main" val="3607455463"/>
                    </a:ext>
                  </a:extLst>
                </a:gridCol>
                <a:gridCol w="2514600">
                  <a:extLst>
                    <a:ext uri="{9D8B030D-6E8A-4147-A177-3AD203B41FA5}">
                      <a16:colId xmlns:a16="http://schemas.microsoft.com/office/drawing/2014/main" val="2390613552"/>
                    </a:ext>
                  </a:extLst>
                </a:gridCol>
                <a:gridCol w="2819400">
                  <a:extLst>
                    <a:ext uri="{9D8B030D-6E8A-4147-A177-3AD203B41FA5}">
                      <a16:colId xmlns:a16="http://schemas.microsoft.com/office/drawing/2014/main" val="1778229263"/>
                    </a:ext>
                  </a:extLst>
                </a:gridCol>
              </a:tblGrid>
              <a:tr h="2241356">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Nội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dung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phát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biểu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phải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MĐ</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MĐ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chứa</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biến</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705751">
                <a:tc>
                  <a:txBody>
                    <a:bodyPr/>
                    <a:lstStyle/>
                    <a:p>
                      <a:pPr>
                        <a:lnSpc>
                          <a:spcPct val="107000"/>
                        </a:lnSpc>
                        <a:spcAft>
                          <a:spcPts val="800"/>
                        </a:spcAft>
                      </a:pP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x chia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hết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cho</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6 </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x chia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hết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cho</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2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571099">
                <a:tc>
                  <a:txBody>
                    <a:bodyPr/>
                    <a:lstStyle/>
                    <a:p>
                      <a:pPr algn="just">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Tam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cân</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tam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cạnh</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1471116">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tam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góc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60</a:t>
                      </a:r>
                      <a:r>
                        <a:rPr lang="en-US" sz="4800" b="1"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o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thì</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tam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đó</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tam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vuông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7008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chia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hết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cho</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9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thì</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chia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hết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cho</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3.</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
        <p:nvSpPr>
          <p:cNvPr id="41" name="TextBox 40"/>
          <p:cNvSpPr txBox="1"/>
          <p:nvPr/>
        </p:nvSpPr>
        <p:spPr>
          <a:xfrm flipH="1">
            <a:off x="15886992" y="6988688"/>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
        <p:nvSpPr>
          <p:cNvPr id="42" name="TextBox 41"/>
          <p:cNvSpPr txBox="1"/>
          <p:nvPr/>
        </p:nvSpPr>
        <p:spPr>
          <a:xfrm flipH="1">
            <a:off x="15813548" y="8228117"/>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
        <p:nvSpPr>
          <p:cNvPr id="43" name="TextBox 42"/>
          <p:cNvSpPr txBox="1"/>
          <p:nvPr/>
        </p:nvSpPr>
        <p:spPr>
          <a:xfrm flipH="1">
            <a:off x="15886992" y="9675631"/>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S</a:t>
            </a:r>
          </a:p>
        </p:txBody>
      </p:sp>
      <p:sp>
        <p:nvSpPr>
          <p:cNvPr id="44" name="TextBox 43"/>
          <p:cNvSpPr txBox="1"/>
          <p:nvPr/>
        </p:nvSpPr>
        <p:spPr>
          <a:xfrm flipH="1">
            <a:off x="15886992" y="10895421"/>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
        <p:nvSpPr>
          <p:cNvPr id="2" name="TextBox 1">
            <a:extLst>
              <a:ext uri="{FF2B5EF4-FFF2-40B4-BE49-F238E27FC236}">
                <a16:creationId xmlns:a16="http://schemas.microsoft.com/office/drawing/2014/main" id="{46FCB729-5506-7150-8187-DDCE25C7885E}"/>
              </a:ext>
            </a:extLst>
          </p:cNvPr>
          <p:cNvSpPr txBox="1"/>
          <p:nvPr/>
        </p:nvSpPr>
        <p:spPr>
          <a:xfrm>
            <a:off x="1049028" y="2957029"/>
            <a:ext cx="22255033" cy="1601849"/>
          </a:xfrm>
          <a:prstGeom prst="rect">
            <a:avLst/>
          </a:prstGeom>
          <a:noFill/>
        </p:spPr>
        <p:txBody>
          <a:bodyPr wrap="square">
            <a:spAutoFit/>
          </a:bodyPr>
          <a:lstStyle/>
          <a:p>
            <a:pPr lvl="0" algn="just">
              <a:lnSpc>
                <a:spcPct val="107000"/>
              </a:lnSpc>
              <a:spcBef>
                <a:spcPts val="200"/>
              </a:spcBef>
              <a:spcAft>
                <a:spcPts val="200"/>
              </a:spcAft>
              <a:defRPr/>
            </a:pPr>
            <a:r>
              <a:rPr lang="en-US" sz="4800" b="1" dirty="0" err="1">
                <a:latin typeface="Tahoma" panose="020B0604030504040204" pitchFamily="34" charset="0"/>
                <a:ea typeface="Tahoma" panose="020B0604030504040204" pitchFamily="34" charset="0"/>
                <a:cs typeface="Tahoma" panose="020B0604030504040204" pitchFamily="34" charset="0"/>
              </a:rPr>
              <a:t>Xét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Đ-S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MĐ, MĐ </a:t>
            </a:r>
            <a:r>
              <a:rPr lang="en-US" sz="4800" b="1" dirty="0" err="1">
                <a:latin typeface="Tahoma" panose="020B0604030504040204" pitchFamily="34" charset="0"/>
                <a:ea typeface="Tahoma" panose="020B0604030504040204" pitchFamily="34" charset="0"/>
                <a:cs typeface="Tahoma" panose="020B0604030504040204" pitchFamily="34" charset="0"/>
              </a:rPr>
              <a:t>chứa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MĐ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đánh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dấu</a:t>
            </a:r>
            <a:r>
              <a:rPr lang="en-US" sz="4800" b="1" dirty="0">
                <a:latin typeface="Tahoma" panose="020B0604030504040204" pitchFamily="34" charset="0"/>
                <a:ea typeface="Tahoma" panose="020B0604030504040204" pitchFamily="34" charset="0"/>
                <a:cs typeface="Tahoma" panose="020B0604030504040204" pitchFamily="34" charset="0"/>
              </a:rPr>
              <a:t> x </a:t>
            </a:r>
            <a:r>
              <a:rPr lang="en-US" sz="4800" b="1" dirty="0" err="1">
                <a:latin typeface="Tahoma" panose="020B0604030504040204" pitchFamily="34" charset="0"/>
                <a:ea typeface="Tahoma" panose="020B0604030504040204" pitchFamily="34" charset="0"/>
                <a:cs typeface="Tahoma" panose="020B0604030504040204" pitchFamily="34" charset="0"/>
              </a:rPr>
              <a:t>vào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563036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6470936" cy="940513"/>
            <a:chOff x="1311958" y="3405486"/>
            <a:chExt cx="7855639"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890050" y="702418"/>
              <a:ext cx="793396" cy="642814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62826" y="3506826"/>
              <a:ext cx="6804771" cy="797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Phiếu</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học</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lang="en-US" sz="4600" b="1" kern="0" dirty="0">
                  <a:solidFill>
                    <a:prstClr val="white"/>
                  </a:solidFill>
                  <a:latin typeface="Tahoma" pitchFamily="34" charset="0"/>
                  <a:ea typeface="Tahoma" pitchFamily="34" charset="0"/>
                  <a:cs typeface="Tahoma" pitchFamily="34" charset="0"/>
                </a:rPr>
                <a:t>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graphicFrame>
        <p:nvGraphicFramePr>
          <p:cNvPr id="40" name="Table 39">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944035706"/>
              </p:ext>
            </p:extLst>
          </p:nvPr>
        </p:nvGraphicFramePr>
        <p:xfrm>
          <a:off x="1055781" y="5150070"/>
          <a:ext cx="22034887" cy="6555867"/>
        </p:xfrm>
        <a:graphic>
          <a:graphicData uri="http://schemas.openxmlformats.org/drawingml/2006/table">
            <a:tbl>
              <a:tblPr firstRow="1" firstCol="1" bandRow="1">
                <a:tableStyleId>{5C22544A-7EE6-4342-B048-85BDC9FD1C3A}</a:tableStyleId>
              </a:tblPr>
              <a:tblGrid>
                <a:gridCol w="12484407">
                  <a:extLst>
                    <a:ext uri="{9D8B030D-6E8A-4147-A177-3AD203B41FA5}">
                      <a16:colId xmlns:a16="http://schemas.microsoft.com/office/drawing/2014/main" val="1751855056"/>
                    </a:ext>
                  </a:extLst>
                </a:gridCol>
                <a:gridCol w="2203479">
                  <a:extLst>
                    <a:ext uri="{9D8B030D-6E8A-4147-A177-3AD203B41FA5}">
                      <a16:colId xmlns:a16="http://schemas.microsoft.com/office/drawing/2014/main" val="3607455463"/>
                    </a:ext>
                  </a:extLst>
                </a:gridCol>
                <a:gridCol w="3153933">
                  <a:extLst>
                    <a:ext uri="{9D8B030D-6E8A-4147-A177-3AD203B41FA5}">
                      <a16:colId xmlns:a16="http://schemas.microsoft.com/office/drawing/2014/main" val="2390613552"/>
                    </a:ext>
                  </a:extLst>
                </a:gridCol>
                <a:gridCol w="4193068">
                  <a:extLst>
                    <a:ext uri="{9D8B030D-6E8A-4147-A177-3AD203B41FA5}">
                      <a16:colId xmlns:a16="http://schemas.microsoft.com/office/drawing/2014/main" val="1778229263"/>
                    </a:ext>
                  </a:extLst>
                </a:gridCol>
              </a:tblGrid>
              <a:tr h="603377">
                <a:tc>
                  <a:txBody>
                    <a:bodyPr/>
                    <a:lstStyle/>
                    <a:p>
                      <a:pPr marL="0" marR="0" indent="0" algn="ctr" defTabSz="1828800" rtl="0" eaLnBrk="1" fontAlgn="auto" latinLnBrk="0" hangingPunct="1">
                        <a:lnSpc>
                          <a:spcPct val="107000"/>
                        </a:lnSpc>
                        <a:spcBef>
                          <a:spcPts val="0"/>
                        </a:spcBef>
                        <a:spcAft>
                          <a:spcPts val="800"/>
                        </a:spcAft>
                        <a:buClrTx/>
                        <a:buSzTx/>
                        <a:buFontTx/>
                        <a:buNone/>
                        <a:tabLst/>
                        <a:defRPr/>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1828800" rtl="0" eaLnBrk="1" fontAlgn="auto" latinLnBrk="0" hangingPunct="1">
                        <a:lnSpc>
                          <a:spcPct val="107000"/>
                        </a:lnSpc>
                        <a:spcBef>
                          <a:spcPts val="0"/>
                        </a:spcBef>
                        <a:spcAft>
                          <a:spcPts val="800"/>
                        </a:spcAft>
                        <a:buClrTx/>
                        <a:buSzTx/>
                        <a:buFontTx/>
                        <a:buNone/>
                        <a:tabLst/>
                        <a:defRPr/>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Nội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dung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phát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biểu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phải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MĐ</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MĐ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chứa</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biến</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1005967">
                <a:tc>
                  <a:txBody>
                    <a:bodyPr/>
                    <a:lstStyle/>
                    <a:p>
                      <a:pPr algn="l">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17</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985266">
                <a:tc>
                  <a:txBody>
                    <a:bodyPr/>
                    <a:lstStyle/>
                    <a:p>
                      <a:pPr algn="l">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hữu</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tỉ</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1371600">
                <a:tc>
                  <a:txBody>
                    <a:bodyPr/>
                    <a:lstStyle/>
                    <a:p>
                      <a:pPr algn="l">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Dơi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phải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loài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chim</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l">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12 chia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hết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cho</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3.</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
        <p:nvSpPr>
          <p:cNvPr id="41" name="TextBox 40"/>
          <p:cNvSpPr txBox="1"/>
          <p:nvPr/>
        </p:nvSpPr>
        <p:spPr>
          <a:xfrm flipH="1">
            <a:off x="14249400" y="7797010"/>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
        <p:nvSpPr>
          <p:cNvPr id="42" name="TextBox 41"/>
          <p:cNvSpPr txBox="1"/>
          <p:nvPr/>
        </p:nvSpPr>
        <p:spPr>
          <a:xfrm flipH="1">
            <a:off x="14353309" y="8785738"/>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S</a:t>
            </a:r>
          </a:p>
        </p:txBody>
      </p:sp>
      <p:sp>
        <p:nvSpPr>
          <p:cNvPr id="43" name="TextBox 42"/>
          <p:cNvSpPr txBox="1"/>
          <p:nvPr/>
        </p:nvSpPr>
        <p:spPr>
          <a:xfrm flipH="1">
            <a:off x="14353309" y="9968537"/>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
        <p:nvSpPr>
          <p:cNvPr id="44" name="TextBox 43"/>
          <p:cNvSpPr txBox="1"/>
          <p:nvPr/>
        </p:nvSpPr>
        <p:spPr>
          <a:xfrm flipH="1">
            <a:off x="14353309" y="11015910"/>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
        <p:nvSpPr>
          <p:cNvPr id="2" name="TextBox 1">
            <a:extLst>
              <a:ext uri="{FF2B5EF4-FFF2-40B4-BE49-F238E27FC236}">
                <a16:creationId xmlns:a16="http://schemas.microsoft.com/office/drawing/2014/main" id="{48D22461-52FC-7B60-2C38-EDA823F9BB3F}"/>
              </a:ext>
            </a:extLst>
          </p:cNvPr>
          <p:cNvSpPr txBox="1"/>
          <p:nvPr/>
        </p:nvSpPr>
        <p:spPr>
          <a:xfrm>
            <a:off x="1055781" y="3305426"/>
            <a:ext cx="22476246" cy="1601849"/>
          </a:xfrm>
          <a:prstGeom prst="rect">
            <a:avLst/>
          </a:prstGeom>
          <a:noFill/>
        </p:spPr>
        <p:txBody>
          <a:bodyPr wrap="square">
            <a:spAutoFit/>
          </a:bodyPr>
          <a:lstStyle/>
          <a:p>
            <a:pPr lvl="0" algn="just">
              <a:lnSpc>
                <a:spcPct val="107000"/>
              </a:lnSpc>
              <a:spcBef>
                <a:spcPts val="200"/>
              </a:spcBef>
              <a:spcAft>
                <a:spcPts val="200"/>
              </a:spcAft>
              <a:defRPr/>
            </a:pPr>
            <a:r>
              <a:rPr lang="en-US" sz="4800" b="1" dirty="0" err="1">
                <a:latin typeface="Tahoma" panose="020B0604030504040204" pitchFamily="34" charset="0"/>
                <a:ea typeface="Tahoma" panose="020B0604030504040204" pitchFamily="34" charset="0"/>
                <a:cs typeface="Tahoma" panose="020B0604030504040204" pitchFamily="34" charset="0"/>
              </a:rPr>
              <a:t>Xét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Đ-S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MĐ, MĐ </a:t>
            </a:r>
            <a:r>
              <a:rPr lang="en-US" sz="4800" b="1" dirty="0" err="1">
                <a:latin typeface="Tahoma" panose="020B0604030504040204" pitchFamily="34" charset="0"/>
                <a:ea typeface="Tahoma" panose="020B0604030504040204" pitchFamily="34" charset="0"/>
                <a:cs typeface="Tahoma" panose="020B0604030504040204" pitchFamily="34" charset="0"/>
              </a:rPr>
              <a:t>chứa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MĐ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đánh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dấu</a:t>
            </a:r>
            <a:r>
              <a:rPr lang="en-US" sz="4800" b="1" dirty="0">
                <a:latin typeface="Tahoma" panose="020B0604030504040204" pitchFamily="34" charset="0"/>
                <a:ea typeface="Tahoma" panose="020B0604030504040204" pitchFamily="34" charset="0"/>
                <a:cs typeface="Tahoma" panose="020B0604030504040204" pitchFamily="34" charset="0"/>
              </a:rPr>
              <a:t> x </a:t>
            </a:r>
            <a:r>
              <a:rPr lang="en-US" sz="4800" b="1" dirty="0" err="1">
                <a:latin typeface="Tahoma" panose="020B0604030504040204" pitchFamily="34" charset="0"/>
                <a:ea typeface="Tahoma" panose="020B0604030504040204" pitchFamily="34" charset="0"/>
                <a:cs typeface="Tahoma" panose="020B0604030504040204" pitchFamily="34" charset="0"/>
              </a:rPr>
              <a:t>vào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744416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0" y="2726936"/>
            <a:ext cx="22647397"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6470936" cy="940513"/>
            <a:chOff x="1311958" y="3405486"/>
            <a:chExt cx="7855639"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890050" y="702418"/>
              <a:ext cx="793396" cy="642814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62826" y="3506826"/>
              <a:ext cx="6804771" cy="797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Phiếu</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học</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lang="en-US" sz="4600" b="1" kern="0" dirty="0">
                  <a:solidFill>
                    <a:prstClr val="white"/>
                  </a:solidFill>
                  <a:latin typeface="Tahoma" pitchFamily="34" charset="0"/>
                  <a:ea typeface="Tahoma" pitchFamily="34" charset="0"/>
                  <a:cs typeface="Tahoma" pitchFamily="34" charset="0"/>
                </a:rPr>
                <a:t>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graphicFrame>
        <p:nvGraphicFramePr>
          <p:cNvPr id="40" name="Table 39">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709888464"/>
              </p:ext>
            </p:extLst>
          </p:nvPr>
        </p:nvGraphicFramePr>
        <p:xfrm>
          <a:off x="1347256" y="4937428"/>
          <a:ext cx="21689487" cy="4800346"/>
        </p:xfrm>
        <a:graphic>
          <a:graphicData uri="http://schemas.openxmlformats.org/drawingml/2006/table">
            <a:tbl>
              <a:tblPr firstRow="1" firstCol="1" bandRow="1">
                <a:tableStyleId>{5C22544A-7EE6-4342-B048-85BDC9FD1C3A}</a:tableStyleId>
              </a:tblPr>
              <a:tblGrid>
                <a:gridCol w="13383687">
                  <a:extLst>
                    <a:ext uri="{9D8B030D-6E8A-4147-A177-3AD203B41FA5}">
                      <a16:colId xmlns:a16="http://schemas.microsoft.com/office/drawing/2014/main" val="1751855056"/>
                    </a:ext>
                  </a:extLst>
                </a:gridCol>
                <a:gridCol w="2414057">
                  <a:extLst>
                    <a:ext uri="{9D8B030D-6E8A-4147-A177-3AD203B41FA5}">
                      <a16:colId xmlns:a16="http://schemas.microsoft.com/office/drawing/2014/main" val="3607455463"/>
                    </a:ext>
                  </a:extLst>
                </a:gridCol>
                <a:gridCol w="2996143">
                  <a:extLst>
                    <a:ext uri="{9D8B030D-6E8A-4147-A177-3AD203B41FA5}">
                      <a16:colId xmlns:a16="http://schemas.microsoft.com/office/drawing/2014/main" val="2390613552"/>
                    </a:ext>
                  </a:extLst>
                </a:gridCol>
                <a:gridCol w="2895600">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Nội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dung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phát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biểu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phải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MĐ</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MĐ</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chứa</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biến</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Nội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thủ</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đô</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Thái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Lan.</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067181">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Việt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Nam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nước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thuộc</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Châu</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Á.</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2x+1</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 3 </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Hôm</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nay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trời</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đẹp</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quá</a:t>
                      </a:r>
                      <a:r>
                        <a:rPr lang="en-US" sz="4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
        <p:nvSpPr>
          <p:cNvPr id="41" name="TextBox 40"/>
          <p:cNvSpPr txBox="1"/>
          <p:nvPr/>
        </p:nvSpPr>
        <p:spPr>
          <a:xfrm flipH="1">
            <a:off x="15316200" y="6556441"/>
            <a:ext cx="949236" cy="830997"/>
          </a:xfrm>
          <a:prstGeom prst="rect">
            <a:avLst/>
          </a:prstGeom>
          <a:noFill/>
        </p:spPr>
        <p:txBody>
          <a:bodyPr wrap="square" rtlCol="0">
            <a:sp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S</a:t>
            </a:r>
          </a:p>
        </p:txBody>
      </p:sp>
      <p:sp>
        <p:nvSpPr>
          <p:cNvPr id="42" name="TextBox 41"/>
          <p:cNvSpPr txBox="1"/>
          <p:nvPr/>
        </p:nvSpPr>
        <p:spPr>
          <a:xfrm flipH="1">
            <a:off x="15507408" y="7436540"/>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Đ</a:t>
            </a:r>
          </a:p>
        </p:txBody>
      </p:sp>
      <p:sp>
        <p:nvSpPr>
          <p:cNvPr id="43" name="TextBox 42"/>
          <p:cNvSpPr txBox="1"/>
          <p:nvPr/>
        </p:nvSpPr>
        <p:spPr>
          <a:xfrm flipH="1">
            <a:off x="18345504" y="8822856"/>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x</a:t>
            </a:r>
          </a:p>
        </p:txBody>
      </p:sp>
      <p:sp>
        <p:nvSpPr>
          <p:cNvPr id="44" name="TextBox 43"/>
          <p:cNvSpPr txBox="1"/>
          <p:nvPr/>
        </p:nvSpPr>
        <p:spPr>
          <a:xfrm flipH="1">
            <a:off x="21183600" y="8069149"/>
            <a:ext cx="949236"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x</a:t>
            </a:r>
          </a:p>
        </p:txBody>
      </p:sp>
      <p:sp>
        <p:nvSpPr>
          <p:cNvPr id="2" name="TextBox 1">
            <a:extLst>
              <a:ext uri="{FF2B5EF4-FFF2-40B4-BE49-F238E27FC236}">
                <a16:creationId xmlns:a16="http://schemas.microsoft.com/office/drawing/2014/main" id="{A8504BB5-73A2-CD2F-FB7F-8C5C564E2314}"/>
              </a:ext>
            </a:extLst>
          </p:cNvPr>
          <p:cNvSpPr txBox="1"/>
          <p:nvPr/>
        </p:nvSpPr>
        <p:spPr>
          <a:xfrm>
            <a:off x="1023124" y="3282373"/>
            <a:ext cx="22680054" cy="1601849"/>
          </a:xfrm>
          <a:prstGeom prst="rect">
            <a:avLst/>
          </a:prstGeom>
          <a:noFill/>
        </p:spPr>
        <p:txBody>
          <a:bodyPr wrap="square">
            <a:spAutoFit/>
          </a:bodyPr>
          <a:lstStyle/>
          <a:p>
            <a:pPr lvl="0" algn="just">
              <a:lnSpc>
                <a:spcPct val="107000"/>
              </a:lnSpc>
              <a:spcBef>
                <a:spcPts val="200"/>
              </a:spcBef>
              <a:spcAft>
                <a:spcPts val="200"/>
              </a:spcAft>
              <a:defRPr/>
            </a:pPr>
            <a:r>
              <a:rPr lang="en-US" sz="4800" b="1" dirty="0" err="1">
                <a:latin typeface="Tahoma" panose="020B0604030504040204" pitchFamily="34" charset="0"/>
                <a:ea typeface="Tahoma" panose="020B0604030504040204" pitchFamily="34" charset="0"/>
                <a:cs typeface="Tahoma" panose="020B0604030504040204" pitchFamily="34" charset="0"/>
              </a:rPr>
              <a:t>Xét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Đ-S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MĐ, MĐ </a:t>
            </a:r>
            <a:r>
              <a:rPr lang="en-US" sz="4800" b="1" dirty="0" err="1">
                <a:latin typeface="Tahoma" panose="020B0604030504040204" pitchFamily="34" charset="0"/>
                <a:ea typeface="Tahoma" panose="020B0604030504040204" pitchFamily="34" charset="0"/>
                <a:cs typeface="Tahoma" panose="020B0604030504040204" pitchFamily="34" charset="0"/>
              </a:rPr>
              <a:t>chứa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MĐ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đánh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dấu</a:t>
            </a:r>
            <a:r>
              <a:rPr lang="en-US" sz="4800" b="1" dirty="0">
                <a:latin typeface="Tahoma" panose="020B0604030504040204" pitchFamily="34" charset="0"/>
                <a:ea typeface="Tahoma" panose="020B0604030504040204" pitchFamily="34" charset="0"/>
                <a:cs typeface="Tahoma" panose="020B0604030504040204" pitchFamily="34" charset="0"/>
              </a:rPr>
              <a:t> x </a:t>
            </a:r>
            <a:r>
              <a:rPr lang="en-US" sz="4800" b="1" dirty="0" err="1">
                <a:latin typeface="Tahoma" panose="020B0604030504040204" pitchFamily="34" charset="0"/>
                <a:ea typeface="Tahoma" panose="020B0604030504040204" pitchFamily="34" charset="0"/>
                <a:cs typeface="Tahoma" panose="020B0604030504040204" pitchFamily="34" charset="0"/>
              </a:rPr>
              <a:t>vào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2638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717537"/>
            <a:ext cx="22407574" cy="623249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3528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chemeClr val="bg1"/>
                  </a:solidFill>
                  <a:effectLst/>
                  <a:uLnTx/>
                  <a:uFillTx/>
                  <a:latin typeface="Tahoma" pitchFamily="34" charset="0"/>
                  <a:ea typeface="Tahoma" pitchFamily="34" charset="0"/>
                  <a:cs typeface="Tahoma" pitchFamily="34" charset="0"/>
                </a:rPr>
                <a:t>HĐ 2</a:t>
              </a: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43062" y="4326796"/>
            <a:ext cx="10723513" cy="6085127"/>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Quan sát biển báo trong hình bên.</a:t>
            </a:r>
          </a:p>
          <a:p>
            <a:r>
              <a:rPr lang="en-US" sz="4800" b="1">
                <a:latin typeface="Tahoma" panose="020B0604030504040204" pitchFamily="34" charset="0"/>
                <a:ea typeface="Tahoma" panose="020B0604030504040204" pitchFamily="34" charset="0"/>
                <a:cs typeface="Tahoma" panose="020B0604030504040204" pitchFamily="34" charset="0"/>
              </a:rPr>
              <a:t>Khoa nói: “Đây là biển báo đường dành cho người đi bộ”.</a:t>
            </a:r>
          </a:p>
          <a:p>
            <a:r>
              <a:rPr lang="en-US" sz="4800" b="1">
                <a:latin typeface="Tahoma" panose="020B0604030504040204" pitchFamily="34" charset="0"/>
                <a:ea typeface="Tahoma" panose="020B0604030504040204" pitchFamily="34" charset="0"/>
                <a:cs typeface="Tahoma" panose="020B0604030504040204" pitchFamily="34" charset="0"/>
              </a:rPr>
              <a:t>An không đồng ý với ý kiến của Khoa.</a:t>
            </a:r>
          </a:p>
          <a:p>
            <a:r>
              <a:rPr lang="en-US" sz="4800" b="1">
                <a:latin typeface="Tahoma" panose="020B0604030504040204" pitchFamily="34" charset="0"/>
                <a:ea typeface="Tahoma" panose="020B0604030504040204" pitchFamily="34" charset="0"/>
                <a:cs typeface="Tahoma" panose="020B0604030504040204" pitchFamily="34" charset="0"/>
              </a:rPr>
              <a:t>Hãy phát biểu ý kiến của An dưới dạng một mệnh đề.</a:t>
            </a:r>
          </a:p>
          <a:p>
            <a:pPr lvl="0" algn="just">
              <a:lnSpc>
                <a:spcPct val="107000"/>
              </a:lnSpc>
              <a:spcBef>
                <a:spcPts val="200"/>
              </a:spcBef>
              <a:spcAft>
                <a:spcPts val="200"/>
              </a:spcAft>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84355" y="10510827"/>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17759" y="10172632"/>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389156" y="11163232"/>
            <a:ext cx="21394644" cy="1569660"/>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Phát biểu ý kiến của An : “Đây không phải là biển báo đường dành cho người đi bộ”.</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pic>
        <p:nvPicPr>
          <p:cNvPr id="88" name="Picture 87">
            <a:extLst>
              <a:ext uri="{FF2B5EF4-FFF2-40B4-BE49-F238E27FC236}">
                <a16:creationId xmlns:a16="http://schemas.microsoft.com/office/drawing/2014/main" id="{A3417A6E-0C1B-4C05-ACD0-618C5DBEB37E}"/>
              </a:ext>
            </a:extLst>
          </p:cNvPr>
          <p:cNvPicPr>
            <a:picLocks noChangeAspect="1"/>
          </p:cNvPicPr>
          <p:nvPr/>
        </p:nvPicPr>
        <p:blipFill>
          <a:blip r:embed="rId4"/>
          <a:stretch>
            <a:fillRect/>
          </a:stretch>
        </p:blipFill>
        <p:spPr>
          <a:xfrm>
            <a:off x="12913313" y="3929265"/>
            <a:ext cx="10550042" cy="5214735"/>
          </a:xfrm>
          <a:prstGeom prst="rect">
            <a:avLst/>
          </a:prstGeom>
        </p:spPr>
      </p:pic>
    </p:spTree>
    <p:extLst>
      <p:ext uri="{BB962C8B-B14F-4D97-AF65-F5344CB8AC3E}">
        <p14:creationId xmlns:p14="http://schemas.microsoft.com/office/powerpoint/2010/main" val="347034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barn(inVertical)">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down)">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228600" y="1905000"/>
            <a:ext cx="23850600"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228600" y="2974904"/>
            <a:ext cx="23774400" cy="2417418"/>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381000" y="3001923"/>
                <a:ext cx="23469600" cy="2390398"/>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Để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i="1" dirty="0">
                    <a:latin typeface="Tahoma" panose="020B0604030504040204" pitchFamily="34" charset="0"/>
                    <a:ea typeface="Tahoma" panose="020B0604030504040204" pitchFamily="34" charset="0"/>
                    <a:cs typeface="Tahoma" panose="020B0604030504040204" pitchFamily="34" charset="0"/>
                  </a:rPr>
                  <a:t>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người</a:t>
                </a:r>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thường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thêm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bớt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trước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ngữ</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i="1" dirty="0">
                    <a:latin typeface="Tahoma" panose="020B0604030504040204" pitchFamily="34" charset="0"/>
                    <a:ea typeface="Tahoma" panose="020B0604030504040204" pitchFamily="34" charset="0"/>
                    <a:cs typeface="Tahoma" panose="020B0604030504040204" pitchFamily="34" charset="0"/>
                  </a:rPr>
                  <a:t>P</a:t>
                </a:r>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Ta </a:t>
                </a:r>
                <a:r>
                  <a:rPr lang="en-US" sz="4800" b="1" dirty="0" err="1">
                    <a:latin typeface="Tahoma" panose="020B0604030504040204" pitchFamily="34" charset="0"/>
                    <a:ea typeface="Tahoma" panose="020B0604030504040204" pitchFamily="34" charset="0"/>
                    <a:cs typeface="Tahoma" panose="020B0604030504040204" pitchFamily="34" charset="0"/>
                  </a:rPr>
                  <a:t>kí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i="1" dirty="0">
                    <a:latin typeface="Tahoma" panose="020B0604030504040204" pitchFamily="34" charset="0"/>
                    <a:ea typeface="Tahoma" panose="020B0604030504040204" pitchFamily="34" charset="0"/>
                    <a:cs typeface="Tahoma" panose="020B0604030504040204" pitchFamily="34" charset="0"/>
                  </a:rPr>
                  <a:t>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381000" y="3001923"/>
                <a:ext cx="23469600" cy="2390398"/>
              </a:xfrm>
              <a:prstGeom prst="rect">
                <a:avLst/>
              </a:prstGeom>
              <a:blipFill>
                <a:blip r:embed="rId4"/>
                <a:stretch>
                  <a:fillRect l="-1195" t="-5852" b="-11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389156" y="8001000"/>
                <a:ext cx="21394644" cy="1733808"/>
              </a:xfrm>
              <a:prstGeom prst="rect">
                <a:avLst/>
              </a:prstGeom>
            </p:spPr>
            <p:txBody>
              <a:bodyPr wrap="square">
                <a:spAutoFit/>
              </a:bodyPr>
              <a:lstStyle/>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Mệnh đề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và mệnh đề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là hai phát biểu trái ngược nhau. </a:t>
                </a:r>
              </a:p>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còn 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389156" y="8001000"/>
                <a:ext cx="21394644" cy="1733808"/>
              </a:xfrm>
              <a:prstGeom prst="rect">
                <a:avLst/>
              </a:prstGeom>
              <a:blipFill>
                <a:blip r:embed="rId5"/>
                <a:stretch>
                  <a:fillRect l="-1168" t="-3873" b="-16901"/>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304800" y="2027351"/>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PHỦ ĐỊNH</a:t>
              </a:r>
            </a:p>
          </p:txBody>
        </p:sp>
      </p:gr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8DB87BCF-54C3-49BD-A7B6-DC7C85AF1F16}"/>
                  </a:ext>
                </a:extLst>
              </p:cNvPr>
              <p:cNvSpPr/>
              <p:nvPr/>
            </p:nvSpPr>
            <p:spPr>
              <a:xfrm>
                <a:off x="304800" y="5564598"/>
                <a:ext cx="23545800"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nhau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buFont typeface="Wingdings" panose="05000000000000000000" pitchFamily="2" charset="2"/>
                  <a:buChar char="Ø"/>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còn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6" name="Rectangle: Rounded Corners 15">
                <a:extLst>
                  <a:ext uri="{FF2B5EF4-FFF2-40B4-BE49-F238E27FC236}">
                    <a16:creationId xmlns:a16="http://schemas.microsoft.com/office/drawing/2014/main" id="{8DB87BCF-54C3-49BD-A7B6-DC7C85AF1F16}"/>
                  </a:ext>
                </a:extLst>
              </p:cNvPr>
              <p:cNvSpPr>
                <a:spLocks noRot="1" noChangeAspect="1" noMove="1" noResize="1" noEditPoints="1" noAdjustHandles="1" noChangeArrowheads="1" noChangeShapeType="1" noTextEdit="1"/>
              </p:cNvSpPr>
              <p:nvPr/>
            </p:nvSpPr>
            <p:spPr>
              <a:xfrm>
                <a:off x="304800" y="5564598"/>
                <a:ext cx="23545800" cy="1947250"/>
              </a:xfrm>
              <a:prstGeom prst="roundRect">
                <a:avLst/>
              </a:prstGeom>
              <a:blipFill>
                <a:blip r:embed="rId6"/>
                <a:stretch>
                  <a:fillRect l="-647" b="-1000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FF81102-8613-E18B-FED5-8DA312E9DCE7}"/>
              </a:ext>
            </a:extLst>
          </p:cNvPr>
          <p:cNvSpPr txBox="1"/>
          <p:nvPr/>
        </p:nvSpPr>
        <p:spPr>
          <a:xfrm>
            <a:off x="672086" y="975952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3" name="Rounded Rectangle 61">
            <a:extLst>
              <a:ext uri="{FF2B5EF4-FFF2-40B4-BE49-F238E27FC236}">
                <a16:creationId xmlns:a16="http://schemas.microsoft.com/office/drawing/2014/main" id="{CFAF3E7A-E853-901F-B168-5CF517D8E034}"/>
              </a:ext>
            </a:extLst>
          </p:cNvPr>
          <p:cNvSpPr/>
          <p:nvPr/>
        </p:nvSpPr>
        <p:spPr>
          <a:xfrm>
            <a:off x="454245" y="7845715"/>
            <a:ext cx="23403219" cy="275946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67">
            <a:extLst>
              <a:ext uri="{FF2B5EF4-FFF2-40B4-BE49-F238E27FC236}">
                <a16:creationId xmlns:a16="http://schemas.microsoft.com/office/drawing/2014/main" id="{7B2B003B-CDE8-EC20-E0B7-B2E92630CAFD}"/>
              </a:ext>
            </a:extLst>
          </p:cNvPr>
          <p:cNvGrpSpPr/>
          <p:nvPr/>
        </p:nvGrpSpPr>
        <p:grpSpPr>
          <a:xfrm>
            <a:off x="359229" y="7480977"/>
            <a:ext cx="3579192" cy="940513"/>
            <a:chOff x="1311958" y="3405486"/>
            <a:chExt cx="3579192" cy="940513"/>
          </a:xfrm>
        </p:grpSpPr>
        <p:sp>
          <p:nvSpPr>
            <p:cNvPr id="5" name="Freeform 20">
              <a:extLst>
                <a:ext uri="{FF2B5EF4-FFF2-40B4-BE49-F238E27FC236}">
                  <a16:creationId xmlns:a16="http://schemas.microsoft.com/office/drawing/2014/main" id="{3D3C4077-C759-51CA-0979-C9DDC6A93B8D}"/>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EB5F772C-95CB-B5D3-B1A5-8F3C7913922C}"/>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7" name="Group 70">
              <a:extLst>
                <a:ext uri="{FF2B5EF4-FFF2-40B4-BE49-F238E27FC236}">
                  <a16:creationId xmlns:a16="http://schemas.microsoft.com/office/drawing/2014/main" id="{CCB3438B-26B2-5565-BA68-D2D794BC27B5}"/>
                </a:ext>
              </a:extLst>
            </p:cNvPr>
            <p:cNvGrpSpPr/>
            <p:nvPr/>
          </p:nvGrpSpPr>
          <p:grpSpPr>
            <a:xfrm>
              <a:off x="1311958" y="3405486"/>
              <a:ext cx="950173" cy="940513"/>
              <a:chOff x="1311958" y="3405486"/>
              <a:chExt cx="950173" cy="940513"/>
            </a:xfrm>
          </p:grpSpPr>
          <p:sp>
            <p:nvSpPr>
              <p:cNvPr id="8" name="Rectangle 7">
                <a:extLst>
                  <a:ext uri="{FF2B5EF4-FFF2-40B4-BE49-F238E27FC236}">
                    <a16:creationId xmlns:a16="http://schemas.microsoft.com/office/drawing/2014/main" id="{4307E419-91FF-AA2D-E89A-7E37087FE037}"/>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Freeform 13">
                <a:extLst>
                  <a:ext uri="{FF2B5EF4-FFF2-40B4-BE49-F238E27FC236}">
                    <a16:creationId xmlns:a16="http://schemas.microsoft.com/office/drawing/2014/main" id="{C9EE0BEC-6819-EE51-8E90-C19FE7AAEC6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 name="Freeform 14">
                <a:extLst>
                  <a:ext uri="{FF2B5EF4-FFF2-40B4-BE49-F238E27FC236}">
                    <a16:creationId xmlns:a16="http://schemas.microsoft.com/office/drawing/2014/main" id="{D90D9523-AC61-E085-CC5D-BC609D3D9229}"/>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 name="Freeform 15">
                <a:extLst>
                  <a:ext uri="{FF2B5EF4-FFF2-40B4-BE49-F238E27FC236}">
                    <a16:creationId xmlns:a16="http://schemas.microsoft.com/office/drawing/2014/main" id="{01539BC4-6A91-EE3A-92AF-C6B796430DA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Freeform 16">
                <a:extLst>
                  <a:ext uri="{FF2B5EF4-FFF2-40B4-BE49-F238E27FC236}">
                    <a16:creationId xmlns:a16="http://schemas.microsoft.com/office/drawing/2014/main" id="{DEAA6C52-AE1D-6AE6-156D-8F53A67AD8C0}"/>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 name="Freeform 17">
                <a:extLst>
                  <a:ext uri="{FF2B5EF4-FFF2-40B4-BE49-F238E27FC236}">
                    <a16:creationId xmlns:a16="http://schemas.microsoft.com/office/drawing/2014/main" id="{81E9D3A0-A826-C858-156B-49F98C1C9F0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 name="Freeform 18">
                <a:extLst>
                  <a:ext uri="{FF2B5EF4-FFF2-40B4-BE49-F238E27FC236}">
                    <a16:creationId xmlns:a16="http://schemas.microsoft.com/office/drawing/2014/main" id="{568E919F-4E00-E1F6-CC5B-A2FB91EC8F4B}"/>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 name="Freeform 19">
                <a:extLst>
                  <a:ext uri="{FF2B5EF4-FFF2-40B4-BE49-F238E27FC236}">
                    <a16:creationId xmlns:a16="http://schemas.microsoft.com/office/drawing/2014/main" id="{FB084F74-EFBE-256B-23B9-D7749A56B45E}"/>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Freeform 20">
                <a:extLst>
                  <a:ext uri="{FF2B5EF4-FFF2-40B4-BE49-F238E27FC236}">
                    <a16:creationId xmlns:a16="http://schemas.microsoft.com/office/drawing/2014/main" id="{7064F89E-88DE-CF35-2AFC-A80116D319C4}"/>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Freeform 21">
                <a:extLst>
                  <a:ext uri="{FF2B5EF4-FFF2-40B4-BE49-F238E27FC236}">
                    <a16:creationId xmlns:a16="http://schemas.microsoft.com/office/drawing/2014/main" id="{BAD046AA-30B9-69FE-C424-438F61BDE603}"/>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Freeform 22">
                <a:extLst>
                  <a:ext uri="{FF2B5EF4-FFF2-40B4-BE49-F238E27FC236}">
                    <a16:creationId xmlns:a16="http://schemas.microsoft.com/office/drawing/2014/main" id="{7542FA26-ACDF-C069-1CB9-DB2EC63DB85E}"/>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Freeform 23">
                <a:extLst>
                  <a:ext uri="{FF2B5EF4-FFF2-40B4-BE49-F238E27FC236}">
                    <a16:creationId xmlns:a16="http://schemas.microsoft.com/office/drawing/2014/main" id="{A03F9DDF-E43B-5389-F171-CEE43FE2112D}"/>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 name="Freeform 24">
                <a:extLst>
                  <a:ext uri="{FF2B5EF4-FFF2-40B4-BE49-F238E27FC236}">
                    <a16:creationId xmlns:a16="http://schemas.microsoft.com/office/drawing/2014/main" id="{6E776C18-9240-20F0-0B41-17B9679C0FEA}"/>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 name="Freeform 25">
                <a:extLst>
                  <a:ext uri="{FF2B5EF4-FFF2-40B4-BE49-F238E27FC236}">
                    <a16:creationId xmlns:a16="http://schemas.microsoft.com/office/drawing/2014/main" id="{84278E07-0058-87E3-2840-7AFC4729EB3C}"/>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Freeform 26">
                <a:extLst>
                  <a:ext uri="{FF2B5EF4-FFF2-40B4-BE49-F238E27FC236}">
                    <a16:creationId xmlns:a16="http://schemas.microsoft.com/office/drawing/2014/main" id="{27BD6C48-18BB-AD9C-7236-3A2F066CDA17}"/>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Freeform 27">
                <a:extLst>
                  <a:ext uri="{FF2B5EF4-FFF2-40B4-BE49-F238E27FC236}">
                    <a16:creationId xmlns:a16="http://schemas.microsoft.com/office/drawing/2014/main" id="{07DD1291-D21F-32D2-1C88-0ED6E866A36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5" name="Freeform 28">
                <a:extLst>
                  <a:ext uri="{FF2B5EF4-FFF2-40B4-BE49-F238E27FC236}">
                    <a16:creationId xmlns:a16="http://schemas.microsoft.com/office/drawing/2014/main" id="{A016ED6A-7B7D-31CB-0437-CA0054B1B29A}"/>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6" name="Freeform 29">
                <a:extLst>
                  <a:ext uri="{FF2B5EF4-FFF2-40B4-BE49-F238E27FC236}">
                    <a16:creationId xmlns:a16="http://schemas.microsoft.com/office/drawing/2014/main" id="{B0B1EF09-9569-6DDE-D0F6-A7D7343F000F}"/>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8" name="Freeform 30">
                <a:extLst>
                  <a:ext uri="{FF2B5EF4-FFF2-40B4-BE49-F238E27FC236}">
                    <a16:creationId xmlns:a16="http://schemas.microsoft.com/office/drawing/2014/main" id="{636C1D85-803F-8CED-4B35-00799BA2C8B2}"/>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9" name="Freeform 31">
                <a:extLst>
                  <a:ext uri="{FF2B5EF4-FFF2-40B4-BE49-F238E27FC236}">
                    <a16:creationId xmlns:a16="http://schemas.microsoft.com/office/drawing/2014/main" id="{A9C80CBA-5302-8007-B48F-95FEC6141960}"/>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0" name="Freeform 32">
                <a:extLst>
                  <a:ext uri="{FF2B5EF4-FFF2-40B4-BE49-F238E27FC236}">
                    <a16:creationId xmlns:a16="http://schemas.microsoft.com/office/drawing/2014/main" id="{64A0E5E0-42AB-5DED-AEFD-B227F20FD090}"/>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1" name="Freeform 33">
                <a:extLst>
                  <a:ext uri="{FF2B5EF4-FFF2-40B4-BE49-F238E27FC236}">
                    <a16:creationId xmlns:a16="http://schemas.microsoft.com/office/drawing/2014/main" id="{D2727E21-FE7A-1781-52CA-095009A0D9B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2" name="Freeform 34">
                <a:extLst>
                  <a:ext uri="{FF2B5EF4-FFF2-40B4-BE49-F238E27FC236}">
                    <a16:creationId xmlns:a16="http://schemas.microsoft.com/office/drawing/2014/main" id="{306AF47D-3699-FC98-F020-46D6DD6A0D0B}"/>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3" name="Freeform 35">
                <a:extLst>
                  <a:ext uri="{FF2B5EF4-FFF2-40B4-BE49-F238E27FC236}">
                    <a16:creationId xmlns:a16="http://schemas.microsoft.com/office/drawing/2014/main" id="{B5467597-019D-263B-7506-2604EE696572}"/>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4" name="Freeform 36">
                <a:extLst>
                  <a:ext uri="{FF2B5EF4-FFF2-40B4-BE49-F238E27FC236}">
                    <a16:creationId xmlns:a16="http://schemas.microsoft.com/office/drawing/2014/main" id="{B0BDC750-B1E4-904B-981E-7499161CE606}"/>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35" name="TextBox 34">
            <a:extLst>
              <a:ext uri="{FF2B5EF4-FFF2-40B4-BE49-F238E27FC236}">
                <a16:creationId xmlns:a16="http://schemas.microsoft.com/office/drawing/2014/main" id="{3480F051-D719-7ECB-7675-A8E1F5F52C90}"/>
              </a:ext>
            </a:extLst>
          </p:cNvPr>
          <p:cNvSpPr txBox="1"/>
          <p:nvPr/>
        </p:nvSpPr>
        <p:spPr>
          <a:xfrm>
            <a:off x="4103269" y="8195890"/>
            <a:ext cx="17274687" cy="2308324"/>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“17 là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hộp</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không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phải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lăng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trụ</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4">
            <a:extLst>
              <a:ext uri="{FF2B5EF4-FFF2-40B4-BE49-F238E27FC236}">
                <a16:creationId xmlns:a16="http://schemas.microsoft.com/office/drawing/2014/main" id="{541B22DF-1FA5-AC92-B8DC-E1E69CF4C15C}"/>
              </a:ext>
            </a:extLst>
          </p:cNvPr>
          <p:cNvSpPr/>
          <p:nvPr/>
        </p:nvSpPr>
        <p:spPr>
          <a:xfrm>
            <a:off x="454246" y="11024503"/>
            <a:ext cx="23403219" cy="239999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A759AC21-5A6B-B9ED-698F-8061D34FFDBB}"/>
              </a:ext>
            </a:extLst>
          </p:cNvPr>
          <p:cNvGrpSpPr/>
          <p:nvPr/>
        </p:nvGrpSpPr>
        <p:grpSpPr>
          <a:xfrm>
            <a:off x="457635" y="10805408"/>
            <a:ext cx="3173733" cy="828000"/>
            <a:chOff x="1275608" y="6322796"/>
            <a:chExt cx="3149850" cy="828631"/>
          </a:xfrm>
        </p:grpSpPr>
        <p:sp>
          <p:nvSpPr>
            <p:cNvPr id="38" name="Freeform 20">
              <a:extLst>
                <a:ext uri="{FF2B5EF4-FFF2-40B4-BE49-F238E27FC236}">
                  <a16:creationId xmlns:a16="http://schemas.microsoft.com/office/drawing/2014/main" id="{328DE1E3-B637-88A7-ED35-21108025348F}"/>
                </a:ext>
              </a:extLst>
            </p:cNvPr>
            <p:cNvSpPr>
              <a:spLocks/>
            </p:cNvSpPr>
            <p:nvPr/>
          </p:nvSpPr>
          <p:spPr bwMode="auto">
            <a:xfrm rot="16200000" flipV="1">
              <a:off x="2696541" y="5422510"/>
              <a:ext cx="828631" cy="262920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D064B4BE-C6D6-B76E-FDF4-2B67CA71671C}"/>
                </a:ext>
              </a:extLst>
            </p:cNvPr>
            <p:cNvSpPr txBox="1"/>
            <p:nvPr/>
          </p:nvSpPr>
          <p:spPr>
            <a:xfrm>
              <a:off x="214850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40" name="Round Diagonal Corner Rectangle 8">
              <a:extLst>
                <a:ext uri="{FF2B5EF4-FFF2-40B4-BE49-F238E27FC236}">
                  <a16:creationId xmlns:a16="http://schemas.microsoft.com/office/drawing/2014/main" id="{9AF1D049-4596-CECC-27FB-85C4D0EDA1F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Freeform 9">
              <a:extLst>
                <a:ext uri="{FF2B5EF4-FFF2-40B4-BE49-F238E27FC236}">
                  <a16:creationId xmlns:a16="http://schemas.microsoft.com/office/drawing/2014/main" id="{16E71DF4-102A-84C6-859A-13DC181E72BA}"/>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4987729A-E083-6BF9-DEAB-AF7C9479B526}"/>
                  </a:ext>
                </a:extLst>
              </p:cNvPr>
              <p:cNvSpPr/>
              <p:nvPr/>
            </p:nvSpPr>
            <p:spPr>
              <a:xfrm>
                <a:off x="1119948" y="11465791"/>
                <a:ext cx="21763830" cy="1738617"/>
              </a:xfrm>
              <a:prstGeom prst="rect">
                <a:avLst/>
              </a:prstGeom>
            </p:spPr>
            <p:txBody>
              <a:bodyPr wrap="square">
                <a:spAutoFit/>
              </a:bodyPr>
              <a:lstStyle/>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P</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dirty="0">
                    <a:latin typeface="Tahoma" panose="020B0604030504040204" pitchFamily="34" charset="0"/>
                    <a:ea typeface="Tahoma" panose="020B0604030504040204" pitchFamily="34" charset="0"/>
                    <a:cs typeface="Tahoma" panose="020B0604030504040204" pitchFamily="34" charset="0"/>
                  </a:rPr>
                  <a:t>: “17 </a:t>
                </a:r>
                <a:r>
                  <a:rPr lang="fr-FR" sz="4800" b="1" dirty="0" err="1">
                    <a:latin typeface="Tahoma" panose="020B0604030504040204" pitchFamily="34" charset="0"/>
                    <a:ea typeface="Tahoma" panose="020B0604030504040204" pitchFamily="34" charset="0"/>
                    <a:cs typeface="Tahoma" panose="020B0604030504040204" pitchFamily="34" charset="0"/>
                  </a:rPr>
                  <a:t>không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phải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hộp</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lăng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trụ</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ectangle 41">
                <a:extLst>
                  <a:ext uri="{FF2B5EF4-FFF2-40B4-BE49-F238E27FC236}">
                    <a16:creationId xmlns:a16="http://schemas.microsoft.com/office/drawing/2014/main" id="{4987729A-E083-6BF9-DEAB-AF7C9479B526}"/>
                  </a:ext>
                </a:extLst>
              </p:cNvPr>
              <p:cNvSpPr>
                <a:spLocks noRot="1" noChangeAspect="1" noMove="1" noResize="1" noEditPoints="1" noAdjustHandles="1" noChangeArrowheads="1" noChangeShapeType="1" noTextEdit="1"/>
              </p:cNvSpPr>
              <p:nvPr/>
            </p:nvSpPr>
            <p:spPr>
              <a:xfrm>
                <a:off x="1119948" y="11465791"/>
                <a:ext cx="21763830" cy="1738617"/>
              </a:xfrm>
              <a:prstGeom prst="rect">
                <a:avLst/>
              </a:prstGeom>
              <a:blipFill>
                <a:blip r:embed="rId7"/>
                <a:stretch>
                  <a:fillRect l="-1148" t="-3860" b="-17193"/>
                </a:stretch>
              </a:blipFill>
            </p:spPr>
            <p:txBody>
              <a:bodyPr/>
              <a:lstStyle/>
              <a:p>
                <a:r>
                  <a:rPr lang="en-US">
                    <a:noFill/>
                  </a:rPr>
                  <a:t> </a:t>
                </a:r>
              </a:p>
            </p:txBody>
          </p:sp>
        </mc:Fallback>
      </mc:AlternateContent>
    </p:spTree>
    <p:extLst>
      <p:ext uri="{BB962C8B-B14F-4D97-AF65-F5344CB8AC3E}">
        <p14:creationId xmlns:p14="http://schemas.microsoft.com/office/powerpoint/2010/main" val="287742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6" grpId="0"/>
      <p:bldP spid="16" grpId="0" animBg="1"/>
      <p:bldP spid="3"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228600" y="1905000"/>
            <a:ext cx="23850600"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681379" y="5542206"/>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368521" y="3628401"/>
            <a:ext cx="2355193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368522" y="3263663"/>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304800" y="3721875"/>
                <a:ext cx="23467498" cy="3046988"/>
              </a:xfrm>
              <a:prstGeom prst="rect">
                <a:avLst/>
              </a:prstGeom>
              <a:noFill/>
            </p:spPr>
            <p:txBody>
              <a:bodyPr wrap="square">
                <a:spAutoFit/>
              </a:bodyPr>
              <a:lstStyle/>
              <a:p>
                <a:pPr algn="ct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mỗi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“2022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trình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nghiệm</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304800" y="3721875"/>
                <a:ext cx="23467498" cy="3046988"/>
              </a:xfrm>
              <a:prstGeom prst="rect">
                <a:avLst/>
              </a:prstGeom>
              <a:blipFill>
                <a:blip r:embed="rId4"/>
                <a:stretch>
                  <a:fillRect t="-4609" b="-961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457203" y="7654422"/>
            <a:ext cx="23340530" cy="55146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457203" y="7316228"/>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451061" y="8306828"/>
                <a:ext cx="23551939" cy="4123565"/>
              </a:xfrm>
              <a:prstGeom prst="rect">
                <a:avLst/>
              </a:prstGeom>
            </p:spPr>
            <p:txBody>
              <a:bodyPr wrap="square">
                <a:spAutoFit/>
              </a:bodyPr>
              <a:lstStyle/>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P</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dirty="0">
                    <a:latin typeface="Tahoma" panose="020B0604030504040204" pitchFamily="34" charset="0"/>
                    <a:ea typeface="Tahoma" panose="020B0604030504040204" pitchFamily="34" charset="0"/>
                    <a:cs typeface="Tahoma" panose="020B0604030504040204" pitchFamily="34" charset="0"/>
                  </a:rPr>
                  <a:t>: “2022 </a:t>
                </a:r>
                <a:r>
                  <a:rPr lang="fr-FR" sz="4800" b="1" dirty="0" err="1">
                    <a:latin typeface="Tahoma" panose="020B0604030504040204" pitchFamily="34" charset="0"/>
                    <a:ea typeface="Tahoma" panose="020B0604030504040204" pitchFamily="34" charset="0"/>
                    <a:cs typeface="Tahoma" panose="020B0604030504040204" pitchFamily="34" charset="0"/>
                  </a:rPr>
                  <a:t>không</a:t>
                </a:r>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 </a:t>
                </a:r>
              </a:p>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𝟐𝟎𝟐𝟐</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𝟓𝟎𝟓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dư</a:t>
                </a:r>
                <a:r>
                  <a:rPr lang="en-US" sz="4800" b="1" dirty="0">
                    <a:latin typeface="Tahoma" panose="020B0604030504040204" pitchFamily="34" charset="0"/>
                    <a:ea typeface="Tahoma" panose="020B0604030504040204" pitchFamily="34" charset="0"/>
                    <a:cs typeface="Tahoma" panose="020B0604030504040204" pitchFamily="34" charset="0"/>
                  </a:rPr>
                  <a:t> 2.</a:t>
                </a:r>
              </a:p>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 </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trình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vô</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nghiệm</a:t>
                </a:r>
                <a:r>
                  <a:rPr lang="fr-FR" sz="4800" b="1" dirty="0">
                    <a:latin typeface="Tahoma" panose="020B0604030504040204" pitchFamily="34" charset="0"/>
                    <a:ea typeface="Tahoma" panose="020B0604030504040204" pitchFamily="34" charset="0"/>
                    <a:cs typeface="Tahoma" panose="020B0604030504040204" pitchFamily="34" charset="0"/>
                  </a:rPr>
                  <a:t> ”. </a:t>
                </a:r>
              </a:p>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smtClean="0">
                        <a:latin typeface="Cambria Math" panose="02040503050406030204" pitchFamily="18" charset="0"/>
                      </a:rPr>
                      <m:t> </m:t>
                    </m:r>
                  </m:oMath>
                </a14:m>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451061" y="8306828"/>
                <a:ext cx="23551939" cy="4123565"/>
              </a:xfrm>
              <a:prstGeom prst="rect">
                <a:avLst/>
              </a:prstGeom>
              <a:blipFill>
                <a:blip r:embed="rId5"/>
                <a:stretch>
                  <a:fillRect l="-1061" t="-1627" r="-155" b="-6805"/>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23761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228600" y="1905000"/>
            <a:ext cx="23926800"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703151" y="5474975"/>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449881" y="3561170"/>
            <a:ext cx="23484238"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390294" y="3196432"/>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986715"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Vận dụng</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633473" y="4264595"/>
                <a:ext cx="23047375" cy="2482090"/>
              </a:xfrm>
              <a:prstGeom prst="rect">
                <a:avLst/>
              </a:prstGeom>
              <a:noFill/>
            </p:spPr>
            <p:txBody>
              <a:bodyPr wrap="square">
                <a:spAutoFit/>
              </a:bodyPr>
              <a:lstStyle/>
              <a:p>
                <a:pPr lvl="0"/>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Á là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lục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lớn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trên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thế</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633473" y="4264595"/>
                <a:ext cx="23047375" cy="2482090"/>
              </a:xfrm>
              <a:prstGeom prst="rect">
                <a:avLst/>
              </a:prstGeom>
              <a:blipFill>
                <a:blip r:embed="rId4"/>
                <a:stretch>
                  <a:fillRect l="-1217" t="-5651" b="-1179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555173" y="7816399"/>
            <a:ext cx="23378945" cy="46764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555174" y="747820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653144" y="8468805"/>
                <a:ext cx="23807056" cy="2482090"/>
              </a:xfrm>
              <a:prstGeom prst="rect">
                <a:avLst/>
              </a:prstGeom>
            </p:spPr>
            <p:txBody>
              <a:bodyPr wrap="square">
                <a:spAutoFit/>
              </a:bodyPr>
              <a:lstStyle/>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dirty="0">
                    <a:latin typeface="Tahoma" panose="020B0604030504040204" pitchFamily="34" charset="0"/>
                    <a:ea typeface="Tahoma" panose="020B0604030504040204" pitchFamily="34" charset="0"/>
                    <a:cs typeface="Tahoma" panose="020B0604030504040204" pitchFamily="34" charset="0"/>
                  </a:rPr>
                  <a:t> :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Á </a:t>
                </a:r>
                <a:r>
                  <a:rPr lang="fr-FR" sz="4800" b="1" dirty="0" err="1">
                    <a:latin typeface="Tahoma" panose="020B0604030504040204" pitchFamily="34" charset="0"/>
                    <a:ea typeface="Tahoma" panose="020B0604030504040204" pitchFamily="34" charset="0"/>
                    <a:cs typeface="Tahoma" panose="020B0604030504040204" pitchFamily="34" charset="0"/>
                  </a:rPr>
                  <a:t>không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phải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lục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lớn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trên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thế</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giới</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𝑸</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còn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653144" y="8468805"/>
                <a:ext cx="23807056" cy="2482090"/>
              </a:xfrm>
              <a:prstGeom prst="rect">
                <a:avLst/>
              </a:prstGeom>
              <a:blipFill>
                <a:blip r:embed="rId5"/>
                <a:stretch>
                  <a:fillRect l="-1050" t="-2457" b="-11794"/>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3631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228600" y="1905000"/>
            <a:ext cx="23926800"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813717" y="6571269"/>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560446" y="4657464"/>
            <a:ext cx="23322693" cy="5133574"/>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500860" y="4292726"/>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chemeClr val="bg1"/>
                  </a:solidFill>
                  <a:effectLst/>
                  <a:uLnTx/>
                  <a:uFillTx/>
                  <a:latin typeface="Tahoma" pitchFamily="34" charset="0"/>
                  <a:ea typeface="Tahoma" pitchFamily="34" charset="0"/>
                  <a:cs typeface="Tahoma" pitchFamily="34" charset="0"/>
                </a:rPr>
                <a:t>HĐ 3 </a:t>
              </a: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808458" y="5266723"/>
            <a:ext cx="10723513" cy="4524315"/>
          </a:xfrm>
          <a:prstGeom prst="rect">
            <a:avLst/>
          </a:prstGeom>
          <a:noFill/>
        </p:spPr>
        <p:txBody>
          <a:bodyPr wrap="squar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Cặp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quan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hệ</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phù</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hợp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che</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khuất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ghép</a:t>
            </a:r>
            <a:r>
              <a:rPr lang="en-US" sz="4800" b="1" dirty="0">
                <a:latin typeface="Tahoma" panose="020B0604030504040204" pitchFamily="34" charset="0"/>
                <a:ea typeface="Tahoma" panose="020B0604030504040204" pitchFamily="34" charset="0"/>
                <a:cs typeface="Tahoma" panose="020B0604030504040204" pitchFamily="34" charset="0"/>
              </a:rPr>
              <a:t> ở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bên</a:t>
            </a:r>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  </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latin typeface="Tahoma" panose="020B0604030504040204" pitchFamily="34" charset="0"/>
                <a:ea typeface="Tahoma" panose="020B0604030504040204" pitchFamily="34" charset="0"/>
                <a:cs typeface="Tahoma" panose="020B0604030504040204" pitchFamily="34" charset="0"/>
              </a:rPr>
              <a:t>Tuy</a:t>
            </a:r>
            <a:r>
              <a:rPr lang="en-US" sz="4800" b="1" dirty="0">
                <a:latin typeface="Tahoma" panose="020B0604030504040204" pitchFamily="34" charset="0"/>
                <a:ea typeface="Tahoma" panose="020B0604030504040204" pitchFamily="34" charset="0"/>
                <a:cs typeface="Tahoma" panose="020B0604030504040204" pitchFamily="34" charset="0"/>
              </a:rPr>
              <a:t> … </a:t>
            </a:r>
            <a:r>
              <a:rPr lang="en-US" sz="4800" b="1" dirty="0" err="1">
                <a:latin typeface="Tahoma" panose="020B0604030504040204" pitchFamily="34" charset="0"/>
                <a:ea typeface="Tahoma" panose="020B0604030504040204" pitchFamily="34" charset="0"/>
                <a:cs typeface="Tahoma" panose="020B0604030504040204" pitchFamily="34" charset="0"/>
              </a:rPr>
              <a:t>nhưng</a:t>
            </a:r>
            <a:r>
              <a:rPr lang="en-US" sz="4800" b="1" dirty="0">
                <a:latin typeface="Tahoma" panose="020B0604030504040204" pitchFamily="34" charset="0"/>
                <a:ea typeface="Tahoma" panose="020B0604030504040204" pitchFamily="34" charset="0"/>
                <a:cs typeface="Tahoma" panose="020B0604030504040204" pitchFamily="34" charset="0"/>
              </a:rPr>
              <a:t> …  </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592411" y="10422121"/>
            <a:ext cx="23290728"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592411" y="10083926"/>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270805" y="10944943"/>
            <a:ext cx="21394644" cy="1569660"/>
          </a:xfrm>
          <a:prstGeom prst="rect">
            <a:avLst/>
          </a:prstGeom>
        </p:spPr>
        <p:txBody>
          <a:bodyPr wrap="square">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3" name="TextBox 92">
            <a:extLst>
              <a:ext uri="{FF2B5EF4-FFF2-40B4-BE49-F238E27FC236}">
                <a16:creationId xmlns:a16="http://schemas.microsoft.com/office/drawing/2014/main" id="{229E5047-F5A8-4A99-8963-A6D909CEA4D1}"/>
              </a:ext>
            </a:extLst>
          </p:cNvPr>
          <p:cNvSpPr txBox="1"/>
          <p:nvPr/>
        </p:nvSpPr>
        <p:spPr>
          <a:xfrm>
            <a:off x="12601282" y="4922169"/>
            <a:ext cx="10723513" cy="4373698"/>
          </a:xfrm>
          <a:prstGeom prst="rect">
            <a:avLst/>
          </a:prstGeom>
          <a:noFill/>
        </p:spPr>
        <p:txBody>
          <a:bodyPr wrap="square">
            <a:spAutoFit/>
          </a:bodyPr>
          <a:lstStyle/>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pic>
        <p:nvPicPr>
          <p:cNvPr id="94" name="Picture 93">
            <a:extLst>
              <a:ext uri="{FF2B5EF4-FFF2-40B4-BE49-F238E27FC236}">
                <a16:creationId xmlns:a16="http://schemas.microsoft.com/office/drawing/2014/main" id="{C3ECB4A5-E0B4-412C-BEF8-C60CF8D13371}"/>
              </a:ext>
            </a:extLst>
          </p:cNvPr>
          <p:cNvPicPr>
            <a:picLocks noChangeAspect="1"/>
          </p:cNvPicPr>
          <p:nvPr/>
        </p:nvPicPr>
        <p:blipFill>
          <a:blip r:embed="rId4"/>
          <a:srcRect/>
          <a:stretch>
            <a:fillRect/>
          </a:stretch>
        </p:blipFill>
        <p:spPr bwMode="auto">
          <a:xfrm>
            <a:off x="12377151" y="5092323"/>
            <a:ext cx="1778029" cy="1039066"/>
          </a:xfrm>
          <a:prstGeom prst="rect">
            <a:avLst/>
          </a:prstGeom>
          <a:noFill/>
          <a:ln w="9525">
            <a:noFill/>
            <a:miter lim="800000"/>
            <a:headEnd/>
            <a:tailEnd/>
          </a:ln>
        </p:spPr>
      </p:pic>
      <p:pic>
        <p:nvPicPr>
          <p:cNvPr id="95" name="Picture 94">
            <a:extLst>
              <a:ext uri="{FF2B5EF4-FFF2-40B4-BE49-F238E27FC236}">
                <a16:creationId xmlns:a16="http://schemas.microsoft.com/office/drawing/2014/main" id="{32A73278-46B3-4E61-9999-F48A10BC39F6}"/>
              </a:ext>
            </a:extLst>
          </p:cNvPr>
          <p:cNvPicPr>
            <a:picLocks noChangeAspect="1"/>
          </p:cNvPicPr>
          <p:nvPr/>
        </p:nvPicPr>
        <p:blipFill>
          <a:blip r:embed="rId4"/>
          <a:srcRect/>
          <a:stretch>
            <a:fillRect/>
          </a:stretch>
        </p:blipFill>
        <p:spPr bwMode="auto">
          <a:xfrm>
            <a:off x="17246240" y="6159711"/>
            <a:ext cx="1778029" cy="1039066"/>
          </a:xfrm>
          <a:prstGeom prst="rect">
            <a:avLst/>
          </a:prstGeom>
          <a:noFill/>
          <a:ln w="9525">
            <a:noFill/>
            <a:miter lim="800000"/>
            <a:headEnd/>
            <a:tailEnd/>
          </a:ln>
        </p:spPr>
      </p:pic>
      <p:cxnSp>
        <p:nvCxnSpPr>
          <p:cNvPr id="3" name="Straight Connector 2">
            <a:extLst>
              <a:ext uri="{FF2B5EF4-FFF2-40B4-BE49-F238E27FC236}">
                <a16:creationId xmlns:a16="http://schemas.microsoft.com/office/drawing/2014/main" id="{896D5685-2A02-53F5-70DE-854255A1AABA}"/>
              </a:ext>
            </a:extLst>
          </p:cNvPr>
          <p:cNvCxnSpPr>
            <a:cxnSpLocks/>
            <a:stCxn id="49" idx="0"/>
            <a:endCxn id="49" idx="2"/>
          </p:cNvCxnSpPr>
          <p:nvPr/>
        </p:nvCxnSpPr>
        <p:spPr>
          <a:xfrm>
            <a:off x="12221793" y="4657464"/>
            <a:ext cx="0" cy="513357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32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9">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barn(inVertical)">
                                      <p:cBhvr>
                                        <p:cTn id="44" dur="500"/>
                                        <p:tgtEl>
                                          <p:spTgt spid="8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down)">
                                      <p:cBhvr>
                                        <p:cTn id="49" dur="500"/>
                                        <p:tgtEl>
                                          <p:spTgt spid="8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left)">
                                      <p:cBhvr>
                                        <p:cTn id="5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P spid="86" grpId="0"/>
      <p:bldP spid="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787936" y="1828800"/>
            <a:ext cx="22808128" cy="11677583"/>
            <a:chOff x="1447799" y="1793813"/>
            <a:chExt cx="22808128" cy="1167758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793813"/>
              <a:ext cx="22808128" cy="11677583"/>
              <a:chOff x="1447799" y="1793813"/>
              <a:chExt cx="22808128"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571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I. MỆNH ĐỀ - TẬP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11518637" cy="907184"/>
                <a:chOff x="7459670" y="7086600"/>
                <a:chExt cx="11519970" cy="907289"/>
              </a:xfrm>
            </p:grpSpPr>
            <p:sp>
              <p:nvSpPr>
                <p:cNvPr id="57" name="Rectangle 56"/>
                <p:cNvSpPr/>
                <p:nvPr/>
              </p:nvSpPr>
              <p:spPr>
                <a:xfrm>
                  <a:off x="9092456" y="7178187"/>
                  <a:ext cx="988718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MỆNH ĐỀ. MỆNH ĐỀ CHỨA BIẾN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8814033"/>
                <a:ext cx="10524775" cy="929775"/>
                <a:chOff x="7459670" y="8524495"/>
                <a:chExt cx="10525993" cy="929882"/>
              </a:xfrm>
            </p:grpSpPr>
            <p:sp>
              <p:nvSpPr>
                <p:cNvPr id="75" name="Rectangle 74"/>
                <p:cNvSpPr/>
                <p:nvPr/>
              </p:nvSpPr>
              <p:spPr>
                <a:xfrm>
                  <a:off x="9092456" y="8638675"/>
                  <a:ext cx="889320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PHỦ ĐỊNH CỦA MỘT MỆNH ĐỀ</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1" name="Group 74"/>
              <p:cNvGrpSpPr/>
              <p:nvPr/>
            </p:nvGrpSpPr>
            <p:grpSpPr>
              <a:xfrm>
                <a:off x="1447800" y="11125200"/>
                <a:ext cx="16307263" cy="914831"/>
                <a:chOff x="7459670" y="9982200"/>
                <a:chExt cx="16309150" cy="914937"/>
              </a:xfrm>
            </p:grpSpPr>
            <p:sp>
              <p:nvSpPr>
                <p:cNvPr id="82" name="Rectangle 81"/>
                <p:cNvSpPr/>
                <p:nvPr/>
              </p:nvSpPr>
              <p:spPr>
                <a:xfrm>
                  <a:off x="8900530" y="10081435"/>
                  <a:ext cx="1486829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MỆNH ĐỀ ĐẢO - HAI MỆNH ĐỀ TƯƠNG ĐƯƠNG</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59"/>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462338" y="6486123"/>
                <a:ext cx="10379283" cy="890586"/>
                <a:chOff x="-1303336" y="2872606"/>
                <a:chExt cx="10379283" cy="890586"/>
              </a:xfrm>
            </p:grpSpPr>
            <p:sp>
              <p:nvSpPr>
                <p:cNvPr id="89" name="TextBox 88"/>
                <p:cNvSpPr txBox="1"/>
                <p:nvPr/>
              </p:nvSpPr>
              <p:spPr>
                <a:xfrm>
                  <a:off x="84347" y="2932195"/>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20921" y="287260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462338" y="7659171"/>
                <a:ext cx="10253661" cy="861774"/>
                <a:chOff x="-1303336" y="2818150"/>
                <a:chExt cx="10253661" cy="861774"/>
              </a:xfrm>
            </p:grpSpPr>
            <p:sp>
              <p:nvSpPr>
                <p:cNvPr id="93" name="TextBox 92"/>
                <p:cNvSpPr txBox="1"/>
                <p:nvPr/>
              </p:nvSpPr>
              <p:spPr>
                <a:xfrm>
                  <a:off x="-41275" y="2818150"/>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biến</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55675" y="2847202"/>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47" name="Group 67"/>
              <p:cNvGrpSpPr/>
              <p:nvPr/>
            </p:nvGrpSpPr>
            <p:grpSpPr>
              <a:xfrm>
                <a:off x="1447799" y="9982200"/>
                <a:ext cx="7596774" cy="956919"/>
                <a:chOff x="7459670" y="8524495"/>
                <a:chExt cx="9822005" cy="957029"/>
              </a:xfrm>
            </p:grpSpPr>
            <p:sp>
              <p:nvSpPr>
                <p:cNvPr id="48" name="Rectangle 47"/>
                <p:cNvSpPr/>
                <p:nvPr/>
              </p:nvSpPr>
              <p:spPr>
                <a:xfrm>
                  <a:off x="9529918" y="8665822"/>
                  <a:ext cx="775175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MỆNH ĐỀ KÉO THEO</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725421"/>
                      <a:ext cx="656097"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4" name="Group 74"/>
              <p:cNvGrpSpPr/>
              <p:nvPr/>
            </p:nvGrpSpPr>
            <p:grpSpPr>
              <a:xfrm>
                <a:off x="1447800" y="12257830"/>
                <a:ext cx="6294906" cy="962527"/>
                <a:chOff x="7459670" y="9982200"/>
                <a:chExt cx="6295633" cy="962638"/>
              </a:xfrm>
            </p:grpSpPr>
            <mc:AlternateContent xmlns:mc="http://schemas.openxmlformats.org/markup-compatibility/2006" xmlns:a14="http://schemas.microsoft.com/office/drawing/2010/main">
              <mc:Choice Requires="a14">
                <p:sp>
                  <p:nvSpPr>
                    <p:cNvPr id="55" name="Rectangle 54"/>
                    <p:cNvSpPr/>
                    <p:nvPr/>
                  </p:nvSpPr>
                  <p:spPr>
                    <a:xfrm>
                      <a:off x="8900529" y="10129136"/>
                      <a:ext cx="485477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KÍ HIỆU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 </m:t>
                          </m:r>
                        </m:oMath>
                      </a14:m>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m:t>
                          </m:r>
                        </m:oMath>
                      </a14:m>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8900529" y="10129136"/>
                      <a:ext cx="4854774" cy="815702"/>
                    </a:xfrm>
                    <a:prstGeom prst="rect">
                      <a:avLst/>
                    </a:prstGeom>
                    <a:blipFill>
                      <a:blip r:embed="rId4"/>
                      <a:stretch>
                        <a:fillRect l="-2010" t="-18797" b="-37594"/>
                      </a:stretch>
                    </a:blipFill>
                  </p:spPr>
                  <p:txBody>
                    <a:bodyPr/>
                    <a:lstStyle/>
                    <a:p>
                      <a:r>
                        <a:rPr lang="en-US">
                          <a:noFill/>
                        </a:rPr>
                        <a:t> </a:t>
                      </a:r>
                    </a:p>
                  </p:txBody>
                </p:sp>
              </mc:Fallback>
            </mc:AlternateContent>
            <p:grpSp>
              <p:nvGrpSpPr>
                <p:cNvPr id="64" name="Group 44"/>
                <p:cNvGrpSpPr/>
                <p:nvPr/>
              </p:nvGrpSpPr>
              <p:grpSpPr>
                <a:xfrm>
                  <a:off x="7459670" y="9982200"/>
                  <a:ext cx="1392615" cy="872846"/>
                  <a:chOff x="7459669" y="7543800"/>
                  <a:chExt cx="1381118" cy="872846"/>
                </a:xfrm>
              </p:grpSpPr>
              <p:sp>
                <p:nvSpPr>
                  <p:cNvPr id="6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46"/>
                  <p:cNvGrpSpPr/>
                  <p:nvPr/>
                </p:nvGrpSpPr>
                <p:grpSpPr>
                  <a:xfrm>
                    <a:off x="7469187" y="7685126"/>
                    <a:ext cx="1371600" cy="731520"/>
                    <a:chOff x="7469187" y="7685126"/>
                    <a:chExt cx="1371600" cy="731520"/>
                  </a:xfrm>
                </p:grpSpPr>
                <p:sp>
                  <p:nvSpPr>
                    <p:cNvPr id="67" name="Round Same Side Corner Rectangle 66"/>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7949269" y="7688759"/>
                      <a:ext cx="52659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994391"/>
            <a:chOff x="71819" y="108752"/>
            <a:chExt cx="6395438" cy="136372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5"/>
            <a:stretch>
              <a:fillRect/>
            </a:stretch>
          </p:blipFill>
          <p:spPr>
            <a:xfrm>
              <a:off x="71819" y="148683"/>
              <a:ext cx="6395438" cy="1323797"/>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p>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(4 </a:t>
              </a:r>
              <a:r>
                <a:rPr lang="en-US" sz="5400" b="1" dirty="0" err="1">
                  <a:solidFill>
                    <a:srgbClr val="FCFFEF"/>
                  </a:solidFill>
                  <a:latin typeface="Calibri" panose="020F0502020204030204" pitchFamily="34" charset="0"/>
                  <a:ea typeface="Calibri" panose="020F0502020204030204" pitchFamily="34" charset="0"/>
                  <a:cs typeface="Times New Roman" panose="02020603050405020304" pitchFamily="18" charset="0"/>
                </a:rPr>
                <a:t>Tiết</a:t>
              </a:r>
              <a:r>
                <a:rPr lang="en-US" sz="54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381000" y="1729014"/>
            <a:ext cx="23622000"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990600"/>
            <a:ext cx="11110068" cy="1275969"/>
            <a:chOff x="71819" y="4543"/>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568220"/>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67490" y="9209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4543"/>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9" name="Rounded Rectangle 61">
            <a:extLst>
              <a:ext uri="{FF2B5EF4-FFF2-40B4-BE49-F238E27FC236}">
                <a16:creationId xmlns:a16="http://schemas.microsoft.com/office/drawing/2014/main" id="{8C4F66B5-9F53-45FC-B951-E4D1E076FC2C}"/>
              </a:ext>
            </a:extLst>
          </p:cNvPr>
          <p:cNvSpPr/>
          <p:nvPr/>
        </p:nvSpPr>
        <p:spPr>
          <a:xfrm>
            <a:off x="606780" y="4042796"/>
            <a:ext cx="15186380" cy="3501626"/>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547193" y="3678058"/>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HĐ 4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971579" y="3997078"/>
                <a:ext cx="15030421" cy="3063724"/>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Cho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endParaRPr lang="en-US" sz="48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800" b="1" i="1">
                        <a:latin typeface="Cambria Math" panose="02040503050406030204" pitchFamily="18" charset="0"/>
                      </a:rPr>
                      <m:t>𝑷</m:t>
                    </m:r>
                  </m:oMath>
                </a14:m>
                <a:r>
                  <a:rPr lang="en-US" sz="4800" b="1" dirty="0">
                    <a:latin typeface="Tahoma" panose="020B0604030504040204" pitchFamily="34" charset="0"/>
                    <a:ea typeface="Tahoma" panose="020B0604030504040204" pitchFamily="34" charset="0"/>
                    <a:cs typeface="Tahoma" panose="020B0604030504040204" pitchFamily="34" charset="0"/>
                  </a:rPr>
                  <a:t>: “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dirty="0">
                    <a:latin typeface="Tahoma" panose="020B0604030504040204" pitchFamily="34" charset="0"/>
                    <a:ea typeface="Tahoma" panose="020B0604030504040204" pitchFamily="34" charset="0"/>
                    <a:cs typeface="Tahoma" panose="020B0604030504040204" pitchFamily="34" charset="0"/>
                  </a:rPr>
                  <a:t>: “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err="1">
                    <a:latin typeface="Tahoma" panose="020B0604030504040204" pitchFamily="34" charset="0"/>
                    <a:ea typeface="Tahoma" panose="020B0604030504040204" pitchFamily="34" charset="0"/>
                    <a:cs typeface="Tahoma" panose="020B0604030504040204" pitchFamily="34" charset="0"/>
                  </a:rPr>
                  <a:t>Hãy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ghép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dạng</a:t>
                </a:r>
                <a:r>
                  <a:rPr lang="en-US" sz="4800" b="1" dirty="0">
                    <a:latin typeface="Tahoma" panose="020B0604030504040204" pitchFamily="34" charset="0"/>
                    <a:ea typeface="Tahoma" panose="020B0604030504040204" pitchFamily="34" charset="0"/>
                    <a:cs typeface="Tahoma" panose="020B0604030504040204" pitchFamily="34" charset="0"/>
                  </a:rPr>
                  <a:t> “ </a:t>
                </a:r>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𝑷</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𝑸</m:t>
                    </m:r>
                  </m:oMath>
                </a14:m>
                <a:r>
                  <a:rPr lang="en-US" sz="48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971579" y="3997078"/>
                <a:ext cx="15030421" cy="3063724"/>
              </a:xfrm>
              <a:prstGeom prst="rect">
                <a:avLst/>
              </a:prstGeom>
              <a:blipFill>
                <a:blip r:embed="rId4"/>
                <a:stretch>
                  <a:fillRect l="-1825" t="-4582" r="-41" b="-9562"/>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606780" y="8024241"/>
            <a:ext cx="15186379" cy="267717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606780" y="7686046"/>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944189" y="8695058"/>
                <a:ext cx="14848971" cy="1586396"/>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t</a:t>
                </a:r>
                <a:r>
                  <a:rPr lang="en-US" sz="4800" b="1" dirty="0">
                    <a:latin typeface="Tahoma" panose="020B0604030504040204" pitchFamily="34" charset="0"/>
                    <a:ea typeface="Tahoma" panose="020B0604030504040204" pitchFamily="34" charset="0"/>
                    <a:cs typeface="Tahoma" panose="020B0604030504040204" pitchFamily="34" charset="0"/>
                  </a:rPr>
                  <a: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944189" y="8695058"/>
                <a:ext cx="14848971" cy="1586396"/>
              </a:xfrm>
              <a:prstGeom prst="rect">
                <a:avLst/>
              </a:prstGeom>
              <a:blipFill>
                <a:blip r:embed="rId5"/>
                <a:stretch>
                  <a:fillRect l="-1888" t="-9195" b="-18774"/>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228600" y="2049071"/>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723900" y="2903651"/>
            <a:ext cx="10821659" cy="943659"/>
            <a:chOff x="895143" y="2684889"/>
            <a:chExt cx="10402534" cy="943659"/>
          </a:xfrm>
        </p:grpSpPr>
        <p:sp>
          <p:nvSpPr>
            <p:cNvPr id="90" name="TextBox 89">
              <a:extLst>
                <a:ext uri="{FF2B5EF4-FFF2-40B4-BE49-F238E27FC236}">
                  <a16:creationId xmlns:a16="http://schemas.microsoft.com/office/drawing/2014/main" id="{8F0DDE0E-1FE1-4720-B1B3-CA0A2FE692A9}"/>
                </a:ext>
              </a:extLst>
            </p:cNvPr>
            <p:cNvSpPr txBox="1"/>
            <p:nvPr/>
          </p:nvSpPr>
          <p:spPr>
            <a:xfrm>
              <a:off x="2306077" y="268488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kéo</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88" name="Picture 87">
            <a:extLst>
              <a:ext uri="{FF2B5EF4-FFF2-40B4-BE49-F238E27FC236}">
                <a16:creationId xmlns:a16="http://schemas.microsoft.com/office/drawing/2014/main" id="{014FE660-4289-49A4-BE1E-9C935C7D6E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2000" y="3663146"/>
            <a:ext cx="7611429" cy="5663121"/>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0941A839-A71E-AEAB-7C71-D8492B4BF1FF}"/>
                  </a:ext>
                </a:extLst>
              </p:cNvPr>
              <p:cNvSpPr/>
              <p:nvPr/>
            </p:nvSpPr>
            <p:spPr>
              <a:xfrm>
                <a:off x="641403" y="11031463"/>
                <a:ext cx="22972025"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kéo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Rounded Corners 1">
                <a:extLst>
                  <a:ext uri="{FF2B5EF4-FFF2-40B4-BE49-F238E27FC236}">
                    <a16:creationId xmlns:a16="http://schemas.microsoft.com/office/drawing/2014/main" id="{0941A839-A71E-AEAB-7C71-D8492B4BF1FF}"/>
                  </a:ext>
                </a:extLst>
              </p:cNvPr>
              <p:cNvSpPr>
                <a:spLocks noRot="1" noChangeAspect="1" noMove="1" noResize="1" noEditPoints="1" noAdjustHandles="1" noChangeArrowheads="1" noChangeShapeType="1" noTextEdit="1"/>
              </p:cNvSpPr>
              <p:nvPr/>
            </p:nvSpPr>
            <p:spPr>
              <a:xfrm>
                <a:off x="641403" y="11031463"/>
                <a:ext cx="22972025" cy="1947250"/>
              </a:xfrm>
              <a:prstGeom prst="roundRect">
                <a:avLst/>
              </a:prstGeom>
              <a:blipFill>
                <a:blip r:embed="rId7"/>
                <a:stretch>
                  <a:fillRect l="-663" b="-5938"/>
                </a:stretch>
              </a:blipFill>
            </p:spPr>
            <p:txBody>
              <a:bodyPr/>
              <a:lstStyle/>
              <a:p>
                <a:r>
                  <a:rPr lang="en-US">
                    <a:noFill/>
                  </a:rPr>
                  <a:t> </a:t>
                </a:r>
              </a:p>
            </p:txBody>
          </p:sp>
        </mc:Fallback>
      </mc:AlternateContent>
    </p:spTree>
    <p:extLst>
      <p:ext uri="{BB962C8B-B14F-4D97-AF65-F5344CB8AC3E}">
        <p14:creationId xmlns:p14="http://schemas.microsoft.com/office/powerpoint/2010/main" val="361734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500"/>
                                        <p:tgtEl>
                                          <p:spTgt spid="8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228600" y="1905000"/>
            <a:ext cx="23774400"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830909" y="6509641"/>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454329" y="4595835"/>
            <a:ext cx="23352032" cy="479043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518052" y="4231098"/>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80" name="Rounded Rectangle 4">
            <a:extLst>
              <a:ext uri="{FF2B5EF4-FFF2-40B4-BE49-F238E27FC236}">
                <a16:creationId xmlns:a16="http://schemas.microsoft.com/office/drawing/2014/main" id="{60BF75B9-8E5D-4526-9D50-2E9BBC426B2C}"/>
              </a:ext>
            </a:extLst>
          </p:cNvPr>
          <p:cNvSpPr/>
          <p:nvPr/>
        </p:nvSpPr>
        <p:spPr>
          <a:xfrm>
            <a:off x="646887" y="9929836"/>
            <a:ext cx="23159473" cy="3199268"/>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682932" y="959164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878408" y="10603902"/>
                <a:ext cx="22638070" cy="2308324"/>
              </a:xfrm>
              <a:prstGeom prst="rect">
                <a:avLst/>
              </a:prstGeom>
            </p:spPr>
            <p:txBody>
              <a:bodyPr wrap="square">
                <a:spAutoFit/>
              </a:bodyPr>
              <a:lstStyle/>
              <a:p>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dirty="0">
                    <a:latin typeface="Tahoma" panose="020B0604030504040204" pitchFamily="34" charset="0"/>
                    <a:ea typeface="Tahoma" panose="020B0604030504040204" pitchFamily="34" charset="0"/>
                    <a:cs typeface="Tahoma" panose="020B0604030504040204" pitchFamily="34" charset="0"/>
                  </a:rPr>
                  <a:t>: “ </a:t>
                </a:r>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𝑨𝑩𝑪𝑫</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tổng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góc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đối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𝑨𝑩𝑪𝑫</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nội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tiếp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  </a:t>
                </a:r>
              </a:p>
              <a:p>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kéo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878408" y="10603902"/>
                <a:ext cx="22638070" cy="2308324"/>
              </a:xfrm>
              <a:prstGeom prst="rect">
                <a:avLst/>
              </a:prstGeom>
              <a:blipFill>
                <a:blip r:embed="rId4"/>
                <a:stretch>
                  <a:fillRect l="-1212" t="-6332" b="-12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381000" y="4670904"/>
                <a:ext cx="19050000" cy="4524315"/>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700" b="1" dirty="0">
                    <a:latin typeface="Tahoma" panose="020B0604030504040204" pitchFamily="34" charset="0"/>
                    <a:ea typeface="Tahoma" panose="020B0604030504040204" pitchFamily="34" charset="0"/>
                    <a:cs typeface="Tahoma" panose="020B0604030504040204" pitchFamily="34" charset="0"/>
                  </a:rPr>
                  <a:t>Cho </a:t>
                </a:r>
                <a:r>
                  <a:rPr lang="en-US" sz="4700" b="1" dirty="0" err="1">
                    <a:latin typeface="Tahoma" panose="020B0604030504040204" pitchFamily="34" charset="0"/>
                    <a:ea typeface="Tahoma" panose="020B0604030504040204" pitchFamily="34" charset="0"/>
                    <a:cs typeface="Tahoma" panose="020B0604030504040204" pitchFamily="34" charset="0"/>
                  </a:rPr>
                  <a:t>tứ</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giác</a:t>
                </a:r>
                <a:r>
                  <a:rPr lang="en-US" sz="47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700" b="1" i="1">
                        <a:latin typeface="Cambria Math" panose="02040503050406030204" pitchFamily="18" charset="0"/>
                      </a:rPr>
                      <m:t>𝑨𝑩𝑪𝑫</m:t>
                    </m:r>
                  </m:oMath>
                </a14:m>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xét</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hai</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câu</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sau</a:t>
                </a:r>
                <a:r>
                  <a:rPr lang="en-US" sz="4700"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r>
                      <a:rPr lang="en-US" sz="4700" b="1" i="1">
                        <a:latin typeface="Cambria Math" panose="02040503050406030204" pitchFamily="18" charset="0"/>
                      </a:rPr>
                      <m:t>𝑷</m:t>
                    </m:r>
                  </m:oMath>
                </a14:m>
                <a:r>
                  <a:rPr lang="en-US" sz="4700" b="1" dirty="0">
                    <a:latin typeface="Tahoma" panose="020B0604030504040204" pitchFamily="34" charset="0"/>
                    <a:ea typeface="Tahoma" panose="020B0604030504040204" pitchFamily="34" charset="0"/>
                    <a:cs typeface="Tahoma" panose="020B0604030504040204" pitchFamily="34" charset="0"/>
                  </a:rPr>
                  <a:t>: “ </a:t>
                </a:r>
                <a:r>
                  <a:rPr lang="en-US" sz="4700" b="1" dirty="0" err="1">
                    <a:latin typeface="Tahoma" panose="020B0604030504040204" pitchFamily="34" charset="0"/>
                    <a:ea typeface="Tahoma" panose="020B0604030504040204" pitchFamily="34" charset="0"/>
                    <a:cs typeface="Tahoma" panose="020B0604030504040204" pitchFamily="34" charset="0"/>
                  </a:rPr>
                  <a:t>Tứ</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giác</a:t>
                </a:r>
                <a:r>
                  <a:rPr lang="en-US" sz="47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700" b="1" i="1">
                        <a:latin typeface="Cambria Math" panose="02040503050406030204" pitchFamily="18" charset="0"/>
                      </a:rPr>
                      <m:t>𝑨𝑩𝑪𝑫</m:t>
                    </m:r>
                  </m:oMath>
                </a14:m>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có</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tổng</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số</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đo</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hai</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góc</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đối</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diện</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bằng</a:t>
                </a:r>
                <a:r>
                  <a:rPr lang="en-US" sz="47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700" b="1" i="0" smtClean="0">
                        <a:latin typeface="Cambria Math" panose="02040503050406030204" pitchFamily="18" charset="0"/>
                      </a:rPr>
                      <m:t>𝟏</m:t>
                    </m:r>
                    <m:r>
                      <a:rPr lang="en-US" sz="4700" b="1" i="1">
                        <a:latin typeface="Cambria Math" panose="02040503050406030204" pitchFamily="18" charset="0"/>
                      </a:rPr>
                      <m:t>𝟖𝟎</m:t>
                    </m:r>
                    <m:r>
                      <a:rPr lang="en-US" sz="4700" b="1" i="1">
                        <a:latin typeface="Cambria Math" panose="02040503050406030204" pitchFamily="18" charset="0"/>
                      </a:rPr>
                      <m:t>°</m:t>
                    </m:r>
                  </m:oMath>
                </a14:m>
                <a:r>
                  <a:rPr lang="en-US" sz="4700" b="1" dirty="0">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700" b="1" i="1">
                        <a:latin typeface="Cambria Math" panose="02040503050406030204" pitchFamily="18" charset="0"/>
                      </a:rPr>
                      <m:t>𝑸</m:t>
                    </m:r>
                  </m:oMath>
                </a14:m>
                <a:r>
                  <a:rPr lang="en-US" sz="47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700" b="1" i="1">
                        <a:latin typeface="Cambria Math" panose="02040503050406030204" pitchFamily="18" charset="0"/>
                      </a:rPr>
                      <m:t>𝑨𝑩𝑪𝑫</m:t>
                    </m:r>
                  </m:oMath>
                </a14:m>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là</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tứ</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giác</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nội</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tiếp</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đường</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tròn</a:t>
                </a:r>
                <a:r>
                  <a:rPr lang="en-US" sz="4700" b="1" dirty="0">
                    <a:latin typeface="Tahoma" panose="020B0604030504040204" pitchFamily="34" charset="0"/>
                    <a:ea typeface="Tahoma" panose="020B0604030504040204" pitchFamily="34" charset="0"/>
                    <a:cs typeface="Tahoma" panose="020B0604030504040204" pitchFamily="34" charset="0"/>
                  </a:rPr>
                  <a:t> ”. </a:t>
                </a:r>
              </a:p>
              <a:p>
                <a:r>
                  <a:rPr lang="en-US" sz="4700" b="1" dirty="0" err="1">
                    <a:latin typeface="Tahoma" panose="020B0604030504040204" pitchFamily="34" charset="0"/>
                    <a:ea typeface="Tahoma" panose="020B0604030504040204" pitchFamily="34" charset="0"/>
                    <a:cs typeface="Tahoma" panose="020B0604030504040204" pitchFamily="34" charset="0"/>
                  </a:rPr>
                  <a:t>Phát</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biểu</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mệnh</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đề</a:t>
                </a:r>
                <a:r>
                  <a:rPr lang="en-US" sz="47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700" b="1" i="1">
                        <a:latin typeface="Cambria Math" panose="02040503050406030204" pitchFamily="18" charset="0"/>
                      </a:rPr>
                      <m:t>𝑷</m:t>
                    </m:r>
                    <m:r>
                      <a:rPr lang="en-US" sz="4700" b="1" i="1">
                        <a:latin typeface="Cambria Math" panose="02040503050406030204" pitchFamily="18" charset="0"/>
                      </a:rPr>
                      <m:t>⇒</m:t>
                    </m:r>
                    <m:r>
                      <a:rPr lang="en-US" sz="4700" b="1" i="1">
                        <a:latin typeface="Cambria Math" panose="02040503050406030204" pitchFamily="18" charset="0"/>
                      </a:rPr>
                      <m:t>𝑸</m:t>
                    </m:r>
                  </m:oMath>
                </a14:m>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và</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cho</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biết</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tính</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7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7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của</a:t>
                </a:r>
                <a:endParaRPr lang="en-US" sz="4700" b="1" dirty="0">
                  <a:latin typeface="Tahoma" panose="020B0604030504040204" pitchFamily="34" charset="0"/>
                  <a:ea typeface="Tahoma" panose="020B0604030504040204" pitchFamily="34" charset="0"/>
                  <a:cs typeface="Tahoma" panose="020B0604030504040204" pitchFamily="34" charset="0"/>
                </a:endParaRPr>
              </a:p>
              <a:p>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mệnh</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đề</a:t>
                </a:r>
                <a:r>
                  <a:rPr lang="en-US" sz="4700" b="1" dirty="0">
                    <a:latin typeface="Tahoma" panose="020B0604030504040204" pitchFamily="34" charset="0"/>
                    <a:ea typeface="Tahoma" panose="020B0604030504040204" pitchFamily="34" charset="0"/>
                    <a:cs typeface="Tahoma" panose="020B0604030504040204" pitchFamily="34" charset="0"/>
                  </a:rPr>
                  <a:t> </a:t>
                </a:r>
                <a:r>
                  <a:rPr lang="en-US" sz="4700" b="1" dirty="0" err="1">
                    <a:latin typeface="Tahoma" panose="020B0604030504040204" pitchFamily="34" charset="0"/>
                    <a:ea typeface="Tahoma" panose="020B0604030504040204" pitchFamily="34" charset="0"/>
                    <a:cs typeface="Tahoma" panose="020B0604030504040204" pitchFamily="34" charset="0"/>
                  </a:rPr>
                  <a:t>đó</a:t>
                </a:r>
                <a:r>
                  <a:rPr lang="en-US" sz="4700" b="1" dirty="0">
                    <a:latin typeface="Tahoma" panose="020B0604030504040204" pitchFamily="34" charset="0"/>
                    <a:ea typeface="Tahoma" panose="020B0604030504040204" pitchFamily="34" charset="0"/>
                    <a:cs typeface="Tahoma" panose="020B0604030504040204" pitchFamily="34" charset="0"/>
                  </a:rPr>
                  <a:t>. </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381000" y="4670904"/>
                <a:ext cx="19050000" cy="4524315"/>
              </a:xfrm>
              <a:prstGeom prst="rect">
                <a:avLst/>
              </a:prstGeom>
              <a:blipFill>
                <a:blip r:embed="rId5"/>
                <a:stretch>
                  <a:fillRect l="-1440" t="-2965"/>
                </a:stretch>
              </a:blipFill>
            </p:spPr>
            <p:txBody>
              <a:bodyPr/>
              <a:lstStyle/>
              <a:p>
                <a:r>
                  <a:rPr lang="en-US">
                    <a:noFill/>
                  </a:rPr>
                  <a:t> </a:t>
                </a:r>
              </a:p>
            </p:txBody>
          </p:sp>
        </mc:Fallback>
      </mc:AlternateContent>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KÉO THEO. MỆNH ĐỀ ĐẢO.</a:t>
              </a:r>
              <a:endParaRPr lang="en-US" sz="4800" b="1" dirty="0">
                <a:solidFill>
                  <a:srgbClr val="145F82"/>
                </a:solidFill>
                <a:latin typeface="Tahoma" pitchFamily="34" charset="0"/>
                <a:ea typeface="Tahoma" pitchFamily="34" charset="0"/>
                <a:cs typeface="Tahoma" pitchFamily="34" charset="0"/>
              </a:endParaRP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3" name="Picture 2">
            <a:extLst>
              <a:ext uri="{FF2B5EF4-FFF2-40B4-BE49-F238E27FC236}">
                <a16:creationId xmlns:a16="http://schemas.microsoft.com/office/drawing/2014/main" id="{8AB4476D-C190-7834-4236-D07437C269A1}"/>
              </a:ext>
            </a:extLst>
          </p:cNvPr>
          <p:cNvPicPr>
            <a:picLocks noChangeAspect="1"/>
          </p:cNvPicPr>
          <p:nvPr/>
        </p:nvPicPr>
        <p:blipFill>
          <a:blip r:embed="rId6"/>
          <a:stretch>
            <a:fillRect/>
          </a:stretch>
        </p:blipFill>
        <p:spPr>
          <a:xfrm>
            <a:off x="19163834" y="4742099"/>
            <a:ext cx="4450881" cy="4508023"/>
          </a:xfrm>
          <a:prstGeom prst="rect">
            <a:avLst/>
          </a:prstGeom>
        </p:spPr>
      </p:pic>
    </p:spTree>
    <p:extLst>
      <p:ext uri="{BB962C8B-B14F-4D97-AF65-F5344CB8AC3E}">
        <p14:creationId xmlns:p14="http://schemas.microsoft.com/office/powerpoint/2010/main" val="4058331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8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xmlns:a14="http://schemas.microsoft.com/office/drawing/2010/main">
        <mc:Choice Requires="a14">
          <p:sp>
            <p:nvSpPr>
              <p:cNvPr id="98" name="Rectangle: Rounded Corners 97">
                <a:extLst>
                  <a:ext uri="{FF2B5EF4-FFF2-40B4-BE49-F238E27FC236}">
                    <a16:creationId xmlns:a16="http://schemas.microsoft.com/office/drawing/2014/main" id="{617BE071-D475-4CEE-BE99-39260C7E7747}"/>
                  </a:ext>
                </a:extLst>
              </p:cNvPr>
              <p:cNvSpPr/>
              <p:nvPr/>
            </p:nvSpPr>
            <p:spPr>
              <a:xfrm>
                <a:off x="1560606" y="4902043"/>
                <a:ext cx="21451794" cy="7470546"/>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pPr>
                <a:r>
                  <a:rPr lang="en-US" sz="4800" b="1" i="1" dirty="0">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Các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toán</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học</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những</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thường</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dạng</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FF"/>
                        </a:solidFill>
                        <a:latin typeface="Cambria Math" panose="02040503050406030204" pitchFamily="18" charset="0"/>
                      </a:rPr>
                      <m:t>𝑷</m:t>
                    </m:r>
                    <m:r>
                      <a:rPr lang="en-US" sz="4800" b="1" i="1">
                        <a:solidFill>
                          <a:srgbClr val="0000FF"/>
                        </a:solidFill>
                        <a:latin typeface="Cambria Math" panose="02040503050406030204" pitchFamily="18" charset="0"/>
                      </a:rPr>
                      <m:t>⇒</m:t>
                    </m:r>
                    <m:r>
                      <a:rPr lang="en-US" sz="4800" b="1" i="1">
                        <a:solidFill>
                          <a:srgbClr val="0000FF"/>
                        </a:solidFill>
                        <a:latin typeface="Cambria Math" panose="02040503050406030204" pitchFamily="18" charset="0"/>
                      </a:rPr>
                      <m:t>𝑸</m:t>
                    </m:r>
                  </m:oMath>
                </a14:m>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Khi</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nói</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14:m>
                  <m:oMath xmlns:m="http://schemas.openxmlformats.org/officeDocument/2006/math">
                    <m:r>
                      <a:rPr lang="en-US" sz="4800" b="1" i="1" smtClean="0">
                        <a:solidFill>
                          <a:srgbClr val="0000FF"/>
                        </a:solidFill>
                        <a:latin typeface="Cambria Math" panose="02040503050406030204" pitchFamily="18" charset="0"/>
                      </a:rPr>
                      <m:t>                           </m:t>
                    </m:r>
                    <m:r>
                      <a:rPr lang="en-US" sz="4800" b="1" i="1" smtClean="0">
                        <a:solidFill>
                          <a:srgbClr val="0000FF"/>
                        </a:solidFill>
                        <a:latin typeface="Cambria Math" panose="02040503050406030204" pitchFamily="18" charset="0"/>
                      </a:rPr>
                      <m:t>𝑷</m:t>
                    </m:r>
                    <m:r>
                      <a:rPr lang="en-US" sz="4800" b="1" i="1" smtClean="0">
                        <a:solidFill>
                          <a:srgbClr val="0000FF"/>
                        </a:solidFill>
                        <a:latin typeface="Cambria Math" panose="02040503050406030204" pitchFamily="18" charset="0"/>
                      </a:rPr>
                      <m:t> </m:t>
                    </m:r>
                  </m:oMath>
                </a14:m>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giả</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FF"/>
                        </a:solidFill>
                        <a:latin typeface="Cambria Math" panose="02040503050406030204" pitchFamily="18" charset="0"/>
                      </a:rPr>
                      <m:t>𝑸</m:t>
                    </m:r>
                  </m:oMath>
                </a14:m>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kết</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luận</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lí</a:t>
                </a:r>
                <a:endPar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solidFill>
                          <a:srgbClr val="0000FF"/>
                        </a:solidFill>
                        <a:latin typeface="Cambria Math" panose="02040503050406030204" pitchFamily="18" charset="0"/>
                      </a:rPr>
                      <m:t>𝑷</m:t>
                    </m:r>
                  </m:oMath>
                </a14:m>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đủ</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FF"/>
                        </a:solidFill>
                        <a:latin typeface="Cambria Math" panose="02040503050406030204" pitchFamily="18" charset="0"/>
                      </a:rPr>
                      <m:t>𝑸</m:t>
                    </m:r>
                  </m:oMath>
                </a14:m>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 </a:t>
                </a:r>
              </a:p>
              <a:p>
                <a:pPr>
                  <a:lnSpc>
                    <a:spcPct val="150000"/>
                  </a:lnSpc>
                </a:pP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FF"/>
                        </a:solidFill>
                        <a:latin typeface="Cambria Math" panose="02040503050406030204" pitchFamily="18" charset="0"/>
                      </a:rPr>
                      <m:t>𝑸</m:t>
                    </m:r>
                  </m:oMath>
                </a14:m>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cần</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FF"/>
                        </a:solidFill>
                        <a:latin typeface="Cambria Math" panose="02040503050406030204" pitchFamily="18" charset="0"/>
                      </a:rPr>
                      <m:t>𝑷</m:t>
                    </m:r>
                  </m:oMath>
                </a14:m>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8" name="Rectangle: Rounded Corners 97">
                <a:extLst>
                  <a:ext uri="{FF2B5EF4-FFF2-40B4-BE49-F238E27FC236}">
                    <a16:creationId xmlns:a16="http://schemas.microsoft.com/office/drawing/2014/main" id="{617BE071-D475-4CEE-BE99-39260C7E7747}"/>
                  </a:ext>
                </a:extLst>
              </p:cNvPr>
              <p:cNvSpPr>
                <a:spLocks noRot="1" noChangeAspect="1" noMove="1" noResize="1" noEditPoints="1" noAdjustHandles="1" noChangeArrowheads="1" noChangeShapeType="1" noTextEdit="1"/>
              </p:cNvSpPr>
              <p:nvPr/>
            </p:nvSpPr>
            <p:spPr>
              <a:xfrm>
                <a:off x="1560606" y="4902043"/>
                <a:ext cx="21451794" cy="7470546"/>
              </a:xfrm>
              <a:prstGeom prst="round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987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228600" y="1905000"/>
            <a:ext cx="23850600"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639428" y="6577928"/>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386158" y="4664122"/>
            <a:ext cx="2357625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326571" y="4299385"/>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chemeClr val="bg1"/>
                  </a:solidFill>
                  <a:effectLst/>
                  <a:uLnTx/>
                  <a:uFillTx/>
                  <a:latin typeface="Tahoma" pitchFamily="34" charset="0"/>
                  <a:ea typeface="Tahoma" pitchFamily="34" charset="0"/>
                  <a:cs typeface="Tahoma" pitchFamily="34" charset="0"/>
                </a:rPr>
                <a:t>HĐ 5 </a:t>
              </a: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601960" y="4621319"/>
                <a:ext cx="22240372" cy="3819122"/>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Cho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endParaRPr lang="en-US" sz="48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800" b="1" i="1">
                        <a:latin typeface="Cambria Math" panose="02040503050406030204" pitchFamily="18" charset="0"/>
                      </a:rPr>
                      <m:t>𝑷</m:t>
                    </m:r>
                  </m:oMath>
                </a14:m>
                <a:r>
                  <a:rPr lang="en-US" sz="4800" b="1" dirty="0">
                    <a:latin typeface="Tahoma" panose="020B0604030504040204" pitchFamily="34" charset="0"/>
                    <a:ea typeface="Tahoma" panose="020B0604030504040204" pitchFamily="34" charset="0"/>
                    <a:cs typeface="Tahoma" panose="020B0604030504040204" pitchFamily="34" charset="0"/>
                  </a:rPr>
                  <a:t>: “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dirty="0">
                    <a:latin typeface="Tahoma" panose="020B0604030504040204" pitchFamily="34" charset="0"/>
                    <a:ea typeface="Tahoma" panose="020B0604030504040204" pitchFamily="34" charset="0"/>
                    <a:cs typeface="Tahoma" panose="020B0604030504040204" pitchFamily="34" charset="0"/>
                  </a:rPr>
                  <a:t>: “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latin typeface="Tahoma" panose="020B0604030504040204" pitchFamily="34" charset="0"/>
                    <a:ea typeface="Tahoma" panose="020B0604030504040204" pitchFamily="34" charset="0"/>
                    <a:cs typeface="Tahoma" panose="020B0604030504040204" pitchFamily="34" charset="0"/>
                  </a:rPr>
                  <a:t>Hãy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latin typeface="Tahoma" panose="020B0604030504040204" pitchFamily="34" charset="0"/>
                    <a:ea typeface="Tahoma" panose="020B0604030504040204" pitchFamily="34" charset="0"/>
                    <a:cs typeface="Tahoma" panose="020B0604030504040204" pitchFamily="34" charset="0"/>
                  </a:rPr>
                  <a:t>Hãy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𝑷</m:t>
                    </m:r>
                  </m:oMath>
                </a14:m>
                <a:r>
                  <a:rPr lang="en-US" sz="48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601960" y="4621319"/>
                <a:ext cx="22240372" cy="3819122"/>
              </a:xfrm>
              <a:prstGeom prst="rect">
                <a:avLst/>
              </a:prstGeom>
              <a:blipFill>
                <a:blip r:embed="rId4"/>
                <a:stretch>
                  <a:fillRect l="-1261" t="-3668" r="-1288" b="-7337"/>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381000" y="9171491"/>
            <a:ext cx="23586630"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416370" y="8833296"/>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433884" y="9821274"/>
                <a:ext cx="22680054" cy="3113929"/>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433884" y="9821274"/>
                <a:ext cx="22680054" cy="3113929"/>
              </a:xfrm>
              <a:prstGeom prst="rect">
                <a:avLst/>
              </a:prstGeom>
              <a:blipFill>
                <a:blip r:embed="rId5"/>
                <a:stretch>
                  <a:fillRect l="-1209" t="-4110" b="-919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1880335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228600" y="1905000"/>
            <a:ext cx="23926800"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040558"/>
            <a:ext cx="11110068" cy="989473"/>
            <a:chOff x="71819" y="38704"/>
            <a:chExt cx="6395438" cy="942532"/>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165565" y="38704"/>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457200" y="2091120"/>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1011240" y="2992087"/>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a16="http://schemas.microsoft.com/office/drawing/2014/main" id="{7F1C2296-E21E-40A3-B71D-6AD4B8836028}"/>
                  </a:ext>
                </a:extLst>
              </p:cNvPr>
              <p:cNvSpPr/>
              <p:nvPr/>
            </p:nvSpPr>
            <p:spPr>
              <a:xfrm>
                <a:off x="1786108" y="3856093"/>
                <a:ext cx="21013644" cy="110457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latin typeface="Cambria Math" panose="02040503050406030204" pitchFamily="18" charset="0"/>
                      </a:rPr>
                      <m:t>𝑸</m:t>
                    </m:r>
                    <m:r>
                      <a:rPr lang="fr-FR" sz="4800" b="1" i="1">
                        <a:latin typeface="Cambria Math" panose="02040503050406030204" pitchFamily="18" charset="0"/>
                      </a:rPr>
                      <m:t>⇒</m:t>
                    </m:r>
                    <m:r>
                      <a:rPr lang="en-US" sz="4800" b="1" i="1" smtClean="0">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được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gọi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7F1C2296-E21E-40A3-B71D-6AD4B8836028}"/>
                  </a:ext>
                </a:extLst>
              </p:cNvPr>
              <p:cNvSpPr>
                <a:spLocks noRot="1" noChangeAspect="1" noMove="1" noResize="1" noEditPoints="1" noAdjustHandles="1" noChangeArrowheads="1" noChangeShapeType="1" noTextEdit="1"/>
              </p:cNvSpPr>
              <p:nvPr/>
            </p:nvSpPr>
            <p:spPr>
              <a:xfrm>
                <a:off x="1786108" y="3856093"/>
                <a:ext cx="21013644" cy="1104578"/>
              </a:xfrm>
              <a:prstGeom prst="roundRect">
                <a:avLst/>
              </a:prstGeom>
              <a:blipFill>
                <a:blip r:embed="rId4"/>
                <a:stretch>
                  <a:fillRect l="-928" t="-549" b="-15385"/>
                </a:stretch>
              </a:blipFill>
            </p:spPr>
            <p:txBody>
              <a:bodyPr/>
              <a:lstStyle/>
              <a:p>
                <a:r>
                  <a:rPr lang="en-US">
                    <a:noFill/>
                  </a:rPr>
                  <a:t> </a:t>
                </a:r>
              </a:p>
            </p:txBody>
          </p:sp>
        </mc:Fallback>
      </mc:AlternateContent>
      <p:sp>
        <p:nvSpPr>
          <p:cNvPr id="93" name="Rounded Rectangle 4">
            <a:extLst>
              <a:ext uri="{FF2B5EF4-FFF2-40B4-BE49-F238E27FC236}">
                <a16:creationId xmlns:a16="http://schemas.microsoft.com/office/drawing/2014/main" id="{B7359C01-99E9-4E63-B708-26C5AB645E35}"/>
              </a:ext>
            </a:extLst>
          </p:cNvPr>
          <p:cNvSpPr/>
          <p:nvPr/>
        </p:nvSpPr>
        <p:spPr>
          <a:xfrm>
            <a:off x="396729" y="5358144"/>
            <a:ext cx="23690218" cy="1104578"/>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94" name="Group 93">
            <a:extLst>
              <a:ext uri="{FF2B5EF4-FFF2-40B4-BE49-F238E27FC236}">
                <a16:creationId xmlns:a16="http://schemas.microsoft.com/office/drawing/2014/main" id="{7AE5436E-F9BA-4748-8B04-B3F8A538050C}"/>
              </a:ext>
            </a:extLst>
          </p:cNvPr>
          <p:cNvGrpSpPr/>
          <p:nvPr/>
        </p:nvGrpSpPr>
        <p:grpSpPr>
          <a:xfrm>
            <a:off x="297053" y="5019949"/>
            <a:ext cx="3583852" cy="828000"/>
            <a:chOff x="1275608" y="6322796"/>
            <a:chExt cx="3572909" cy="828631"/>
          </a:xfrm>
        </p:grpSpPr>
        <p:sp>
          <p:nvSpPr>
            <p:cNvPr id="95" name="Freeform 20">
              <a:extLst>
                <a:ext uri="{FF2B5EF4-FFF2-40B4-BE49-F238E27FC236}">
                  <a16:creationId xmlns:a16="http://schemas.microsoft.com/office/drawing/2014/main" id="{E2A12CCE-F451-4D9C-976E-31E800F528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BDBDE0D4-69ED-4BB8-80D2-102CD2F6C089}"/>
                </a:ext>
              </a:extLst>
            </p:cNvPr>
            <p:cNvSpPr txBox="1"/>
            <p:nvPr/>
          </p:nvSpPr>
          <p:spPr>
            <a:xfrm>
              <a:off x="2097544" y="6372066"/>
              <a:ext cx="2734944"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FF0000"/>
                  </a:solidFill>
                  <a:effectLst/>
                  <a:uLnTx/>
                  <a:uFillTx/>
                  <a:latin typeface="Tahoma" pitchFamily="34" charset="0"/>
                  <a:ea typeface="Tahoma" pitchFamily="34" charset="0"/>
                  <a:cs typeface="Tahoma" pitchFamily="34" charset="0"/>
                </a:rPr>
                <a:t>Nhận</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 </a:t>
              </a:r>
              <a:r>
                <a:rPr kumimoji="0" lang="en-US" sz="4400" b="1" i="0" u="none" strike="noStrike" kern="0" cap="none" spc="0" normalizeH="0" baseline="0" noProof="0" dirty="0" err="1">
                  <a:ln>
                    <a:noFill/>
                  </a:ln>
                  <a:solidFill>
                    <a:srgbClr val="FF0000"/>
                  </a:solidFill>
                  <a:effectLst/>
                  <a:uLnTx/>
                  <a:uFillTx/>
                  <a:latin typeface="Tahoma" pitchFamily="34" charset="0"/>
                  <a:ea typeface="Tahoma" pitchFamily="34" charset="0"/>
                  <a:cs typeface="Tahoma" pitchFamily="34" charset="0"/>
                </a:rPr>
                <a:t>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8" name="Round Diagonal Corner Rectangle 8">
              <a:extLst>
                <a:ext uri="{FF2B5EF4-FFF2-40B4-BE49-F238E27FC236}">
                  <a16:creationId xmlns:a16="http://schemas.microsoft.com/office/drawing/2014/main" id="{EE34C69F-F56A-4117-AA4C-432A2A18B6CC}"/>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9" name="Freeform 9">
              <a:extLst>
                <a:ext uri="{FF2B5EF4-FFF2-40B4-BE49-F238E27FC236}">
                  <a16:creationId xmlns:a16="http://schemas.microsoft.com/office/drawing/2014/main" id="{18D12AB0-2DB1-4A04-A77F-57C49B4580D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00" name="Rectangle 99">
            <a:extLst>
              <a:ext uri="{FF2B5EF4-FFF2-40B4-BE49-F238E27FC236}">
                <a16:creationId xmlns:a16="http://schemas.microsoft.com/office/drawing/2014/main" id="{C6475857-1DA9-4799-B02B-88A489AF2126}"/>
              </a:ext>
            </a:extLst>
          </p:cNvPr>
          <p:cNvSpPr/>
          <p:nvPr/>
        </p:nvSpPr>
        <p:spPr>
          <a:xfrm>
            <a:off x="3810000" y="5362700"/>
            <a:ext cx="22378999" cy="769441"/>
          </a:xfrm>
          <a:prstGeom prst="rect">
            <a:avLst/>
          </a:prstGeom>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Mệnh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đề</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đảo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của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mệnh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đề</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đúng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không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nhất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thiết</a:t>
            </a:r>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mệnh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đề</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đúng</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3" name="Rounded Rectangle 61">
            <a:extLst>
              <a:ext uri="{FF2B5EF4-FFF2-40B4-BE49-F238E27FC236}">
                <a16:creationId xmlns:a16="http://schemas.microsoft.com/office/drawing/2014/main" id="{75DADCD3-04C3-8645-B107-1C9E3E707A5E}"/>
              </a:ext>
            </a:extLst>
          </p:cNvPr>
          <p:cNvSpPr/>
          <p:nvPr/>
        </p:nvSpPr>
        <p:spPr>
          <a:xfrm>
            <a:off x="364260" y="6933394"/>
            <a:ext cx="23548084" cy="258630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67">
            <a:extLst>
              <a:ext uri="{FF2B5EF4-FFF2-40B4-BE49-F238E27FC236}">
                <a16:creationId xmlns:a16="http://schemas.microsoft.com/office/drawing/2014/main" id="{8D5850E1-C1D2-6118-D72D-77379A71AD3A}"/>
              </a:ext>
            </a:extLst>
          </p:cNvPr>
          <p:cNvGrpSpPr/>
          <p:nvPr/>
        </p:nvGrpSpPr>
        <p:grpSpPr>
          <a:xfrm>
            <a:off x="304673" y="6568657"/>
            <a:ext cx="3579192" cy="940513"/>
            <a:chOff x="1311958" y="3405486"/>
            <a:chExt cx="3579192" cy="940513"/>
          </a:xfrm>
        </p:grpSpPr>
        <p:sp>
          <p:nvSpPr>
            <p:cNvPr id="5" name="Freeform 20">
              <a:extLst>
                <a:ext uri="{FF2B5EF4-FFF2-40B4-BE49-F238E27FC236}">
                  <a16:creationId xmlns:a16="http://schemas.microsoft.com/office/drawing/2014/main" id="{17ACE39F-58AD-930D-5911-188DCA714EB5}"/>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4254D30-AC62-C71A-68DD-5FBA2B1A73EC}"/>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4</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7" name="Group 70">
              <a:extLst>
                <a:ext uri="{FF2B5EF4-FFF2-40B4-BE49-F238E27FC236}">
                  <a16:creationId xmlns:a16="http://schemas.microsoft.com/office/drawing/2014/main" id="{924BCAC7-D2D6-06CA-E749-0F1A2FC09191}"/>
                </a:ext>
              </a:extLst>
            </p:cNvPr>
            <p:cNvGrpSpPr/>
            <p:nvPr/>
          </p:nvGrpSpPr>
          <p:grpSpPr>
            <a:xfrm>
              <a:off x="1311958" y="3405486"/>
              <a:ext cx="950173" cy="940513"/>
              <a:chOff x="1311958" y="3405486"/>
              <a:chExt cx="950173" cy="940513"/>
            </a:xfrm>
          </p:grpSpPr>
          <p:sp>
            <p:nvSpPr>
              <p:cNvPr id="8" name="Rectangle 7">
                <a:extLst>
                  <a:ext uri="{FF2B5EF4-FFF2-40B4-BE49-F238E27FC236}">
                    <a16:creationId xmlns:a16="http://schemas.microsoft.com/office/drawing/2014/main" id="{97203A4D-9AF2-694E-4158-207F59590B8C}"/>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Freeform 13">
                <a:extLst>
                  <a:ext uri="{FF2B5EF4-FFF2-40B4-BE49-F238E27FC236}">
                    <a16:creationId xmlns:a16="http://schemas.microsoft.com/office/drawing/2014/main" id="{CCCDDF84-41E5-44D5-CD21-722F56603F84}"/>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 name="Freeform 14">
                <a:extLst>
                  <a:ext uri="{FF2B5EF4-FFF2-40B4-BE49-F238E27FC236}">
                    <a16:creationId xmlns:a16="http://schemas.microsoft.com/office/drawing/2014/main" id="{F69EDE3B-F072-0644-24BD-34E3A4BC0EE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 name="Freeform 15">
                <a:extLst>
                  <a:ext uri="{FF2B5EF4-FFF2-40B4-BE49-F238E27FC236}">
                    <a16:creationId xmlns:a16="http://schemas.microsoft.com/office/drawing/2014/main" id="{D0C81C78-04A1-F4C8-5CA4-C5A1AD301688}"/>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Freeform 16">
                <a:extLst>
                  <a:ext uri="{FF2B5EF4-FFF2-40B4-BE49-F238E27FC236}">
                    <a16:creationId xmlns:a16="http://schemas.microsoft.com/office/drawing/2014/main" id="{59784113-10C4-C487-2A8D-C2DA5FD914E0}"/>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 name="Freeform 17">
                <a:extLst>
                  <a:ext uri="{FF2B5EF4-FFF2-40B4-BE49-F238E27FC236}">
                    <a16:creationId xmlns:a16="http://schemas.microsoft.com/office/drawing/2014/main" id="{9F423316-9E2B-27D5-5169-0633B3C08875}"/>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 name="Freeform 18">
                <a:extLst>
                  <a:ext uri="{FF2B5EF4-FFF2-40B4-BE49-F238E27FC236}">
                    <a16:creationId xmlns:a16="http://schemas.microsoft.com/office/drawing/2014/main" id="{B814505C-7570-E8A1-067F-944F685476F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 name="Freeform 19">
                <a:extLst>
                  <a:ext uri="{FF2B5EF4-FFF2-40B4-BE49-F238E27FC236}">
                    <a16:creationId xmlns:a16="http://schemas.microsoft.com/office/drawing/2014/main" id="{2EB1FF3F-99B2-B229-8894-18E9B4D9C407}"/>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Freeform 20">
                <a:extLst>
                  <a:ext uri="{FF2B5EF4-FFF2-40B4-BE49-F238E27FC236}">
                    <a16:creationId xmlns:a16="http://schemas.microsoft.com/office/drawing/2014/main" id="{A3FA43EF-7871-1763-150B-574F4BBC46E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Freeform 21">
                <a:extLst>
                  <a:ext uri="{FF2B5EF4-FFF2-40B4-BE49-F238E27FC236}">
                    <a16:creationId xmlns:a16="http://schemas.microsoft.com/office/drawing/2014/main" id="{EC59FDB5-EAD8-75BC-7EF8-2F6F73F16DF4}"/>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Freeform 22">
                <a:extLst>
                  <a:ext uri="{FF2B5EF4-FFF2-40B4-BE49-F238E27FC236}">
                    <a16:creationId xmlns:a16="http://schemas.microsoft.com/office/drawing/2014/main" id="{293308F3-6886-6F37-C4E6-8510C777A0D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Freeform 23">
                <a:extLst>
                  <a:ext uri="{FF2B5EF4-FFF2-40B4-BE49-F238E27FC236}">
                    <a16:creationId xmlns:a16="http://schemas.microsoft.com/office/drawing/2014/main" id="{AB8F4E7D-6A45-6CF4-3AA6-F9D95533975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Freeform 24">
                <a:extLst>
                  <a:ext uri="{FF2B5EF4-FFF2-40B4-BE49-F238E27FC236}">
                    <a16:creationId xmlns:a16="http://schemas.microsoft.com/office/drawing/2014/main" id="{0A28C11E-6325-98A8-0D0C-A203938264BF}"/>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 name="Freeform 25">
                <a:extLst>
                  <a:ext uri="{FF2B5EF4-FFF2-40B4-BE49-F238E27FC236}">
                    <a16:creationId xmlns:a16="http://schemas.microsoft.com/office/drawing/2014/main" id="{CAD60C3C-AEA7-3242-66EE-048AEA6ECA76}"/>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 name="Freeform 26">
                <a:extLst>
                  <a:ext uri="{FF2B5EF4-FFF2-40B4-BE49-F238E27FC236}">
                    <a16:creationId xmlns:a16="http://schemas.microsoft.com/office/drawing/2014/main" id="{ACABC95F-BCF8-E5D5-57E3-57C47B0591D7}"/>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Freeform 27">
                <a:extLst>
                  <a:ext uri="{FF2B5EF4-FFF2-40B4-BE49-F238E27FC236}">
                    <a16:creationId xmlns:a16="http://schemas.microsoft.com/office/drawing/2014/main" id="{30F6E5EA-1BF7-BB18-130C-DCB7568D2D01}"/>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Freeform 28">
                <a:extLst>
                  <a:ext uri="{FF2B5EF4-FFF2-40B4-BE49-F238E27FC236}">
                    <a16:creationId xmlns:a16="http://schemas.microsoft.com/office/drawing/2014/main" id="{3FAC51BE-12D1-E99E-6868-AC464AF74B0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5" name="Freeform 29">
                <a:extLst>
                  <a:ext uri="{FF2B5EF4-FFF2-40B4-BE49-F238E27FC236}">
                    <a16:creationId xmlns:a16="http://schemas.microsoft.com/office/drawing/2014/main" id="{15A71E43-373F-E517-8E77-E356540C751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6" name="Freeform 30">
                <a:extLst>
                  <a:ext uri="{FF2B5EF4-FFF2-40B4-BE49-F238E27FC236}">
                    <a16:creationId xmlns:a16="http://schemas.microsoft.com/office/drawing/2014/main" id="{2926356C-CE34-2D52-18E7-07D00EFC3A14}"/>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7" name="Freeform 31">
                <a:extLst>
                  <a:ext uri="{FF2B5EF4-FFF2-40B4-BE49-F238E27FC236}">
                    <a16:creationId xmlns:a16="http://schemas.microsoft.com/office/drawing/2014/main" id="{5130CEF6-1E0B-5F99-B421-5511B295CE9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8" name="Freeform 32">
                <a:extLst>
                  <a:ext uri="{FF2B5EF4-FFF2-40B4-BE49-F238E27FC236}">
                    <a16:creationId xmlns:a16="http://schemas.microsoft.com/office/drawing/2014/main" id="{0B114897-027D-C27F-D02A-AED74082C63F}"/>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9" name="Freeform 33">
                <a:extLst>
                  <a:ext uri="{FF2B5EF4-FFF2-40B4-BE49-F238E27FC236}">
                    <a16:creationId xmlns:a16="http://schemas.microsoft.com/office/drawing/2014/main" id="{9FF8B0A9-CF48-DCB6-8E11-8861349D1E39}"/>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0" name="Freeform 34">
                <a:extLst>
                  <a:ext uri="{FF2B5EF4-FFF2-40B4-BE49-F238E27FC236}">
                    <a16:creationId xmlns:a16="http://schemas.microsoft.com/office/drawing/2014/main" id="{3FAF6419-E637-44E0-5427-82A09F7254B7}"/>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1" name="Freeform 35">
                <a:extLst>
                  <a:ext uri="{FF2B5EF4-FFF2-40B4-BE49-F238E27FC236}">
                    <a16:creationId xmlns:a16="http://schemas.microsoft.com/office/drawing/2014/main" id="{30EF2A99-411F-378A-E5BD-F6ED412719B1}"/>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2" name="Freeform 36">
                <a:extLst>
                  <a:ext uri="{FF2B5EF4-FFF2-40B4-BE49-F238E27FC236}">
                    <a16:creationId xmlns:a16="http://schemas.microsoft.com/office/drawing/2014/main" id="{6932642B-8194-1B39-8DF9-C1D9B4988557}"/>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B2D4E41-C347-D747-7C38-0D532CAA07EF}"/>
                  </a:ext>
                </a:extLst>
              </p:cNvPr>
              <p:cNvSpPr txBox="1"/>
              <p:nvPr/>
            </p:nvSpPr>
            <p:spPr>
              <a:xfrm>
                <a:off x="530078" y="7089100"/>
                <a:ext cx="22240372" cy="2308324"/>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cân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6B2D4E41-C347-D747-7C38-0D532CAA07EF}"/>
                  </a:ext>
                </a:extLst>
              </p:cNvPr>
              <p:cNvSpPr txBox="1">
                <a:spLocks noRot="1" noChangeAspect="1" noMove="1" noResize="1" noEditPoints="1" noAdjustHandles="1" noChangeArrowheads="1" noChangeShapeType="1" noTextEdit="1"/>
              </p:cNvSpPr>
              <p:nvPr/>
            </p:nvSpPr>
            <p:spPr>
              <a:xfrm>
                <a:off x="530078" y="7089100"/>
                <a:ext cx="22240372" cy="2308324"/>
              </a:xfrm>
              <a:prstGeom prst="rect">
                <a:avLst/>
              </a:prstGeom>
              <a:blipFill>
                <a:blip r:embed="rId5"/>
                <a:stretch>
                  <a:fillRect l="-1261" t="-6069" b="-12929"/>
                </a:stretch>
              </a:blipFill>
            </p:spPr>
            <p:txBody>
              <a:bodyPr/>
              <a:lstStyle/>
              <a:p>
                <a:r>
                  <a:rPr lang="en-US">
                    <a:noFill/>
                  </a:rPr>
                  <a:t> </a:t>
                </a:r>
              </a:p>
            </p:txBody>
          </p:sp>
        </mc:Fallback>
      </mc:AlternateContent>
      <p:sp>
        <p:nvSpPr>
          <p:cNvPr id="34" name="Rounded Rectangle 4">
            <a:extLst>
              <a:ext uri="{FF2B5EF4-FFF2-40B4-BE49-F238E27FC236}">
                <a16:creationId xmlns:a16="http://schemas.microsoft.com/office/drawing/2014/main" id="{6BDA47A7-6C92-A44F-FF98-CC3F632AE562}"/>
              </a:ext>
            </a:extLst>
          </p:cNvPr>
          <p:cNvSpPr/>
          <p:nvPr/>
        </p:nvSpPr>
        <p:spPr>
          <a:xfrm>
            <a:off x="517514" y="10215412"/>
            <a:ext cx="23330671" cy="300808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C0758768-AFA9-BE51-4459-B06AFE6E7F76}"/>
              </a:ext>
            </a:extLst>
          </p:cNvPr>
          <p:cNvGrpSpPr/>
          <p:nvPr/>
        </p:nvGrpSpPr>
        <p:grpSpPr>
          <a:xfrm>
            <a:off x="465920" y="9877217"/>
            <a:ext cx="3600000" cy="828000"/>
            <a:chOff x="1275608" y="6322796"/>
            <a:chExt cx="3572909" cy="828631"/>
          </a:xfrm>
        </p:grpSpPr>
        <p:sp>
          <p:nvSpPr>
            <p:cNvPr id="36" name="Freeform 20">
              <a:extLst>
                <a:ext uri="{FF2B5EF4-FFF2-40B4-BE49-F238E27FC236}">
                  <a16:creationId xmlns:a16="http://schemas.microsoft.com/office/drawing/2014/main" id="{17EE7FEB-DB66-32C1-EF19-611BBA59CEE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4AFA5259-6876-3AB9-925F-4BAE815A8C15}"/>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38" name="Round Diagonal Corner Rectangle 8">
              <a:extLst>
                <a:ext uri="{FF2B5EF4-FFF2-40B4-BE49-F238E27FC236}">
                  <a16:creationId xmlns:a16="http://schemas.microsoft.com/office/drawing/2014/main" id="{EEB2E24A-E04E-CC83-F33E-BEF2DFA2DCF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Freeform 9">
              <a:extLst>
                <a:ext uri="{FF2B5EF4-FFF2-40B4-BE49-F238E27FC236}">
                  <a16:creationId xmlns:a16="http://schemas.microsoft.com/office/drawing/2014/main" id="{462FE56F-82EA-B716-898D-C02A418C95F5}"/>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0C72038D-E4F5-CF22-3ACC-9A3524E173C5}"/>
                  </a:ext>
                </a:extLst>
              </p:cNvPr>
              <p:cNvSpPr/>
              <p:nvPr/>
            </p:nvSpPr>
            <p:spPr>
              <a:xfrm>
                <a:off x="802567" y="10775117"/>
                <a:ext cx="22378999" cy="2308324"/>
              </a:xfrm>
              <a:prstGeom prst="rect">
                <a:avLst/>
              </a:prstGeom>
            </p:spPr>
            <p:txBody>
              <a:bodyPr wrap="square">
                <a:spAutoFit/>
              </a:bodyPr>
              <a:lstStyle/>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là : “ </a:t>
                </a:r>
                <a:r>
                  <a:rPr lang="fr-FR"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cân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Rectangle 39">
                <a:extLst>
                  <a:ext uri="{FF2B5EF4-FFF2-40B4-BE49-F238E27FC236}">
                    <a16:creationId xmlns:a16="http://schemas.microsoft.com/office/drawing/2014/main" id="{0C72038D-E4F5-CF22-3ACC-9A3524E173C5}"/>
                  </a:ext>
                </a:extLst>
              </p:cNvPr>
              <p:cNvSpPr>
                <a:spLocks noRot="1" noChangeAspect="1" noMove="1" noResize="1" noEditPoints="1" noAdjustHandles="1" noChangeArrowheads="1" noChangeShapeType="1" noTextEdit="1"/>
              </p:cNvSpPr>
              <p:nvPr/>
            </p:nvSpPr>
            <p:spPr>
              <a:xfrm>
                <a:off x="802567" y="10775117"/>
                <a:ext cx="22378999" cy="2308324"/>
              </a:xfrm>
              <a:prstGeom prst="rect">
                <a:avLst/>
              </a:prstGeom>
              <a:blipFill>
                <a:blip r:embed="rId6"/>
                <a:stretch>
                  <a:fillRect l="-1117" t="-6349" b="-13228"/>
                </a:stretch>
              </a:blipFill>
            </p:spPr>
            <p:txBody>
              <a:bodyPr/>
              <a:lstStyle/>
              <a:p>
                <a:r>
                  <a:rPr lang="en-US">
                    <a:noFill/>
                  </a:rPr>
                  <a:t> </a:t>
                </a:r>
              </a:p>
            </p:txBody>
          </p:sp>
        </mc:Fallback>
      </mc:AlternateContent>
    </p:spTree>
    <p:extLst>
      <p:ext uri="{BB962C8B-B14F-4D97-AF65-F5344CB8AC3E}">
        <p14:creationId xmlns:p14="http://schemas.microsoft.com/office/powerpoint/2010/main" val="3923297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barn(inVertical)">
                                      <p:cBhvr>
                                        <p:cTn id="21" dur="500"/>
                                        <p:tgtEl>
                                          <p:spTgt spid="9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down)">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left)">
                                      <p:cBhvr>
                                        <p:cTn id="31" dur="500"/>
                                        <p:tgtEl>
                                          <p:spTgt spid="10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3" grpId="0" animBg="1"/>
      <p:bldP spid="100" grpId="0"/>
      <p:bldP spid="3" grpId="0" animBg="1"/>
      <p:bldP spid="33" grpId="0"/>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228600" y="1905000"/>
            <a:ext cx="23926800" cy="11529786"/>
          </a:xfrm>
          <a:prstGeom prst="roundRect">
            <a:avLst>
              <a:gd name="adj" fmla="val 2127"/>
            </a:avLst>
          </a:prstGeom>
          <a:no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228600" y="1718387"/>
            <a:ext cx="12801600" cy="830997"/>
            <a:chOff x="777875" y="1892299"/>
            <a:chExt cx="128016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1491914" cy="830995"/>
            </a:xfrm>
            <a:prstGeom prst="rect">
              <a:avLst/>
            </a:prstGeom>
            <a:solidFill>
              <a:schemeClr val="bg1"/>
            </a:solid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1055781" y="2471773"/>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88" name="TextBox 87">
            <a:extLst>
              <a:ext uri="{FF2B5EF4-FFF2-40B4-BE49-F238E27FC236}">
                <a16:creationId xmlns:a16="http://schemas.microsoft.com/office/drawing/2014/main" id="{BEB16565-AED8-436E-97D3-653F82BDB085}"/>
              </a:ext>
            </a:extLst>
          </p:cNvPr>
          <p:cNvSpPr txBox="1"/>
          <p:nvPr/>
        </p:nvSpPr>
        <p:spPr>
          <a:xfrm>
            <a:off x="626950" y="5572152"/>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88CE27B6-8770-4F0E-9F42-0B34F0AF4B12}"/>
              </a:ext>
            </a:extLst>
          </p:cNvPr>
          <p:cNvSpPr/>
          <p:nvPr/>
        </p:nvSpPr>
        <p:spPr>
          <a:xfrm>
            <a:off x="326171" y="3658346"/>
            <a:ext cx="23743736" cy="447857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CA992FA2-46D8-476D-8DB6-20CB92A1E6F4}"/>
              </a:ext>
            </a:extLst>
          </p:cNvPr>
          <p:cNvGrpSpPr/>
          <p:nvPr/>
        </p:nvGrpSpPr>
        <p:grpSpPr>
          <a:xfrm>
            <a:off x="314093" y="3293609"/>
            <a:ext cx="5103191" cy="940513"/>
            <a:chOff x="1311958" y="3405486"/>
            <a:chExt cx="5103191" cy="940513"/>
          </a:xfrm>
        </p:grpSpPr>
        <p:sp>
          <p:nvSpPr>
            <p:cNvPr id="95" name="Freeform 20">
              <a:extLst>
                <a:ext uri="{FF2B5EF4-FFF2-40B4-BE49-F238E27FC236}">
                  <a16:creationId xmlns:a16="http://schemas.microsoft.com/office/drawing/2014/main" id="{62562820-422F-4147-9BAF-12BC396DF6F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57B5FFB4-6374-4AE3-A338-D11D9F6535B8}"/>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Luyện</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98" name="Group 70">
              <a:extLst>
                <a:ext uri="{FF2B5EF4-FFF2-40B4-BE49-F238E27FC236}">
                  <a16:creationId xmlns:a16="http://schemas.microsoft.com/office/drawing/2014/main" id="{453ACB8F-A05A-4F5D-AA9A-EB94B17767C8}"/>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63DE80E2-D65E-4A64-BBE5-03BB24035245}"/>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A9F26329-697D-4E49-8BDA-8E50AA55DE88}"/>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20501BE-41DF-4534-9BE6-C1C8DF53F88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8246A808-5CC7-44D9-95B0-4FCA8B340C4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00E8FF9D-D017-44FE-9E0F-8506A5CE5AC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D075B917-E156-44EE-ADBE-1F877F17E52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5E32C569-BF4F-4578-9B76-D4AD165E5619}"/>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3FD9F97C-0D03-42FB-9917-300DE3A87C2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D856FE2E-22FA-47DE-A2A3-B48DC5558F0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F72334BA-BDA3-4F76-ADAC-86950F3A7A07}"/>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1B394DE1-AF37-4ADD-9CE8-D919A6FC58A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3">
                <a:extLst>
                  <a:ext uri="{FF2B5EF4-FFF2-40B4-BE49-F238E27FC236}">
                    <a16:creationId xmlns:a16="http://schemas.microsoft.com/office/drawing/2014/main" id="{B390BFE4-7449-4C0E-8C2C-5A7EA18D2CA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4">
                <a:extLst>
                  <a:ext uri="{FF2B5EF4-FFF2-40B4-BE49-F238E27FC236}">
                    <a16:creationId xmlns:a16="http://schemas.microsoft.com/office/drawing/2014/main" id="{9CD46C3C-2415-406A-88B0-C5B1E996413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5">
                <a:extLst>
                  <a:ext uri="{FF2B5EF4-FFF2-40B4-BE49-F238E27FC236}">
                    <a16:creationId xmlns:a16="http://schemas.microsoft.com/office/drawing/2014/main" id="{7C75A94E-45C5-4B59-B0E2-BE5F1EAD94A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26">
                <a:extLst>
                  <a:ext uri="{FF2B5EF4-FFF2-40B4-BE49-F238E27FC236}">
                    <a16:creationId xmlns:a16="http://schemas.microsoft.com/office/drawing/2014/main" id="{9F45CA70-B57F-4906-82D2-D6C31F86E562}"/>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27">
                <a:extLst>
                  <a:ext uri="{FF2B5EF4-FFF2-40B4-BE49-F238E27FC236}">
                    <a16:creationId xmlns:a16="http://schemas.microsoft.com/office/drawing/2014/main" id="{419410B5-E746-4998-8806-6FB97F51D3B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28">
                <a:extLst>
                  <a:ext uri="{FF2B5EF4-FFF2-40B4-BE49-F238E27FC236}">
                    <a16:creationId xmlns:a16="http://schemas.microsoft.com/office/drawing/2014/main" id="{D0C0ABC3-3F7B-4BDF-841C-626C6195B03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29">
                <a:extLst>
                  <a:ext uri="{FF2B5EF4-FFF2-40B4-BE49-F238E27FC236}">
                    <a16:creationId xmlns:a16="http://schemas.microsoft.com/office/drawing/2014/main" id="{056BBB78-8554-465F-92DD-79042FA25EB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0">
                <a:extLst>
                  <a:ext uri="{FF2B5EF4-FFF2-40B4-BE49-F238E27FC236}">
                    <a16:creationId xmlns:a16="http://schemas.microsoft.com/office/drawing/2014/main" id="{2050BDA0-BFAC-425E-A048-6265A6D61672}"/>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1">
                <a:extLst>
                  <a:ext uri="{FF2B5EF4-FFF2-40B4-BE49-F238E27FC236}">
                    <a16:creationId xmlns:a16="http://schemas.microsoft.com/office/drawing/2014/main" id="{35606E64-DBE4-475A-89ED-A5D60575964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2">
                <a:extLst>
                  <a:ext uri="{FF2B5EF4-FFF2-40B4-BE49-F238E27FC236}">
                    <a16:creationId xmlns:a16="http://schemas.microsoft.com/office/drawing/2014/main" id="{5268B77F-66CC-4465-8A48-D9D771F17252}"/>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eform 33">
                <a:extLst>
                  <a:ext uri="{FF2B5EF4-FFF2-40B4-BE49-F238E27FC236}">
                    <a16:creationId xmlns:a16="http://schemas.microsoft.com/office/drawing/2014/main" id="{57977794-24EF-4FCB-A2E8-B23576982EE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eform 34">
                <a:extLst>
                  <a:ext uri="{FF2B5EF4-FFF2-40B4-BE49-F238E27FC236}">
                    <a16:creationId xmlns:a16="http://schemas.microsoft.com/office/drawing/2014/main" id="{B54508A9-900B-40F4-982B-BD5AFAE8430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eform 35">
                <a:extLst>
                  <a:ext uri="{FF2B5EF4-FFF2-40B4-BE49-F238E27FC236}">
                    <a16:creationId xmlns:a16="http://schemas.microsoft.com/office/drawing/2014/main" id="{0807C442-D4B7-4437-B7B7-569611FB999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eform 36">
                <a:extLst>
                  <a:ext uri="{FF2B5EF4-FFF2-40B4-BE49-F238E27FC236}">
                    <a16:creationId xmlns:a16="http://schemas.microsoft.com/office/drawing/2014/main" id="{1A297683-31C7-42FE-9475-F87B67628B3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E46D5D4F-0883-42E6-9F6E-741453E80B4E}"/>
                  </a:ext>
                </a:extLst>
              </p:cNvPr>
              <p:cNvSpPr txBox="1"/>
              <p:nvPr/>
            </p:nvSpPr>
            <p:spPr>
              <a:xfrm>
                <a:off x="5641718" y="3617426"/>
                <a:ext cx="16441595"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     </a:t>
                </a:r>
              </a:p>
              <a:p>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E46D5D4F-0883-42E6-9F6E-741453E80B4E}"/>
                  </a:ext>
                </a:extLst>
              </p:cNvPr>
              <p:cNvSpPr txBox="1">
                <a:spLocks noRot="1" noChangeAspect="1" noMove="1" noResize="1" noEditPoints="1" noAdjustHandles="1" noChangeArrowheads="1" noChangeShapeType="1" noTextEdit="1"/>
              </p:cNvSpPr>
              <p:nvPr/>
            </p:nvSpPr>
            <p:spPr>
              <a:xfrm>
                <a:off x="5641718" y="3617426"/>
                <a:ext cx="16441595" cy="1569660"/>
              </a:xfrm>
              <a:prstGeom prst="rect">
                <a:avLst/>
              </a:prstGeom>
              <a:blipFill>
                <a:blip r:embed="rId3"/>
                <a:stretch>
                  <a:fillRect l="-1668" t="-9302" b="-189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F1EBDB14-7786-44FA-97CC-EA82EC677E84}"/>
                  </a:ext>
                </a:extLst>
              </p:cNvPr>
              <p:cNvSpPr txBox="1"/>
              <p:nvPr/>
            </p:nvSpPr>
            <p:spPr>
              <a:xfrm>
                <a:off x="373679" y="5089937"/>
                <a:ext cx="23708305" cy="3046988"/>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a) </a:t>
                </a:r>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lí</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Nêu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thiết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luận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dưới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cần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đủ</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latin typeface="Tahoma" panose="020B0604030504040204" pitchFamily="34" charset="0"/>
                    <a:ea typeface="Tahoma" panose="020B0604030504040204" pitchFamily="34" charset="0"/>
                    <a:cs typeface="Tahoma" panose="020B0604030504040204" pitchFamily="34" charset="0"/>
                  </a:rPr>
                  <a:t>b) </a:t>
                </a:r>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6" name="TextBox 135">
                <a:extLst>
                  <a:ext uri="{FF2B5EF4-FFF2-40B4-BE49-F238E27FC236}">
                    <a16:creationId xmlns:a16="http://schemas.microsoft.com/office/drawing/2014/main" id="{F1EBDB14-7786-44FA-97CC-EA82EC677E84}"/>
                  </a:ext>
                </a:extLst>
              </p:cNvPr>
              <p:cNvSpPr txBox="1">
                <a:spLocks noRot="1" noChangeAspect="1" noMove="1" noResize="1" noEditPoints="1" noAdjustHandles="1" noChangeArrowheads="1" noChangeShapeType="1" noTextEdit="1"/>
              </p:cNvSpPr>
              <p:nvPr/>
            </p:nvSpPr>
            <p:spPr>
              <a:xfrm>
                <a:off x="373679" y="5089937"/>
                <a:ext cx="23708305" cy="3046988"/>
              </a:xfrm>
              <a:prstGeom prst="rect">
                <a:avLst/>
              </a:prstGeom>
              <a:blipFill>
                <a:blip r:embed="rId4"/>
                <a:stretch>
                  <a:fillRect l="-1157" t="-4800" r="-669" b="-9600"/>
                </a:stretch>
              </a:blipFill>
            </p:spPr>
            <p:txBody>
              <a:bodyPr/>
              <a:lstStyle/>
              <a:p>
                <a:r>
                  <a:rPr lang="en-US">
                    <a:noFill/>
                  </a:rPr>
                  <a:t> </a:t>
                </a:r>
              </a:p>
            </p:txBody>
          </p:sp>
        </mc:Fallback>
      </mc:AlternateContent>
      <p:sp>
        <p:nvSpPr>
          <p:cNvPr id="2" name="Rounded Rectangle 4">
            <a:extLst>
              <a:ext uri="{FF2B5EF4-FFF2-40B4-BE49-F238E27FC236}">
                <a16:creationId xmlns:a16="http://schemas.microsoft.com/office/drawing/2014/main" id="{BE07D840-0840-4650-D191-00793A1520AD}"/>
              </a:ext>
            </a:extLst>
          </p:cNvPr>
          <p:cNvSpPr/>
          <p:nvPr/>
        </p:nvSpPr>
        <p:spPr>
          <a:xfrm>
            <a:off x="335665" y="8318873"/>
            <a:ext cx="23676626" cy="5096421"/>
          </a:xfrm>
          <a:prstGeom prst="roundRect">
            <a:avLst>
              <a:gd name="adj" fmla="val 2239"/>
            </a:avLst>
          </a:prstGeom>
          <a:solidFill>
            <a:schemeClr val="accent4">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a:extLst>
              <a:ext uri="{FF2B5EF4-FFF2-40B4-BE49-F238E27FC236}">
                <a16:creationId xmlns:a16="http://schemas.microsoft.com/office/drawing/2014/main" id="{76ED7FF1-DC09-1E5A-D092-080CB4708DF5}"/>
              </a:ext>
            </a:extLst>
          </p:cNvPr>
          <p:cNvGrpSpPr/>
          <p:nvPr/>
        </p:nvGrpSpPr>
        <p:grpSpPr>
          <a:xfrm>
            <a:off x="371709" y="8229600"/>
            <a:ext cx="3600000" cy="828000"/>
            <a:chOff x="1275608" y="6322796"/>
            <a:chExt cx="3572909" cy="828631"/>
          </a:xfrm>
        </p:grpSpPr>
        <p:sp>
          <p:nvSpPr>
            <p:cNvPr id="4" name="Freeform 20">
              <a:extLst>
                <a:ext uri="{FF2B5EF4-FFF2-40B4-BE49-F238E27FC236}">
                  <a16:creationId xmlns:a16="http://schemas.microsoft.com/office/drawing/2014/main" id="{E668C8B0-BED8-BEC5-E03F-7FA60E282F2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9C535508-8BF4-5C97-2F3D-13F37E399C0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6" name="Round Diagonal Corner Rectangle 8">
              <a:extLst>
                <a:ext uri="{FF2B5EF4-FFF2-40B4-BE49-F238E27FC236}">
                  <a16:creationId xmlns:a16="http://schemas.microsoft.com/office/drawing/2014/main" id="{4EE4CF16-F214-A762-E5B2-71A7471FEDB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Freeform 9">
              <a:extLst>
                <a:ext uri="{FF2B5EF4-FFF2-40B4-BE49-F238E27FC236}">
                  <a16:creationId xmlns:a16="http://schemas.microsoft.com/office/drawing/2014/main" id="{29F8DDFD-1722-FBC2-E465-CC7FF845A3C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D526FAE-999E-6B57-8286-2E134BE2BD38}"/>
                  </a:ext>
                </a:extLst>
              </p:cNvPr>
              <p:cNvSpPr/>
              <p:nvPr/>
            </p:nvSpPr>
            <p:spPr>
              <a:xfrm>
                <a:off x="485105" y="8367758"/>
                <a:ext cx="23398121" cy="5047536"/>
              </a:xfrm>
              <a:prstGeom prst="rect">
                <a:avLst/>
              </a:prstGeom>
            </p:spPr>
            <p:txBody>
              <a:bodyPr wrap="square">
                <a:spAutoFit/>
              </a:bodyPr>
              <a:lstStyle/>
              <a:p>
                <a:r>
                  <a:rPr lang="fr-FR" sz="4600" b="1" dirty="0">
                    <a:latin typeface="Tahoma" panose="020B0604030504040204" pitchFamily="34" charset="0"/>
                    <a:ea typeface="Tahoma" panose="020B0604030504040204" pitchFamily="34" charset="0"/>
                    <a:cs typeface="Tahoma" panose="020B0604030504040204" pitchFamily="34" charset="0"/>
                  </a:rPr>
                  <a:t>		a) </a:t>
                </a:r>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lí</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vi-VN" sz="4600" b="1" dirty="0">
                    <a:latin typeface="Tahoma" panose="020B0604030504040204" pitchFamily="34" charset="0"/>
                    <a:ea typeface="Tahoma" panose="020B0604030504040204" pitchFamily="34" charset="0"/>
                    <a:cs typeface="Tahoma" panose="020B0604030504040204" pitchFamily="34" charset="0"/>
                  </a:rPr>
                  <a:t>n</a:t>
                </a:r>
                <a:r>
                  <a:rPr lang="fr-FR" sz="4600" b="1" dirty="0" err="1">
                    <a:latin typeface="Tahoma" panose="020B0604030504040204" pitchFamily="34" charset="0"/>
                    <a:ea typeface="Tahoma" panose="020B0604030504040204" pitchFamily="34" charset="0"/>
                    <a:cs typeface="Tahoma" panose="020B0604030504040204" pitchFamily="34" charset="0"/>
                  </a:rPr>
                  <a:t>ếu</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thì</a:t>
                </a:r>
                <a:r>
                  <a:rPr lang="fr-FR" sz="4600" b="1" dirty="0">
                    <a:latin typeface="Tahoma" panose="020B0604030504040204" pitchFamily="34" charset="0"/>
                    <a:ea typeface="Tahoma" panose="020B0604030504040204" pitchFamily="34" charset="0"/>
                    <a:cs typeface="Tahoma" panose="020B0604030504040204" pitchFamily="34" charset="0"/>
                  </a:rPr>
                  <a:t> </a:t>
                </a:r>
                <a:endParaRPr lang="vi-VN" sz="4600" b="1" i="1" dirty="0">
                  <a:latin typeface="Cambria Math" panose="02040503050406030204" pitchFamily="18" charset="0"/>
                </a:endParaRPr>
              </a:p>
              <a:p>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Trong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đó</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giả</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thiết</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vi-VN" sz="4600" b="1" i="1" smtClean="0">
                        <a:latin typeface="Cambria Math" panose="02040503050406030204" pitchFamily="18" charset="0"/>
                      </a:rPr>
                      <m:t> </m:t>
                    </m:r>
                  </m:oMath>
                </a14:m>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luận</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r>
                      <a:rPr lang="en-US" sz="4600" b="1" i="1" smtClean="0">
                        <a:latin typeface="Cambria Math" panose="02040503050406030204" pitchFamily="18" charset="0"/>
                      </a:rPr>
                      <m:t> </m:t>
                    </m:r>
                  </m:oMath>
                </a14:m>
                <a:r>
                  <a:rPr lang="fr-FR" sz="4600" b="1" dirty="0">
                    <a:latin typeface="Tahoma" panose="020B0604030504040204" pitchFamily="34" charset="0"/>
                    <a:ea typeface="Tahoma" panose="020B0604030504040204" pitchFamily="34" charset="0"/>
                    <a:cs typeface="Tahoma" panose="020B0604030504040204" pitchFamily="34" charset="0"/>
                  </a:rPr>
                  <a:t>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vi-VN" sz="4600" b="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Rectangle 7">
                <a:extLst>
                  <a:ext uri="{FF2B5EF4-FFF2-40B4-BE49-F238E27FC236}">
                    <a16:creationId xmlns:a16="http://schemas.microsoft.com/office/drawing/2014/main" id="{1D526FAE-999E-6B57-8286-2E134BE2BD38}"/>
                  </a:ext>
                </a:extLst>
              </p:cNvPr>
              <p:cNvSpPr>
                <a:spLocks noRot="1" noChangeAspect="1" noMove="1" noResize="1" noEditPoints="1" noAdjustHandles="1" noChangeArrowheads="1" noChangeShapeType="1" noTextEdit="1"/>
              </p:cNvSpPr>
              <p:nvPr/>
            </p:nvSpPr>
            <p:spPr>
              <a:xfrm>
                <a:off x="485105" y="8367758"/>
                <a:ext cx="23398121" cy="5047536"/>
              </a:xfrm>
              <a:prstGeom prst="rect">
                <a:avLst/>
              </a:prstGeom>
              <a:blipFill>
                <a:blip r:embed="rId5"/>
                <a:stretch>
                  <a:fillRect l="-1120" t="-2778" b="-4952"/>
                </a:stretch>
              </a:blipFill>
            </p:spPr>
            <p:txBody>
              <a:bodyPr/>
              <a:lstStyle/>
              <a:p>
                <a:r>
                  <a:rPr lang="en-US">
                    <a:noFill/>
                  </a:rPr>
                  <a:t> </a:t>
                </a:r>
              </a:p>
            </p:txBody>
          </p:sp>
        </mc:Fallback>
      </mc:AlternateContent>
    </p:spTree>
    <p:extLst>
      <p:ext uri="{BB962C8B-B14F-4D97-AF65-F5344CB8AC3E}">
        <p14:creationId xmlns:p14="http://schemas.microsoft.com/office/powerpoint/2010/main" val="3539472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down)">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228600" y="1905000"/>
            <a:ext cx="23926800" cy="11529786"/>
          </a:xfrm>
          <a:prstGeom prst="roundRect">
            <a:avLst>
              <a:gd name="adj" fmla="val 2127"/>
            </a:avLst>
          </a:prstGeom>
          <a:no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228600" y="1718387"/>
            <a:ext cx="12801600" cy="830997"/>
            <a:chOff x="777875" y="1892299"/>
            <a:chExt cx="128016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1491914" cy="830995"/>
            </a:xfrm>
            <a:prstGeom prst="rect">
              <a:avLst/>
            </a:prstGeom>
            <a:solidFill>
              <a:schemeClr val="bg1"/>
            </a:solid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1055781" y="2471773"/>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88" name="TextBox 87">
            <a:extLst>
              <a:ext uri="{FF2B5EF4-FFF2-40B4-BE49-F238E27FC236}">
                <a16:creationId xmlns:a16="http://schemas.microsoft.com/office/drawing/2014/main" id="{BEB16565-AED8-436E-97D3-653F82BDB085}"/>
              </a:ext>
            </a:extLst>
          </p:cNvPr>
          <p:cNvSpPr txBox="1"/>
          <p:nvPr/>
        </p:nvSpPr>
        <p:spPr>
          <a:xfrm>
            <a:off x="626950" y="5572152"/>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88CE27B6-8770-4F0E-9F42-0B34F0AF4B12}"/>
              </a:ext>
            </a:extLst>
          </p:cNvPr>
          <p:cNvSpPr/>
          <p:nvPr/>
        </p:nvSpPr>
        <p:spPr>
          <a:xfrm>
            <a:off x="326171" y="3658346"/>
            <a:ext cx="23743736" cy="447857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CA992FA2-46D8-476D-8DB6-20CB92A1E6F4}"/>
              </a:ext>
            </a:extLst>
          </p:cNvPr>
          <p:cNvGrpSpPr/>
          <p:nvPr/>
        </p:nvGrpSpPr>
        <p:grpSpPr>
          <a:xfrm>
            <a:off x="314093" y="3293609"/>
            <a:ext cx="5103191" cy="940513"/>
            <a:chOff x="1311958" y="3405486"/>
            <a:chExt cx="5103191" cy="940513"/>
          </a:xfrm>
        </p:grpSpPr>
        <p:sp>
          <p:nvSpPr>
            <p:cNvPr id="95" name="Freeform 20">
              <a:extLst>
                <a:ext uri="{FF2B5EF4-FFF2-40B4-BE49-F238E27FC236}">
                  <a16:creationId xmlns:a16="http://schemas.microsoft.com/office/drawing/2014/main" id="{62562820-422F-4147-9BAF-12BC396DF6F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57B5FFB4-6374-4AE3-A338-D11D9F6535B8}"/>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Luyện</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98" name="Group 70">
              <a:extLst>
                <a:ext uri="{FF2B5EF4-FFF2-40B4-BE49-F238E27FC236}">
                  <a16:creationId xmlns:a16="http://schemas.microsoft.com/office/drawing/2014/main" id="{453ACB8F-A05A-4F5D-AA9A-EB94B17767C8}"/>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63DE80E2-D65E-4A64-BBE5-03BB24035245}"/>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A9F26329-697D-4E49-8BDA-8E50AA55DE88}"/>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20501BE-41DF-4534-9BE6-C1C8DF53F88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8246A808-5CC7-44D9-95B0-4FCA8B340C4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00E8FF9D-D017-44FE-9E0F-8506A5CE5AC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D075B917-E156-44EE-ADBE-1F877F17E52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5E32C569-BF4F-4578-9B76-D4AD165E5619}"/>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3FD9F97C-0D03-42FB-9917-300DE3A87C2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D856FE2E-22FA-47DE-A2A3-B48DC5558F0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F72334BA-BDA3-4F76-ADAC-86950F3A7A07}"/>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1B394DE1-AF37-4ADD-9CE8-D919A6FC58A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3">
                <a:extLst>
                  <a:ext uri="{FF2B5EF4-FFF2-40B4-BE49-F238E27FC236}">
                    <a16:creationId xmlns:a16="http://schemas.microsoft.com/office/drawing/2014/main" id="{B390BFE4-7449-4C0E-8C2C-5A7EA18D2CA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4">
                <a:extLst>
                  <a:ext uri="{FF2B5EF4-FFF2-40B4-BE49-F238E27FC236}">
                    <a16:creationId xmlns:a16="http://schemas.microsoft.com/office/drawing/2014/main" id="{9CD46C3C-2415-406A-88B0-C5B1E996413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5">
                <a:extLst>
                  <a:ext uri="{FF2B5EF4-FFF2-40B4-BE49-F238E27FC236}">
                    <a16:creationId xmlns:a16="http://schemas.microsoft.com/office/drawing/2014/main" id="{7C75A94E-45C5-4B59-B0E2-BE5F1EAD94A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26">
                <a:extLst>
                  <a:ext uri="{FF2B5EF4-FFF2-40B4-BE49-F238E27FC236}">
                    <a16:creationId xmlns:a16="http://schemas.microsoft.com/office/drawing/2014/main" id="{9F45CA70-B57F-4906-82D2-D6C31F86E562}"/>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27">
                <a:extLst>
                  <a:ext uri="{FF2B5EF4-FFF2-40B4-BE49-F238E27FC236}">
                    <a16:creationId xmlns:a16="http://schemas.microsoft.com/office/drawing/2014/main" id="{419410B5-E746-4998-8806-6FB97F51D3B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28">
                <a:extLst>
                  <a:ext uri="{FF2B5EF4-FFF2-40B4-BE49-F238E27FC236}">
                    <a16:creationId xmlns:a16="http://schemas.microsoft.com/office/drawing/2014/main" id="{D0C0ABC3-3F7B-4BDF-841C-626C6195B03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29">
                <a:extLst>
                  <a:ext uri="{FF2B5EF4-FFF2-40B4-BE49-F238E27FC236}">
                    <a16:creationId xmlns:a16="http://schemas.microsoft.com/office/drawing/2014/main" id="{056BBB78-8554-465F-92DD-79042FA25EB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0">
                <a:extLst>
                  <a:ext uri="{FF2B5EF4-FFF2-40B4-BE49-F238E27FC236}">
                    <a16:creationId xmlns:a16="http://schemas.microsoft.com/office/drawing/2014/main" id="{2050BDA0-BFAC-425E-A048-6265A6D61672}"/>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1">
                <a:extLst>
                  <a:ext uri="{FF2B5EF4-FFF2-40B4-BE49-F238E27FC236}">
                    <a16:creationId xmlns:a16="http://schemas.microsoft.com/office/drawing/2014/main" id="{35606E64-DBE4-475A-89ED-A5D60575964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2">
                <a:extLst>
                  <a:ext uri="{FF2B5EF4-FFF2-40B4-BE49-F238E27FC236}">
                    <a16:creationId xmlns:a16="http://schemas.microsoft.com/office/drawing/2014/main" id="{5268B77F-66CC-4465-8A48-D9D771F17252}"/>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eform 33">
                <a:extLst>
                  <a:ext uri="{FF2B5EF4-FFF2-40B4-BE49-F238E27FC236}">
                    <a16:creationId xmlns:a16="http://schemas.microsoft.com/office/drawing/2014/main" id="{57977794-24EF-4FCB-A2E8-B23576982EE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eform 34">
                <a:extLst>
                  <a:ext uri="{FF2B5EF4-FFF2-40B4-BE49-F238E27FC236}">
                    <a16:creationId xmlns:a16="http://schemas.microsoft.com/office/drawing/2014/main" id="{B54508A9-900B-40F4-982B-BD5AFAE8430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eform 35">
                <a:extLst>
                  <a:ext uri="{FF2B5EF4-FFF2-40B4-BE49-F238E27FC236}">
                    <a16:creationId xmlns:a16="http://schemas.microsoft.com/office/drawing/2014/main" id="{0807C442-D4B7-4437-B7B7-569611FB999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eform 36">
                <a:extLst>
                  <a:ext uri="{FF2B5EF4-FFF2-40B4-BE49-F238E27FC236}">
                    <a16:creationId xmlns:a16="http://schemas.microsoft.com/office/drawing/2014/main" id="{1A297683-31C7-42FE-9475-F87B67628B3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E46D5D4F-0883-42E6-9F6E-741453E80B4E}"/>
                  </a:ext>
                </a:extLst>
              </p:cNvPr>
              <p:cNvSpPr txBox="1"/>
              <p:nvPr/>
            </p:nvSpPr>
            <p:spPr>
              <a:xfrm>
                <a:off x="5641718" y="3617426"/>
                <a:ext cx="16441595"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     </a:t>
                </a:r>
              </a:p>
              <a:p>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E46D5D4F-0883-42E6-9F6E-741453E80B4E}"/>
                  </a:ext>
                </a:extLst>
              </p:cNvPr>
              <p:cNvSpPr txBox="1">
                <a:spLocks noRot="1" noChangeAspect="1" noMove="1" noResize="1" noEditPoints="1" noAdjustHandles="1" noChangeArrowheads="1" noChangeShapeType="1" noTextEdit="1"/>
              </p:cNvSpPr>
              <p:nvPr/>
            </p:nvSpPr>
            <p:spPr>
              <a:xfrm>
                <a:off x="5641718" y="3617426"/>
                <a:ext cx="16441595" cy="1569660"/>
              </a:xfrm>
              <a:prstGeom prst="rect">
                <a:avLst/>
              </a:prstGeom>
              <a:blipFill>
                <a:blip r:embed="rId3"/>
                <a:stretch>
                  <a:fillRect l="-1668" t="-9302" b="-189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F1EBDB14-7786-44FA-97CC-EA82EC677E84}"/>
                  </a:ext>
                </a:extLst>
              </p:cNvPr>
              <p:cNvSpPr txBox="1"/>
              <p:nvPr/>
            </p:nvSpPr>
            <p:spPr>
              <a:xfrm>
                <a:off x="373679" y="5089937"/>
                <a:ext cx="23708305" cy="3046988"/>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a) </a:t>
                </a:r>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lí</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Nêu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thiết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luận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dưới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cần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đủ</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latin typeface="Tahoma" panose="020B0604030504040204" pitchFamily="34" charset="0"/>
                    <a:ea typeface="Tahoma" panose="020B0604030504040204" pitchFamily="34" charset="0"/>
                    <a:cs typeface="Tahoma" panose="020B0604030504040204" pitchFamily="34" charset="0"/>
                  </a:rPr>
                  <a:t>b) </a:t>
                </a:r>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6" name="TextBox 135">
                <a:extLst>
                  <a:ext uri="{FF2B5EF4-FFF2-40B4-BE49-F238E27FC236}">
                    <a16:creationId xmlns:a16="http://schemas.microsoft.com/office/drawing/2014/main" id="{F1EBDB14-7786-44FA-97CC-EA82EC677E84}"/>
                  </a:ext>
                </a:extLst>
              </p:cNvPr>
              <p:cNvSpPr txBox="1">
                <a:spLocks noRot="1" noChangeAspect="1" noMove="1" noResize="1" noEditPoints="1" noAdjustHandles="1" noChangeArrowheads="1" noChangeShapeType="1" noTextEdit="1"/>
              </p:cNvSpPr>
              <p:nvPr/>
            </p:nvSpPr>
            <p:spPr>
              <a:xfrm>
                <a:off x="373679" y="5089937"/>
                <a:ext cx="23708305" cy="3046988"/>
              </a:xfrm>
              <a:prstGeom prst="rect">
                <a:avLst/>
              </a:prstGeom>
              <a:blipFill>
                <a:blip r:embed="rId4"/>
                <a:stretch>
                  <a:fillRect l="-1157" t="-4800" r="-669" b="-9600"/>
                </a:stretch>
              </a:blipFill>
            </p:spPr>
            <p:txBody>
              <a:bodyPr/>
              <a:lstStyle/>
              <a:p>
                <a:r>
                  <a:rPr lang="en-US">
                    <a:noFill/>
                  </a:rPr>
                  <a:t> </a:t>
                </a:r>
              </a:p>
            </p:txBody>
          </p:sp>
        </mc:Fallback>
      </mc:AlternateContent>
      <p:sp>
        <p:nvSpPr>
          <p:cNvPr id="2" name="Rounded Rectangle 4">
            <a:extLst>
              <a:ext uri="{FF2B5EF4-FFF2-40B4-BE49-F238E27FC236}">
                <a16:creationId xmlns:a16="http://schemas.microsoft.com/office/drawing/2014/main" id="{BE07D840-0840-4650-D191-00793A1520AD}"/>
              </a:ext>
            </a:extLst>
          </p:cNvPr>
          <p:cNvSpPr/>
          <p:nvPr/>
        </p:nvSpPr>
        <p:spPr>
          <a:xfrm>
            <a:off x="335665" y="8318873"/>
            <a:ext cx="23676626" cy="5096421"/>
          </a:xfrm>
          <a:prstGeom prst="roundRect">
            <a:avLst>
              <a:gd name="adj" fmla="val 2239"/>
            </a:avLst>
          </a:prstGeom>
          <a:solidFill>
            <a:schemeClr val="accent4">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a:extLst>
              <a:ext uri="{FF2B5EF4-FFF2-40B4-BE49-F238E27FC236}">
                <a16:creationId xmlns:a16="http://schemas.microsoft.com/office/drawing/2014/main" id="{76ED7FF1-DC09-1E5A-D092-080CB4708DF5}"/>
              </a:ext>
            </a:extLst>
          </p:cNvPr>
          <p:cNvGrpSpPr/>
          <p:nvPr/>
        </p:nvGrpSpPr>
        <p:grpSpPr>
          <a:xfrm>
            <a:off x="371709" y="8229600"/>
            <a:ext cx="3600000" cy="828000"/>
            <a:chOff x="1275608" y="6322796"/>
            <a:chExt cx="3572909" cy="828631"/>
          </a:xfrm>
        </p:grpSpPr>
        <p:sp>
          <p:nvSpPr>
            <p:cNvPr id="4" name="Freeform 20">
              <a:extLst>
                <a:ext uri="{FF2B5EF4-FFF2-40B4-BE49-F238E27FC236}">
                  <a16:creationId xmlns:a16="http://schemas.microsoft.com/office/drawing/2014/main" id="{E668C8B0-BED8-BEC5-E03F-7FA60E282F2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9C535508-8BF4-5C97-2F3D-13F37E399C0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6" name="Round Diagonal Corner Rectangle 8">
              <a:extLst>
                <a:ext uri="{FF2B5EF4-FFF2-40B4-BE49-F238E27FC236}">
                  <a16:creationId xmlns:a16="http://schemas.microsoft.com/office/drawing/2014/main" id="{4EE4CF16-F214-A762-E5B2-71A7471FEDB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Freeform 9">
              <a:extLst>
                <a:ext uri="{FF2B5EF4-FFF2-40B4-BE49-F238E27FC236}">
                  <a16:creationId xmlns:a16="http://schemas.microsoft.com/office/drawing/2014/main" id="{29F8DDFD-1722-FBC2-E465-CC7FF845A3C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EF5CCD3-18BB-244D-EE0F-F80C053FE692}"/>
                  </a:ext>
                </a:extLst>
              </p:cNvPr>
              <p:cNvSpPr/>
              <p:nvPr/>
            </p:nvSpPr>
            <p:spPr>
              <a:xfrm>
                <a:off x="654348" y="9197390"/>
                <a:ext cx="23420848" cy="3046988"/>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b)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vi-VN" sz="4800" b="1" dirty="0">
                    <a:latin typeface="Tahoma" panose="020B0604030504040204" pitchFamily="34" charset="0"/>
                    <a:ea typeface="Tahoma" panose="020B0604030504040204" pitchFamily="34" charset="0"/>
                    <a:cs typeface="Tahoma" panose="020B0604030504040204" pitchFamily="34" charset="0"/>
                  </a:rPr>
                  <a:t>“</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en-US"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𝟐</m:t>
                    </m:r>
                    <m:r>
                      <a:rPr lang="fr-FR" sz="4800" b="1" i="1">
                        <a:latin typeface="Cambria Math" panose="02040503050406030204" pitchFamily="18" charset="0"/>
                      </a:rPr>
                      <m:t>;</m:t>
                    </m:r>
                    <m:r>
                      <a:rPr lang="fr-FR" sz="4800" b="1" i="1">
                        <a:latin typeface="Cambria Math" panose="02040503050406030204" pitchFamily="18" charset="0"/>
                      </a:rPr>
                      <m:t>𝒃</m:t>
                    </m:r>
                    <m:r>
                      <a:rPr lang="fr-FR" sz="4800" b="1" i="1">
                        <a:latin typeface="Cambria Math" panose="02040503050406030204" pitchFamily="18" charset="0"/>
                      </a:rPr>
                      <m:t>=</m:t>
                    </m:r>
                    <m:r>
                      <a:rPr lang="fr-FR" sz="4800" b="1" i="1">
                        <a:latin typeface="Cambria Math" panose="02040503050406030204" pitchFamily="18" charset="0"/>
                      </a:rPr>
                      <m:t>𝟕</m:t>
                    </m:r>
                    <m:r>
                      <a:rPr lang="fr-FR" sz="4800" b="1" i="1">
                        <a:latin typeface="Cambria Math" panose="02040503050406030204" pitchFamily="18" charset="0"/>
                      </a:rPr>
                      <m:t>;</m:t>
                    </m:r>
                    <m:r>
                      <a:rPr lang="fr-FR" sz="4800" b="1" i="1">
                        <a:latin typeface="Cambria Math" panose="02040503050406030204" pitchFamily="18" charset="0"/>
                      </a:rPr>
                      <m:t>𝒄</m:t>
                    </m:r>
                    <m:r>
                      <a:rPr lang="fr-FR" sz="4800" b="1" i="1">
                        <a:latin typeface="Cambria Math" panose="02040503050406030204" pitchFamily="18" charset="0"/>
                      </a:rPr>
                      <m:t>=</m:t>
                    </m:r>
                    <m:r>
                      <a:rPr lang="fr-FR" sz="4800" b="1" i="1">
                        <a:latin typeface="Cambria Math" panose="02040503050406030204" pitchFamily="18" charset="0"/>
                      </a:rPr>
                      <m:t>𝟑</m:t>
                    </m:r>
                  </m:oMath>
                </a14:m>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nhưng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BEF5CCD3-18BB-244D-EE0F-F80C053FE692}"/>
                  </a:ext>
                </a:extLst>
              </p:cNvPr>
              <p:cNvSpPr>
                <a:spLocks noRot="1" noChangeAspect="1" noMove="1" noResize="1" noEditPoints="1" noAdjustHandles="1" noChangeArrowheads="1" noChangeShapeType="1" noTextEdit="1"/>
              </p:cNvSpPr>
              <p:nvPr/>
            </p:nvSpPr>
            <p:spPr>
              <a:xfrm>
                <a:off x="654348" y="9197390"/>
                <a:ext cx="23420848" cy="3046988"/>
              </a:xfrm>
              <a:prstGeom prst="rect">
                <a:avLst/>
              </a:prstGeom>
              <a:blipFill>
                <a:blip r:embed="rId5"/>
                <a:stretch>
                  <a:fillRect l="-1171" t="-4800" b="-9400"/>
                </a:stretch>
              </a:blipFill>
            </p:spPr>
            <p:txBody>
              <a:bodyPr/>
              <a:lstStyle/>
              <a:p>
                <a:r>
                  <a:rPr lang="en-US">
                    <a:noFill/>
                  </a:rPr>
                  <a:t> </a:t>
                </a:r>
              </a:p>
            </p:txBody>
          </p:sp>
        </mc:Fallback>
      </mc:AlternateContent>
    </p:spTree>
    <p:extLst>
      <p:ext uri="{BB962C8B-B14F-4D97-AF65-F5344CB8AC3E}">
        <p14:creationId xmlns:p14="http://schemas.microsoft.com/office/powerpoint/2010/main" val="198538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down)">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304800" y="1905000"/>
            <a:ext cx="23850600"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27" name="TextBox 26">
            <a:extLst>
              <a:ext uri="{FF2B5EF4-FFF2-40B4-BE49-F238E27FC236}">
                <a16:creationId xmlns:a16="http://schemas.microsoft.com/office/drawing/2014/main" id="{3A653732-9210-4228-AD0D-1B9B77B02426}"/>
              </a:ext>
            </a:extLst>
          </p:cNvPr>
          <p:cNvSpPr txBox="1"/>
          <p:nvPr/>
        </p:nvSpPr>
        <p:spPr>
          <a:xfrm>
            <a:off x="803629" y="484818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490771" y="2934378"/>
            <a:ext cx="23588429" cy="2417055"/>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490772" y="256964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chemeClr val="bg1"/>
                  </a:solidFill>
                  <a:effectLst/>
                  <a:uLnTx/>
                  <a:uFillTx/>
                  <a:latin typeface="Tahoma" pitchFamily="34" charset="0"/>
                  <a:ea typeface="Tahoma" pitchFamily="34" charset="0"/>
                  <a:cs typeface="Tahoma" pitchFamily="34" charset="0"/>
                </a:rPr>
                <a:t>HĐ 6 </a:t>
              </a: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562605" y="2925050"/>
            <a:ext cx="23538366" cy="2308324"/>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sau</a:t>
            </a:r>
            <a:r>
              <a:rPr lang="fr-FR" sz="4800" b="1" dirty="0">
                <a:latin typeface="Tahoma" panose="020B0604030504040204" pitchFamily="34" charset="0"/>
                <a:ea typeface="Tahoma" panose="020B0604030504040204" pitchFamily="34" charset="0"/>
                <a:cs typeface="Tahoma" panose="020B0604030504040204" pitchFamily="34" charset="0"/>
              </a:rPr>
              <a:t> :</a:t>
            </a:r>
          </a:p>
          <a:p>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dirty="0" err="1">
                <a:latin typeface="Tahoma" panose="020B0604030504040204" pitchFamily="34" charset="0"/>
                <a:ea typeface="Tahoma" panose="020B0604030504040204" pitchFamily="34" charset="0"/>
                <a:cs typeface="Tahoma" panose="020B0604030504040204" pitchFamily="34" charset="0"/>
              </a:rPr>
              <a:t>Một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tự</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nhiên</a:t>
            </a:r>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tận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cùng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bằng</a:t>
            </a:r>
            <a:r>
              <a:rPr lang="fr-FR" sz="4800" b="1" dirty="0">
                <a:latin typeface="Tahoma" panose="020B0604030504040204" pitchFamily="34" charset="0"/>
                <a:ea typeface="Tahoma" panose="020B0604030504040204" pitchFamily="34" charset="0"/>
                <a:cs typeface="Tahoma" panose="020B0604030504040204" pitchFamily="34" charset="0"/>
              </a:rPr>
              <a:t> 0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5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ngược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lại</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490771" y="5778996"/>
            <a:ext cx="23493411" cy="4647486"/>
          </a:xfrm>
          <a:prstGeom prst="roundRect">
            <a:avLst>
              <a:gd name="adj" fmla="val 2239"/>
            </a:avLst>
          </a:prstGeom>
          <a:solidFill>
            <a:schemeClr val="accent4">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548705" y="544080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489966" y="5874240"/>
            <a:ext cx="23493411" cy="4524315"/>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Một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tự</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nhiên</a:t>
            </a:r>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tận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cùng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bằng</a:t>
            </a:r>
            <a:r>
              <a:rPr lang="fr-FR" sz="4800" b="1" dirty="0">
                <a:latin typeface="Tahoma" panose="020B0604030504040204" pitchFamily="34" charset="0"/>
                <a:ea typeface="Tahoma" panose="020B0604030504040204" pitchFamily="34" charset="0"/>
                <a:cs typeface="Tahoma" panose="020B0604030504040204" pitchFamily="34" charset="0"/>
              </a:rPr>
              <a:t> 0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5’’ là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tự</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nhiên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tận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cùng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bằng</a:t>
            </a:r>
            <a:r>
              <a:rPr lang="fr-FR" sz="4800" b="1" dirty="0">
                <a:latin typeface="Tahoma" panose="020B0604030504040204" pitchFamily="34" charset="0"/>
                <a:ea typeface="Tahoma" panose="020B0604030504040204" pitchFamily="34" charset="0"/>
                <a:cs typeface="Tahoma" panose="020B0604030504040204" pitchFamily="34" charset="0"/>
              </a:rPr>
              <a:t> 0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5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sẽ</a:t>
            </a:r>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 là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ở HĐ6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thể</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dưới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dạng</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Một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tự</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nhiên</a:t>
            </a:r>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tận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cùng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bằng</a:t>
            </a:r>
            <a:r>
              <a:rPr lang="fr-FR" sz="4800" b="1" dirty="0">
                <a:latin typeface="Tahoma" panose="020B0604030504040204" pitchFamily="34" charset="0"/>
                <a:ea typeface="Tahoma" panose="020B0604030504040204" pitchFamily="34" charset="0"/>
                <a:cs typeface="Tahoma" panose="020B0604030504040204" pitchFamily="34" charset="0"/>
              </a:rPr>
              <a:t> 0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5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490771" y="1761706"/>
            <a:ext cx="9872429" cy="830997"/>
            <a:chOff x="777875" y="1892299"/>
            <a:chExt cx="9872429"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8562743" cy="830995"/>
            </a:xfrm>
            <a:prstGeom prst="rect">
              <a:avLst/>
            </a:prstGeom>
            <a:solidFill>
              <a:schemeClr val="bg1"/>
            </a:solid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TƯƠNG ĐƯƠNG.</a:t>
              </a:r>
            </a:p>
          </p:txBody>
        </p:sp>
      </p:gr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EA05DCF5-3035-BD7A-833D-BE7E1C865042}"/>
                  </a:ext>
                </a:extLst>
              </p:cNvPr>
              <p:cNvSpPr/>
              <p:nvPr/>
            </p:nvSpPr>
            <p:spPr>
              <a:xfrm>
                <a:off x="1723278" y="1063935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lgn="ctr">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được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gọi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một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hiệu</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Rounded Corners 1">
                <a:extLst>
                  <a:ext uri="{FF2B5EF4-FFF2-40B4-BE49-F238E27FC236}">
                    <a16:creationId xmlns:a16="http://schemas.microsoft.com/office/drawing/2014/main" id="{EA05DCF5-3035-BD7A-833D-BE7E1C865042}"/>
                  </a:ext>
                </a:extLst>
              </p:cNvPr>
              <p:cNvSpPr>
                <a:spLocks noRot="1" noChangeAspect="1" noMove="1" noResize="1" noEditPoints="1" noAdjustHandles="1" noChangeArrowheads="1" noChangeShapeType="1" noTextEdit="1"/>
              </p:cNvSpPr>
              <p:nvPr/>
            </p:nvSpPr>
            <p:spPr>
              <a:xfrm>
                <a:off x="1723278" y="10639353"/>
                <a:ext cx="21013644" cy="1947250"/>
              </a:xfrm>
              <a:prstGeom prst="roundRect">
                <a:avLst/>
              </a:prstGeom>
              <a:blipFill>
                <a:blip r:embed="rId3"/>
                <a:stretch>
                  <a:fillRect b="-5919"/>
                </a:stretch>
              </a:blipFill>
            </p:spPr>
            <p:txBody>
              <a:bodyPr/>
              <a:lstStyle/>
              <a:p>
                <a:r>
                  <a:rPr lang="en-US">
                    <a:noFill/>
                  </a:rPr>
                  <a:t> </a:t>
                </a:r>
              </a:p>
            </p:txBody>
          </p:sp>
        </mc:Fallback>
      </mc:AlternateContent>
    </p:spTree>
    <p:extLst>
      <p:ext uri="{BB962C8B-B14F-4D97-AF65-F5344CB8AC3E}">
        <p14:creationId xmlns:p14="http://schemas.microsoft.com/office/powerpoint/2010/main" val="2199524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228600" y="1213311"/>
            <a:ext cx="23929479" cy="11529786"/>
          </a:xfrm>
          <a:prstGeom prst="roundRect">
            <a:avLst>
              <a:gd name="adj" fmla="val 2127"/>
            </a:avLst>
          </a:prstGeom>
          <a:no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27" name="TextBox 26">
            <a:extLst>
              <a:ext uri="{FF2B5EF4-FFF2-40B4-BE49-F238E27FC236}">
                <a16:creationId xmlns:a16="http://schemas.microsoft.com/office/drawing/2014/main" id="{3A653732-9210-4228-AD0D-1B9B77B02426}"/>
              </a:ext>
            </a:extLst>
          </p:cNvPr>
          <p:cNvSpPr txBox="1"/>
          <p:nvPr/>
        </p:nvSpPr>
        <p:spPr>
          <a:xfrm>
            <a:off x="1519766" y="4624484"/>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250369" y="3723526"/>
            <a:ext cx="23820991" cy="2265057"/>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250370" y="3436003"/>
            <a:ext cx="3600185" cy="828000"/>
            <a:chOff x="1275608" y="6322796"/>
            <a:chExt cx="3573091"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440870" y="3585794"/>
                <a:ext cx="23583902" cy="2308324"/>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Nếu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cả</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hai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mệnh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đề</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oMath>
                </a14:m>
                <a:r>
                  <a:rPr lang="vi-VN"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𝑸</m:t>
                    </m:r>
                    <m:r>
                      <a:rPr lang="fr-FR" sz="4600" b="1" i="1">
                        <a:latin typeface="Cambria Math" panose="02040503050406030204" pitchFamily="18" charset="0"/>
                      </a:rPr>
                      <m:t>⇒</m:t>
                    </m:r>
                    <m:r>
                      <a:rPr lang="fr-FR" sz="4600" b="1" i="1">
                        <a:latin typeface="Cambria Math" panose="02040503050406030204" pitchFamily="18" charset="0"/>
                      </a:rPr>
                      <m:t>𝑷</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đúng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thì</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mệnh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đề</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tương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đương</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đúng</a:t>
                </a:r>
                <a:r>
                  <a:rPr lang="fr-FR" sz="4600" b="1" dirty="0">
                    <a:latin typeface="Tahoma" panose="020B0604030504040204" pitchFamily="34" charset="0"/>
                    <a:ea typeface="Tahoma" panose="020B0604030504040204" pitchFamily="34" charset="0"/>
                    <a:cs typeface="Tahoma" panose="020B0604030504040204" pitchFamily="34" charset="0"/>
                  </a:rPr>
                  <a:t>. Khi </a:t>
                </a:r>
                <a:r>
                  <a:rPr lang="fr-FR" sz="4600" b="1" dirty="0" err="1">
                    <a:latin typeface="Tahoma" panose="020B0604030504040204" pitchFamily="34" charset="0"/>
                    <a:ea typeface="Tahoma" panose="020B0604030504040204" pitchFamily="34" charset="0"/>
                    <a:cs typeface="Tahoma" panose="020B0604030504040204" pitchFamily="34" charset="0"/>
                  </a:rPr>
                  <a:t>đó</a:t>
                </a:r>
                <a:r>
                  <a:rPr lang="fr-FR" sz="4600" b="1" dirty="0">
                    <a:latin typeface="Tahoma" panose="020B0604030504040204" pitchFamily="34" charset="0"/>
                    <a:ea typeface="Tahoma" panose="020B0604030504040204" pitchFamily="34" charset="0"/>
                    <a:cs typeface="Tahoma" panose="020B0604030504040204" pitchFamily="34" charset="0"/>
                  </a:rPr>
                  <a:t> ta </a:t>
                </a:r>
                <a:r>
                  <a:rPr lang="fr-FR" sz="4600" b="1" dirty="0" err="1">
                    <a:latin typeface="Tahoma" panose="020B0604030504040204" pitchFamily="34" charset="0"/>
                    <a:ea typeface="Tahoma" panose="020B0604030504040204" pitchFamily="34" charset="0"/>
                    <a:cs typeface="Tahoma" panose="020B0604030504040204" pitchFamily="34" charset="0"/>
                  </a:rPr>
                  <a:t>nói</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oMath>
                </a14:m>
                <a:r>
                  <a:rPr lang="fr-FR" sz="4600" b="1" i="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tương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đương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với</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 </a:t>
                </a:r>
                <a:r>
                  <a:rPr lang="fr-FR" sz="4600" b="1" dirty="0" err="1">
                    <a:latin typeface="Tahoma" panose="020B0604030504040204" pitchFamily="34" charset="0"/>
                    <a:ea typeface="Tahoma" panose="020B0604030504040204" pitchFamily="34" charset="0"/>
                    <a:cs typeface="Tahoma" panose="020B0604030504040204" pitchFamily="34" charset="0"/>
                  </a:rPr>
                  <a:t>hoặc</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oMath>
                </a14:m>
                <a:r>
                  <a:rPr lang="fr-FR" sz="4600" b="1" i="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có</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 </a:t>
                </a:r>
                <a:r>
                  <a:rPr lang="fr-FR" sz="4600" b="1" dirty="0" err="1">
                    <a:latin typeface="Tahoma" panose="020B0604030504040204" pitchFamily="34" charset="0"/>
                    <a:ea typeface="Tahoma" panose="020B0604030504040204" pitchFamily="34" charset="0"/>
                    <a:cs typeface="Tahoma" panose="020B0604030504040204" pitchFamily="34" charset="0"/>
                  </a:rPr>
                  <a:t>hoặc</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vi-VN" sz="4600" b="1" i="1" smtClean="0">
                        <a:latin typeface="Cambria Math" panose="02040503050406030204" pitchFamily="18" charset="0"/>
                      </a:rPr>
                      <m:t> </m:t>
                    </m:r>
                  </m:oMath>
                </a14:m>
                <a:r>
                  <a:rPr lang="fr-FR" sz="4600" b="1" dirty="0">
                    <a:latin typeface="Tahoma" panose="020B0604030504040204" pitchFamily="34" charset="0"/>
                    <a:ea typeface="Tahoma" panose="020B0604030504040204" pitchFamily="34" charset="0"/>
                    <a:cs typeface="Tahoma" panose="020B0604030504040204" pitchFamily="34" charset="0"/>
                  </a:rPr>
                  <a:t>khi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chỉ</a:t>
                </a:r>
                <a:r>
                  <a:rPr lang="fr-FR" sz="46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a:t>
                </a:r>
                <a:endParaRPr lang="en-US" sz="46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440870" y="3585794"/>
                <a:ext cx="23583902" cy="2308324"/>
              </a:xfrm>
              <a:prstGeom prst="rect">
                <a:avLst/>
              </a:prstGeom>
              <a:blipFill>
                <a:blip r:embed="rId3"/>
                <a:stretch>
                  <a:fillRect l="-1111" t="-4749" r="-207" b="-9499"/>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2552996" y="1112767"/>
            <a:ext cx="9840819" cy="830997"/>
            <a:chOff x="777875" y="1892299"/>
            <a:chExt cx="9840819"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8531133" cy="830995"/>
            </a:xfrm>
            <a:prstGeom prst="rect">
              <a:avLst/>
            </a:prstGeom>
            <a:solidFill>
              <a:schemeClr val="bg1"/>
            </a:solid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TƯƠNG ĐƯƠNG.</a:t>
              </a:r>
            </a:p>
          </p:txBody>
        </p:sp>
      </p:gr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98EFC3FD-1222-7779-E8D8-6FF55BC28A89}"/>
                  </a:ext>
                </a:extLst>
              </p:cNvPr>
              <p:cNvSpPr/>
              <p:nvPr/>
            </p:nvSpPr>
            <p:spPr>
              <a:xfrm>
                <a:off x="522514" y="1930142"/>
                <a:ext cx="22800184" cy="153851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lgn="ctr">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được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gọi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một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hiệu</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Rounded Corners 1">
                <a:extLst>
                  <a:ext uri="{FF2B5EF4-FFF2-40B4-BE49-F238E27FC236}">
                    <a16:creationId xmlns:a16="http://schemas.microsoft.com/office/drawing/2014/main" id="{98EFC3FD-1222-7779-E8D8-6FF55BC28A89}"/>
                  </a:ext>
                </a:extLst>
              </p:cNvPr>
              <p:cNvSpPr>
                <a:spLocks noRot="1" noChangeAspect="1" noMove="1" noResize="1" noEditPoints="1" noAdjustHandles="1" noChangeArrowheads="1" noChangeShapeType="1" noTextEdit="1"/>
              </p:cNvSpPr>
              <p:nvPr/>
            </p:nvSpPr>
            <p:spPr>
              <a:xfrm>
                <a:off x="522514" y="1930142"/>
                <a:ext cx="22800184" cy="1538518"/>
              </a:xfrm>
              <a:prstGeom prst="roundRect">
                <a:avLst/>
              </a:prstGeom>
              <a:blipFill>
                <a:blip r:embed="rId4"/>
                <a:stretch>
                  <a:fillRect t="-10277" b="-2055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5562712-6689-69C2-C675-44B00D0B033D}"/>
              </a:ext>
            </a:extLst>
          </p:cNvPr>
          <p:cNvSpPr txBox="1"/>
          <p:nvPr/>
        </p:nvSpPr>
        <p:spPr>
          <a:xfrm>
            <a:off x="810854" y="8189149"/>
            <a:ext cx="2071386" cy="800219"/>
          </a:xfrm>
          <a:prstGeom prst="rect">
            <a:avLst/>
          </a:prstGeom>
          <a:noFill/>
        </p:spPr>
        <p:txBody>
          <a:bodyPr wrap="squar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 name="Rounded Rectangle 61">
            <a:extLst>
              <a:ext uri="{FF2B5EF4-FFF2-40B4-BE49-F238E27FC236}">
                <a16:creationId xmlns:a16="http://schemas.microsoft.com/office/drawing/2014/main" id="{0A246EBB-534C-7CED-3634-4A0F21DF589B}"/>
              </a:ext>
            </a:extLst>
          </p:cNvPr>
          <p:cNvSpPr/>
          <p:nvPr/>
        </p:nvSpPr>
        <p:spPr>
          <a:xfrm>
            <a:off x="250371" y="6138019"/>
            <a:ext cx="23820991" cy="4069738"/>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 name="Group 67">
            <a:extLst>
              <a:ext uri="{FF2B5EF4-FFF2-40B4-BE49-F238E27FC236}">
                <a16:creationId xmlns:a16="http://schemas.microsoft.com/office/drawing/2014/main" id="{64F53454-6000-6989-9B5C-4C29826C2818}"/>
              </a:ext>
            </a:extLst>
          </p:cNvPr>
          <p:cNvGrpSpPr/>
          <p:nvPr/>
        </p:nvGrpSpPr>
        <p:grpSpPr>
          <a:xfrm>
            <a:off x="289412" y="5910606"/>
            <a:ext cx="4010579" cy="940513"/>
            <a:chOff x="1311958" y="3405486"/>
            <a:chExt cx="3579192" cy="940513"/>
          </a:xfrm>
        </p:grpSpPr>
        <p:sp>
          <p:nvSpPr>
            <p:cNvPr id="6" name="Freeform 20">
              <a:extLst>
                <a:ext uri="{FF2B5EF4-FFF2-40B4-BE49-F238E27FC236}">
                  <a16:creationId xmlns:a16="http://schemas.microsoft.com/office/drawing/2014/main" id="{B753DC4A-DE1B-A8E7-119F-6E8E03154559}"/>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E374BAA3-1FEB-474B-2BE1-962019D68FCA}"/>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5</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8" name="Group 70">
              <a:extLst>
                <a:ext uri="{FF2B5EF4-FFF2-40B4-BE49-F238E27FC236}">
                  <a16:creationId xmlns:a16="http://schemas.microsoft.com/office/drawing/2014/main" id="{1070CC77-4313-CBCB-498F-FC3DC253BD34}"/>
                </a:ext>
              </a:extLst>
            </p:cNvPr>
            <p:cNvGrpSpPr/>
            <p:nvPr/>
          </p:nvGrpSpPr>
          <p:grpSpPr>
            <a:xfrm>
              <a:off x="1311958" y="3405486"/>
              <a:ext cx="950173" cy="940513"/>
              <a:chOff x="1311958" y="3405486"/>
              <a:chExt cx="950173" cy="940513"/>
            </a:xfrm>
          </p:grpSpPr>
          <p:sp>
            <p:nvSpPr>
              <p:cNvPr id="9" name="Rectangle 8">
                <a:extLst>
                  <a:ext uri="{FF2B5EF4-FFF2-40B4-BE49-F238E27FC236}">
                    <a16:creationId xmlns:a16="http://schemas.microsoft.com/office/drawing/2014/main" id="{CF14E6A7-05F1-CAAA-CE66-7A01212061A5}"/>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DCC03679-0F54-86F2-B9C9-8F19B7C2A54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 name="Freeform 14">
                <a:extLst>
                  <a:ext uri="{FF2B5EF4-FFF2-40B4-BE49-F238E27FC236}">
                    <a16:creationId xmlns:a16="http://schemas.microsoft.com/office/drawing/2014/main" id="{982D59EA-0B39-09C0-597D-1FF1610FBDD1}"/>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Freeform 15">
                <a:extLst>
                  <a:ext uri="{FF2B5EF4-FFF2-40B4-BE49-F238E27FC236}">
                    <a16:creationId xmlns:a16="http://schemas.microsoft.com/office/drawing/2014/main" id="{0395D9AD-30F6-EA00-FE04-96DBB7D3393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 name="Freeform 16">
                <a:extLst>
                  <a:ext uri="{FF2B5EF4-FFF2-40B4-BE49-F238E27FC236}">
                    <a16:creationId xmlns:a16="http://schemas.microsoft.com/office/drawing/2014/main" id="{34EB0710-0E91-8E6F-A389-2A23F3DB7453}"/>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 name="Freeform 17">
                <a:extLst>
                  <a:ext uri="{FF2B5EF4-FFF2-40B4-BE49-F238E27FC236}">
                    <a16:creationId xmlns:a16="http://schemas.microsoft.com/office/drawing/2014/main" id="{B957C837-A112-AB9F-B083-9D97C4617BB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 name="Freeform 18">
                <a:extLst>
                  <a:ext uri="{FF2B5EF4-FFF2-40B4-BE49-F238E27FC236}">
                    <a16:creationId xmlns:a16="http://schemas.microsoft.com/office/drawing/2014/main" id="{F8E25513-C3D0-C325-44BC-0E5AE2D82272}"/>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Freeform 19">
                <a:extLst>
                  <a:ext uri="{FF2B5EF4-FFF2-40B4-BE49-F238E27FC236}">
                    <a16:creationId xmlns:a16="http://schemas.microsoft.com/office/drawing/2014/main" id="{25408FBF-BE64-B464-069B-F8D05703E7B3}"/>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Freeform 20">
                <a:extLst>
                  <a:ext uri="{FF2B5EF4-FFF2-40B4-BE49-F238E27FC236}">
                    <a16:creationId xmlns:a16="http://schemas.microsoft.com/office/drawing/2014/main" id="{EE334CF2-7D82-B2B9-14FB-34653590F795}"/>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Freeform 21">
                <a:extLst>
                  <a:ext uri="{FF2B5EF4-FFF2-40B4-BE49-F238E27FC236}">
                    <a16:creationId xmlns:a16="http://schemas.microsoft.com/office/drawing/2014/main" id="{6DAEE3F2-E838-C012-D36F-AEABB23E344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Freeform 22">
                <a:extLst>
                  <a:ext uri="{FF2B5EF4-FFF2-40B4-BE49-F238E27FC236}">
                    <a16:creationId xmlns:a16="http://schemas.microsoft.com/office/drawing/2014/main" id="{6274B108-7A2C-E0FA-7B55-C68A28172F14}"/>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Freeform 23">
                <a:extLst>
                  <a:ext uri="{FF2B5EF4-FFF2-40B4-BE49-F238E27FC236}">
                    <a16:creationId xmlns:a16="http://schemas.microsoft.com/office/drawing/2014/main" id="{185DD67E-36BC-26D6-457A-3C1020C8B00F}"/>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 name="Freeform 24">
                <a:extLst>
                  <a:ext uri="{FF2B5EF4-FFF2-40B4-BE49-F238E27FC236}">
                    <a16:creationId xmlns:a16="http://schemas.microsoft.com/office/drawing/2014/main" id="{73289777-7C08-269F-C383-EF8ECB3ABED8}"/>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 name="Freeform 25">
                <a:extLst>
                  <a:ext uri="{FF2B5EF4-FFF2-40B4-BE49-F238E27FC236}">
                    <a16:creationId xmlns:a16="http://schemas.microsoft.com/office/drawing/2014/main" id="{6D4CA9ED-BD47-FB5A-1555-3817BDF2276F}"/>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Freeform 26">
                <a:extLst>
                  <a:ext uri="{FF2B5EF4-FFF2-40B4-BE49-F238E27FC236}">
                    <a16:creationId xmlns:a16="http://schemas.microsoft.com/office/drawing/2014/main" id="{1FF273C5-9A5F-2F98-0B5E-2E0FCD00D12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Freeform 27">
                <a:extLst>
                  <a:ext uri="{FF2B5EF4-FFF2-40B4-BE49-F238E27FC236}">
                    <a16:creationId xmlns:a16="http://schemas.microsoft.com/office/drawing/2014/main" id="{B7C03ADD-2C5C-B666-27C9-20C85FB2DFE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5" name="Freeform 28">
                <a:extLst>
                  <a:ext uri="{FF2B5EF4-FFF2-40B4-BE49-F238E27FC236}">
                    <a16:creationId xmlns:a16="http://schemas.microsoft.com/office/drawing/2014/main" id="{00EE0338-2AC3-D3F3-EDA1-5053BB571A3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6" name="Freeform 29">
                <a:extLst>
                  <a:ext uri="{FF2B5EF4-FFF2-40B4-BE49-F238E27FC236}">
                    <a16:creationId xmlns:a16="http://schemas.microsoft.com/office/drawing/2014/main" id="{97D8C9E4-2241-2AF3-D2EE-52E9E04A4BF6}"/>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8" name="Freeform 30">
                <a:extLst>
                  <a:ext uri="{FF2B5EF4-FFF2-40B4-BE49-F238E27FC236}">
                    <a16:creationId xmlns:a16="http://schemas.microsoft.com/office/drawing/2014/main" id="{B5DCF20B-C1AC-C4A1-0689-3902A962EDC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9" name="Freeform 31">
                <a:extLst>
                  <a:ext uri="{FF2B5EF4-FFF2-40B4-BE49-F238E27FC236}">
                    <a16:creationId xmlns:a16="http://schemas.microsoft.com/office/drawing/2014/main" id="{EB4756B1-4C98-B442-C1FD-3FF69A31CC14}"/>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0" name="Freeform 32">
                <a:extLst>
                  <a:ext uri="{FF2B5EF4-FFF2-40B4-BE49-F238E27FC236}">
                    <a16:creationId xmlns:a16="http://schemas.microsoft.com/office/drawing/2014/main" id="{5437DC59-D7B9-C75F-EC49-19D114C7A099}"/>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1" name="Freeform 33">
                <a:extLst>
                  <a:ext uri="{FF2B5EF4-FFF2-40B4-BE49-F238E27FC236}">
                    <a16:creationId xmlns:a16="http://schemas.microsoft.com/office/drawing/2014/main" id="{AA930A25-DA13-D42C-4B61-BF1CFDECE614}"/>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2" name="Freeform 34">
                <a:extLst>
                  <a:ext uri="{FF2B5EF4-FFF2-40B4-BE49-F238E27FC236}">
                    <a16:creationId xmlns:a16="http://schemas.microsoft.com/office/drawing/2014/main" id="{9031081B-332F-CD3A-B08B-8BC1A3A8792A}"/>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3" name="Freeform 35">
                <a:extLst>
                  <a:ext uri="{FF2B5EF4-FFF2-40B4-BE49-F238E27FC236}">
                    <a16:creationId xmlns:a16="http://schemas.microsoft.com/office/drawing/2014/main" id="{89F33979-FE5F-7E9D-8EAC-4826A57D5E20}"/>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4" name="Freeform 36">
                <a:extLst>
                  <a:ext uri="{FF2B5EF4-FFF2-40B4-BE49-F238E27FC236}">
                    <a16:creationId xmlns:a16="http://schemas.microsoft.com/office/drawing/2014/main" id="{3A605ED2-F178-3F37-FFAF-94E357E0CCE2}"/>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C8F3C80-3573-B23B-5355-7D00336E3F82}"/>
                  </a:ext>
                </a:extLst>
              </p:cNvPr>
              <p:cNvSpPr txBox="1"/>
              <p:nvPr/>
            </p:nvSpPr>
            <p:spPr>
              <a:xfrm>
                <a:off x="554108" y="6012340"/>
                <a:ext cx="23470664" cy="4370427"/>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Cho </a:t>
                </a:r>
                <a:r>
                  <a:rPr lang="fr-FR" sz="4600" b="1" dirty="0" err="1">
                    <a:latin typeface="Tahoma" panose="020B0604030504040204" pitchFamily="34" charset="0"/>
                    <a:ea typeface="Tahoma" panose="020B0604030504040204" pitchFamily="34" charset="0"/>
                    <a:cs typeface="Tahoma" panose="020B0604030504040204" pitchFamily="34" charset="0"/>
                  </a:rPr>
                  <a:t>hai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mệnh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đề</a:t>
                </a:r>
                <a:r>
                  <a:rPr lang="fr-FR" sz="4600" b="1" dirty="0">
                    <a:latin typeface="Tahoma" panose="020B0604030504040204" pitchFamily="34" charset="0"/>
                    <a:ea typeface="Tahoma" panose="020B0604030504040204" pitchFamily="34" charset="0"/>
                    <a:cs typeface="Tahoma" panose="020B0604030504040204" pitchFamily="34" charset="0"/>
                  </a:rPr>
                  <a:t>:</a:t>
                </a:r>
              </a:p>
              <a:p>
                <a:r>
                  <a:rPr lang="fr-FR" sz="4600" b="1" i="1" dirty="0">
                    <a:latin typeface="Tahoma" panose="020B0604030504040204" pitchFamily="34" charset="0"/>
                    <a:ea typeface="Tahoma" panose="020B0604030504040204" pitchFamily="34" charset="0"/>
                    <a:cs typeface="Tahoma" panose="020B0604030504040204" pitchFamily="34" charset="0"/>
                  </a:rPr>
                  <a:t>		P</a:t>
                </a:r>
                <a:r>
                  <a:rPr lang="fr-FR" sz="4600" b="1" dirty="0">
                    <a:latin typeface="Tahoma" panose="020B0604030504040204" pitchFamily="34" charset="0"/>
                    <a:ea typeface="Tahoma" panose="020B0604030504040204" pitchFamily="34" charset="0"/>
                    <a:cs typeface="Tahoma" panose="020B0604030504040204" pitchFamily="34" charset="0"/>
                  </a:rPr>
                  <a:t> : “</a:t>
                </a:r>
                <a:r>
                  <a:rPr lang="fr-FR" sz="4600" b="1" dirty="0" err="1">
                    <a:latin typeface="Tahoma" panose="020B0604030504040204" pitchFamily="34" charset="0"/>
                    <a:ea typeface="Tahoma" panose="020B0604030504040204" pitchFamily="34" charset="0"/>
                    <a:cs typeface="Tahoma" panose="020B0604030504040204" pitchFamily="34" charset="0"/>
                  </a:rPr>
                  <a:t>Tứ</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giác</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𝑨𝑩𝑪𝑫</m:t>
                    </m:r>
                  </m:oMath>
                </a14:m>
                <a:r>
                  <a:rPr lang="fr-FR" sz="4600" b="1" i="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là </a:t>
                </a:r>
                <a:r>
                  <a:rPr lang="fr-FR" sz="4600" b="1" dirty="0" err="1">
                    <a:latin typeface="Tahoma" panose="020B0604030504040204" pitchFamily="34" charset="0"/>
                    <a:ea typeface="Tahoma" panose="020B0604030504040204" pitchFamily="34" charset="0"/>
                    <a:cs typeface="Tahoma" panose="020B0604030504040204" pitchFamily="34" charset="0"/>
                  </a:rPr>
                  <a:t>hình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vuông</a:t>
                </a:r>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a:t>		</a:t>
                </a:r>
                <a14:m>
                  <m:oMath xmlns:m="http://schemas.openxmlformats.org/officeDocument/2006/math">
                    <m:r>
                      <a:rPr lang="fr-FR" sz="4600" b="1" i="1">
                        <a:latin typeface="Cambria Math" panose="02040503050406030204" pitchFamily="18" charset="0"/>
                      </a:rPr>
                      <m:t>𝑸</m:t>
                    </m:r>
                  </m:oMath>
                </a14:m>
                <a:r>
                  <a:rPr lang="fr-FR" sz="4600" b="1" i="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a:t>
                </a:r>
                <a:r>
                  <a:rPr lang="fr-FR" sz="4600" b="1" i="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Tứ</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giác</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𝑨𝑩𝑪𝑫</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fr-FR" sz="4600" b="1" dirty="0" err="1">
                    <a:latin typeface="Tahoma" panose="020B0604030504040204" pitchFamily="34" charset="0"/>
                    <a:ea typeface="Tahoma" panose="020B0604030504040204" pitchFamily="34" charset="0"/>
                    <a:cs typeface="Tahoma" panose="020B0604030504040204" pitchFamily="34" charset="0"/>
                  </a:rPr>
                  <a:t>hình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chữ</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nhật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có</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hai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đường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chéo</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vuông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góc</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nhau</a:t>
                </a:r>
                <a:r>
                  <a:rPr lang="fr-FR" sz="4600" b="1" dirty="0">
                    <a:latin typeface="Tahoma" panose="020B0604030504040204" pitchFamily="34" charset="0"/>
                    <a:ea typeface="Tahoma" panose="020B0604030504040204" pitchFamily="34" charset="0"/>
                    <a:cs typeface="Tahoma" panose="020B0604030504040204" pitchFamily="34" charset="0"/>
                  </a:rPr>
                  <a:t>” .</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Hãy</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mệnh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đề</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tương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đương</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r>
                      <a:rPr lang="vi-VN" sz="4600" b="1" i="1" smtClean="0">
                        <a:latin typeface="Cambria Math" panose="02040503050406030204" pitchFamily="18" charset="0"/>
                      </a:rPr>
                      <m:t> </m:t>
                    </m:r>
                  </m:oMath>
                </a14:m>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xác</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tính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đúng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sai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của</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mệnh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đề</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tương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đương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này</a:t>
                </a:r>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BC8F3C80-3573-B23B-5355-7D00336E3F82}"/>
                  </a:ext>
                </a:extLst>
              </p:cNvPr>
              <p:cNvSpPr txBox="1">
                <a:spLocks noRot="1" noChangeAspect="1" noMove="1" noResize="1" noEditPoints="1" noAdjustHandles="1" noChangeArrowheads="1" noChangeShapeType="1" noTextEdit="1"/>
              </p:cNvSpPr>
              <p:nvPr/>
            </p:nvSpPr>
            <p:spPr>
              <a:xfrm>
                <a:off x="554108" y="6012340"/>
                <a:ext cx="23470664" cy="4370427"/>
              </a:xfrm>
              <a:prstGeom prst="rect">
                <a:avLst/>
              </a:prstGeom>
              <a:blipFill>
                <a:blip r:embed="rId5"/>
                <a:stretch>
                  <a:fillRect l="-1117" t="-2371" b="-6137"/>
                </a:stretch>
              </a:blipFill>
            </p:spPr>
            <p:txBody>
              <a:bodyPr/>
              <a:lstStyle/>
              <a:p>
                <a:r>
                  <a:rPr lang="en-US">
                    <a:noFill/>
                  </a:rPr>
                  <a:t> </a:t>
                </a:r>
              </a:p>
            </p:txBody>
          </p:sp>
        </mc:Fallback>
      </mc:AlternateContent>
      <p:sp>
        <p:nvSpPr>
          <p:cNvPr id="36" name="Rounded Rectangle 4">
            <a:extLst>
              <a:ext uri="{FF2B5EF4-FFF2-40B4-BE49-F238E27FC236}">
                <a16:creationId xmlns:a16="http://schemas.microsoft.com/office/drawing/2014/main" id="{7764B028-C5DC-88D0-C0CF-7599C07F5AD8}"/>
              </a:ext>
            </a:extLst>
          </p:cNvPr>
          <p:cNvSpPr/>
          <p:nvPr/>
        </p:nvSpPr>
        <p:spPr>
          <a:xfrm>
            <a:off x="337088" y="10576156"/>
            <a:ext cx="23820991" cy="295465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88EBBAD2-7226-D5C2-8A41-4475E64B2855}"/>
              </a:ext>
            </a:extLst>
          </p:cNvPr>
          <p:cNvGrpSpPr/>
          <p:nvPr/>
        </p:nvGrpSpPr>
        <p:grpSpPr>
          <a:xfrm>
            <a:off x="436270" y="10237961"/>
            <a:ext cx="3600000" cy="828000"/>
            <a:chOff x="1275608" y="6322796"/>
            <a:chExt cx="3572909" cy="828631"/>
          </a:xfrm>
        </p:grpSpPr>
        <p:sp>
          <p:nvSpPr>
            <p:cNvPr id="38" name="Freeform 20">
              <a:extLst>
                <a:ext uri="{FF2B5EF4-FFF2-40B4-BE49-F238E27FC236}">
                  <a16:creationId xmlns:a16="http://schemas.microsoft.com/office/drawing/2014/main" id="{4FFB5721-65C9-428C-EC59-ABE9A0623E51}"/>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13AF4EBB-870B-CBCE-AF2A-55BEC9574334}"/>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40" name="Round Diagonal Corner Rectangle 8">
              <a:extLst>
                <a:ext uri="{FF2B5EF4-FFF2-40B4-BE49-F238E27FC236}">
                  <a16:creationId xmlns:a16="http://schemas.microsoft.com/office/drawing/2014/main" id="{F82CBECC-45B6-DEAA-38D3-1CA736FD33DE}"/>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Freeform 9">
              <a:extLst>
                <a:ext uri="{FF2B5EF4-FFF2-40B4-BE49-F238E27FC236}">
                  <a16:creationId xmlns:a16="http://schemas.microsoft.com/office/drawing/2014/main" id="{163C80C5-1D26-21B0-B058-DDCB4B1D257C}"/>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414938B3-3508-E9FB-59D1-DA171EB16C2F}"/>
                  </a:ext>
                </a:extLst>
              </p:cNvPr>
              <p:cNvSpPr/>
              <p:nvPr/>
            </p:nvSpPr>
            <p:spPr>
              <a:xfrm>
                <a:off x="395881" y="10580850"/>
                <a:ext cx="24060438" cy="2954655"/>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Mệnh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đề</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tương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đương</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Tứ</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giác</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𝑨𝑩𝑪𝑫</m:t>
                    </m:r>
                  </m:oMath>
                </a14:m>
                <a:r>
                  <a:rPr lang="fr-FR" sz="4600" b="1" i="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là </a:t>
                </a:r>
                <a:r>
                  <a:rPr lang="fr-FR" sz="4600" b="1" dirty="0" err="1">
                    <a:latin typeface="Tahoma" panose="020B0604030504040204" pitchFamily="34" charset="0"/>
                    <a:ea typeface="Tahoma" panose="020B0604030504040204" pitchFamily="34" charset="0"/>
                    <a:cs typeface="Tahoma" panose="020B0604030504040204" pitchFamily="34" charset="0"/>
                  </a:rPr>
                  <a:t>hình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vuông</a:t>
                </a:r>
                <a:r>
                  <a:rPr lang="fr-FR" sz="4600" b="1" dirty="0">
                    <a:latin typeface="Tahoma" panose="020B0604030504040204" pitchFamily="34" charset="0"/>
                    <a:ea typeface="Tahoma" panose="020B0604030504040204" pitchFamily="34" charset="0"/>
                    <a:cs typeface="Tahoma" panose="020B0604030504040204" pitchFamily="34" charset="0"/>
                  </a:rPr>
                  <a:t> khi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chỉ</a:t>
                </a:r>
                <a:r>
                  <a:rPr lang="fr-FR" sz="4600" b="1" dirty="0">
                    <a:latin typeface="Tahoma" panose="020B0604030504040204" pitchFamily="34" charset="0"/>
                    <a:ea typeface="Tahoma" panose="020B0604030504040204" pitchFamily="34" charset="0"/>
                    <a:cs typeface="Tahoma" panose="020B0604030504040204" pitchFamily="34" charset="0"/>
                  </a:rPr>
                  <a:t> khi </a:t>
                </a:r>
                <a:r>
                  <a:rPr lang="fr-FR" sz="4600" b="1" dirty="0" err="1">
                    <a:latin typeface="Tahoma" panose="020B0604030504040204" pitchFamily="34" charset="0"/>
                    <a:ea typeface="Tahoma" panose="020B0604030504040204" pitchFamily="34" charset="0"/>
                    <a:cs typeface="Tahoma" panose="020B0604030504040204" pitchFamily="34" charset="0"/>
                  </a:rPr>
                  <a:t>tứ</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giác</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𝑨𝑩𝑪𝑫</m:t>
                    </m:r>
                    <m:r>
                      <a:rPr lang="vi-VN" sz="4600" b="1" i="1" smtClean="0">
                        <a:latin typeface="Cambria Math" panose="02040503050406030204" pitchFamily="18" charset="0"/>
                      </a:rPr>
                      <m:t> </m:t>
                    </m:r>
                  </m:oMath>
                </a14:m>
                <a:r>
                  <a:rPr lang="fr-FR" sz="4600" b="1" dirty="0">
                    <a:latin typeface="Tahoma" panose="020B0604030504040204" pitchFamily="34" charset="0"/>
                    <a:ea typeface="Tahoma" panose="020B0604030504040204" pitchFamily="34" charset="0"/>
                    <a:cs typeface="Tahoma" panose="020B0604030504040204" pitchFamily="34" charset="0"/>
                  </a:rPr>
                  <a:t>là </a:t>
                </a:r>
                <a:r>
                  <a:rPr lang="fr-FR" sz="4600" b="1" dirty="0" err="1">
                    <a:latin typeface="Tahoma" panose="020B0604030504040204" pitchFamily="34" charset="0"/>
                    <a:ea typeface="Tahoma" panose="020B0604030504040204" pitchFamily="34" charset="0"/>
                    <a:cs typeface="Tahoma" panose="020B0604030504040204" pitchFamily="34" charset="0"/>
                  </a:rPr>
                  <a:t>hình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chữ</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nhật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có</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hai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đường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chéo</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vuông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góc</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nhau</a:t>
                </a:r>
                <a:r>
                  <a:rPr lang="fr-FR" sz="4600" b="1" dirty="0">
                    <a:latin typeface="Tahoma" panose="020B0604030504040204" pitchFamily="34" charset="0"/>
                    <a:ea typeface="Tahoma" panose="020B0604030504040204" pitchFamily="34" charset="0"/>
                    <a:cs typeface="Tahoma" panose="020B0604030504040204" pitchFamily="34" charset="0"/>
                  </a:rPr>
                  <a:t>”. </a:t>
                </a:r>
              </a:p>
              <a:p>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Mệnh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đề</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tương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đương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này</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đúng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vì</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cả</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hai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mệnh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đề</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và</a:t>
                </a:r>
              </a:p>
              <a:p>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𝑸</m:t>
                    </m:r>
                    <m:r>
                      <a:rPr lang="fr-FR" sz="4600" b="1" i="1">
                        <a:latin typeface="Cambria Math" panose="02040503050406030204" pitchFamily="18" charset="0"/>
                      </a:rPr>
                      <m:t>⇒</m:t>
                    </m:r>
                    <m:r>
                      <a:rPr lang="fr-FR" sz="4600" b="1" i="1">
                        <a:latin typeface="Cambria Math" panose="02040503050406030204" pitchFamily="18" charset="0"/>
                      </a:rPr>
                      <m:t>𝑷</m:t>
                    </m:r>
                  </m:oMath>
                </a14:m>
                <a:r>
                  <a:rPr lang="vi-VN"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đúng</a:t>
                </a:r>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ectangle 41">
                <a:extLst>
                  <a:ext uri="{FF2B5EF4-FFF2-40B4-BE49-F238E27FC236}">
                    <a16:creationId xmlns:a16="http://schemas.microsoft.com/office/drawing/2014/main" id="{414938B3-3508-E9FB-59D1-DA171EB16C2F}"/>
                  </a:ext>
                </a:extLst>
              </p:cNvPr>
              <p:cNvSpPr>
                <a:spLocks noRot="1" noChangeAspect="1" noMove="1" noResize="1" noEditPoints="1" noAdjustHandles="1" noChangeArrowheads="1" noChangeShapeType="1" noTextEdit="1"/>
              </p:cNvSpPr>
              <p:nvPr/>
            </p:nvSpPr>
            <p:spPr>
              <a:xfrm>
                <a:off x="395881" y="10580850"/>
                <a:ext cx="24060438" cy="2954655"/>
              </a:xfrm>
              <a:prstGeom prst="rect">
                <a:avLst/>
              </a:prstGeom>
              <a:blipFill>
                <a:blip r:embed="rId6"/>
                <a:stretch>
                  <a:fillRect l="-1089" t="-3719" b="-9298"/>
                </a:stretch>
              </a:blipFill>
            </p:spPr>
            <p:txBody>
              <a:bodyPr/>
              <a:lstStyle/>
              <a:p>
                <a:r>
                  <a:rPr lang="en-US">
                    <a:noFill/>
                  </a:rPr>
                  <a:t> </a:t>
                </a:r>
              </a:p>
            </p:txBody>
          </p:sp>
        </mc:Fallback>
      </mc:AlternateContent>
    </p:spTree>
    <p:extLst>
      <p:ext uri="{BB962C8B-B14F-4D97-AF65-F5344CB8AC3E}">
        <p14:creationId xmlns:p14="http://schemas.microsoft.com/office/powerpoint/2010/main" val="3121599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barn(inVertical)">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down)">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left)">
                                      <p:cBhvr>
                                        <p:cTn id="26" dur="500"/>
                                        <p:tgtEl>
                                          <p:spTgt spid="8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down)">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6" grpId="0"/>
      <p:bldP spid="2" grpId="0" animBg="1"/>
      <p:bldP spid="4"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54" name="Rounded Rectangle 4">
            <a:extLst>
              <a:ext uri="{FF2B5EF4-FFF2-40B4-BE49-F238E27FC236}">
                <a16:creationId xmlns:a16="http://schemas.microsoft.com/office/drawing/2014/main" id="{BB7CBFBA-F846-4B95-BEF9-970FF945CF37}"/>
              </a:ext>
            </a:extLst>
          </p:cNvPr>
          <p:cNvSpPr/>
          <p:nvPr/>
        </p:nvSpPr>
        <p:spPr>
          <a:xfrm>
            <a:off x="1186229" y="7524959"/>
            <a:ext cx="22201577" cy="2633606"/>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5" name="Group 54">
            <a:extLst>
              <a:ext uri="{FF2B5EF4-FFF2-40B4-BE49-F238E27FC236}">
                <a16:creationId xmlns:a16="http://schemas.microsoft.com/office/drawing/2014/main" id="{04E0693C-3335-4CCD-9F90-96B6783DFD0D}"/>
              </a:ext>
            </a:extLst>
          </p:cNvPr>
          <p:cNvGrpSpPr/>
          <p:nvPr/>
        </p:nvGrpSpPr>
        <p:grpSpPr>
          <a:xfrm>
            <a:off x="1161074" y="7186765"/>
            <a:ext cx="3600000" cy="828000"/>
            <a:chOff x="1275608" y="6322796"/>
            <a:chExt cx="3572909" cy="828631"/>
          </a:xfrm>
        </p:grpSpPr>
        <p:sp>
          <p:nvSpPr>
            <p:cNvPr id="56" name="Freeform 20">
              <a:extLst>
                <a:ext uri="{FF2B5EF4-FFF2-40B4-BE49-F238E27FC236}">
                  <a16:creationId xmlns:a16="http://schemas.microsoft.com/office/drawing/2014/main" id="{42C08439-FAFC-4084-A035-A732D5F2320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7" name="TextBox 56">
              <a:extLst>
                <a:ext uri="{FF2B5EF4-FFF2-40B4-BE49-F238E27FC236}">
                  <a16:creationId xmlns:a16="http://schemas.microsoft.com/office/drawing/2014/main" id="{6C07C09A-2A52-4568-BBC7-328EF7D37AAD}"/>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8" name="Round Diagonal Corner Rectangle 8">
              <a:extLst>
                <a:ext uri="{FF2B5EF4-FFF2-40B4-BE49-F238E27FC236}">
                  <a16:creationId xmlns:a16="http://schemas.microsoft.com/office/drawing/2014/main" id="{F676C5BE-F583-4520-9A5F-7B1B38FE921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9" name="Freeform 9">
              <a:extLst>
                <a:ext uri="{FF2B5EF4-FFF2-40B4-BE49-F238E27FC236}">
                  <a16:creationId xmlns:a16="http://schemas.microsoft.com/office/drawing/2014/main" id="{FAD14E3E-6A3C-4C53-B37D-0E53F1D089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FC8C0631-5C08-4C6C-A96E-C845AB1A8DF8}"/>
                  </a:ext>
                </a:extLst>
              </p:cNvPr>
              <p:cNvSpPr/>
              <p:nvPr/>
            </p:nvSpPr>
            <p:spPr>
              <a:xfrm>
                <a:off x="1303792" y="8091841"/>
                <a:ext cx="21511969" cy="1569660"/>
              </a:xfrm>
              <a:prstGeom prst="rect">
                <a:avLst/>
              </a:prstGeom>
            </p:spPr>
            <p:txBody>
              <a:bodyPr wrap="square">
                <a:spAutoFit/>
              </a:bodyPr>
              <a:lstStyle/>
              <a:p>
                <a:pPr algn="ct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tự</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nhiên</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𝒏</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𝟐</m:t>
                    </m:r>
                    <m:r>
                      <a:rPr lang="en-US"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tận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cùng</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chẵn</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Rectangle 59">
                <a:extLst>
                  <a:ext uri="{FF2B5EF4-FFF2-40B4-BE49-F238E27FC236}">
                    <a16:creationId xmlns:a16="http://schemas.microsoft.com/office/drawing/2014/main" id="{FC8C0631-5C08-4C6C-A96E-C845AB1A8DF8}"/>
                  </a:ext>
                </a:extLst>
              </p:cNvPr>
              <p:cNvSpPr>
                <a:spLocks noRot="1" noChangeAspect="1" noMove="1" noResize="1" noEditPoints="1" noAdjustHandles="1" noChangeArrowheads="1" noChangeShapeType="1" noTextEdit="1"/>
              </p:cNvSpPr>
              <p:nvPr/>
            </p:nvSpPr>
            <p:spPr>
              <a:xfrm>
                <a:off x="1303792" y="8091841"/>
                <a:ext cx="21511969" cy="1569660"/>
              </a:xfrm>
              <a:prstGeom prst="rect">
                <a:avLst/>
              </a:prstGeom>
              <a:blipFill>
                <a:blip r:embed="rId3"/>
                <a:stretch>
                  <a:fillRect l="-963" t="-9302" r="-1757" b="-19380"/>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6A54D254-347B-4B4A-917E-ED2C3E76A934}"/>
              </a:ext>
            </a:extLst>
          </p:cNvPr>
          <p:cNvSpPr txBox="1"/>
          <p:nvPr/>
        </p:nvSpPr>
        <p:spPr>
          <a:xfrm>
            <a:off x="1309051" y="6417915"/>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62" name="Rounded Rectangle 61">
            <a:extLst>
              <a:ext uri="{FF2B5EF4-FFF2-40B4-BE49-F238E27FC236}">
                <a16:creationId xmlns:a16="http://schemas.microsoft.com/office/drawing/2014/main" id="{E86C304B-6277-4B21-9BB0-7B9CA6E8E4B1}"/>
              </a:ext>
            </a:extLst>
          </p:cNvPr>
          <p:cNvSpPr/>
          <p:nvPr/>
        </p:nvSpPr>
        <p:spPr>
          <a:xfrm>
            <a:off x="1055781" y="4504110"/>
            <a:ext cx="22332025" cy="235389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a:extLst>
              <a:ext uri="{FF2B5EF4-FFF2-40B4-BE49-F238E27FC236}">
                <a16:creationId xmlns:a16="http://schemas.microsoft.com/office/drawing/2014/main" id="{85B51570-0D99-40AA-9C29-8E27C4B436F6}"/>
              </a:ext>
            </a:extLst>
          </p:cNvPr>
          <p:cNvGrpSpPr/>
          <p:nvPr/>
        </p:nvGrpSpPr>
        <p:grpSpPr>
          <a:xfrm>
            <a:off x="996194" y="4139372"/>
            <a:ext cx="5103191" cy="940513"/>
            <a:chOff x="1311958" y="3405486"/>
            <a:chExt cx="5103191" cy="940513"/>
          </a:xfrm>
        </p:grpSpPr>
        <p:sp>
          <p:nvSpPr>
            <p:cNvPr id="64" name="Freeform 20">
              <a:extLst>
                <a:ext uri="{FF2B5EF4-FFF2-40B4-BE49-F238E27FC236}">
                  <a16:creationId xmlns:a16="http://schemas.microsoft.com/office/drawing/2014/main" id="{1991CF6D-1A12-4ADD-830D-B62C9F91F4C0}"/>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52CB381B-6D7C-406C-A67D-105CB6E46453}"/>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a:solidFill>
                    <a:prstClr val="white"/>
                  </a:solidFill>
                  <a:latin typeface="Tahoma" pitchFamily="34" charset="0"/>
                  <a:ea typeface="Tahoma" pitchFamily="34" charset="0"/>
                  <a:cs typeface="Tahoma" pitchFamily="34" charset="0"/>
                </a:rPr>
                <a:t>4</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6" name="Group 70">
              <a:extLst>
                <a:ext uri="{FF2B5EF4-FFF2-40B4-BE49-F238E27FC236}">
                  <a16:creationId xmlns:a16="http://schemas.microsoft.com/office/drawing/2014/main" id="{8B31657D-3E89-45CA-80DC-4B00B404FDFA}"/>
                </a:ext>
              </a:extLst>
            </p:cNvPr>
            <p:cNvGrpSpPr/>
            <p:nvPr/>
          </p:nvGrpSpPr>
          <p:grpSpPr>
            <a:xfrm>
              <a:off x="1311958" y="3405486"/>
              <a:ext cx="950173" cy="940513"/>
              <a:chOff x="1311958" y="3405486"/>
              <a:chExt cx="950173" cy="940513"/>
            </a:xfrm>
          </p:grpSpPr>
          <p:sp>
            <p:nvSpPr>
              <p:cNvPr id="67" name="Rectangle 66">
                <a:extLst>
                  <a:ext uri="{FF2B5EF4-FFF2-40B4-BE49-F238E27FC236}">
                    <a16:creationId xmlns:a16="http://schemas.microsoft.com/office/drawing/2014/main" id="{3F229DBE-54E6-4569-AE8D-82877312AFB9}"/>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reeform 13">
                <a:extLst>
                  <a:ext uri="{FF2B5EF4-FFF2-40B4-BE49-F238E27FC236}">
                    <a16:creationId xmlns:a16="http://schemas.microsoft.com/office/drawing/2014/main" id="{858513E0-C2E3-42FC-A75C-B81BDD544D6B}"/>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14">
                <a:extLst>
                  <a:ext uri="{FF2B5EF4-FFF2-40B4-BE49-F238E27FC236}">
                    <a16:creationId xmlns:a16="http://schemas.microsoft.com/office/drawing/2014/main" id="{B3FAF777-34E9-4756-9096-23D6F4E6508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15">
                <a:extLst>
                  <a:ext uri="{FF2B5EF4-FFF2-40B4-BE49-F238E27FC236}">
                    <a16:creationId xmlns:a16="http://schemas.microsoft.com/office/drawing/2014/main" id="{2E55EDD4-AB2E-4D20-AC5D-D3DA47C143F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16">
                <a:extLst>
                  <a:ext uri="{FF2B5EF4-FFF2-40B4-BE49-F238E27FC236}">
                    <a16:creationId xmlns:a16="http://schemas.microsoft.com/office/drawing/2014/main" id="{553AC144-3041-49F5-A7CB-F8686A2CF9C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17">
                <a:extLst>
                  <a:ext uri="{FF2B5EF4-FFF2-40B4-BE49-F238E27FC236}">
                    <a16:creationId xmlns:a16="http://schemas.microsoft.com/office/drawing/2014/main" id="{A1214A26-F717-4F70-8C03-A0E180E2CF6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18">
                <a:extLst>
                  <a:ext uri="{FF2B5EF4-FFF2-40B4-BE49-F238E27FC236}">
                    <a16:creationId xmlns:a16="http://schemas.microsoft.com/office/drawing/2014/main" id="{12213E36-6668-40E8-99F5-B2E3E912CFFF}"/>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19">
                <a:extLst>
                  <a:ext uri="{FF2B5EF4-FFF2-40B4-BE49-F238E27FC236}">
                    <a16:creationId xmlns:a16="http://schemas.microsoft.com/office/drawing/2014/main" id="{4740056C-5513-4273-99CB-CD4425815685}"/>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0">
                <a:extLst>
                  <a:ext uri="{FF2B5EF4-FFF2-40B4-BE49-F238E27FC236}">
                    <a16:creationId xmlns:a16="http://schemas.microsoft.com/office/drawing/2014/main" id="{C1539616-E489-4193-88E8-BCEC6AA0BAA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1">
                <a:extLst>
                  <a:ext uri="{FF2B5EF4-FFF2-40B4-BE49-F238E27FC236}">
                    <a16:creationId xmlns:a16="http://schemas.microsoft.com/office/drawing/2014/main" id="{DAFBA619-EFE2-401A-BB35-075FAD8BD4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2">
                <a:extLst>
                  <a:ext uri="{FF2B5EF4-FFF2-40B4-BE49-F238E27FC236}">
                    <a16:creationId xmlns:a16="http://schemas.microsoft.com/office/drawing/2014/main" id="{C03D6C1A-64B7-4389-960B-EBFF0D5FA14C}"/>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3">
                <a:extLst>
                  <a:ext uri="{FF2B5EF4-FFF2-40B4-BE49-F238E27FC236}">
                    <a16:creationId xmlns:a16="http://schemas.microsoft.com/office/drawing/2014/main" id="{7FCC528C-6A36-43F4-966A-4B51D798B60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24">
                <a:extLst>
                  <a:ext uri="{FF2B5EF4-FFF2-40B4-BE49-F238E27FC236}">
                    <a16:creationId xmlns:a16="http://schemas.microsoft.com/office/drawing/2014/main" id="{82ED7881-25E7-446A-A142-96FBCADEE2BC}"/>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25">
                <a:extLst>
                  <a:ext uri="{FF2B5EF4-FFF2-40B4-BE49-F238E27FC236}">
                    <a16:creationId xmlns:a16="http://schemas.microsoft.com/office/drawing/2014/main" id="{9630882A-3DB4-41D8-A47E-5EF89757006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26">
                <a:extLst>
                  <a:ext uri="{FF2B5EF4-FFF2-40B4-BE49-F238E27FC236}">
                    <a16:creationId xmlns:a16="http://schemas.microsoft.com/office/drawing/2014/main" id="{8C39738E-3573-4508-8A6E-B694E635218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27">
                <a:extLst>
                  <a:ext uri="{FF2B5EF4-FFF2-40B4-BE49-F238E27FC236}">
                    <a16:creationId xmlns:a16="http://schemas.microsoft.com/office/drawing/2014/main" id="{1ECC4B6D-6ED9-4EFE-BDAF-ED7A07D280DB}"/>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28">
                <a:extLst>
                  <a:ext uri="{FF2B5EF4-FFF2-40B4-BE49-F238E27FC236}">
                    <a16:creationId xmlns:a16="http://schemas.microsoft.com/office/drawing/2014/main" id="{1ED9C9D3-44F3-4444-87E9-69530C78D9C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29">
                <a:extLst>
                  <a:ext uri="{FF2B5EF4-FFF2-40B4-BE49-F238E27FC236}">
                    <a16:creationId xmlns:a16="http://schemas.microsoft.com/office/drawing/2014/main" id="{0AC2F7B8-47BF-4008-834A-DAD963D60F2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0">
                <a:extLst>
                  <a:ext uri="{FF2B5EF4-FFF2-40B4-BE49-F238E27FC236}">
                    <a16:creationId xmlns:a16="http://schemas.microsoft.com/office/drawing/2014/main" id="{B948AFD6-594F-4E2E-AC26-E7A3E4DAA63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6" name="Freeform 31">
                <a:extLst>
                  <a:ext uri="{FF2B5EF4-FFF2-40B4-BE49-F238E27FC236}">
                    <a16:creationId xmlns:a16="http://schemas.microsoft.com/office/drawing/2014/main" id="{B8766D49-D060-4D17-AEB0-9FB51061F343}"/>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Freeform 32">
                <a:extLst>
                  <a:ext uri="{FF2B5EF4-FFF2-40B4-BE49-F238E27FC236}">
                    <a16:creationId xmlns:a16="http://schemas.microsoft.com/office/drawing/2014/main" id="{A643270B-D5FF-4083-B0F0-B8A0E21E39B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Freeform 33">
                <a:extLst>
                  <a:ext uri="{FF2B5EF4-FFF2-40B4-BE49-F238E27FC236}">
                    <a16:creationId xmlns:a16="http://schemas.microsoft.com/office/drawing/2014/main" id="{CC366492-5F53-4D32-A6D9-C3CD7477E4DF}"/>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4" name="Freeform 34">
                <a:extLst>
                  <a:ext uri="{FF2B5EF4-FFF2-40B4-BE49-F238E27FC236}">
                    <a16:creationId xmlns:a16="http://schemas.microsoft.com/office/drawing/2014/main" id="{543142AB-BA31-42AC-9B74-0CDA8CF9BAAB}"/>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5" name="Freeform 35">
                <a:extLst>
                  <a:ext uri="{FF2B5EF4-FFF2-40B4-BE49-F238E27FC236}">
                    <a16:creationId xmlns:a16="http://schemas.microsoft.com/office/drawing/2014/main" id="{B1EBC719-DA30-4E24-8481-6513CD985A36}"/>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6" name="Freeform 36">
                <a:extLst>
                  <a:ext uri="{FF2B5EF4-FFF2-40B4-BE49-F238E27FC236}">
                    <a16:creationId xmlns:a16="http://schemas.microsoft.com/office/drawing/2014/main" id="{19EA9F58-FCB6-4A70-9A6C-666C02FBA50D}"/>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F3198065-6D9F-4243-B21E-7C95C65DC922}"/>
                  </a:ext>
                </a:extLst>
              </p:cNvPr>
              <p:cNvSpPr txBox="1"/>
              <p:nvPr/>
            </p:nvSpPr>
            <p:spPr>
              <a:xfrm>
                <a:off x="1590530" y="5443991"/>
                <a:ext cx="20891855"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Phát biểu điều kiện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cần và đủ </a:t>
                </a:r>
                <a:r>
                  <a:rPr lang="fr-FR" sz="4800" b="1">
                    <a:latin typeface="Tahoma" panose="020B0604030504040204" pitchFamily="34" charset="0"/>
                    <a:ea typeface="Tahoma" panose="020B0604030504040204" pitchFamily="34" charset="0"/>
                    <a:cs typeface="Tahoma" panose="020B0604030504040204" pitchFamily="34" charset="0"/>
                  </a:rPr>
                  <a:t>để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a:p>
                <a:r>
                  <a:rPr lang="vi-VN" sz="4800" b="1">
                    <a:latin typeface="Tahoma" panose="020B0604030504040204" pitchFamily="34" charset="0"/>
                    <a:ea typeface="Tahoma" panose="020B0604030504040204" pitchFamily="34" charset="0"/>
                    <a:cs typeface="Tahoma" panose="020B0604030504040204" pitchFamily="34" charset="0"/>
                  </a:rPr>
                  <a:t> </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F3198065-6D9F-4243-B21E-7C95C65DC922}"/>
                  </a:ext>
                </a:extLst>
              </p:cNvPr>
              <p:cNvSpPr txBox="1">
                <a:spLocks noRot="1" noChangeAspect="1" noMove="1" noResize="1" noEditPoints="1" noAdjustHandles="1" noChangeArrowheads="1" noChangeShapeType="1" noTextEdit="1"/>
              </p:cNvSpPr>
              <p:nvPr/>
            </p:nvSpPr>
            <p:spPr>
              <a:xfrm>
                <a:off x="1590530" y="5443991"/>
                <a:ext cx="20891855" cy="1569660"/>
              </a:xfrm>
              <a:prstGeom prst="rect">
                <a:avLst/>
              </a:prstGeom>
              <a:blipFill>
                <a:blip r:embed="rId4"/>
                <a:stretch>
                  <a:fillRect l="-1342" t="-9302"/>
                </a:stretch>
              </a:blipFill>
            </p:spPr>
            <p:txBody>
              <a:bodyPr/>
              <a:lstStyle/>
              <a:p>
                <a:r>
                  <a:rPr lang="en-US">
                    <a:noFill/>
                  </a:rPr>
                  <a:t> </a:t>
                </a:r>
              </a:p>
            </p:txBody>
          </p:sp>
        </mc:Fallback>
      </mc:AlternateContent>
    </p:spTree>
    <p:extLst>
      <p:ext uri="{BB962C8B-B14F-4D97-AF65-F5344CB8AC3E}">
        <p14:creationId xmlns:p14="http://schemas.microsoft.com/office/powerpoint/2010/main" val="250080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 name="Picture 1">
            <a:extLst>
              <a:ext uri="{FF2B5EF4-FFF2-40B4-BE49-F238E27FC236}">
                <a16:creationId xmlns:a16="http://schemas.microsoft.com/office/drawing/2014/main" id="{65A181D6-170D-4632-9040-D7E26C152594}"/>
              </a:ext>
            </a:extLst>
          </p:cNvPr>
          <p:cNvPicPr>
            <a:picLocks noChangeAspect="1"/>
          </p:cNvPicPr>
          <p:nvPr/>
        </p:nvPicPr>
        <p:blipFill>
          <a:blip r:embed="rId4"/>
          <a:stretch>
            <a:fillRect/>
          </a:stretch>
        </p:blipFill>
        <p:spPr>
          <a:xfrm>
            <a:off x="1098970" y="5086769"/>
            <a:ext cx="22247924" cy="6876631"/>
          </a:xfrm>
          <a:prstGeom prst="rect">
            <a:avLst/>
          </a:prstGeom>
        </p:spPr>
      </p:pic>
      <p:sp>
        <p:nvSpPr>
          <p:cNvPr id="4" name="TextBox 3">
            <a:extLst>
              <a:ext uri="{FF2B5EF4-FFF2-40B4-BE49-F238E27FC236}">
                <a16:creationId xmlns:a16="http://schemas.microsoft.com/office/drawing/2014/main" id="{B5FE754D-7720-B00D-A028-24015703A1A5}"/>
              </a:ext>
            </a:extLst>
          </p:cNvPr>
          <p:cNvSpPr txBox="1"/>
          <p:nvPr/>
        </p:nvSpPr>
        <p:spPr>
          <a:xfrm>
            <a:off x="4985099" y="3147270"/>
            <a:ext cx="16337732" cy="830997"/>
          </a:xfrm>
          <a:prstGeom prst="rect">
            <a:avLst/>
          </a:prstGeom>
          <a:noFill/>
        </p:spPr>
        <p:txBody>
          <a:bodyPr wrap="square">
            <a:spAutoFit/>
          </a:bodyPr>
          <a:lstStyle/>
          <a:p>
            <a:r>
              <a:rPr lang="en-US" sz="4800" b="1" dirty="0">
                <a:effectLst/>
                <a:latin typeface="Tahoma" panose="020B0604030504040204" pitchFamily="34" charset="0"/>
                <a:ea typeface="Tahoma" panose="020B0604030504040204" pitchFamily="34" charset="0"/>
                <a:cs typeface="Tahoma" panose="020B0604030504040204" pitchFamily="34" charset="0"/>
              </a:rPr>
              <a:t>Ý </a:t>
            </a:r>
            <a:r>
              <a:rPr lang="en-US" sz="4800" b="1" dirty="0" err="1">
                <a:effectLst/>
                <a:latin typeface="Tahoma" panose="020B0604030504040204" pitchFamily="34" charset="0"/>
                <a:ea typeface="Tahoma" panose="020B0604030504040204" pitchFamily="34" charset="0"/>
                <a:cs typeface="Tahoma" panose="020B0604030504040204" pitchFamily="34" charset="0"/>
              </a:rPr>
              <a:t>kiến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em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phát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biểu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Khoa?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BB9891EF-36D2-24D9-1DC3-B10A46574EF1}"/>
              </a:ext>
            </a:extLst>
          </p:cNvPr>
          <p:cNvSpPr txBox="1"/>
          <p:nvPr/>
        </p:nvSpPr>
        <p:spPr>
          <a:xfrm>
            <a:off x="8422022" y="11478904"/>
            <a:ext cx="7601820" cy="830997"/>
          </a:xfrm>
          <a:prstGeom prst="rect">
            <a:avLst/>
          </a:prstGeom>
          <a:noFill/>
        </p:spPr>
        <p:txBody>
          <a:bodyPr wrap="square" rtlCol="0">
            <a:spAutoFit/>
          </a:bodyPr>
          <a:lstStyle/>
          <a:p>
            <a:r>
              <a:rPr lang="en-US" sz="4800" b="1" dirty="0" err="1">
                <a:solidFill>
                  <a:srgbClr val="FF0000"/>
                </a:solidFill>
              </a:rPr>
              <a:t>Phát</a:t>
            </a:r>
            <a:r>
              <a:rPr lang="en-US" sz="4800" b="1" dirty="0">
                <a:solidFill>
                  <a:srgbClr val="FF0000"/>
                </a:solidFill>
              </a:rPr>
              <a:t> </a:t>
            </a:r>
            <a:r>
              <a:rPr lang="en-US" sz="4800" b="1" dirty="0" err="1">
                <a:solidFill>
                  <a:srgbClr val="FF0000"/>
                </a:solidFill>
              </a:rPr>
              <a:t>biểu</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bạn</a:t>
            </a:r>
            <a:r>
              <a:rPr lang="en-US" sz="4800" b="1" dirty="0">
                <a:solidFill>
                  <a:srgbClr val="FF0000"/>
                </a:solidFill>
              </a:rPr>
              <a:t> An </a:t>
            </a:r>
            <a:r>
              <a:rPr lang="en-US" sz="4800" b="1" dirty="0" err="1">
                <a:solidFill>
                  <a:srgbClr val="FF0000"/>
                </a:solidFill>
              </a:rPr>
              <a:t>là</a:t>
            </a:r>
            <a:r>
              <a:rPr lang="en-US" sz="4800" b="1" dirty="0">
                <a:solidFill>
                  <a:srgbClr val="FF0000"/>
                </a:solidFill>
              </a:rPr>
              <a:t> </a:t>
            </a:r>
            <a:r>
              <a:rPr lang="en-US" sz="4800" b="1" dirty="0" err="1">
                <a:solidFill>
                  <a:srgbClr val="FF0000"/>
                </a:solidFill>
              </a:rPr>
              <a:t>sai</a:t>
            </a:r>
            <a:r>
              <a:rPr lang="en-US" sz="4800" b="1" dirty="0">
                <a:solidFill>
                  <a:srgbClr val="FF0000"/>
                </a:solidFill>
              </a:rPr>
              <a:t>.</a:t>
            </a:r>
          </a:p>
        </p:txBody>
      </p:sp>
      <p:sp>
        <p:nvSpPr>
          <p:cNvPr id="6" name="TextBox 5">
            <a:extLst>
              <a:ext uri="{FF2B5EF4-FFF2-40B4-BE49-F238E27FC236}">
                <a16:creationId xmlns:a16="http://schemas.microsoft.com/office/drawing/2014/main" id="{EDC68998-2F25-5D22-9CB4-CE21C52D0C0F}"/>
              </a:ext>
            </a:extLst>
          </p:cNvPr>
          <p:cNvSpPr txBox="1"/>
          <p:nvPr/>
        </p:nvSpPr>
        <p:spPr>
          <a:xfrm>
            <a:off x="16366889" y="11567587"/>
            <a:ext cx="7601820" cy="1569660"/>
          </a:xfrm>
          <a:prstGeom prst="rect">
            <a:avLst/>
          </a:prstGeom>
          <a:noFill/>
        </p:spPr>
        <p:txBody>
          <a:bodyPr wrap="square" rtlCol="0">
            <a:spAutoFit/>
          </a:bodyPr>
          <a:lstStyle/>
          <a:p>
            <a:pPr algn="ctr"/>
            <a:r>
              <a:rPr lang="en-US" sz="4800" b="1" dirty="0" err="1">
                <a:solidFill>
                  <a:srgbClr val="FF0000"/>
                </a:solidFill>
              </a:rPr>
              <a:t>Phát</a:t>
            </a:r>
            <a:r>
              <a:rPr lang="en-US" sz="4800" b="1" dirty="0">
                <a:solidFill>
                  <a:srgbClr val="FF0000"/>
                </a:solidFill>
              </a:rPr>
              <a:t> </a:t>
            </a:r>
            <a:r>
              <a:rPr lang="en-US" sz="4800" b="1" dirty="0" err="1">
                <a:solidFill>
                  <a:srgbClr val="FF0000"/>
                </a:solidFill>
              </a:rPr>
              <a:t>biểu</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bạn</a:t>
            </a:r>
            <a:r>
              <a:rPr lang="en-US" sz="4800" b="1" dirty="0">
                <a:solidFill>
                  <a:srgbClr val="FF0000"/>
                </a:solidFill>
              </a:rPr>
              <a:t> Khoa </a:t>
            </a:r>
            <a:r>
              <a:rPr lang="en-US" sz="4800" b="1" dirty="0" err="1">
                <a:solidFill>
                  <a:srgbClr val="FF0000"/>
                </a:solidFill>
              </a:rPr>
              <a:t>là</a:t>
            </a:r>
            <a:r>
              <a:rPr lang="en-US" sz="4800" b="1" dirty="0">
                <a:solidFill>
                  <a:srgbClr val="FF0000"/>
                </a:solidFill>
              </a:rPr>
              <a:t> </a:t>
            </a:r>
            <a:r>
              <a:rPr lang="en-US" sz="4800" b="1" dirty="0" err="1">
                <a:solidFill>
                  <a:srgbClr val="FF0000"/>
                </a:solidFill>
              </a:rPr>
              <a:t>đúng</a:t>
            </a:r>
            <a:r>
              <a:rPr lang="en-US" sz="4800" b="1" dirty="0">
                <a:solidFill>
                  <a:srgbClr val="FF0000"/>
                </a:solidFill>
              </a:rPr>
              <a:t>.</a:t>
            </a:r>
          </a:p>
        </p:txBody>
      </p:sp>
    </p:spTree>
    <p:extLst>
      <p:ext uri="{BB962C8B-B14F-4D97-AF65-F5344CB8AC3E}">
        <p14:creationId xmlns:p14="http://schemas.microsoft.com/office/powerpoint/2010/main" val="405287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763987" y="1908652"/>
                <a:ext cx="9904013"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ea typeface="Cambria Math" panose="02040503050406030204" pitchFamily="18" charset="0"/>
                      </a:rPr>
                      <m:t>∃</m:t>
                    </m:r>
                    <m:r>
                      <a:rPr lang="en-US" sz="4800" b="0" i="1" smtClean="0">
                        <a:solidFill>
                          <a:srgbClr val="FF0000"/>
                        </a:solidFill>
                        <a:latin typeface="Cambria Math" panose="02040503050406030204" pitchFamily="18" charset="0"/>
                        <a:ea typeface="Cambria Math" panose="02040503050406030204" pitchFamily="18" charset="0"/>
                      </a:rPr>
                      <m:t>,</m:t>
                    </m:r>
                    <m:r>
                      <m:rPr>
                        <m:nor/>
                      </m:rP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m:t>∀</m:t>
                    </m:r>
                  </m:oMath>
                </a14:m>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763987" y="1908652"/>
                <a:ext cx="9904013" cy="939800"/>
              </a:xfrm>
              <a:prstGeom prst="rect">
                <a:avLst/>
              </a:prstGeom>
              <a:blipFill>
                <a:blip r:embed="rId4"/>
                <a:stretch>
                  <a:fillRect l="-2704" t="-22436" b="-12821"/>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63986" y="2895600"/>
                <a:ext cx="22858013" cy="4419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âm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 ∀</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 </m:t>
                    </m:r>
                    <m:sSup>
                      <m:sSupPr>
                        <m:ctrlPr>
                          <a:rPr lang="en-US" b="1" i="1" smtClean="0">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𝒙</m:t>
                        </m:r>
                      </m:e>
                      <m:sup>
                        <m:r>
                          <a:rPr lang="en-US" b="1" i="1" smtClean="0">
                            <a:solidFill>
                              <a:srgbClr val="FF0000"/>
                            </a:solidFill>
                            <a:latin typeface="Cambria Math" panose="02040503050406030204" pitchFamily="18" charset="0"/>
                            <a:ea typeface="Cambria Math" panose="02040503050406030204" pitchFamily="18" charset="0"/>
                          </a:rPr>
                          <m:t>𝟐</m:t>
                        </m:r>
                        <m:r>
                          <a:rPr lang="en-US" b="1" i="1" smtClean="0">
                            <a:solidFill>
                              <a:srgbClr val="FF0000"/>
                            </a:solidFill>
                            <a:latin typeface="Cambria Math" panose="02040503050406030204" pitchFamily="18" charset="0"/>
                            <a:ea typeface="Cambria Math" panose="02040503050406030204" pitchFamily="18" charset="0"/>
                          </a:rPr>
                          <m:t> </m:t>
                        </m:r>
                      </m:sup>
                    </m:sSup>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0</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hữu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Q</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ℚ</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𝟐</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914400" lvl="1"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1828800" lvl="2" indent="0" algn="jus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3986" y="2895600"/>
                <a:ext cx="22858013" cy="4419600"/>
              </a:xfrm>
              <a:prstGeom prst="rect">
                <a:avLst/>
              </a:prstGeom>
              <a:blipFill>
                <a:blip r:embed="rId5"/>
                <a:stretch>
                  <a:fillRect l="-1173" r="-1199" b="-6190"/>
                </a:stretch>
              </a:blipFill>
              <a:ln>
                <a:solidFill>
                  <a:srgbClr val="00B0F0"/>
                </a:solidFill>
              </a:ln>
            </p:spPr>
            <p:txBody>
              <a:bodyPr/>
              <a:lstStyle/>
              <a:p>
                <a:r>
                  <a:rPr lang="en-US">
                    <a:noFill/>
                  </a:rPr>
                  <a:t> </a:t>
                </a:r>
              </a:p>
            </p:txBody>
          </p:sp>
        </mc:Fallback>
      </mc:AlternateContent>
      <p:sp>
        <p:nvSpPr>
          <p:cNvPr id="2" name="Rectangle 2">
            <a:extLst>
              <a:ext uri="{FF2B5EF4-FFF2-40B4-BE49-F238E27FC236}">
                <a16:creationId xmlns:a16="http://schemas.microsoft.com/office/drawing/2014/main" id="{B2176E4B-6950-48D6-B6C7-8DD6E2599375}"/>
              </a:ext>
            </a:extLst>
          </p:cNvPr>
          <p:cNvSpPr>
            <a:spLocks noChangeArrowheads="1"/>
          </p:cNvSpPr>
          <p:nvPr/>
        </p:nvSpPr>
        <p:spPr bwMode="auto">
          <a:xfrm>
            <a:off x="0" y="-1868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27DCF59A-D721-4B49-A796-3063EC8F8C69}"/>
              </a:ext>
            </a:extLst>
          </p:cNvPr>
          <p:cNvSpPr>
            <a:spLocks noChangeArrowheads="1"/>
          </p:cNvSpPr>
          <p:nvPr/>
        </p:nvSpPr>
        <p:spPr bwMode="auto">
          <a:xfrm>
            <a:off x="12003487" y="270302"/>
            <a:ext cx="3770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0" algn="l"/>
              </a:tabLst>
            </a:pPr>
            <a:r>
              <a:rPr kumimoji="0" lang="en-US" altLang="en-US" sz="48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9" name="Rectangle 8">
            <a:extLst>
              <a:ext uri="{FF2B5EF4-FFF2-40B4-BE49-F238E27FC236}">
                <a16:creationId xmlns:a16="http://schemas.microsoft.com/office/drawing/2014/main" id="{4A2B147C-685C-496F-BF36-21D006FA664D}"/>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0">
            <a:extLst>
              <a:ext uri="{FF2B5EF4-FFF2-40B4-BE49-F238E27FC236}">
                <a16:creationId xmlns:a16="http://schemas.microsoft.com/office/drawing/2014/main" id="{EE65D5F8-B166-429C-98BE-0B4A429AF13F}"/>
              </a:ext>
            </a:extLst>
          </p:cNvPr>
          <p:cNvSpPr>
            <a:spLocks noChangeArrowheads="1"/>
          </p:cNvSpPr>
          <p:nvPr/>
        </p:nvSpPr>
        <p:spPr bwMode="auto">
          <a:xfrm>
            <a:off x="-1" y="-392640"/>
            <a:ext cx="65353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F9A0AAE3-CD02-4114-B276-26895CAD8D60}"/>
              </a:ext>
            </a:extLst>
          </p:cNvPr>
          <p:cNvGrpSpPr/>
          <p:nvPr/>
        </p:nvGrpSpPr>
        <p:grpSpPr>
          <a:xfrm>
            <a:off x="1295400" y="7467600"/>
            <a:ext cx="18669000" cy="1192504"/>
            <a:chOff x="455438" y="9127170"/>
            <a:chExt cx="34712288" cy="1192504"/>
          </a:xfrm>
        </p:grpSpPr>
        <p:graphicFrame>
          <p:nvGraphicFramePr>
            <p:cNvPr id="13" name="Object 12">
              <a:extLst>
                <a:ext uri="{FF2B5EF4-FFF2-40B4-BE49-F238E27FC236}">
                  <a16:creationId xmlns:a16="http://schemas.microsoft.com/office/drawing/2014/main" id="{EF225B7F-7191-41B3-ADBD-6D28A84110AA}"/>
                </a:ext>
              </a:extLst>
            </p:cNvPr>
            <p:cNvGraphicFramePr>
              <a:graphicFrameLocks noChangeAspect="1"/>
            </p:cNvGraphicFramePr>
            <p:nvPr/>
          </p:nvGraphicFramePr>
          <p:xfrm>
            <a:off x="455438" y="9127170"/>
            <a:ext cx="1754361" cy="1157311"/>
          </p:xfrm>
          <a:graphic>
            <a:graphicData uri="http://schemas.openxmlformats.org/presentationml/2006/ole">
              <mc:AlternateContent xmlns:mc="http://schemas.openxmlformats.org/markup-compatibility/2006">
                <mc:Choice xmlns:v="urn:schemas-microsoft-com:vml" Requires="v">
                  <p:oleObj name="Bitmap Image" r:id="rId6" imgW="371527" imgH="343039" progId="Paint.Picture">
                    <p:embed/>
                  </p:oleObj>
                </mc:Choice>
                <mc:Fallback>
                  <p:oleObj name="Bitmap Image" r:id="rId6" imgW="371527" imgH="343039" progId="Paint.Picture">
                    <p:embed/>
                    <p:pic>
                      <p:nvPicPr>
                        <p:cNvPr id="13" name="Object 12">
                          <a:extLst>
                            <a:ext uri="{FF2B5EF4-FFF2-40B4-BE49-F238E27FC236}">
                              <a16:creationId xmlns:a16="http://schemas.microsoft.com/office/drawing/2014/main" id="{EF225B7F-7191-41B3-ADBD-6D28A8411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438" y="9127170"/>
                          <a:ext cx="1754361" cy="1157311"/>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02453113-2231-4AAC-AB15-F029DA14E379}"/>
                </a:ext>
              </a:extLst>
            </p:cNvPr>
            <p:cNvSpPr txBox="1"/>
            <p:nvPr/>
          </p:nvSpPr>
          <p:spPr>
            <a:xfrm>
              <a:off x="2493164" y="9508170"/>
              <a:ext cx="32674562" cy="811504"/>
            </a:xfrm>
            <a:prstGeom prst="rect">
              <a:avLst/>
            </a:prstGeom>
            <a:noFill/>
          </p:spPr>
          <p:txBody>
            <a:bodyPr wrap="square">
              <a:spAutoFit/>
            </a:bodyPr>
            <a:lstStyle/>
            <a:p>
              <a:pPr>
                <a:lnSpc>
                  <a:spcPct val="107000"/>
                </a:lnSpc>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Em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định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pSp>
      <p:sp>
        <p:nvSpPr>
          <p:cNvPr id="14" name="Rounded Rectangle 4">
            <a:extLst>
              <a:ext uri="{FF2B5EF4-FFF2-40B4-BE49-F238E27FC236}">
                <a16:creationId xmlns:a16="http://schemas.microsoft.com/office/drawing/2014/main" id="{3B755124-9844-4E48-9143-49664E58F571}"/>
              </a:ext>
            </a:extLst>
          </p:cNvPr>
          <p:cNvSpPr/>
          <p:nvPr/>
        </p:nvSpPr>
        <p:spPr>
          <a:xfrm>
            <a:off x="763986" y="9193504"/>
            <a:ext cx="22856028" cy="3795689"/>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âm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hữu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tỉ</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pSp>
        <p:nvGrpSpPr>
          <p:cNvPr id="15" name="Group 14">
            <a:extLst>
              <a:ext uri="{FF2B5EF4-FFF2-40B4-BE49-F238E27FC236}">
                <a16:creationId xmlns:a16="http://schemas.microsoft.com/office/drawing/2014/main" id="{AD28E6AA-1B8F-4007-A338-515DAA8B96A9}"/>
              </a:ext>
            </a:extLst>
          </p:cNvPr>
          <p:cNvGrpSpPr/>
          <p:nvPr/>
        </p:nvGrpSpPr>
        <p:grpSpPr>
          <a:xfrm>
            <a:off x="763986" y="8960793"/>
            <a:ext cx="3600000" cy="828000"/>
            <a:chOff x="1275608" y="6322796"/>
            <a:chExt cx="3572909" cy="828631"/>
          </a:xfrm>
        </p:grpSpPr>
        <p:sp>
          <p:nvSpPr>
            <p:cNvPr id="16" name="Freeform 20">
              <a:extLst>
                <a:ext uri="{FF2B5EF4-FFF2-40B4-BE49-F238E27FC236}">
                  <a16:creationId xmlns:a16="http://schemas.microsoft.com/office/drawing/2014/main" id="{832B5677-6D98-4978-9789-A5550F43134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66CAB18-B7A2-4145-AFF8-E0FAF25A09E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8" name="Round Diagonal Corner Rectangle 8">
              <a:extLst>
                <a:ext uri="{FF2B5EF4-FFF2-40B4-BE49-F238E27FC236}">
                  <a16:creationId xmlns:a16="http://schemas.microsoft.com/office/drawing/2014/main" id="{84594F8B-F2A7-4746-8121-3B2131EBC59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Freeform 9">
              <a:extLst>
                <a:ext uri="{FF2B5EF4-FFF2-40B4-BE49-F238E27FC236}">
                  <a16:creationId xmlns:a16="http://schemas.microsoft.com/office/drawing/2014/main" id="{97CC295D-F854-4594-BF74-5894E294981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37308" y="1752601"/>
                <a:ext cx="22908491" cy="39732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lời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hay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a:latin typeface="Cambria Math" panose="02040503050406030204" pitchFamily="18" charset="0"/>
                          <a:ea typeface="Cambria Math" panose="02040503050406030204" pitchFamily="18" charset="0"/>
                        </a:rPr>
                        <m:t>𝒙</m:t>
                      </m:r>
                      <m:r>
                        <m:rPr>
                          <m:nor/>
                        </m:rPr>
                        <a:rPr lang="en-US" b="1" i="0" smtClean="0">
                          <a:latin typeface="Cambria Math" panose="02040503050406030204" pitchFamily="18" charset="0"/>
                          <a:ea typeface="Cambria Math" panose="02040503050406030204" pitchFamily="18"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R</m:t>
                      </m:r>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smtClean="0">
                          <a:latin typeface="Cambria Math" panose="02040503050406030204" pitchFamily="18" charset="0"/>
                          <a:ea typeface="Cambria Math" panose="02040503050406030204" pitchFamily="18" charset="0"/>
                        </a:rPr>
                        <m:t> </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𝒙</m:t>
                          </m:r>
                        </m:e>
                        <m:sup>
                          <m:r>
                            <a:rPr lang="en-US" b="1" i="1" smtClean="0">
                              <a:latin typeface="Cambria Math" panose="02040503050406030204" pitchFamily="18" charset="0"/>
                              <a:ea typeface="Cambria Math" panose="02040503050406030204" pitchFamily="18" charset="0"/>
                            </a:rPr>
                            <m:t>𝟐</m:t>
                          </m:r>
                        </m:sup>
                      </m:sSup>
                      <m:r>
                        <m:rPr>
                          <m:nor/>
                        </m:rPr>
                        <a:rPr lang="en-US" b="1" i="0" smtClean="0">
                          <a:latin typeface="Tahoma" panose="020B0604030504040204" pitchFamily="34" charset="0"/>
                          <a:ea typeface="Tahoma" panose="020B0604030504040204" pitchFamily="34" charset="0"/>
                          <a:cs typeface="Tahoma" panose="020B0604030504040204" pitchFamily="34" charset="0"/>
                        </a:rPr>
                        <m:t>+1 &lt; 0</m:t>
                      </m:r>
                      <m:r>
                        <m:rPr>
                          <m:nor/>
                        </m:rPr>
                        <a:rPr lang="en-US" b="1" dirty="0">
                          <a:latin typeface="Tahoma" panose="020B0604030504040204" pitchFamily="34" charset="0"/>
                          <a:ea typeface="Tahoma" panose="020B0604030504040204" pitchFamily="34" charset="0"/>
                          <a:cs typeface="Tahoma" panose="020B0604030504040204" pitchFamily="34" charset="0"/>
                        </a:rPr>
                        <m:t>”</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37308" y="1752601"/>
                <a:ext cx="22908491" cy="3973226"/>
              </a:xfrm>
              <a:prstGeom prst="rect">
                <a:avLst/>
              </a:prstGeom>
              <a:blipFill>
                <a:blip r:embed="rId3"/>
                <a:stretch>
                  <a:fillRect r="-612"/>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31D45A08-8396-4378-8E91-814C037BB4E4}"/>
              </a:ext>
            </a:extLst>
          </p:cNvPr>
          <p:cNvGrpSpPr/>
          <p:nvPr/>
        </p:nvGrpSpPr>
        <p:grpSpPr>
          <a:xfrm>
            <a:off x="838200" y="1752602"/>
            <a:ext cx="5929386" cy="1066800"/>
            <a:chOff x="22440" y="57620"/>
            <a:chExt cx="1004378" cy="201232"/>
          </a:xfrm>
        </p:grpSpPr>
        <p:grpSp>
          <p:nvGrpSpPr>
            <p:cNvPr id="23" name="Group 22">
              <a:extLst>
                <a:ext uri="{FF2B5EF4-FFF2-40B4-BE49-F238E27FC236}">
                  <a16:creationId xmlns:a16="http://schemas.microsoft.com/office/drawing/2014/main" id="{E4BBBD79-CD4C-401A-8774-C9799A3F4D57}"/>
                </a:ext>
              </a:extLst>
            </p:cNvPr>
            <p:cNvGrpSpPr/>
            <p:nvPr/>
          </p:nvGrpSpPr>
          <p:grpSpPr>
            <a:xfrm>
              <a:off x="22440" y="59288"/>
              <a:ext cx="940674" cy="158481"/>
              <a:chOff x="31572" y="60276"/>
              <a:chExt cx="1323546" cy="196127"/>
            </a:xfrm>
          </p:grpSpPr>
          <p:sp>
            <p:nvSpPr>
              <p:cNvPr id="25" name="Arrow: Pentagon 24">
                <a:extLst>
                  <a:ext uri="{FF2B5EF4-FFF2-40B4-BE49-F238E27FC236}">
                    <a16:creationId xmlns:a16="http://schemas.microsoft.com/office/drawing/2014/main" id="{574C94B2-B28C-48F4-917D-475DCF3AAA47}"/>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8F83A29C-32DE-419F-AB02-65A85F0F6B3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6D771428-E215-4CB8-AB3C-43EADE20DABE}"/>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56">
              <a:extLst>
                <a:ext uri="{FF2B5EF4-FFF2-40B4-BE49-F238E27FC236}">
                  <a16:creationId xmlns:a16="http://schemas.microsoft.com/office/drawing/2014/main" id="{7923BB46-AD32-41C3-BF94-90C816824585}"/>
                </a:ext>
              </a:extLst>
            </p:cNvPr>
            <p:cNvSpPr txBox="1"/>
            <p:nvPr/>
          </p:nvSpPr>
          <p:spPr>
            <a:xfrm>
              <a:off x="267683" y="57620"/>
              <a:ext cx="759135"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9" name="Rounded Rectangle 4">
                <a:extLst>
                  <a:ext uri="{FF2B5EF4-FFF2-40B4-BE49-F238E27FC236}">
                    <a16:creationId xmlns:a16="http://schemas.microsoft.com/office/drawing/2014/main" id="{7C6B66E4-929C-4B76-82B5-21AC89D8F3F5}"/>
                  </a:ext>
                </a:extLst>
              </p:cNvPr>
              <p:cNvSpPr/>
              <p:nvPr/>
            </p:nvSpPr>
            <p:spPr>
              <a:xfrm>
                <a:off x="637308" y="6781800"/>
                <a:ext cx="22908491" cy="47244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nhỏ</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hoặc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ea typeface="Cambria Math" panose="02040503050406030204" pitchFamily="18" charset="0"/>
                      </a:rPr>
                      <m:t>≥</m:t>
                    </m:r>
                    <m:r>
                      <a:rPr lang="en-US" sz="4400" b="1" i="1">
                        <a:solidFill>
                          <a:schemeClr val="tx1"/>
                        </a:solidFill>
                        <a:latin typeface="Cambria Math" panose="02040503050406030204" pitchFamily="18" charset="0"/>
                        <a:ea typeface="Cambria Math" panose="02040503050406030204" pitchFamily="18" charset="0"/>
                      </a:rPr>
                      <m:t>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ea typeface="Cambria Math" panose="02040503050406030204" pitchFamily="18" charset="0"/>
                          </a:rPr>
                        </m:ctrlPr>
                      </m:sSupPr>
                      <m:e>
                        <m:r>
                          <a:rPr lang="en-US" sz="4400" b="1" i="1">
                            <a:solidFill>
                              <a:schemeClr val="tx1"/>
                            </a:solidFill>
                            <a:latin typeface="Cambria Math" panose="02040503050406030204" pitchFamily="18" charset="0"/>
                            <a:ea typeface="Cambria Math" panose="02040503050406030204" pitchFamily="18" charset="0"/>
                          </a:rPr>
                          <m:t>𝒙</m:t>
                        </m:r>
                      </m:e>
                      <m:sup>
                        <m:r>
                          <a:rPr lang="en-US" sz="4400" b="1" i="1">
                            <a:solidFill>
                              <a:schemeClr val="tx1"/>
                            </a:solidFill>
                            <a:latin typeface="Cambria Math" panose="02040503050406030204" pitchFamily="18" charset="0"/>
                            <a:ea typeface="Cambria Math" panose="02040503050406030204" pitchFamily="18" charset="0"/>
                          </a:rPr>
                          <m:t>𝟐</m:t>
                        </m:r>
                      </m:sup>
                    </m:sSup>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+1 &gt; 0.</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ounded Rectangle 4">
                <a:extLst>
                  <a:ext uri="{FF2B5EF4-FFF2-40B4-BE49-F238E27FC236}">
                    <a16:creationId xmlns:a16="http://schemas.microsoft.com/office/drawing/2014/main" id="{7C6B66E4-929C-4B76-82B5-21AC89D8F3F5}"/>
                  </a:ext>
                </a:extLst>
              </p:cNvPr>
              <p:cNvSpPr>
                <a:spLocks noRot="1" noChangeAspect="1" noMove="1" noResize="1" noEditPoints="1" noAdjustHandles="1" noChangeArrowheads="1" noChangeShapeType="1" noTextEdit="1"/>
              </p:cNvSpPr>
              <p:nvPr/>
            </p:nvSpPr>
            <p:spPr>
              <a:xfrm>
                <a:off x="637308" y="6781800"/>
                <a:ext cx="22908491" cy="4724400"/>
              </a:xfrm>
              <a:prstGeom prst="roundRect">
                <a:avLst>
                  <a:gd name="adj" fmla="val 2239"/>
                </a:avLst>
              </a:prstGeom>
              <a:blipFill>
                <a:blip r:embed="rId4"/>
                <a:stretch>
                  <a:fillRect/>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E6071FAD-D3CF-4890-ACAD-6EC7F14C3468}"/>
              </a:ext>
            </a:extLst>
          </p:cNvPr>
          <p:cNvGrpSpPr/>
          <p:nvPr/>
        </p:nvGrpSpPr>
        <p:grpSpPr>
          <a:xfrm>
            <a:off x="609600" y="6248400"/>
            <a:ext cx="3600000" cy="828000"/>
            <a:chOff x="1275608" y="6322796"/>
            <a:chExt cx="3572909" cy="828631"/>
          </a:xfrm>
        </p:grpSpPr>
        <p:sp>
          <p:nvSpPr>
            <p:cNvPr id="11" name="Freeform 20">
              <a:extLst>
                <a:ext uri="{FF2B5EF4-FFF2-40B4-BE49-F238E27FC236}">
                  <a16:creationId xmlns:a16="http://schemas.microsoft.com/office/drawing/2014/main" id="{74E1DFA7-65BC-4A06-8607-EA98C08856B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70ABA963-C575-4586-A041-9D05D3E23AE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 name="Round Diagonal Corner Rectangle 8">
              <a:extLst>
                <a:ext uri="{FF2B5EF4-FFF2-40B4-BE49-F238E27FC236}">
                  <a16:creationId xmlns:a16="http://schemas.microsoft.com/office/drawing/2014/main" id="{4276DF70-54DA-43D0-8217-7FF68B5C4A67}"/>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Freeform 9">
              <a:extLst>
                <a:ext uri="{FF2B5EF4-FFF2-40B4-BE49-F238E27FC236}">
                  <a16:creationId xmlns:a16="http://schemas.microsoft.com/office/drawing/2014/main" id="{20852315-3F83-4875-8A93-BBED73913FF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4108" name="Picture 3">
            <a:extLst>
              <a:ext uri="{FF2B5EF4-FFF2-40B4-BE49-F238E27FC236}">
                <a16:creationId xmlns:a16="http://schemas.microsoft.com/office/drawing/2014/main" id="{66B7582A-6E95-4405-B707-A54F02031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480634"/>
            <a:ext cx="5409116" cy="487316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5">
            <a:extLst>
              <a:ext uri="{FF2B5EF4-FFF2-40B4-BE49-F238E27FC236}">
                <a16:creationId xmlns:a16="http://schemas.microsoft.com/office/drawing/2014/main" id="{2D7731F8-9BD5-4C3D-A855-22E7E50C5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6600" y="6324600"/>
            <a:ext cx="4191000" cy="482876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6">
            <a:extLst>
              <a:ext uri="{FF2B5EF4-FFF2-40B4-BE49-F238E27FC236}">
                <a16:creationId xmlns:a16="http://schemas.microsoft.com/office/drawing/2014/main" id="{4D20D39F-9964-4BC4-8AE2-DE1F64F3EEBC}"/>
              </a:ext>
            </a:extLst>
          </p:cNvPr>
          <p:cNvSpPr>
            <a:spLocks noChangeArrowheads="1"/>
          </p:cNvSpPr>
          <p:nvPr/>
        </p:nvSpPr>
        <p:spPr bwMode="auto">
          <a:xfrm>
            <a:off x="600891" y="3135087"/>
            <a:ext cx="7704909" cy="2836484"/>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Mọi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đều</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1" name="Rounded Rectangular Callout 7">
            <a:extLst>
              <a:ext uri="{FF2B5EF4-FFF2-40B4-BE49-F238E27FC236}">
                <a16:creationId xmlns:a16="http://schemas.microsoft.com/office/drawing/2014/main" id="{E5281F33-4CDA-4AF2-B9CA-01C982CA1394}"/>
              </a:ext>
            </a:extLst>
          </p:cNvPr>
          <p:cNvSpPr>
            <a:spLocks noChangeArrowheads="1"/>
          </p:cNvSpPr>
          <p:nvPr/>
        </p:nvSpPr>
        <p:spPr bwMode="auto">
          <a:xfrm>
            <a:off x="13820503" y="3200400"/>
            <a:ext cx="9877697" cy="2742141"/>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đúng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5">
            <a:extLst>
              <a:ext uri="{FF2B5EF4-FFF2-40B4-BE49-F238E27FC236}">
                <a16:creationId xmlns:a16="http://schemas.microsoft.com/office/drawing/2014/main" id="{DCF30ACD-3C7D-481E-9474-AF6F8CAAA797}"/>
              </a:ext>
            </a:extLst>
          </p:cNvPr>
          <p:cNvSpPr>
            <a:spLocks noChangeArrowheads="1"/>
          </p:cNvSpPr>
          <p:nvPr/>
        </p:nvSpPr>
        <p:spPr bwMode="auto">
          <a:xfrm>
            <a:off x="0" y="4604177"/>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a:p>
        </p:txBody>
      </p:sp>
      <p:sp>
        <p:nvSpPr>
          <p:cNvPr id="13" name="Rectangle 18">
            <a:extLst>
              <a:ext uri="{FF2B5EF4-FFF2-40B4-BE49-F238E27FC236}">
                <a16:creationId xmlns:a16="http://schemas.microsoft.com/office/drawing/2014/main" id="{E6465B76-6209-4577-956E-8C9A1986148F}"/>
              </a:ext>
            </a:extLst>
          </p:cNvPr>
          <p:cNvSpPr>
            <a:spLocks noChangeArrowheads="1"/>
          </p:cNvSpPr>
          <p:nvPr/>
        </p:nvSpPr>
        <p:spPr bwMode="auto">
          <a:xfrm>
            <a:off x="0" y="4094113"/>
            <a:ext cx="18473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800" b="0" i="0" u="none" strike="noStrike" cap="none" normalizeH="0" baseline="0">
                <a:ln>
                  <a:noFill/>
                </a:ln>
                <a:solidFill>
                  <a:schemeClr val="tx1"/>
                </a:solidFill>
                <a:effectLst/>
                <a:latin typeface="Arial" panose="020B0604020202020204" pitchFamily="34" charset="0"/>
              </a:rPr>
            </a:b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6A6DE079-7E20-4F2C-A7A5-374A1A90F70C}"/>
              </a:ext>
            </a:extLst>
          </p:cNvPr>
          <p:cNvSpPr>
            <a:spLocks noChangeArrowheads="1"/>
          </p:cNvSpPr>
          <p:nvPr/>
        </p:nvSpPr>
        <p:spPr bwMode="auto">
          <a:xfrm>
            <a:off x="0" y="6530370"/>
            <a:ext cx="1847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9" name="Rectangle 25">
            <a:extLst>
              <a:ext uri="{FF2B5EF4-FFF2-40B4-BE49-F238E27FC236}">
                <a16:creationId xmlns:a16="http://schemas.microsoft.com/office/drawing/2014/main" id="{BD779682-9BF9-4F93-92C5-BAFC408CDC42}"/>
              </a:ext>
            </a:extLst>
          </p:cNvPr>
          <p:cNvSpPr>
            <a:spLocks noChangeArrowheads="1"/>
          </p:cNvSpPr>
          <p:nvPr/>
        </p:nvSpPr>
        <p:spPr bwMode="auto">
          <a:xfrm>
            <a:off x="0" y="5172075"/>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8">
            <a:extLst>
              <a:ext uri="{FF2B5EF4-FFF2-40B4-BE49-F238E27FC236}">
                <a16:creationId xmlns:a16="http://schemas.microsoft.com/office/drawing/2014/main" id="{0E2EA7CC-FA84-45C3-BD03-E13B29E57DB6}"/>
              </a:ext>
            </a:extLst>
          </p:cNvPr>
          <p:cNvSpPr>
            <a:spLocks noChangeArrowheads="1"/>
          </p:cNvSpPr>
          <p:nvPr/>
        </p:nvSpPr>
        <p:spPr bwMode="auto">
          <a:xfrm>
            <a:off x="0" y="56292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9">
            <a:extLst>
              <a:ext uri="{FF2B5EF4-FFF2-40B4-BE49-F238E27FC236}">
                <a16:creationId xmlns:a16="http://schemas.microsoft.com/office/drawing/2014/main" id="{D0FB2A22-0334-475F-9B8F-238C7EFCC8AF}"/>
              </a:ext>
            </a:extLst>
          </p:cNvPr>
          <p:cNvSpPr>
            <a:spLocks noChangeArrowheads="1"/>
          </p:cNvSpPr>
          <p:nvPr/>
        </p:nvSpPr>
        <p:spPr bwMode="auto">
          <a:xfrm>
            <a:off x="0" y="66865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30">
            <a:extLst>
              <a:ext uri="{FF2B5EF4-FFF2-40B4-BE49-F238E27FC236}">
                <a16:creationId xmlns:a16="http://schemas.microsoft.com/office/drawing/2014/main" id="{C1CF5F1F-EFA8-4B3F-8F34-2CD4E6CDB454}"/>
              </a:ext>
            </a:extLst>
          </p:cNvPr>
          <p:cNvSpPr>
            <a:spLocks noChangeArrowheads="1"/>
          </p:cNvSpPr>
          <p:nvPr/>
        </p:nvSpPr>
        <p:spPr bwMode="auto">
          <a:xfrm>
            <a:off x="0" y="76962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Snip Single Corner Rectangle 8">
            <a:extLst>
              <a:ext uri="{FF2B5EF4-FFF2-40B4-BE49-F238E27FC236}">
                <a16:creationId xmlns:a16="http://schemas.microsoft.com/office/drawing/2014/main" id="{3642CA2D-F9F4-4DBC-AB41-1C91B19FBAA8}"/>
              </a:ext>
            </a:extLst>
          </p:cNvPr>
          <p:cNvSpPr/>
          <p:nvPr/>
        </p:nvSpPr>
        <p:spPr>
          <a:xfrm>
            <a:off x="9372600" y="3276600"/>
            <a:ext cx="3482933" cy="4873166"/>
          </a:xfrm>
          <a:prstGeom prst="snip1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1.1=1</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2.1=2</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3.1=3</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4.1=4</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effectLst/>
                <a:latin typeface="Tomaho"/>
                <a:ea typeface="Calibri" panose="020F0502020204030204" pitchFamily="34" charset="0"/>
                <a:cs typeface="Times New Roman" panose="02020603050405020304" pitchFamily="18" charset="0"/>
              </a:rPr>
              <a:t>…</a:t>
            </a:r>
          </a:p>
        </p:txBody>
      </p:sp>
      <p:sp>
        <p:nvSpPr>
          <p:cNvPr id="37" name="Rounded Rectangle 4">
            <a:extLst>
              <a:ext uri="{FF2B5EF4-FFF2-40B4-BE49-F238E27FC236}">
                <a16:creationId xmlns:a16="http://schemas.microsoft.com/office/drawing/2014/main" id="{C61B7B8E-C560-458E-B1FC-C4795E3A8B0C}"/>
              </a:ext>
            </a:extLst>
          </p:cNvPr>
          <p:cNvSpPr/>
          <p:nvPr/>
        </p:nvSpPr>
        <p:spPr>
          <a:xfrm>
            <a:off x="713509" y="10832306"/>
            <a:ext cx="22908491" cy="21216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08635" algn="l"/>
              </a:tabLs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63641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30914" y="1981202"/>
                <a:ext cx="22906788" cy="325763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1">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+ 1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0</m:t>
                    </m:r>
                    <m:r>
                      <m:rPr>
                        <m:nor/>
                      </m:rP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30914" y="1981202"/>
                <a:ext cx="22906788" cy="3257638"/>
              </a:xfrm>
              <a:prstGeom prst="rect">
                <a:avLst/>
              </a:prstGeom>
              <a:blipFill>
                <a:blip r:embed="rId3"/>
                <a:stretch>
                  <a:fillRect l="-1197" r="-1516"/>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EDDC5E2B-DF2C-4863-BD2C-84F70023CE26}"/>
              </a:ext>
            </a:extLst>
          </p:cNvPr>
          <p:cNvGrpSpPr/>
          <p:nvPr/>
        </p:nvGrpSpPr>
        <p:grpSpPr>
          <a:xfrm>
            <a:off x="152400" y="1828800"/>
            <a:ext cx="4061227" cy="1633138"/>
            <a:chOff x="22440" y="40926"/>
            <a:chExt cx="877807" cy="352425"/>
          </a:xfrm>
        </p:grpSpPr>
        <p:grpSp>
          <p:nvGrpSpPr>
            <p:cNvPr id="6" name="Group 5">
              <a:extLst>
                <a:ext uri="{FF2B5EF4-FFF2-40B4-BE49-F238E27FC236}">
                  <a16:creationId xmlns:a16="http://schemas.microsoft.com/office/drawing/2014/main" id="{D2B2D161-71D0-4231-82AF-6F43E5E2035B}"/>
                </a:ext>
              </a:extLst>
            </p:cNvPr>
            <p:cNvGrpSpPr/>
            <p:nvPr/>
          </p:nvGrpSpPr>
          <p:grpSpPr>
            <a:xfrm>
              <a:off x="22440" y="59287"/>
              <a:ext cx="850471" cy="159855"/>
              <a:chOff x="31572" y="60276"/>
              <a:chExt cx="1196628" cy="197828"/>
            </a:xfrm>
          </p:grpSpPr>
          <p:sp>
            <p:nvSpPr>
              <p:cNvPr id="9" name="Arrow: Pentagon 8">
                <a:extLst>
                  <a:ext uri="{FF2B5EF4-FFF2-40B4-BE49-F238E27FC236}">
                    <a16:creationId xmlns:a16="http://schemas.microsoft.com/office/drawing/2014/main" id="{77A43265-1186-429F-AAB7-FB9E94E2BF90}"/>
                  </a:ext>
                </a:extLst>
              </p:cNvPr>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10" name="Arrow: Chevron 9">
                <a:extLst>
                  <a:ext uri="{FF2B5EF4-FFF2-40B4-BE49-F238E27FC236}">
                    <a16:creationId xmlns:a16="http://schemas.microsoft.com/office/drawing/2014/main" id="{F1725225-2785-4484-963C-E27A2910F32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Arrow: Chevron 10">
                <a:extLst>
                  <a:ext uri="{FF2B5EF4-FFF2-40B4-BE49-F238E27FC236}">
                    <a16:creationId xmlns:a16="http://schemas.microsoft.com/office/drawing/2014/main" id="{936C9376-F5AD-4185-910A-AA06081CACB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56">
              <a:extLst>
                <a:ext uri="{FF2B5EF4-FFF2-40B4-BE49-F238E27FC236}">
                  <a16:creationId xmlns:a16="http://schemas.microsoft.com/office/drawing/2014/main" id="{DCA2B3A3-07E0-4966-91B5-DEF35623F7C0}"/>
                </a:ext>
              </a:extLst>
            </p:cNvPr>
            <p:cNvSpPr txBox="1"/>
            <p:nvPr/>
          </p:nvSpPr>
          <p:spPr>
            <a:xfrm>
              <a:off x="215650" y="40926"/>
              <a:ext cx="684597" cy="35242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Ví dụ 6.</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grpSp>
      <p:sp>
        <p:nvSpPr>
          <p:cNvPr id="3" name="Rectangle 2">
            <a:extLst>
              <a:ext uri="{FF2B5EF4-FFF2-40B4-BE49-F238E27FC236}">
                <a16:creationId xmlns:a16="http://schemas.microsoft.com/office/drawing/2014/main" id="{FA5A54DD-7687-4DA2-B228-BD54DBD01E2B}"/>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4">
            <a:extLst>
              <a:ext uri="{FF2B5EF4-FFF2-40B4-BE49-F238E27FC236}">
                <a16:creationId xmlns:a16="http://schemas.microsoft.com/office/drawing/2014/main" id="{6FB2B55F-247A-479C-81BC-D8A7084865C6}"/>
              </a:ext>
            </a:extLst>
          </p:cNvPr>
          <p:cNvSpPr/>
          <p:nvPr/>
        </p:nvSpPr>
        <p:spPr>
          <a:xfrm>
            <a:off x="430914" y="6019800"/>
            <a:ext cx="22906788" cy="6705599"/>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tức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p:txBody>
      </p:sp>
      <p:grpSp>
        <p:nvGrpSpPr>
          <p:cNvPr id="19" name="Group 18">
            <a:extLst>
              <a:ext uri="{FF2B5EF4-FFF2-40B4-BE49-F238E27FC236}">
                <a16:creationId xmlns:a16="http://schemas.microsoft.com/office/drawing/2014/main" id="{26410B46-345E-4102-A939-C36B10189213}"/>
              </a:ext>
            </a:extLst>
          </p:cNvPr>
          <p:cNvGrpSpPr/>
          <p:nvPr/>
        </p:nvGrpSpPr>
        <p:grpSpPr>
          <a:xfrm>
            <a:off x="430914" y="5638799"/>
            <a:ext cx="3725766" cy="828000"/>
            <a:chOff x="1275608" y="6322796"/>
            <a:chExt cx="3572909" cy="828631"/>
          </a:xfrm>
        </p:grpSpPr>
        <p:sp>
          <p:nvSpPr>
            <p:cNvPr id="20" name="Freeform 20">
              <a:extLst>
                <a:ext uri="{FF2B5EF4-FFF2-40B4-BE49-F238E27FC236}">
                  <a16:creationId xmlns:a16="http://schemas.microsoft.com/office/drawing/2014/main" id="{17C05C86-93CE-4C93-B594-2E8F2F6290B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04E349BD-11C8-40F5-BC13-F567A1C07F0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2" name="Round Diagonal Corner Rectangle 8">
              <a:extLst>
                <a:ext uri="{FF2B5EF4-FFF2-40B4-BE49-F238E27FC236}">
                  <a16:creationId xmlns:a16="http://schemas.microsoft.com/office/drawing/2014/main" id="{9EC9B394-8BEB-4CF0-A465-F79958A92841}"/>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Freeform 9">
              <a:extLst>
                <a:ext uri="{FF2B5EF4-FFF2-40B4-BE49-F238E27FC236}">
                  <a16:creationId xmlns:a16="http://schemas.microsoft.com/office/drawing/2014/main" id="{934FE71D-1F40-4B28-9D0C-56087A9CE82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Rectangle 23">
            <a:extLst>
              <a:ext uri="{FF2B5EF4-FFF2-40B4-BE49-F238E27FC236}">
                <a16:creationId xmlns:a16="http://schemas.microsoft.com/office/drawing/2014/main" id="{48A0502A-5DE9-40E4-9FFD-F6616E1F674A}"/>
              </a:ext>
            </a:extLst>
          </p:cNvPr>
          <p:cNvSpPr/>
          <p:nvPr/>
        </p:nvSpPr>
        <p:spPr>
          <a:xfrm>
            <a:off x="564486" y="8610599"/>
            <a:ext cx="21126227" cy="1097629"/>
          </a:xfrm>
          <a:prstGeom prst="rect">
            <a:avLst/>
          </a:prstGeom>
        </p:spPr>
        <p:txBody>
          <a:bodyPr wrap="square">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632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3" grpId="0" animBg="1"/>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84731" y="1983901"/>
            <a:ext cx="24046869" cy="445703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20F06738-1F4A-447A-B413-7D8670A28016}"/>
              </a:ext>
            </a:extLst>
          </p:cNvPr>
          <p:cNvGrpSpPr/>
          <p:nvPr/>
        </p:nvGrpSpPr>
        <p:grpSpPr>
          <a:xfrm>
            <a:off x="2378986" y="1115092"/>
            <a:ext cx="5486884" cy="828008"/>
            <a:chOff x="22440" y="44153"/>
            <a:chExt cx="940674" cy="201232"/>
          </a:xfrm>
        </p:grpSpPr>
        <p:grpSp>
          <p:nvGrpSpPr>
            <p:cNvPr id="5" name="Group 4">
              <a:extLst>
                <a:ext uri="{FF2B5EF4-FFF2-40B4-BE49-F238E27FC236}">
                  <a16:creationId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a16="http://schemas.microsoft.com/office/drawing/2014/main" id="{23513F1E-7E7E-45A4-8BD3-31BAC2A867B5}"/>
                  </a:ext>
                </a:extLst>
              </p:cNvPr>
              <p:cNvSpPr/>
              <p:nvPr/>
            </p:nvSpPr>
            <p:spPr>
              <a:xfrm>
                <a:off x="116273" y="60276"/>
                <a:ext cx="162630"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a16="http://schemas.microsoft.com/office/drawing/2014/main" id="{A9750165-E408-4EA8-A412-ECD1D7F2A121}"/>
                </a:ext>
              </a:extLst>
            </p:cNvPr>
            <p:cNvSpPr txBox="1"/>
            <p:nvPr/>
          </p:nvSpPr>
          <p:spPr>
            <a:xfrm>
              <a:off x="198224" y="44153"/>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p:sp>
        <p:nvSpPr>
          <p:cNvPr id="11" name="Rounded Rectangle 4">
            <a:extLst>
              <a:ext uri="{FF2B5EF4-FFF2-40B4-BE49-F238E27FC236}">
                <a16:creationId xmlns:a16="http://schemas.microsoft.com/office/drawing/2014/main" id="{00D056B7-88CE-4846-AF4A-ED83502F9767}"/>
              </a:ext>
            </a:extLst>
          </p:cNvPr>
          <p:cNvSpPr/>
          <p:nvPr/>
        </p:nvSpPr>
        <p:spPr>
          <a:xfrm>
            <a:off x="200896" y="6800161"/>
            <a:ext cx="23851085" cy="6611039"/>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F9F6899A-0777-49FD-84C7-3B973E8AEC33}"/>
              </a:ext>
            </a:extLst>
          </p:cNvPr>
          <p:cNvGrpSpPr/>
          <p:nvPr/>
        </p:nvGrpSpPr>
        <p:grpSpPr>
          <a:xfrm>
            <a:off x="200897" y="6419161"/>
            <a:ext cx="3657395" cy="828000"/>
            <a:chOff x="1275608" y="6322796"/>
            <a:chExt cx="3572909" cy="828631"/>
          </a:xfrm>
        </p:grpSpPr>
        <p:sp>
          <p:nvSpPr>
            <p:cNvPr id="14" name="Freeform 20">
              <a:extLst>
                <a:ext uri="{FF2B5EF4-FFF2-40B4-BE49-F238E27FC236}">
                  <a16:creationId xmlns:a16="http://schemas.microsoft.com/office/drawing/2014/main" id="{C92E54DD-3CFA-4A90-8AAC-E35CB593114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142FA3A-14DE-4A69-8FB9-0594F63F9B3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AA9AD89D-BB8C-4116-A729-B7FCF97A38C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690BEC04-D548-40B5-B4D4-060D9F5904AD}"/>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90E1A55-C196-27F1-9C64-1C70F255929E}"/>
                  </a:ext>
                </a:extLst>
              </p:cNvPr>
              <p:cNvSpPr txBox="1"/>
              <p:nvPr/>
            </p:nvSpPr>
            <p:spPr>
              <a:xfrm>
                <a:off x="200896" y="1934883"/>
                <a:ext cx="24183104" cy="4180375"/>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tiết</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môn</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Toán</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Nam </a:t>
                </a:r>
                <a:r>
                  <a:rPr kumimoji="0" lang="en-US" sz="45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phát</a:t>
                </a:r>
                <a:r>
                  <a:rPr kumimoji="0" lang="en-US" sz="45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biểu</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Mọi</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đều</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bình</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5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khác</a:t>
                </a:r>
                <a:r>
                  <a:rPr kumimoji="0" lang="en-US" sz="4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Mai </a:t>
                </a:r>
                <a:r>
                  <a:rPr kumimoji="0" lang="en-US" sz="46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phát</a:t>
                </a:r>
                <a:r>
                  <a:rPr kumimoji="0" lang="en-US" sz="4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biểu</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mà</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bình</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nó</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bằng</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Hãy</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phát</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Dùng</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kí</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hiệu</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viết</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lại</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phát</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Nam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Mai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dưới</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dạng</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TextBox 2">
                <a:extLst>
                  <a:ext uri="{FF2B5EF4-FFF2-40B4-BE49-F238E27FC236}">
                    <a16:creationId xmlns:a16="http://schemas.microsoft.com/office/drawing/2014/main" id="{890E1A55-C196-27F1-9C64-1C70F255929E}"/>
                  </a:ext>
                </a:extLst>
              </p:cNvPr>
              <p:cNvSpPr txBox="1">
                <a:spLocks noRot="1" noChangeAspect="1" noMove="1" noResize="1" noEditPoints="1" noAdjustHandles="1" noChangeArrowheads="1" noChangeShapeType="1" noTextEdit="1"/>
              </p:cNvSpPr>
              <p:nvPr/>
            </p:nvSpPr>
            <p:spPr>
              <a:xfrm>
                <a:off x="200896" y="1934883"/>
                <a:ext cx="24183104" cy="4180375"/>
              </a:xfrm>
              <a:prstGeom prst="rect">
                <a:avLst/>
              </a:prstGeom>
              <a:blipFill>
                <a:blip r:embed="rId3"/>
                <a:stretch>
                  <a:fillRect l="-1084" r="-781" b="-6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0EC64C7-501C-5262-1D16-D8FC00D99344}"/>
                  </a:ext>
                </a:extLst>
              </p:cNvPr>
              <p:cNvSpPr txBox="1"/>
              <p:nvPr/>
            </p:nvSpPr>
            <p:spPr>
              <a:xfrm>
                <a:off x="4045124" y="6704417"/>
                <a:ext cx="18967860" cy="2035429"/>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Mai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do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tồn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Nam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dưới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dạng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ℝ</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a:extLst>
                  <a:ext uri="{FF2B5EF4-FFF2-40B4-BE49-F238E27FC236}">
                    <a16:creationId xmlns:a16="http://schemas.microsoft.com/office/drawing/2014/main" id="{90EC64C7-501C-5262-1D16-D8FC00D99344}"/>
                  </a:ext>
                </a:extLst>
              </p:cNvPr>
              <p:cNvSpPr txBox="1">
                <a:spLocks noRot="1" noChangeAspect="1" noMove="1" noResize="1" noEditPoints="1" noAdjustHandles="1" noChangeArrowheads="1" noChangeShapeType="1" noTextEdit="1"/>
              </p:cNvSpPr>
              <p:nvPr/>
            </p:nvSpPr>
            <p:spPr>
              <a:xfrm>
                <a:off x="4045124" y="6704417"/>
                <a:ext cx="18967860" cy="2035429"/>
              </a:xfrm>
              <a:prstGeom prst="rect">
                <a:avLst/>
              </a:prstGeom>
              <a:blipFill>
                <a:blip r:embed="rId4"/>
                <a:stretch>
                  <a:fillRect l="-1318" b="-128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F716AA4-5756-AAD0-7EDE-FB6E980EFB3A}"/>
                  </a:ext>
                </a:extLst>
              </p:cNvPr>
              <p:cNvSpPr txBox="1"/>
              <p:nvPr/>
            </p:nvSpPr>
            <p:spPr>
              <a:xfrm>
                <a:off x="1104905" y="8928845"/>
                <a:ext cx="23126695" cy="2146678"/>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Mai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dưới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dạng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đây</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phủ</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a:t>
                </a:r>
              </a:p>
              <a:p>
                <a:pPr marL="0" marR="0" lvl="0" indent="0" algn="l" defTabSz="2177278"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acc>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ℝ</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TextBox 19">
                <a:extLst>
                  <a:ext uri="{FF2B5EF4-FFF2-40B4-BE49-F238E27FC236}">
                    <a16:creationId xmlns:a16="http://schemas.microsoft.com/office/drawing/2014/main" id="{FF716AA4-5756-AAD0-7EDE-FB6E980EFB3A}"/>
                  </a:ext>
                </a:extLst>
              </p:cNvPr>
              <p:cNvSpPr txBox="1">
                <a:spLocks noRot="1" noChangeAspect="1" noMove="1" noResize="1" noEditPoints="1" noAdjustHandles="1" noChangeArrowheads="1" noChangeShapeType="1" noTextEdit="1"/>
              </p:cNvSpPr>
              <p:nvPr/>
            </p:nvSpPr>
            <p:spPr>
              <a:xfrm>
                <a:off x="1104905" y="8928845"/>
                <a:ext cx="23126695" cy="2146678"/>
              </a:xfrm>
              <a:prstGeom prst="rect">
                <a:avLst/>
              </a:prstGeom>
              <a:blipFill>
                <a:blip r:embed="rId5"/>
                <a:stretch>
                  <a:fillRect l="-1054"/>
                </a:stretch>
              </a:blipFill>
            </p:spPr>
            <p:txBody>
              <a:bodyPr/>
              <a:lstStyle/>
              <a:p>
                <a:r>
                  <a:rPr lang="en-US">
                    <a:noFill/>
                  </a:rPr>
                  <a:t> </a:t>
                </a:r>
              </a:p>
            </p:txBody>
          </p:sp>
        </mc:Fallback>
      </mc:AlternateContent>
    </p:spTree>
    <p:extLst>
      <p:ext uri="{BB962C8B-B14F-4D97-AF65-F5344CB8AC3E}">
        <p14:creationId xmlns:p14="http://schemas.microsoft.com/office/powerpoint/2010/main" val="339105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circle(in)">
                                      <p:cBhvr>
                                        <p:cTn id="11" dur="20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up)">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up)">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8">
                                            <p:txEl>
                                              <p:pRg st="0" end="0"/>
                                            </p:txEl>
                                          </p:spTgt>
                                        </p:tgtEl>
                                        <p:attrNameLst>
                                          <p:attrName>style.visibility</p:attrName>
                                        </p:attrNameLst>
                                      </p:cBhvr>
                                      <p:to>
                                        <p:strVal val="visible"/>
                                      </p:to>
                                    </p:set>
                                    <p:animEffect transition="in" filter="wipe(left)">
                                      <p:cBhvr>
                                        <p:cTn id="46" dur="500"/>
                                        <p:tgtEl>
                                          <p:spTgt spid="1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xEl>
                                              <p:pRg st="1" end="1"/>
                                            </p:txEl>
                                          </p:spTgt>
                                        </p:tgtEl>
                                        <p:attrNameLst>
                                          <p:attrName>style.visibility</p:attrName>
                                        </p:attrNameLst>
                                      </p:cBhvr>
                                      <p:to>
                                        <p:strVal val="visible"/>
                                      </p:to>
                                    </p:set>
                                    <p:animEffect transition="in" filter="wipe(left)">
                                      <p:cBhvr>
                                        <p:cTn id="51" dur="500"/>
                                        <p:tgtEl>
                                          <p:spTgt spid="1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1" grpId="0" animBg="1"/>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63071" y="8524826"/>
            <a:ext cx="23233427" cy="4293332"/>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487502" y="1711771"/>
            <a:ext cx="23408996" cy="6225055"/>
            <a:chOff x="798791" y="4312553"/>
            <a:chExt cx="24273765" cy="4225681"/>
          </a:xfrm>
        </p:grpSpPr>
        <p:sp>
          <p:nvSpPr>
            <p:cNvPr id="32" name="Rounded Rectangle 36">
              <a:extLst>
                <a:ext uri="{FF2B5EF4-FFF2-40B4-BE49-F238E27FC236}">
                  <a16:creationId xmlns:a16="http://schemas.microsoft.com/office/drawing/2014/main" id="{8DAE7818-FB12-462D-8980-1E516ABB17EF}"/>
                </a:ext>
              </a:extLst>
            </p:cNvPr>
            <p:cNvSpPr/>
            <p:nvPr/>
          </p:nvSpPr>
          <p:spPr>
            <a:xfrm>
              <a:off x="907537" y="4620917"/>
              <a:ext cx="24165019"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798791" y="4312553"/>
              <a:ext cx="3547293" cy="869139"/>
              <a:chOff x="798791" y="4312553"/>
              <a:chExt cx="3547293" cy="869139"/>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281481" y="4312553"/>
                <a:ext cx="3064603" cy="799751"/>
                <a:chOff x="1948231" y="4674503"/>
                <a:chExt cx="3064603" cy="799751"/>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069444" y="368171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486443" cy="558319"/>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1.1</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798791" y="437158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526197" y="2607879"/>
            <a:ext cx="22098738" cy="501782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việc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riêng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d) </a:t>
            </a:r>
            <a:r>
              <a:rPr lang="en-US" b="1" dirty="0" err="1">
                <a:latin typeface="Tahoma" panose="020B0604030504040204" pitchFamily="34" charset="0"/>
                <a:ea typeface="Tahoma" panose="020B0604030504040204" pitchFamily="34" charset="0"/>
                <a:cs typeface="Tahoma" panose="020B0604030504040204" pitchFamily="34" charset="0"/>
              </a:rPr>
              <a:t>Tôi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sẽ</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sút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ngang</a:t>
            </a:r>
            <a:r>
              <a:rPr lang="en-US" b="1" dirty="0">
                <a:latin typeface="Tahoma" panose="020B0604030504040204" pitchFamily="34" charset="0"/>
                <a:ea typeface="Tahoma" panose="020B0604030504040204" pitchFamily="34" charset="0"/>
                <a:cs typeface="Tahoma" panose="020B0604030504040204" pitchFamily="34" charset="0"/>
              </a:rPr>
              <a:t>.</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625031" y="8304694"/>
            <a:ext cx="22593241"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vấn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c)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cầu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khiến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d)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chưa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93746886-DEBB-4748-BDE9-E4FAE2118C93}"/>
              </a:ext>
            </a:extLst>
          </p:cNvPr>
          <p:cNvGrpSpPr/>
          <p:nvPr/>
        </p:nvGrpSpPr>
        <p:grpSpPr>
          <a:xfrm>
            <a:off x="663072" y="8035018"/>
            <a:ext cx="3725766" cy="828000"/>
            <a:chOff x="1275608" y="6322796"/>
            <a:chExt cx="3572909" cy="828631"/>
          </a:xfrm>
        </p:grpSpPr>
        <p:sp>
          <p:nvSpPr>
            <p:cNvPr id="21" name="Freeform 20">
              <a:extLst>
                <a:ext uri="{FF2B5EF4-FFF2-40B4-BE49-F238E27FC236}">
                  <a16:creationId xmlns:a16="http://schemas.microsoft.com/office/drawing/2014/main" id="{7336C95C-7A47-4722-9A73-1DE0D610F80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12F3467E-4A1C-4407-BFA8-557A67B609D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3" name="Round Diagonal Corner Rectangle 8">
              <a:extLst>
                <a:ext uri="{FF2B5EF4-FFF2-40B4-BE49-F238E27FC236}">
                  <a16:creationId xmlns:a16="http://schemas.microsoft.com/office/drawing/2014/main" id="{4FAD1192-48CE-454F-8A77-9F3DB21F99C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Freeform 9">
              <a:extLst>
                <a:ext uri="{FF2B5EF4-FFF2-40B4-BE49-F238E27FC236}">
                  <a16:creationId xmlns:a16="http://schemas.microsoft.com/office/drawing/2014/main" id="{519B024B-0972-40E8-863E-C3939D7910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0789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4" end="4"/>
                                            </p:txEl>
                                          </p:spTgt>
                                        </p:tgtEl>
                                        <p:attrNameLst>
                                          <p:attrName>style.visibility</p:attrName>
                                        </p:attrNameLst>
                                      </p:cBhvr>
                                      <p:to>
                                        <p:strVal val="visible"/>
                                      </p:to>
                                    </p:set>
                                    <p:animEffect transition="in" filter="wipe(up)">
                                      <p:cBhvr>
                                        <p:cTn id="62"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319395" y="5515212"/>
            <a:ext cx="23628982" cy="7972188"/>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380999" y="1633082"/>
            <a:ext cx="23622003" cy="3367100"/>
            <a:chOff x="907537" y="4133365"/>
            <a:chExt cx="24520944" cy="2443225"/>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4464241" cy="232919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32882" cy="810107"/>
              <a:chOff x="907537" y="4133365"/>
              <a:chExt cx="373288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8" y="4202752"/>
                <a:ext cx="3250191" cy="712787"/>
                <a:chOff x="2056978" y="4564702"/>
                <a:chExt cx="3250191" cy="712787"/>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39658" y="3282022"/>
                  <a:ext cx="671331" cy="3236692"/>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2" y="4674503"/>
                  <a:ext cx="2780777"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687295" y="1776490"/>
                <a:ext cx="16076706" cy="317651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687295" y="1776490"/>
                <a:ext cx="16076706" cy="3176510"/>
              </a:xfrm>
              <a:prstGeom prst="rect">
                <a:avLst/>
              </a:prstGeom>
              <a:blipFill>
                <a:blip r:embed="rId4"/>
                <a:stretch>
                  <a:fillRect l="-1744" t="-6705" b="-325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474739" y="6116644"/>
                <a:ext cx="23223461" cy="714215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latin typeface="Cambria Math" panose="02040503050406030204" pitchFamily="18" charset="0"/>
                      </a:rPr>
                      <m:t>𝝅</m:t>
                    </m:r>
                    <m:r>
                      <a:rPr lang="en-US" sz="5400" b="1">
                        <a:latin typeface="Cambria Math" panose="02040503050406030204" pitchFamily="18" charset="0"/>
                      </a:rPr>
                      <m:t>&lt;</m:t>
                    </m:r>
                    <m:f>
                      <m:fPr>
                        <m:ctrlPr>
                          <a:rPr lang="en-US" sz="5400" b="1" i="1">
                            <a:solidFill>
                              <a:srgbClr val="836967"/>
                            </a:solidFill>
                            <a:latin typeface="Cambria Math" panose="02040503050406030204" pitchFamily="18" charset="0"/>
                          </a:rPr>
                        </m:ctrlPr>
                      </m:fPr>
                      <m:num>
                        <m:r>
                          <a:rPr lang="en-US" sz="5400" b="1" i="1">
                            <a:latin typeface="Cambria Math" panose="02040503050406030204" pitchFamily="18" charset="0"/>
                          </a:rPr>
                          <m:t>𝟏𝟎</m:t>
                        </m:r>
                      </m:num>
                      <m:den>
                        <m:r>
                          <a:rPr lang="en-US" sz="5400" b="1" i="1">
                            <a:latin typeface="Cambria Math" panose="02040503050406030204" pitchFamily="18" charset="0"/>
                          </a:rPr>
                          <m:t>𝟑</m:t>
                        </m:r>
                      </m:den>
                    </m:f>
                    <m:r>
                      <a:rPr lang="en-US" sz="5400"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Mệnh đề đúng do</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𝝅</m:t>
                    </m:r>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𝟏𝟒</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𝟑𝟑</m:t>
                    </m:r>
                    <m:r>
                      <a:rPr lang="en-US"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r>
                  <a:rPr lang="vi-VN" b="1" dirty="0">
                    <a:latin typeface="Tahoma" panose="020B0604030504040204" pitchFamily="34" charset="0"/>
                    <a:ea typeface="Tahoma" panose="020B0604030504040204" pitchFamily="34" charset="0"/>
                    <a:cs typeface="Tahoma" panose="020B0604030504040204" pitchFamily="34" charset="0"/>
                  </a:rPr>
                  <a:t>  .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b) Vì phương trình </a:t>
                </a:r>
                <a14:m>
                  <m:oMath xmlns:m="http://schemas.openxmlformats.org/officeDocument/2006/math">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𝟎</m:t>
                    </m:r>
                  </m:oMath>
                </a14:m>
                <a:r>
                  <a:rPr lang="vi-VN" b="1" dirty="0">
                    <a:latin typeface="Tahoma" panose="020B0604030504040204" pitchFamily="34" charset="0"/>
                    <a:ea typeface="Tahoma" panose="020B0604030504040204" pitchFamily="34" charset="0"/>
                    <a:cs typeface="Tahoma" panose="020B0604030504040204" pitchFamily="34" charset="0"/>
                  </a:rPr>
                  <a:t> có nghiệm hữu tỉ  nên mệnh đề là đúng.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c) Có ít nhất một số cộng với chính nó bằng 0;</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tồn tại số thực 0 để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0 + 0 = 0 nên mệnh đề đúng.</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d) 2022 là hợp số.</a:t>
                </a: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b="1" i="1">
                        <a:latin typeface="Cambria Math" panose="02040503050406030204" pitchFamily="18" charset="0"/>
                      </a:rPr>
                      <m:t>𝟐𝟎𝟐𝟐</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𝟏𝟎𝟏𝟏</m:t>
                    </m:r>
                  </m:oMath>
                </a14:m>
                <a:r>
                  <a:rPr lang="vi-VN" b="1" dirty="0">
                    <a:latin typeface="Tahoma" panose="020B0604030504040204" pitchFamily="34" charset="0"/>
                    <a:ea typeface="Tahoma" panose="020B0604030504040204" pitchFamily="34" charset="0"/>
                    <a:cs typeface="Tahoma" panose="020B0604030504040204" pitchFamily="34" charset="0"/>
                  </a:rPr>
                  <a:t>  nên   là hợp số hay mệnh đề đã cho là đúng.</a:t>
                </a:r>
              </a:p>
              <a:p>
                <a:pPr marL="0" indent="0">
                  <a:lnSpc>
                    <a:spcPct val="150000"/>
                  </a:lnSpc>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endParaRPr lang="vi-VN"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b="1" dirty="0">
                  <a:latin typeface="Tahoma" panose="020B0604030504040204" pitchFamily="34" charset="0"/>
                  <a:ea typeface="Tahoma" panose="020B0604030504040204" pitchFamily="34" charset="0"/>
                  <a:cs typeface="Tahoma" panose="020B0604030504040204" pitchFamily="34" charset="0"/>
                </a:endParaRPr>
              </a:p>
              <a:p>
                <a:endParaRPr lang="vi-VN"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474739" y="6116644"/>
                <a:ext cx="23223461" cy="7142156"/>
              </a:xfrm>
              <a:prstGeom prst="rect">
                <a:avLst/>
              </a:prstGeom>
              <a:blipFill>
                <a:blip r:embed="rId5"/>
                <a:stretch>
                  <a:fillRect l="-1207" b="-7167"/>
                </a:stretch>
              </a:blipFill>
              <a:ln>
                <a:noFill/>
              </a:ln>
            </p:spPr>
            <p:txBody>
              <a:bodyPr/>
              <a:lstStyle/>
              <a:p>
                <a:r>
                  <a:rPr lang="en-US">
                    <a:noFill/>
                  </a:rPr>
                  <a:t> </a:t>
                </a:r>
              </a:p>
            </p:txBody>
          </p:sp>
        </mc:Fallback>
      </mc:AlternateContent>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0EA8743C-4B76-44EB-9AD0-FC0B10305F50}"/>
              </a:ext>
            </a:extLst>
          </p:cNvPr>
          <p:cNvGrpSpPr/>
          <p:nvPr/>
        </p:nvGrpSpPr>
        <p:grpSpPr>
          <a:xfrm>
            <a:off x="319395" y="5144413"/>
            <a:ext cx="3725766" cy="828000"/>
            <a:chOff x="1275608" y="6322796"/>
            <a:chExt cx="3572909" cy="828631"/>
          </a:xfrm>
        </p:grpSpPr>
        <p:sp>
          <p:nvSpPr>
            <p:cNvPr id="23" name="Freeform 20">
              <a:extLst>
                <a:ext uri="{FF2B5EF4-FFF2-40B4-BE49-F238E27FC236}">
                  <a16:creationId xmlns:a16="http://schemas.microsoft.com/office/drawing/2014/main" id="{1BF9A5F8-0599-4D62-B48F-9754F5C9D9B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AAFFE573-F736-4133-AFA8-0B94EB5AAB95}"/>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7" name="Round Diagonal Corner Rectangle 8">
              <a:extLst>
                <a:ext uri="{FF2B5EF4-FFF2-40B4-BE49-F238E27FC236}">
                  <a16:creationId xmlns:a16="http://schemas.microsoft.com/office/drawing/2014/main" id="{4AC55187-37DD-4A68-894A-639B66C3D48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Freeform 9">
              <a:extLst>
                <a:ext uri="{FF2B5EF4-FFF2-40B4-BE49-F238E27FC236}">
                  <a16:creationId xmlns:a16="http://schemas.microsoft.com/office/drawing/2014/main" id="{D94F5D06-B512-407A-BCCE-8E8CFA4BC4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3" name="Straight Connector 2">
            <a:extLst>
              <a:ext uri="{FF2B5EF4-FFF2-40B4-BE49-F238E27FC236}">
                <a16:creationId xmlns:a16="http://schemas.microsoft.com/office/drawing/2014/main" id="{3568751C-3C76-DD94-FDC6-0914A9D86479}"/>
              </a:ext>
            </a:extLst>
          </p:cNvPr>
          <p:cNvCxnSpPr>
            <a:cxnSpLocks/>
          </p:cNvCxnSpPr>
          <p:nvPr/>
        </p:nvCxnSpPr>
        <p:spPr>
          <a:xfrm>
            <a:off x="12649200" y="2667000"/>
            <a:ext cx="0" cy="2286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5CACA99-F59F-251C-744F-39865CD10EF7}"/>
              </a:ext>
            </a:extLst>
          </p:cNvPr>
          <p:cNvSpPr txBox="1"/>
          <p:nvPr/>
        </p:nvSpPr>
        <p:spPr>
          <a:xfrm>
            <a:off x="13368186" y="2567732"/>
            <a:ext cx="11076134" cy="2385268"/>
          </a:xfrm>
          <a:prstGeom prst="rect">
            <a:avLst/>
          </a:prstGeom>
          <a:noFill/>
        </p:spPr>
        <p:txBody>
          <a:bodyPr wrap="square">
            <a:spAutoFit/>
          </a:bodyPr>
          <a:lstStyle/>
          <a:p>
            <a:pPr marL="0" marR="0" lvl="0" indent="0" algn="l" defTabSz="2177278" rtl="0" eaLnBrk="1" fontAlgn="auto" latinLnBrk="0" hangingPunct="1">
              <a:lnSpc>
                <a:spcPct val="100000"/>
              </a:lnSpc>
              <a:spcBef>
                <a:spcPts val="2400"/>
              </a:spcBef>
              <a:spcAft>
                <a:spcPts val="0"/>
              </a:spcAft>
              <a:buClrTx/>
              <a:buSzTx/>
              <a:buFontTx/>
              <a:buNone/>
              <a:tabLst/>
              <a:defRPr/>
            </a:pP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ít</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nhất</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cộng</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nó</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bằng</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0;</a:t>
            </a:r>
          </a:p>
          <a:p>
            <a:pPr marL="0" marR="0" lvl="0" indent="0" algn="l" defTabSz="2177278" rtl="0" eaLnBrk="1" fontAlgn="auto" latinLnBrk="0" hangingPunct="1">
              <a:lnSpc>
                <a:spcPct val="100000"/>
              </a:lnSpc>
              <a:spcBef>
                <a:spcPts val="2400"/>
              </a:spcBef>
              <a:spcAft>
                <a:spcPts val="0"/>
              </a:spcAft>
              <a:buClrTx/>
              <a:buSzTx/>
              <a:buFontTx/>
              <a:buNone/>
              <a:tabLst/>
              <a:defRPr/>
            </a:pP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 2022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hợp</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82523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1" fill="hold"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up)">
                                      <p:cBhvr>
                                        <p:cTn id="28" dur="500"/>
                                        <p:tgtEl>
                                          <p:spTgt spid="6">
                                            <p:txEl>
                                              <p:pRg st="0" end="0"/>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ipe(up)">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6">
                                            <p:txEl>
                                              <p:pRg st="0" end="0"/>
                                            </p:txEl>
                                          </p:spTgt>
                                        </p:tgtEl>
                                        <p:attrNameLst>
                                          <p:attrName>style.visibility</p:attrName>
                                        </p:attrNameLst>
                                      </p:cBhvr>
                                      <p:to>
                                        <p:strVal val="visible"/>
                                      </p:to>
                                    </p:set>
                                    <p:animEffect transition="in" filter="wipe(up)">
                                      <p:cBhvr>
                                        <p:cTn id="46" dur="500"/>
                                        <p:tgtEl>
                                          <p:spTgt spid="2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6">
                                            <p:txEl>
                                              <p:pRg st="1" end="1"/>
                                            </p:txEl>
                                          </p:spTgt>
                                        </p:tgtEl>
                                        <p:attrNameLst>
                                          <p:attrName>style.visibility</p:attrName>
                                        </p:attrNameLst>
                                      </p:cBhvr>
                                      <p:to>
                                        <p:strVal val="visible"/>
                                      </p:to>
                                    </p:set>
                                    <p:animEffect transition="in" filter="wipe(up)">
                                      <p:cBhvr>
                                        <p:cTn id="51" dur="500"/>
                                        <p:tgtEl>
                                          <p:spTgt spid="2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6">
                                            <p:txEl>
                                              <p:pRg st="2" end="2"/>
                                            </p:txEl>
                                          </p:spTgt>
                                        </p:tgtEl>
                                        <p:attrNameLst>
                                          <p:attrName>style.visibility</p:attrName>
                                        </p:attrNameLst>
                                      </p:cBhvr>
                                      <p:to>
                                        <p:strVal val="visible"/>
                                      </p:to>
                                    </p:set>
                                    <p:animEffect transition="in" filter="wipe(up)">
                                      <p:cBhvr>
                                        <p:cTn id="56" dur="500"/>
                                        <p:tgtEl>
                                          <p:spTgt spid="26">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6">
                                            <p:txEl>
                                              <p:pRg st="3" end="3"/>
                                            </p:txEl>
                                          </p:spTgt>
                                        </p:tgtEl>
                                        <p:attrNameLst>
                                          <p:attrName>style.visibility</p:attrName>
                                        </p:attrNameLst>
                                      </p:cBhvr>
                                      <p:to>
                                        <p:strVal val="visible"/>
                                      </p:to>
                                    </p:set>
                                    <p:animEffect transition="in" filter="wipe(up)">
                                      <p:cBhvr>
                                        <p:cTn id="61" dur="500"/>
                                        <p:tgtEl>
                                          <p:spTgt spid="26">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26">
                                            <p:txEl>
                                              <p:pRg st="4" end="4"/>
                                            </p:txEl>
                                          </p:spTgt>
                                        </p:tgtEl>
                                        <p:attrNameLst>
                                          <p:attrName>style.visibility</p:attrName>
                                        </p:attrNameLst>
                                      </p:cBhvr>
                                      <p:to>
                                        <p:strVal val="visible"/>
                                      </p:to>
                                    </p:set>
                                    <p:animEffect transition="in" filter="wipe(up)">
                                      <p:cBhvr>
                                        <p:cTn id="66" dur="500"/>
                                        <p:tgtEl>
                                          <p:spTgt spid="26">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26">
                                            <p:txEl>
                                              <p:pRg st="5" end="5"/>
                                            </p:txEl>
                                          </p:spTgt>
                                        </p:tgtEl>
                                        <p:attrNameLst>
                                          <p:attrName>style.visibility</p:attrName>
                                        </p:attrNameLst>
                                      </p:cBhvr>
                                      <p:to>
                                        <p:strVal val="visible"/>
                                      </p:to>
                                    </p:set>
                                    <p:animEffect transition="in" filter="wipe(up)">
                                      <p:cBhvr>
                                        <p:cTn id="71"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371586" y="7936275"/>
            <a:ext cx="23640827" cy="5476518"/>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452321" y="1613408"/>
            <a:ext cx="23560092" cy="5774323"/>
            <a:chOff x="907537" y="4133365"/>
            <a:chExt cx="24438995" cy="3567526"/>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4382292" cy="345350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647621"/>
              <a:chOff x="907537" y="4133365"/>
              <a:chExt cx="4016349" cy="647621"/>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6" y="4178001"/>
                <a:ext cx="3533660" cy="602985"/>
                <a:chOff x="2056976" y="4539951"/>
                <a:chExt cx="3533660" cy="602985"/>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567100" y="3054580"/>
                  <a:ext cx="513411" cy="35336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650643" y="4539951"/>
                  <a:ext cx="2711282" cy="602985"/>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1.3</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602985"/>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1" name="Rectangle 10"/>
          <p:cNvSpPr/>
          <p:nvPr/>
        </p:nvSpPr>
        <p:spPr>
          <a:xfrm>
            <a:off x="748255" y="7293553"/>
            <a:ext cx="23150767" cy="830997"/>
          </a:xfrm>
          <a:prstGeom prst="rect">
            <a:avLst/>
          </a:prstGeom>
        </p:spPr>
        <p:txBody>
          <a:bodyPr wrap="square">
            <a:spAutoFit/>
          </a:bodyPr>
          <a:lstStyle/>
          <a:p>
            <a:pPr lvl="2"/>
            <a:r>
              <a:rPr lang="en-US" sz="4800" b="1">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001248" y="1526860"/>
                <a:ext cx="23150767" cy="549373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Cho hai câu sau:</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 “Tam giác ABC là tam giác vuông”;</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Q: “Tam giác ABC có một góc bằng tổng hai góc còn lại”.</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Hãy phát biểu mệnh đề tương đương</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xét tính đúng sai của mệnh đề này.</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001248" y="1526860"/>
                <a:ext cx="23150767" cy="5493730"/>
              </a:xfrm>
              <a:prstGeom prst="rect">
                <a:avLst/>
              </a:prstGeom>
              <a:blipFill>
                <a:blip r:embed="rId4"/>
                <a:stretch>
                  <a:fillRect l="-1185" b="-465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743061" y="8376896"/>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tương đương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“Tam giác</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là tam giác vuông khi và chỉ khi tam giác có một góc bằng tổng hai góc còn lại”.</a:t>
                </a:r>
              </a:p>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đúng.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743061" y="8376896"/>
                <a:ext cx="22949945" cy="4293332"/>
              </a:xfrm>
              <a:prstGeom prst="rect">
                <a:avLst/>
              </a:prstGeom>
              <a:blipFill>
                <a:blip r:embed="rId5"/>
                <a:stretch>
                  <a:fillRect l="-1116" r="-1009"/>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107ACA67-8338-4EB8-AD42-1B55B148F39D}"/>
              </a:ext>
            </a:extLst>
          </p:cNvPr>
          <p:cNvGrpSpPr/>
          <p:nvPr/>
        </p:nvGrpSpPr>
        <p:grpSpPr>
          <a:xfrm>
            <a:off x="371586" y="7583018"/>
            <a:ext cx="3725766" cy="828000"/>
            <a:chOff x="1275608" y="6322796"/>
            <a:chExt cx="3572909" cy="828631"/>
          </a:xfrm>
        </p:grpSpPr>
        <p:sp>
          <p:nvSpPr>
            <p:cNvPr id="22" name="Freeform 20">
              <a:extLst>
                <a:ext uri="{FF2B5EF4-FFF2-40B4-BE49-F238E27FC236}">
                  <a16:creationId xmlns:a16="http://schemas.microsoft.com/office/drawing/2014/main" id="{65436F7C-80BE-4B7D-B00E-70F861F5ECD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E745CBD-745A-4134-BC7B-4F735F2CB39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CD3212B0-0A4C-4226-9F43-114D0526F74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F6AE0F4E-8547-4ECE-AE28-19890AD2292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6147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wipe(up)">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304801" y="7247228"/>
            <a:ext cx="23621999" cy="6163972"/>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271237" y="1652486"/>
            <a:ext cx="23731762" cy="5160421"/>
            <a:chOff x="907537" y="4133365"/>
            <a:chExt cx="24656069" cy="3744490"/>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39" y="4247391"/>
              <a:ext cx="24599367" cy="3630464"/>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381001" y="1676401"/>
            <a:ext cx="23621998" cy="512836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Phát biểu mệnh đề đảo của mỗi mệnh đề sau và xác định tính đúng sai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chúng.</a:t>
            </a:r>
          </a:p>
          <a:p>
            <a:pPr marL="0" indent="0">
              <a:lnSpc>
                <a:spcPct val="150000"/>
              </a:lnSpc>
              <a:spcBef>
                <a:spcPts val="0"/>
              </a:spcBef>
              <a:buNone/>
            </a:pPr>
            <a:r>
              <a:rPr lang="vi-VN" sz="4400"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sz="4400"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539289" y="9771854"/>
            <a:ext cx="23387511" cy="3384549"/>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Mệnh đề đảo của Q: “Nếu tứ giác ABCD  có hai đường chéo bằng nhau thì tứ giác ABCD  là hình chữ nhật”. Mệnh đề sai (không thỏa mãn dấu hiệu nhận biết hình chữ nhật).</a:t>
            </a:r>
          </a:p>
        </p:txBody>
      </p:sp>
      <p:grpSp>
        <p:nvGrpSpPr>
          <p:cNvPr id="21" name="Group 20">
            <a:extLst>
              <a:ext uri="{FF2B5EF4-FFF2-40B4-BE49-F238E27FC236}">
                <a16:creationId xmlns:a16="http://schemas.microsoft.com/office/drawing/2014/main" id="{630617A7-6A43-43D2-B9AA-045A682D57CC}"/>
              </a:ext>
            </a:extLst>
          </p:cNvPr>
          <p:cNvGrpSpPr/>
          <p:nvPr/>
        </p:nvGrpSpPr>
        <p:grpSpPr>
          <a:xfrm>
            <a:off x="304801" y="6837420"/>
            <a:ext cx="3725766" cy="828000"/>
            <a:chOff x="1275608" y="6322796"/>
            <a:chExt cx="3572909" cy="828631"/>
          </a:xfrm>
        </p:grpSpPr>
        <p:sp>
          <p:nvSpPr>
            <p:cNvPr id="22" name="Freeform 20">
              <a:extLst>
                <a:ext uri="{FF2B5EF4-FFF2-40B4-BE49-F238E27FC236}">
                  <a16:creationId xmlns:a16="http://schemas.microsoft.com/office/drawing/2014/main" id="{73916D2F-DE67-48DE-A6C5-E562289E390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B265CCCF-FF61-437E-9A23-B61F3FB01A0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8A8D0C3B-55A5-4553-8308-EFDB5D5FD33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24914ECC-48EE-4C16-B4C3-D253695CC4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8B885FD6-2B39-38AE-247B-0C8B2A856ACF}"/>
                  </a:ext>
                </a:extLst>
              </p:cNvPr>
              <p:cNvSpPr txBox="1">
                <a:spLocks/>
              </p:cNvSpPr>
              <p:nvPr/>
            </p:nvSpPr>
            <p:spPr>
              <a:xfrm>
                <a:off x="586335" y="7689934"/>
                <a:ext cx="22949945" cy="204439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sz="4400" b="1" dirty="0">
                    <a:latin typeface="Tahoma" panose="020B0604030504040204" pitchFamily="34" charset="0"/>
                    <a:ea typeface="Tahoma" panose="020B0604030504040204" pitchFamily="34" charset="0"/>
                    <a:cs typeface="Tahoma" panose="020B0604030504040204" pitchFamily="34" charset="0"/>
                  </a:rPr>
                  <a:t>Mệnh đề đảo của P: “Nếu số tự nhiên </a:t>
                </a:r>
                <a14:m>
                  <m:oMath xmlns:m="http://schemas.openxmlformats.org/officeDocument/2006/math">
                    <m:r>
                      <a:rPr lang="en-US" sz="4400" b="1" i="1" smtClean="0">
                        <a:latin typeface="Cambria Math" panose="02040503050406030204" pitchFamily="18" charset="0"/>
                      </a:rPr>
                      <m:t>𝒏</m:t>
                    </m:r>
                  </m:oMath>
                </a14:m>
                <a:r>
                  <a:rPr lang="vi-VN" sz="4400" b="1" dirty="0">
                    <a:latin typeface="Tahoma" panose="020B0604030504040204" pitchFamily="34" charset="0"/>
                    <a:ea typeface="Tahoma" panose="020B0604030504040204" pitchFamily="34" charset="0"/>
                    <a:cs typeface="Tahoma" panose="020B0604030504040204" pitchFamily="34" charset="0"/>
                  </a:rPr>
                  <a:t>  chia hết cho </a:t>
                </a:r>
                <a:r>
                  <a:rPr lang="en-US" sz="4400" b="1" dirty="0">
                    <a:latin typeface="Tahoma" panose="020B0604030504040204" pitchFamily="34" charset="0"/>
                    <a:ea typeface="Tahoma" panose="020B0604030504040204" pitchFamily="34" charset="0"/>
                    <a:cs typeface="Tahoma" panose="020B0604030504040204" pitchFamily="34" charset="0"/>
                  </a:rPr>
                  <a:t>5</a:t>
                </a:r>
                <a:r>
                  <a:rPr lang="vi-VN" sz="4400"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400" b="1" i="1" smtClean="0">
                        <a:latin typeface="Cambria Math" panose="02040503050406030204" pitchFamily="18" charset="0"/>
                      </a:rPr>
                      <m:t>𝒏</m:t>
                    </m:r>
                  </m:oMath>
                </a14:m>
                <a:r>
                  <a:rPr lang="vi-VN" sz="4400" b="1" dirty="0">
                    <a:latin typeface="Tahoma" panose="020B0604030504040204" pitchFamily="34" charset="0"/>
                    <a:ea typeface="Tahoma" panose="020B0604030504040204" pitchFamily="34" charset="0"/>
                    <a:cs typeface="Tahoma" panose="020B0604030504040204" pitchFamily="34" charset="0"/>
                  </a:rPr>
                  <a:t> có chữ số tận cùng là </a:t>
                </a:r>
                <a:r>
                  <a:rPr lang="en-US" sz="4400" b="1" dirty="0">
                    <a:latin typeface="Tahoma" panose="020B0604030504040204" pitchFamily="34" charset="0"/>
                    <a:ea typeface="Tahoma" panose="020B0604030504040204" pitchFamily="34" charset="0"/>
                    <a:cs typeface="Tahoma" panose="020B0604030504040204" pitchFamily="34" charset="0"/>
                  </a:rPr>
                  <a:t>5</a:t>
                </a:r>
                <a:r>
                  <a:rPr lang="vi-VN" sz="4400" b="1" dirty="0">
                    <a:latin typeface="Tahoma" panose="020B0604030504040204" pitchFamily="34" charset="0"/>
                    <a:ea typeface="Tahoma" panose="020B0604030504040204" pitchFamily="34" charset="0"/>
                    <a:cs typeface="Tahoma" panose="020B0604030504040204" pitchFamily="34" charset="0"/>
                  </a:rPr>
                  <a:t> ”. Mệnh đề sai vì số nguyên</a:t>
                </a:r>
                <a14:m>
                  <m:oMath xmlns:m="http://schemas.openxmlformats.org/officeDocument/2006/math">
                    <m:r>
                      <a:rPr lang="en-US" sz="4400" b="1" i="0" smtClean="0">
                        <a:latin typeface="Cambria Math" panose="02040503050406030204" pitchFamily="18" charset="0"/>
                      </a:rPr>
                      <m:t> </m:t>
                    </m:r>
                    <m:r>
                      <a:rPr lang="en-US" sz="4400" b="1" i="1" smtClean="0">
                        <a:latin typeface="Cambria Math" panose="02040503050406030204" pitchFamily="18" charset="0"/>
                      </a:rPr>
                      <m:t>𝒏</m:t>
                    </m:r>
                  </m:oMath>
                </a14:m>
                <a:r>
                  <a:rPr lang="vi-VN" sz="4400" b="1" dirty="0">
                    <a:latin typeface="Tahoma" panose="020B0604030504040204" pitchFamily="34" charset="0"/>
                    <a:ea typeface="Tahoma" panose="020B0604030504040204" pitchFamily="34" charset="0"/>
                    <a:cs typeface="Tahoma" panose="020B0604030504040204" pitchFamily="34" charset="0"/>
                  </a:rPr>
                  <a:t> cũng có thể có chữ số tận cùng là </a:t>
                </a:r>
                <a:r>
                  <a:rPr lang="en-US" sz="4400" b="1" dirty="0">
                    <a:latin typeface="Tahoma" panose="020B0604030504040204" pitchFamily="34" charset="0"/>
                    <a:ea typeface="Tahoma" panose="020B0604030504040204" pitchFamily="34" charset="0"/>
                    <a:cs typeface="Tahoma" panose="020B0604030504040204" pitchFamily="34" charset="0"/>
                  </a:rPr>
                  <a:t>0</a:t>
                </a:r>
                <a:r>
                  <a:rPr lang="vi-VN"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 name="Content Placeholder 2">
                <a:extLst>
                  <a:ext uri="{FF2B5EF4-FFF2-40B4-BE49-F238E27FC236}">
                    <a16:creationId xmlns:a16="http://schemas.microsoft.com/office/drawing/2014/main" id="{8B885FD6-2B39-38AE-247B-0C8B2A856ACF}"/>
                  </a:ext>
                </a:extLst>
              </p:cNvPr>
              <p:cNvSpPr txBox="1">
                <a:spLocks noRot="1" noChangeAspect="1" noMove="1" noResize="1" noEditPoints="1" noAdjustHandles="1" noChangeArrowheads="1" noChangeShapeType="1" noTextEdit="1"/>
              </p:cNvSpPr>
              <p:nvPr/>
            </p:nvSpPr>
            <p:spPr>
              <a:xfrm>
                <a:off x="586335" y="7689934"/>
                <a:ext cx="22949945" cy="2044390"/>
              </a:xfrm>
              <a:prstGeom prst="rect">
                <a:avLst/>
              </a:prstGeom>
              <a:blipFill>
                <a:blip r:embed="rId4"/>
                <a:stretch>
                  <a:fillRect l="-956" b="-1041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216031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up)">
                                      <p:cBhvr>
                                        <p:cTn id="2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381000" y="7772400"/>
            <a:ext cx="23580477" cy="511690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329602" y="1820078"/>
            <a:ext cx="23563025" cy="5555744"/>
            <a:chOff x="907537" y="4133365"/>
            <a:chExt cx="24433484"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39" y="4247391"/>
              <a:ext cx="24376782"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760458"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1.5</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42683" y="3285994"/>
                <a:ext cx="22949945"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r>
                      <a:rPr lang="en-US" b="1" smtClean="0">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r>
                      <a:rPr lang="en-US" b="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đảo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42683" y="3285994"/>
                <a:ext cx="22949945" cy="4486406"/>
              </a:xfrm>
              <a:prstGeom prst="rect">
                <a:avLst/>
              </a:prstGeom>
              <a:blipFill>
                <a:blip r:embed="rId4"/>
                <a:stretch>
                  <a:fillRect l="-1222" t="-46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381000" y="8632984"/>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a)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 “Nếu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smtClean="0">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b) Mệnh đề đảo  : “Nếu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c)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smtClean="0">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sai vì ví dụ</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d>
                          <m:dPr>
                            <m:ctrlPr>
                              <a:rPr lang="en-US" b="1" i="1">
                                <a:latin typeface="Cambria Math" panose="02040503050406030204" pitchFamily="18" charset="0"/>
                              </a:rPr>
                            </m:ctrlPr>
                          </m:dPr>
                          <m:e>
                            <m:r>
                              <a:rPr lang="en-US" b="1">
                                <a:latin typeface="Cambria Math" panose="02040503050406030204" pitchFamily="18" charset="0"/>
                              </a:rPr>
                              <m:t>−</m:t>
                            </m:r>
                            <m:r>
                              <a:rPr lang="en-US" b="1" i="1">
                                <a:latin typeface="Cambria Math" panose="02040503050406030204" pitchFamily="18" charset="0"/>
                              </a:rPr>
                              <m:t>𝟑</m:t>
                            </m:r>
                          </m:e>
                        </m:d>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𝟒</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nhưng </a:t>
                </a:r>
                <a14:m>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&lt;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𝟒</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Mệnh 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𝑸</m:t>
                    </m:r>
                    <m:r>
                      <a:rPr lang="en-US" b="1">
                        <a:latin typeface="Cambria Math" panose="02040503050406030204" pitchFamily="18" charset="0"/>
                      </a:rPr>
                      <m:t>⇒</m:t>
                    </m:r>
                  </m:oMath>
                </a14:m>
                <a:r>
                  <a:rPr lang="en-US" b="1" i="1" dirty="0">
                    <a:latin typeface="Tahoma" panose="020B0604030504040204" pitchFamily="34" charset="0"/>
                    <a:ea typeface="Tahoma" panose="020B0604030504040204" pitchFamily="34" charset="0"/>
                    <a:cs typeface="Tahoma" panose="020B0604030504040204" pitchFamily="34" charset="0"/>
                  </a:rPr>
                  <a:t>P</a:t>
                </a:r>
                <a:r>
                  <a:rPr lang="vi-VN" b="1" dirty="0">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381000" y="8632984"/>
                <a:ext cx="22949945" cy="4293332"/>
              </a:xfrm>
              <a:prstGeom prst="rect">
                <a:avLst/>
              </a:prstGeom>
              <a:blipFill>
                <a:blip r:embed="rId5"/>
                <a:stretch>
                  <a:fillRect l="-1116" t="-4830"/>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03E53683-D094-4758-98DA-DEB90E13B0FB}"/>
              </a:ext>
            </a:extLst>
          </p:cNvPr>
          <p:cNvGrpSpPr/>
          <p:nvPr/>
        </p:nvGrpSpPr>
        <p:grpSpPr>
          <a:xfrm>
            <a:off x="422523" y="7373916"/>
            <a:ext cx="3725766" cy="828000"/>
            <a:chOff x="1275608" y="6322796"/>
            <a:chExt cx="3572909" cy="828631"/>
          </a:xfrm>
        </p:grpSpPr>
        <p:sp>
          <p:nvSpPr>
            <p:cNvPr id="22" name="Freeform 20">
              <a:extLst>
                <a:ext uri="{FF2B5EF4-FFF2-40B4-BE49-F238E27FC236}">
                  <a16:creationId xmlns:a16="http://schemas.microsoft.com/office/drawing/2014/main" id="{79041837-9EAC-4F49-A5FB-8B837FE8343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4C80A2F-0493-49BF-801F-395C54E1266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1A936E74-C0D8-4EE9-A139-A5F79AA4A94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77D699B6-A670-4A0C-A77F-3A5FB3EF81A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5379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 </a:t>
              </a:r>
            </a:p>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(4 </a:t>
              </a:r>
              <a:r>
                <a:rPr lang="en-US" sz="5400" b="1" dirty="0" err="1">
                  <a:solidFill>
                    <a:srgbClr val="FCFFEF"/>
                  </a:solidFill>
                  <a:latin typeface="Calibri" panose="020F0502020204030204" pitchFamily="34" charset="0"/>
                  <a:ea typeface="Calibri" panose="020F0502020204030204" pitchFamily="34" charset="0"/>
                  <a:cs typeface="Times New Roman" panose="02020603050405020304" pitchFamily="18" charset="0"/>
                </a:rPr>
                <a:t>TiếT</a:t>
              </a:r>
              <a:r>
                <a:rPr lang="en-US" sz="54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a16="http://schemas.microsoft.com/office/drawing/2014/main" id="{FFDD48CF-2E20-4D63-B63E-76D7927B2F3F}"/>
              </a:ext>
            </a:extLst>
          </p:cNvPr>
          <p:cNvSpPr/>
          <p:nvPr/>
        </p:nvSpPr>
        <p:spPr>
          <a:xfrm>
            <a:off x="1389156" y="8534400"/>
            <a:ext cx="21394644" cy="3046988"/>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a) Câu nói của Khoa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b) Câu nói của An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Câu “Có bao nhiêu con vật xuất hiện trong hình vẽ ?’’ không xác định tính đúng sai.</a:t>
            </a:r>
          </a:p>
        </p:txBody>
      </p:sp>
    </p:spTree>
    <p:extLst>
      <p:ext uri="{BB962C8B-B14F-4D97-AF65-F5344CB8AC3E}">
        <p14:creationId xmlns:p14="http://schemas.microsoft.com/office/powerpoint/2010/main" val="249758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321605" y="4745013"/>
            <a:ext cx="23740790" cy="2467338"/>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267378" y="1630902"/>
            <a:ext cx="23795017" cy="2599524"/>
            <a:chOff x="907537" y="4133365"/>
            <a:chExt cx="24881312" cy="2242388"/>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4824609" cy="2128362"/>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141202"/>
                <a:ext cx="3533659" cy="732882"/>
                <a:chOff x="2056977" y="4503152"/>
                <a:chExt cx="3533659" cy="732882"/>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503152"/>
                  <a:ext cx="3064245" cy="602986"/>
                </a:xfrm>
                <a:prstGeom prst="rect">
                  <a:avLst/>
                </a:prstGeom>
                <a:noFill/>
              </p:spPr>
              <p:txBody>
                <a:bodyPr wrap="square" rtlCol="0">
                  <a:spAutoFit/>
                </a:bodyPr>
                <a:lstStyle/>
                <a:p>
                  <a:pPr algn="ct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C</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âu</a:t>
                  </a: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1.6</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321605" y="1715826"/>
                <a:ext cx="23528995" cy="251460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Q: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n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n+1”.</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321605" y="1715826"/>
                <a:ext cx="23528995" cy="2514600"/>
              </a:xfrm>
              <a:prstGeom prst="rect">
                <a:avLst/>
              </a:prstGeom>
              <a:blipFill>
                <a:blip r:embed="rId4"/>
                <a:stretch>
                  <a:fillRect l="-11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400849" y="5294219"/>
                <a:ext cx="22758767" cy="194478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Q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tồn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smtClean="0">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r>
                      <a:rPr lang="en-US" b="1">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p>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836967"/>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solidFill>
                              <a:srgbClr val="836967"/>
                            </a:solidFill>
                            <a:latin typeface="Cambria Math" panose="02040503050406030204" pitchFamily="18" charset="0"/>
                          </a:rPr>
                        </m:ctrlPr>
                      </m:accPr>
                      <m:e>
                        <m:r>
                          <a:rPr lang="en-US" b="1" i="1" smtClean="0">
                            <a:latin typeface="Cambria Math" panose="02040503050406030204" pitchFamily="18" charset="0"/>
                          </a:rPr>
                          <m:t>𝑸</m:t>
                        </m:r>
                      </m:e>
                    </m:acc>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i="1" smtClean="0">
                        <a:latin typeface="Cambria Math" panose="02040503050406030204" pitchFamily="18" charset="0"/>
                      </a:rPr>
                      <m:t>𝒏</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400849" y="5294219"/>
                <a:ext cx="22758767" cy="1944781"/>
              </a:xfrm>
              <a:prstGeom prst="rect">
                <a:avLst/>
              </a:prstGeom>
              <a:blipFill>
                <a:blip r:embed="rId5"/>
                <a:stretch>
                  <a:fillRect l="-1125" t="-11250" b="-1562"/>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B8BD780C-4A16-40A9-A074-FBE5A38FEB41}"/>
              </a:ext>
            </a:extLst>
          </p:cNvPr>
          <p:cNvGrpSpPr/>
          <p:nvPr/>
        </p:nvGrpSpPr>
        <p:grpSpPr>
          <a:xfrm>
            <a:off x="321605" y="4337437"/>
            <a:ext cx="3725766" cy="828000"/>
            <a:chOff x="1275608" y="6322796"/>
            <a:chExt cx="3572909" cy="828631"/>
          </a:xfrm>
        </p:grpSpPr>
        <p:sp>
          <p:nvSpPr>
            <p:cNvPr id="22" name="Freeform 20">
              <a:extLst>
                <a:ext uri="{FF2B5EF4-FFF2-40B4-BE49-F238E27FC236}">
                  <a16:creationId xmlns:a16="http://schemas.microsoft.com/office/drawing/2014/main" id="{556805DF-ADFF-415B-8A17-834FC69258B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F633801-42A0-4FE3-A623-73E89A86A5C2}"/>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F46FEAD8-993D-49DF-A4EE-523AE50DDA0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4ABDBC64-55CE-458C-8FA4-33EAA3358B0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 name="Rounded Rectangle 52">
            <a:extLst>
              <a:ext uri="{FF2B5EF4-FFF2-40B4-BE49-F238E27FC236}">
                <a16:creationId xmlns:a16="http://schemas.microsoft.com/office/drawing/2014/main" id="{0F847AF5-D6AD-E076-3828-01D8E38A25AC}"/>
              </a:ext>
            </a:extLst>
          </p:cNvPr>
          <p:cNvSpPr/>
          <p:nvPr/>
        </p:nvSpPr>
        <p:spPr>
          <a:xfrm>
            <a:off x="381196" y="11176235"/>
            <a:ext cx="23659428" cy="2179907"/>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oup 2">
            <a:extLst>
              <a:ext uri="{FF2B5EF4-FFF2-40B4-BE49-F238E27FC236}">
                <a16:creationId xmlns:a16="http://schemas.microsoft.com/office/drawing/2014/main" id="{C55F0710-1F01-4D98-5B51-2378AAB275F1}"/>
              </a:ext>
            </a:extLst>
          </p:cNvPr>
          <p:cNvGrpSpPr/>
          <p:nvPr/>
        </p:nvGrpSpPr>
        <p:grpSpPr>
          <a:xfrm>
            <a:off x="124379" y="7510172"/>
            <a:ext cx="23916245" cy="3255227"/>
            <a:chOff x="907537" y="4133365"/>
            <a:chExt cx="24846103" cy="2661980"/>
          </a:xfrm>
        </p:grpSpPr>
        <p:sp>
          <p:nvSpPr>
            <p:cNvPr id="4" name="Rounded Rectangle 36">
              <a:extLst>
                <a:ext uri="{FF2B5EF4-FFF2-40B4-BE49-F238E27FC236}">
                  <a16:creationId xmlns:a16="http://schemas.microsoft.com/office/drawing/2014/main" id="{9B14FF65-A6AB-2BBA-D1EE-9799603A5356}"/>
                </a:ext>
              </a:extLst>
            </p:cNvPr>
            <p:cNvSpPr/>
            <p:nvPr/>
          </p:nvSpPr>
          <p:spPr>
            <a:xfrm>
              <a:off x="1243851" y="4479345"/>
              <a:ext cx="24509789" cy="231600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3D187FC1-DB37-CDCE-BFF9-1B21B75ABE9A}"/>
                </a:ext>
              </a:extLst>
            </p:cNvPr>
            <p:cNvGrpSpPr/>
            <p:nvPr/>
          </p:nvGrpSpPr>
          <p:grpSpPr>
            <a:xfrm>
              <a:off x="907537" y="4133365"/>
              <a:ext cx="4016349" cy="879513"/>
              <a:chOff x="907537" y="4133365"/>
              <a:chExt cx="4016349" cy="879513"/>
            </a:xfrm>
          </p:grpSpPr>
          <p:grpSp>
            <p:nvGrpSpPr>
              <p:cNvPr id="6" name="Group 5">
                <a:extLst>
                  <a:ext uri="{FF2B5EF4-FFF2-40B4-BE49-F238E27FC236}">
                    <a16:creationId xmlns:a16="http://schemas.microsoft.com/office/drawing/2014/main" id="{769A4B93-AD7E-AAAA-BB4F-B4BDE94E08B3}"/>
                  </a:ext>
                </a:extLst>
              </p:cNvPr>
              <p:cNvGrpSpPr/>
              <p:nvPr/>
            </p:nvGrpSpPr>
            <p:grpSpPr>
              <a:xfrm>
                <a:off x="1390227" y="4312553"/>
                <a:ext cx="3533659" cy="700325"/>
                <a:chOff x="2056977" y="4674503"/>
                <a:chExt cx="3533659" cy="700325"/>
              </a:xfrm>
            </p:grpSpPr>
            <p:sp>
              <p:nvSpPr>
                <p:cNvPr id="8" name="Freeform 20">
                  <a:extLst>
                    <a:ext uri="{FF2B5EF4-FFF2-40B4-BE49-F238E27FC236}">
                      <a16:creationId xmlns:a16="http://schemas.microsoft.com/office/drawing/2014/main" id="{57A038A5-DDF4-9EE4-CB5C-1DD529AF2D82}"/>
                    </a:ext>
                  </a:extLst>
                </p:cNvPr>
                <p:cNvSpPr>
                  <a:spLocks/>
                </p:cNvSpPr>
                <p:nvPr/>
              </p:nvSpPr>
              <p:spPr bwMode="auto">
                <a:xfrm rot="5400000">
                  <a:off x="3488141" y="3272333"/>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D7759438-A8D5-32D1-ED28-728098C6CD54}"/>
                    </a:ext>
                  </a:extLst>
                </p:cNvPr>
                <p:cNvSpPr txBox="1"/>
                <p:nvPr/>
              </p:nvSpPr>
              <p:spPr>
                <a:xfrm>
                  <a:off x="2526391" y="4674503"/>
                  <a:ext cx="3064245"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1.7</a:t>
                  </a:r>
                </a:p>
              </p:txBody>
            </p:sp>
          </p:grpSp>
          <p:pic>
            <p:nvPicPr>
              <p:cNvPr id="7" name="Picture 6">
                <a:extLst>
                  <a:ext uri="{FF2B5EF4-FFF2-40B4-BE49-F238E27FC236}">
                    <a16:creationId xmlns:a16="http://schemas.microsoft.com/office/drawing/2014/main" id="{9EE72C5B-A11C-2777-181F-6A4D293BC9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21751D7-85E6-5B97-5B62-5DF9D623D344}"/>
                  </a:ext>
                </a:extLst>
              </p:cNvPr>
              <p:cNvSpPr txBox="1">
                <a:spLocks/>
              </p:cNvSpPr>
              <p:nvPr/>
            </p:nvSpPr>
            <p:spPr>
              <a:xfrm>
                <a:off x="607529" y="8145046"/>
                <a:ext cx="22949945" cy="281940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Dùng kí hiệu </a:t>
                </a:r>
                <a14:m>
                  <m:oMath xmlns:m="http://schemas.openxmlformats.org/officeDocument/2006/math">
                    <m:r>
                      <a:rPr lang="en-US" b="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để viết các mệnh đề sau:</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P: “Mọi số tự nhiên đều có bình phương lớn hơn hoặc bằng chính nó”;</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Q: “ Có một số thực cộng với chính nó bằng 0”.</a:t>
                </a:r>
              </a:p>
            </p:txBody>
          </p:sp>
        </mc:Choice>
        <mc:Fallback xmlns="">
          <p:sp>
            <p:nvSpPr>
              <p:cNvPr id="10" name="Content Placeholder 2">
                <a:extLst>
                  <a:ext uri="{FF2B5EF4-FFF2-40B4-BE49-F238E27FC236}">
                    <a16:creationId xmlns:a16="http://schemas.microsoft.com/office/drawing/2014/main" id="{A21751D7-85E6-5B97-5B62-5DF9D623D344}"/>
                  </a:ext>
                </a:extLst>
              </p:cNvPr>
              <p:cNvSpPr txBox="1">
                <a:spLocks noRot="1" noChangeAspect="1" noMove="1" noResize="1" noEditPoints="1" noAdjustHandles="1" noChangeArrowheads="1" noChangeShapeType="1" noTextEdit="1"/>
              </p:cNvSpPr>
              <p:nvPr/>
            </p:nvSpPr>
            <p:spPr>
              <a:xfrm>
                <a:off x="607529" y="8145046"/>
                <a:ext cx="22949945" cy="2819400"/>
              </a:xfrm>
              <a:prstGeom prst="rect">
                <a:avLst/>
              </a:prstGeom>
              <a:blipFill>
                <a:blip r:embed="rId6"/>
                <a:stretch>
                  <a:fillRect l="-1222" t="-7775" b="-28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C2FB514B-88F0-E2CC-9F61-35E9FECBAC56}"/>
                  </a:ext>
                </a:extLst>
              </p:cNvPr>
              <p:cNvSpPr txBox="1">
                <a:spLocks/>
              </p:cNvSpPr>
              <p:nvPr/>
            </p:nvSpPr>
            <p:spPr>
              <a:xfrm>
                <a:off x="8501103" y="11375282"/>
                <a:ext cx="11506200" cy="2094838"/>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14:m>
                  <m:oMath xmlns:m="http://schemas.openxmlformats.org/officeDocument/2006/math">
                    <m:r>
                      <a:rPr lang="en-US" b="1" i="1" smtClean="0">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𝒏</m:t>
                    </m:r>
                    <m:r>
                      <a:rPr lang="en-US" b="1">
                        <a:latin typeface="Cambria Math" panose="02040503050406030204" pitchFamily="18" charset="0"/>
                      </a:rPr>
                      <m:t>∈</m:t>
                    </m:r>
                    <m:r>
                      <a:rPr lang="en-US" b="1">
                        <a:latin typeface="Cambria Math" panose="02040503050406030204" pitchFamily="18" charset="0"/>
                      </a:rPr>
                      <m:t>ℕ</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𝒏</m:t>
                        </m:r>
                      </m:e>
                      <m:sup>
                        <m:r>
                          <a:rPr lang="en-US" b="1" i="1">
                            <a:latin typeface="Cambria Math" panose="02040503050406030204" pitchFamily="18" charset="0"/>
                          </a:rPr>
                          <m:t>𝟐</m:t>
                        </m:r>
                      </m:sup>
                    </m:sSup>
                    <m:r>
                      <a:rPr lang="en-US" b="1">
                        <a:latin typeface="Cambria Math" panose="02040503050406030204" pitchFamily="18" charset="0"/>
                      </a:rPr>
                      <m:t>≥</m:t>
                    </m:r>
                    <m:r>
                      <a:rPr lang="en-US" b="1" i="1">
                        <a:latin typeface="Cambria Math" panose="02040503050406030204" pitchFamily="18" charset="0"/>
                      </a:rPr>
                      <m:t>𝒏</m:t>
                    </m:r>
                    <m:r>
                      <a:rPr lang="en-US" b="1" i="1" smtClean="0">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a:latin typeface="Cambria Math" panose="02040503050406030204" pitchFamily="18" charset="0"/>
                      </a:rPr>
                      <m:t>ℝ</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Content Placeholder 2">
                <a:extLst>
                  <a:ext uri="{FF2B5EF4-FFF2-40B4-BE49-F238E27FC236}">
                    <a16:creationId xmlns:a16="http://schemas.microsoft.com/office/drawing/2014/main" id="{C2FB514B-88F0-E2CC-9F61-35E9FECBAC56}"/>
                  </a:ext>
                </a:extLst>
              </p:cNvPr>
              <p:cNvSpPr txBox="1">
                <a:spLocks noRot="1" noChangeAspect="1" noMove="1" noResize="1" noEditPoints="1" noAdjustHandles="1" noChangeArrowheads="1" noChangeShapeType="1" noTextEdit="1"/>
              </p:cNvSpPr>
              <p:nvPr/>
            </p:nvSpPr>
            <p:spPr>
              <a:xfrm>
                <a:off x="8501103" y="11375282"/>
                <a:ext cx="11506200" cy="2094838"/>
              </a:xfrm>
              <a:prstGeom prst="rect">
                <a:avLst/>
              </a:prstGeom>
              <a:blipFill>
                <a:blip r:embed="rId7"/>
                <a:stretch>
                  <a:fillRect/>
                </a:stretch>
              </a:blipFill>
              <a:ln>
                <a:noFill/>
              </a:ln>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478009D0-FC41-3172-6E64-A121D15FC625}"/>
              </a:ext>
            </a:extLst>
          </p:cNvPr>
          <p:cNvGrpSpPr/>
          <p:nvPr/>
        </p:nvGrpSpPr>
        <p:grpSpPr>
          <a:xfrm>
            <a:off x="381196" y="10884371"/>
            <a:ext cx="3725766" cy="828000"/>
            <a:chOff x="1275608" y="6322796"/>
            <a:chExt cx="3572909" cy="828631"/>
          </a:xfrm>
        </p:grpSpPr>
        <p:sp>
          <p:nvSpPr>
            <p:cNvPr id="13" name="Freeform 20">
              <a:extLst>
                <a:ext uri="{FF2B5EF4-FFF2-40B4-BE49-F238E27FC236}">
                  <a16:creationId xmlns:a16="http://schemas.microsoft.com/office/drawing/2014/main" id="{4802B9D8-DAAE-31E8-A44A-2595C118911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D0D773D7-D12E-690B-2223-9B6FC4EEA1AD}"/>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5" name="Round Diagonal Corner Rectangle 8">
              <a:extLst>
                <a:ext uri="{FF2B5EF4-FFF2-40B4-BE49-F238E27FC236}">
                  <a16:creationId xmlns:a16="http://schemas.microsoft.com/office/drawing/2014/main" id="{3B694594-07DB-1CFF-4E94-BC39B1ADF2A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Freeform 9">
              <a:extLst>
                <a:ext uri="{FF2B5EF4-FFF2-40B4-BE49-F238E27FC236}">
                  <a16:creationId xmlns:a16="http://schemas.microsoft.com/office/drawing/2014/main" id="{6EF6C25A-D314-DCB9-E9D3-9263867CE65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86497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up)">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6">
                                            <p:txEl>
                                              <p:pRg st="1" end="1"/>
                                            </p:txEl>
                                          </p:spTgt>
                                        </p:tgtEl>
                                        <p:attrNameLst>
                                          <p:attrName>style.visibility</p:attrName>
                                        </p:attrNameLst>
                                      </p:cBhvr>
                                      <p:to>
                                        <p:strVal val="visible"/>
                                      </p:to>
                                    </p:set>
                                    <p:animEffect transition="in" filter="wipe(up)">
                                      <p:cBhvr>
                                        <p:cTn id="40" dur="500"/>
                                        <p:tgtEl>
                                          <p:spTgt spid="2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wipe(up)">
                                      <p:cBhvr>
                                        <p:cTn id="55" dur="500"/>
                                        <p:tgtEl>
                                          <p:spTgt spid="1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0">
                                            <p:txEl>
                                              <p:pRg st="1" end="1"/>
                                            </p:txEl>
                                          </p:spTgt>
                                        </p:tgtEl>
                                        <p:attrNameLst>
                                          <p:attrName>style.visibility</p:attrName>
                                        </p:attrNameLst>
                                      </p:cBhvr>
                                      <p:to>
                                        <p:strVal val="visible"/>
                                      </p:to>
                                    </p:set>
                                    <p:animEffect transition="in" filter="wipe(up)">
                                      <p:cBhvr>
                                        <p:cTn id="60" dur="500"/>
                                        <p:tgtEl>
                                          <p:spTgt spid="10">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animEffect transition="in" filter="wipe(up)">
                                      <p:cBhvr>
                                        <p:cTn id="65" dur="500"/>
                                        <p:tgtEl>
                                          <p:spTgt spid="10">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5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Effect transition="in" filter="wipe(up)">
                                      <p:cBhvr>
                                        <p:cTn id="83" dur="500"/>
                                        <p:tgtEl>
                                          <p:spTgt spid="1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11">
                                            <p:txEl>
                                              <p:pRg st="1" end="1"/>
                                            </p:txEl>
                                          </p:spTgt>
                                        </p:tgtEl>
                                        <p:attrNameLst>
                                          <p:attrName>style.visibility</p:attrName>
                                        </p:attrNameLst>
                                      </p:cBhvr>
                                      <p:to>
                                        <p:strVal val="visible"/>
                                      </p:to>
                                    </p:set>
                                    <p:animEffect transition="in" filter="wipe(up)">
                                      <p:cBhvr>
                                        <p:cTn id="8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5" grpId="0" animBg="1"/>
      <p:bldP spid="26" grpId="0" animBg="1"/>
      <p:bldP spid="2"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50680" y="2122338"/>
            <a:ext cx="23309364" cy="683227"/>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Tahoma" pitchFamily="34" charset="0"/>
              <a:ea typeface="Tahoma" pitchFamily="34" charset="0"/>
              <a:cs typeface="Tahoma" pitchFamily="34" charset="0"/>
            </a:endParaRPr>
          </a:p>
        </p:txBody>
      </p:sp>
      <p:grpSp>
        <p:nvGrpSpPr>
          <p:cNvPr id="2" name="Group 1">
            <a:extLst>
              <a:ext uri="{FF2B5EF4-FFF2-40B4-BE49-F238E27FC236}">
                <a16:creationId xmlns:a16="http://schemas.microsoft.com/office/drawing/2014/main" id="{EEF524F8-E36A-455D-B747-24196E0F10B8}"/>
              </a:ext>
            </a:extLst>
          </p:cNvPr>
          <p:cNvGrpSpPr/>
          <p:nvPr/>
        </p:nvGrpSpPr>
        <p:grpSpPr>
          <a:xfrm>
            <a:off x="11769" y="2964577"/>
            <a:ext cx="23809146" cy="2662048"/>
            <a:chOff x="65661" y="4576187"/>
            <a:chExt cx="23809146" cy="2662048"/>
          </a:xfrm>
          <a:solidFill>
            <a:srgbClr val="5F8D2E"/>
          </a:solidFill>
        </p:grpSpPr>
        <p:grpSp>
          <p:nvGrpSpPr>
            <p:cNvPr id="3" name="Group 2">
              <a:extLst>
                <a:ext uri="{FF2B5EF4-FFF2-40B4-BE49-F238E27FC236}">
                  <a16:creationId xmlns:a16="http://schemas.microsoft.com/office/drawing/2014/main" id="{CC9CDA57-3642-4499-85DC-7E3520E54035}"/>
                </a:ext>
              </a:extLst>
            </p:cNvPr>
            <p:cNvGrpSpPr/>
            <p:nvPr/>
          </p:nvGrpSpPr>
          <p:grpSpPr>
            <a:xfrm>
              <a:off x="65661" y="4576187"/>
              <a:ext cx="23809146" cy="2662048"/>
              <a:chOff x="61236" y="2219637"/>
              <a:chExt cx="11904573" cy="1331024"/>
            </a:xfrm>
            <a:grpFill/>
          </p:grpSpPr>
          <p:sp>
            <p:nvSpPr>
              <p:cNvPr id="8" name="Rectangle 7">
                <a:extLst>
                  <a:ext uri="{FF2B5EF4-FFF2-40B4-BE49-F238E27FC236}">
                    <a16:creationId xmlns:a16="http://schemas.microsoft.com/office/drawing/2014/main" id="{00780CF5-E936-48E1-AB7B-CE819980B2C4}"/>
                  </a:ext>
                </a:extLst>
              </p:cNvPr>
              <p:cNvSpPr/>
              <p:nvPr/>
            </p:nvSpPr>
            <p:spPr>
              <a:xfrm>
                <a:off x="6258009" y="2219637"/>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7D7EC5FD-6D19-4178-8F3F-D968CD745CD7}"/>
                  </a:ext>
                </a:extLst>
              </p:cNvPr>
              <p:cNvSpPr/>
              <p:nvPr/>
            </p:nvSpPr>
            <p:spPr>
              <a:xfrm>
                <a:off x="365572" y="2243981"/>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9" name="Oval 8">
                <a:extLst>
                  <a:ext uri="{FF2B5EF4-FFF2-40B4-BE49-F238E27FC236}">
                    <a16:creationId xmlns:a16="http://schemas.microsoft.com/office/drawing/2014/main" id="{84E3787D-1546-489A-BC25-C3FD609DCB06}"/>
                  </a:ext>
                </a:extLst>
              </p:cNvPr>
              <p:cNvSpPr/>
              <p:nvPr/>
            </p:nvSpPr>
            <p:spPr>
              <a:xfrm>
                <a:off x="5967464" y="2278892"/>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11" name="Oval 10">
                <a:extLst>
                  <a:ext uri="{FF2B5EF4-FFF2-40B4-BE49-F238E27FC236}">
                    <a16:creationId xmlns:a16="http://schemas.microsoft.com/office/drawing/2014/main" id="{C676FBB2-AAED-49BD-A619-CEF526460920}"/>
                  </a:ext>
                </a:extLst>
              </p:cNvPr>
              <p:cNvSpPr/>
              <p:nvPr/>
            </p:nvSpPr>
            <p:spPr>
              <a:xfrm>
                <a:off x="93440" y="2301326"/>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12" name="Rectangle 11">
                <a:extLst>
                  <a:ext uri="{FF2B5EF4-FFF2-40B4-BE49-F238E27FC236}">
                    <a16:creationId xmlns:a16="http://schemas.microsoft.com/office/drawing/2014/main" id="{A40F324A-DDD8-4E6C-BDD6-975E3ADA5BD3}"/>
                  </a:ext>
                </a:extLst>
              </p:cNvPr>
              <p:cNvSpPr/>
              <p:nvPr/>
            </p:nvSpPr>
            <p:spPr>
              <a:xfrm>
                <a:off x="351781" y="2933393"/>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5F2BEF5-F8F4-46A1-9C1D-71C64EC303F1}"/>
                  </a:ext>
                </a:extLst>
              </p:cNvPr>
              <p:cNvSpPr/>
              <p:nvPr/>
            </p:nvSpPr>
            <p:spPr>
              <a:xfrm>
                <a:off x="61236" y="2992648"/>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14" name="Rectangle 13">
                <a:extLst>
                  <a:ext uri="{FF2B5EF4-FFF2-40B4-BE49-F238E27FC236}">
                    <a16:creationId xmlns:a16="http://schemas.microsoft.com/office/drawing/2014/main" id="{3DAB8123-5FE6-40C4-9AE4-208D44B789A6}"/>
                  </a:ext>
                </a:extLst>
              </p:cNvPr>
              <p:cNvSpPr/>
              <p:nvPr/>
            </p:nvSpPr>
            <p:spPr>
              <a:xfrm>
                <a:off x="6244219" y="2909049"/>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5" name="Oval 14">
                <a:extLst>
                  <a:ext uri="{FF2B5EF4-FFF2-40B4-BE49-F238E27FC236}">
                    <a16:creationId xmlns:a16="http://schemas.microsoft.com/office/drawing/2014/main" id="{9953997F-6181-4CF6-B667-2A3829F80CDD}"/>
                  </a:ext>
                </a:extLst>
              </p:cNvPr>
              <p:cNvSpPr/>
              <p:nvPr/>
            </p:nvSpPr>
            <p:spPr>
              <a:xfrm>
                <a:off x="5953674" y="2968304"/>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EFDA752-A975-4913-AE7E-32648CC5A8A8}"/>
                    </a:ext>
                  </a:extLst>
                </p:cNvPr>
                <p:cNvSpPr/>
                <p:nvPr/>
              </p:nvSpPr>
              <p:spPr>
                <a:xfrm>
                  <a:off x="2120177" y="4862675"/>
                  <a:ext cx="6822768" cy="83099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An</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h</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l</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ớ</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p</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m</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ấ</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y</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BEFDA752-A975-4913-AE7E-32648CC5A8A8}"/>
                    </a:ext>
                  </a:extLst>
                </p:cNvPr>
                <p:cNvSpPr>
                  <a:spLocks noRot="1" noChangeAspect="1" noMove="1" noResize="1" noEditPoints="1" noAdjustHandles="1" noChangeArrowheads="1" noChangeShapeType="1" noTextEdit="1"/>
                </p:cNvSpPr>
                <p:nvPr/>
              </p:nvSpPr>
              <p:spPr>
                <a:xfrm>
                  <a:off x="2120177" y="4862675"/>
                  <a:ext cx="6822768"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7C0DD5C-CA29-4F39-AC21-B07FE7A9A880}"/>
                    </a:ext>
                  </a:extLst>
                </p:cNvPr>
                <p:cNvSpPr/>
                <p:nvPr/>
              </p:nvSpPr>
              <p:spPr>
                <a:xfrm>
                  <a:off x="14218372" y="4728564"/>
                  <a:ext cx="7022855" cy="83099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á</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b</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ạ</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h</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ã</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y</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đọ</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đ</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i</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57C0DD5C-CA29-4F39-AC21-B07FE7A9A880}"/>
                    </a:ext>
                  </a:extLst>
                </p:cNvPr>
                <p:cNvSpPr>
                  <a:spLocks noRot="1" noChangeAspect="1" noMove="1" noResize="1" noEditPoints="1" noAdjustHandles="1" noChangeArrowheads="1" noChangeShapeType="1" noTextEdit="1"/>
                </p:cNvSpPr>
                <p:nvPr/>
              </p:nvSpPr>
              <p:spPr>
                <a:xfrm>
                  <a:off x="14218372" y="4728564"/>
                  <a:ext cx="7022855"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D7AAF3C-7B09-4083-9EB5-02FB1C1CBDCF}"/>
                    </a:ext>
                  </a:extLst>
                </p:cNvPr>
                <p:cNvSpPr/>
                <p:nvPr/>
              </p:nvSpPr>
              <p:spPr>
                <a:xfrm>
                  <a:off x="1916635" y="6031210"/>
                  <a:ext cx="8192237" cy="93153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H</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ô</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m</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à</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y</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l</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à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th</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ứ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m</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ấ</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y</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a16="http://schemas.microsoft.com/office/drawing/2014/main" id="{BD7AAF3C-7B09-4083-9EB5-02FB1C1CBDCF}"/>
                    </a:ext>
                  </a:extLst>
                </p:cNvPr>
                <p:cNvSpPr>
                  <a:spLocks noRot="1" noChangeAspect="1" noMove="1" noResize="1" noEditPoints="1" noAdjustHandles="1" noChangeArrowheads="1" noChangeShapeType="1" noTextEdit="1"/>
                </p:cNvSpPr>
                <p:nvPr/>
              </p:nvSpPr>
              <p:spPr>
                <a:xfrm>
                  <a:off x="1916635" y="6031210"/>
                  <a:ext cx="8192237" cy="9315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B725FB9-832D-4520-9459-E016C2129A13}"/>
                    </a:ext>
                  </a:extLst>
                </p:cNvPr>
                <p:cNvSpPr/>
                <p:nvPr/>
              </p:nvSpPr>
              <p:spPr>
                <a:xfrm>
                  <a:off x="12917336" y="6031210"/>
                  <a:ext cx="10896600" cy="899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Vi</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ệ</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t</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Nam</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l</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à </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m</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ộ</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t</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ướ</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thu</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ộ</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Ch</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â</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u</m:t>
                        </m:r>
                        <m:r>
                          <m:rPr>
                            <m:nor/>
                          </m:rPr>
                          <a:rPr lang="en-US" sz="4600" b="1" smtClean="0">
                            <a:solidFill>
                              <a:schemeClr val="bg1"/>
                            </a:solidFill>
                            <a:latin typeface="Tahoma" panose="020B0604030504040204" pitchFamily="34" charset="0"/>
                            <a:ea typeface="Tahoma" panose="020B0604030504040204" pitchFamily="34" charset="0"/>
                            <a:cs typeface="Tahoma" panose="020B0604030504040204" pitchFamily="34" charset="0"/>
                          </a:rPr>
                          <m:t> Á.</m:t>
                        </m:r>
                      </m:oMath>
                    </m:oMathPara>
                  </a14:m>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FB725FB9-832D-4520-9459-E016C2129A13}"/>
                    </a:ext>
                  </a:extLst>
                </p:cNvPr>
                <p:cNvSpPr>
                  <a:spLocks noRot="1" noChangeAspect="1" noMove="1" noResize="1" noEditPoints="1" noAdjustHandles="1" noChangeArrowheads="1" noChangeShapeType="1" noTextEdit="1"/>
                </p:cNvSpPr>
                <p:nvPr/>
              </p:nvSpPr>
              <p:spPr>
                <a:xfrm>
                  <a:off x="12917336" y="6031210"/>
                  <a:ext cx="10896600" cy="899990"/>
                </a:xfrm>
                <a:prstGeom prst="rect">
                  <a:avLst/>
                </a:prstGeom>
                <a:blipFill>
                  <a:blip r:embed="rId7"/>
                  <a:stretch>
                    <a:fillRect/>
                  </a:stretch>
                </a:blipFill>
              </p:spPr>
              <p:txBody>
                <a:bodyPr/>
                <a:lstStyle/>
                <a:p>
                  <a:r>
                    <a:rPr lang="en-US">
                      <a:noFill/>
                    </a:rPr>
                    <a:t> </a:t>
                  </a:r>
                </a:p>
              </p:txBody>
            </p:sp>
          </mc:Fallback>
        </mc:AlternateContent>
      </p:grpSp>
      <p:sp>
        <p:nvSpPr>
          <p:cNvPr id="22" name="Oval 21">
            <a:extLst>
              <a:ext uri="{FF2B5EF4-FFF2-40B4-BE49-F238E27FC236}">
                <a16:creationId xmlns:a16="http://schemas.microsoft.com/office/drawing/2014/main" id="{C02D910A-6004-4462-BE7D-EEC55C9A0E8B}"/>
              </a:ext>
            </a:extLst>
          </p:cNvPr>
          <p:cNvSpPr/>
          <p:nvPr/>
        </p:nvSpPr>
        <p:spPr>
          <a:xfrm>
            <a:off x="11803857" y="4509091"/>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32" name="TextBox 31">
            <a:extLst>
              <a:ext uri="{FF2B5EF4-FFF2-40B4-BE49-F238E27FC236}">
                <a16:creationId xmlns:a16="http://schemas.microsoft.com/office/drawing/2014/main" id="{950A8195-13A6-4B82-A6CD-7B83884B2BD1}"/>
              </a:ext>
            </a:extLst>
          </p:cNvPr>
          <p:cNvSpPr txBox="1"/>
          <p:nvPr/>
        </p:nvSpPr>
        <p:spPr>
          <a:xfrm>
            <a:off x="4643124" y="2078356"/>
            <a:ext cx="13124934" cy="754052"/>
          </a:xfrm>
          <a:prstGeom prst="rect">
            <a:avLst/>
          </a:prstGeom>
          <a:noFill/>
        </p:spPr>
        <p:txBody>
          <a:bodyPr wrap="square" rtlCol="0">
            <a:spAutoFit/>
          </a:bodyPr>
          <a:lstStyle/>
          <a:p>
            <a:pPr lvl="0"/>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p:txBody>
      </p:sp>
      <p:grpSp>
        <p:nvGrpSpPr>
          <p:cNvPr id="37" name="Group 36"/>
          <p:cNvGrpSpPr/>
          <p:nvPr/>
        </p:nvGrpSpPr>
        <p:grpSpPr>
          <a:xfrm>
            <a:off x="11769" y="1790607"/>
            <a:ext cx="3701132" cy="1060654"/>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18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09382"/>
              </a:xfrm>
              <a:prstGeom prst="rect">
                <a:avLst/>
              </a:prstGeom>
              <a:noFill/>
            </p:spPr>
            <p:txBody>
              <a:bodyPr wrap="square" rtlCol="0">
                <a:spAutoFit/>
              </a:bodyPr>
              <a:lstStyle/>
              <a:p>
                <a:pPr algn="ctr"/>
                <a:r>
                  <a:rPr lang="vi-VN" sz="4000" b="1" dirty="0">
                    <a:solidFill>
                      <a:srgbClr val="0000FF"/>
                    </a:solidFill>
                    <a:latin typeface="Tahoma" pitchFamily="34" charset="0"/>
                    <a:ea typeface="Tahoma" pitchFamily="34" charset="0"/>
                    <a:cs typeface="Tahoma" pitchFamily="34" charset="0"/>
                  </a:rPr>
                  <a:t>CÂU </a:t>
                </a:r>
                <a:r>
                  <a:rPr lang="en-US" sz="4000" b="1" dirty="0">
                    <a:solidFill>
                      <a:srgbClr val="0000FF"/>
                    </a:solidFill>
                    <a:latin typeface="Tahoma" pitchFamily="34" charset="0"/>
                    <a:ea typeface="Tahoma" pitchFamily="34" charset="0"/>
                    <a:cs typeface="Tahoma" pitchFamily="34" charset="0"/>
                  </a:rPr>
                  <a:t>1</a:t>
                </a:r>
              </a:p>
            </p:txBody>
          </p:sp>
        </p:grpSp>
        <p:pic>
          <p:nvPicPr>
            <p:cNvPr id="51" name="Picture 50"/>
            <p:cNvPicPr>
              <a:picLocks noChangeAspect="1"/>
            </p:cNvPicPr>
            <p:nvPr/>
          </p:nvPicPr>
          <p:blipFill rotWithShape="1">
            <a:blip r:embed="rId8"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16" name="Group 47">
            <a:extLst>
              <a:ext uri="{FF2B5EF4-FFF2-40B4-BE49-F238E27FC236}">
                <a16:creationId xmlns:a16="http://schemas.microsoft.com/office/drawing/2014/main" id="{A91951E0-2211-08D7-5E22-EAFA1718558E}"/>
              </a:ext>
            </a:extLst>
          </p:cNvPr>
          <p:cNvGrpSpPr/>
          <p:nvPr/>
        </p:nvGrpSpPr>
        <p:grpSpPr>
          <a:xfrm>
            <a:off x="7946319" y="770148"/>
            <a:ext cx="9154126" cy="968318"/>
            <a:chOff x="739068" y="1515168"/>
            <a:chExt cx="8338389" cy="968444"/>
          </a:xfrm>
          <a:solidFill>
            <a:srgbClr val="FFC000"/>
          </a:solidFill>
        </p:grpSpPr>
        <p:sp>
          <p:nvSpPr>
            <p:cNvPr id="19" name="Freeform 71">
              <a:extLst>
                <a:ext uri="{FF2B5EF4-FFF2-40B4-BE49-F238E27FC236}">
                  <a16:creationId xmlns:a16="http://schemas.microsoft.com/office/drawing/2014/main" id="{BFC57702-497A-7322-A0D8-423313F0B873}"/>
                </a:ext>
              </a:extLst>
            </p:cNvPr>
            <p:cNvSpPr>
              <a:spLocks/>
            </p:cNvSpPr>
            <p:nvPr/>
          </p:nvSpPr>
          <p:spPr bwMode="auto">
            <a:xfrm flipH="1">
              <a:off x="3250419" y="2104202"/>
              <a:ext cx="5827038" cy="379410"/>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0" name="Group 30">
              <a:extLst>
                <a:ext uri="{FF2B5EF4-FFF2-40B4-BE49-F238E27FC236}">
                  <a16:creationId xmlns:a16="http://schemas.microsoft.com/office/drawing/2014/main" id="{DB5D54E3-CCFD-17A3-21FB-AEF4B9478D8C}"/>
                </a:ext>
              </a:extLst>
            </p:cNvPr>
            <p:cNvGrpSpPr/>
            <p:nvPr/>
          </p:nvGrpSpPr>
          <p:grpSpPr>
            <a:xfrm>
              <a:off x="739068" y="1515168"/>
              <a:ext cx="7220702" cy="960327"/>
              <a:chOff x="739068" y="1515168"/>
              <a:chExt cx="7220702" cy="960327"/>
            </a:xfrm>
            <a:grpFill/>
          </p:grpSpPr>
          <p:sp>
            <p:nvSpPr>
              <p:cNvPr id="21"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3"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4"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TextBox 43">
                <a:extLst>
                  <a:ext uri="{FF2B5EF4-FFF2-40B4-BE49-F238E27FC236}">
                    <a16:creationId xmlns:a16="http://schemas.microsoft.com/office/drawing/2014/main" id="{0C1BE070-82A6-5DBB-D815-FE1B069FF99F}"/>
                  </a:ext>
                </a:extLst>
              </p:cNvPr>
              <p:cNvSpPr txBox="1"/>
              <p:nvPr/>
            </p:nvSpPr>
            <p:spPr>
              <a:xfrm>
                <a:off x="2132732" y="1706054"/>
                <a:ext cx="5827038"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BỔ SUNG</a:t>
                </a:r>
              </a:p>
            </p:txBody>
          </p:sp>
        </p:grpSp>
      </p:grpSp>
      <p:sp>
        <p:nvSpPr>
          <p:cNvPr id="18" name="De_bai1">
            <a:extLst>
              <a:ext uri="{FF2B5EF4-FFF2-40B4-BE49-F238E27FC236}">
                <a16:creationId xmlns:a16="http://schemas.microsoft.com/office/drawing/2014/main" id="{4035526F-9547-0E81-B93A-BC0D8AAC2D2E}"/>
              </a:ext>
            </a:extLst>
          </p:cNvPr>
          <p:cNvSpPr/>
          <p:nvPr/>
        </p:nvSpPr>
        <p:spPr>
          <a:xfrm>
            <a:off x="440516" y="5964537"/>
            <a:ext cx="23380399" cy="984999"/>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sz="43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endParaRPr>
          </a:p>
        </p:txBody>
      </p:sp>
      <p:grpSp>
        <p:nvGrpSpPr>
          <p:cNvPr id="28" name="Google Shape;445;p3">
            <a:extLst>
              <a:ext uri="{FF2B5EF4-FFF2-40B4-BE49-F238E27FC236}">
                <a16:creationId xmlns:a16="http://schemas.microsoft.com/office/drawing/2014/main" id="{A57B0C30-A4F7-FBBC-27D8-465F7B16C258}"/>
              </a:ext>
            </a:extLst>
          </p:cNvPr>
          <p:cNvGrpSpPr/>
          <p:nvPr/>
        </p:nvGrpSpPr>
        <p:grpSpPr>
          <a:xfrm>
            <a:off x="477142" y="5715000"/>
            <a:ext cx="3001890" cy="861956"/>
            <a:chOff x="2028795" y="4418277"/>
            <a:chExt cx="3503060" cy="861956"/>
          </a:xfrm>
        </p:grpSpPr>
        <p:sp>
          <p:nvSpPr>
            <p:cNvPr id="30" name="Google Shape;446;p3">
              <a:extLst>
                <a:ext uri="{FF2B5EF4-FFF2-40B4-BE49-F238E27FC236}">
                  <a16:creationId xmlns:a16="http://schemas.microsoft.com/office/drawing/2014/main" id="{33184391-C473-9B5F-7345-EBFD02CE4859}"/>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sz="4300" b="1" i="0" u="none" strike="noStrike" kern="1200" cap="none" spc="0" normalizeH="0" baseline="0" noProof="0">
                <a:ln>
                  <a:noFill/>
                </a:ln>
                <a:solidFill>
                  <a:prstClr val="black"/>
                </a:solidFill>
                <a:effectLst/>
                <a:uLnTx/>
                <a:uFillTx/>
                <a:latin typeface="Tahoma" panose="020B0604030504040204" pitchFamily="34" charset="0"/>
                <a:ea typeface="Tahoma"/>
                <a:cs typeface="Tahoma"/>
                <a:sym typeface="Tahoma"/>
              </a:endParaRPr>
            </a:p>
          </p:txBody>
        </p:sp>
        <p:sp>
          <p:nvSpPr>
            <p:cNvPr id="41" name="txt_cau">
              <a:extLst>
                <a:ext uri="{FF2B5EF4-FFF2-40B4-BE49-F238E27FC236}">
                  <a16:creationId xmlns:a16="http://schemas.microsoft.com/office/drawing/2014/main" id="{6806E7B0-3116-DA8D-C809-46E50CD98B3D}"/>
                </a:ext>
              </a:extLst>
            </p:cNvPr>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00CC"/>
                  </a:solidFill>
                  <a:effectLst/>
                  <a:uLnTx/>
                  <a:uFillTx/>
                  <a:latin typeface="Tahoma" panose="020B0604030504040204" pitchFamily="34" charset="0"/>
                  <a:ea typeface="Tahoma"/>
                  <a:cs typeface="Tahoma"/>
                  <a:sym typeface="Tahoma"/>
                </a:rPr>
                <a:t>Câu</a:t>
              </a:r>
              <a:r>
                <a:rPr kumimoji="0" lang="en-US" sz="4600" b="1" i="0" u="none" strike="noStrike" kern="1200" cap="none" spc="0" normalizeH="0" baseline="0" noProof="0" dirty="0">
                  <a:ln>
                    <a:noFill/>
                  </a:ln>
                  <a:solidFill>
                    <a:srgbClr val="0000CC"/>
                  </a:solidFill>
                  <a:effectLst/>
                  <a:uLnTx/>
                  <a:uFillTx/>
                  <a:latin typeface="Tahoma" panose="020B0604030504040204" pitchFamily="34" charset="0"/>
                  <a:ea typeface="Tahoma"/>
                  <a:cs typeface="Tahoma"/>
                  <a:sym typeface="Tahoma"/>
                </a:rPr>
                <a:t> 2</a:t>
              </a:r>
              <a:endParaRPr kumimoji="0" sz="4600" b="1" i="0" u="none" strike="noStrike" kern="1200" cap="none" spc="0" normalizeH="0" baseline="0" noProof="0" dirty="0">
                <a:ln>
                  <a:noFill/>
                </a:ln>
                <a:solidFill>
                  <a:srgbClr val="0000CC"/>
                </a:solidFill>
                <a:effectLst/>
                <a:uLnTx/>
                <a:uFillTx/>
                <a:latin typeface="Tahoma" panose="020B0604030504040204" pitchFamily="34" charset="0"/>
                <a:ea typeface="Tahoma"/>
                <a:cs typeface="Tahoma"/>
                <a:sym typeface="Tahoma"/>
              </a:endParaRPr>
            </a:p>
          </p:txBody>
        </p:sp>
      </p:grpSp>
      <p:pic>
        <p:nvPicPr>
          <p:cNvPr id="43" name="Google Shape;448;p3">
            <a:extLst>
              <a:ext uri="{FF2B5EF4-FFF2-40B4-BE49-F238E27FC236}">
                <a16:creationId xmlns:a16="http://schemas.microsoft.com/office/drawing/2014/main" id="{007431FF-0311-6660-3852-3015FBD00ABB}"/>
              </a:ext>
            </a:extLst>
          </p:cNvPr>
          <p:cNvPicPr preferRelativeResize="0"/>
          <p:nvPr/>
        </p:nvPicPr>
        <p:blipFill rotWithShape="1">
          <a:blip r:embed="rId9">
            <a:alphaModFix/>
          </a:blip>
          <a:srcRect l="15599" t="21515" r="9758" b="14519"/>
          <a:stretch/>
        </p:blipFill>
        <p:spPr>
          <a:xfrm>
            <a:off x="38100" y="5723689"/>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mc:AlternateContent xmlns:mc="http://schemas.openxmlformats.org/markup-compatibility/2006" xmlns:a14="http://schemas.microsoft.com/office/drawing/2010/main">
        <mc:Choice Requires="a14">
          <p:sp>
            <p:nvSpPr>
              <p:cNvPr id="44" name="De_bai">
                <a:extLst>
                  <a:ext uri="{FF2B5EF4-FFF2-40B4-BE49-F238E27FC236}">
                    <a16:creationId xmlns:a16="http://schemas.microsoft.com/office/drawing/2014/main" id="{4A60ABE0-066F-6BE0-7338-A87B226638F9}"/>
                  </a:ext>
                </a:extLst>
              </p:cNvPr>
              <p:cNvSpPr txBox="1">
                <a:spLocks/>
              </p:cNvSpPr>
              <p:nvPr/>
            </p:nvSpPr>
            <p:spPr>
              <a:xfrm>
                <a:off x="925008" y="5989220"/>
                <a:ext cx="23141726" cy="978840"/>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14:m>
                  <m:oMathPara xmlns:m="http://schemas.openxmlformats.org/officeDocument/2006/math">
                    <m:oMathParaPr>
                      <m:jc m:val="centerGroup"/>
                    </m:oMathParaPr>
                    <m:oMath xmlns:m="http://schemas.openxmlformats.org/officeDocument/2006/math">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Trong</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á</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m</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ệ</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nh</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đề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sau</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đâ</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y</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m</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ệ</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nh</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đề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n</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à</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o</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đú</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ng</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De_bai">
                <a:extLst>
                  <a:ext uri="{FF2B5EF4-FFF2-40B4-BE49-F238E27FC236}">
                    <a16:creationId xmlns:a16="http://schemas.microsoft.com/office/drawing/2014/main" id="{4A60ABE0-066F-6BE0-7338-A87B226638F9}"/>
                  </a:ext>
                </a:extLst>
              </p:cNvPr>
              <p:cNvSpPr txBox="1">
                <a:spLocks noRot="1" noChangeAspect="1" noMove="1" noResize="1" noEditPoints="1" noAdjustHandles="1" noChangeArrowheads="1" noChangeShapeType="1" noTextEdit="1"/>
              </p:cNvSpPr>
              <p:nvPr/>
            </p:nvSpPr>
            <p:spPr>
              <a:xfrm>
                <a:off x="925008" y="5989220"/>
                <a:ext cx="23141726" cy="978840"/>
              </a:xfrm>
              <a:prstGeom prst="rect">
                <a:avLst/>
              </a:prstGeom>
              <a:blipFill>
                <a:blip r:embed="rId10"/>
                <a:stretch>
                  <a:fillRect/>
                </a:stretch>
              </a:blipFill>
              <a:ln>
                <a:noFill/>
              </a:ln>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41BE30F9-1DB9-E6B9-AA2F-C3336F1CFDFE}"/>
              </a:ext>
            </a:extLst>
          </p:cNvPr>
          <p:cNvGrpSpPr/>
          <p:nvPr/>
        </p:nvGrpSpPr>
        <p:grpSpPr>
          <a:xfrm>
            <a:off x="2864810" y="7084946"/>
            <a:ext cx="18108684" cy="6278254"/>
            <a:chOff x="342050" y="3865333"/>
            <a:chExt cx="18108684" cy="6278254"/>
          </a:xfrm>
        </p:grpSpPr>
        <p:grpSp>
          <p:nvGrpSpPr>
            <p:cNvPr id="46" name="Group 45">
              <a:extLst>
                <a:ext uri="{FF2B5EF4-FFF2-40B4-BE49-F238E27FC236}">
                  <a16:creationId xmlns:a16="http://schemas.microsoft.com/office/drawing/2014/main" id="{285D5B2D-1ABD-7ED8-7C8D-7C7F72230568}"/>
                </a:ext>
              </a:extLst>
            </p:cNvPr>
            <p:cNvGrpSpPr/>
            <p:nvPr/>
          </p:nvGrpSpPr>
          <p:grpSpPr>
            <a:xfrm>
              <a:off x="342050" y="3865333"/>
              <a:ext cx="18108684" cy="6278254"/>
              <a:chOff x="342050" y="3865333"/>
              <a:chExt cx="18108684" cy="6278254"/>
            </a:xfrm>
          </p:grpSpPr>
          <p:sp>
            <p:nvSpPr>
              <p:cNvPr id="52" name="Google Shape;430;p3">
                <a:extLst>
                  <a:ext uri="{FF2B5EF4-FFF2-40B4-BE49-F238E27FC236}">
                    <a16:creationId xmlns:a16="http://schemas.microsoft.com/office/drawing/2014/main" id="{3404CE06-551D-ED6E-EB52-A56E8A532516}"/>
                  </a:ext>
                </a:extLst>
              </p:cNvPr>
              <p:cNvSpPr/>
              <p:nvPr/>
            </p:nvSpPr>
            <p:spPr>
              <a:xfrm>
                <a:off x="968395" y="3865333"/>
                <a:ext cx="17452800" cy="14760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sz="64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endParaRPr>
              </a:p>
            </p:txBody>
          </p:sp>
          <mc:AlternateContent xmlns:mc="http://schemas.openxmlformats.org/markup-compatibility/2006" xmlns:a14="http://schemas.microsoft.com/office/drawing/2010/main">
            <mc:Choice Requires="a14">
              <p:sp>
                <p:nvSpPr>
                  <p:cNvPr id="53" name="Google Shape;432;p3">
                    <a:extLst>
                      <a:ext uri="{FF2B5EF4-FFF2-40B4-BE49-F238E27FC236}">
                        <a16:creationId xmlns:a16="http://schemas.microsoft.com/office/drawing/2014/main" id="{237942E1-99FF-A129-F275-DD61C9C545C7}"/>
                      </a:ext>
                    </a:extLst>
                  </p:cNvPr>
                  <p:cNvSpPr/>
                  <p:nvPr/>
                </p:nvSpPr>
                <p:spPr>
                  <a:xfrm>
                    <a:off x="997934" y="8667587"/>
                    <a:ext cx="17452800" cy="14760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14:m>
                      <m:oMathPara xmlns:m="http://schemas.openxmlformats.org/officeDocument/2006/math">
                        <m:oMathParaPr>
                          <m:jc m:val="centerGroup"/>
                        </m:oMathParaPr>
                        <m:oMath xmlns:m="http://schemas.openxmlformats.org/officeDocument/2006/math">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Ph</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ươ</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tr</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ì</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nh</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a:rPr lang="en-US" sz="4800" b="1" i="1">
                              <a:solidFill>
                                <a:schemeClr val="bg1"/>
                              </a:solidFill>
                              <a:latin typeface="Cambria Math" panose="02040503050406030204" pitchFamily="18" charset="0"/>
                            </a:rPr>
                            <m:t>𝟑</m:t>
                          </m:r>
                          <m:sSup>
                            <m:sSupPr>
                              <m:ctrlPr>
                                <a:rPr lang="en-US" sz="4800" b="1" i="1">
                                  <a:solidFill>
                                    <a:schemeClr val="bg1"/>
                                  </a:solidFill>
                                  <a:latin typeface="Cambria Math" panose="02040503050406030204" pitchFamily="18" charset="0"/>
                                </a:rPr>
                              </m:ctrlPr>
                            </m:sSupPr>
                            <m:e>
                              <m:r>
                                <a:rPr lang="en-US" sz="4800" b="1" i="1">
                                  <a:solidFill>
                                    <a:schemeClr val="bg1"/>
                                  </a:solidFill>
                                  <a:latin typeface="Cambria Math" panose="02040503050406030204" pitchFamily="18" charset="0"/>
                                </a:rPr>
                                <m:t>𝒙</m:t>
                              </m:r>
                            </m:e>
                            <m:sup>
                              <m:r>
                                <a:rPr lang="en-US" sz="4800" b="1" i="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𝟔</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𝟎</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ó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nghi</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ệ</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h</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ữ</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u</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t</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ỷ.</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Google Shape;432;p3">
                    <a:extLst>
                      <a:ext uri="{FF2B5EF4-FFF2-40B4-BE49-F238E27FC236}">
                        <a16:creationId xmlns:a16="http://schemas.microsoft.com/office/drawing/2014/main" id="{237942E1-99FF-A129-F275-DD61C9C545C7}"/>
                      </a:ext>
                    </a:extLst>
                  </p:cNvPr>
                  <p:cNvSpPr>
                    <a:spLocks noRot="1" noChangeAspect="1" noMove="1" noResize="1" noEditPoints="1" noAdjustHandles="1" noChangeArrowheads="1" noChangeShapeType="1" noTextEdit="1"/>
                  </p:cNvSpPr>
                  <p:nvPr/>
                </p:nvSpPr>
                <p:spPr>
                  <a:xfrm>
                    <a:off x="997934" y="8667587"/>
                    <a:ext cx="17452800" cy="1476000"/>
                  </a:xfrm>
                  <a:prstGeom prst="rect">
                    <a:avLst/>
                  </a:prstGeom>
                  <a:blipFill>
                    <a:blip r:embed="rId11"/>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Google Shape;428;p3">
                    <a:extLst>
                      <a:ext uri="{FF2B5EF4-FFF2-40B4-BE49-F238E27FC236}">
                        <a16:creationId xmlns:a16="http://schemas.microsoft.com/office/drawing/2014/main" id="{A083CA27-D1A7-7F82-F38A-5934633F5DFC}"/>
                      </a:ext>
                    </a:extLst>
                  </p:cNvPr>
                  <p:cNvSpPr/>
                  <p:nvPr/>
                </p:nvSpPr>
                <p:spPr>
                  <a:xfrm>
                    <a:off x="997934" y="5498836"/>
                    <a:ext cx="17452800" cy="14760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𝒙</m:t>
                          </m:r>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ℝ</m:t>
                          </m:r>
                          <m:r>
                            <a:rPr lang="en-US" sz="4800" b="1" i="1" smtClean="0">
                              <a:solidFill>
                                <a:schemeClr val="bg1"/>
                              </a:solidFill>
                              <a:latin typeface="Cambria Math" panose="02040503050406030204" pitchFamily="18" charset="0"/>
                            </a:rPr>
                            <m:t>, −</m:t>
                          </m:r>
                          <m:sSup>
                            <m:sSupPr>
                              <m:ctrlPr>
                                <a:rPr lang="en-US" sz="4800" b="1" i="1">
                                  <a:solidFill>
                                    <a:schemeClr val="bg1"/>
                                  </a:solidFill>
                                  <a:latin typeface="Cambria Math" panose="02040503050406030204" pitchFamily="18" charset="0"/>
                                </a:rPr>
                              </m:ctrlPr>
                            </m:sSupPr>
                            <m:e>
                              <m:r>
                                <a:rPr lang="en-US" sz="4800" b="1" i="1">
                                  <a:solidFill>
                                    <a:schemeClr val="bg1"/>
                                  </a:solidFill>
                                  <a:latin typeface="Cambria Math" panose="02040503050406030204" pitchFamily="18" charset="0"/>
                                </a:rPr>
                                <m:t>𝒙</m:t>
                              </m:r>
                            </m:e>
                            <m:sup>
                              <m:r>
                                <a:rPr lang="en-US" sz="4800" b="1" i="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&lt;</m:t>
                          </m:r>
                          <m:r>
                            <a:rPr lang="en-US" sz="4800" b="1" i="1">
                              <a:solidFill>
                                <a:schemeClr val="bg1"/>
                              </a:solidFill>
                              <a:latin typeface="Cambria Math" panose="02040503050406030204" pitchFamily="18" charset="0"/>
                            </a:rPr>
                            <m:t>𝟎</m:t>
                          </m:r>
                          <m:r>
                            <a:rPr lang="en-US" sz="4800" b="1" i="1">
                              <a:solidFill>
                                <a:schemeClr val="bg1"/>
                              </a:solidFill>
                              <a:latin typeface="Cambria Math" panose="02040503050406030204" pitchFamily="18" charset="0"/>
                            </a:rPr>
                            <m:t>.</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Google Shape;428;p3">
                    <a:extLst>
                      <a:ext uri="{FF2B5EF4-FFF2-40B4-BE49-F238E27FC236}">
                        <a16:creationId xmlns:a16="http://schemas.microsoft.com/office/drawing/2014/main" id="{A083CA27-D1A7-7F82-F38A-5934633F5DFC}"/>
                      </a:ext>
                    </a:extLst>
                  </p:cNvPr>
                  <p:cNvSpPr>
                    <a:spLocks noRot="1" noChangeAspect="1" noMove="1" noResize="1" noEditPoints="1" noAdjustHandles="1" noChangeArrowheads="1" noChangeShapeType="1" noTextEdit="1"/>
                  </p:cNvSpPr>
                  <p:nvPr/>
                </p:nvSpPr>
                <p:spPr>
                  <a:xfrm>
                    <a:off x="997934" y="5498836"/>
                    <a:ext cx="17452800" cy="1476000"/>
                  </a:xfrm>
                  <a:prstGeom prst="rect">
                    <a:avLst/>
                  </a:prstGeom>
                  <a:blipFill>
                    <a:blip r:embed="rId12"/>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57" name="Oval_B">
                <a:extLst>
                  <a:ext uri="{FF2B5EF4-FFF2-40B4-BE49-F238E27FC236}">
                    <a16:creationId xmlns:a16="http://schemas.microsoft.com/office/drawing/2014/main" id="{E9600425-9156-FEDE-B001-2E5EB8A569F6}"/>
                  </a:ext>
                </a:extLst>
              </p:cNvPr>
              <p:cNvSpPr/>
              <p:nvPr/>
            </p:nvSpPr>
            <p:spPr>
              <a:xfrm>
                <a:off x="348360" y="5638651"/>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anose="020B0604030504040204" pitchFamily="34" charset="0"/>
                    <a:ea typeface="Tahoma"/>
                    <a:cs typeface="Tahoma"/>
                    <a:sym typeface="Tahoma"/>
                  </a:rPr>
                  <a:t>B</a:t>
                </a:r>
                <a:endParaRPr kumimoji="0" sz="6400" b="0" i="0" u="none" strike="noStrike" kern="1200" cap="none" spc="0" normalizeH="0" baseline="0" noProof="0">
                  <a:ln>
                    <a:noFill/>
                  </a:ln>
                  <a:solidFill>
                    <a:prstClr val="white"/>
                  </a:solidFill>
                  <a:effectLst/>
                  <a:uLnTx/>
                  <a:uFillTx/>
                  <a:latin typeface="Tahoma" panose="020B0604030504040204" pitchFamily="34" charset="0"/>
                  <a:ea typeface="Calibri"/>
                  <a:cs typeface="Calibri"/>
                  <a:sym typeface="Calibri"/>
                </a:endParaRPr>
              </a:p>
            </p:txBody>
          </p:sp>
          <p:sp>
            <p:nvSpPr>
              <p:cNvPr id="58" name="Oval_A">
                <a:extLst>
                  <a:ext uri="{FF2B5EF4-FFF2-40B4-BE49-F238E27FC236}">
                    <a16:creationId xmlns:a16="http://schemas.microsoft.com/office/drawing/2014/main" id="{EE7B8906-E701-853C-BC79-713D96BE219B}"/>
                  </a:ext>
                </a:extLst>
              </p:cNvPr>
              <p:cNvSpPr/>
              <p:nvPr/>
            </p:nvSpPr>
            <p:spPr>
              <a:xfrm>
                <a:off x="387307"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rPr>
                  <a:t>A</a:t>
                </a:r>
                <a:endParaRPr kumimoji="0" sz="6400" b="0" i="0" u="none" strike="noStrike" kern="1200" cap="none" spc="0" normalizeH="0" baseline="0" noProof="0" dirty="0">
                  <a:ln>
                    <a:noFill/>
                  </a:ln>
                  <a:solidFill>
                    <a:prstClr val="white"/>
                  </a:solidFill>
                  <a:effectLst/>
                  <a:uLnTx/>
                  <a:uFillTx/>
                  <a:latin typeface="Tahoma" panose="020B0604030504040204" pitchFamily="34" charset="0"/>
                  <a:ea typeface="Calibri"/>
                  <a:cs typeface="Calibri"/>
                  <a:sym typeface="Calibri"/>
                </a:endParaRPr>
              </a:p>
            </p:txBody>
          </p:sp>
          <p:sp>
            <p:nvSpPr>
              <p:cNvPr id="60" name="Google Shape;434;p3">
                <a:extLst>
                  <a:ext uri="{FF2B5EF4-FFF2-40B4-BE49-F238E27FC236}">
                    <a16:creationId xmlns:a16="http://schemas.microsoft.com/office/drawing/2014/main" id="{CEA594A1-5E12-FEC4-D6EB-2E83D0BD07F5}"/>
                  </a:ext>
                </a:extLst>
              </p:cNvPr>
              <p:cNvSpPr/>
              <p:nvPr/>
            </p:nvSpPr>
            <p:spPr>
              <a:xfrm>
                <a:off x="979281" y="7088699"/>
                <a:ext cx="17452800" cy="14760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sz="64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endParaRPr>
              </a:p>
            </p:txBody>
          </p:sp>
          <p:sp>
            <p:nvSpPr>
              <p:cNvPr id="61" name="Oval_D">
                <a:extLst>
                  <a:ext uri="{FF2B5EF4-FFF2-40B4-BE49-F238E27FC236}">
                    <a16:creationId xmlns:a16="http://schemas.microsoft.com/office/drawing/2014/main" id="{14EAC1E2-E3DA-B5E4-12C1-2FDB6C4D2EB8}"/>
                  </a:ext>
                </a:extLst>
              </p:cNvPr>
              <p:cNvSpPr/>
              <p:nvPr/>
            </p:nvSpPr>
            <p:spPr>
              <a:xfrm>
                <a:off x="387307" y="9011932"/>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rPr>
                  <a:t>D</a:t>
                </a:r>
                <a:endParaRPr kumimoji="0" sz="6400" b="0" i="0" u="none" strike="noStrike" kern="1200" cap="none" spc="0" normalizeH="0" baseline="0" noProof="0" dirty="0">
                  <a:ln>
                    <a:noFill/>
                  </a:ln>
                  <a:solidFill>
                    <a:prstClr val="white"/>
                  </a:solidFill>
                  <a:effectLst/>
                  <a:uLnTx/>
                  <a:uFillTx/>
                  <a:latin typeface="Tahoma" panose="020B0604030504040204" pitchFamily="34" charset="0"/>
                  <a:ea typeface="Calibri"/>
                  <a:cs typeface="Calibri"/>
                  <a:sym typeface="Calibri"/>
                </a:endParaRPr>
              </a:p>
            </p:txBody>
          </p:sp>
          <p:sp>
            <p:nvSpPr>
              <p:cNvPr id="59" name="Oval_C">
                <a:extLst>
                  <a:ext uri="{FF2B5EF4-FFF2-40B4-BE49-F238E27FC236}">
                    <a16:creationId xmlns:a16="http://schemas.microsoft.com/office/drawing/2014/main" id="{0F2D3B31-650C-B1DF-7ECF-B22396DC4008}"/>
                  </a:ext>
                </a:extLst>
              </p:cNvPr>
              <p:cNvSpPr/>
              <p:nvPr/>
            </p:nvSpPr>
            <p:spPr>
              <a:xfrm>
                <a:off x="342050" y="7206648"/>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rPr>
                  <a:t>C</a:t>
                </a:r>
                <a:endParaRPr kumimoji="0" sz="6400" b="0" i="0" u="none" strike="noStrike" kern="1200" cap="none" spc="0" normalizeH="0" baseline="0" noProof="0" dirty="0">
                  <a:ln>
                    <a:noFill/>
                  </a:ln>
                  <a:solidFill>
                    <a:prstClr val="white"/>
                  </a:solidFill>
                  <a:effectLst/>
                  <a:uLnTx/>
                  <a:uFillTx/>
                  <a:latin typeface="Tahoma" panose="020B0604030504040204" pitchFamily="34" charset="0"/>
                  <a:ea typeface="Calibri"/>
                  <a:cs typeface="Calibri"/>
                  <a:sym typeface="Calibri"/>
                </a:endParaRPr>
              </a:p>
            </p:txBody>
          </p:sp>
        </p:grpSp>
        <p:sp>
          <p:nvSpPr>
            <p:cNvPr id="47" name="txt_B">
              <a:extLst>
                <a:ext uri="{FF2B5EF4-FFF2-40B4-BE49-F238E27FC236}">
                  <a16:creationId xmlns:a16="http://schemas.microsoft.com/office/drawing/2014/main" id="{3D6A990B-4BF9-B459-9072-9A03BDA9D817}"/>
                </a:ext>
              </a:extLst>
            </p:cNvPr>
            <p:cNvSpPr/>
            <p:nvPr/>
          </p:nvSpPr>
          <p:spPr>
            <a:xfrm>
              <a:off x="4496903" y="7599916"/>
              <a:ext cx="10395783" cy="810053"/>
            </a:xfrm>
            <a:prstGeom prst="rect">
              <a:avLst/>
            </a:prstGeom>
            <a:noFill/>
            <a:ln>
              <a:noFill/>
            </a:ln>
          </p:spPr>
          <p:txBody>
            <a:bodyPr spcFirstLastPara="1" wrap="square" lIns="91425" tIns="45700" rIns="91425" bIns="45700" anchor="ctr" anchorCtr="0">
              <a:spAutoFit/>
            </a:bodyPr>
            <a:lstStyle/>
            <a:p>
              <a:pPr marL="0" marR="0" lvl="0" indent="0" algn="l" defTabSz="2177278" rtl="0" eaLnBrk="1" fontAlgn="auto" latinLnBrk="0" hangingPunct="1">
                <a:lnSpc>
                  <a:spcPct val="106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Tahoma" panose="020B060403050404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1B820369-7B18-DF8F-7A50-11C378F6BEC2}"/>
                  </a:ext>
                </a:extLst>
              </p:cNvPr>
              <p:cNvSpPr txBox="1"/>
              <p:nvPr/>
            </p:nvSpPr>
            <p:spPr>
              <a:xfrm>
                <a:off x="4643124" y="7343361"/>
                <a:ext cx="13340075" cy="935128"/>
              </a:xfrm>
              <a:prstGeom prst="rect">
                <a:avLst/>
              </a:prstGeom>
              <a:noFill/>
            </p:spPr>
            <p:txBody>
              <a:bodyPr wrap="square">
                <a:spAutoFit/>
              </a:bodyPr>
              <a:lstStyle/>
              <a:p>
                <a:pPr lvl="0"/>
                <a14:m>
                  <m:oMathPara xmlns:m="http://schemas.openxmlformats.org/officeDocument/2006/math">
                    <m:oMathParaPr>
                      <m:jc m:val="centerGroup"/>
                    </m:oMathParaPr>
                    <m:oMath xmlns:m="http://schemas.openxmlformats.org/officeDocument/2006/math">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Kh</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ô</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ó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s</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ố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ẵ</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à</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o</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l</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à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s</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ố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nguy</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ê</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t</m:t>
                      </m:r>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ố.</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TextBox 61">
                <a:extLst>
                  <a:ext uri="{FF2B5EF4-FFF2-40B4-BE49-F238E27FC236}">
                    <a16:creationId xmlns:a16="http://schemas.microsoft.com/office/drawing/2014/main" id="{1B820369-7B18-DF8F-7A50-11C378F6BEC2}"/>
                  </a:ext>
                </a:extLst>
              </p:cNvPr>
              <p:cNvSpPr txBox="1">
                <a:spLocks noRot="1" noChangeAspect="1" noMove="1" noResize="1" noEditPoints="1" noAdjustHandles="1" noChangeArrowheads="1" noChangeShapeType="1" noTextEdit="1"/>
              </p:cNvSpPr>
              <p:nvPr/>
            </p:nvSpPr>
            <p:spPr>
              <a:xfrm>
                <a:off x="4643124" y="7343361"/>
                <a:ext cx="13340075" cy="93512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B7AA27C-1F67-7236-EB1B-33C6880F7AAF}"/>
                  </a:ext>
                </a:extLst>
              </p:cNvPr>
              <p:cNvSpPr txBox="1"/>
              <p:nvPr/>
            </p:nvSpPr>
            <p:spPr>
              <a:xfrm>
                <a:off x="7209298" y="10655206"/>
                <a:ext cx="10016511" cy="847733"/>
              </a:xfrm>
              <a:prstGeom prst="rect">
                <a:avLst/>
              </a:prstGeom>
              <a:noFill/>
            </p:spPr>
            <p:txBody>
              <a:bodyPr wrap="square">
                <a:spAutoFit/>
              </a:bodyPr>
              <a:lstStyle/>
              <a:p>
                <a:pPr lvl="0" algn="ct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𝒙</m:t>
                      </m:r>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ℤ</m:t>
                      </m:r>
                      <m:r>
                        <a:rPr lang="en-US" sz="4800" b="1" i="1" smtClean="0">
                          <a:solidFill>
                            <a:schemeClr val="bg1"/>
                          </a:solidFill>
                          <a:latin typeface="Cambria Math" panose="02040503050406030204" pitchFamily="18" charset="0"/>
                        </a:rPr>
                        <m:t>, </m:t>
                      </m:r>
                      <m:r>
                        <a:rPr lang="en-US" sz="4800" b="1" i="1" smtClean="0">
                          <a:solidFill>
                            <a:schemeClr val="bg1"/>
                          </a:solidFill>
                          <a:latin typeface="Cambria Math" panose="02040503050406030204" pitchFamily="18" charset="0"/>
                        </a:rPr>
                        <m:t>𝟐</m:t>
                      </m:r>
                      <m:sSup>
                        <m:sSupPr>
                          <m:ctrlPr>
                            <a:rPr lang="en-US" sz="4800" b="1" i="1">
                              <a:solidFill>
                                <a:schemeClr val="bg1"/>
                              </a:solidFill>
                              <a:latin typeface="Cambria Math" panose="02040503050406030204" pitchFamily="18" charset="0"/>
                            </a:rPr>
                          </m:ctrlPr>
                        </m:sSupPr>
                        <m:e>
                          <m:r>
                            <a:rPr lang="en-US" sz="4800" b="1" i="1">
                              <a:solidFill>
                                <a:schemeClr val="bg1"/>
                              </a:solidFill>
                              <a:latin typeface="Cambria Math" panose="02040503050406030204" pitchFamily="18" charset="0"/>
                            </a:rPr>
                            <m:t>𝒙</m:t>
                          </m:r>
                        </m:e>
                        <m:sup>
                          <m:r>
                            <a:rPr lang="en-US" sz="4800" b="1" i="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𝟖</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𝟎</m:t>
                      </m:r>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63" name="TextBox 62">
                <a:extLst>
                  <a:ext uri="{FF2B5EF4-FFF2-40B4-BE49-F238E27FC236}">
                    <a16:creationId xmlns:a16="http://schemas.microsoft.com/office/drawing/2014/main" id="{BB7AA27C-1F67-7236-EB1B-33C6880F7AAF}"/>
                  </a:ext>
                </a:extLst>
              </p:cNvPr>
              <p:cNvSpPr txBox="1">
                <a:spLocks noRot="1" noChangeAspect="1" noMove="1" noResize="1" noEditPoints="1" noAdjustHandles="1" noChangeArrowheads="1" noChangeShapeType="1" noTextEdit="1"/>
              </p:cNvSpPr>
              <p:nvPr/>
            </p:nvSpPr>
            <p:spPr>
              <a:xfrm>
                <a:off x="7209298" y="10655206"/>
                <a:ext cx="10016511" cy="847733"/>
              </a:xfrm>
              <a:prstGeom prst="rect">
                <a:avLst/>
              </a:prstGeom>
              <a:blipFill>
                <a:blip r:embed="rId14"/>
                <a:stretch>
                  <a:fillRect/>
                </a:stretch>
              </a:blipFill>
            </p:spPr>
            <p:txBody>
              <a:bodyPr/>
              <a:lstStyle/>
              <a:p>
                <a:r>
                  <a:rPr lang="en-US">
                    <a:noFill/>
                  </a:rPr>
                  <a:t> </a:t>
                </a:r>
              </a:p>
            </p:txBody>
          </p:sp>
        </mc:Fallback>
      </mc:AlternateContent>
      <p:sp>
        <p:nvSpPr>
          <p:cNvPr id="64" name="Oval 26">
            <a:extLst>
              <a:ext uri="{FF2B5EF4-FFF2-40B4-BE49-F238E27FC236}">
                <a16:creationId xmlns:a16="http://schemas.microsoft.com/office/drawing/2014/main" id="{9DEC6D56-3F64-DCE7-FE5B-0584B25FAAE4}"/>
              </a:ext>
            </a:extLst>
          </p:cNvPr>
          <p:cNvSpPr/>
          <p:nvPr/>
        </p:nvSpPr>
        <p:spPr>
          <a:xfrm>
            <a:off x="2884893" y="10426261"/>
            <a:ext cx="1088531"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04304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wipe(left)">
                                      <p:cBhvr>
                                        <p:cTn id="13" dur="500"/>
                                        <p:tgtEl>
                                          <p:spTgt spid="3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22" presetClass="entr" presetSubtype="8"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up)">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2" grpId="0" animBg="1"/>
      <p:bldP spid="18" grpId="0" animBg="1"/>
      <p:bldP spid="44" grpId="0"/>
      <p:bldP spid="6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50680" y="2396419"/>
            <a:ext cx="23309280" cy="909575"/>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Tahoma" pitchFamily="34" charset="0"/>
              <a:ea typeface="Tahoma" pitchFamily="34" charset="0"/>
              <a:cs typeface="Tahoma" pitchFamily="34" charset="0"/>
            </a:endParaRPr>
          </a:p>
        </p:txBody>
      </p:sp>
      <p:grpSp>
        <p:nvGrpSpPr>
          <p:cNvPr id="2" name="Group 1">
            <a:extLst>
              <a:ext uri="{FF2B5EF4-FFF2-40B4-BE49-F238E27FC236}">
                <a16:creationId xmlns:a16="http://schemas.microsoft.com/office/drawing/2014/main" id="{EEF524F8-E36A-455D-B747-24196E0F10B8}"/>
              </a:ext>
            </a:extLst>
          </p:cNvPr>
          <p:cNvGrpSpPr/>
          <p:nvPr/>
        </p:nvGrpSpPr>
        <p:grpSpPr>
          <a:xfrm>
            <a:off x="-20782" y="3451437"/>
            <a:ext cx="23841697" cy="2526833"/>
            <a:chOff x="65661" y="4576187"/>
            <a:chExt cx="23809146" cy="2662048"/>
          </a:xfrm>
          <a:solidFill>
            <a:srgbClr val="5F8D2E"/>
          </a:solidFill>
        </p:grpSpPr>
        <p:grpSp>
          <p:nvGrpSpPr>
            <p:cNvPr id="3" name="Group 2">
              <a:extLst>
                <a:ext uri="{FF2B5EF4-FFF2-40B4-BE49-F238E27FC236}">
                  <a16:creationId xmlns:a16="http://schemas.microsoft.com/office/drawing/2014/main" id="{CC9CDA57-3642-4499-85DC-7E3520E54035}"/>
                </a:ext>
              </a:extLst>
            </p:cNvPr>
            <p:cNvGrpSpPr/>
            <p:nvPr/>
          </p:nvGrpSpPr>
          <p:grpSpPr>
            <a:xfrm>
              <a:off x="65661" y="4576187"/>
              <a:ext cx="23809146" cy="2662048"/>
              <a:chOff x="61236" y="2219637"/>
              <a:chExt cx="11904573" cy="1331024"/>
            </a:xfrm>
            <a:grpFill/>
          </p:grpSpPr>
          <p:sp>
            <p:nvSpPr>
              <p:cNvPr id="8" name="Rectangle 7">
                <a:extLst>
                  <a:ext uri="{FF2B5EF4-FFF2-40B4-BE49-F238E27FC236}">
                    <a16:creationId xmlns:a16="http://schemas.microsoft.com/office/drawing/2014/main" id="{00780CF5-E936-48E1-AB7B-CE819980B2C4}"/>
                  </a:ext>
                </a:extLst>
              </p:cNvPr>
              <p:cNvSpPr/>
              <p:nvPr/>
            </p:nvSpPr>
            <p:spPr>
              <a:xfrm>
                <a:off x="6258009" y="2219637"/>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7D7EC5FD-6D19-4178-8F3F-D968CD745CD7}"/>
                  </a:ext>
                </a:extLst>
              </p:cNvPr>
              <p:cNvSpPr/>
              <p:nvPr/>
            </p:nvSpPr>
            <p:spPr>
              <a:xfrm>
                <a:off x="365572" y="2243981"/>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9" name="Oval 8">
                <a:extLst>
                  <a:ext uri="{FF2B5EF4-FFF2-40B4-BE49-F238E27FC236}">
                    <a16:creationId xmlns:a16="http://schemas.microsoft.com/office/drawing/2014/main" id="{84E3787D-1546-489A-BC25-C3FD609DCB06}"/>
                  </a:ext>
                </a:extLst>
              </p:cNvPr>
              <p:cNvSpPr/>
              <p:nvPr/>
            </p:nvSpPr>
            <p:spPr>
              <a:xfrm>
                <a:off x="5967464" y="2278892"/>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11" name="Oval 10">
                <a:extLst>
                  <a:ext uri="{FF2B5EF4-FFF2-40B4-BE49-F238E27FC236}">
                    <a16:creationId xmlns:a16="http://schemas.microsoft.com/office/drawing/2014/main" id="{C676FBB2-AAED-49BD-A619-CEF526460920}"/>
                  </a:ext>
                </a:extLst>
              </p:cNvPr>
              <p:cNvSpPr/>
              <p:nvPr/>
            </p:nvSpPr>
            <p:spPr>
              <a:xfrm>
                <a:off x="93440" y="2301326"/>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12" name="Rectangle 11">
                <a:extLst>
                  <a:ext uri="{FF2B5EF4-FFF2-40B4-BE49-F238E27FC236}">
                    <a16:creationId xmlns:a16="http://schemas.microsoft.com/office/drawing/2014/main" id="{A40F324A-DDD8-4E6C-BDD6-975E3ADA5BD3}"/>
                  </a:ext>
                </a:extLst>
              </p:cNvPr>
              <p:cNvSpPr/>
              <p:nvPr/>
            </p:nvSpPr>
            <p:spPr>
              <a:xfrm>
                <a:off x="351781" y="2933393"/>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5F2BEF5-F8F4-46A1-9C1D-71C64EC303F1}"/>
                  </a:ext>
                </a:extLst>
              </p:cNvPr>
              <p:cNvSpPr/>
              <p:nvPr/>
            </p:nvSpPr>
            <p:spPr>
              <a:xfrm>
                <a:off x="61236" y="2992648"/>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14" name="Rectangle 13">
                <a:extLst>
                  <a:ext uri="{FF2B5EF4-FFF2-40B4-BE49-F238E27FC236}">
                    <a16:creationId xmlns:a16="http://schemas.microsoft.com/office/drawing/2014/main" id="{3DAB8123-5FE6-40C4-9AE4-208D44B789A6}"/>
                  </a:ext>
                </a:extLst>
              </p:cNvPr>
              <p:cNvSpPr/>
              <p:nvPr/>
            </p:nvSpPr>
            <p:spPr>
              <a:xfrm>
                <a:off x="6244219" y="2909049"/>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5" name="Oval 14">
                <a:extLst>
                  <a:ext uri="{FF2B5EF4-FFF2-40B4-BE49-F238E27FC236}">
                    <a16:creationId xmlns:a16="http://schemas.microsoft.com/office/drawing/2014/main" id="{9953997F-6181-4CF6-B667-2A3829F80CDD}"/>
                  </a:ext>
                </a:extLst>
              </p:cNvPr>
              <p:cNvSpPr/>
              <p:nvPr/>
            </p:nvSpPr>
            <p:spPr>
              <a:xfrm>
                <a:off x="5953674" y="2968304"/>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EFDA752-A975-4913-AE7E-32648CC5A8A8}"/>
                    </a:ext>
                  </a:extLst>
                </p:cNvPr>
                <p:cNvSpPr/>
                <p:nvPr/>
              </p:nvSpPr>
              <p:spPr>
                <a:xfrm>
                  <a:off x="2120177" y="4862675"/>
                  <a:ext cx="6822768" cy="83099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𝐏</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đú</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v</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à </m:t>
                        </m:r>
                        <m:r>
                          <a:rPr lang="en-US" sz="4800" b="1" i="0">
                            <a:solidFill>
                              <a:schemeClr val="bg1"/>
                            </a:solidFill>
                            <a:latin typeface="Cambria Math" panose="02040503050406030204" pitchFamily="18" charset="0"/>
                          </a:rPr>
                          <m:t>𝐐</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đú</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BEFDA752-A975-4913-AE7E-32648CC5A8A8}"/>
                    </a:ext>
                  </a:extLst>
                </p:cNvPr>
                <p:cNvSpPr>
                  <a:spLocks noRot="1" noChangeAspect="1" noMove="1" noResize="1" noEditPoints="1" noAdjustHandles="1" noChangeArrowheads="1" noChangeShapeType="1" noTextEdit="1"/>
                </p:cNvSpPr>
                <p:nvPr/>
              </p:nvSpPr>
              <p:spPr>
                <a:xfrm>
                  <a:off x="2120177" y="4862675"/>
                  <a:ext cx="6822768"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7C0DD5C-CA29-4F39-AC21-B07FE7A9A880}"/>
                    </a:ext>
                  </a:extLst>
                </p:cNvPr>
                <p:cNvSpPr/>
                <p:nvPr/>
              </p:nvSpPr>
              <p:spPr>
                <a:xfrm>
                  <a:off x="14218372" y="4728564"/>
                  <a:ext cx="7022855" cy="83099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𝐏</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sai</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v</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à </m:t>
                        </m:r>
                        <m:r>
                          <a:rPr lang="en-US" sz="4800" b="1" i="0">
                            <a:solidFill>
                              <a:schemeClr val="bg1"/>
                            </a:solidFill>
                            <a:latin typeface="Cambria Math" panose="02040503050406030204" pitchFamily="18" charset="0"/>
                          </a:rPr>
                          <m:t>𝐐</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đú</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57C0DD5C-CA29-4F39-AC21-B07FE7A9A880}"/>
                    </a:ext>
                  </a:extLst>
                </p:cNvPr>
                <p:cNvSpPr>
                  <a:spLocks noRot="1" noChangeAspect="1" noMove="1" noResize="1" noEditPoints="1" noAdjustHandles="1" noChangeArrowheads="1" noChangeShapeType="1" noTextEdit="1"/>
                </p:cNvSpPr>
                <p:nvPr/>
              </p:nvSpPr>
              <p:spPr>
                <a:xfrm>
                  <a:off x="14218372" y="4728564"/>
                  <a:ext cx="7022855"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D7AAF3C-7B09-4083-9EB5-02FB1C1CBDCF}"/>
                    </a:ext>
                  </a:extLst>
                </p:cNvPr>
                <p:cNvSpPr/>
                <p:nvPr/>
              </p:nvSpPr>
              <p:spPr>
                <a:xfrm>
                  <a:off x="1916635" y="6031210"/>
                  <a:ext cx="8192237" cy="931537"/>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r>
                          <a:rPr lang="en-US" sz="4800" b="1" i="0" smtClean="0">
                            <a:solidFill>
                              <a:schemeClr val="bg1"/>
                            </a:solidFill>
                            <a:latin typeface="Cambria Math" panose="02040503050406030204" pitchFamily="18" charset="0"/>
                          </a:rPr>
                          <m:t>     </m:t>
                        </m:r>
                        <m:r>
                          <a:rPr lang="en-US" sz="4800" b="1" i="0" smtClean="0">
                            <a:solidFill>
                              <a:schemeClr val="bg1"/>
                            </a:solidFill>
                            <a:latin typeface="Cambria Math" panose="02040503050406030204" pitchFamily="18" charset="0"/>
                          </a:rPr>
                          <m:t>𝐏</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đú</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v</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à </m:t>
                        </m:r>
                        <m:r>
                          <a:rPr lang="en-US" sz="4800" b="1" i="0">
                            <a:solidFill>
                              <a:schemeClr val="bg1"/>
                            </a:solidFill>
                            <a:latin typeface="Cambria Math" panose="02040503050406030204" pitchFamily="18" charset="0"/>
                          </a:rPr>
                          <m:t>𝐐</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sai</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a16="http://schemas.microsoft.com/office/drawing/2014/main" id="{BD7AAF3C-7B09-4083-9EB5-02FB1C1CBDCF}"/>
                    </a:ext>
                  </a:extLst>
                </p:cNvPr>
                <p:cNvSpPr>
                  <a:spLocks noRot="1" noChangeAspect="1" noMove="1" noResize="1" noEditPoints="1" noAdjustHandles="1" noChangeArrowheads="1" noChangeShapeType="1" noTextEdit="1"/>
                </p:cNvSpPr>
                <p:nvPr/>
              </p:nvSpPr>
              <p:spPr>
                <a:xfrm>
                  <a:off x="1916635" y="6031210"/>
                  <a:ext cx="8192237" cy="9315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B725FB9-832D-4520-9459-E016C2129A13}"/>
                    </a:ext>
                  </a:extLst>
                </p:cNvPr>
                <p:cNvSpPr/>
                <p:nvPr/>
              </p:nvSpPr>
              <p:spPr>
                <a:xfrm>
                  <a:off x="12917336" y="6031210"/>
                  <a:ext cx="10896600" cy="83099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800" b="1" i="0" smtClean="0">
                            <a:solidFill>
                              <a:schemeClr val="bg1"/>
                            </a:solidFill>
                            <a:latin typeface="Cambria Math" panose="02040503050406030204" pitchFamily="18" charset="0"/>
                          </a:rPr>
                          <m:t>                </m:t>
                        </m:r>
                        <m:r>
                          <a:rPr lang="en-US" sz="4800" b="1" i="0" smtClean="0">
                            <a:solidFill>
                              <a:schemeClr val="bg1"/>
                            </a:solidFill>
                            <a:latin typeface="Cambria Math" panose="02040503050406030204" pitchFamily="18" charset="0"/>
                          </a:rPr>
                          <m:t>𝐏</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sai</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v</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à </m:t>
                        </m:r>
                        <m:r>
                          <a:rPr lang="en-US" sz="4800" b="1" i="0">
                            <a:solidFill>
                              <a:schemeClr val="bg1"/>
                            </a:solidFill>
                            <a:latin typeface="Cambria Math" panose="02040503050406030204" pitchFamily="18" charset="0"/>
                          </a:rPr>
                          <m:t>𝐐</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sai</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FB725FB9-832D-4520-9459-E016C2129A13}"/>
                    </a:ext>
                  </a:extLst>
                </p:cNvPr>
                <p:cNvSpPr>
                  <a:spLocks noRot="1" noChangeAspect="1" noMove="1" noResize="1" noEditPoints="1" noAdjustHandles="1" noChangeArrowheads="1" noChangeShapeType="1" noTextEdit="1"/>
                </p:cNvSpPr>
                <p:nvPr/>
              </p:nvSpPr>
              <p:spPr>
                <a:xfrm>
                  <a:off x="12917336" y="6031210"/>
                  <a:ext cx="10896600" cy="830997"/>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50A8195-13A6-4B82-A6CD-7B83884B2BD1}"/>
                  </a:ext>
                </a:extLst>
              </p:cNvPr>
              <p:cNvSpPr txBox="1"/>
              <p:nvPr/>
            </p:nvSpPr>
            <p:spPr>
              <a:xfrm>
                <a:off x="4096377" y="2391419"/>
                <a:ext cx="18671736" cy="1492716"/>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Cho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P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Q. </a:t>
                </a: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điều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latin typeface="Cambria Math" panose="02040503050406030204" pitchFamily="18" charset="0"/>
                      </a:rPr>
                      <m:t>𝐏</m:t>
                    </m:r>
                    <m:r>
                      <a:rPr lang="en-US" sz="4800" b="1" i="0">
                        <a:latin typeface="Cambria Math" panose="02040503050406030204" pitchFamily="18" charset="0"/>
                      </a:rPr>
                      <m:t>⇒</m:t>
                    </m:r>
                    <m:r>
                      <a:rPr lang="en-US" sz="4800" b="1" i="0">
                        <a:latin typeface="Cambria Math" panose="02040503050406030204" pitchFamily="18" charset="0"/>
                      </a:rPr>
                      <m:t>𝐐</m:t>
                    </m:r>
                    <m:r>
                      <a:rPr lang="en-US" sz="4800" b="1" i="0" smtClean="0">
                        <a:latin typeface="Cambria Math" panose="02040503050406030204" pitchFamily="18" charset="0"/>
                      </a:rPr>
                      <m:t> </m:t>
                    </m:r>
                    <m:r>
                      <a:rPr lang="en-US" sz="4800" b="1" i="1" smtClean="0">
                        <a:latin typeface="Cambria Math" panose="02040503050406030204" pitchFamily="18" charset="0"/>
                      </a:rPr>
                      <m:t>𝑺𝒂𝒊</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pPr lvl="0"/>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2" name="TextBox 31">
                <a:extLst>
                  <a:ext uri="{FF2B5EF4-FFF2-40B4-BE49-F238E27FC236}">
                    <a16:creationId xmlns:a16="http://schemas.microsoft.com/office/drawing/2014/main" id="{950A8195-13A6-4B82-A6CD-7B83884B2BD1}"/>
                  </a:ext>
                </a:extLst>
              </p:cNvPr>
              <p:cNvSpPr txBox="1">
                <a:spLocks noRot="1" noChangeAspect="1" noMove="1" noResize="1" noEditPoints="1" noAdjustHandles="1" noChangeArrowheads="1" noChangeShapeType="1" noTextEdit="1"/>
              </p:cNvSpPr>
              <p:nvPr/>
            </p:nvSpPr>
            <p:spPr>
              <a:xfrm>
                <a:off x="4096377" y="2391419"/>
                <a:ext cx="18671736" cy="1492716"/>
              </a:xfrm>
              <a:prstGeom prst="rect">
                <a:avLst/>
              </a:prstGeom>
              <a:blipFill>
                <a:blip r:embed="rId8"/>
                <a:stretch>
                  <a:fillRect l="-1502" t="-9796"/>
                </a:stretch>
              </a:blipFill>
            </p:spPr>
            <p:txBody>
              <a:bodyPr/>
              <a:lstStyle/>
              <a:p>
                <a:r>
                  <a:rPr lang="en-US">
                    <a:noFill/>
                  </a:rPr>
                  <a:t> </a:t>
                </a:r>
              </a:p>
            </p:txBody>
          </p:sp>
        </mc:Fallback>
      </mc:AlternateContent>
      <p:grpSp>
        <p:nvGrpSpPr>
          <p:cNvPr id="37" name="Group 36"/>
          <p:cNvGrpSpPr/>
          <p:nvPr/>
        </p:nvGrpSpPr>
        <p:grpSpPr>
          <a:xfrm>
            <a:off x="11769" y="2067421"/>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18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algn="ctr"/>
                <a:r>
                  <a:rPr lang="vi-VN" sz="4000" b="1" dirty="0">
                    <a:solidFill>
                      <a:srgbClr val="0000FF"/>
                    </a:solidFill>
                    <a:latin typeface="Tahoma" pitchFamily="34" charset="0"/>
                    <a:ea typeface="Tahoma" pitchFamily="34" charset="0"/>
                    <a:cs typeface="Tahoma" pitchFamily="34" charset="0"/>
                  </a:rPr>
                  <a:t>CÂU </a:t>
                </a:r>
                <a:r>
                  <a:rPr lang="en-US" sz="4000" b="1" dirty="0">
                    <a:solidFill>
                      <a:srgbClr val="0000FF"/>
                    </a:solidFill>
                    <a:latin typeface="Tahoma" pitchFamily="34" charset="0"/>
                    <a:ea typeface="Tahoma" pitchFamily="34" charset="0"/>
                    <a:cs typeface="Tahoma" pitchFamily="34" charset="0"/>
                  </a:rPr>
                  <a:t>3</a:t>
                </a:r>
              </a:p>
            </p:txBody>
          </p:sp>
        </p:grpSp>
        <p:pic>
          <p:nvPicPr>
            <p:cNvPr id="51" name="Picture 50"/>
            <p:cNvPicPr>
              <a:picLocks noChangeAspect="1"/>
            </p:cNvPicPr>
            <p:nvPr/>
          </p:nvPicPr>
          <p:blipFill rotWithShape="1">
            <a:blip r:embed="rId9"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16" name="Group 47">
            <a:extLst>
              <a:ext uri="{FF2B5EF4-FFF2-40B4-BE49-F238E27FC236}">
                <a16:creationId xmlns:a16="http://schemas.microsoft.com/office/drawing/2014/main" id="{A91951E0-2211-08D7-5E22-EAFA1718558E}"/>
              </a:ext>
            </a:extLst>
          </p:cNvPr>
          <p:cNvGrpSpPr/>
          <p:nvPr/>
        </p:nvGrpSpPr>
        <p:grpSpPr>
          <a:xfrm>
            <a:off x="7946319" y="770148"/>
            <a:ext cx="9154126" cy="968318"/>
            <a:chOff x="739068" y="1515168"/>
            <a:chExt cx="8338389" cy="968444"/>
          </a:xfrm>
          <a:solidFill>
            <a:srgbClr val="FFC000"/>
          </a:solidFill>
        </p:grpSpPr>
        <p:sp>
          <p:nvSpPr>
            <p:cNvPr id="19" name="Freeform 71">
              <a:extLst>
                <a:ext uri="{FF2B5EF4-FFF2-40B4-BE49-F238E27FC236}">
                  <a16:creationId xmlns:a16="http://schemas.microsoft.com/office/drawing/2014/main" id="{BFC57702-497A-7322-A0D8-423313F0B873}"/>
                </a:ext>
              </a:extLst>
            </p:cNvPr>
            <p:cNvSpPr>
              <a:spLocks/>
            </p:cNvSpPr>
            <p:nvPr/>
          </p:nvSpPr>
          <p:spPr bwMode="auto">
            <a:xfrm flipH="1">
              <a:off x="3250419" y="2104202"/>
              <a:ext cx="5827038" cy="379410"/>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0" name="Group 30">
              <a:extLst>
                <a:ext uri="{FF2B5EF4-FFF2-40B4-BE49-F238E27FC236}">
                  <a16:creationId xmlns:a16="http://schemas.microsoft.com/office/drawing/2014/main" id="{DB5D54E3-CCFD-17A3-21FB-AEF4B9478D8C}"/>
                </a:ext>
              </a:extLst>
            </p:cNvPr>
            <p:cNvGrpSpPr/>
            <p:nvPr/>
          </p:nvGrpSpPr>
          <p:grpSpPr>
            <a:xfrm>
              <a:off x="739068" y="1515168"/>
              <a:ext cx="7220702" cy="960327"/>
              <a:chOff x="739068" y="1515168"/>
              <a:chExt cx="7220702" cy="960327"/>
            </a:xfrm>
            <a:grpFill/>
          </p:grpSpPr>
          <p:sp>
            <p:nvSpPr>
              <p:cNvPr id="21"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3"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4"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TextBox 43">
                <a:extLst>
                  <a:ext uri="{FF2B5EF4-FFF2-40B4-BE49-F238E27FC236}">
                    <a16:creationId xmlns:a16="http://schemas.microsoft.com/office/drawing/2014/main" id="{0C1BE070-82A6-5DBB-D815-FE1B069FF99F}"/>
                  </a:ext>
                </a:extLst>
              </p:cNvPr>
              <p:cNvSpPr txBox="1"/>
              <p:nvPr/>
            </p:nvSpPr>
            <p:spPr>
              <a:xfrm>
                <a:off x="2132732" y="1706054"/>
                <a:ext cx="5827038"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BỔ SUNG</a:t>
                </a:r>
              </a:p>
            </p:txBody>
          </p:sp>
        </p:grpSp>
      </p:grpSp>
      <p:sp>
        <p:nvSpPr>
          <p:cNvPr id="18" name="De_bai1">
            <a:extLst>
              <a:ext uri="{FF2B5EF4-FFF2-40B4-BE49-F238E27FC236}">
                <a16:creationId xmlns:a16="http://schemas.microsoft.com/office/drawing/2014/main" id="{4035526F-9547-0E81-B93A-BC0D8AAC2D2E}"/>
              </a:ext>
            </a:extLst>
          </p:cNvPr>
          <p:cNvSpPr/>
          <p:nvPr/>
        </p:nvSpPr>
        <p:spPr>
          <a:xfrm>
            <a:off x="399428" y="7234473"/>
            <a:ext cx="23421487" cy="1496215"/>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sz="43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endParaRPr>
          </a:p>
        </p:txBody>
      </p:sp>
      <p:grpSp>
        <p:nvGrpSpPr>
          <p:cNvPr id="28" name="Google Shape;445;p3">
            <a:extLst>
              <a:ext uri="{FF2B5EF4-FFF2-40B4-BE49-F238E27FC236}">
                <a16:creationId xmlns:a16="http://schemas.microsoft.com/office/drawing/2014/main" id="{A57B0C30-A4F7-FBBC-27D8-465F7B16C258}"/>
              </a:ext>
            </a:extLst>
          </p:cNvPr>
          <p:cNvGrpSpPr/>
          <p:nvPr/>
        </p:nvGrpSpPr>
        <p:grpSpPr>
          <a:xfrm>
            <a:off x="399428" y="7025349"/>
            <a:ext cx="3001890" cy="861956"/>
            <a:chOff x="2028795" y="4418277"/>
            <a:chExt cx="3503060" cy="861956"/>
          </a:xfrm>
        </p:grpSpPr>
        <p:sp>
          <p:nvSpPr>
            <p:cNvPr id="30" name="Google Shape;446;p3">
              <a:extLst>
                <a:ext uri="{FF2B5EF4-FFF2-40B4-BE49-F238E27FC236}">
                  <a16:creationId xmlns:a16="http://schemas.microsoft.com/office/drawing/2014/main" id="{33184391-C473-9B5F-7345-EBFD02CE4859}"/>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sz="4300" b="1" i="0" u="none" strike="noStrike" kern="1200" cap="none" spc="0" normalizeH="0" baseline="0" noProof="0">
                <a:ln>
                  <a:noFill/>
                </a:ln>
                <a:solidFill>
                  <a:prstClr val="black"/>
                </a:solidFill>
                <a:effectLst/>
                <a:uLnTx/>
                <a:uFillTx/>
                <a:latin typeface="Tahoma" panose="020B0604030504040204" pitchFamily="34" charset="0"/>
                <a:ea typeface="Tahoma"/>
                <a:cs typeface="Tahoma"/>
                <a:sym typeface="Tahoma"/>
              </a:endParaRPr>
            </a:p>
          </p:txBody>
        </p:sp>
        <p:sp>
          <p:nvSpPr>
            <p:cNvPr id="41" name="txt_cau">
              <a:extLst>
                <a:ext uri="{FF2B5EF4-FFF2-40B4-BE49-F238E27FC236}">
                  <a16:creationId xmlns:a16="http://schemas.microsoft.com/office/drawing/2014/main" id="{6806E7B0-3116-DA8D-C809-46E50CD98B3D}"/>
                </a:ext>
              </a:extLst>
            </p:cNvPr>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00CC"/>
                  </a:solidFill>
                  <a:effectLst/>
                  <a:uLnTx/>
                  <a:uFillTx/>
                  <a:latin typeface="Tahoma" panose="020B0604030504040204" pitchFamily="34" charset="0"/>
                  <a:ea typeface="Tahoma"/>
                  <a:cs typeface="Tahoma"/>
                  <a:sym typeface="Tahoma"/>
                </a:rPr>
                <a:t>Câu</a:t>
              </a:r>
              <a:r>
                <a:rPr kumimoji="0" lang="en-US" sz="4600" b="1" i="0" u="none" strike="noStrike" kern="1200" cap="none" spc="0" normalizeH="0" baseline="0" noProof="0" dirty="0">
                  <a:ln>
                    <a:noFill/>
                  </a:ln>
                  <a:solidFill>
                    <a:srgbClr val="0000CC"/>
                  </a:solidFill>
                  <a:effectLst/>
                  <a:uLnTx/>
                  <a:uFillTx/>
                  <a:latin typeface="Tahoma" panose="020B0604030504040204" pitchFamily="34" charset="0"/>
                  <a:ea typeface="Tahoma"/>
                  <a:cs typeface="Tahoma"/>
                  <a:sym typeface="Tahoma"/>
                </a:rPr>
                <a:t> 4</a:t>
              </a:r>
              <a:endParaRPr kumimoji="0" sz="4600" b="1" i="0" u="none" strike="noStrike" kern="1200" cap="none" spc="0" normalizeH="0" baseline="0" noProof="0" dirty="0">
                <a:ln>
                  <a:noFill/>
                </a:ln>
                <a:solidFill>
                  <a:srgbClr val="0000CC"/>
                </a:solidFill>
                <a:effectLst/>
                <a:uLnTx/>
                <a:uFillTx/>
                <a:latin typeface="Tahoma" panose="020B0604030504040204" pitchFamily="34" charset="0"/>
                <a:ea typeface="Tahoma"/>
                <a:cs typeface="Tahoma"/>
                <a:sym typeface="Tahoma"/>
              </a:endParaRPr>
            </a:p>
          </p:txBody>
        </p:sp>
      </p:grpSp>
      <p:pic>
        <p:nvPicPr>
          <p:cNvPr id="43" name="Google Shape;448;p3">
            <a:extLst>
              <a:ext uri="{FF2B5EF4-FFF2-40B4-BE49-F238E27FC236}">
                <a16:creationId xmlns:a16="http://schemas.microsoft.com/office/drawing/2014/main" id="{007431FF-0311-6660-3852-3015FBD00ABB}"/>
              </a:ext>
            </a:extLst>
          </p:cNvPr>
          <p:cNvPicPr preferRelativeResize="0"/>
          <p:nvPr/>
        </p:nvPicPr>
        <p:blipFill rotWithShape="1">
          <a:blip r:embed="rId10">
            <a:alphaModFix/>
          </a:blip>
          <a:srcRect l="15599" t="21515" r="9758" b="14519"/>
          <a:stretch/>
        </p:blipFill>
        <p:spPr>
          <a:xfrm>
            <a:off x="-2988" y="6993625"/>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mc:AlternateContent xmlns:mc="http://schemas.openxmlformats.org/markup-compatibility/2006" xmlns:a14="http://schemas.microsoft.com/office/drawing/2010/main">
        <mc:Choice Requires="a14">
          <p:sp>
            <p:nvSpPr>
              <p:cNvPr id="44" name="De_bai">
                <a:extLst>
                  <a:ext uri="{FF2B5EF4-FFF2-40B4-BE49-F238E27FC236}">
                    <a16:creationId xmlns:a16="http://schemas.microsoft.com/office/drawing/2014/main" id="{4A60ABE0-066F-6BE0-7338-A87B226638F9}"/>
                  </a:ext>
                </a:extLst>
              </p:cNvPr>
              <p:cNvSpPr txBox="1">
                <a:spLocks/>
              </p:cNvSpPr>
              <p:nvPr/>
            </p:nvSpPr>
            <p:spPr>
              <a:xfrm>
                <a:off x="883920" y="7259155"/>
                <a:ext cx="23458992" cy="147153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14:m>
                  <m:oMathPara xmlns:m="http://schemas.openxmlformats.org/officeDocument/2006/math">
                    <m:oMathParaPr>
                      <m:jc m:val="centerGroup"/>
                    </m:oMathParaPr>
                    <m:oMath xmlns:m="http://schemas.openxmlformats.org/officeDocument/2006/math">
                      <m:r>
                        <m:rPr>
                          <m:nor/>
                        </m:rPr>
                        <a:rPr lang="en-US" sz="4800" b="1" i="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á</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ph</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á</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t</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bi</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ể</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u</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n</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à</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o</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sau</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đâ</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y</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kh</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ô</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ng</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th</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ể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d</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ù</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ng</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để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ph</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á</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t</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bi</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ể</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u</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14:m>
                  <m:oMathPara xmlns:m="http://schemas.openxmlformats.org/officeDocument/2006/math">
                    <m:oMathParaPr>
                      <m:jc m:val="centerGroup"/>
                    </m:oMathParaPr>
                    <m:oMath xmlns:m="http://schemas.openxmlformats.org/officeDocument/2006/math">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m</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ệ</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nh</m:t>
                      </m:r>
                      <m:r>
                        <m:rPr>
                          <m:nor/>
                        </m:rPr>
                        <a:rPr lang="en-US" sz="4800" b="1" smtClean="0">
                          <a:solidFill>
                            <a:schemeClr val="tx1"/>
                          </a:solidFill>
                          <a:latin typeface="Tahoma" panose="020B0604030504040204" pitchFamily="34" charset="0"/>
                          <a:ea typeface="Tahoma" panose="020B0604030504040204" pitchFamily="34" charset="0"/>
                          <a:cs typeface="Tahoma" panose="020B0604030504040204" pitchFamily="34" charset="0"/>
                        </a:rPr>
                        <m:t> đề:</m:t>
                      </m:r>
                      <m:r>
                        <m:rPr>
                          <m:nor/>
                        </m:rPr>
                        <a:rPr lang="en-US" sz="4800"/>
                        <m:t> </m:t>
                      </m:r>
                      <m:r>
                        <a:rPr lang="en-US" sz="4800" b="1" i="0" smtClean="0">
                          <a:solidFill>
                            <a:schemeClr val="tx1"/>
                          </a:solidFill>
                          <a:latin typeface="Cambria Math" panose="02040503050406030204" pitchFamily="18" charset="0"/>
                        </a:rPr>
                        <m:t>𝐀</m:t>
                      </m:r>
                      <m:r>
                        <a:rPr lang="en-US" sz="4800" b="1" i="0" smtClean="0">
                          <a:solidFill>
                            <a:schemeClr val="tx1"/>
                          </a:solidFill>
                          <a:latin typeface="Cambria Math" panose="02040503050406030204" pitchFamily="18" charset="0"/>
                        </a:rPr>
                        <m:t>⇒</m:t>
                      </m:r>
                      <m:r>
                        <a:rPr lang="en-US" sz="4800" b="1" i="0" smtClean="0">
                          <a:solidFill>
                            <a:schemeClr val="tx1"/>
                          </a:solidFill>
                          <a:latin typeface="Cambria Math" panose="02040503050406030204" pitchFamily="18" charset="0"/>
                        </a:rPr>
                        <m:t>𝐁</m:t>
                      </m:r>
                    </m:oMath>
                  </m:oMathPara>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De_bai">
                <a:extLst>
                  <a:ext uri="{FF2B5EF4-FFF2-40B4-BE49-F238E27FC236}">
                    <a16:creationId xmlns:a16="http://schemas.microsoft.com/office/drawing/2014/main" id="{4A60ABE0-066F-6BE0-7338-A87B226638F9}"/>
                  </a:ext>
                </a:extLst>
              </p:cNvPr>
              <p:cNvSpPr txBox="1">
                <a:spLocks noRot="1" noChangeAspect="1" noMove="1" noResize="1" noEditPoints="1" noAdjustHandles="1" noChangeArrowheads="1" noChangeShapeType="1" noTextEdit="1"/>
              </p:cNvSpPr>
              <p:nvPr/>
            </p:nvSpPr>
            <p:spPr>
              <a:xfrm>
                <a:off x="883920" y="7259155"/>
                <a:ext cx="23458992" cy="1471533"/>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B7AA27C-1F67-7236-EB1B-33C6880F7AAF}"/>
                  </a:ext>
                </a:extLst>
              </p:cNvPr>
              <p:cNvSpPr txBox="1"/>
              <p:nvPr/>
            </p:nvSpPr>
            <p:spPr>
              <a:xfrm>
                <a:off x="7209298" y="10655206"/>
                <a:ext cx="10016511" cy="847733"/>
              </a:xfrm>
              <a:prstGeom prst="rect">
                <a:avLst/>
              </a:prstGeom>
              <a:noFill/>
            </p:spPr>
            <p:txBody>
              <a:bodyPr wrap="square">
                <a:spAutoFit/>
              </a:bodyPr>
              <a:lstStyle/>
              <a:p>
                <a:pPr lvl="0" algn="ct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𝒙</m:t>
                      </m:r>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ℤ</m:t>
                      </m:r>
                      <m:r>
                        <a:rPr lang="en-US" sz="4800" b="1" i="1" smtClean="0">
                          <a:solidFill>
                            <a:schemeClr val="bg1"/>
                          </a:solidFill>
                          <a:latin typeface="Cambria Math" panose="02040503050406030204" pitchFamily="18" charset="0"/>
                        </a:rPr>
                        <m:t>, </m:t>
                      </m:r>
                      <m:r>
                        <a:rPr lang="en-US" sz="4800" b="1" i="1" smtClean="0">
                          <a:solidFill>
                            <a:schemeClr val="bg1"/>
                          </a:solidFill>
                          <a:latin typeface="Cambria Math" panose="02040503050406030204" pitchFamily="18" charset="0"/>
                        </a:rPr>
                        <m:t>𝟐</m:t>
                      </m:r>
                      <m:sSup>
                        <m:sSupPr>
                          <m:ctrlPr>
                            <a:rPr lang="en-US" sz="4800" b="1" i="1">
                              <a:solidFill>
                                <a:schemeClr val="bg1"/>
                              </a:solidFill>
                              <a:latin typeface="Cambria Math" panose="02040503050406030204" pitchFamily="18" charset="0"/>
                            </a:rPr>
                          </m:ctrlPr>
                        </m:sSupPr>
                        <m:e>
                          <m:r>
                            <a:rPr lang="en-US" sz="4800" b="1" i="1">
                              <a:solidFill>
                                <a:schemeClr val="bg1"/>
                              </a:solidFill>
                              <a:latin typeface="Cambria Math" panose="02040503050406030204" pitchFamily="18" charset="0"/>
                            </a:rPr>
                            <m:t>𝒙</m:t>
                          </m:r>
                        </m:e>
                        <m:sup>
                          <m:r>
                            <a:rPr lang="en-US" sz="4800" b="1" i="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𝟖</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𝟎</m:t>
                      </m:r>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63" name="TextBox 62">
                <a:extLst>
                  <a:ext uri="{FF2B5EF4-FFF2-40B4-BE49-F238E27FC236}">
                    <a16:creationId xmlns:a16="http://schemas.microsoft.com/office/drawing/2014/main" id="{BB7AA27C-1F67-7236-EB1B-33C6880F7AAF}"/>
                  </a:ext>
                </a:extLst>
              </p:cNvPr>
              <p:cNvSpPr txBox="1">
                <a:spLocks noRot="1" noChangeAspect="1" noMove="1" noResize="1" noEditPoints="1" noAdjustHandles="1" noChangeArrowheads="1" noChangeShapeType="1" noTextEdit="1"/>
              </p:cNvSpPr>
              <p:nvPr/>
            </p:nvSpPr>
            <p:spPr>
              <a:xfrm>
                <a:off x="7209298" y="10655206"/>
                <a:ext cx="10016511" cy="847733"/>
              </a:xfrm>
              <a:prstGeom prst="rect">
                <a:avLst/>
              </a:prstGeom>
              <a:blipFill>
                <a:blip r:embed="rId14"/>
                <a:stretch>
                  <a:fillRect/>
                </a:stretch>
              </a:blipFill>
            </p:spPr>
            <p:txBody>
              <a:bodyPr/>
              <a:lstStyle/>
              <a:p>
                <a:r>
                  <a:rPr lang="en-US">
                    <a:noFill/>
                  </a:rPr>
                  <a:t> </a:t>
                </a:r>
              </a:p>
            </p:txBody>
          </p:sp>
        </mc:Fallback>
      </mc:AlternateContent>
      <p:grpSp>
        <p:nvGrpSpPr>
          <p:cNvPr id="65" name="Group 64">
            <a:extLst>
              <a:ext uri="{FF2B5EF4-FFF2-40B4-BE49-F238E27FC236}">
                <a16:creationId xmlns:a16="http://schemas.microsoft.com/office/drawing/2014/main" id="{EEF524F8-E36A-455D-B747-24196E0F10B8}"/>
              </a:ext>
            </a:extLst>
          </p:cNvPr>
          <p:cNvGrpSpPr/>
          <p:nvPr/>
        </p:nvGrpSpPr>
        <p:grpSpPr>
          <a:xfrm>
            <a:off x="202755" y="9265448"/>
            <a:ext cx="23841697" cy="2779516"/>
            <a:chOff x="65661" y="4576187"/>
            <a:chExt cx="23809146" cy="2662048"/>
          </a:xfrm>
          <a:solidFill>
            <a:srgbClr val="5F8D2E"/>
          </a:solidFill>
        </p:grpSpPr>
        <p:grpSp>
          <p:nvGrpSpPr>
            <p:cNvPr id="66" name="Group 65">
              <a:extLst>
                <a:ext uri="{FF2B5EF4-FFF2-40B4-BE49-F238E27FC236}">
                  <a16:creationId xmlns:a16="http://schemas.microsoft.com/office/drawing/2014/main" id="{CC9CDA57-3642-4499-85DC-7E3520E54035}"/>
                </a:ext>
              </a:extLst>
            </p:cNvPr>
            <p:cNvGrpSpPr/>
            <p:nvPr/>
          </p:nvGrpSpPr>
          <p:grpSpPr>
            <a:xfrm>
              <a:off x="65661" y="4576187"/>
              <a:ext cx="23809146" cy="2662048"/>
              <a:chOff x="61236" y="2219637"/>
              <a:chExt cx="11904573" cy="1331024"/>
            </a:xfrm>
            <a:grpFill/>
          </p:grpSpPr>
          <p:sp>
            <p:nvSpPr>
              <p:cNvPr id="71" name="Rectangle 70">
                <a:extLst>
                  <a:ext uri="{FF2B5EF4-FFF2-40B4-BE49-F238E27FC236}">
                    <a16:creationId xmlns:a16="http://schemas.microsoft.com/office/drawing/2014/main" id="{00780CF5-E936-48E1-AB7B-CE819980B2C4}"/>
                  </a:ext>
                </a:extLst>
              </p:cNvPr>
              <p:cNvSpPr/>
              <p:nvPr/>
            </p:nvSpPr>
            <p:spPr>
              <a:xfrm>
                <a:off x="6258009" y="2219637"/>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2" name="Rectangle 71">
                <a:extLst>
                  <a:ext uri="{FF2B5EF4-FFF2-40B4-BE49-F238E27FC236}">
                    <a16:creationId xmlns:a16="http://schemas.microsoft.com/office/drawing/2014/main" id="{7D7EC5FD-6D19-4178-8F3F-D968CD745CD7}"/>
                  </a:ext>
                </a:extLst>
              </p:cNvPr>
              <p:cNvSpPr/>
              <p:nvPr/>
            </p:nvSpPr>
            <p:spPr>
              <a:xfrm>
                <a:off x="365572" y="2243981"/>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a:extLst>
                  <a:ext uri="{FF2B5EF4-FFF2-40B4-BE49-F238E27FC236}">
                    <a16:creationId xmlns:a16="http://schemas.microsoft.com/office/drawing/2014/main" id="{84E3787D-1546-489A-BC25-C3FD609DCB06}"/>
                  </a:ext>
                </a:extLst>
              </p:cNvPr>
              <p:cNvSpPr/>
              <p:nvPr/>
            </p:nvSpPr>
            <p:spPr>
              <a:xfrm>
                <a:off x="5967464" y="2278892"/>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74" name="Oval 73">
                <a:extLst>
                  <a:ext uri="{FF2B5EF4-FFF2-40B4-BE49-F238E27FC236}">
                    <a16:creationId xmlns:a16="http://schemas.microsoft.com/office/drawing/2014/main" id="{C676FBB2-AAED-49BD-A619-CEF526460920}"/>
                  </a:ext>
                </a:extLst>
              </p:cNvPr>
              <p:cNvSpPr/>
              <p:nvPr/>
            </p:nvSpPr>
            <p:spPr>
              <a:xfrm>
                <a:off x="93440" y="2301326"/>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75" name="Rectangle 74">
                <a:extLst>
                  <a:ext uri="{FF2B5EF4-FFF2-40B4-BE49-F238E27FC236}">
                    <a16:creationId xmlns:a16="http://schemas.microsoft.com/office/drawing/2014/main" id="{A40F324A-DDD8-4E6C-BDD6-975E3ADA5BD3}"/>
                  </a:ext>
                </a:extLst>
              </p:cNvPr>
              <p:cNvSpPr/>
              <p:nvPr/>
            </p:nvSpPr>
            <p:spPr>
              <a:xfrm>
                <a:off x="351781" y="2933393"/>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a:extLst>
                  <a:ext uri="{FF2B5EF4-FFF2-40B4-BE49-F238E27FC236}">
                    <a16:creationId xmlns:a16="http://schemas.microsoft.com/office/drawing/2014/main" id="{A5F2BEF5-F8F4-46A1-9C1D-71C64EC303F1}"/>
                  </a:ext>
                </a:extLst>
              </p:cNvPr>
              <p:cNvSpPr/>
              <p:nvPr/>
            </p:nvSpPr>
            <p:spPr>
              <a:xfrm>
                <a:off x="61236" y="2992648"/>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77" name="Rectangle 76">
                <a:extLst>
                  <a:ext uri="{FF2B5EF4-FFF2-40B4-BE49-F238E27FC236}">
                    <a16:creationId xmlns:a16="http://schemas.microsoft.com/office/drawing/2014/main" id="{3DAB8123-5FE6-40C4-9AE4-208D44B789A6}"/>
                  </a:ext>
                </a:extLst>
              </p:cNvPr>
              <p:cNvSpPr/>
              <p:nvPr/>
            </p:nvSpPr>
            <p:spPr>
              <a:xfrm>
                <a:off x="6244219" y="2909049"/>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8" name="Oval 77">
                <a:extLst>
                  <a:ext uri="{FF2B5EF4-FFF2-40B4-BE49-F238E27FC236}">
                    <a16:creationId xmlns:a16="http://schemas.microsoft.com/office/drawing/2014/main" id="{9953997F-6181-4CF6-B667-2A3829F80CDD}"/>
                  </a:ext>
                </a:extLst>
              </p:cNvPr>
              <p:cNvSpPr/>
              <p:nvPr/>
            </p:nvSpPr>
            <p:spPr>
              <a:xfrm>
                <a:off x="5953674" y="2968304"/>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BEFDA752-A975-4913-AE7E-32648CC5A8A8}"/>
                    </a:ext>
                  </a:extLst>
                </p:cNvPr>
                <p:cNvSpPr/>
                <p:nvPr/>
              </p:nvSpPr>
              <p:spPr>
                <a:xfrm>
                  <a:off x="2120177" y="4862675"/>
                  <a:ext cx="6822768" cy="7958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ế</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u</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A</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th</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ì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B</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Rectangle 66">
                  <a:extLst>
                    <a:ext uri="{FF2B5EF4-FFF2-40B4-BE49-F238E27FC236}">
                      <a16:creationId xmlns:a16="http://schemas.microsoft.com/office/drawing/2014/main" id="{BEFDA752-A975-4913-AE7E-32648CC5A8A8}"/>
                    </a:ext>
                  </a:extLst>
                </p:cNvPr>
                <p:cNvSpPr>
                  <a:spLocks noRot="1" noChangeAspect="1" noMove="1" noResize="1" noEditPoints="1" noAdjustHandles="1" noChangeArrowheads="1" noChangeShapeType="1" noTextEdit="1"/>
                </p:cNvSpPr>
                <p:nvPr/>
              </p:nvSpPr>
              <p:spPr>
                <a:xfrm>
                  <a:off x="2120177" y="4862675"/>
                  <a:ext cx="6822768" cy="79587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57C0DD5C-CA29-4F39-AC21-B07FE7A9A880}"/>
                    </a:ext>
                  </a:extLst>
                </p:cNvPr>
                <p:cNvSpPr/>
                <p:nvPr/>
              </p:nvSpPr>
              <p:spPr>
                <a:xfrm>
                  <a:off x="14218372" y="4728564"/>
                  <a:ext cx="7022855" cy="7958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A</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k</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é</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o</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theo</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B</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Rectangle 67">
                  <a:extLst>
                    <a:ext uri="{FF2B5EF4-FFF2-40B4-BE49-F238E27FC236}">
                      <a16:creationId xmlns:a16="http://schemas.microsoft.com/office/drawing/2014/main" id="{57C0DD5C-CA29-4F39-AC21-B07FE7A9A880}"/>
                    </a:ext>
                  </a:extLst>
                </p:cNvPr>
                <p:cNvSpPr>
                  <a:spLocks noRot="1" noChangeAspect="1" noMove="1" noResize="1" noEditPoints="1" noAdjustHandles="1" noChangeArrowheads="1" noChangeShapeType="1" noTextEdit="1"/>
                </p:cNvSpPr>
                <p:nvPr/>
              </p:nvSpPr>
              <p:spPr>
                <a:xfrm>
                  <a:off x="14218372" y="4728564"/>
                  <a:ext cx="7022855" cy="79587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BD7AAF3C-7B09-4083-9EB5-02FB1C1CBDCF}"/>
                    </a:ext>
                  </a:extLst>
                </p:cNvPr>
                <p:cNvSpPr/>
                <p:nvPr/>
              </p:nvSpPr>
              <p:spPr>
                <a:xfrm>
                  <a:off x="1916635" y="6031210"/>
                  <a:ext cx="9056558" cy="892168"/>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r>
                          <a:rPr lang="en-US" sz="4800" b="1" i="0" smtClean="0">
                            <a:solidFill>
                              <a:schemeClr val="bg1"/>
                            </a:solidFill>
                            <a:latin typeface="Cambria Math" panose="02040503050406030204" pitchFamily="18"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A</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l</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à đ</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i</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ề</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u</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ki</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ệ</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ầ</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để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ó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B</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9" name="Rectangle 68">
                  <a:extLst>
                    <a:ext uri="{FF2B5EF4-FFF2-40B4-BE49-F238E27FC236}">
                      <a16:creationId xmlns:a16="http://schemas.microsoft.com/office/drawing/2014/main" id="{BD7AAF3C-7B09-4083-9EB5-02FB1C1CBDCF}"/>
                    </a:ext>
                  </a:extLst>
                </p:cNvPr>
                <p:cNvSpPr>
                  <a:spLocks noRot="1" noChangeAspect="1" noMove="1" noResize="1" noEditPoints="1" noAdjustHandles="1" noChangeArrowheads="1" noChangeShapeType="1" noTextEdit="1"/>
                </p:cNvSpPr>
                <p:nvPr/>
              </p:nvSpPr>
              <p:spPr>
                <a:xfrm>
                  <a:off x="1916635" y="6031210"/>
                  <a:ext cx="9056558" cy="89216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FB725FB9-832D-4520-9459-E016C2129A13}"/>
                    </a:ext>
                  </a:extLst>
                </p:cNvPr>
                <p:cNvSpPr/>
                <p:nvPr/>
              </p:nvSpPr>
              <p:spPr>
                <a:xfrm>
                  <a:off x="12917336" y="6031210"/>
                  <a:ext cx="10896600" cy="84519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A</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l</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à đ</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i</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ề</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u</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ki</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ệ</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 đủ để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ó </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B</m:t>
                        </m:r>
                        <m:r>
                          <m:rPr>
                            <m:nor/>
                          </m:rPr>
                          <a:rPr 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Rectangle 69">
                  <a:extLst>
                    <a:ext uri="{FF2B5EF4-FFF2-40B4-BE49-F238E27FC236}">
                      <a16:creationId xmlns:a16="http://schemas.microsoft.com/office/drawing/2014/main" id="{FB725FB9-832D-4520-9459-E016C2129A13}"/>
                    </a:ext>
                  </a:extLst>
                </p:cNvPr>
                <p:cNvSpPr>
                  <a:spLocks noRot="1" noChangeAspect="1" noMove="1" noResize="1" noEditPoints="1" noAdjustHandles="1" noChangeArrowheads="1" noChangeShapeType="1" noTextEdit="1"/>
                </p:cNvSpPr>
                <p:nvPr/>
              </p:nvSpPr>
              <p:spPr>
                <a:xfrm>
                  <a:off x="12917336" y="6031210"/>
                  <a:ext cx="10896600" cy="845190"/>
                </a:xfrm>
                <a:prstGeom prst="rect">
                  <a:avLst/>
                </a:prstGeom>
                <a:blipFill>
                  <a:blip r:embed="rId18"/>
                  <a:stretch>
                    <a:fillRect/>
                  </a:stretch>
                </a:blipFill>
              </p:spPr>
              <p:txBody>
                <a:bodyPr/>
                <a:lstStyle/>
                <a:p>
                  <a:r>
                    <a:rPr lang="en-US">
                      <a:noFill/>
                    </a:rPr>
                    <a:t> </a:t>
                  </a:r>
                </a:p>
              </p:txBody>
            </p:sp>
          </mc:Fallback>
        </mc:AlternateContent>
      </p:grpSp>
      <p:sp>
        <p:nvSpPr>
          <p:cNvPr id="22" name="Oval 21">
            <a:extLst>
              <a:ext uri="{FF2B5EF4-FFF2-40B4-BE49-F238E27FC236}">
                <a16:creationId xmlns:a16="http://schemas.microsoft.com/office/drawing/2014/main" id="{C02D910A-6004-4462-BE7D-EEC55C9A0E8B}"/>
              </a:ext>
            </a:extLst>
          </p:cNvPr>
          <p:cNvSpPr/>
          <p:nvPr/>
        </p:nvSpPr>
        <p:spPr>
          <a:xfrm>
            <a:off x="-43258" y="4939146"/>
            <a:ext cx="1088530" cy="909575"/>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79" name="Oval 78">
            <a:extLst>
              <a:ext uri="{FF2B5EF4-FFF2-40B4-BE49-F238E27FC236}">
                <a16:creationId xmlns:a16="http://schemas.microsoft.com/office/drawing/2014/main" id="{C02D910A-6004-4462-BE7D-EEC55C9A0E8B}"/>
              </a:ext>
            </a:extLst>
          </p:cNvPr>
          <p:cNvSpPr/>
          <p:nvPr/>
        </p:nvSpPr>
        <p:spPr>
          <a:xfrm>
            <a:off x="190194" y="10900192"/>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Tree>
    <p:custDataLst>
      <p:tags r:id="rId1"/>
    </p:custDataLst>
    <p:extLst>
      <p:ext uri="{BB962C8B-B14F-4D97-AF65-F5344CB8AC3E}">
        <p14:creationId xmlns:p14="http://schemas.microsoft.com/office/powerpoint/2010/main" val="2092792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wipe(left)">
                                      <p:cBhvr>
                                        <p:cTn id="13" dur="500"/>
                                        <p:tgtEl>
                                          <p:spTgt spid="32">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animEffect transition="in" filter="wipe(left)">
                                      <p:cBhvr>
                                        <p:cTn id="16" dur="500"/>
                                        <p:tgtEl>
                                          <p:spTgt spid="3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22" presetClass="entr" presetSubtype="8"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wipe(left)">
                                      <p:cBhvr>
                                        <p:cTn id="5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44" grpId="0"/>
      <p:bldP spid="22" grpId="0" animBg="1"/>
      <p:bldP spid="7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50680" y="2396419"/>
            <a:ext cx="23309280" cy="909575"/>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CC9CDA57-3642-4499-85DC-7E3520E54035}"/>
              </a:ext>
            </a:extLst>
          </p:cNvPr>
          <p:cNvGrpSpPr/>
          <p:nvPr/>
        </p:nvGrpSpPr>
        <p:grpSpPr>
          <a:xfrm>
            <a:off x="-20782" y="3451437"/>
            <a:ext cx="23841697" cy="2526833"/>
            <a:chOff x="61236" y="2219637"/>
            <a:chExt cx="11904573" cy="1331024"/>
          </a:xfrm>
          <a:solidFill>
            <a:srgbClr val="5F8D2E"/>
          </a:solidFill>
        </p:grpSpPr>
        <p:sp>
          <p:nvSpPr>
            <p:cNvPr id="8" name="Rectangle 7">
              <a:extLst>
                <a:ext uri="{FF2B5EF4-FFF2-40B4-BE49-F238E27FC236}">
                  <a16:creationId xmlns:a16="http://schemas.microsoft.com/office/drawing/2014/main" id="{00780CF5-E936-48E1-AB7B-CE819980B2C4}"/>
                </a:ext>
              </a:extLst>
            </p:cNvPr>
            <p:cNvSpPr/>
            <p:nvPr/>
          </p:nvSpPr>
          <p:spPr>
            <a:xfrm>
              <a:off x="6258009" y="2219637"/>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7D7EC5FD-6D19-4178-8F3F-D968CD745CD7}"/>
                </a:ext>
              </a:extLst>
            </p:cNvPr>
            <p:cNvSpPr/>
            <p:nvPr/>
          </p:nvSpPr>
          <p:spPr>
            <a:xfrm>
              <a:off x="365572" y="2243981"/>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9" name="Oval 8">
              <a:extLst>
                <a:ext uri="{FF2B5EF4-FFF2-40B4-BE49-F238E27FC236}">
                  <a16:creationId xmlns:a16="http://schemas.microsoft.com/office/drawing/2014/main" id="{84E3787D-1546-489A-BC25-C3FD609DCB06}"/>
                </a:ext>
              </a:extLst>
            </p:cNvPr>
            <p:cNvSpPr/>
            <p:nvPr/>
          </p:nvSpPr>
          <p:spPr>
            <a:xfrm>
              <a:off x="5967464" y="2278892"/>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11" name="Oval 10">
              <a:extLst>
                <a:ext uri="{FF2B5EF4-FFF2-40B4-BE49-F238E27FC236}">
                  <a16:creationId xmlns:a16="http://schemas.microsoft.com/office/drawing/2014/main" id="{C676FBB2-AAED-49BD-A619-CEF526460920}"/>
                </a:ext>
              </a:extLst>
            </p:cNvPr>
            <p:cNvSpPr/>
            <p:nvPr/>
          </p:nvSpPr>
          <p:spPr>
            <a:xfrm>
              <a:off x="93440" y="2301326"/>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12" name="Rectangle 11">
              <a:extLst>
                <a:ext uri="{FF2B5EF4-FFF2-40B4-BE49-F238E27FC236}">
                  <a16:creationId xmlns:a16="http://schemas.microsoft.com/office/drawing/2014/main" id="{A40F324A-DDD8-4E6C-BDD6-975E3ADA5BD3}"/>
                </a:ext>
              </a:extLst>
            </p:cNvPr>
            <p:cNvSpPr/>
            <p:nvPr/>
          </p:nvSpPr>
          <p:spPr>
            <a:xfrm>
              <a:off x="351781" y="2933393"/>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5F2BEF5-F8F4-46A1-9C1D-71C64EC303F1}"/>
                </a:ext>
              </a:extLst>
            </p:cNvPr>
            <p:cNvSpPr/>
            <p:nvPr/>
          </p:nvSpPr>
          <p:spPr>
            <a:xfrm>
              <a:off x="61236" y="2992648"/>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14" name="Rectangle 13">
              <a:extLst>
                <a:ext uri="{FF2B5EF4-FFF2-40B4-BE49-F238E27FC236}">
                  <a16:creationId xmlns:a16="http://schemas.microsoft.com/office/drawing/2014/main" id="{3DAB8123-5FE6-40C4-9AE4-208D44B789A6}"/>
                </a:ext>
              </a:extLst>
            </p:cNvPr>
            <p:cNvSpPr/>
            <p:nvPr/>
          </p:nvSpPr>
          <p:spPr>
            <a:xfrm>
              <a:off x="6244219" y="2909049"/>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5" name="Oval 14">
              <a:extLst>
                <a:ext uri="{FF2B5EF4-FFF2-40B4-BE49-F238E27FC236}">
                  <a16:creationId xmlns:a16="http://schemas.microsoft.com/office/drawing/2014/main" id="{9953997F-6181-4CF6-B667-2A3829F80CDD}"/>
                </a:ext>
              </a:extLst>
            </p:cNvPr>
            <p:cNvSpPr/>
            <p:nvPr/>
          </p:nvSpPr>
          <p:spPr>
            <a:xfrm>
              <a:off x="5953674" y="2968304"/>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50A8195-13A6-4B82-A6CD-7B83884B2BD1}"/>
                  </a:ext>
                </a:extLst>
              </p:cNvPr>
              <p:cNvSpPr txBox="1"/>
              <p:nvPr/>
            </p:nvSpPr>
            <p:spPr>
              <a:xfrm>
                <a:off x="4096377" y="2391419"/>
                <a:ext cx="18671736" cy="1569660"/>
              </a:xfrm>
              <a:prstGeom prst="rect">
                <a:avLst/>
              </a:prstGeom>
              <a:noFill/>
            </p:spPr>
            <p:txBody>
              <a:bodyPr wrap="square" rtlCol="0">
                <a:spAutoFit/>
              </a:bodyPr>
              <a:lstStyle/>
              <a:p>
                <a:pPr lvl="0"/>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Phủ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latin typeface="Cambria Math" panose="02040503050406030204" pitchFamily="18" charset="0"/>
                      </a:rPr>
                      <m:t>𝒏</m:t>
                    </m:r>
                    <m:r>
                      <a:rPr lang="en-US" sz="4800" b="1" i="1">
                        <a:solidFill>
                          <a:schemeClr val="tx1"/>
                        </a:solidFill>
                        <a:latin typeface="Cambria Math" panose="02040503050406030204" pitchFamily="18" charset="0"/>
                      </a:rPr>
                      <m:t>&gt;</m:t>
                    </m:r>
                    <m:r>
                      <a:rPr lang="en-US" sz="4800" b="1" i="1">
                        <a:solidFill>
                          <a:schemeClr val="tx1"/>
                        </a:solidFill>
                        <a:latin typeface="Cambria Math" panose="02040503050406030204" pitchFamily="18" charset="0"/>
                      </a:rPr>
                      <m:t>𝟗</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2" name="TextBox 31">
                <a:extLst>
                  <a:ext uri="{FF2B5EF4-FFF2-40B4-BE49-F238E27FC236}">
                    <a16:creationId xmlns:a16="http://schemas.microsoft.com/office/drawing/2014/main" id="{950A8195-13A6-4B82-A6CD-7B83884B2BD1}"/>
                  </a:ext>
                </a:extLst>
              </p:cNvPr>
              <p:cNvSpPr txBox="1">
                <a:spLocks noRot="1" noChangeAspect="1" noMove="1" noResize="1" noEditPoints="1" noAdjustHandles="1" noChangeArrowheads="1" noChangeShapeType="1" noTextEdit="1"/>
              </p:cNvSpPr>
              <p:nvPr/>
            </p:nvSpPr>
            <p:spPr>
              <a:xfrm>
                <a:off x="4096377" y="2391419"/>
                <a:ext cx="18671736" cy="1569660"/>
              </a:xfrm>
              <a:prstGeom prst="rect">
                <a:avLst/>
              </a:prstGeom>
              <a:blipFill>
                <a:blip r:embed="rId4"/>
                <a:stretch>
                  <a:fillRect l="-1502" t="-9302"/>
                </a:stretch>
              </a:blipFill>
            </p:spPr>
            <p:txBody>
              <a:bodyPr/>
              <a:lstStyle/>
              <a:p>
                <a:r>
                  <a:rPr lang="en-US">
                    <a:noFill/>
                  </a:rPr>
                  <a:t> </a:t>
                </a:r>
              </a:p>
            </p:txBody>
          </p:sp>
        </mc:Fallback>
      </mc:AlternateContent>
      <p:grpSp>
        <p:nvGrpSpPr>
          <p:cNvPr id="37" name="Group 36"/>
          <p:cNvGrpSpPr/>
          <p:nvPr/>
        </p:nvGrpSpPr>
        <p:grpSpPr>
          <a:xfrm>
            <a:off x="-43258" y="2172862"/>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18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algn="ctr"/>
                <a:r>
                  <a:rPr lang="vi-VN" sz="4000" b="1" dirty="0">
                    <a:solidFill>
                      <a:srgbClr val="0000FF"/>
                    </a:solidFill>
                    <a:latin typeface="Tahoma" pitchFamily="34" charset="0"/>
                    <a:ea typeface="Tahoma" pitchFamily="34" charset="0"/>
                    <a:cs typeface="Tahoma" pitchFamily="34" charset="0"/>
                  </a:rPr>
                  <a:t>CÂU </a:t>
                </a:r>
                <a:r>
                  <a:rPr lang="en-US" sz="4000" b="1" dirty="0">
                    <a:solidFill>
                      <a:srgbClr val="0000FF"/>
                    </a:solidFill>
                    <a:latin typeface="Tahoma" pitchFamily="34" charset="0"/>
                    <a:ea typeface="Tahoma" pitchFamily="34" charset="0"/>
                    <a:cs typeface="Tahoma" pitchFamily="34" charset="0"/>
                  </a:rPr>
                  <a:t>5</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16" name="Group 47">
            <a:extLst>
              <a:ext uri="{FF2B5EF4-FFF2-40B4-BE49-F238E27FC236}">
                <a16:creationId xmlns:a16="http://schemas.microsoft.com/office/drawing/2014/main" id="{A91951E0-2211-08D7-5E22-EAFA1718558E}"/>
              </a:ext>
            </a:extLst>
          </p:cNvPr>
          <p:cNvGrpSpPr/>
          <p:nvPr/>
        </p:nvGrpSpPr>
        <p:grpSpPr>
          <a:xfrm>
            <a:off x="7946319" y="770148"/>
            <a:ext cx="9154126" cy="968318"/>
            <a:chOff x="739068" y="1515168"/>
            <a:chExt cx="8338389" cy="968444"/>
          </a:xfrm>
          <a:solidFill>
            <a:srgbClr val="FFC000"/>
          </a:solidFill>
        </p:grpSpPr>
        <p:sp>
          <p:nvSpPr>
            <p:cNvPr id="19" name="Freeform 71">
              <a:extLst>
                <a:ext uri="{FF2B5EF4-FFF2-40B4-BE49-F238E27FC236}">
                  <a16:creationId xmlns:a16="http://schemas.microsoft.com/office/drawing/2014/main" id="{BFC57702-497A-7322-A0D8-423313F0B873}"/>
                </a:ext>
              </a:extLst>
            </p:cNvPr>
            <p:cNvSpPr>
              <a:spLocks/>
            </p:cNvSpPr>
            <p:nvPr/>
          </p:nvSpPr>
          <p:spPr bwMode="auto">
            <a:xfrm flipH="1">
              <a:off x="3250419" y="2104202"/>
              <a:ext cx="5827038" cy="379410"/>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0" name="Group 30">
              <a:extLst>
                <a:ext uri="{FF2B5EF4-FFF2-40B4-BE49-F238E27FC236}">
                  <a16:creationId xmlns:a16="http://schemas.microsoft.com/office/drawing/2014/main" id="{DB5D54E3-CCFD-17A3-21FB-AEF4B9478D8C}"/>
                </a:ext>
              </a:extLst>
            </p:cNvPr>
            <p:cNvGrpSpPr/>
            <p:nvPr/>
          </p:nvGrpSpPr>
          <p:grpSpPr>
            <a:xfrm>
              <a:off x="739068" y="1515168"/>
              <a:ext cx="7220702" cy="960327"/>
              <a:chOff x="739068" y="1515168"/>
              <a:chExt cx="7220702" cy="960327"/>
            </a:xfrm>
            <a:grpFill/>
          </p:grpSpPr>
          <p:sp>
            <p:nvSpPr>
              <p:cNvPr id="21"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3"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4"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TextBox 43">
                <a:extLst>
                  <a:ext uri="{FF2B5EF4-FFF2-40B4-BE49-F238E27FC236}">
                    <a16:creationId xmlns:a16="http://schemas.microsoft.com/office/drawing/2014/main" id="{0C1BE070-82A6-5DBB-D815-FE1B069FF99F}"/>
                  </a:ext>
                </a:extLst>
              </p:cNvPr>
              <p:cNvSpPr txBox="1"/>
              <p:nvPr/>
            </p:nvSpPr>
            <p:spPr>
              <a:xfrm>
                <a:off x="2132732" y="1706054"/>
                <a:ext cx="5827038"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BỔ SUNG</a:t>
                </a:r>
              </a:p>
            </p:txBody>
          </p:sp>
        </p:grpSp>
      </p:grpSp>
      <p:sp>
        <p:nvSpPr>
          <p:cNvPr id="18" name="De_bai1">
            <a:extLst>
              <a:ext uri="{FF2B5EF4-FFF2-40B4-BE49-F238E27FC236}">
                <a16:creationId xmlns:a16="http://schemas.microsoft.com/office/drawing/2014/main" id="{4035526F-9547-0E81-B93A-BC0D8AAC2D2E}"/>
              </a:ext>
            </a:extLst>
          </p:cNvPr>
          <p:cNvSpPr/>
          <p:nvPr/>
        </p:nvSpPr>
        <p:spPr>
          <a:xfrm>
            <a:off x="399428" y="7234473"/>
            <a:ext cx="23421487" cy="1496215"/>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lvl="0"/>
            <a:r>
              <a:rPr lang="en-US" dirty="0"/>
              <a:t>                            </a:t>
            </a:r>
          </a:p>
        </p:txBody>
      </p:sp>
      <p:grpSp>
        <p:nvGrpSpPr>
          <p:cNvPr id="28" name="Google Shape;445;p3">
            <a:extLst>
              <a:ext uri="{FF2B5EF4-FFF2-40B4-BE49-F238E27FC236}">
                <a16:creationId xmlns:a16="http://schemas.microsoft.com/office/drawing/2014/main" id="{A57B0C30-A4F7-FBBC-27D8-465F7B16C258}"/>
              </a:ext>
            </a:extLst>
          </p:cNvPr>
          <p:cNvGrpSpPr/>
          <p:nvPr/>
        </p:nvGrpSpPr>
        <p:grpSpPr>
          <a:xfrm>
            <a:off x="399428" y="7025349"/>
            <a:ext cx="3001890" cy="861956"/>
            <a:chOff x="2028795" y="4418277"/>
            <a:chExt cx="3503060" cy="861956"/>
          </a:xfrm>
        </p:grpSpPr>
        <p:sp>
          <p:nvSpPr>
            <p:cNvPr id="30" name="Google Shape;446;p3">
              <a:extLst>
                <a:ext uri="{FF2B5EF4-FFF2-40B4-BE49-F238E27FC236}">
                  <a16:creationId xmlns:a16="http://schemas.microsoft.com/office/drawing/2014/main" id="{33184391-C473-9B5F-7345-EBFD02CE4859}"/>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sz="4300" b="1" i="0" u="none" strike="noStrike" kern="1200" cap="none" spc="0" normalizeH="0" baseline="0" noProof="0">
                <a:ln>
                  <a:noFill/>
                </a:ln>
                <a:solidFill>
                  <a:prstClr val="black"/>
                </a:solidFill>
                <a:effectLst/>
                <a:uLnTx/>
                <a:uFillTx/>
                <a:latin typeface="Tahoma" panose="020B0604030504040204" pitchFamily="34" charset="0"/>
                <a:ea typeface="Tahoma"/>
                <a:cs typeface="Tahoma"/>
                <a:sym typeface="Tahoma"/>
              </a:endParaRPr>
            </a:p>
          </p:txBody>
        </p:sp>
        <p:sp>
          <p:nvSpPr>
            <p:cNvPr id="41" name="txt_cau">
              <a:extLst>
                <a:ext uri="{FF2B5EF4-FFF2-40B4-BE49-F238E27FC236}">
                  <a16:creationId xmlns:a16="http://schemas.microsoft.com/office/drawing/2014/main" id="{6806E7B0-3116-DA8D-C809-46E50CD98B3D}"/>
                </a:ext>
              </a:extLst>
            </p:cNvPr>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00CC"/>
                  </a:solidFill>
                  <a:effectLst/>
                  <a:uLnTx/>
                  <a:uFillTx/>
                  <a:latin typeface="Tahoma" panose="020B0604030504040204" pitchFamily="34" charset="0"/>
                  <a:ea typeface="Tahoma"/>
                  <a:cs typeface="Tahoma"/>
                  <a:sym typeface="Tahoma"/>
                </a:rPr>
                <a:t>Câu</a:t>
              </a:r>
              <a:r>
                <a:rPr kumimoji="0" lang="en-US" sz="4600" b="1" i="0" u="none" strike="noStrike" kern="1200" cap="none" spc="0" normalizeH="0" baseline="0" noProof="0" dirty="0">
                  <a:ln>
                    <a:noFill/>
                  </a:ln>
                  <a:solidFill>
                    <a:srgbClr val="0000CC"/>
                  </a:solidFill>
                  <a:effectLst/>
                  <a:uLnTx/>
                  <a:uFillTx/>
                  <a:latin typeface="Tahoma" panose="020B0604030504040204" pitchFamily="34" charset="0"/>
                  <a:ea typeface="Tahoma"/>
                  <a:cs typeface="Tahoma"/>
                  <a:sym typeface="Tahoma"/>
                </a:rPr>
                <a:t> 6</a:t>
              </a:r>
              <a:endParaRPr kumimoji="0" sz="4600" b="1" i="0" u="none" strike="noStrike" kern="1200" cap="none" spc="0" normalizeH="0" baseline="0" noProof="0" dirty="0">
                <a:ln>
                  <a:noFill/>
                </a:ln>
                <a:solidFill>
                  <a:srgbClr val="0000CC"/>
                </a:solidFill>
                <a:effectLst/>
                <a:uLnTx/>
                <a:uFillTx/>
                <a:latin typeface="Tahoma" panose="020B0604030504040204" pitchFamily="34" charset="0"/>
                <a:ea typeface="Tahoma"/>
                <a:cs typeface="Tahoma"/>
                <a:sym typeface="Tahoma"/>
              </a:endParaRPr>
            </a:p>
          </p:txBody>
        </p:sp>
      </p:grpSp>
      <p:pic>
        <p:nvPicPr>
          <p:cNvPr id="43" name="Google Shape;448;p3">
            <a:extLst>
              <a:ext uri="{FF2B5EF4-FFF2-40B4-BE49-F238E27FC236}">
                <a16:creationId xmlns:a16="http://schemas.microsoft.com/office/drawing/2014/main" id="{007431FF-0311-6660-3852-3015FBD00ABB}"/>
              </a:ext>
            </a:extLst>
          </p:cNvPr>
          <p:cNvPicPr preferRelativeResize="0"/>
          <p:nvPr/>
        </p:nvPicPr>
        <p:blipFill rotWithShape="1">
          <a:blip r:embed="rId6">
            <a:alphaModFix/>
          </a:blip>
          <a:srcRect l="15599" t="21515" r="9758" b="14519"/>
          <a:stretch/>
        </p:blipFill>
        <p:spPr>
          <a:xfrm>
            <a:off x="-2988" y="6993625"/>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mc:AlternateContent xmlns:mc="http://schemas.openxmlformats.org/markup-compatibility/2006" xmlns:a14="http://schemas.microsoft.com/office/drawing/2010/main">
        <mc:Choice Requires="a14">
          <p:sp>
            <p:nvSpPr>
              <p:cNvPr id="44" name="De_bai">
                <a:extLst>
                  <a:ext uri="{FF2B5EF4-FFF2-40B4-BE49-F238E27FC236}">
                    <a16:creationId xmlns:a16="http://schemas.microsoft.com/office/drawing/2014/main" id="{4A60ABE0-066F-6BE0-7338-A87B226638F9}"/>
                  </a:ext>
                </a:extLst>
              </p:cNvPr>
              <p:cNvSpPr txBox="1">
                <a:spLocks/>
              </p:cNvSpPr>
              <p:nvPr/>
            </p:nvSpPr>
            <p:spPr>
              <a:xfrm>
                <a:off x="883920" y="7259155"/>
                <a:ext cx="23458992" cy="147153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14:m>
                  <m:oMathPara xmlns:m="http://schemas.openxmlformats.org/officeDocument/2006/math">
                    <m:oMathParaPr>
                      <m:jc m:val="centerGroup"/>
                    </m:oMathParaPr>
                    <m:oMath xmlns:m="http://schemas.openxmlformats.org/officeDocument/2006/math">
                      <m:r>
                        <m:rPr>
                          <m:nor/>
                        </m:rPr>
                        <a:rPr lang="en-US" sz="4800" b="1" i="0" smtClean="0">
                          <a:solidFill>
                            <a:schemeClr val="tx1"/>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De_bai">
                <a:extLst>
                  <a:ext uri="{FF2B5EF4-FFF2-40B4-BE49-F238E27FC236}">
                    <a16:creationId xmlns:a16="http://schemas.microsoft.com/office/drawing/2014/main" id="{4A60ABE0-066F-6BE0-7338-A87B226638F9}"/>
                  </a:ext>
                </a:extLst>
              </p:cNvPr>
              <p:cNvSpPr txBox="1">
                <a:spLocks noRot="1" noChangeAspect="1" noMove="1" noResize="1" noEditPoints="1" noAdjustHandles="1" noChangeArrowheads="1" noChangeShapeType="1" noTextEdit="1"/>
              </p:cNvSpPr>
              <p:nvPr/>
            </p:nvSpPr>
            <p:spPr>
              <a:xfrm>
                <a:off x="883920" y="7259155"/>
                <a:ext cx="23458992" cy="1471533"/>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B7AA27C-1F67-7236-EB1B-33C6880F7AAF}"/>
                  </a:ext>
                </a:extLst>
              </p:cNvPr>
              <p:cNvSpPr txBox="1"/>
              <p:nvPr/>
            </p:nvSpPr>
            <p:spPr>
              <a:xfrm>
                <a:off x="7209298" y="10655206"/>
                <a:ext cx="10016511" cy="847733"/>
              </a:xfrm>
              <a:prstGeom prst="rect">
                <a:avLst/>
              </a:prstGeom>
              <a:noFill/>
            </p:spPr>
            <p:txBody>
              <a:bodyPr wrap="square">
                <a:spAutoFit/>
              </a:bodyPr>
              <a:lstStyle/>
              <a:p>
                <a:pPr lvl="0" algn="ct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𝒙</m:t>
                      </m:r>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ℤ</m:t>
                      </m:r>
                      <m:r>
                        <a:rPr lang="en-US" sz="4800" b="1" i="1" smtClean="0">
                          <a:solidFill>
                            <a:schemeClr val="bg1"/>
                          </a:solidFill>
                          <a:latin typeface="Cambria Math" panose="02040503050406030204" pitchFamily="18" charset="0"/>
                        </a:rPr>
                        <m:t>, </m:t>
                      </m:r>
                      <m:r>
                        <a:rPr lang="en-US" sz="4800" b="1" i="1" smtClean="0">
                          <a:solidFill>
                            <a:schemeClr val="bg1"/>
                          </a:solidFill>
                          <a:latin typeface="Cambria Math" panose="02040503050406030204" pitchFamily="18" charset="0"/>
                        </a:rPr>
                        <m:t>𝟐</m:t>
                      </m:r>
                      <m:sSup>
                        <m:sSupPr>
                          <m:ctrlPr>
                            <a:rPr lang="en-US" sz="4800" b="1" i="1">
                              <a:solidFill>
                                <a:schemeClr val="bg1"/>
                              </a:solidFill>
                              <a:latin typeface="Cambria Math" panose="02040503050406030204" pitchFamily="18" charset="0"/>
                            </a:rPr>
                          </m:ctrlPr>
                        </m:sSupPr>
                        <m:e>
                          <m:r>
                            <a:rPr lang="en-US" sz="4800" b="1" i="1">
                              <a:solidFill>
                                <a:schemeClr val="bg1"/>
                              </a:solidFill>
                              <a:latin typeface="Cambria Math" panose="02040503050406030204" pitchFamily="18" charset="0"/>
                            </a:rPr>
                            <m:t>𝒙</m:t>
                          </m:r>
                        </m:e>
                        <m:sup>
                          <m:r>
                            <a:rPr lang="en-US" sz="4800" b="1" i="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𝟖</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𝟎</m:t>
                      </m:r>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63" name="TextBox 62">
                <a:extLst>
                  <a:ext uri="{FF2B5EF4-FFF2-40B4-BE49-F238E27FC236}">
                    <a16:creationId xmlns:a16="http://schemas.microsoft.com/office/drawing/2014/main" id="{BB7AA27C-1F67-7236-EB1B-33C6880F7AAF}"/>
                  </a:ext>
                </a:extLst>
              </p:cNvPr>
              <p:cNvSpPr txBox="1">
                <a:spLocks noRot="1" noChangeAspect="1" noMove="1" noResize="1" noEditPoints="1" noAdjustHandles="1" noChangeArrowheads="1" noChangeShapeType="1" noTextEdit="1"/>
              </p:cNvSpPr>
              <p:nvPr/>
            </p:nvSpPr>
            <p:spPr>
              <a:xfrm>
                <a:off x="7209298" y="10655206"/>
                <a:ext cx="10016511" cy="847733"/>
              </a:xfrm>
              <a:prstGeom prst="rect">
                <a:avLst/>
              </a:prstGeom>
              <a:blipFill>
                <a:blip r:embed="rId14"/>
                <a:stretch>
                  <a:fillRect/>
                </a:stretch>
              </a:blipFill>
            </p:spPr>
            <p:txBody>
              <a:bodyPr/>
              <a:lstStyle/>
              <a:p>
                <a:r>
                  <a:rPr lang="en-US">
                    <a:noFill/>
                  </a:rPr>
                  <a:t> </a:t>
                </a:r>
              </a:p>
            </p:txBody>
          </p:sp>
        </mc:Fallback>
      </mc:AlternateContent>
      <p:grpSp>
        <p:nvGrpSpPr>
          <p:cNvPr id="66" name="Group 65">
            <a:extLst>
              <a:ext uri="{FF2B5EF4-FFF2-40B4-BE49-F238E27FC236}">
                <a16:creationId xmlns:a16="http://schemas.microsoft.com/office/drawing/2014/main" id="{CC9CDA57-3642-4499-85DC-7E3520E54035}"/>
              </a:ext>
            </a:extLst>
          </p:cNvPr>
          <p:cNvGrpSpPr/>
          <p:nvPr/>
        </p:nvGrpSpPr>
        <p:grpSpPr>
          <a:xfrm>
            <a:off x="202755" y="9265448"/>
            <a:ext cx="23841697" cy="2797991"/>
            <a:chOff x="61236" y="2219637"/>
            <a:chExt cx="11904573" cy="1339871"/>
          </a:xfrm>
          <a:solidFill>
            <a:srgbClr val="5F8D2E"/>
          </a:solidFill>
        </p:grpSpPr>
        <p:sp>
          <p:nvSpPr>
            <p:cNvPr id="71" name="Rectangle 70">
              <a:extLst>
                <a:ext uri="{FF2B5EF4-FFF2-40B4-BE49-F238E27FC236}">
                  <a16:creationId xmlns:a16="http://schemas.microsoft.com/office/drawing/2014/main" id="{00780CF5-E936-48E1-AB7B-CE819980B2C4}"/>
                </a:ext>
              </a:extLst>
            </p:cNvPr>
            <p:cNvSpPr/>
            <p:nvPr/>
          </p:nvSpPr>
          <p:spPr>
            <a:xfrm>
              <a:off x="6258009" y="2219637"/>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2" name="Rectangle 71">
              <a:extLst>
                <a:ext uri="{FF2B5EF4-FFF2-40B4-BE49-F238E27FC236}">
                  <a16:creationId xmlns:a16="http://schemas.microsoft.com/office/drawing/2014/main" id="{7D7EC5FD-6D19-4178-8F3F-D968CD745CD7}"/>
                </a:ext>
              </a:extLst>
            </p:cNvPr>
            <p:cNvSpPr/>
            <p:nvPr/>
          </p:nvSpPr>
          <p:spPr>
            <a:xfrm>
              <a:off x="240165" y="2255283"/>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a:extLst>
                <a:ext uri="{FF2B5EF4-FFF2-40B4-BE49-F238E27FC236}">
                  <a16:creationId xmlns:a16="http://schemas.microsoft.com/office/drawing/2014/main" id="{84E3787D-1546-489A-BC25-C3FD609DCB06}"/>
                </a:ext>
              </a:extLst>
            </p:cNvPr>
            <p:cNvSpPr/>
            <p:nvPr/>
          </p:nvSpPr>
          <p:spPr>
            <a:xfrm>
              <a:off x="5967464" y="2278892"/>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74" name="Oval 73">
              <a:extLst>
                <a:ext uri="{FF2B5EF4-FFF2-40B4-BE49-F238E27FC236}">
                  <a16:creationId xmlns:a16="http://schemas.microsoft.com/office/drawing/2014/main" id="{C676FBB2-AAED-49BD-A619-CEF526460920}"/>
                </a:ext>
              </a:extLst>
            </p:cNvPr>
            <p:cNvSpPr/>
            <p:nvPr/>
          </p:nvSpPr>
          <p:spPr>
            <a:xfrm>
              <a:off x="93440" y="2301326"/>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75" name="Rectangle 74">
              <a:extLst>
                <a:ext uri="{FF2B5EF4-FFF2-40B4-BE49-F238E27FC236}">
                  <a16:creationId xmlns:a16="http://schemas.microsoft.com/office/drawing/2014/main" id="{A40F324A-DDD8-4E6C-BDD6-975E3ADA5BD3}"/>
                </a:ext>
              </a:extLst>
            </p:cNvPr>
            <p:cNvSpPr/>
            <p:nvPr/>
          </p:nvSpPr>
          <p:spPr>
            <a:xfrm>
              <a:off x="259664" y="2942240"/>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a:extLst>
                <a:ext uri="{FF2B5EF4-FFF2-40B4-BE49-F238E27FC236}">
                  <a16:creationId xmlns:a16="http://schemas.microsoft.com/office/drawing/2014/main" id="{A5F2BEF5-F8F4-46A1-9C1D-71C64EC303F1}"/>
                </a:ext>
              </a:extLst>
            </p:cNvPr>
            <p:cNvSpPr/>
            <p:nvPr/>
          </p:nvSpPr>
          <p:spPr>
            <a:xfrm>
              <a:off x="61236" y="2992648"/>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77" name="Rectangle 76">
              <a:extLst>
                <a:ext uri="{FF2B5EF4-FFF2-40B4-BE49-F238E27FC236}">
                  <a16:creationId xmlns:a16="http://schemas.microsoft.com/office/drawing/2014/main" id="{3DAB8123-5FE6-40C4-9AE4-208D44B789A6}"/>
                </a:ext>
              </a:extLst>
            </p:cNvPr>
            <p:cNvSpPr/>
            <p:nvPr/>
          </p:nvSpPr>
          <p:spPr>
            <a:xfrm>
              <a:off x="6244219" y="2909049"/>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8" name="Oval 77">
              <a:extLst>
                <a:ext uri="{FF2B5EF4-FFF2-40B4-BE49-F238E27FC236}">
                  <a16:creationId xmlns:a16="http://schemas.microsoft.com/office/drawing/2014/main" id="{9953997F-6181-4CF6-B667-2A3829F80CDD}"/>
                </a:ext>
              </a:extLst>
            </p:cNvPr>
            <p:cNvSpPr/>
            <p:nvPr/>
          </p:nvSpPr>
          <p:spPr>
            <a:xfrm>
              <a:off x="5953674" y="2968304"/>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22" name="Oval 21">
            <a:extLst>
              <a:ext uri="{FF2B5EF4-FFF2-40B4-BE49-F238E27FC236}">
                <a16:creationId xmlns:a16="http://schemas.microsoft.com/office/drawing/2014/main" id="{C02D910A-6004-4462-BE7D-EEC55C9A0E8B}"/>
              </a:ext>
            </a:extLst>
          </p:cNvPr>
          <p:cNvSpPr/>
          <p:nvPr/>
        </p:nvSpPr>
        <p:spPr>
          <a:xfrm>
            <a:off x="11816700" y="4896942"/>
            <a:ext cx="978440" cy="909575"/>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79" name="Oval 78">
            <a:extLst>
              <a:ext uri="{FF2B5EF4-FFF2-40B4-BE49-F238E27FC236}">
                <a16:creationId xmlns:a16="http://schemas.microsoft.com/office/drawing/2014/main" id="{C02D910A-6004-4462-BE7D-EEC55C9A0E8B}"/>
              </a:ext>
            </a:extLst>
          </p:cNvPr>
          <p:cNvSpPr/>
          <p:nvPr/>
        </p:nvSpPr>
        <p:spPr>
          <a:xfrm>
            <a:off x="11986316" y="10871442"/>
            <a:ext cx="1088530" cy="990269"/>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BEFDA752-A975-4913-AE7E-32648CC5A8A8}"/>
                  </a:ext>
                </a:extLst>
              </p:cNvPr>
              <p:cNvSpPr/>
              <p:nvPr/>
            </p:nvSpPr>
            <p:spPr>
              <a:xfrm>
                <a:off x="13467309" y="3523183"/>
                <a:ext cx="6832096" cy="83099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m:t>
                      </m:r>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𝐧</m:t>
                      </m:r>
                      <m:r>
                        <a:rPr lang="en-US" sz="4800" b="1" i="0" smtClean="0">
                          <a:solidFill>
                            <a:schemeClr val="bg1"/>
                          </a:solidFill>
                          <a:latin typeface="Cambria Math" panose="02040503050406030204" pitchFamily="18" charset="0"/>
                        </a:rPr>
                        <m:t>&gt;−</m:t>
                      </m:r>
                      <m:r>
                        <a:rPr lang="en-US" sz="4800" b="1" i="0">
                          <a:solidFill>
                            <a:schemeClr val="bg1"/>
                          </a:solidFill>
                          <a:latin typeface="Cambria Math" panose="02040503050406030204" pitchFamily="18" charset="0"/>
                        </a:rPr>
                        <m:t>𝟗</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7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a:extLst>
                  <a:ext uri="{FF2B5EF4-FFF2-40B4-BE49-F238E27FC236}">
                    <a16:creationId xmlns:a16="http://schemas.microsoft.com/office/drawing/2014/main" id="{BEFDA752-A975-4913-AE7E-32648CC5A8A8}"/>
                  </a:ext>
                </a:extLst>
              </p:cNvPr>
              <p:cNvSpPr>
                <a:spLocks noRot="1" noChangeAspect="1" noMove="1" noResize="1" noEditPoints="1" noAdjustHandles="1" noChangeArrowheads="1" noChangeShapeType="1" noTextEdit="1"/>
              </p:cNvSpPr>
              <p:nvPr/>
            </p:nvSpPr>
            <p:spPr>
              <a:xfrm>
                <a:off x="13467309" y="3523183"/>
                <a:ext cx="6832096"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BEFDA752-A975-4913-AE7E-32648CC5A8A8}"/>
                  </a:ext>
                </a:extLst>
              </p:cNvPr>
              <p:cNvSpPr/>
              <p:nvPr/>
            </p:nvSpPr>
            <p:spPr>
              <a:xfrm>
                <a:off x="1999464" y="4957626"/>
                <a:ext cx="6832096" cy="83099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m:t>
                      </m:r>
                      <m:r>
                        <a:rPr lang="en-US" sz="4800" b="1" i="0">
                          <a:solidFill>
                            <a:schemeClr val="bg1"/>
                          </a:solidFill>
                          <a:latin typeface="Cambria Math" panose="02040503050406030204" pitchFamily="18" charset="0"/>
                        </a:rPr>
                        <m:t>𝐧</m:t>
                      </m:r>
                      <m:r>
                        <a:rPr lang="en-US" sz="4800" b="1" i="0" smtClean="0">
                          <a:solidFill>
                            <a:schemeClr val="bg1"/>
                          </a:solidFill>
                          <a:latin typeface="Cambria Math" panose="02040503050406030204" pitchFamily="18" charset="0"/>
                        </a:rPr>
                        <m:t>&lt;</m:t>
                      </m:r>
                      <m:r>
                        <a:rPr lang="en-US" sz="4800" b="1" i="0">
                          <a:solidFill>
                            <a:schemeClr val="bg1"/>
                          </a:solidFill>
                          <a:latin typeface="Cambria Math" panose="02040503050406030204" pitchFamily="18" charset="0"/>
                        </a:rPr>
                        <m:t>𝟗</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7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Rectangle 63">
                <a:extLst>
                  <a:ext uri="{FF2B5EF4-FFF2-40B4-BE49-F238E27FC236}">
                    <a16:creationId xmlns:a16="http://schemas.microsoft.com/office/drawing/2014/main" id="{BEFDA752-A975-4913-AE7E-32648CC5A8A8}"/>
                  </a:ext>
                </a:extLst>
              </p:cNvPr>
              <p:cNvSpPr>
                <a:spLocks noRot="1" noChangeAspect="1" noMove="1" noResize="1" noEditPoints="1" noAdjustHandles="1" noChangeArrowheads="1" noChangeShapeType="1" noTextEdit="1"/>
              </p:cNvSpPr>
              <p:nvPr/>
            </p:nvSpPr>
            <p:spPr>
              <a:xfrm>
                <a:off x="1999464" y="4957626"/>
                <a:ext cx="6832096"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4748264" y="4918931"/>
                <a:ext cx="3185744" cy="864276"/>
              </a:xfrm>
              <a:prstGeom prst="rect">
                <a:avLst/>
              </a:prstGeom>
            </p:spPr>
            <p:txBody>
              <a:bodyPr wrap="none">
                <a:spAutoFit/>
              </a:bodyPr>
              <a:lstStyle/>
              <a:p>
                <a:pPr marL="629920" algn="just">
                  <a:lnSpc>
                    <a:spcPct val="115000"/>
                  </a:lnSpc>
                  <a:spcAft>
                    <a:spcPts val="800"/>
                  </a:spcAft>
                  <a:tabLst>
                    <a:tab pos="629920" algn="l"/>
                    <a:tab pos="3599815" algn="l"/>
                    <a:tab pos="5039995" algn="l"/>
                  </a:tabLst>
                </a:pPr>
                <a:r>
                  <a:rPr lang="en-US" sz="4800" b="1" i="1" dirty="0">
                    <a:solidFill>
                      <a:schemeClr val="bg1"/>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b="1" i="1">
                        <a:solidFill>
                          <a:schemeClr val="bg1"/>
                        </a:solidFill>
                        <a:effectLst/>
                        <a:latin typeface="Cambria Math" panose="02040503050406030204" pitchFamily="18" charset="0"/>
                        <a:ea typeface="Times New Roman" panose="02020603050405020304" pitchFamily="18" charset="0"/>
                      </a:rPr>
                      <m:t>𝒏</m:t>
                    </m:r>
                    <m:r>
                      <a:rPr lang="en-US" sz="4800" b="1" i="1">
                        <a:solidFill>
                          <a:schemeClr val="bg1"/>
                        </a:solidFill>
                        <a:effectLst/>
                        <a:latin typeface="Cambria Math" panose="02040503050406030204" pitchFamily="18" charset="0"/>
                        <a:ea typeface="Times New Roman" panose="02020603050405020304" pitchFamily="18" charset="0"/>
                      </a:rPr>
                      <m:t>≤</m:t>
                    </m:r>
                    <m:r>
                      <a:rPr lang="en-US" sz="4800" b="1" i="1">
                        <a:solidFill>
                          <a:schemeClr val="bg1"/>
                        </a:solidFill>
                        <a:effectLst/>
                        <a:latin typeface="Cambria Math" panose="02040503050406030204" pitchFamily="18" charset="0"/>
                        <a:ea typeface="Times New Roman" panose="02020603050405020304" pitchFamily="18" charset="0"/>
                      </a:rPr>
                      <m:t>𝟗</m:t>
                    </m:r>
                  </m:oMath>
                </a14:m>
                <a:r>
                  <a:rPr lang="en-US" sz="4800" b="1" i="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14748264" y="4918931"/>
                <a:ext cx="3185744" cy="864276"/>
              </a:xfrm>
              <a:prstGeom prst="rect">
                <a:avLst/>
              </a:prstGeom>
              <a:blipFill>
                <a:blip r:embed="rId17"/>
                <a:stretch>
                  <a:fillRect t="-12676" r="-7648" b="-35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091309" y="3691450"/>
                <a:ext cx="3009735" cy="830997"/>
              </a:xfrm>
              <a:prstGeom prst="rect">
                <a:avLst/>
              </a:prstGeom>
            </p:spPr>
            <p:txBody>
              <a:bodyPr wrap="none">
                <a:spAutoFit/>
              </a:bodyPr>
              <a:lstStyle/>
              <a:p>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b="1" i="0">
                        <a:solidFill>
                          <a:schemeClr val="bg1"/>
                        </a:solidFill>
                        <a:effectLst/>
                        <a:latin typeface="Cambria Math" panose="02040503050406030204" pitchFamily="18" charset="0"/>
                        <a:ea typeface="Times New Roman" panose="02020603050405020304" pitchFamily="18" charset="0"/>
                      </a:rPr>
                      <m:t>−</m:t>
                    </m:r>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𝐧</m:t>
                    </m:r>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𝟗</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091309" y="3691450"/>
                <a:ext cx="3009735" cy="830997"/>
              </a:xfrm>
              <a:prstGeom prst="rect">
                <a:avLst/>
              </a:prstGeom>
              <a:blipFill>
                <a:blip r:embed="rId18"/>
                <a:stretch>
                  <a:fillRect l="-9109" t="-17647" r="-7692"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425416" y="7127021"/>
                <a:ext cx="13673936" cy="2246769"/>
              </a:xfrm>
              <a:prstGeom prst="rect">
                <a:avLst/>
              </a:prstGeom>
            </p:spPr>
            <p:txBody>
              <a:bodyPr wrap="non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Tìm </a:t>
                </a:r>
                <a:r>
                  <a:rPr lang="en-US" sz="4800" b="1" dirty="0" err="1">
                    <a:latin typeface="Tahoma" panose="020B0604030504040204" pitchFamily="34" charset="0"/>
                    <a:ea typeface="Tahoma" panose="020B0604030504040204" pitchFamily="34" charset="0"/>
                    <a:cs typeface="Tahoma" panose="020B0604030504040204" pitchFamily="34" charset="0"/>
                  </a:rPr>
                  <a:t>tất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thực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𝒙</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lvl="0"/>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𝑷</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i="1">
                        <a:latin typeface="Cambria Math" panose="02040503050406030204" pitchFamily="18" charset="0"/>
                        <a:ea typeface="Calibri" panose="020F0502020204030204" pitchFamily="34" charset="0"/>
                      </a:rPr>
                      <m:t>𝟐</m:t>
                    </m:r>
                    <m:r>
                      <a:rPr lang="en-US" sz="4400" b="1" i="1">
                        <a:latin typeface="Cambria Math" panose="02040503050406030204" pitchFamily="18" charset="0"/>
                        <a:ea typeface="Calibri" panose="020F0502020204030204" pitchFamily="34" charset="0"/>
                      </a:rPr>
                      <m:t>𝒙</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𝟏</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4425416" y="7127021"/>
                <a:ext cx="13673936" cy="2246769"/>
              </a:xfrm>
              <a:prstGeom prst="rect">
                <a:avLst/>
              </a:prstGeom>
              <a:blipFill>
                <a:blip r:embed="rId19"/>
                <a:stretch>
                  <a:fillRect l="-2051" t="-6504" r="-1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200798" y="9388245"/>
                <a:ext cx="1804276" cy="1155766"/>
              </a:xfrm>
              <a:prstGeom prst="rect">
                <a:avLst/>
              </a:prstGeom>
            </p:spPr>
            <p:txBody>
              <a:bodyPr wrap="none">
                <a:spAutoFit/>
              </a:bodyPr>
              <a:lstStyle/>
              <a:p>
                <a14:m>
                  <m:oMath xmlns:m="http://schemas.openxmlformats.org/officeDocument/2006/math">
                    <m:r>
                      <a:rPr lang="en-US"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𝐱</m:t>
                    </m:r>
                    <m:r>
                      <a:rPr lang="en-US" sz="4800" b="1" i="0">
                        <a:solidFill>
                          <a:schemeClr val="bg1"/>
                        </a:solidFill>
                        <a:effectLst/>
                        <a:latin typeface="Cambria Math" panose="02040503050406030204" pitchFamily="18" charset="0"/>
                        <a:ea typeface="Times New Roman" panose="02020603050405020304" pitchFamily="18" charset="0"/>
                      </a:rPr>
                      <m:t>≤</m:t>
                    </m:r>
                    <m:f>
                      <m:fPr>
                        <m:ctrlPr>
                          <a:rPr lang="en-US" sz="4800" b="1" i="1">
                            <a:solidFill>
                              <a:schemeClr val="bg1"/>
                            </a:solidFill>
                            <a:effectLst/>
                            <a:latin typeface="Cambria Math" panose="02040503050406030204" pitchFamily="18" charset="0"/>
                          </a:rPr>
                        </m:ctrlPr>
                      </m:fPr>
                      <m:num>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200798" y="9388245"/>
                <a:ext cx="1804276" cy="1155766"/>
              </a:xfrm>
              <a:prstGeom prst="rect">
                <a:avLst/>
              </a:prstGeom>
              <a:blipFill>
                <a:blip r:embed="rId21"/>
                <a:stretch>
                  <a:fillRect r="-12838" b="-1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7225809" y="9413149"/>
                <a:ext cx="1804276" cy="1155766"/>
              </a:xfrm>
              <a:prstGeom prst="rect">
                <a:avLst/>
              </a:prstGeom>
            </p:spPr>
            <p:txBody>
              <a:bodyPr wrap="none">
                <a:spAutoFit/>
              </a:bodyPr>
              <a:lstStyle/>
              <a:p>
                <a14:m>
                  <m:oMath xmlns:m="http://schemas.openxmlformats.org/officeDocument/2006/math">
                    <m:r>
                      <a:rPr lang="en-US"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𝐱</m:t>
                    </m:r>
                    <m:r>
                      <a:rPr lang="en-US" sz="4800" b="1" i="0">
                        <a:solidFill>
                          <a:schemeClr val="bg1"/>
                        </a:solidFill>
                        <a:effectLst/>
                        <a:latin typeface="Cambria Math" panose="02040503050406030204" pitchFamily="18" charset="0"/>
                        <a:ea typeface="Times New Roman" panose="02020603050405020304" pitchFamily="18" charset="0"/>
                      </a:rPr>
                      <m:t>≥</m:t>
                    </m:r>
                    <m:f>
                      <m:fPr>
                        <m:ctrlPr>
                          <a:rPr lang="en-US" sz="4800" b="1" i="1">
                            <a:solidFill>
                              <a:schemeClr val="bg1"/>
                            </a:solidFill>
                            <a:effectLst/>
                            <a:latin typeface="Cambria Math" panose="02040503050406030204" pitchFamily="18" charset="0"/>
                          </a:rPr>
                        </m:ctrlPr>
                      </m:fPr>
                      <m:num>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17225809" y="9413149"/>
                <a:ext cx="1804276" cy="1155766"/>
              </a:xfrm>
              <a:prstGeom prst="rect">
                <a:avLst/>
              </a:prstGeom>
              <a:blipFill>
                <a:blip r:embed="rId22"/>
                <a:stretch>
                  <a:fillRect r="-12500" b="-1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5136302" y="10885731"/>
                <a:ext cx="1804276" cy="1155766"/>
              </a:xfrm>
              <a:prstGeom prst="rect">
                <a:avLst/>
              </a:prstGeom>
            </p:spPr>
            <p:txBody>
              <a:bodyPr wrap="none">
                <a:spAutoFit/>
              </a:bodyPr>
              <a:lstStyle/>
              <a:p>
                <a14:m>
                  <m:oMath xmlns:m="http://schemas.openxmlformats.org/officeDocument/2006/math">
                    <m:r>
                      <a:rPr lang="en-US"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𝐱</m:t>
                    </m:r>
                    <m:r>
                      <a:rPr lang="en-US"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f>
                      <m:fPr>
                        <m:ctrlPr>
                          <a:rPr lang="en-US" sz="4800" b="1" i="1">
                            <a:solidFill>
                              <a:schemeClr val="bg1"/>
                            </a:solidFill>
                            <a:effectLst/>
                            <a:latin typeface="Cambria Math" panose="02040503050406030204" pitchFamily="18" charset="0"/>
                          </a:rPr>
                        </m:ctrlPr>
                      </m:fPr>
                      <m:num>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5136302" y="10885731"/>
                <a:ext cx="1804276" cy="1155766"/>
              </a:xfrm>
              <a:prstGeom prst="rect">
                <a:avLst/>
              </a:prstGeom>
              <a:blipFill>
                <a:blip r:embed="rId23"/>
                <a:stretch>
                  <a:fillRect r="-12500" b="-116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17225808" y="10774427"/>
                <a:ext cx="1804276" cy="1155766"/>
              </a:xfrm>
              <a:prstGeom prst="rect">
                <a:avLst/>
              </a:prstGeom>
            </p:spPr>
            <p:txBody>
              <a:bodyPr wrap="none">
                <a:spAutoFit/>
              </a:bodyPr>
              <a:lstStyle/>
              <a:p>
                <a14:m>
                  <m:oMath xmlns:m="http://schemas.openxmlformats.org/officeDocument/2006/math">
                    <m:r>
                      <a:rPr lang="en-US"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𝐱</m:t>
                    </m:r>
                    <m:r>
                      <a:rPr lang="en-US"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f>
                      <m:fPr>
                        <m:ctrlPr>
                          <a:rPr lang="en-US" sz="4800" b="1" i="1">
                            <a:solidFill>
                              <a:schemeClr val="bg1"/>
                            </a:solidFill>
                            <a:effectLst/>
                            <a:latin typeface="Cambria Math" panose="02040503050406030204" pitchFamily="18" charset="0"/>
                          </a:rPr>
                        </m:ctrlPr>
                      </m:fPr>
                      <m:num>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17225808" y="10774427"/>
                <a:ext cx="1804276" cy="1155766"/>
              </a:xfrm>
              <a:prstGeom prst="rect">
                <a:avLst/>
              </a:prstGeom>
              <a:blipFill>
                <a:blip r:embed="rId24"/>
                <a:stretch>
                  <a:fillRect r="-12500" b="-1105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72539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wipe(left)">
                                      <p:cBhvr>
                                        <p:cTn id="13" dur="500"/>
                                        <p:tgtEl>
                                          <p:spTgt spid="32">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animEffect transition="in" filter="wipe(left)">
                                      <p:cBhvr>
                                        <p:cTn id="16" dur="500"/>
                                        <p:tgtEl>
                                          <p:spTgt spid="3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22" presetClass="entr" presetSubtype="8"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wipe(left)">
                                      <p:cBhvr>
                                        <p:cTn id="50" dur="500"/>
                                        <p:tgtEl>
                                          <p:spTgt spid="6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44" grpId="0"/>
      <p:bldP spid="22" grpId="0" animBg="1"/>
      <p:bldP spid="79" grpId="0" animBg="1"/>
      <p:bldP spid="4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50680" y="2396419"/>
            <a:ext cx="23309280" cy="2043160"/>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CC9CDA57-3642-4499-85DC-7E3520E54035}"/>
              </a:ext>
            </a:extLst>
          </p:cNvPr>
          <p:cNvGrpSpPr/>
          <p:nvPr/>
        </p:nvGrpSpPr>
        <p:grpSpPr>
          <a:xfrm>
            <a:off x="4495800" y="4914712"/>
            <a:ext cx="12024141" cy="5978346"/>
            <a:chOff x="2482077" y="2366816"/>
            <a:chExt cx="6003862" cy="3149128"/>
          </a:xfrm>
          <a:solidFill>
            <a:srgbClr val="5F8D2E"/>
          </a:solidFill>
        </p:grpSpPr>
        <p:sp>
          <p:nvSpPr>
            <p:cNvPr id="8" name="Rectangle 7">
              <a:extLst>
                <a:ext uri="{FF2B5EF4-FFF2-40B4-BE49-F238E27FC236}">
                  <a16:creationId xmlns:a16="http://schemas.microsoft.com/office/drawing/2014/main" id="{00780CF5-E936-48E1-AB7B-CE819980B2C4}"/>
                </a:ext>
              </a:extLst>
            </p:cNvPr>
            <p:cNvSpPr/>
            <p:nvPr/>
          </p:nvSpPr>
          <p:spPr>
            <a:xfrm>
              <a:off x="2778139" y="4005283"/>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7D7EC5FD-6D19-4178-8F3F-D968CD745CD7}"/>
                </a:ext>
              </a:extLst>
            </p:cNvPr>
            <p:cNvSpPr/>
            <p:nvPr/>
          </p:nvSpPr>
          <p:spPr>
            <a:xfrm>
              <a:off x="2774681" y="2366816"/>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9" name="Oval 8">
              <a:extLst>
                <a:ext uri="{FF2B5EF4-FFF2-40B4-BE49-F238E27FC236}">
                  <a16:creationId xmlns:a16="http://schemas.microsoft.com/office/drawing/2014/main" id="{84E3787D-1546-489A-BC25-C3FD609DCB06}"/>
                </a:ext>
              </a:extLst>
            </p:cNvPr>
            <p:cNvSpPr/>
            <p:nvPr/>
          </p:nvSpPr>
          <p:spPr>
            <a:xfrm>
              <a:off x="2500326" y="4063784"/>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11" name="Oval 10">
              <a:extLst>
                <a:ext uri="{FF2B5EF4-FFF2-40B4-BE49-F238E27FC236}">
                  <a16:creationId xmlns:a16="http://schemas.microsoft.com/office/drawing/2014/main" id="{C676FBB2-AAED-49BD-A619-CEF526460920}"/>
                </a:ext>
              </a:extLst>
            </p:cNvPr>
            <p:cNvSpPr/>
            <p:nvPr/>
          </p:nvSpPr>
          <p:spPr>
            <a:xfrm>
              <a:off x="2502549" y="2424161"/>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12" name="Rectangle 11">
              <a:extLst>
                <a:ext uri="{FF2B5EF4-FFF2-40B4-BE49-F238E27FC236}">
                  <a16:creationId xmlns:a16="http://schemas.microsoft.com/office/drawing/2014/main" id="{A40F324A-DDD8-4E6C-BDD6-975E3ADA5BD3}"/>
                </a:ext>
              </a:extLst>
            </p:cNvPr>
            <p:cNvSpPr/>
            <p:nvPr/>
          </p:nvSpPr>
          <p:spPr>
            <a:xfrm>
              <a:off x="2774680" y="3132824"/>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5F2BEF5-F8F4-46A1-9C1D-71C64EC303F1}"/>
                </a:ext>
              </a:extLst>
            </p:cNvPr>
            <p:cNvSpPr/>
            <p:nvPr/>
          </p:nvSpPr>
          <p:spPr>
            <a:xfrm>
              <a:off x="2482077" y="3222878"/>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14" name="Rectangle 13">
              <a:extLst>
                <a:ext uri="{FF2B5EF4-FFF2-40B4-BE49-F238E27FC236}">
                  <a16:creationId xmlns:a16="http://schemas.microsoft.com/office/drawing/2014/main" id="{3DAB8123-5FE6-40C4-9AE4-208D44B789A6}"/>
                </a:ext>
              </a:extLst>
            </p:cNvPr>
            <p:cNvSpPr/>
            <p:nvPr/>
          </p:nvSpPr>
          <p:spPr>
            <a:xfrm>
              <a:off x="2732460" y="4898676"/>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5" name="Oval 14">
              <a:extLst>
                <a:ext uri="{FF2B5EF4-FFF2-40B4-BE49-F238E27FC236}">
                  <a16:creationId xmlns:a16="http://schemas.microsoft.com/office/drawing/2014/main" id="{9953997F-6181-4CF6-B667-2A3829F80CDD}"/>
                </a:ext>
              </a:extLst>
            </p:cNvPr>
            <p:cNvSpPr/>
            <p:nvPr/>
          </p:nvSpPr>
          <p:spPr>
            <a:xfrm>
              <a:off x="2482077" y="4957129"/>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nvGrpSpPr>
          <p:cNvPr id="37" name="Group 36"/>
          <p:cNvGrpSpPr/>
          <p:nvPr/>
        </p:nvGrpSpPr>
        <p:grpSpPr>
          <a:xfrm>
            <a:off x="-43258" y="2172862"/>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18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algn="ctr"/>
                <a:r>
                  <a:rPr lang="vi-VN" sz="4000" b="1" dirty="0">
                    <a:solidFill>
                      <a:srgbClr val="0000FF"/>
                    </a:solidFill>
                    <a:latin typeface="Tahoma" pitchFamily="34" charset="0"/>
                    <a:ea typeface="Tahoma" pitchFamily="34" charset="0"/>
                    <a:cs typeface="Tahoma" pitchFamily="34" charset="0"/>
                  </a:rPr>
                  <a:t>CÂU </a:t>
                </a:r>
                <a:r>
                  <a:rPr lang="en-US" sz="4000" b="1" dirty="0">
                    <a:solidFill>
                      <a:srgbClr val="0000FF"/>
                    </a:solidFill>
                    <a:latin typeface="Tahoma" pitchFamily="34" charset="0"/>
                    <a:ea typeface="Tahoma" pitchFamily="34" charset="0"/>
                    <a:cs typeface="Tahoma" pitchFamily="34" charset="0"/>
                  </a:rPr>
                  <a:t>7</a:t>
                </a: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16" name="Group 47">
            <a:extLst>
              <a:ext uri="{FF2B5EF4-FFF2-40B4-BE49-F238E27FC236}">
                <a16:creationId xmlns:a16="http://schemas.microsoft.com/office/drawing/2014/main" id="{A91951E0-2211-08D7-5E22-EAFA1718558E}"/>
              </a:ext>
            </a:extLst>
          </p:cNvPr>
          <p:cNvGrpSpPr/>
          <p:nvPr/>
        </p:nvGrpSpPr>
        <p:grpSpPr>
          <a:xfrm>
            <a:off x="7946319" y="770148"/>
            <a:ext cx="9154126" cy="968318"/>
            <a:chOff x="739068" y="1515168"/>
            <a:chExt cx="8338389" cy="968444"/>
          </a:xfrm>
          <a:solidFill>
            <a:srgbClr val="FFC000"/>
          </a:solidFill>
        </p:grpSpPr>
        <p:sp>
          <p:nvSpPr>
            <p:cNvPr id="19" name="Freeform 71">
              <a:extLst>
                <a:ext uri="{FF2B5EF4-FFF2-40B4-BE49-F238E27FC236}">
                  <a16:creationId xmlns:a16="http://schemas.microsoft.com/office/drawing/2014/main" id="{BFC57702-497A-7322-A0D8-423313F0B873}"/>
                </a:ext>
              </a:extLst>
            </p:cNvPr>
            <p:cNvSpPr>
              <a:spLocks/>
            </p:cNvSpPr>
            <p:nvPr/>
          </p:nvSpPr>
          <p:spPr bwMode="auto">
            <a:xfrm flipH="1">
              <a:off x="3250419" y="2104202"/>
              <a:ext cx="5827038" cy="379410"/>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0" name="Group 30">
              <a:extLst>
                <a:ext uri="{FF2B5EF4-FFF2-40B4-BE49-F238E27FC236}">
                  <a16:creationId xmlns:a16="http://schemas.microsoft.com/office/drawing/2014/main" id="{DB5D54E3-CCFD-17A3-21FB-AEF4B9478D8C}"/>
                </a:ext>
              </a:extLst>
            </p:cNvPr>
            <p:cNvGrpSpPr/>
            <p:nvPr/>
          </p:nvGrpSpPr>
          <p:grpSpPr>
            <a:xfrm>
              <a:off x="739068" y="1515168"/>
              <a:ext cx="7220702" cy="960327"/>
              <a:chOff x="739068" y="1515168"/>
              <a:chExt cx="7220702" cy="960327"/>
            </a:xfrm>
            <a:grpFill/>
          </p:grpSpPr>
          <p:sp>
            <p:nvSpPr>
              <p:cNvPr id="21"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3"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4"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TextBox 43">
                <a:extLst>
                  <a:ext uri="{FF2B5EF4-FFF2-40B4-BE49-F238E27FC236}">
                    <a16:creationId xmlns:a16="http://schemas.microsoft.com/office/drawing/2014/main" id="{0C1BE070-82A6-5DBB-D815-FE1B069FF99F}"/>
                  </a:ext>
                </a:extLst>
              </p:cNvPr>
              <p:cNvSpPr txBox="1"/>
              <p:nvPr/>
            </p:nvSpPr>
            <p:spPr>
              <a:xfrm>
                <a:off x="2132732" y="1706054"/>
                <a:ext cx="5827038"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BỔ SUNG</a:t>
                </a:r>
              </a:p>
            </p:txBody>
          </p:sp>
        </p:grpSp>
      </p:grpSp>
      <p:sp>
        <p:nvSpPr>
          <p:cNvPr id="22" name="Oval 21">
            <a:extLst>
              <a:ext uri="{FF2B5EF4-FFF2-40B4-BE49-F238E27FC236}">
                <a16:creationId xmlns:a16="http://schemas.microsoft.com/office/drawing/2014/main" id="{C02D910A-6004-4462-BE7D-EEC55C9A0E8B}"/>
              </a:ext>
            </a:extLst>
          </p:cNvPr>
          <p:cNvSpPr/>
          <p:nvPr/>
        </p:nvSpPr>
        <p:spPr>
          <a:xfrm>
            <a:off x="4532348" y="6545162"/>
            <a:ext cx="978440" cy="909575"/>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65" name="Rectangle 64"/>
              <p:cNvSpPr/>
              <p:nvPr/>
            </p:nvSpPr>
            <p:spPr>
              <a:xfrm>
                <a:off x="3926034" y="2270205"/>
                <a:ext cx="19619765" cy="2333459"/>
              </a:xfrm>
              <a:prstGeom prst="rect">
                <a:avLst/>
              </a:prstGeom>
            </p:spPr>
            <p:txBody>
              <a:bodyPr wrap="square">
                <a:spAutoFit/>
              </a:bodyPr>
              <a:lstStyle/>
              <a:p>
                <a:pPr algn="just">
                  <a:lnSpc>
                    <a:spcPct val="150000"/>
                  </a:lnSpc>
                </a:pPr>
                <a:r>
                  <a:rPr lang="vi-VN" sz="4800" b="1" dirty="0">
                    <a:latin typeface="Tahoma" panose="020B0604030504040204" pitchFamily="34" charset="0"/>
                    <a:ea typeface="Tahoma" panose="020B0604030504040204" pitchFamily="34" charset="0"/>
                    <a:cs typeface="Tahoma" panose="020B0604030504040204" pitchFamily="34" charset="0"/>
                  </a:rPr>
                  <a:t>Cho mệnh đề chứa biến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a:latin typeface="Cambria Math" panose="02040503050406030204" pitchFamily="18" charset="0"/>
                        <a:ea typeface="Times New Roman" panose="02020603050405020304" pitchFamily="18" charset="0"/>
                        <a:cs typeface="Times New Roman" panose="02020603050405020304" pitchFamily="18" charset="0"/>
                      </a:rPr>
                      <m:t>𝐏</m:t>
                    </m:r>
                    <m:d>
                      <m:dPr>
                        <m:ctrlPr>
                          <a:rPr lang="en-US" sz="4800" b="1" i="1">
                            <a:latin typeface="Cambria Math" panose="02040503050406030204" pitchFamily="18" charset="0"/>
                          </a:rPr>
                        </m:ctrlPr>
                      </m:dPr>
                      <m:e>
                        <m:r>
                          <a:rPr lang="en-US" sz="4800" b="1">
                            <a:latin typeface="Cambria Math" panose="02040503050406030204" pitchFamily="18" charset="0"/>
                            <a:ea typeface="Times New Roman" panose="02020603050405020304" pitchFamily="18" charset="0"/>
                            <a:cs typeface="Times New Roman" panose="02020603050405020304" pitchFamily="18" charset="0"/>
                          </a:rPr>
                          <m:t>𝐱</m:t>
                        </m:r>
                      </m:e>
                    </m:d>
                    <m:r>
                      <a:rPr lang="en-US" sz="4800" b="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latin typeface="Cambria Math" panose="02040503050406030204" pitchFamily="18" charset="0"/>
                          </a:rPr>
                        </m:ctrlPr>
                      </m:sSupPr>
                      <m:e>
                        <m:r>
                          <a:rPr lang="en-US" sz="4800" b="1">
                            <a:latin typeface="Cambria Math" panose="02040503050406030204" pitchFamily="18" charset="0"/>
                            <a:ea typeface="Times New Roman" panose="02020603050405020304" pitchFamily="18" charset="0"/>
                            <a:cs typeface="Times New Roman" panose="02020603050405020304" pitchFamily="18" charset="0"/>
                          </a:rPr>
                          <m:t>𝐱</m:t>
                        </m:r>
                      </m:e>
                      <m:sup>
                        <m:r>
                          <a:rPr lang="en-US" sz="4800" b="1">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4800" b="1">
                        <a:latin typeface="Cambria Math" panose="02040503050406030204" pitchFamily="18" charset="0"/>
                        <a:ea typeface="Times New Roman" panose="02020603050405020304" pitchFamily="18" charset="0"/>
                        <a:cs typeface="Times New Roman" panose="02020603050405020304" pitchFamily="18" charset="0"/>
                      </a:rPr>
                      <m:t>=</m:t>
                    </m:r>
                    <m:r>
                      <a:rPr lang="en-US" sz="4800" b="1">
                        <a:latin typeface="Cambria Math" panose="02040503050406030204" pitchFamily="18" charset="0"/>
                        <a:ea typeface="Times New Roman" panose="02020603050405020304" pitchFamily="18" charset="0"/>
                        <a:cs typeface="Times New Roman" panose="02020603050405020304" pitchFamily="18" charset="0"/>
                      </a:rPr>
                      <m:t>𝟒</m:t>
                    </m:r>
                    <m:r>
                      <a:rPr lang="en-US" sz="4800" b="1">
                        <a:latin typeface="Cambria Math" panose="02040503050406030204" pitchFamily="18" charset="0"/>
                        <a:ea typeface="Times New Roman" panose="02020603050405020304" pitchFamily="18" charset="0"/>
                        <a:cs typeface="Times New Roman" panose="02020603050405020304" pitchFamily="18" charset="0"/>
                      </a:rPr>
                      <m:t>",</m:t>
                    </m:r>
                    <m:r>
                      <a:rPr lang="en-US" sz="4800" b="1">
                        <a:latin typeface="Cambria Math" panose="02040503050406030204" pitchFamily="18" charset="0"/>
                        <a:ea typeface="Times New Roman" panose="02020603050405020304" pitchFamily="18" charset="0"/>
                        <a:cs typeface="Times New Roman" panose="02020603050405020304" pitchFamily="18" charset="0"/>
                      </a:rPr>
                      <m:t>𝐱</m:t>
                    </m:r>
                    <m:r>
                      <a:rPr lang="en-US" sz="4800" b="1">
                        <a:latin typeface="Cambria Math" panose="02040503050406030204" pitchFamily="18" charset="0"/>
                        <a:ea typeface="Times New Roman" panose="02020603050405020304" pitchFamily="18" charset="0"/>
                        <a:cs typeface="Cambria Math" panose="02040503050406030204" pitchFamily="18" charset="0"/>
                      </a:rPr>
                      <m:t>∈</m:t>
                    </m:r>
                    <m:r>
                      <a:rPr lang="en-US" sz="4800" b="1">
                        <a:latin typeface="Cambria Math" panose="02040503050406030204" pitchFamily="18" charset="0"/>
                        <a:ea typeface="Times New Roman" panose="02020603050405020304" pitchFamily="18" charset="0"/>
                      </a:rPr>
                      <m:t>ℝ</m:t>
                    </m:r>
                  </m:oMath>
                </a14:m>
                <a:r>
                  <a:rPr lang="vi-VN" sz="4800" b="1" dirty="0">
                    <a:latin typeface="Tahoma" panose="020B0604030504040204" pitchFamily="34" charset="0"/>
                    <a:ea typeface="Tahoma" panose="020B0604030504040204" pitchFamily="34" charset="0"/>
                    <a:cs typeface="Tahoma" panose="020B0604030504040204" pitchFamily="34" charset="0"/>
                  </a:rPr>
                  <a:t>.</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Chọn mệnh đề đúng trong các mệnh đề sau. </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5" name="Rectangle 64"/>
              <p:cNvSpPr>
                <a:spLocks noRot="1" noChangeAspect="1" noMove="1" noResize="1" noEditPoints="1" noAdjustHandles="1" noChangeArrowheads="1" noChangeShapeType="1" noTextEdit="1"/>
              </p:cNvSpPr>
              <p:nvPr/>
            </p:nvSpPr>
            <p:spPr>
              <a:xfrm>
                <a:off x="3926034" y="2270205"/>
                <a:ext cx="19619765" cy="2333459"/>
              </a:xfrm>
              <a:prstGeom prst="rect">
                <a:avLst/>
              </a:prstGeom>
              <a:blipFill>
                <a:blip r:embed="rId5"/>
                <a:stretch>
                  <a:fillRect l="-1398" r="-1429" b="-6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9707156" y="5002667"/>
                <a:ext cx="1641347" cy="830997"/>
              </a:xfrm>
              <a:prstGeom prst="rect">
                <a:avLst/>
              </a:prstGeom>
            </p:spPr>
            <p:txBody>
              <a:bodyPr wrap="none">
                <a:spAutoFit/>
              </a:bodyPr>
              <a:lstStyle/>
              <a:p>
                <a14:m>
                  <m:oMath xmlns:m="http://schemas.openxmlformats.org/officeDocument/2006/math">
                    <m:r>
                      <a:rPr lang="vi-VN"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𝐏</m:t>
                    </m:r>
                    <m:d>
                      <m:dPr>
                        <m:ctrlPr>
                          <a:rPr lang="en-US" sz="4800" b="1" i="1">
                            <a:solidFill>
                              <a:schemeClr val="bg1"/>
                            </a:solidFill>
                            <a:effectLst/>
                            <a:latin typeface="Cambria Math" panose="02040503050406030204" pitchFamily="18" charset="0"/>
                          </a:rPr>
                        </m:ctrlPr>
                      </m:dPr>
                      <m:e>
                        <m:r>
                          <a:rPr lang="vi-VN"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𝟒</m:t>
                        </m:r>
                      </m:e>
                    </m:d>
                  </m:oMath>
                </a14:m>
                <a:r>
                  <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707156" y="5002667"/>
                <a:ext cx="1641347" cy="830997"/>
              </a:xfrm>
              <a:prstGeom prst="rect">
                <a:avLst/>
              </a:prstGeom>
              <a:blipFill>
                <a:blip r:embed="rId6"/>
                <a:stretch>
                  <a:fillRect t="-17647" r="-15926"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476324" y="8176100"/>
                <a:ext cx="2064540" cy="830997"/>
              </a:xfrm>
              <a:prstGeom prst="rect">
                <a:avLst/>
              </a:prstGeom>
            </p:spPr>
            <p:txBody>
              <a:bodyPr wrap="none">
                <a:spAutoFit/>
              </a:bodyPr>
              <a:lstStyle/>
              <a:p>
                <a14:m>
                  <m:oMath xmlns:m="http://schemas.openxmlformats.org/officeDocument/2006/math">
                    <m:r>
                      <a:rPr lang="vi-VN"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𝐏</m:t>
                    </m:r>
                    <m:d>
                      <m:dPr>
                        <m:ctrlPr>
                          <a:rPr lang="en-US" sz="4800" b="1" i="1">
                            <a:solidFill>
                              <a:schemeClr val="bg1"/>
                            </a:solidFill>
                            <a:effectLst/>
                            <a:latin typeface="Cambria Math" panose="02040503050406030204" pitchFamily="18" charset="0"/>
                          </a:rPr>
                        </m:ctrlPr>
                      </m:dPr>
                      <m:e>
                        <m:r>
                          <a:rPr lang="vi-VN"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𝟑</m:t>
                        </m:r>
                      </m:e>
                    </m:d>
                  </m:oMath>
                </a14:m>
                <a:r>
                  <a:rPr lang="vi-VN" sz="4800" b="1" dirty="0">
                    <a:solidFill>
                      <a:schemeClr val="bg1"/>
                    </a:solidFill>
                    <a:effectLst/>
                    <a:latin typeface="Times New Roman" panose="02020603050405020304" pitchFamily="18" charset="0"/>
                    <a:ea typeface="Times New Roman" panose="02020603050405020304" pitchFamily="18" charset="0"/>
                  </a:rPr>
                  <a:t>.</a:t>
                </a:r>
                <a:endParaRPr lang="en-US" sz="4800" b="1"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9476324" y="8176100"/>
                <a:ext cx="2064540" cy="830997"/>
              </a:xfrm>
              <a:prstGeom prst="rect">
                <a:avLst/>
              </a:prstGeom>
              <a:blipFill>
                <a:blip r:embed="rId7"/>
                <a:stretch>
                  <a:fillRect t="-18248" r="-12426" b="-35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483259" y="6535298"/>
                <a:ext cx="1931170" cy="769441"/>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𝑷</m:t>
                    </m:r>
                    <m:d>
                      <m:dPr>
                        <m:ctrlPr>
                          <a:rPr lang="en-US" b="1" i="1">
                            <a:solidFill>
                              <a:schemeClr val="bg1"/>
                            </a:solidFill>
                            <a:effectLst/>
                            <a:latin typeface="Cambria Math" panose="02040503050406030204" pitchFamily="18" charset="0"/>
                          </a:rPr>
                        </m:ctrlPr>
                      </m:dPr>
                      <m:e>
                        <m:r>
                          <a:rPr lang="vi-VN"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e>
                    </m:d>
                  </m:oMath>
                </a14:m>
                <a:r>
                  <a:rPr lang="vi-VN" sz="4400" dirty="0">
                    <a:solidFill>
                      <a:schemeClr val="bg1"/>
                    </a:solidFill>
                    <a:effectLst/>
                    <a:latin typeface="Times New Roman" panose="02020603050405020304" pitchFamily="18" charset="0"/>
                    <a:ea typeface="Times New Roman" panose="02020603050405020304" pitchFamily="18" charset="0"/>
                  </a:rPr>
                  <a:t>.</a:t>
                </a:r>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9483259" y="6535298"/>
                <a:ext cx="1931170" cy="769441"/>
              </a:xfrm>
              <a:prstGeom prst="rect">
                <a:avLst/>
              </a:prstGeom>
              <a:blipFill>
                <a:blip r:embed="rId8"/>
                <a:stretch>
                  <a:fillRect t="-17460" r="-12025"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476324" y="9785337"/>
                <a:ext cx="2103012" cy="830997"/>
              </a:xfrm>
              <a:prstGeom prst="rect">
                <a:avLst/>
              </a:prstGeom>
            </p:spPr>
            <p:txBody>
              <a:bodyPr wrap="none">
                <a:spAutoFit/>
              </a:bodyPr>
              <a:lstStyle/>
              <a:p>
                <a14:m>
                  <m:oMath xmlns:m="http://schemas.openxmlformats.org/officeDocument/2006/math">
                    <m:r>
                      <a:rPr lang="vi-VN"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𝐏</m:t>
                    </m:r>
                    <m:d>
                      <m:dPr>
                        <m:ctrlPr>
                          <a:rPr lang="en-US" sz="4800" b="1" i="1">
                            <a:solidFill>
                              <a:schemeClr val="bg1"/>
                            </a:solidFill>
                            <a:effectLst/>
                            <a:latin typeface="Cambria Math" panose="02040503050406030204" pitchFamily="18" charset="0"/>
                          </a:rPr>
                        </m:ctrlPr>
                      </m:dPr>
                      <m:e>
                        <m:r>
                          <a:rPr lang="vi-VN" sz="4800" b="1" i="0">
                            <a:solidFill>
                              <a:schemeClr val="bg1"/>
                            </a:solidFill>
                            <a:effectLst/>
                            <a:latin typeface="Cambria Math" panose="02040503050406030204" pitchFamily="18" charset="0"/>
                            <a:ea typeface="Times New Roman" panose="02020603050405020304" pitchFamily="18" charset="0"/>
                          </a:rPr>
                          <m:t>−</m:t>
                        </m:r>
                        <m:r>
                          <a:rPr lang="vi-VN"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e>
                    </m:d>
                  </m:oMath>
                </a14:m>
                <a:r>
                  <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476324" y="9785337"/>
                <a:ext cx="2103012" cy="830997"/>
              </a:xfrm>
              <a:prstGeom prst="rect">
                <a:avLst/>
              </a:prstGeom>
              <a:blipFill>
                <a:blip r:embed="rId9"/>
                <a:stretch>
                  <a:fillRect t="-17518" r="-12209" b="-3649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72733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2" grpId="0" animBg="1"/>
      <p:bldP spid="6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50680" y="2396419"/>
            <a:ext cx="23309280" cy="1499161"/>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Tahoma" pitchFamily="34" charset="0"/>
              <a:ea typeface="Tahoma" pitchFamily="34" charset="0"/>
              <a:cs typeface="Tahoma" pitchFamily="34" charset="0"/>
            </a:endParaRPr>
          </a:p>
        </p:txBody>
      </p:sp>
      <p:grpSp>
        <p:nvGrpSpPr>
          <p:cNvPr id="37" name="Group 36"/>
          <p:cNvGrpSpPr/>
          <p:nvPr/>
        </p:nvGrpSpPr>
        <p:grpSpPr>
          <a:xfrm>
            <a:off x="-43258" y="2172862"/>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18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algn="ctr"/>
                <a:r>
                  <a:rPr lang="vi-VN" sz="4000" b="1" dirty="0">
                    <a:solidFill>
                      <a:srgbClr val="0000FF"/>
                    </a:solidFill>
                    <a:latin typeface="Tahoma" pitchFamily="34" charset="0"/>
                    <a:ea typeface="Tahoma" pitchFamily="34" charset="0"/>
                    <a:cs typeface="Tahoma" pitchFamily="34" charset="0"/>
                  </a:rPr>
                  <a:t>CÂU </a:t>
                </a:r>
                <a:r>
                  <a:rPr lang="en-US" sz="4000" b="1" dirty="0">
                    <a:solidFill>
                      <a:srgbClr val="0000FF"/>
                    </a:solidFill>
                    <a:latin typeface="Tahoma" pitchFamily="34" charset="0"/>
                    <a:ea typeface="Tahoma" pitchFamily="34" charset="0"/>
                    <a:cs typeface="Tahoma" pitchFamily="34" charset="0"/>
                  </a:rPr>
                  <a:t>8</a:t>
                </a: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16" name="Group 47">
            <a:extLst>
              <a:ext uri="{FF2B5EF4-FFF2-40B4-BE49-F238E27FC236}">
                <a16:creationId xmlns:a16="http://schemas.microsoft.com/office/drawing/2014/main" id="{A91951E0-2211-08D7-5E22-EAFA1718558E}"/>
              </a:ext>
            </a:extLst>
          </p:cNvPr>
          <p:cNvGrpSpPr/>
          <p:nvPr/>
        </p:nvGrpSpPr>
        <p:grpSpPr>
          <a:xfrm>
            <a:off x="7946319" y="770148"/>
            <a:ext cx="9154126" cy="968318"/>
            <a:chOff x="739068" y="1515168"/>
            <a:chExt cx="8338389" cy="968444"/>
          </a:xfrm>
          <a:solidFill>
            <a:srgbClr val="FFC000"/>
          </a:solidFill>
        </p:grpSpPr>
        <p:sp>
          <p:nvSpPr>
            <p:cNvPr id="19" name="Freeform 71">
              <a:extLst>
                <a:ext uri="{FF2B5EF4-FFF2-40B4-BE49-F238E27FC236}">
                  <a16:creationId xmlns:a16="http://schemas.microsoft.com/office/drawing/2014/main" id="{BFC57702-497A-7322-A0D8-423313F0B873}"/>
                </a:ext>
              </a:extLst>
            </p:cNvPr>
            <p:cNvSpPr>
              <a:spLocks/>
            </p:cNvSpPr>
            <p:nvPr/>
          </p:nvSpPr>
          <p:spPr bwMode="auto">
            <a:xfrm flipH="1">
              <a:off x="3250419" y="2104202"/>
              <a:ext cx="5827038" cy="379410"/>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0" name="Group 30">
              <a:extLst>
                <a:ext uri="{FF2B5EF4-FFF2-40B4-BE49-F238E27FC236}">
                  <a16:creationId xmlns:a16="http://schemas.microsoft.com/office/drawing/2014/main" id="{DB5D54E3-CCFD-17A3-21FB-AEF4B9478D8C}"/>
                </a:ext>
              </a:extLst>
            </p:cNvPr>
            <p:cNvGrpSpPr/>
            <p:nvPr/>
          </p:nvGrpSpPr>
          <p:grpSpPr>
            <a:xfrm>
              <a:off x="739068" y="1515168"/>
              <a:ext cx="7220702" cy="960327"/>
              <a:chOff x="739068" y="1515168"/>
              <a:chExt cx="7220702" cy="960327"/>
            </a:xfrm>
            <a:grpFill/>
          </p:grpSpPr>
          <p:sp>
            <p:nvSpPr>
              <p:cNvPr id="21"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3"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4"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TextBox 43">
                <a:extLst>
                  <a:ext uri="{FF2B5EF4-FFF2-40B4-BE49-F238E27FC236}">
                    <a16:creationId xmlns:a16="http://schemas.microsoft.com/office/drawing/2014/main" id="{0C1BE070-82A6-5DBB-D815-FE1B069FF99F}"/>
                  </a:ext>
                </a:extLst>
              </p:cNvPr>
              <p:cNvSpPr txBox="1"/>
              <p:nvPr/>
            </p:nvSpPr>
            <p:spPr>
              <a:xfrm>
                <a:off x="2132732" y="1706054"/>
                <a:ext cx="5827038"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BỔ SUNG</a:t>
                </a:r>
              </a:p>
            </p:txBody>
          </p:sp>
        </p:grpSp>
      </p:grpSp>
      <mc:AlternateContent xmlns:mc="http://schemas.openxmlformats.org/markup-compatibility/2006" xmlns:a14="http://schemas.microsoft.com/office/drawing/2010/main">
        <mc:Choice Requires="a14">
          <p:sp>
            <p:nvSpPr>
              <p:cNvPr id="44" name="De_bai">
                <a:extLst>
                  <a:ext uri="{FF2B5EF4-FFF2-40B4-BE49-F238E27FC236}">
                    <a16:creationId xmlns:a16="http://schemas.microsoft.com/office/drawing/2014/main" id="{4A60ABE0-066F-6BE0-7338-A87B226638F9}"/>
                  </a:ext>
                </a:extLst>
              </p:cNvPr>
              <p:cNvSpPr txBox="1">
                <a:spLocks/>
              </p:cNvSpPr>
              <p:nvPr/>
            </p:nvSpPr>
            <p:spPr>
              <a:xfrm>
                <a:off x="883920" y="7259155"/>
                <a:ext cx="23458992" cy="147153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14:m>
                  <m:oMathPara xmlns:m="http://schemas.openxmlformats.org/officeDocument/2006/math">
                    <m:oMathParaPr>
                      <m:jc m:val="centerGroup"/>
                    </m:oMathParaPr>
                    <m:oMath xmlns:m="http://schemas.openxmlformats.org/officeDocument/2006/math">
                      <m:r>
                        <m:rPr>
                          <m:nor/>
                        </m:rPr>
                        <a:rPr lang="en-US" sz="4800" b="1" i="0" smtClean="0">
                          <a:solidFill>
                            <a:schemeClr val="tx1"/>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De_bai">
                <a:extLst>
                  <a:ext uri="{FF2B5EF4-FFF2-40B4-BE49-F238E27FC236}">
                    <a16:creationId xmlns:a16="http://schemas.microsoft.com/office/drawing/2014/main" id="{4A60ABE0-066F-6BE0-7338-A87B226638F9}"/>
                  </a:ext>
                </a:extLst>
              </p:cNvPr>
              <p:cNvSpPr txBox="1">
                <a:spLocks noRot="1" noChangeAspect="1" noMove="1" noResize="1" noEditPoints="1" noAdjustHandles="1" noChangeArrowheads="1" noChangeShapeType="1" noTextEdit="1"/>
              </p:cNvSpPr>
              <p:nvPr/>
            </p:nvSpPr>
            <p:spPr>
              <a:xfrm>
                <a:off x="883920" y="7259155"/>
                <a:ext cx="23458992" cy="1471533"/>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B7AA27C-1F67-7236-EB1B-33C6880F7AAF}"/>
                  </a:ext>
                </a:extLst>
              </p:cNvPr>
              <p:cNvSpPr txBox="1"/>
              <p:nvPr/>
            </p:nvSpPr>
            <p:spPr>
              <a:xfrm>
                <a:off x="7209298" y="10655206"/>
                <a:ext cx="10016511" cy="847733"/>
              </a:xfrm>
              <a:prstGeom prst="rect">
                <a:avLst/>
              </a:prstGeom>
              <a:noFill/>
            </p:spPr>
            <p:txBody>
              <a:bodyPr wrap="square">
                <a:spAutoFit/>
              </a:bodyPr>
              <a:lstStyle/>
              <a:p>
                <a:pPr lvl="0" algn="ct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𝒙</m:t>
                      </m:r>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ℤ</m:t>
                      </m:r>
                      <m:r>
                        <a:rPr lang="en-US" sz="4800" b="1" i="1" smtClean="0">
                          <a:solidFill>
                            <a:schemeClr val="bg1"/>
                          </a:solidFill>
                          <a:latin typeface="Cambria Math" panose="02040503050406030204" pitchFamily="18" charset="0"/>
                        </a:rPr>
                        <m:t>, </m:t>
                      </m:r>
                      <m:r>
                        <a:rPr lang="en-US" sz="4800" b="1" i="1" smtClean="0">
                          <a:solidFill>
                            <a:schemeClr val="bg1"/>
                          </a:solidFill>
                          <a:latin typeface="Cambria Math" panose="02040503050406030204" pitchFamily="18" charset="0"/>
                        </a:rPr>
                        <m:t>𝟐</m:t>
                      </m:r>
                      <m:sSup>
                        <m:sSupPr>
                          <m:ctrlPr>
                            <a:rPr lang="en-US" sz="4800" b="1" i="1">
                              <a:solidFill>
                                <a:schemeClr val="bg1"/>
                              </a:solidFill>
                              <a:latin typeface="Cambria Math" panose="02040503050406030204" pitchFamily="18" charset="0"/>
                            </a:rPr>
                          </m:ctrlPr>
                        </m:sSupPr>
                        <m:e>
                          <m:r>
                            <a:rPr lang="en-US" sz="4800" b="1" i="1">
                              <a:solidFill>
                                <a:schemeClr val="bg1"/>
                              </a:solidFill>
                              <a:latin typeface="Cambria Math" panose="02040503050406030204" pitchFamily="18" charset="0"/>
                            </a:rPr>
                            <m:t>𝒙</m:t>
                          </m:r>
                        </m:e>
                        <m:sup>
                          <m:r>
                            <a:rPr lang="en-US" sz="4800" b="1" i="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𝟖</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𝟎</m:t>
                      </m:r>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63" name="TextBox 62">
                <a:extLst>
                  <a:ext uri="{FF2B5EF4-FFF2-40B4-BE49-F238E27FC236}">
                    <a16:creationId xmlns:a16="http://schemas.microsoft.com/office/drawing/2014/main" id="{BB7AA27C-1F67-7236-EB1B-33C6880F7AAF}"/>
                  </a:ext>
                </a:extLst>
              </p:cNvPr>
              <p:cNvSpPr txBox="1">
                <a:spLocks noRot="1" noChangeAspect="1" noMove="1" noResize="1" noEditPoints="1" noAdjustHandles="1" noChangeArrowheads="1" noChangeShapeType="1" noTextEdit="1"/>
              </p:cNvSpPr>
              <p:nvPr/>
            </p:nvSpPr>
            <p:spPr>
              <a:xfrm>
                <a:off x="7209298" y="10655206"/>
                <a:ext cx="10016511" cy="84773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938815" y="4356307"/>
                <a:ext cx="1641347" cy="830997"/>
              </a:xfrm>
              <a:prstGeom prst="rect">
                <a:avLst/>
              </a:prstGeom>
            </p:spPr>
            <p:txBody>
              <a:bodyPr wrap="none">
                <a:spAutoFit/>
              </a:bodyPr>
              <a:lstStyle/>
              <a:p>
                <a14:m>
                  <m:oMath xmlns:m="http://schemas.openxmlformats.org/officeDocument/2006/math">
                    <m:r>
                      <a:rPr lang="vi-VN"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𝐏</m:t>
                    </m:r>
                    <m:d>
                      <m:dPr>
                        <m:ctrlPr>
                          <a:rPr lang="en-US" sz="4800" b="1" i="1">
                            <a:solidFill>
                              <a:schemeClr val="bg1"/>
                            </a:solidFill>
                            <a:effectLst/>
                            <a:latin typeface="Cambria Math" panose="02040503050406030204" pitchFamily="18" charset="0"/>
                          </a:rPr>
                        </m:ctrlPr>
                      </m:dPr>
                      <m:e>
                        <m:r>
                          <a:rPr lang="vi-VN"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𝟒</m:t>
                        </m:r>
                      </m:e>
                    </m:d>
                  </m:oMath>
                </a14:m>
                <a:r>
                  <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938815" y="4356307"/>
                <a:ext cx="1641347" cy="830997"/>
              </a:xfrm>
              <a:prstGeom prst="rect">
                <a:avLst/>
              </a:prstGeom>
              <a:blipFill>
                <a:blip r:embed="rId15"/>
                <a:stretch>
                  <a:fillRect t="-17647" r="-1635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559502" y="4274234"/>
                <a:ext cx="2064540" cy="830997"/>
              </a:xfrm>
              <a:prstGeom prst="rect">
                <a:avLst/>
              </a:prstGeom>
            </p:spPr>
            <p:txBody>
              <a:bodyPr wrap="none">
                <a:spAutoFit/>
              </a:bodyPr>
              <a:lstStyle/>
              <a:p>
                <a14:m>
                  <m:oMath xmlns:m="http://schemas.openxmlformats.org/officeDocument/2006/math">
                    <m:r>
                      <a:rPr lang="vi-VN"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𝐏</m:t>
                    </m:r>
                    <m:d>
                      <m:dPr>
                        <m:ctrlPr>
                          <a:rPr lang="en-US" sz="4800" b="1" i="1">
                            <a:solidFill>
                              <a:schemeClr val="bg1"/>
                            </a:solidFill>
                            <a:effectLst/>
                            <a:latin typeface="Cambria Math" panose="02040503050406030204" pitchFamily="18" charset="0"/>
                          </a:rPr>
                        </m:ctrlPr>
                      </m:dPr>
                      <m:e>
                        <m:r>
                          <a:rPr lang="vi-VN"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𝟑</m:t>
                        </m:r>
                      </m:e>
                    </m:d>
                  </m:oMath>
                </a14:m>
                <a:r>
                  <a:rPr lang="vi-VN" sz="4800" b="1" dirty="0">
                    <a:solidFill>
                      <a:schemeClr val="bg1"/>
                    </a:solidFill>
                    <a:effectLst/>
                    <a:latin typeface="Times New Roman" panose="02020603050405020304" pitchFamily="18" charset="0"/>
                    <a:ea typeface="Times New Roman" panose="02020603050405020304" pitchFamily="18" charset="0"/>
                  </a:rPr>
                  <a:t>.</a:t>
                </a:r>
                <a:endParaRPr lang="en-US" sz="4800" b="1"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559502" y="4274234"/>
                <a:ext cx="2064540" cy="830997"/>
              </a:xfrm>
              <a:prstGeom prst="rect">
                <a:avLst/>
              </a:prstGeom>
              <a:blipFill>
                <a:blip r:embed="rId16"/>
                <a:stretch>
                  <a:fillRect t="-18382" r="-12389" b="-36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728020" y="5579788"/>
                <a:ext cx="1931170" cy="769441"/>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𝑷</m:t>
                    </m:r>
                    <m:d>
                      <m:dPr>
                        <m:ctrlPr>
                          <a:rPr lang="en-US" b="1" i="1">
                            <a:solidFill>
                              <a:schemeClr val="bg1"/>
                            </a:solidFill>
                            <a:effectLst/>
                            <a:latin typeface="Cambria Math" panose="02040503050406030204" pitchFamily="18" charset="0"/>
                          </a:rPr>
                        </m:ctrlPr>
                      </m:dPr>
                      <m:e>
                        <m:r>
                          <a:rPr lang="vi-VN"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e>
                    </m:d>
                  </m:oMath>
                </a14:m>
                <a:r>
                  <a:rPr lang="vi-VN" sz="4400" dirty="0">
                    <a:solidFill>
                      <a:schemeClr val="bg1"/>
                    </a:solidFill>
                    <a:effectLst/>
                    <a:latin typeface="Times New Roman" panose="02020603050405020304" pitchFamily="18" charset="0"/>
                    <a:ea typeface="Times New Roman" panose="02020603050405020304" pitchFamily="18" charset="0"/>
                  </a:rPr>
                  <a:t>.</a:t>
                </a:r>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728020" y="5579788"/>
                <a:ext cx="1931170" cy="769441"/>
              </a:xfrm>
              <a:prstGeom prst="rect">
                <a:avLst/>
              </a:prstGeom>
              <a:blipFill>
                <a:blip r:embed="rId17"/>
                <a:stretch>
                  <a:fillRect t="-17323" r="-12025" b="-346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6531884" y="5600459"/>
                <a:ext cx="2103012" cy="830997"/>
              </a:xfrm>
              <a:prstGeom prst="rect">
                <a:avLst/>
              </a:prstGeom>
            </p:spPr>
            <p:txBody>
              <a:bodyPr wrap="none">
                <a:spAutoFit/>
              </a:bodyPr>
              <a:lstStyle/>
              <a:p>
                <a14:m>
                  <m:oMath xmlns:m="http://schemas.openxmlformats.org/officeDocument/2006/math">
                    <m:r>
                      <a:rPr lang="vi-VN" sz="4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𝐏</m:t>
                    </m:r>
                    <m:d>
                      <m:dPr>
                        <m:ctrlPr>
                          <a:rPr lang="en-US" sz="4800" b="1" i="1">
                            <a:solidFill>
                              <a:schemeClr val="bg1"/>
                            </a:solidFill>
                            <a:effectLst/>
                            <a:latin typeface="Cambria Math" panose="02040503050406030204" pitchFamily="18" charset="0"/>
                          </a:rPr>
                        </m:ctrlPr>
                      </m:dPr>
                      <m:e>
                        <m:r>
                          <a:rPr lang="vi-VN" sz="4800" b="1" i="0">
                            <a:solidFill>
                              <a:schemeClr val="bg1"/>
                            </a:solidFill>
                            <a:effectLst/>
                            <a:latin typeface="Cambria Math" panose="02040503050406030204" pitchFamily="18" charset="0"/>
                            <a:ea typeface="Times New Roman" panose="02020603050405020304" pitchFamily="18" charset="0"/>
                          </a:rPr>
                          <m:t>−</m:t>
                        </m:r>
                        <m:r>
                          <a:rPr lang="vi-VN"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e>
                    </m:d>
                  </m:oMath>
                </a14:m>
                <a:r>
                  <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6531884" y="5600459"/>
                <a:ext cx="2103012" cy="830997"/>
              </a:xfrm>
              <a:prstGeom prst="rect">
                <a:avLst/>
              </a:prstGeom>
              <a:blipFill>
                <a:blip r:embed="rId18"/>
                <a:stretch>
                  <a:fillRect t="-17647" r="-11884" b="-37500"/>
                </a:stretch>
              </a:blipFill>
            </p:spPr>
            <p:txBody>
              <a:bodyPr/>
              <a:lstStyle/>
              <a:p>
                <a:r>
                  <a:rPr lang="en-US">
                    <a:noFill/>
                  </a:rPr>
                  <a:t> </a:t>
                </a:r>
              </a:p>
            </p:txBody>
          </p:sp>
        </mc:Fallback>
      </mc:AlternateContent>
      <p:sp>
        <p:nvSpPr>
          <p:cNvPr id="7" name="Rectangle 6"/>
          <p:cNvSpPr/>
          <p:nvPr/>
        </p:nvSpPr>
        <p:spPr>
          <a:xfrm>
            <a:off x="3841775" y="2202100"/>
            <a:ext cx="19506926" cy="1200329"/>
          </a:xfrm>
          <a:prstGeom prst="rect">
            <a:avLst/>
          </a:prstGeom>
        </p:spPr>
        <p:txBody>
          <a:bodyPr wrap="square">
            <a:spAutoFit/>
          </a:bodyPr>
          <a:lstStyle/>
          <a:p>
            <a:pPr lvl="0" algn="just">
              <a:lnSpc>
                <a:spcPct val="150000"/>
              </a:lnSpc>
              <a:spcAft>
                <a:spcPts val="0"/>
              </a:spcAft>
            </a:pP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đảo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80" name="Group 79">
            <a:extLst>
              <a:ext uri="{FF2B5EF4-FFF2-40B4-BE49-F238E27FC236}">
                <a16:creationId xmlns:a16="http://schemas.microsoft.com/office/drawing/2014/main" id="{41BE30F9-1DB9-E6B9-AA2F-C3336F1CFDFE}"/>
              </a:ext>
            </a:extLst>
          </p:cNvPr>
          <p:cNvGrpSpPr/>
          <p:nvPr/>
        </p:nvGrpSpPr>
        <p:grpSpPr>
          <a:xfrm>
            <a:off x="147728" y="4574634"/>
            <a:ext cx="23732623" cy="8458999"/>
            <a:chOff x="234538" y="3865333"/>
            <a:chExt cx="23732623" cy="8458999"/>
          </a:xfrm>
        </p:grpSpPr>
        <p:grpSp>
          <p:nvGrpSpPr>
            <p:cNvPr id="81" name="Group 80">
              <a:extLst>
                <a:ext uri="{FF2B5EF4-FFF2-40B4-BE49-F238E27FC236}">
                  <a16:creationId xmlns:a16="http://schemas.microsoft.com/office/drawing/2014/main" id="{285D5B2D-1ABD-7ED8-7C8D-7C7F72230568}"/>
                </a:ext>
              </a:extLst>
            </p:cNvPr>
            <p:cNvGrpSpPr/>
            <p:nvPr/>
          </p:nvGrpSpPr>
          <p:grpSpPr>
            <a:xfrm>
              <a:off x="234538" y="3865333"/>
              <a:ext cx="23732623" cy="8458999"/>
              <a:chOff x="234538" y="3865333"/>
              <a:chExt cx="23732623" cy="8458999"/>
            </a:xfrm>
          </p:grpSpPr>
          <p:sp>
            <p:nvSpPr>
              <p:cNvPr id="83" name="Google Shape;430;p3">
                <a:extLst>
                  <a:ext uri="{FF2B5EF4-FFF2-40B4-BE49-F238E27FC236}">
                    <a16:creationId xmlns:a16="http://schemas.microsoft.com/office/drawing/2014/main" id="{3404CE06-551D-ED6E-EB52-A56E8A532516}"/>
                  </a:ext>
                </a:extLst>
              </p:cNvPr>
              <p:cNvSpPr/>
              <p:nvPr/>
            </p:nvSpPr>
            <p:spPr>
              <a:xfrm>
                <a:off x="968394" y="3865333"/>
                <a:ext cx="22998767" cy="113097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sz="64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endParaRPr>
              </a:p>
            </p:txBody>
          </p:sp>
          <p:sp>
            <p:nvSpPr>
              <p:cNvPr id="84" name="Google Shape;432;p3">
                <a:extLst>
                  <a:ext uri="{FF2B5EF4-FFF2-40B4-BE49-F238E27FC236}">
                    <a16:creationId xmlns:a16="http://schemas.microsoft.com/office/drawing/2014/main" id="{237942E1-99FF-A129-F275-DD61C9C545C7}"/>
                  </a:ext>
                </a:extLst>
              </p:cNvPr>
              <p:cNvSpPr/>
              <p:nvPr/>
            </p:nvSpPr>
            <p:spPr>
              <a:xfrm>
                <a:off x="988475" y="10389156"/>
                <a:ext cx="22958603" cy="193517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5" name="Google Shape;428;p3">
                <a:extLst>
                  <a:ext uri="{FF2B5EF4-FFF2-40B4-BE49-F238E27FC236}">
                    <a16:creationId xmlns:a16="http://schemas.microsoft.com/office/drawing/2014/main" id="{A083CA27-D1A7-7F82-F38A-5934633F5DFC}"/>
                  </a:ext>
                </a:extLst>
              </p:cNvPr>
              <p:cNvSpPr/>
              <p:nvPr/>
            </p:nvSpPr>
            <p:spPr>
              <a:xfrm>
                <a:off x="918465" y="5639923"/>
                <a:ext cx="22969227" cy="1921961"/>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6" name="Oval_B">
                <a:extLst>
                  <a:ext uri="{FF2B5EF4-FFF2-40B4-BE49-F238E27FC236}">
                    <a16:creationId xmlns:a16="http://schemas.microsoft.com/office/drawing/2014/main" id="{E9600425-9156-FEDE-B001-2E5EB8A569F6}"/>
                  </a:ext>
                </a:extLst>
              </p:cNvPr>
              <p:cNvSpPr/>
              <p:nvPr/>
            </p:nvSpPr>
            <p:spPr>
              <a:xfrm>
                <a:off x="234538" y="5740301"/>
                <a:ext cx="1088530" cy="1064675"/>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rPr>
                  <a:t>B</a:t>
                </a:r>
                <a:endParaRPr kumimoji="0" sz="6400" b="0" i="0" u="none" strike="noStrike" kern="1200" cap="none" spc="0" normalizeH="0" baseline="0" noProof="0" dirty="0">
                  <a:ln>
                    <a:noFill/>
                  </a:ln>
                  <a:solidFill>
                    <a:prstClr val="white"/>
                  </a:solidFill>
                  <a:effectLst/>
                  <a:uLnTx/>
                  <a:uFillTx/>
                  <a:latin typeface="Tahoma" panose="020B0604030504040204" pitchFamily="34" charset="0"/>
                  <a:ea typeface="Calibri"/>
                  <a:cs typeface="Calibri"/>
                  <a:sym typeface="Calibri"/>
                </a:endParaRPr>
              </a:p>
            </p:txBody>
          </p:sp>
          <p:sp>
            <p:nvSpPr>
              <p:cNvPr id="87" name="Oval_A">
                <a:extLst>
                  <a:ext uri="{FF2B5EF4-FFF2-40B4-BE49-F238E27FC236}">
                    <a16:creationId xmlns:a16="http://schemas.microsoft.com/office/drawing/2014/main" id="{EE7B8906-E701-853C-BC79-713D96BE219B}"/>
                  </a:ext>
                </a:extLst>
              </p:cNvPr>
              <p:cNvSpPr/>
              <p:nvPr/>
            </p:nvSpPr>
            <p:spPr>
              <a:xfrm>
                <a:off x="342050" y="3885109"/>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rPr>
                  <a:t>A</a:t>
                </a:r>
                <a:endParaRPr kumimoji="0" sz="6400" b="0" i="0" u="none" strike="noStrike" kern="1200" cap="none" spc="0" normalizeH="0" baseline="0" noProof="0" dirty="0">
                  <a:ln>
                    <a:noFill/>
                  </a:ln>
                  <a:solidFill>
                    <a:prstClr val="white"/>
                  </a:solidFill>
                  <a:effectLst/>
                  <a:uLnTx/>
                  <a:uFillTx/>
                  <a:latin typeface="Tahoma" panose="020B0604030504040204" pitchFamily="34" charset="0"/>
                  <a:ea typeface="Calibri"/>
                  <a:cs typeface="Calibri"/>
                  <a:sym typeface="Calibri"/>
                </a:endParaRPr>
              </a:p>
            </p:txBody>
          </p:sp>
          <p:sp>
            <p:nvSpPr>
              <p:cNvPr id="88" name="Google Shape;434;p3">
                <a:extLst>
                  <a:ext uri="{FF2B5EF4-FFF2-40B4-BE49-F238E27FC236}">
                    <a16:creationId xmlns:a16="http://schemas.microsoft.com/office/drawing/2014/main" id="{CEA594A1-5E12-FEC4-D6EB-2E83D0BD07F5}"/>
                  </a:ext>
                </a:extLst>
              </p:cNvPr>
              <p:cNvSpPr/>
              <p:nvPr/>
            </p:nvSpPr>
            <p:spPr>
              <a:xfrm>
                <a:off x="932316" y="8276463"/>
                <a:ext cx="22987879" cy="1669441"/>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sz="64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endParaRPr>
              </a:p>
            </p:txBody>
          </p:sp>
          <p:sp>
            <p:nvSpPr>
              <p:cNvPr id="89" name="Oval_D">
                <a:extLst>
                  <a:ext uri="{FF2B5EF4-FFF2-40B4-BE49-F238E27FC236}">
                    <a16:creationId xmlns:a16="http://schemas.microsoft.com/office/drawing/2014/main" id="{14EAC1E2-E3DA-B5E4-12C1-2FDB6C4D2EB8}"/>
                  </a:ext>
                </a:extLst>
              </p:cNvPr>
              <p:cNvSpPr/>
              <p:nvPr/>
            </p:nvSpPr>
            <p:spPr>
              <a:xfrm>
                <a:off x="337375" y="10461114"/>
                <a:ext cx="1088530" cy="956948"/>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rPr>
                  <a:t>D</a:t>
                </a:r>
                <a:endParaRPr kumimoji="0" sz="6400" b="0" i="0" u="none" strike="noStrike" kern="1200" cap="none" spc="0" normalizeH="0" baseline="0" noProof="0" dirty="0">
                  <a:ln>
                    <a:noFill/>
                  </a:ln>
                  <a:solidFill>
                    <a:prstClr val="white"/>
                  </a:solidFill>
                  <a:effectLst/>
                  <a:uLnTx/>
                  <a:uFillTx/>
                  <a:latin typeface="Tahoma" panose="020B0604030504040204" pitchFamily="34" charset="0"/>
                  <a:ea typeface="Calibri"/>
                  <a:cs typeface="Calibri"/>
                  <a:sym typeface="Calibri"/>
                </a:endParaRPr>
              </a:p>
            </p:txBody>
          </p:sp>
          <p:sp>
            <p:nvSpPr>
              <p:cNvPr id="90" name="Oval_C">
                <a:extLst>
                  <a:ext uri="{FF2B5EF4-FFF2-40B4-BE49-F238E27FC236}">
                    <a16:creationId xmlns:a16="http://schemas.microsoft.com/office/drawing/2014/main" id="{0F2D3B31-650C-B1DF-7ECF-B22396DC4008}"/>
                  </a:ext>
                </a:extLst>
              </p:cNvPr>
              <p:cNvSpPr/>
              <p:nvPr/>
            </p:nvSpPr>
            <p:spPr>
              <a:xfrm>
                <a:off x="308941" y="8381773"/>
                <a:ext cx="1088530" cy="845003"/>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a:cs typeface="Tahoma"/>
                    <a:sym typeface="Tahoma"/>
                  </a:rPr>
                  <a:t>C</a:t>
                </a:r>
                <a:endParaRPr kumimoji="0" sz="6400" b="0" i="0" u="none" strike="noStrike" kern="1200" cap="none" spc="0" normalizeH="0" baseline="0" noProof="0" dirty="0">
                  <a:ln>
                    <a:noFill/>
                  </a:ln>
                  <a:solidFill>
                    <a:prstClr val="white"/>
                  </a:solidFill>
                  <a:effectLst/>
                  <a:uLnTx/>
                  <a:uFillTx/>
                  <a:latin typeface="Tahoma" panose="020B0604030504040204" pitchFamily="34" charset="0"/>
                  <a:ea typeface="Calibri"/>
                  <a:cs typeface="Calibri"/>
                  <a:sym typeface="Calibri"/>
                </a:endParaRPr>
              </a:p>
            </p:txBody>
          </p:sp>
        </p:grpSp>
        <p:sp>
          <p:nvSpPr>
            <p:cNvPr id="82" name="txt_B">
              <a:extLst>
                <a:ext uri="{FF2B5EF4-FFF2-40B4-BE49-F238E27FC236}">
                  <a16:creationId xmlns:a16="http://schemas.microsoft.com/office/drawing/2014/main" id="{3D6A990B-4BF9-B459-9072-9A03BDA9D817}"/>
                </a:ext>
              </a:extLst>
            </p:cNvPr>
            <p:cNvSpPr/>
            <p:nvPr/>
          </p:nvSpPr>
          <p:spPr>
            <a:xfrm>
              <a:off x="4496903" y="7599916"/>
              <a:ext cx="10395783" cy="810053"/>
            </a:xfrm>
            <a:prstGeom prst="rect">
              <a:avLst/>
            </a:prstGeom>
            <a:noFill/>
            <a:ln>
              <a:noFill/>
            </a:ln>
          </p:spPr>
          <p:txBody>
            <a:bodyPr spcFirstLastPara="1" wrap="square" lIns="91425" tIns="45700" rIns="91425" bIns="45700" anchor="ctr" anchorCtr="0">
              <a:spAutoFit/>
            </a:bodyPr>
            <a:lstStyle/>
            <a:p>
              <a:pPr marL="0" marR="0" lvl="0" indent="0" algn="l" defTabSz="2177278" rtl="0" eaLnBrk="1" fontAlgn="auto" latinLnBrk="0" hangingPunct="1">
                <a:lnSpc>
                  <a:spcPct val="106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Tahoma" panose="020B060403050404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2" name="Rectangle 51"/>
              <p:cNvSpPr/>
              <p:nvPr/>
            </p:nvSpPr>
            <p:spPr>
              <a:xfrm>
                <a:off x="766396" y="4574634"/>
                <a:ext cx="23080844" cy="941796"/>
              </a:xfrm>
              <a:prstGeom prst="rect">
                <a:avLst/>
              </a:prstGeom>
            </p:spPr>
            <p:txBody>
              <a:bodyPr wrap="square">
                <a:spAutoFit/>
              </a:bodyPr>
              <a:lstStyle/>
              <a:p>
                <a:pPr marL="629920" algn="just">
                  <a:lnSpc>
                    <a:spcPct val="115000"/>
                  </a:lnSpc>
                  <a:spcAft>
                    <a:spcPts val="800"/>
                  </a:spcAft>
                  <a:tabLst>
                    <a:tab pos="629920" algn="l"/>
                    <a:tab pos="3599815" algn="l"/>
                    <a:tab pos="5039995" algn="l"/>
                  </a:tabLst>
                </a:pP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Nếu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bg1"/>
                        </a:solidFill>
                        <a:effectLst/>
                        <a:latin typeface="Cambria Math" panose="02040503050406030204" pitchFamily="18" charset="0"/>
                        <a:ea typeface="Times New Roman" panose="02020603050405020304" pitchFamily="18" charset="0"/>
                      </a:rPr>
                      <m:t>𝒏</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chữ</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tận</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cùng</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bg1"/>
                        </a:solidFill>
                        <a:effectLst/>
                        <a:latin typeface="Cambria Math" panose="02040503050406030204" pitchFamily="18" charset="0"/>
                        <a:ea typeface="Times New Roman" panose="02020603050405020304" pitchFamily="18" charset="0"/>
                      </a:rPr>
                      <m:t>𝟎</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thì</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bg1"/>
                        </a:solidFill>
                        <a:effectLst/>
                        <a:latin typeface="Cambria Math" panose="02040503050406030204" pitchFamily="18" charset="0"/>
                        <a:ea typeface="Times New Roman" panose="02020603050405020304" pitchFamily="18" charset="0"/>
                      </a:rPr>
                      <m:t>𝒏</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chia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hết</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cho</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5.</a:t>
                </a:r>
              </a:p>
            </p:txBody>
          </p:sp>
        </mc:Choice>
        <mc:Fallback xmlns="">
          <p:sp>
            <p:nvSpPr>
              <p:cNvPr id="52" name="Rectangle 51"/>
              <p:cNvSpPr>
                <a:spLocks noRot="1" noChangeAspect="1" noMove="1" noResize="1" noEditPoints="1" noAdjustHandles="1" noChangeArrowheads="1" noChangeShapeType="1" noTextEdit="1"/>
              </p:cNvSpPr>
              <p:nvPr/>
            </p:nvSpPr>
            <p:spPr>
              <a:xfrm>
                <a:off x="766396" y="4574634"/>
                <a:ext cx="23080844" cy="941796"/>
              </a:xfrm>
              <a:prstGeom prst="rect">
                <a:avLst/>
              </a:prstGeom>
              <a:blipFill>
                <a:blip r:embed="rId19"/>
                <a:stretch>
                  <a:fillRect t="-11613" b="-24516"/>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C02D910A-6004-4462-BE7D-EEC55C9A0E8B}"/>
              </a:ext>
            </a:extLst>
          </p:cNvPr>
          <p:cNvSpPr/>
          <p:nvPr/>
        </p:nvSpPr>
        <p:spPr>
          <a:xfrm>
            <a:off x="337319" y="4619151"/>
            <a:ext cx="1088530" cy="990269"/>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highlight>
                  <a:srgbClr val="FFFF00"/>
                </a:highlight>
                <a:latin typeface="Tahoma" pitchFamily="34" charset="0"/>
                <a:ea typeface="Tahoma" pitchFamily="34" charset="0"/>
                <a:cs typeface="Tahoma" pitchFamily="34" charset="0"/>
              </a:rPr>
              <a:t>A</a:t>
            </a:r>
            <a:endParaRPr lang="en-US" sz="6400" dirty="0">
              <a:highlight>
                <a:srgbClr val="FFFF00"/>
              </a:highlight>
            </a:endParaRPr>
          </a:p>
        </p:txBody>
      </p:sp>
      <mc:AlternateContent xmlns:mc="http://schemas.openxmlformats.org/markup-compatibility/2006" xmlns:a14="http://schemas.microsoft.com/office/drawing/2010/main">
        <mc:Choice Requires="a14">
          <p:sp>
            <p:nvSpPr>
              <p:cNvPr id="53" name="Rectangle 52"/>
              <p:cNvSpPr/>
              <p:nvPr/>
            </p:nvSpPr>
            <p:spPr>
              <a:xfrm>
                <a:off x="688808" y="6449602"/>
                <a:ext cx="22933192" cy="1791260"/>
              </a:xfrm>
              <a:prstGeom prst="rect">
                <a:avLst/>
              </a:prstGeom>
            </p:spPr>
            <p:txBody>
              <a:bodyPr wrap="square">
                <a:spAutoFit/>
              </a:bodyPr>
              <a:lstStyle/>
              <a:p>
                <a:pPr marL="629920" algn="just">
                  <a:lnSpc>
                    <a:spcPct val="115000"/>
                  </a:lnSpc>
                  <a:spcAft>
                    <a:spcPts val="800"/>
                  </a:spcAft>
                  <a:tabLst>
                    <a:tab pos="629920" algn="l"/>
                    <a:tab pos="3599815" algn="l"/>
                    <a:tab pos="5039995" algn="l"/>
                  </a:tabLst>
                </a:pP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Nếu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bg1"/>
                        </a:solidFill>
                        <a:effectLst/>
                        <a:latin typeface="Cambria Math" panose="02040503050406030204" pitchFamily="18" charset="0"/>
                        <a:ea typeface="Times New Roman" panose="02020603050405020304" pitchFamily="18" charset="0"/>
                      </a:rPr>
                      <m:t>𝑨𝑩𝑪𝑫</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hình</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thoi</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thì</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giác</a:t>
                </a:r>
                <a14:m>
                  <m:oMath xmlns:m="http://schemas.openxmlformats.org/officeDocument/2006/math">
                    <m:r>
                      <a:rPr lang="en-US" sz="4800" b="1" i="0" smtClean="0">
                        <a:solidFill>
                          <a:schemeClr val="bg1"/>
                        </a:solidFill>
                        <a:effectLst/>
                        <a:latin typeface="Cambria Math" panose="02040503050406030204" pitchFamily="18" charset="0"/>
                        <a:ea typeface="Times New Roman" panose="02020603050405020304" pitchFamily="18" charset="0"/>
                      </a:rPr>
                      <m:t> </m:t>
                    </m:r>
                    <m:r>
                      <a:rPr lang="en-US" sz="4800" b="1" i="1">
                        <a:solidFill>
                          <a:schemeClr val="bg1"/>
                        </a:solidFill>
                        <a:effectLst/>
                        <a:latin typeface="Cambria Math" panose="02040503050406030204" pitchFamily="18" charset="0"/>
                        <a:ea typeface="Times New Roman" panose="02020603050405020304" pitchFamily="18" charset="0"/>
                      </a:rPr>
                      <m:t>𝑨𝑩𝑪𝑫</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hai</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đường</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chéo</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vuông</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góc</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với</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nhau</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3" name="Rectangle 52"/>
              <p:cNvSpPr>
                <a:spLocks noRot="1" noChangeAspect="1" noMove="1" noResize="1" noEditPoints="1" noAdjustHandles="1" noChangeArrowheads="1" noChangeShapeType="1" noTextEdit="1"/>
              </p:cNvSpPr>
              <p:nvPr/>
            </p:nvSpPr>
            <p:spPr>
              <a:xfrm>
                <a:off x="688808" y="6449602"/>
                <a:ext cx="22933192" cy="1791260"/>
              </a:xfrm>
              <a:prstGeom prst="rect">
                <a:avLst/>
              </a:prstGeom>
              <a:blipFill>
                <a:blip r:embed="rId20"/>
                <a:stretch>
                  <a:fillRect t="-6122" r="-1196" b="-12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81584" y="8975046"/>
                <a:ext cx="21597416" cy="1791260"/>
              </a:xfrm>
              <a:prstGeom prst="rect">
                <a:avLst/>
              </a:prstGeom>
            </p:spPr>
            <p:txBody>
              <a:bodyPr wrap="square">
                <a:spAutoFit/>
              </a:bodyPr>
              <a:lstStyle/>
              <a:p>
                <a:pPr marL="629920" algn="just">
                  <a:lnSpc>
                    <a:spcPct val="115000"/>
                  </a:lnSpc>
                  <a:spcAft>
                    <a:spcPts val="800"/>
                  </a:spcAft>
                  <a:tabLst>
                    <a:tab pos="629920" algn="l"/>
                    <a:tab pos="3599815" algn="l"/>
                    <a:tab pos="5039995" algn="l"/>
                  </a:tabLst>
                </a:pP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Nếu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bg1"/>
                        </a:solidFill>
                        <a:effectLst/>
                        <a:latin typeface="Cambria Math" panose="02040503050406030204" pitchFamily="18" charset="0"/>
                        <a:ea typeface="Times New Roman" panose="02020603050405020304" pitchFamily="18" charset="0"/>
                      </a:rPr>
                      <m:t>𝑨𝑩𝑪𝑫</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hai</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đường</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chéo</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cắt</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nhau</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tại</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trung</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điểm</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mỗi</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đường</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thì</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giác</a:t>
                </a:r>
                <a14:m>
                  <m:oMath xmlns:m="http://schemas.openxmlformats.org/officeDocument/2006/math">
                    <m:r>
                      <a:rPr lang="en-US" sz="4800" b="1" i="0" smtClean="0">
                        <a:solidFill>
                          <a:schemeClr val="bg1"/>
                        </a:solidFill>
                        <a:effectLst/>
                        <a:latin typeface="Cambria Math" panose="02040503050406030204" pitchFamily="18" charset="0"/>
                        <a:ea typeface="Times New Roman" panose="02020603050405020304" pitchFamily="18" charset="0"/>
                      </a:rPr>
                      <m:t> </m:t>
                    </m:r>
                    <m:r>
                      <a:rPr lang="en-US" sz="4800" b="1" i="1">
                        <a:solidFill>
                          <a:schemeClr val="bg1"/>
                        </a:solidFill>
                        <a:effectLst/>
                        <a:latin typeface="Cambria Math" panose="02040503050406030204" pitchFamily="18" charset="0"/>
                        <a:ea typeface="Times New Roman" panose="02020603050405020304" pitchFamily="18" charset="0"/>
                      </a:rPr>
                      <m:t>𝑨𝑩𝑪𝑫</m:t>
                    </m:r>
                    <m:r>
                      <a:rPr lang="en-US" sz="4800" b="1" i="0" smtClean="0">
                        <a:solidFill>
                          <a:schemeClr val="bg1"/>
                        </a:solidFill>
                        <a:effectLst/>
                        <a:latin typeface="Cambria Math" panose="02040503050406030204" pitchFamily="18" charset="0"/>
                        <a:ea typeface="Times New Roman" panose="02020603050405020304" pitchFamily="18" charset="0"/>
                      </a:rPr>
                      <m:t> </m:t>
                    </m:r>
                  </m:oMath>
                </a14:m>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hình</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chữ</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nhật</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881584" y="8975046"/>
                <a:ext cx="21597416" cy="1791260"/>
              </a:xfrm>
              <a:prstGeom prst="rect">
                <a:avLst/>
              </a:prstGeom>
              <a:blipFill>
                <a:blip r:embed="rId21"/>
                <a:stretch>
                  <a:fillRect t="-6122" r="-1270" b="-12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33098" y="11170415"/>
                <a:ext cx="22588902" cy="1791260"/>
              </a:xfrm>
              <a:prstGeom prst="rect">
                <a:avLst/>
              </a:prstGeom>
            </p:spPr>
            <p:txBody>
              <a:bodyPr wrap="square">
                <a:spAutoFit/>
              </a:bodyPr>
              <a:lstStyle/>
              <a:p>
                <a:pPr marL="629920" algn="just">
                  <a:lnSpc>
                    <a:spcPct val="115000"/>
                  </a:lnSpc>
                  <a:spcAft>
                    <a:spcPts val="800"/>
                  </a:spcAft>
                  <a:tabLst>
                    <a:tab pos="629920" algn="l"/>
                    <a:tab pos="3599815" algn="l"/>
                    <a:tab pos="5039995" algn="l"/>
                  </a:tabLst>
                </a:pP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Nếu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bg1"/>
                        </a:solidFill>
                        <a:effectLst/>
                        <a:latin typeface="Cambria Math" panose="02040503050406030204" pitchFamily="18" charset="0"/>
                        <a:ea typeface="Times New Roman" panose="02020603050405020304" pitchFamily="18" charset="0"/>
                      </a:rPr>
                      <m:t>𝑨𝑩𝑪𝑫</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hình</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chữ</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nhật</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thì</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giác</a:t>
                </a:r>
                <a14:m>
                  <m:oMath xmlns:m="http://schemas.openxmlformats.org/officeDocument/2006/math">
                    <m:r>
                      <a:rPr lang="en-US" sz="4800" b="1" i="0" smtClean="0">
                        <a:solidFill>
                          <a:schemeClr val="bg1"/>
                        </a:solidFill>
                        <a:effectLst/>
                        <a:latin typeface="Cambria Math" panose="02040503050406030204" pitchFamily="18" charset="0"/>
                        <a:ea typeface="Times New Roman" panose="02020603050405020304" pitchFamily="18" charset="0"/>
                      </a:rPr>
                      <m:t> </m:t>
                    </m:r>
                    <m:r>
                      <a:rPr lang="en-US" sz="4800" b="1" i="1">
                        <a:solidFill>
                          <a:schemeClr val="bg1"/>
                        </a:solidFill>
                        <a:effectLst/>
                        <a:latin typeface="Cambria Math" panose="02040503050406030204" pitchFamily="18" charset="0"/>
                        <a:ea typeface="Times New Roman" panose="02020603050405020304" pitchFamily="18" charset="0"/>
                      </a:rPr>
                      <m:t>𝑨𝑩𝑪𝑫</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hai</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đường</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chéo</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bằng</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nhau</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033098" y="11170415"/>
                <a:ext cx="22588902" cy="1791260"/>
              </a:xfrm>
              <a:prstGeom prst="rect">
                <a:avLst/>
              </a:prstGeom>
              <a:blipFill>
                <a:blip r:embed="rId22"/>
                <a:stretch>
                  <a:fillRect t="-6122" r="-1241" b="-12585"/>
                </a:stretch>
              </a:blipFill>
            </p:spPr>
            <p:txBody>
              <a:bodyPr/>
              <a:lstStyle/>
              <a:p>
                <a:r>
                  <a:rPr lang="en-US">
                    <a:noFill/>
                  </a:rPr>
                  <a:t> </a:t>
                </a:r>
              </a:p>
            </p:txBody>
          </p:sp>
        </mc:Fallback>
      </mc:AlternateContent>
      <p:sp>
        <p:nvSpPr>
          <p:cNvPr id="3" name="Oval_C">
            <a:extLst>
              <a:ext uri="{FF2B5EF4-FFF2-40B4-BE49-F238E27FC236}">
                <a16:creationId xmlns:a16="http://schemas.microsoft.com/office/drawing/2014/main" id="{33D67919-6093-4175-F0D9-0BE71F833A2A}"/>
              </a:ext>
            </a:extLst>
          </p:cNvPr>
          <p:cNvSpPr/>
          <p:nvPr/>
        </p:nvSpPr>
        <p:spPr>
          <a:xfrm>
            <a:off x="215611" y="9025673"/>
            <a:ext cx="1088530" cy="845003"/>
          </a:xfrm>
          <a:prstGeom prst="ellipse">
            <a:avLst/>
          </a:prstGeom>
          <a:solidFill>
            <a:srgbClr val="FF3300"/>
          </a:solid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highlight>
                  <a:srgbClr val="FF3300"/>
                </a:highlight>
                <a:uLnTx/>
                <a:uFillTx/>
                <a:latin typeface="Tahoma" panose="020B0604030504040204" pitchFamily="34" charset="0"/>
                <a:ea typeface="Tahoma"/>
                <a:cs typeface="Tahoma"/>
                <a:sym typeface="Tahoma"/>
              </a:rPr>
              <a:t>C</a:t>
            </a:r>
            <a:endParaRPr kumimoji="0" sz="6400" b="0" i="0" u="none" strike="noStrike" kern="1200" cap="none" spc="0" normalizeH="0" baseline="0" noProof="0" dirty="0">
              <a:ln>
                <a:noFill/>
              </a:ln>
              <a:solidFill>
                <a:prstClr val="white"/>
              </a:solidFill>
              <a:effectLst/>
              <a:highlight>
                <a:srgbClr val="FF3300"/>
              </a:highlight>
              <a:uLnTx/>
              <a:uFillTx/>
              <a:latin typeface="Tahoma" panose="020B0604030504040204" pitchFamily="34" charset="0"/>
              <a:ea typeface="Calibri"/>
              <a:cs typeface="Calibri"/>
              <a:sym typeface="Calibri"/>
            </a:endParaRPr>
          </a:p>
        </p:txBody>
      </p:sp>
    </p:spTree>
    <p:custDataLst>
      <p:tags r:id="rId1"/>
    </p:custDataLst>
    <p:extLst>
      <p:ext uri="{BB962C8B-B14F-4D97-AF65-F5344CB8AC3E}">
        <p14:creationId xmlns:p14="http://schemas.microsoft.com/office/powerpoint/2010/main" val="3198722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up)">
                                      <p:cBhvr>
                                        <p:cTn id="23" dur="500"/>
                                        <p:tgtEl>
                                          <p:spTgt spid="8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p:bldP spid="7" grpId="0"/>
      <p:bldP spid="7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50680" y="2396419"/>
            <a:ext cx="23309280" cy="909575"/>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CC9CDA57-3642-4499-85DC-7E3520E54035}"/>
              </a:ext>
            </a:extLst>
          </p:cNvPr>
          <p:cNvGrpSpPr/>
          <p:nvPr/>
        </p:nvGrpSpPr>
        <p:grpSpPr>
          <a:xfrm>
            <a:off x="-20782" y="3451437"/>
            <a:ext cx="23841697" cy="2526833"/>
            <a:chOff x="61236" y="2219637"/>
            <a:chExt cx="11904573" cy="1331024"/>
          </a:xfrm>
          <a:solidFill>
            <a:srgbClr val="5F8D2E"/>
          </a:solidFill>
        </p:grpSpPr>
        <p:sp>
          <p:nvSpPr>
            <p:cNvPr id="8" name="Rectangle 7">
              <a:extLst>
                <a:ext uri="{FF2B5EF4-FFF2-40B4-BE49-F238E27FC236}">
                  <a16:creationId xmlns:a16="http://schemas.microsoft.com/office/drawing/2014/main" id="{00780CF5-E936-48E1-AB7B-CE819980B2C4}"/>
                </a:ext>
              </a:extLst>
            </p:cNvPr>
            <p:cNvSpPr/>
            <p:nvPr/>
          </p:nvSpPr>
          <p:spPr>
            <a:xfrm>
              <a:off x="6258009" y="2219637"/>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7D7EC5FD-6D19-4178-8F3F-D968CD745CD7}"/>
                </a:ext>
              </a:extLst>
            </p:cNvPr>
            <p:cNvSpPr/>
            <p:nvPr/>
          </p:nvSpPr>
          <p:spPr>
            <a:xfrm>
              <a:off x="365572" y="2243981"/>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9" name="Oval 8">
              <a:extLst>
                <a:ext uri="{FF2B5EF4-FFF2-40B4-BE49-F238E27FC236}">
                  <a16:creationId xmlns:a16="http://schemas.microsoft.com/office/drawing/2014/main" id="{84E3787D-1546-489A-BC25-C3FD609DCB06}"/>
                </a:ext>
              </a:extLst>
            </p:cNvPr>
            <p:cNvSpPr/>
            <p:nvPr/>
          </p:nvSpPr>
          <p:spPr>
            <a:xfrm>
              <a:off x="5967464" y="2278892"/>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11" name="Oval 10">
              <a:extLst>
                <a:ext uri="{FF2B5EF4-FFF2-40B4-BE49-F238E27FC236}">
                  <a16:creationId xmlns:a16="http://schemas.microsoft.com/office/drawing/2014/main" id="{C676FBB2-AAED-49BD-A619-CEF526460920}"/>
                </a:ext>
              </a:extLst>
            </p:cNvPr>
            <p:cNvSpPr/>
            <p:nvPr/>
          </p:nvSpPr>
          <p:spPr>
            <a:xfrm>
              <a:off x="93440" y="2301326"/>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12" name="Rectangle 11">
              <a:extLst>
                <a:ext uri="{FF2B5EF4-FFF2-40B4-BE49-F238E27FC236}">
                  <a16:creationId xmlns:a16="http://schemas.microsoft.com/office/drawing/2014/main" id="{A40F324A-DDD8-4E6C-BDD6-975E3ADA5BD3}"/>
                </a:ext>
              </a:extLst>
            </p:cNvPr>
            <p:cNvSpPr/>
            <p:nvPr/>
          </p:nvSpPr>
          <p:spPr>
            <a:xfrm>
              <a:off x="351781" y="2933393"/>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5F2BEF5-F8F4-46A1-9C1D-71C64EC303F1}"/>
                </a:ext>
              </a:extLst>
            </p:cNvPr>
            <p:cNvSpPr/>
            <p:nvPr/>
          </p:nvSpPr>
          <p:spPr>
            <a:xfrm>
              <a:off x="61236" y="2992648"/>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14" name="Rectangle 13">
              <a:extLst>
                <a:ext uri="{FF2B5EF4-FFF2-40B4-BE49-F238E27FC236}">
                  <a16:creationId xmlns:a16="http://schemas.microsoft.com/office/drawing/2014/main" id="{3DAB8123-5FE6-40C4-9AE4-208D44B789A6}"/>
                </a:ext>
              </a:extLst>
            </p:cNvPr>
            <p:cNvSpPr/>
            <p:nvPr/>
          </p:nvSpPr>
          <p:spPr>
            <a:xfrm>
              <a:off x="6244219" y="2909049"/>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5" name="Oval 14">
              <a:extLst>
                <a:ext uri="{FF2B5EF4-FFF2-40B4-BE49-F238E27FC236}">
                  <a16:creationId xmlns:a16="http://schemas.microsoft.com/office/drawing/2014/main" id="{9953997F-6181-4CF6-B667-2A3829F80CDD}"/>
                </a:ext>
              </a:extLst>
            </p:cNvPr>
            <p:cNvSpPr/>
            <p:nvPr/>
          </p:nvSpPr>
          <p:spPr>
            <a:xfrm>
              <a:off x="5953674" y="2968304"/>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nvGrpSpPr>
          <p:cNvPr id="37" name="Group 36"/>
          <p:cNvGrpSpPr/>
          <p:nvPr/>
        </p:nvGrpSpPr>
        <p:grpSpPr>
          <a:xfrm>
            <a:off x="-43258" y="2172862"/>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18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algn="ctr"/>
                <a:r>
                  <a:rPr lang="vi-VN" sz="4000" b="1" dirty="0">
                    <a:solidFill>
                      <a:srgbClr val="0000FF"/>
                    </a:solidFill>
                    <a:latin typeface="Tahoma" pitchFamily="34" charset="0"/>
                    <a:ea typeface="Tahoma" pitchFamily="34" charset="0"/>
                    <a:cs typeface="Tahoma" pitchFamily="34" charset="0"/>
                  </a:rPr>
                  <a:t>CÂU </a:t>
                </a:r>
                <a:r>
                  <a:rPr lang="en-US" sz="4000" b="1" dirty="0">
                    <a:solidFill>
                      <a:srgbClr val="0000FF"/>
                    </a:solidFill>
                    <a:latin typeface="Tahoma" pitchFamily="34" charset="0"/>
                    <a:ea typeface="Tahoma" pitchFamily="34" charset="0"/>
                    <a:cs typeface="Tahoma" pitchFamily="34" charset="0"/>
                  </a:rPr>
                  <a:t>9</a:t>
                </a: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16" name="Group 47">
            <a:extLst>
              <a:ext uri="{FF2B5EF4-FFF2-40B4-BE49-F238E27FC236}">
                <a16:creationId xmlns:a16="http://schemas.microsoft.com/office/drawing/2014/main" id="{A91951E0-2211-08D7-5E22-EAFA1718558E}"/>
              </a:ext>
            </a:extLst>
          </p:cNvPr>
          <p:cNvGrpSpPr/>
          <p:nvPr/>
        </p:nvGrpSpPr>
        <p:grpSpPr>
          <a:xfrm>
            <a:off x="7946319" y="770148"/>
            <a:ext cx="9154126" cy="968318"/>
            <a:chOff x="739068" y="1515168"/>
            <a:chExt cx="8338389" cy="968444"/>
          </a:xfrm>
          <a:solidFill>
            <a:srgbClr val="FFC000"/>
          </a:solidFill>
        </p:grpSpPr>
        <p:sp>
          <p:nvSpPr>
            <p:cNvPr id="19" name="Freeform 71">
              <a:extLst>
                <a:ext uri="{FF2B5EF4-FFF2-40B4-BE49-F238E27FC236}">
                  <a16:creationId xmlns:a16="http://schemas.microsoft.com/office/drawing/2014/main" id="{BFC57702-497A-7322-A0D8-423313F0B873}"/>
                </a:ext>
              </a:extLst>
            </p:cNvPr>
            <p:cNvSpPr>
              <a:spLocks/>
            </p:cNvSpPr>
            <p:nvPr/>
          </p:nvSpPr>
          <p:spPr bwMode="auto">
            <a:xfrm flipH="1">
              <a:off x="3250419" y="2104202"/>
              <a:ext cx="5827038" cy="379410"/>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0" name="Group 30">
              <a:extLst>
                <a:ext uri="{FF2B5EF4-FFF2-40B4-BE49-F238E27FC236}">
                  <a16:creationId xmlns:a16="http://schemas.microsoft.com/office/drawing/2014/main" id="{DB5D54E3-CCFD-17A3-21FB-AEF4B9478D8C}"/>
                </a:ext>
              </a:extLst>
            </p:cNvPr>
            <p:cNvGrpSpPr/>
            <p:nvPr/>
          </p:nvGrpSpPr>
          <p:grpSpPr>
            <a:xfrm>
              <a:off x="739068" y="1515168"/>
              <a:ext cx="7220702" cy="960327"/>
              <a:chOff x="739068" y="1515168"/>
              <a:chExt cx="7220702" cy="960327"/>
            </a:xfrm>
            <a:grpFill/>
          </p:grpSpPr>
          <p:sp>
            <p:nvSpPr>
              <p:cNvPr id="21"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3"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4"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TextBox 43">
                <a:extLst>
                  <a:ext uri="{FF2B5EF4-FFF2-40B4-BE49-F238E27FC236}">
                    <a16:creationId xmlns:a16="http://schemas.microsoft.com/office/drawing/2014/main" id="{0C1BE070-82A6-5DBB-D815-FE1B069FF99F}"/>
                  </a:ext>
                </a:extLst>
              </p:cNvPr>
              <p:cNvSpPr txBox="1"/>
              <p:nvPr/>
            </p:nvSpPr>
            <p:spPr>
              <a:xfrm>
                <a:off x="2132732" y="1706054"/>
                <a:ext cx="5827038"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BỔ SUNG</a:t>
                </a:r>
              </a:p>
            </p:txBody>
          </p:sp>
        </p:grpSp>
      </p:grpSp>
      <p:sp>
        <p:nvSpPr>
          <p:cNvPr id="18" name="De_bai1">
            <a:extLst>
              <a:ext uri="{FF2B5EF4-FFF2-40B4-BE49-F238E27FC236}">
                <a16:creationId xmlns:a16="http://schemas.microsoft.com/office/drawing/2014/main" id="{4035526F-9547-0E81-B93A-BC0D8AAC2D2E}"/>
              </a:ext>
            </a:extLst>
          </p:cNvPr>
          <p:cNvSpPr/>
          <p:nvPr/>
        </p:nvSpPr>
        <p:spPr>
          <a:xfrm>
            <a:off x="399428" y="7234473"/>
            <a:ext cx="23617406" cy="1496215"/>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lvl="0"/>
            <a:r>
              <a:rPr lang="en-US" dirty="0"/>
              <a:t>                            </a:t>
            </a:r>
          </a:p>
        </p:txBody>
      </p:sp>
      <p:grpSp>
        <p:nvGrpSpPr>
          <p:cNvPr id="28" name="Google Shape;445;p3">
            <a:extLst>
              <a:ext uri="{FF2B5EF4-FFF2-40B4-BE49-F238E27FC236}">
                <a16:creationId xmlns:a16="http://schemas.microsoft.com/office/drawing/2014/main" id="{A57B0C30-A4F7-FBBC-27D8-465F7B16C258}"/>
              </a:ext>
            </a:extLst>
          </p:cNvPr>
          <p:cNvGrpSpPr/>
          <p:nvPr/>
        </p:nvGrpSpPr>
        <p:grpSpPr>
          <a:xfrm>
            <a:off x="399428" y="7025349"/>
            <a:ext cx="3001890" cy="861956"/>
            <a:chOff x="2028795" y="4418277"/>
            <a:chExt cx="3503060" cy="861956"/>
          </a:xfrm>
        </p:grpSpPr>
        <p:sp>
          <p:nvSpPr>
            <p:cNvPr id="30" name="Google Shape;446;p3">
              <a:extLst>
                <a:ext uri="{FF2B5EF4-FFF2-40B4-BE49-F238E27FC236}">
                  <a16:creationId xmlns:a16="http://schemas.microsoft.com/office/drawing/2014/main" id="{33184391-C473-9B5F-7345-EBFD02CE4859}"/>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sz="4300" b="1" i="0" u="none" strike="noStrike" kern="1200" cap="none" spc="0" normalizeH="0" baseline="0" noProof="0">
                <a:ln>
                  <a:noFill/>
                </a:ln>
                <a:solidFill>
                  <a:prstClr val="black"/>
                </a:solidFill>
                <a:effectLst/>
                <a:uLnTx/>
                <a:uFillTx/>
                <a:latin typeface="Tahoma" panose="020B0604030504040204" pitchFamily="34" charset="0"/>
                <a:ea typeface="Tahoma"/>
                <a:cs typeface="Tahoma"/>
                <a:sym typeface="Tahoma"/>
              </a:endParaRPr>
            </a:p>
          </p:txBody>
        </p:sp>
        <p:sp>
          <p:nvSpPr>
            <p:cNvPr id="41" name="txt_cau">
              <a:extLst>
                <a:ext uri="{FF2B5EF4-FFF2-40B4-BE49-F238E27FC236}">
                  <a16:creationId xmlns:a16="http://schemas.microsoft.com/office/drawing/2014/main" id="{6806E7B0-3116-DA8D-C809-46E50CD98B3D}"/>
                </a:ext>
              </a:extLst>
            </p:cNvPr>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00CC"/>
                  </a:solidFill>
                  <a:effectLst/>
                  <a:uLnTx/>
                  <a:uFillTx/>
                  <a:latin typeface="Tahoma" panose="020B0604030504040204" pitchFamily="34" charset="0"/>
                  <a:ea typeface="Tahoma"/>
                  <a:cs typeface="Tahoma"/>
                  <a:sym typeface="Tahoma"/>
                </a:rPr>
                <a:t>Câu</a:t>
              </a:r>
              <a:r>
                <a:rPr kumimoji="0" lang="en-US" sz="4600" b="1" i="0" u="none" strike="noStrike" kern="1200" cap="none" spc="0" normalizeH="0" baseline="0" noProof="0" dirty="0">
                  <a:ln>
                    <a:noFill/>
                  </a:ln>
                  <a:solidFill>
                    <a:srgbClr val="0000CC"/>
                  </a:solidFill>
                  <a:effectLst/>
                  <a:uLnTx/>
                  <a:uFillTx/>
                  <a:latin typeface="Tahoma" panose="020B0604030504040204" pitchFamily="34" charset="0"/>
                  <a:ea typeface="Tahoma"/>
                  <a:cs typeface="Tahoma"/>
                  <a:sym typeface="Tahoma"/>
                </a:rPr>
                <a:t> </a:t>
              </a:r>
              <a:r>
                <a:rPr lang="en-US" sz="4600" b="1" dirty="0">
                  <a:solidFill>
                    <a:srgbClr val="0000CC"/>
                  </a:solidFill>
                  <a:latin typeface="Tahoma" panose="020B0604030504040204" pitchFamily="34" charset="0"/>
                  <a:ea typeface="Tahoma"/>
                  <a:cs typeface="Tahoma"/>
                  <a:sym typeface="Tahoma"/>
                </a:rPr>
                <a:t>10</a:t>
              </a:r>
              <a:endParaRPr kumimoji="0" sz="4600" b="1" i="0" u="none" strike="noStrike" kern="1200" cap="none" spc="0" normalizeH="0" baseline="0" noProof="0" dirty="0">
                <a:ln>
                  <a:noFill/>
                </a:ln>
                <a:solidFill>
                  <a:srgbClr val="0000CC"/>
                </a:solidFill>
                <a:effectLst/>
                <a:uLnTx/>
                <a:uFillTx/>
                <a:latin typeface="Tahoma" panose="020B0604030504040204" pitchFamily="34" charset="0"/>
                <a:ea typeface="Tahoma"/>
                <a:cs typeface="Tahoma"/>
                <a:sym typeface="Tahoma"/>
              </a:endParaRPr>
            </a:p>
          </p:txBody>
        </p:sp>
      </p:grpSp>
      <p:pic>
        <p:nvPicPr>
          <p:cNvPr id="43" name="Google Shape;448;p3">
            <a:extLst>
              <a:ext uri="{FF2B5EF4-FFF2-40B4-BE49-F238E27FC236}">
                <a16:creationId xmlns:a16="http://schemas.microsoft.com/office/drawing/2014/main" id="{007431FF-0311-6660-3852-3015FBD00ABB}"/>
              </a:ext>
            </a:extLst>
          </p:cNvPr>
          <p:cNvPicPr preferRelativeResize="0"/>
          <p:nvPr/>
        </p:nvPicPr>
        <p:blipFill rotWithShape="1">
          <a:blip r:embed="rId5">
            <a:alphaModFix/>
          </a:blip>
          <a:srcRect l="15599" t="21515" r="9758" b="14519"/>
          <a:stretch/>
        </p:blipFill>
        <p:spPr>
          <a:xfrm>
            <a:off x="-2988" y="6993625"/>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mc:AlternateContent xmlns:mc="http://schemas.openxmlformats.org/markup-compatibility/2006" xmlns:a14="http://schemas.microsoft.com/office/drawing/2010/main">
        <mc:Choice Requires="a14">
          <p:sp>
            <p:nvSpPr>
              <p:cNvPr id="44" name="De_bai">
                <a:extLst>
                  <a:ext uri="{FF2B5EF4-FFF2-40B4-BE49-F238E27FC236}">
                    <a16:creationId xmlns:a16="http://schemas.microsoft.com/office/drawing/2014/main" id="{4A60ABE0-066F-6BE0-7338-A87B226638F9}"/>
                  </a:ext>
                </a:extLst>
              </p:cNvPr>
              <p:cNvSpPr txBox="1">
                <a:spLocks/>
              </p:cNvSpPr>
              <p:nvPr/>
            </p:nvSpPr>
            <p:spPr>
              <a:xfrm>
                <a:off x="883920" y="7259155"/>
                <a:ext cx="23132914" cy="147153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14:m>
                  <m:oMathPara xmlns:m="http://schemas.openxmlformats.org/officeDocument/2006/math">
                    <m:oMathParaPr>
                      <m:jc m:val="centerGroup"/>
                    </m:oMathParaPr>
                    <m:oMath xmlns:m="http://schemas.openxmlformats.org/officeDocument/2006/math">
                      <m:r>
                        <m:rPr>
                          <m:nor/>
                        </m:rPr>
                        <a:rPr lang="en-US" sz="4800" b="1" i="0" smtClean="0">
                          <a:solidFill>
                            <a:schemeClr val="tx1"/>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De_bai">
                <a:extLst>
                  <a:ext uri="{FF2B5EF4-FFF2-40B4-BE49-F238E27FC236}">
                    <a16:creationId xmlns:a16="http://schemas.microsoft.com/office/drawing/2014/main" id="{4A60ABE0-066F-6BE0-7338-A87B226638F9}"/>
                  </a:ext>
                </a:extLst>
              </p:cNvPr>
              <p:cNvSpPr txBox="1">
                <a:spLocks noRot="1" noChangeAspect="1" noMove="1" noResize="1" noEditPoints="1" noAdjustHandles="1" noChangeArrowheads="1" noChangeShapeType="1" noTextEdit="1"/>
              </p:cNvSpPr>
              <p:nvPr/>
            </p:nvSpPr>
            <p:spPr>
              <a:xfrm>
                <a:off x="883920" y="7259155"/>
                <a:ext cx="23132914" cy="1471533"/>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B7AA27C-1F67-7236-EB1B-33C6880F7AAF}"/>
                  </a:ext>
                </a:extLst>
              </p:cNvPr>
              <p:cNvSpPr txBox="1"/>
              <p:nvPr/>
            </p:nvSpPr>
            <p:spPr>
              <a:xfrm>
                <a:off x="7209298" y="10655206"/>
                <a:ext cx="10016511" cy="847733"/>
              </a:xfrm>
              <a:prstGeom prst="rect">
                <a:avLst/>
              </a:prstGeom>
              <a:noFill/>
            </p:spPr>
            <p:txBody>
              <a:bodyPr wrap="square">
                <a:spAutoFit/>
              </a:bodyPr>
              <a:lstStyle/>
              <a:p>
                <a:pPr lvl="0" algn="ct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𝒙</m:t>
                      </m:r>
                      <m:r>
                        <a:rPr lang="en-US" sz="4800" b="1" i="1" smtClean="0">
                          <a:solidFill>
                            <a:schemeClr val="bg1"/>
                          </a:solidFill>
                          <a:latin typeface="Cambria Math" panose="02040503050406030204" pitchFamily="18" charset="0"/>
                        </a:rPr>
                        <m:t>∈</m:t>
                      </m:r>
                      <m:r>
                        <a:rPr lang="en-US" sz="4800" b="1" i="1" smtClean="0">
                          <a:solidFill>
                            <a:schemeClr val="bg1"/>
                          </a:solidFill>
                          <a:latin typeface="Cambria Math" panose="02040503050406030204" pitchFamily="18" charset="0"/>
                        </a:rPr>
                        <m:t>ℤ</m:t>
                      </m:r>
                      <m:r>
                        <a:rPr lang="en-US" sz="4800" b="1" i="1" smtClean="0">
                          <a:solidFill>
                            <a:schemeClr val="bg1"/>
                          </a:solidFill>
                          <a:latin typeface="Cambria Math" panose="02040503050406030204" pitchFamily="18" charset="0"/>
                        </a:rPr>
                        <m:t>, </m:t>
                      </m:r>
                      <m:r>
                        <a:rPr lang="en-US" sz="4800" b="1" i="1" smtClean="0">
                          <a:solidFill>
                            <a:schemeClr val="bg1"/>
                          </a:solidFill>
                          <a:latin typeface="Cambria Math" panose="02040503050406030204" pitchFamily="18" charset="0"/>
                        </a:rPr>
                        <m:t>𝟐</m:t>
                      </m:r>
                      <m:sSup>
                        <m:sSupPr>
                          <m:ctrlPr>
                            <a:rPr lang="en-US" sz="4800" b="1" i="1">
                              <a:solidFill>
                                <a:schemeClr val="bg1"/>
                              </a:solidFill>
                              <a:latin typeface="Cambria Math" panose="02040503050406030204" pitchFamily="18" charset="0"/>
                            </a:rPr>
                          </m:ctrlPr>
                        </m:sSupPr>
                        <m:e>
                          <m:r>
                            <a:rPr lang="en-US" sz="4800" b="1" i="1">
                              <a:solidFill>
                                <a:schemeClr val="bg1"/>
                              </a:solidFill>
                              <a:latin typeface="Cambria Math" panose="02040503050406030204" pitchFamily="18" charset="0"/>
                            </a:rPr>
                            <m:t>𝒙</m:t>
                          </m:r>
                        </m:e>
                        <m:sup>
                          <m:r>
                            <a:rPr lang="en-US" sz="4800" b="1" i="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𝟖</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𝟎</m:t>
                      </m:r>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63" name="TextBox 62">
                <a:extLst>
                  <a:ext uri="{FF2B5EF4-FFF2-40B4-BE49-F238E27FC236}">
                    <a16:creationId xmlns:a16="http://schemas.microsoft.com/office/drawing/2014/main" id="{BB7AA27C-1F67-7236-EB1B-33C6880F7AAF}"/>
                  </a:ext>
                </a:extLst>
              </p:cNvPr>
              <p:cNvSpPr txBox="1">
                <a:spLocks noRot="1" noChangeAspect="1" noMove="1" noResize="1" noEditPoints="1" noAdjustHandles="1" noChangeArrowheads="1" noChangeShapeType="1" noTextEdit="1"/>
              </p:cNvSpPr>
              <p:nvPr/>
            </p:nvSpPr>
            <p:spPr>
              <a:xfrm>
                <a:off x="7209298" y="10655206"/>
                <a:ext cx="10016511" cy="847733"/>
              </a:xfrm>
              <a:prstGeom prst="rect">
                <a:avLst/>
              </a:prstGeom>
              <a:blipFill>
                <a:blip r:embed="rId14"/>
                <a:stretch>
                  <a:fillRect/>
                </a:stretch>
              </a:blipFill>
            </p:spPr>
            <p:txBody>
              <a:bodyPr/>
              <a:lstStyle/>
              <a:p>
                <a:r>
                  <a:rPr lang="en-US">
                    <a:noFill/>
                  </a:rPr>
                  <a:t> </a:t>
                </a:r>
              </a:p>
            </p:txBody>
          </p:sp>
        </mc:Fallback>
      </mc:AlternateContent>
      <p:grpSp>
        <p:nvGrpSpPr>
          <p:cNvPr id="66" name="Group 65">
            <a:extLst>
              <a:ext uri="{FF2B5EF4-FFF2-40B4-BE49-F238E27FC236}">
                <a16:creationId xmlns:a16="http://schemas.microsoft.com/office/drawing/2014/main" id="{CC9CDA57-3642-4499-85DC-7E3520E54035}"/>
              </a:ext>
            </a:extLst>
          </p:cNvPr>
          <p:cNvGrpSpPr/>
          <p:nvPr/>
        </p:nvGrpSpPr>
        <p:grpSpPr>
          <a:xfrm>
            <a:off x="202755" y="9265448"/>
            <a:ext cx="23841697" cy="2797991"/>
            <a:chOff x="61236" y="2219637"/>
            <a:chExt cx="11904573" cy="1339871"/>
          </a:xfrm>
          <a:solidFill>
            <a:srgbClr val="5F8D2E"/>
          </a:solidFill>
        </p:grpSpPr>
        <p:sp>
          <p:nvSpPr>
            <p:cNvPr id="71" name="Rectangle 70">
              <a:extLst>
                <a:ext uri="{FF2B5EF4-FFF2-40B4-BE49-F238E27FC236}">
                  <a16:creationId xmlns:a16="http://schemas.microsoft.com/office/drawing/2014/main" id="{00780CF5-E936-48E1-AB7B-CE819980B2C4}"/>
                </a:ext>
              </a:extLst>
            </p:cNvPr>
            <p:cNvSpPr/>
            <p:nvPr/>
          </p:nvSpPr>
          <p:spPr>
            <a:xfrm>
              <a:off x="6258009" y="2219637"/>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2" name="Rectangle 71">
              <a:extLst>
                <a:ext uri="{FF2B5EF4-FFF2-40B4-BE49-F238E27FC236}">
                  <a16:creationId xmlns:a16="http://schemas.microsoft.com/office/drawing/2014/main" id="{7D7EC5FD-6D19-4178-8F3F-D968CD745CD7}"/>
                </a:ext>
              </a:extLst>
            </p:cNvPr>
            <p:cNvSpPr/>
            <p:nvPr/>
          </p:nvSpPr>
          <p:spPr>
            <a:xfrm>
              <a:off x="240165" y="2255283"/>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a:extLst>
                <a:ext uri="{FF2B5EF4-FFF2-40B4-BE49-F238E27FC236}">
                  <a16:creationId xmlns:a16="http://schemas.microsoft.com/office/drawing/2014/main" id="{84E3787D-1546-489A-BC25-C3FD609DCB06}"/>
                </a:ext>
              </a:extLst>
            </p:cNvPr>
            <p:cNvSpPr/>
            <p:nvPr/>
          </p:nvSpPr>
          <p:spPr>
            <a:xfrm>
              <a:off x="5967464" y="2278892"/>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74" name="Oval 73">
              <a:extLst>
                <a:ext uri="{FF2B5EF4-FFF2-40B4-BE49-F238E27FC236}">
                  <a16:creationId xmlns:a16="http://schemas.microsoft.com/office/drawing/2014/main" id="{C676FBB2-AAED-49BD-A619-CEF526460920}"/>
                </a:ext>
              </a:extLst>
            </p:cNvPr>
            <p:cNvSpPr/>
            <p:nvPr/>
          </p:nvSpPr>
          <p:spPr>
            <a:xfrm>
              <a:off x="93440" y="2301326"/>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75" name="Rectangle 74">
              <a:extLst>
                <a:ext uri="{FF2B5EF4-FFF2-40B4-BE49-F238E27FC236}">
                  <a16:creationId xmlns:a16="http://schemas.microsoft.com/office/drawing/2014/main" id="{A40F324A-DDD8-4E6C-BDD6-975E3ADA5BD3}"/>
                </a:ext>
              </a:extLst>
            </p:cNvPr>
            <p:cNvSpPr/>
            <p:nvPr/>
          </p:nvSpPr>
          <p:spPr>
            <a:xfrm>
              <a:off x="259664" y="2942240"/>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a:extLst>
                <a:ext uri="{FF2B5EF4-FFF2-40B4-BE49-F238E27FC236}">
                  <a16:creationId xmlns:a16="http://schemas.microsoft.com/office/drawing/2014/main" id="{A5F2BEF5-F8F4-46A1-9C1D-71C64EC303F1}"/>
                </a:ext>
              </a:extLst>
            </p:cNvPr>
            <p:cNvSpPr/>
            <p:nvPr/>
          </p:nvSpPr>
          <p:spPr>
            <a:xfrm>
              <a:off x="61236" y="2992648"/>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77" name="Rectangle 76">
              <a:extLst>
                <a:ext uri="{FF2B5EF4-FFF2-40B4-BE49-F238E27FC236}">
                  <a16:creationId xmlns:a16="http://schemas.microsoft.com/office/drawing/2014/main" id="{3DAB8123-5FE6-40C4-9AE4-208D44B789A6}"/>
                </a:ext>
              </a:extLst>
            </p:cNvPr>
            <p:cNvSpPr/>
            <p:nvPr/>
          </p:nvSpPr>
          <p:spPr>
            <a:xfrm>
              <a:off x="6244219" y="2909049"/>
              <a:ext cx="5707800" cy="617268"/>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8" name="Oval 77">
              <a:extLst>
                <a:ext uri="{FF2B5EF4-FFF2-40B4-BE49-F238E27FC236}">
                  <a16:creationId xmlns:a16="http://schemas.microsoft.com/office/drawing/2014/main" id="{9953997F-6181-4CF6-B667-2A3829F80CDD}"/>
                </a:ext>
              </a:extLst>
            </p:cNvPr>
            <p:cNvSpPr/>
            <p:nvPr/>
          </p:nvSpPr>
          <p:spPr>
            <a:xfrm>
              <a:off x="5953674" y="2968304"/>
              <a:ext cx="544265" cy="500266"/>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22" name="Oval 21">
            <a:extLst>
              <a:ext uri="{FF2B5EF4-FFF2-40B4-BE49-F238E27FC236}">
                <a16:creationId xmlns:a16="http://schemas.microsoft.com/office/drawing/2014/main" id="{C02D910A-6004-4462-BE7D-EEC55C9A0E8B}"/>
              </a:ext>
            </a:extLst>
          </p:cNvPr>
          <p:cNvSpPr/>
          <p:nvPr/>
        </p:nvSpPr>
        <p:spPr>
          <a:xfrm>
            <a:off x="54658" y="4917277"/>
            <a:ext cx="978440" cy="909575"/>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79" name="Oval 78">
            <a:extLst>
              <a:ext uri="{FF2B5EF4-FFF2-40B4-BE49-F238E27FC236}">
                <a16:creationId xmlns:a16="http://schemas.microsoft.com/office/drawing/2014/main" id="{C02D910A-6004-4462-BE7D-EEC55C9A0E8B}"/>
              </a:ext>
            </a:extLst>
          </p:cNvPr>
          <p:cNvSpPr/>
          <p:nvPr/>
        </p:nvSpPr>
        <p:spPr>
          <a:xfrm>
            <a:off x="12025182" y="10879691"/>
            <a:ext cx="1088530" cy="990269"/>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 name="Rectangle 5"/>
              <p:cNvSpPr/>
              <p:nvPr/>
            </p:nvSpPr>
            <p:spPr>
              <a:xfrm>
                <a:off x="3807139" y="2394173"/>
                <a:ext cx="18900462" cy="830997"/>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r>
                      <a:rPr lang="en-US" sz="4800" b="1" i="1">
                        <a:latin typeface="Cambria Math" panose="02040503050406030204" pitchFamily="18" charset="0"/>
                        <a:ea typeface="Times New Roman" panose="02020603050405020304" pitchFamily="18" charset="0"/>
                        <a:cs typeface="Times New Roman" panose="02020603050405020304" pitchFamily="18" charset="0"/>
                      </a:rPr>
                      <m:t>𝑷</m:t>
                    </m:r>
                    <m:r>
                      <a:rPr lang="en-US" sz="4800" b="1" i="1">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𝑸</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Khẳng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định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đây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807139" y="2394173"/>
                <a:ext cx="18900462" cy="830997"/>
              </a:xfrm>
              <a:prstGeom prst="rect">
                <a:avLst/>
              </a:prstGeom>
              <a:blipFill>
                <a:blip r:embed="rId15"/>
                <a:stretch>
                  <a:fillRect l="-1484"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818946" y="3607054"/>
                <a:ext cx="4104585" cy="917880"/>
              </a:xfrm>
              <a:prstGeom prst="rect">
                <a:avLst/>
              </a:prstGeom>
            </p:spPr>
            <p:txBody>
              <a:bodyPr wrap="none">
                <a:spAutoFit/>
              </a:bodyPr>
              <a:lstStyle/>
              <a:p>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chemeClr val="bg1"/>
                            </a:solidFill>
                            <a:effectLst/>
                            <a:latin typeface="Cambria Math" panose="02040503050406030204" pitchFamily="18" charset="0"/>
                          </a:rPr>
                        </m:ctrlPr>
                      </m:barPr>
                      <m:e>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𝐏</m:t>
                        </m:r>
                      </m:e>
                    </m:bar>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en-US" sz="4800" b="1" i="1">
                            <a:solidFill>
                              <a:schemeClr val="bg1"/>
                            </a:solidFill>
                            <a:effectLst/>
                            <a:latin typeface="Cambria Math" panose="02040503050406030204" pitchFamily="18" charset="0"/>
                          </a:rPr>
                        </m:ctrlPr>
                      </m:barPr>
                      <m:e>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𝐐</m:t>
                        </m:r>
                      </m:e>
                    </m:ba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đúng</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818946" y="3607054"/>
                <a:ext cx="4104585" cy="917880"/>
              </a:xfrm>
              <a:prstGeom prst="rect">
                <a:avLst/>
              </a:prstGeom>
              <a:blipFill>
                <a:blip r:embed="rId16"/>
                <a:stretch>
                  <a:fillRect t="-6667" r="-5786" b="-3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15585607" y="3506057"/>
                <a:ext cx="3283848" cy="917880"/>
              </a:xfrm>
              <a:prstGeom prst="rect">
                <a:avLst/>
              </a:prstGeom>
            </p:spPr>
            <p:txBody>
              <a:bodyPr wrap="none">
                <a:spAutoFit/>
              </a:bodyPr>
              <a:lstStyle/>
              <a:p>
                <a14:m>
                  <m:oMath xmlns:m="http://schemas.openxmlformats.org/officeDocument/2006/math">
                    <m:bar>
                      <m:barPr>
                        <m:pos m:val="top"/>
                        <m:ctrlPr>
                          <a:rPr lang="en-US" sz="4800" b="1" i="1">
                            <a:solidFill>
                              <a:schemeClr val="bg1"/>
                            </a:solidFill>
                            <a:effectLst/>
                            <a:latin typeface="Cambria Math" panose="02040503050406030204" pitchFamily="18" charset="0"/>
                          </a:rPr>
                        </m:ctrlPr>
                      </m:barPr>
                      <m:e>
                        <m: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𝑸</m:t>
                        </m:r>
                      </m:e>
                    </m:bar>
                    <m: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𝑷</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sai</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15585607" y="3506057"/>
                <a:ext cx="3283848" cy="917880"/>
              </a:xfrm>
              <a:prstGeom prst="rect">
                <a:avLst/>
              </a:prstGeom>
              <a:blipFill>
                <a:blip r:embed="rId17"/>
                <a:stretch>
                  <a:fillRect t="-6623" r="-7249" b="-331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4114800" y="4889647"/>
                <a:ext cx="3234155" cy="917880"/>
              </a:xfrm>
              <a:prstGeom prst="rect">
                <a:avLst/>
              </a:prstGeom>
            </p:spPr>
            <p:txBody>
              <a:bodyPr wrap="none">
                <a:spAutoFit/>
              </a:bodyPr>
              <a:lstStyle/>
              <a:p>
                <a14:m>
                  <m:oMath xmlns:m="http://schemas.openxmlformats.org/officeDocument/2006/math">
                    <m:bar>
                      <m:barPr>
                        <m:pos m:val="top"/>
                        <m:ctrlPr>
                          <a:rPr lang="en-US" sz="4800" b="1" i="1" smtClean="0">
                            <a:solidFill>
                              <a:schemeClr val="bg1"/>
                            </a:solidFill>
                            <a:latin typeface="Cambria Math" panose="02040503050406030204" pitchFamily="18" charset="0"/>
                          </a:rPr>
                        </m:ctrlPr>
                      </m:barPr>
                      <m:e>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𝐏</m:t>
                        </m:r>
                      </m:e>
                    </m:bar>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en-US" sz="4800" b="1" i="1">
                            <a:solidFill>
                              <a:schemeClr val="bg1"/>
                            </a:solidFill>
                            <a:effectLst/>
                            <a:latin typeface="Cambria Math" panose="02040503050406030204" pitchFamily="18" charset="0"/>
                          </a:rPr>
                        </m:ctrlPr>
                      </m:barPr>
                      <m:e>
                        <m:r>
                          <a:rPr lang="en-US" sz="4800" b="1"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𝐐</m:t>
                        </m:r>
                      </m:e>
                    </m:ba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sai</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4114800" y="4889647"/>
                <a:ext cx="3234155" cy="917880"/>
              </a:xfrm>
              <a:prstGeom prst="rect">
                <a:avLst/>
              </a:prstGeom>
              <a:blipFill>
                <a:blip r:embed="rId18"/>
                <a:stretch>
                  <a:fillRect t="-6623" r="-7156" b="-331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14751802" y="4711208"/>
                <a:ext cx="4101059" cy="1323439"/>
              </a:xfrm>
              <a:prstGeom prst="rect">
                <a:avLst/>
              </a:prstGeom>
            </p:spPr>
            <p:txBody>
              <a:bodyPr wrap="none">
                <a:spAutoFit/>
              </a:bodyPr>
              <a:lstStyle/>
              <a:p>
                <a:pPr marL="629920" algn="just">
                  <a:lnSpc>
                    <a:spcPct val="150000"/>
                  </a:lnSpc>
                  <a:spcAft>
                    <a:spcPts val="0"/>
                  </a:spcAft>
                  <a:tabLst>
                    <a:tab pos="629920" algn="l"/>
                    <a:tab pos="3599815" algn="l"/>
                    <a:tab pos="5039995" algn="l"/>
                  </a:tabLst>
                </a:pP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chemeClr val="bg1"/>
                            </a:solidFill>
                            <a:effectLst/>
                            <a:latin typeface="Cambria Math" panose="02040503050406030204" pitchFamily="18" charset="0"/>
                            <a:ea typeface="Calibri" panose="020F0502020204030204" pitchFamily="34" charset="0"/>
                          </a:rPr>
                        </m:ctrlPr>
                      </m:barPr>
                      <m:e>
                        <m:r>
                          <a:rPr lang="en-US" sz="4800" b="1" i="1">
                            <a:solidFill>
                              <a:schemeClr val="bg1"/>
                            </a:solidFill>
                            <a:effectLst/>
                            <a:latin typeface="Cambria Math" panose="02040503050406030204" pitchFamily="18" charset="0"/>
                            <a:ea typeface="Calibri" panose="020F0502020204030204" pitchFamily="34" charset="0"/>
                          </a:rPr>
                          <m:t>𝑷</m:t>
                        </m:r>
                      </m:e>
                    </m:bar>
                    <m:r>
                      <a:rPr lang="en-US" sz="4800" b="1" i="1">
                        <a:solidFill>
                          <a:schemeClr val="bg1"/>
                        </a:solidFill>
                        <a:effectLst/>
                        <a:latin typeface="Cambria Math" panose="02040503050406030204" pitchFamily="18" charset="0"/>
                        <a:ea typeface="Calibri" panose="020F0502020204030204" pitchFamily="34" charset="0"/>
                        <a:cs typeface="Cambria Math" panose="02040503050406030204" pitchFamily="18" charset="0"/>
                      </a:rPr>
                      <m:t>⇔</m:t>
                    </m:r>
                    <m:r>
                      <a:rPr lang="en-US" sz="4800" b="1" i="1">
                        <a:solidFill>
                          <a:schemeClr val="bg1"/>
                        </a:solidFill>
                        <a:effectLst/>
                        <a:latin typeface="Cambria Math" panose="02040503050406030204" pitchFamily="18" charset="0"/>
                        <a:ea typeface="Calibri" panose="020F0502020204030204" pitchFamily="34" charset="0"/>
                      </a:rPr>
                      <m:t>𝑸</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sai</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6" name="Rectangle 55"/>
              <p:cNvSpPr>
                <a:spLocks noRot="1" noChangeAspect="1" noMove="1" noResize="1" noEditPoints="1" noAdjustHandles="1" noChangeArrowheads="1" noChangeShapeType="1" noTextEdit="1"/>
              </p:cNvSpPr>
              <p:nvPr/>
            </p:nvSpPr>
            <p:spPr>
              <a:xfrm>
                <a:off x="14751802" y="4711208"/>
                <a:ext cx="4101059" cy="1323439"/>
              </a:xfrm>
              <a:prstGeom prst="rect">
                <a:avLst/>
              </a:prstGeom>
              <a:blipFill>
                <a:blip r:embed="rId19"/>
                <a:stretch>
                  <a:fillRect r="-5498" b="-10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a:off x="13045221" y="10957999"/>
                <a:ext cx="8110448" cy="8477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𝐱</m:t>
                      </m:r>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ℝ</m:t>
                      </m:r>
                      <m:r>
                        <a:rPr lang="en-US" sz="4800" b="1" i="0">
                          <a:solidFill>
                            <a:schemeClr val="bg1"/>
                          </a:solidFill>
                          <a:latin typeface="Cambria Math" panose="02040503050406030204" pitchFamily="18" charset="0"/>
                        </a:rPr>
                        <m:t>,</m:t>
                      </m:r>
                      <m:r>
                        <m:rPr>
                          <m:nor/>
                        </m:rPr>
                        <a:rPr lang="en-US" sz="4800" b="1">
                          <a:solidFill>
                            <a:schemeClr val="bg1"/>
                          </a:solidFill>
                          <a:latin typeface="Cambria Math" panose="02040503050406030204" pitchFamily="18" charset="0"/>
                        </a:rPr>
                        <m:t> </m:t>
                      </m:r>
                      <m:sSup>
                        <m:sSupPr>
                          <m:ctrlPr>
                            <a:rPr lang="en-US" sz="4800" b="1" i="1">
                              <a:solidFill>
                                <a:schemeClr val="bg1"/>
                              </a:solidFill>
                              <a:latin typeface="Cambria Math" panose="02040503050406030204" pitchFamily="18" charset="0"/>
                            </a:rPr>
                          </m:ctrlPr>
                        </m:sSupPr>
                        <m:e>
                          <m:r>
                            <a:rPr lang="en-US" sz="4800" b="1" i="0">
                              <a:solidFill>
                                <a:schemeClr val="bg1"/>
                              </a:solidFill>
                              <a:latin typeface="Cambria Math" panose="02040503050406030204" pitchFamily="18" charset="0"/>
                            </a:rPr>
                            <m:t>𝐱</m:t>
                          </m:r>
                        </m:e>
                        <m:sup>
                          <m:r>
                            <a:rPr lang="en-US" sz="4800" b="1" i="0">
                              <a:solidFill>
                                <a:schemeClr val="bg1"/>
                              </a:solidFill>
                              <a:latin typeface="Cambria Math" panose="02040503050406030204" pitchFamily="18" charset="0"/>
                            </a:rPr>
                            <m:t>𝟐</m:t>
                          </m:r>
                        </m:sup>
                      </m:sSup>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𝐱</m:t>
                      </m:r>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𝟑</m:t>
                      </m:r>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𝟎</m:t>
                      </m:r>
                      <m:r>
                        <a:rPr lang="en-US" sz="4800" b="1" i="0">
                          <a:solidFill>
                            <a:schemeClr val="bg1"/>
                          </a:solidFill>
                          <a:latin typeface="Cambria Math" panose="02040503050406030204" pitchFamily="18" charset="0"/>
                        </a:rPr>
                        <m:t>.</m:t>
                      </m:r>
                    </m:oMath>
                  </m:oMathPara>
                </a14:m>
                <a:endParaRPr lang="en-US" sz="4800" b="1" dirty="0">
                  <a:solidFill>
                    <a:schemeClr val="bg1"/>
                  </a:solidFill>
                </a:endParaRPr>
              </a:p>
            </p:txBody>
          </p:sp>
        </mc:Choice>
        <mc:Fallback xmlns="">
          <p:sp>
            <p:nvSpPr>
              <p:cNvPr id="84" name="Rectangle 83"/>
              <p:cNvSpPr>
                <a:spLocks noRot="1" noChangeAspect="1" noMove="1" noResize="1" noEditPoints="1" noAdjustHandles="1" noChangeArrowheads="1" noChangeShapeType="1" noTextEdit="1"/>
              </p:cNvSpPr>
              <p:nvPr/>
            </p:nvSpPr>
            <p:spPr>
              <a:xfrm>
                <a:off x="13045221" y="10957999"/>
                <a:ext cx="8110448" cy="84773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a:off x="13584110" y="9494500"/>
                <a:ext cx="6748835"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𝐱</m:t>
                      </m:r>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ℝ</m:t>
                      </m:r>
                      <m:r>
                        <a:rPr lang="en-US" sz="4800" b="1" i="0">
                          <a:solidFill>
                            <a:schemeClr val="bg1"/>
                          </a:solidFill>
                          <a:latin typeface="Cambria Math" panose="02040503050406030204" pitchFamily="18" charset="0"/>
                        </a:rPr>
                        <m:t>,</m:t>
                      </m:r>
                      <m:r>
                        <m:rPr>
                          <m:nor/>
                        </m:rPr>
                        <a:rPr lang="en-US" sz="4800" b="1">
                          <a:solidFill>
                            <a:schemeClr val="bg1"/>
                          </a:solidFill>
                          <a:latin typeface="Cambria Math" panose="02040503050406030204" pitchFamily="18" charset="0"/>
                        </a:rPr>
                        <m:t> </m:t>
                      </m:r>
                      <m:sSup>
                        <m:sSupPr>
                          <m:ctrlPr>
                            <a:rPr lang="en-US" sz="4800" b="1" i="1">
                              <a:solidFill>
                                <a:schemeClr val="bg1"/>
                              </a:solidFill>
                              <a:latin typeface="Cambria Math" panose="02040503050406030204" pitchFamily="18" charset="0"/>
                            </a:rPr>
                          </m:ctrlPr>
                        </m:sSupPr>
                        <m:e>
                          <m:r>
                            <a:rPr lang="en-US" sz="4800" b="1" i="0">
                              <a:solidFill>
                                <a:schemeClr val="bg1"/>
                              </a:solidFill>
                              <a:latin typeface="Cambria Math" panose="02040503050406030204" pitchFamily="18" charset="0"/>
                            </a:rPr>
                            <m:t>𝐱</m:t>
                          </m:r>
                        </m:e>
                        <m:sup>
                          <m:r>
                            <a:rPr lang="en-US" sz="4800" b="1" i="0">
                              <a:solidFill>
                                <a:schemeClr val="bg1"/>
                              </a:solidFill>
                              <a:latin typeface="Cambria Math" panose="02040503050406030204" pitchFamily="18" charset="0"/>
                            </a:rPr>
                            <m:t>𝟐</m:t>
                          </m:r>
                        </m:sup>
                      </m:sSup>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𝐱</m:t>
                      </m:r>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𝟑</m:t>
                      </m:r>
                      <m:r>
                        <a:rPr lang="en-US" sz="4800" b="1" i="0">
                          <a:solidFill>
                            <a:schemeClr val="bg1"/>
                          </a:solidFill>
                          <a:latin typeface="Cambria Math" panose="02040503050406030204" pitchFamily="18" charset="0"/>
                        </a:rPr>
                        <m:t>&gt;</m:t>
                      </m:r>
                      <m:r>
                        <a:rPr lang="en-US" sz="4800" b="1" i="0">
                          <a:solidFill>
                            <a:schemeClr val="bg1"/>
                          </a:solidFill>
                          <a:latin typeface="Cambria Math" panose="02040503050406030204" pitchFamily="18" charset="0"/>
                        </a:rPr>
                        <m:t>𝟎</m:t>
                      </m:r>
                      <m:r>
                        <a:rPr lang="en-US" sz="4800" b="1" i="0">
                          <a:solidFill>
                            <a:schemeClr val="bg1"/>
                          </a:solidFill>
                          <a:latin typeface="Cambria Math" panose="02040503050406030204" pitchFamily="18" charset="0"/>
                        </a:rPr>
                        <m:t>.</m:t>
                      </m:r>
                    </m:oMath>
                  </m:oMathPara>
                </a14:m>
                <a:endParaRPr lang="en-US" sz="4800" b="1" dirty="0">
                  <a:solidFill>
                    <a:schemeClr val="bg1"/>
                  </a:solidFill>
                </a:endParaRPr>
              </a:p>
            </p:txBody>
          </p:sp>
        </mc:Choice>
        <mc:Fallback xmlns="">
          <p:sp>
            <p:nvSpPr>
              <p:cNvPr id="85" name="Rectangle 84"/>
              <p:cNvSpPr>
                <a:spLocks noRot="1" noChangeAspect="1" noMove="1" noResize="1" noEditPoints="1" noAdjustHandles="1" noChangeArrowheads="1" noChangeShapeType="1" noTextEdit="1"/>
              </p:cNvSpPr>
              <p:nvPr/>
            </p:nvSpPr>
            <p:spPr>
              <a:xfrm>
                <a:off x="13584110" y="9494500"/>
                <a:ext cx="6748835" cy="84773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a:off x="1982271" y="9560525"/>
                <a:ext cx="6723187"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𝐱</m:t>
                      </m:r>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ℝ</m:t>
                      </m:r>
                      <m:r>
                        <a:rPr lang="en-US" sz="4800" b="1" i="0">
                          <a:solidFill>
                            <a:schemeClr val="bg1"/>
                          </a:solidFill>
                          <a:latin typeface="Cambria Math" panose="02040503050406030204" pitchFamily="18" charset="0"/>
                        </a:rPr>
                        <m:t>,</m:t>
                      </m:r>
                      <m:r>
                        <m:rPr>
                          <m:nor/>
                        </m:rPr>
                        <a:rPr lang="en-US" sz="4800" b="1">
                          <a:solidFill>
                            <a:schemeClr val="bg1"/>
                          </a:solidFill>
                          <a:latin typeface="Cambria Math" panose="02040503050406030204" pitchFamily="18" charset="0"/>
                        </a:rPr>
                        <m:t> </m:t>
                      </m:r>
                      <m:sSup>
                        <m:sSupPr>
                          <m:ctrlPr>
                            <a:rPr lang="en-US" sz="4800" b="1" i="1">
                              <a:solidFill>
                                <a:schemeClr val="bg1"/>
                              </a:solidFill>
                              <a:latin typeface="Cambria Math" panose="02040503050406030204" pitchFamily="18" charset="0"/>
                            </a:rPr>
                          </m:ctrlPr>
                        </m:sSupPr>
                        <m:e>
                          <m:r>
                            <a:rPr lang="en-US" sz="4800" b="1" i="0">
                              <a:solidFill>
                                <a:schemeClr val="bg1"/>
                              </a:solidFill>
                              <a:latin typeface="Cambria Math" panose="02040503050406030204" pitchFamily="18" charset="0"/>
                            </a:rPr>
                            <m:t>𝐱</m:t>
                          </m:r>
                        </m:e>
                        <m:sup>
                          <m:r>
                            <a:rPr lang="en-US" sz="4800" b="1" i="0">
                              <a:solidFill>
                                <a:schemeClr val="bg1"/>
                              </a:solidFill>
                              <a:latin typeface="Cambria Math" panose="02040503050406030204" pitchFamily="18" charset="0"/>
                            </a:rPr>
                            <m:t>𝟐</m:t>
                          </m:r>
                        </m:sup>
                      </m:sSup>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𝐱</m:t>
                      </m:r>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𝟑</m:t>
                      </m:r>
                      <m:r>
                        <a:rPr lang="en-US" sz="4800" b="1" i="0">
                          <a:solidFill>
                            <a:schemeClr val="bg1"/>
                          </a:solidFill>
                          <a:latin typeface="Cambria Math" panose="02040503050406030204" pitchFamily="18" charset="0"/>
                        </a:rPr>
                        <m:t>&gt;</m:t>
                      </m:r>
                      <m:r>
                        <a:rPr lang="en-US" sz="4800" b="1" i="0">
                          <a:solidFill>
                            <a:schemeClr val="bg1"/>
                          </a:solidFill>
                          <a:latin typeface="Cambria Math" panose="02040503050406030204" pitchFamily="18" charset="0"/>
                        </a:rPr>
                        <m:t>𝟎</m:t>
                      </m:r>
                      <m:r>
                        <a:rPr lang="en-US" sz="4800" b="1" i="0">
                          <a:solidFill>
                            <a:schemeClr val="bg1"/>
                          </a:solidFill>
                          <a:latin typeface="Cambria Math" panose="02040503050406030204" pitchFamily="18" charset="0"/>
                        </a:rPr>
                        <m:t>.</m:t>
                      </m:r>
                    </m:oMath>
                  </m:oMathPara>
                </a14:m>
                <a:endParaRPr lang="en-US" sz="4800" b="1" dirty="0">
                  <a:solidFill>
                    <a:schemeClr val="bg1"/>
                  </a:solidFill>
                </a:endParaRPr>
              </a:p>
            </p:txBody>
          </p:sp>
        </mc:Choice>
        <mc:Fallback xmlns="">
          <p:sp>
            <p:nvSpPr>
              <p:cNvPr id="86" name="Rectangle 85"/>
              <p:cNvSpPr>
                <a:spLocks noRot="1" noChangeAspect="1" noMove="1" noResize="1" noEditPoints="1" noAdjustHandles="1" noChangeArrowheads="1" noChangeShapeType="1" noTextEdit="1"/>
              </p:cNvSpPr>
              <p:nvPr/>
            </p:nvSpPr>
            <p:spPr>
              <a:xfrm>
                <a:off x="1982271" y="9560525"/>
                <a:ext cx="6723187" cy="84773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2160736" y="11025005"/>
                <a:ext cx="6760056"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m:t>
                      </m:r>
                      <m:r>
                        <a:rPr lang="en-US" sz="4800" b="1" i="0" smtClean="0">
                          <a:solidFill>
                            <a:schemeClr val="bg1"/>
                          </a:solidFill>
                          <a:latin typeface="Cambria Math" panose="02040503050406030204" pitchFamily="18" charset="0"/>
                        </a:rPr>
                        <m:t>𝐱</m:t>
                      </m:r>
                      <m:r>
                        <a:rPr lang="en-US" sz="4800" b="1" i="0" smtClean="0">
                          <a:solidFill>
                            <a:schemeClr val="bg1"/>
                          </a:solidFill>
                          <a:latin typeface="Cambria Math" panose="02040503050406030204" pitchFamily="18" charset="0"/>
                        </a:rPr>
                        <m:t>∉</m:t>
                      </m:r>
                      <m:r>
                        <a:rPr lang="en-US" sz="4800" b="1" i="0" smtClean="0">
                          <a:solidFill>
                            <a:schemeClr val="bg1"/>
                          </a:solidFill>
                          <a:latin typeface="Cambria Math" panose="02040503050406030204" pitchFamily="18" charset="0"/>
                        </a:rPr>
                        <m:t>ℝ</m:t>
                      </m:r>
                      <m:r>
                        <a:rPr lang="en-US" sz="4800" b="1" i="0" smtClean="0">
                          <a:solidFill>
                            <a:schemeClr val="bg1"/>
                          </a:solidFill>
                          <a:latin typeface="Cambria Math" panose="02040503050406030204" pitchFamily="18" charset="0"/>
                        </a:rPr>
                        <m:t>,</m:t>
                      </m:r>
                      <m:r>
                        <m:rPr>
                          <m:nor/>
                        </m:rPr>
                        <a:rPr lang="en-US" sz="4800" b="1">
                          <a:solidFill>
                            <a:schemeClr val="bg1"/>
                          </a:solidFill>
                          <a:latin typeface="Cambria Math" panose="02040503050406030204" pitchFamily="18" charset="0"/>
                        </a:rPr>
                        <m:t> </m:t>
                      </m:r>
                      <m:sSup>
                        <m:sSupPr>
                          <m:ctrlPr>
                            <a:rPr lang="en-US" sz="4800" b="1" i="1">
                              <a:solidFill>
                                <a:schemeClr val="bg1"/>
                              </a:solidFill>
                              <a:latin typeface="Cambria Math" panose="02040503050406030204" pitchFamily="18" charset="0"/>
                            </a:rPr>
                          </m:ctrlPr>
                        </m:sSupPr>
                        <m:e>
                          <m:r>
                            <a:rPr lang="en-US" sz="4800" b="1" i="0">
                              <a:solidFill>
                                <a:schemeClr val="bg1"/>
                              </a:solidFill>
                              <a:latin typeface="Cambria Math" panose="02040503050406030204" pitchFamily="18" charset="0"/>
                            </a:rPr>
                            <m:t>𝐱</m:t>
                          </m:r>
                        </m:e>
                        <m:sup>
                          <m:r>
                            <a:rPr lang="en-US" sz="4800" b="1" i="0">
                              <a:solidFill>
                                <a:schemeClr val="bg1"/>
                              </a:solidFill>
                              <a:latin typeface="Cambria Math" panose="02040503050406030204" pitchFamily="18" charset="0"/>
                            </a:rPr>
                            <m:t>𝟐</m:t>
                          </m:r>
                        </m:sup>
                      </m:sSup>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𝐱</m:t>
                      </m:r>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𝟑</m:t>
                      </m:r>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𝟎</m:t>
                      </m:r>
                      <m:r>
                        <a:rPr lang="en-US" sz="4800" b="1" i="0">
                          <a:solidFill>
                            <a:schemeClr val="bg1"/>
                          </a:solidFill>
                          <a:latin typeface="Cambria Math" panose="02040503050406030204" pitchFamily="18" charset="0"/>
                        </a:rPr>
                        <m:t>.</m:t>
                      </m:r>
                    </m:oMath>
                  </m:oMathPara>
                </a14:m>
                <a:endParaRPr lang="en-US" sz="4800" b="1" dirty="0">
                  <a:solidFill>
                    <a:schemeClr val="bg1"/>
                  </a:solidFill>
                </a:endParaRPr>
              </a:p>
            </p:txBody>
          </p:sp>
        </mc:Choice>
        <mc:Fallback xmlns="">
          <p:sp>
            <p:nvSpPr>
              <p:cNvPr id="87" name="Rectangle 86"/>
              <p:cNvSpPr>
                <a:spLocks noRot="1" noChangeAspect="1" noMove="1" noResize="1" noEditPoints="1" noAdjustHandles="1" noChangeArrowheads="1" noChangeShapeType="1" noTextEdit="1"/>
              </p:cNvSpPr>
              <p:nvPr/>
            </p:nvSpPr>
            <p:spPr>
              <a:xfrm>
                <a:off x="2160736" y="11025005"/>
                <a:ext cx="6760056" cy="84773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3283007" y="7617182"/>
                <a:ext cx="21136243" cy="1586396"/>
              </a:xfrm>
              <a:prstGeom prst="rect">
                <a:avLst/>
              </a:prstGeom>
            </p:spPr>
            <p:txBody>
              <a:bodyPr wrap="square">
                <a:spAutoFit/>
              </a:bodyPr>
              <a:lstStyle/>
              <a:p>
                <a:pPr lvl="0"/>
                <a14:m>
                  <m:oMath xmlns:m="http://schemas.openxmlformats.org/officeDocument/2006/math">
                    <m:r>
                      <m:rPr>
                        <m:nor/>
                      </m:rPr>
                      <a:rPr lang="en-US" sz="4800" b="1" dirty="0">
                        <a:latin typeface="Tahoma" panose="020B0604030504040204" pitchFamily="34" charset="0"/>
                        <a:ea typeface="Tahoma" panose="020B0604030504040204" pitchFamily="34" charset="0"/>
                        <a:cs typeface="Tahoma" panose="020B0604030504040204" pitchFamily="34" charset="0"/>
                      </a:rPr>
                      <m:t>M</m:t>
                    </m:r>
                    <m:r>
                      <m:rPr>
                        <m:nor/>
                      </m:rPr>
                      <a:rPr lang="en-US" sz="4800" b="1" dirty="0">
                        <a:latin typeface="Tahoma" panose="020B0604030504040204" pitchFamily="34" charset="0"/>
                        <a:ea typeface="Tahoma" panose="020B0604030504040204" pitchFamily="34" charset="0"/>
                        <a:cs typeface="Tahoma" panose="020B0604030504040204" pitchFamily="34" charset="0"/>
                      </a:rPr>
                      <m:t>ệ</m:t>
                    </m:r>
                    <m:r>
                      <m:rPr>
                        <m:nor/>
                      </m:rPr>
                      <a:rPr lang="en-US" sz="4800" b="1" dirty="0">
                        <a:latin typeface="Tahoma" panose="020B0604030504040204" pitchFamily="34" charset="0"/>
                        <a:ea typeface="Tahoma" panose="020B0604030504040204" pitchFamily="34" charset="0"/>
                        <a:cs typeface="Tahoma" panose="020B0604030504040204" pitchFamily="34" charset="0"/>
                      </a:rPr>
                      <m:t>nh</m:t>
                    </m:r>
                    <m:r>
                      <m:rPr>
                        <m:nor/>
                      </m:rPr>
                      <a:rPr lang="en-US" sz="4800" b="1" dirty="0">
                        <a:latin typeface="Tahoma" panose="020B0604030504040204" pitchFamily="34" charset="0"/>
                        <a:ea typeface="Tahoma" panose="020B0604030504040204" pitchFamily="34" charset="0"/>
                        <a:cs typeface="Tahoma" panose="020B0604030504040204" pitchFamily="34" charset="0"/>
                      </a:rPr>
                      <m:t> đề </m:t>
                    </m:r>
                    <m:r>
                      <a:rPr lang="en-US" sz="4800" b="1" i="0">
                        <a:latin typeface="Cambria Math" panose="02040503050406030204" pitchFamily="18" charset="0"/>
                      </a:rPr>
                      <m:t>𝐏</m:t>
                    </m:r>
                    <m:d>
                      <m:dPr>
                        <m:ctrlPr>
                          <a:rPr lang="en-US" sz="4800" b="1" i="1">
                            <a:latin typeface="Cambria Math" panose="02040503050406030204" pitchFamily="18" charset="0"/>
                          </a:rPr>
                        </m:ctrlPr>
                      </m:dPr>
                      <m:e>
                        <m:r>
                          <a:rPr lang="en-US" sz="4800" b="1" i="0">
                            <a:latin typeface="Cambria Math" panose="02040503050406030204" pitchFamily="18" charset="0"/>
                          </a:rPr>
                          <m:t>𝐱</m:t>
                        </m:r>
                      </m:e>
                    </m:d>
                    <m:r>
                      <a:rPr lang="en-US" sz="4800" b="1" i="0">
                        <a:latin typeface="Cambria Math" panose="02040503050406030204" pitchFamily="18" charset="0"/>
                      </a:rPr>
                      <m:t>:"∀</m:t>
                    </m:r>
                    <m:r>
                      <a:rPr lang="en-US" sz="4800" b="1" i="0">
                        <a:latin typeface="Cambria Math" panose="02040503050406030204" pitchFamily="18" charset="0"/>
                      </a:rPr>
                      <m:t>𝐱</m:t>
                    </m:r>
                    <m:r>
                      <a:rPr lang="en-US" sz="4800" b="1" i="0">
                        <a:latin typeface="Cambria Math" panose="02040503050406030204" pitchFamily="18" charset="0"/>
                      </a:rPr>
                      <m:t>∈</m:t>
                    </m:r>
                    <m:r>
                      <a:rPr lang="en-US" sz="4800" b="1" i="0">
                        <a:latin typeface="Cambria Math" panose="02040503050406030204" pitchFamily="18" charset="0"/>
                      </a:rPr>
                      <m:t>ℝ</m:t>
                    </m:r>
                    <m:r>
                      <a:rPr lang="en-US" sz="4800" b="1" i="0">
                        <a:latin typeface="Cambria Math" panose="02040503050406030204" pitchFamily="18" charset="0"/>
                      </a:rPr>
                      <m:t>,</m:t>
                    </m:r>
                    <m:r>
                      <m:rPr>
                        <m:nor/>
                      </m:rPr>
                      <a:rPr lang="en-US" sz="4800" b="1">
                        <a:latin typeface="Cambria Math" panose="02040503050406030204" pitchFamily="18" charset="0"/>
                      </a:rPr>
                      <m:t> </m:t>
                    </m:r>
                    <m:sSup>
                      <m:sSupPr>
                        <m:ctrlPr>
                          <a:rPr lang="en-US" sz="4800" b="1" i="1">
                            <a:latin typeface="Cambria Math" panose="02040503050406030204" pitchFamily="18" charset="0"/>
                          </a:rPr>
                        </m:ctrlPr>
                      </m:sSupPr>
                      <m:e>
                        <m:r>
                          <a:rPr lang="en-US" sz="4800" b="1" i="0">
                            <a:latin typeface="Cambria Math" panose="02040503050406030204" pitchFamily="18" charset="0"/>
                          </a:rPr>
                          <m:t>𝐱</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𝐱</m:t>
                    </m:r>
                    <m:r>
                      <a:rPr lang="en-US" sz="4800" b="1" i="0">
                        <a:latin typeface="Cambria Math" panose="02040503050406030204" pitchFamily="18" charset="0"/>
                      </a:rPr>
                      <m:t>+</m:t>
                    </m:r>
                    <m:r>
                      <a:rPr lang="en-US" sz="4800" b="1" i="0">
                        <a:latin typeface="Cambria Math" panose="02040503050406030204" pitchFamily="18" charset="0"/>
                      </a:rPr>
                      <m:t>𝟑</m:t>
                    </m:r>
                    <m:r>
                      <a:rPr lang="en-US" sz="4800" b="1" i="0">
                        <a:latin typeface="Cambria Math" panose="02040503050406030204" pitchFamily="18" charset="0"/>
                      </a:rPr>
                      <m:t>&lt;</m:t>
                    </m:r>
                    <m:r>
                      <a:rPr lang="en-US" sz="4800" b="1" i="0">
                        <a:latin typeface="Cambria Math" panose="02040503050406030204" pitchFamily="18" charset="0"/>
                      </a:rPr>
                      <m:t>𝟎</m:t>
                    </m:r>
                    <m:r>
                      <a:rPr lang="en-US" sz="4800" b="1" i="1" smtClean="0">
                        <a:latin typeface="Cambria Math" panose="02040503050406030204" pitchFamily="18"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Phủ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ea typeface="Calibri" panose="020F0502020204030204" pitchFamily="34" charset="0"/>
                      </a:rPr>
                      <m:t>𝑷</m:t>
                    </m:r>
                    <m:d>
                      <m:dPr>
                        <m:ctrlPr>
                          <a:rPr lang="en-US" sz="4800" b="1" i="1">
                            <a:latin typeface="Cambria Math" panose="02040503050406030204" pitchFamily="18" charset="0"/>
                            <a:ea typeface="Calibri" panose="020F0502020204030204" pitchFamily="34" charset="0"/>
                          </a:rPr>
                        </m:ctrlPr>
                      </m:dPr>
                      <m:e>
                        <m:r>
                          <a:rPr lang="en-US" sz="4800" b="1" i="1">
                            <a:latin typeface="Cambria Math" panose="02040503050406030204" pitchFamily="18" charset="0"/>
                            <a:ea typeface="Calibri" panose="020F0502020204030204" pitchFamily="34" charset="0"/>
                          </a:rPr>
                          <m:t>𝒙</m:t>
                        </m:r>
                      </m:e>
                    </m:d>
                  </m:oMath>
                </a14:m>
                <a:r>
                  <a:rPr lang="en-US" sz="4800" b="1" dirty="0">
                    <a:latin typeface="Tahoma" panose="020B0604030504040204" pitchFamily="34" charset="0"/>
                    <a:ea typeface="Tahoma" panose="020B0604030504040204" pitchFamily="34" charset="0"/>
                    <a:cs typeface="Tahoma" panose="020B0604030504040204" pitchFamily="34" charset="0"/>
                  </a:rPr>
                  <a:t>là:</a:t>
                </a:r>
              </a:p>
              <a:p>
                <a:endParaRPr lang="en-US" sz="4800" b="1" dirty="0"/>
              </a:p>
            </p:txBody>
          </p:sp>
        </mc:Choice>
        <mc:Fallback xmlns="">
          <p:sp>
            <p:nvSpPr>
              <p:cNvPr id="88" name="Rectangle 87"/>
              <p:cNvSpPr>
                <a:spLocks noRot="1" noChangeAspect="1" noMove="1" noResize="1" noEditPoints="1" noAdjustHandles="1" noChangeArrowheads="1" noChangeShapeType="1" noTextEdit="1"/>
              </p:cNvSpPr>
              <p:nvPr/>
            </p:nvSpPr>
            <p:spPr>
              <a:xfrm>
                <a:off x="3283007" y="7617182"/>
                <a:ext cx="21136243" cy="1586396"/>
              </a:xfrm>
              <a:prstGeom prst="rect">
                <a:avLst/>
              </a:prstGeom>
              <a:blipFill>
                <a:blip r:embed="rId25"/>
                <a:stretch>
                  <a:fillRect t="-807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123047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left)">
                                      <p:cBhvr>
                                        <p:cTn id="36" dur="500"/>
                                        <p:tgtEl>
                                          <p:spTgt spid="4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wipe(left)">
                                      <p:cBhvr>
                                        <p:cTn id="44" dur="500"/>
                                        <p:tgtEl>
                                          <p:spTgt spid="8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ipe(left)">
                                      <p:cBhvr>
                                        <p:cTn id="49" dur="500"/>
                                        <p:tgtEl>
                                          <p:spTgt spid="6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left)">
                                      <p:cBhvr>
                                        <p:cTn id="5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44" grpId="0"/>
      <p:bldP spid="22" grpId="0" animBg="1"/>
      <p:bldP spid="79" grpId="0" animBg="1"/>
      <p:bldP spid="6" grpId="0"/>
      <p:bldP spid="8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4382715"/>
            <a:chOff x="923003" y="3917552"/>
            <a:chExt cx="23862374" cy="4382713"/>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4141242"/>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778638"/>
            <a:ext cx="19255112" cy="839389"/>
            <a:chOff x="-288924" y="1870284"/>
            <a:chExt cx="19258594" cy="839388"/>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1686557" y="1870284"/>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a:t>
              </a:r>
              <a:r>
                <a:rPr kumimoji="0" lang="en-US" sz="4800" b="1" i="0" u="none" strike="noStrike" kern="1200" cap="none" spc="0" normalizeH="0" noProof="0" dirty="0">
                  <a:ln>
                    <a:noFill/>
                  </a:ln>
                  <a:solidFill>
                    <a:srgbClr val="145F82"/>
                  </a:solidFill>
                  <a:effectLst/>
                  <a:uLnTx/>
                  <a:uFillTx/>
                  <a:latin typeface="Tahoma" pitchFamily="34" charset="0"/>
                  <a:ea typeface="Tahoma" pitchFamily="34" charset="0"/>
                  <a:cs typeface="Tahoma" pitchFamily="34" charset="0"/>
                </a:rPr>
                <a:t> LUẬN</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grpSp>
        <p:nvGrpSpPr>
          <p:cNvPr id="35" name="Group 34">
            <a:extLst>
              <a:ext uri="{FF2B5EF4-FFF2-40B4-BE49-F238E27FC236}">
                <a16:creationId xmlns:a16="http://schemas.microsoft.com/office/drawing/2014/main" id="{342DAC96-77FF-3CB7-B748-F80AACCE2F2E}"/>
              </a:ext>
            </a:extLst>
          </p:cNvPr>
          <p:cNvGrpSpPr/>
          <p:nvPr/>
        </p:nvGrpSpPr>
        <p:grpSpPr>
          <a:xfrm>
            <a:off x="192351" y="7338282"/>
            <a:ext cx="23862374" cy="6072918"/>
            <a:chOff x="48567" y="4381499"/>
            <a:chExt cx="23018772" cy="6072917"/>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551286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 name="Rectangle 1"/>
              <p:cNvSpPr/>
              <p:nvPr/>
            </p:nvSpPr>
            <p:spPr>
              <a:xfrm>
                <a:off x="206528" y="2872694"/>
                <a:ext cx="24008973" cy="4549451"/>
              </a:xfrm>
              <a:prstGeom prst="rect">
                <a:avLst/>
              </a:prstGeom>
            </p:spPr>
            <p:txBody>
              <a:bodyPr wrap="square">
                <a:spAutoFit/>
              </a:bodyPr>
              <a:lstStyle/>
              <a:p>
                <a:pPr lvl="0" algn="just">
                  <a:lnSpc>
                    <a:spcPct val="150000"/>
                  </a:lnSpc>
                  <a:spcAft>
                    <a:spcPts val="0"/>
                  </a:spcAft>
                </a:pPr>
                <a:r>
                  <a:rPr lang="en-US" sz="4800" b="1" dirty="0">
                    <a:latin typeface="Tahoma" panose="020B0604030504040204" pitchFamily="34" charset="0"/>
                    <a:ea typeface="Tahoma" panose="020B0604030504040204" pitchFamily="34" charset="0"/>
                    <a:cs typeface="Tahoma" panose="020B0604030504040204" pitchFamily="34" charset="0"/>
                  </a:rPr>
                  <a:t>                      Cho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𝑨𝑩𝑪</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Xét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50000"/>
                  </a:lnSpc>
                  <a:spcAft>
                    <a:spcPts val="0"/>
                  </a:spcAft>
                  <a:tabLst>
                    <a:tab pos="629920" algn="l"/>
                    <a:tab pos="3599815" algn="l"/>
                    <a:tab pos="5039995" algn="l"/>
                  </a:tabLst>
                </a:pPr>
                <a:r>
                  <a:rPr lang="en-US" sz="4800" b="1" dirty="0">
                    <a:effectLst/>
                    <a:ea typeface="Calibri" panose="020F0502020204030204" pitchFamily="34" charset="0"/>
                  </a:rPr>
                  <a:t>                  </a:t>
                </a:r>
                <a14:m>
                  <m:oMath xmlns:m="http://schemas.openxmlformats.org/officeDocument/2006/math">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𝑷</m:t>
                        </m:r>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 “tam </a:t>
                </a:r>
                <a:r>
                  <a:rPr lang="en-US" sz="4800" b="1" dirty="0" err="1">
                    <a:effectLst/>
                    <a:latin typeface="Tahoma" panose="020B0604030504040204" pitchFamily="34" charset="0"/>
                    <a:ea typeface="Tahoma" panose="020B0604030504040204" pitchFamily="34" charset="0"/>
                    <a:cs typeface="Tahoma" panose="020B0604030504040204" pitchFamily="34" charset="0"/>
                  </a:rPr>
                  <a:t>giác</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𝑨𝑩𝑪</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vuông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𝑸</m:t>
                        </m:r>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𝑨</m:t>
                    </m:r>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𝑩</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𝑨</m:t>
                    </m:r>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𝑪</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𝑩</m:t>
                    </m:r>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𝑪</m:t>
                        </m:r>
                      </m:e>
                      <m:sup>
                        <m:r>
                          <a:rPr lang="en-US" sz="4800" b="1" i="1">
                            <a:effectLst/>
                            <a:latin typeface="Cambria Math" panose="02040503050406030204" pitchFamily="18" charset="0"/>
                            <a:ea typeface="Calibri" panose="020F0502020204030204" pitchFamily="34" charset="0"/>
                          </a:rPr>
                          <m:t>𝟐</m:t>
                        </m:r>
                      </m:sup>
                    </m:sSup>
                    <m:r>
                      <a:rPr lang="en-US" sz="4800" b="1" i="0" smtClean="0">
                        <a:effectLst/>
                        <a:latin typeface="Cambria Math" panose="02040503050406030204" pitchFamily="18" charset="0"/>
                        <a:ea typeface="Calibri" panose="020F0502020204030204" pitchFamily="34" charset="0"/>
                      </a:rPr>
                      <m:t>.</m:t>
                    </m:r>
                  </m:oMath>
                </a14:m>
                <a:endParaRPr lang="en-US" sz="4800" b="1" dirty="0">
                  <a:effectLst/>
                  <a:latin typeface="Tahoma" panose="020B0604030504040204" pitchFamily="34" charset="0"/>
                  <a:ea typeface="Calibri" panose="020F0502020204030204" pitchFamily="34" charset="0"/>
                </a:endParaRPr>
              </a:p>
              <a:p>
                <a:pPr marL="629920">
                  <a:lnSpc>
                    <a:spcPct val="150000"/>
                  </a:lnSpc>
                  <a:spcAft>
                    <a:spcPts val="0"/>
                  </a:spcAft>
                  <a:tabLst>
                    <a:tab pos="629920" algn="l"/>
                    <a:tab pos="3599815" algn="l"/>
                    <a:tab pos="5039995" algn="l"/>
                  </a:tabLst>
                </a:pPr>
                <a:r>
                  <a:rPr lang="en-US" sz="4800" b="1" dirty="0">
                    <a:effectLst/>
                    <a:latin typeface="Tahoma" panose="020B0604030504040204" pitchFamily="34" charset="0"/>
                    <a:ea typeface="Tahoma" panose="020B0604030504040204" pitchFamily="34" charset="0"/>
                    <a:cs typeface="Tahoma" panose="020B0604030504040204" pitchFamily="34" charset="0"/>
                  </a:rPr>
                  <a:t>Hãy phát biểu thành lời văn mệnh đề sau, và cho biết mệnh đề đó đúng hay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𝑷</m:t>
                        </m:r>
                      </m:e>
                    </m:d>
                    <m:r>
                      <a:rPr lang="en-US" sz="4800" b="1"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𝑸</m:t>
                        </m:r>
                      </m:e>
                    </m:d>
                    <m:r>
                      <a:rPr lang="en-US" sz="4800" b="1" i="0" smtClean="0">
                        <a:effectLst/>
                        <a:latin typeface="Cambria Math" panose="02040503050406030204" pitchFamily="18" charset="0"/>
                        <a:ea typeface="Calibri" panose="020F0502020204030204" pitchFamily="34" charset="0"/>
                      </a:rPr>
                      <m:t>                           </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𝑸</m:t>
                        </m:r>
                      </m:e>
                    </m:d>
                    <m:r>
                      <a:rPr lang="en-US" sz="4800" b="1"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𝑷</m:t>
                        </m:r>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06528" y="2872694"/>
                <a:ext cx="24008973" cy="4549451"/>
              </a:xfrm>
              <a:prstGeom prst="rect">
                <a:avLst/>
              </a:prstGeom>
              <a:blipFill>
                <a:blip r:embed="rId5"/>
                <a:stretch>
                  <a:fillRect r="-1143" b="-2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67670" y="8222365"/>
                <a:ext cx="23382929" cy="1225464"/>
              </a:xfrm>
              <a:prstGeom prst="rect">
                <a:avLst/>
              </a:prstGeom>
            </p:spPr>
            <p:txBody>
              <a:bodyPr wrap="square">
                <a:spAutoFit/>
              </a:bodyPr>
              <a:lstStyle/>
              <a:p>
                <a:pPr marL="629920" algn="just">
                  <a:lnSpc>
                    <a:spcPct val="150000"/>
                  </a:lnSpc>
                  <a:spcAft>
                    <a:spcPts val="0"/>
                  </a:spcAft>
                  <a:tabLst>
                    <a:tab pos="629920" algn="l"/>
                    <a:tab pos="3599815" algn="l"/>
                    <a:tab pos="5039995" algn="l"/>
                  </a:tabLst>
                </a:pPr>
                <a:r>
                  <a:rPr lang="en-US" sz="48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𝑷</m:t>
                        </m:r>
                      </m:e>
                    </m:d>
                    <m:r>
                      <a:rPr lang="en-US" sz="4800" b="1" i="1">
                        <a:effectLst/>
                        <a:latin typeface="Cambria Math" panose="02040503050406030204" pitchFamily="18" charset="0"/>
                        <a:ea typeface="Calibri" panose="020F0502020204030204" pitchFamily="34" charset="0"/>
                      </a:rPr>
                      <m:t>⇒</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𝑸</m:t>
                        </m:r>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Nếu</a:t>
                </a:r>
                <a:r>
                  <a:rPr lang="en-US" sz="4800" b="1" dirty="0">
                    <a:effectLst/>
                    <a:latin typeface="Tahoma" panose="020B0604030504040204" pitchFamily="34" charset="0"/>
                    <a:ea typeface="Tahoma" panose="020B0604030504040204" pitchFamily="34" charset="0"/>
                    <a:cs typeface="Tahoma" panose="020B0604030504040204" pitchFamily="34" charset="0"/>
                  </a:rPr>
                  <a:t> tam </a:t>
                </a:r>
                <a:r>
                  <a:rPr lang="en-US" sz="4800" b="1" dirty="0" err="1">
                    <a:effectLst/>
                    <a:latin typeface="Tahoma" panose="020B0604030504040204" pitchFamily="34" charset="0"/>
                    <a:ea typeface="Tahoma" panose="020B0604030504040204" pitchFamily="34" charset="0"/>
                    <a:cs typeface="Tahoma" panose="020B0604030504040204" pitchFamily="34" charset="0"/>
                  </a:rPr>
                  <a:t>giác</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𝑨𝑩𝑪</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vuông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𝑨</m:t>
                    </m:r>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𝑩</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𝑨</m:t>
                    </m:r>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𝑪</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𝑩</m:t>
                    </m:r>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𝑪</m:t>
                        </m:r>
                      </m:e>
                      <m:sup>
                        <m:r>
                          <a:rPr lang="en-US" sz="4800" b="1" i="1">
                            <a:effectLst/>
                            <a:latin typeface="Cambria Math" panose="02040503050406030204" pitchFamily="18" charset="0"/>
                            <a:ea typeface="Calibri" panose="020F0502020204030204" pitchFamily="34" charset="0"/>
                          </a:rPr>
                          <m:t>𝟐</m:t>
                        </m:r>
                      </m:sup>
                    </m:sSup>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467670" y="8222365"/>
                <a:ext cx="23382929" cy="1225464"/>
              </a:xfrm>
              <a:prstGeom prst="rect">
                <a:avLst/>
              </a:prstGeom>
              <a:blipFill>
                <a:blip r:embed="rId6"/>
                <a:stretch>
                  <a:fillRect b="-129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32228" y="10331911"/>
                <a:ext cx="23382929" cy="1225464"/>
              </a:xfrm>
              <a:prstGeom prst="rect">
                <a:avLst/>
              </a:prstGeom>
            </p:spPr>
            <p:txBody>
              <a:bodyPr wrap="square">
                <a:spAutoFit/>
              </a:bodyPr>
              <a:lstStyle/>
              <a:p>
                <a:pPr marL="629920" algn="just">
                  <a:lnSpc>
                    <a:spcPct val="150000"/>
                  </a:lnSpc>
                  <a:spcAft>
                    <a:spcPts val="0"/>
                  </a:spcAft>
                  <a:tabLst>
                    <a:tab pos="629920" algn="l"/>
                    <a:tab pos="3599815" algn="l"/>
                    <a:tab pos="5039995" algn="l"/>
                  </a:tabLst>
                </a:pPr>
                <a:r>
                  <a:rPr lang="en-US" sz="48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𝑸</m:t>
                        </m:r>
                      </m:e>
                    </m:d>
                    <m:r>
                      <a:rPr lang="en-US" sz="4800" b="1" i="1">
                        <a:effectLst/>
                        <a:latin typeface="Cambria Math" panose="02040503050406030204" pitchFamily="18" charset="0"/>
                        <a:ea typeface="Calibri" panose="020F0502020204030204" pitchFamily="34" charset="0"/>
                      </a:rPr>
                      <m:t>⇒</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𝑷</m:t>
                        </m:r>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Nếu</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𝑨</m:t>
                    </m:r>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𝑩</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𝑨</m:t>
                    </m:r>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𝑪</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𝑩</m:t>
                    </m:r>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𝑪</m:t>
                        </m:r>
                      </m:e>
                      <m:sup>
                        <m:r>
                          <a:rPr lang="en-US" sz="4800" b="1" i="1">
                            <a:effectLst/>
                            <a:latin typeface="Cambria Math" panose="02040503050406030204" pitchFamily="18" charset="0"/>
                            <a:ea typeface="Calibri" panose="020F0502020204030204" pitchFamily="34" charset="0"/>
                          </a:rPr>
                          <m:t>𝟐</m:t>
                        </m:r>
                      </m:sup>
                    </m:sSup>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tam </a:t>
                </a:r>
                <a:r>
                  <a:rPr lang="en-US" sz="4800" b="1" dirty="0" err="1">
                    <a:effectLst/>
                    <a:latin typeface="Tahoma" panose="020B0604030504040204" pitchFamily="34" charset="0"/>
                    <a:ea typeface="Tahoma" panose="020B0604030504040204" pitchFamily="34" charset="0"/>
                    <a:cs typeface="Tahoma" panose="020B0604030504040204" pitchFamily="34" charset="0"/>
                  </a:rPr>
                  <a:t>giác</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𝑨𝑩𝑪</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vuông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432228" y="10331911"/>
                <a:ext cx="23382929" cy="1225464"/>
              </a:xfrm>
              <a:prstGeom prst="rect">
                <a:avLst/>
              </a:prstGeom>
              <a:blipFill>
                <a:blip r:embed="rId7"/>
                <a:stretch>
                  <a:fillRect b="-129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72560" y="9171690"/>
                <a:ext cx="15121127" cy="1200329"/>
              </a:xfrm>
              <a:prstGeom prst="rect">
                <a:avLst/>
              </a:prstGeom>
            </p:spPr>
            <p:txBody>
              <a:bodyPr wrap="none">
                <a:spAutoFit/>
              </a:bodyPr>
              <a:lstStyle/>
              <a:p>
                <a:pPr marL="629920" algn="just">
                  <a:lnSpc>
                    <a:spcPct val="150000"/>
                  </a:lnSpc>
                  <a:spcAft>
                    <a:spcPts val="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chưa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chắc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𝑨𝑩𝑪</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vuông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tại</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𝑨</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172560" y="9171690"/>
                <a:ext cx="15121127" cy="1200329"/>
              </a:xfrm>
              <a:prstGeom prst="rect">
                <a:avLst/>
              </a:prstGeom>
              <a:blipFill>
                <a:blip r:embed="rId8"/>
                <a:stretch>
                  <a:fillRect r="-806" b="-14286"/>
                </a:stretch>
              </a:blipFill>
            </p:spPr>
            <p:txBody>
              <a:bodyPr/>
              <a:lstStyle/>
              <a:p>
                <a:r>
                  <a:rPr lang="en-US">
                    <a:noFill/>
                  </a:rPr>
                  <a:t> </a:t>
                </a:r>
              </a:p>
            </p:txBody>
          </p:sp>
        </mc:Fallback>
      </mc:AlternateContent>
      <p:sp>
        <p:nvSpPr>
          <p:cNvPr id="6" name="Rectangle 5"/>
          <p:cNvSpPr/>
          <p:nvPr/>
        </p:nvSpPr>
        <p:spPr>
          <a:xfrm>
            <a:off x="1172560" y="11589057"/>
            <a:ext cx="13838725" cy="1200329"/>
          </a:xfrm>
          <a:prstGeom prst="rect">
            <a:avLst/>
          </a:prstGeom>
        </p:spPr>
        <p:txBody>
          <a:bodyPr wrap="none">
            <a:spAutoFit/>
          </a:bodyPr>
          <a:lstStyle/>
          <a:p>
            <a:pPr marL="629920" algn="just">
              <a:lnSpc>
                <a:spcPct val="150000"/>
              </a:lnSpc>
              <a:spcAft>
                <a:spcPts val="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Pitago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đảo</a:t>
            </a:r>
            <a:r>
              <a:rPr lang="en-US"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0470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389895"/>
            <a:chOff x="923003" y="3917552"/>
            <a:chExt cx="23862374" cy="2389894"/>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14842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778638"/>
            <a:ext cx="19255112" cy="839389"/>
            <a:chOff x="-288924" y="1870284"/>
            <a:chExt cx="19258594" cy="839388"/>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1686557" y="1870284"/>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a:t>
              </a:r>
              <a:r>
                <a:rPr kumimoji="0" lang="en-US" sz="4800" b="1" i="0" u="none" strike="noStrike" kern="1200" cap="none" spc="0" normalizeH="0" noProof="0" dirty="0">
                  <a:ln>
                    <a:noFill/>
                  </a:ln>
                  <a:solidFill>
                    <a:srgbClr val="145F82"/>
                  </a:solidFill>
                  <a:effectLst/>
                  <a:uLnTx/>
                  <a:uFillTx/>
                  <a:latin typeface="Tahoma" pitchFamily="34" charset="0"/>
                  <a:ea typeface="Tahoma" pitchFamily="34" charset="0"/>
                  <a:cs typeface="Tahoma" pitchFamily="34" charset="0"/>
                </a:rPr>
                <a:t> LUẬN</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grpSp>
        <p:nvGrpSpPr>
          <p:cNvPr id="35" name="Group 34">
            <a:extLst>
              <a:ext uri="{FF2B5EF4-FFF2-40B4-BE49-F238E27FC236}">
                <a16:creationId xmlns:a16="http://schemas.microsoft.com/office/drawing/2014/main" id="{342DAC96-77FF-3CB7-B748-F80AACCE2F2E}"/>
              </a:ext>
            </a:extLst>
          </p:cNvPr>
          <p:cNvGrpSpPr/>
          <p:nvPr/>
        </p:nvGrpSpPr>
        <p:grpSpPr>
          <a:xfrm>
            <a:off x="187403" y="5327509"/>
            <a:ext cx="23862374" cy="8007491"/>
            <a:chOff x="48567" y="4381499"/>
            <a:chExt cx="23018772" cy="8007490"/>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74474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7" name="Rectangle 6"/>
              <p:cNvSpPr/>
              <p:nvPr/>
            </p:nvSpPr>
            <p:spPr>
              <a:xfrm>
                <a:off x="1172560" y="2978613"/>
                <a:ext cx="22366800" cy="2328458"/>
              </a:xfrm>
              <a:prstGeom prst="rect">
                <a:avLst/>
              </a:prstGeom>
            </p:spPr>
            <p:txBody>
              <a:bodyPr wrap="square">
                <a:spAutoFit/>
              </a:bodyPr>
              <a:lstStyle/>
              <a:p>
                <a:pPr lvl="0" algn="just">
                  <a:lnSpc>
                    <a:spcPct val="150000"/>
                  </a:lnSpc>
                  <a:spcAft>
                    <a:spcPts val="0"/>
                  </a:spcAft>
                </a:pP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Cho mệnh đề chứa biến </a:t>
                </a:r>
                <a14:m>
                  <m:oMath xmlns:m="http://schemas.openxmlformats.org/officeDocument/2006/math">
                    <m:r>
                      <a:rPr lang="vi-VN" sz="4800" b="1" i="1">
                        <a:effectLst/>
                        <a:latin typeface="Cambria Math" panose="02040503050406030204" pitchFamily="18" charset="0"/>
                        <a:ea typeface="Calibri" panose="020F0502020204030204" pitchFamily="34" charset="0"/>
                      </a:rPr>
                      <m:t>𝑷</m:t>
                    </m:r>
                    <m:d>
                      <m:dPr>
                        <m:ctrlPr>
                          <a:rPr lang="en-US" sz="4800" b="1" i="1">
                            <a:effectLst/>
                            <a:latin typeface="Cambria Math" panose="02040503050406030204" pitchFamily="18" charset="0"/>
                            <a:ea typeface="Calibri" panose="020F0502020204030204" pitchFamily="34" charset="0"/>
                          </a:rPr>
                        </m:ctrlPr>
                      </m:dPr>
                      <m:e>
                        <m:r>
                          <a:rPr lang="vi-VN" sz="4800" b="1" i="1">
                            <a:effectLst/>
                            <a:latin typeface="Cambria Math" panose="02040503050406030204" pitchFamily="18" charset="0"/>
                            <a:ea typeface="Calibri" panose="020F0502020204030204" pitchFamily="34" charset="0"/>
                          </a:rPr>
                          <m:t>𝒙</m:t>
                        </m:r>
                      </m:e>
                    </m:d>
                    <m:r>
                      <a:rPr lang="vi-VN" sz="4800" b="1" i="1">
                        <a:effectLst/>
                        <a:latin typeface="Cambria Math" panose="02040503050406030204" pitchFamily="18" charset="0"/>
                        <a:ea typeface="Calibri" panose="020F0502020204030204" pitchFamily="34" charset="0"/>
                      </a:rPr>
                      <m:t>:"</m:t>
                    </m:r>
                    <m:rad>
                      <m:radPr>
                        <m:degHide m:val="on"/>
                        <m:ctrlPr>
                          <a:rPr lang="en-US" sz="4800" b="1" i="1">
                            <a:effectLst/>
                            <a:latin typeface="Cambria Math" panose="02040503050406030204" pitchFamily="18" charset="0"/>
                            <a:ea typeface="Calibri" panose="020F0502020204030204" pitchFamily="34" charset="0"/>
                          </a:rPr>
                        </m:ctrlPr>
                      </m:radPr>
                      <m:deg/>
                      <m:e>
                        <m:r>
                          <a:rPr lang="vi-VN" sz="4800" b="1" i="1">
                            <a:effectLst/>
                            <a:latin typeface="Cambria Math" panose="02040503050406030204" pitchFamily="18" charset="0"/>
                            <a:ea typeface="Calibri" panose="020F0502020204030204" pitchFamily="34" charset="0"/>
                          </a:rPr>
                          <m:t>𝒙</m:t>
                        </m:r>
                      </m:e>
                    </m:rad>
                    <m:r>
                      <a:rPr lang="vi-VN" sz="4800" b="1" i="1">
                        <a:effectLst/>
                        <a:latin typeface="Cambria Math" panose="02040503050406030204" pitchFamily="18" charset="0"/>
                        <a:ea typeface="Calibri" panose="020F0502020204030204" pitchFamily="34" charset="0"/>
                      </a:rPr>
                      <m:t>&gt;</m:t>
                    </m:r>
                    <m:r>
                      <a:rPr lang="vi-VN" sz="4800" b="1" i="1">
                        <a:effectLst/>
                        <a:latin typeface="Cambria Math" panose="02040503050406030204" pitchFamily="18" charset="0"/>
                        <a:ea typeface="Calibri" panose="020F0502020204030204" pitchFamily="34" charset="0"/>
                      </a:rPr>
                      <m:t>𝒙</m:t>
                    </m:r>
                    <m:r>
                      <a:rPr lang="vi-VN" sz="4800" b="1" i="1">
                        <a:effectLst/>
                        <a:latin typeface="Cambria Math" panose="02040503050406030204" pitchFamily="18" charset="0"/>
                        <a:ea typeface="Calibri" panose="020F0502020204030204" pitchFamily="34" charset="0"/>
                      </a:rPr>
                      <m:t>"</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vi-VN" sz="4800" b="1" dirty="0">
                    <a:effectLst/>
                    <a:latin typeface="Tahoma" panose="020B0604030504040204" pitchFamily="34" charset="0"/>
                    <a:ea typeface="Tahoma" panose="020B0604030504040204" pitchFamily="34" charset="0"/>
                    <a:cs typeface="Tahoma" panose="020B0604030504040204" pitchFamily="34" charset="0"/>
                  </a:rPr>
                  <a:t> Tìm </a:t>
                </a:r>
                <a14:m>
                  <m:oMath xmlns:m="http://schemas.openxmlformats.org/officeDocument/2006/math">
                    <m:r>
                      <a:rPr lang="vi-VN" sz="4800" b="1" i="1">
                        <a:effectLst/>
                        <a:latin typeface="Cambria Math" panose="02040503050406030204" pitchFamily="18" charset="0"/>
                        <a:ea typeface="Calibri" panose="020F0502020204030204" pitchFamily="34" charset="0"/>
                      </a:rPr>
                      <m:t>𝒙</m:t>
                    </m:r>
                  </m:oMath>
                </a14:m>
                <a:r>
                  <a:rPr lang="vi-VN" sz="4800" b="1" dirty="0">
                    <a:effectLst/>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vi-VN" sz="4800" b="1" i="1">
                        <a:effectLst/>
                        <a:latin typeface="Cambria Math" panose="02040503050406030204" pitchFamily="18" charset="0"/>
                        <a:ea typeface="Calibri" panose="020F0502020204030204" pitchFamily="34" charset="0"/>
                      </a:rPr>
                      <m:t>𝑷</m:t>
                    </m:r>
                    <m:d>
                      <m:dPr>
                        <m:ctrlPr>
                          <a:rPr lang="en-US" sz="4800" b="1" i="1">
                            <a:effectLst/>
                            <a:latin typeface="Cambria Math" panose="02040503050406030204" pitchFamily="18" charset="0"/>
                            <a:ea typeface="Calibri" panose="020F0502020204030204" pitchFamily="34" charset="0"/>
                          </a:rPr>
                        </m:ctrlPr>
                      </m:dPr>
                      <m:e>
                        <m:r>
                          <a:rPr lang="vi-VN" sz="4800" b="1" i="1">
                            <a:effectLst/>
                            <a:latin typeface="Cambria Math" panose="02040503050406030204" pitchFamily="18" charset="0"/>
                            <a:ea typeface="Calibri" panose="020F0502020204030204" pitchFamily="34" charset="0"/>
                          </a:rPr>
                          <m:t>𝒙</m:t>
                        </m:r>
                      </m:e>
                    </m:d>
                  </m:oMath>
                </a14:m>
                <a:r>
                  <a:rPr lang="vi-VN" sz="4800" b="1" dirty="0">
                    <a:effectLst/>
                    <a:latin typeface="Tahoma" panose="020B0604030504040204" pitchFamily="34" charset="0"/>
                    <a:ea typeface="Tahoma" panose="020B0604030504040204" pitchFamily="34" charset="0"/>
                    <a:cs typeface="Tahoma" panose="020B0604030504040204" pitchFamily="34" charset="0"/>
                  </a:rPr>
                  <a:t> là mệnh đề đúng?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72560" y="2978613"/>
                <a:ext cx="22366800" cy="2328458"/>
              </a:xfrm>
              <a:prstGeom prst="rect">
                <a:avLst/>
              </a:prstGeom>
              <a:blipFill>
                <a:blip r:embed="rId5"/>
                <a:stretch>
                  <a:fillRect l="-1226" r="-1254" b="-6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124729" y="6705600"/>
                <a:ext cx="2835328" cy="844398"/>
              </a:xfrm>
              <a:prstGeom prst="rect">
                <a:avLst/>
              </a:prstGeom>
            </p:spPr>
            <p:txBody>
              <a:bodyPr wrap="none">
                <a:spAutoFit/>
              </a:bodyPr>
              <a:lstStyle/>
              <a:p>
                <a:r>
                  <a:rPr lang="en-US" sz="4800" b="1" dirty="0" err="1"/>
                  <a:t>Có</a:t>
                </a:r>
                <a:r>
                  <a:rPr lang="en-US" sz="4800" b="1" dirty="0"/>
                  <a:t> </a:t>
                </a:r>
                <a14:m>
                  <m:oMath xmlns:m="http://schemas.openxmlformats.org/officeDocument/2006/math">
                    <m:rad>
                      <m:radPr>
                        <m:degHide m:val="on"/>
                        <m:ctrlPr>
                          <a:rPr lang="en-US" sz="4800" b="1" i="1">
                            <a:latin typeface="Cambria Math" panose="02040503050406030204" pitchFamily="18" charset="0"/>
                          </a:rPr>
                        </m:ctrlPr>
                      </m:radPr>
                      <m:deg/>
                      <m:e>
                        <m:r>
                          <a:rPr lang="en-US" sz="4800" b="1" i="0">
                            <a:latin typeface="Cambria Math" panose="02040503050406030204" pitchFamily="18" charset="0"/>
                          </a:rPr>
                          <m:t>𝐱</m:t>
                        </m:r>
                      </m:e>
                    </m:rad>
                    <m:r>
                      <a:rPr lang="en-US" sz="4800" b="1" i="0">
                        <a:latin typeface="Cambria Math" panose="02040503050406030204" pitchFamily="18" charset="0"/>
                      </a:rPr>
                      <m:t>&gt;</m:t>
                    </m:r>
                    <m:r>
                      <a:rPr lang="en-US" sz="4800" b="1" i="0">
                        <a:latin typeface="Cambria Math" panose="02040503050406030204" pitchFamily="18" charset="0"/>
                      </a:rPr>
                      <m:t>𝐱</m:t>
                    </m:r>
                  </m:oMath>
                </a14:m>
                <a:endParaRPr lang="en-US" sz="4800" b="1" dirty="0"/>
              </a:p>
            </p:txBody>
          </p:sp>
        </mc:Choice>
        <mc:Fallback xmlns="">
          <p:sp>
            <p:nvSpPr>
              <p:cNvPr id="8" name="Rectangle 7"/>
              <p:cNvSpPr>
                <a:spLocks noRot="1" noChangeAspect="1" noMove="1" noResize="1" noEditPoints="1" noAdjustHandles="1" noChangeArrowheads="1" noChangeShapeType="1" noTextEdit="1"/>
              </p:cNvSpPr>
              <p:nvPr/>
            </p:nvSpPr>
            <p:spPr>
              <a:xfrm>
                <a:off x="7124729" y="6705600"/>
                <a:ext cx="2835328" cy="844398"/>
              </a:xfrm>
              <a:prstGeom prst="rect">
                <a:avLst/>
              </a:prstGeom>
              <a:blipFill>
                <a:blip r:embed="rId6"/>
                <a:stretch>
                  <a:fillRect l="-9892" t="-13669" b="-38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134600" y="6406983"/>
                <a:ext cx="3234925" cy="17400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0">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0">
                                  <a:latin typeface="Cambria Math" panose="02040503050406030204" pitchFamily="18" charset="0"/>
                                </a:rPr>
                                <m:t>&amp;</m:t>
                              </m:r>
                              <m:r>
                                <a:rPr lang="en-US" sz="4800" b="1" i="0">
                                  <a:latin typeface="Cambria Math" panose="02040503050406030204" pitchFamily="18" charset="0"/>
                                </a:rPr>
                                <m:t>𝐱</m:t>
                              </m:r>
                              <m:r>
                                <a:rPr lang="en-US" sz="4800" b="1" i="0">
                                  <a:latin typeface="Cambria Math" panose="02040503050406030204" pitchFamily="18" charset="0"/>
                                </a:rPr>
                                <m:t>≥</m:t>
                              </m:r>
                              <m:r>
                                <a:rPr lang="en-US" sz="4800" b="1" i="0">
                                  <a:latin typeface="Cambria Math" panose="02040503050406030204" pitchFamily="18" charset="0"/>
                                </a:rPr>
                                <m:t>𝟎</m:t>
                              </m:r>
                            </m:e>
                            <m:e>
                              <m:r>
                                <a:rPr lang="en-US" sz="4800" b="1" i="0">
                                  <a:latin typeface="Cambria Math" panose="02040503050406030204" pitchFamily="18" charset="0"/>
                                </a:rPr>
                                <m:t>&amp;</m:t>
                              </m:r>
                              <m:r>
                                <a:rPr lang="en-US" sz="4800" b="1" i="0">
                                  <a:latin typeface="Cambria Math" panose="02040503050406030204" pitchFamily="18" charset="0"/>
                                </a:rPr>
                                <m:t>𝐱</m:t>
                              </m:r>
                              <m:r>
                                <a:rPr lang="en-US" sz="4800" b="1" i="0">
                                  <a:latin typeface="Cambria Math" panose="02040503050406030204" pitchFamily="18" charset="0"/>
                                </a:rPr>
                                <m:t>&gt;</m:t>
                              </m:r>
                              <m:sSup>
                                <m:sSupPr>
                                  <m:ctrlPr>
                                    <a:rPr lang="en-US" sz="4800" b="1" i="1">
                                      <a:latin typeface="Cambria Math" panose="02040503050406030204" pitchFamily="18" charset="0"/>
                                    </a:rPr>
                                  </m:ctrlPr>
                                </m:sSupPr>
                                <m:e>
                                  <m:r>
                                    <a:rPr lang="en-US" sz="4800" b="1" i="0">
                                      <a:latin typeface="Cambria Math" panose="02040503050406030204" pitchFamily="18" charset="0"/>
                                    </a:rPr>
                                    <m:t>𝐱</m:t>
                                  </m:r>
                                </m:e>
                                <m:sup>
                                  <m:r>
                                    <a:rPr lang="en-US" sz="4800" b="1" i="0">
                                      <a:latin typeface="Cambria Math" panose="02040503050406030204" pitchFamily="18" charset="0"/>
                                    </a:rPr>
                                    <m:t>𝟐</m:t>
                                  </m:r>
                                </m:sup>
                              </m:sSup>
                            </m:e>
                          </m:eqArr>
                        </m:e>
                      </m:d>
                    </m:oMath>
                  </m:oMathPara>
                </a14:m>
                <a:endParaRPr lang="en-US" sz="4800" b="1" dirty="0"/>
              </a:p>
            </p:txBody>
          </p:sp>
        </mc:Choice>
        <mc:Fallback xmlns="">
          <p:sp>
            <p:nvSpPr>
              <p:cNvPr id="9" name="Rectangle 8"/>
              <p:cNvSpPr>
                <a:spLocks noRot="1" noChangeAspect="1" noMove="1" noResize="1" noEditPoints="1" noAdjustHandles="1" noChangeArrowheads="1" noChangeShapeType="1" noTextEdit="1"/>
              </p:cNvSpPr>
              <p:nvPr/>
            </p:nvSpPr>
            <p:spPr>
              <a:xfrm>
                <a:off x="10134600" y="6406983"/>
                <a:ext cx="3234925" cy="17400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134600" y="8312007"/>
                <a:ext cx="4933787" cy="17400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0">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0">
                                  <a:latin typeface="Cambria Math" panose="02040503050406030204" pitchFamily="18" charset="0"/>
                                </a:rPr>
                                <m:t>&amp;</m:t>
                              </m:r>
                              <m:r>
                                <a:rPr lang="en-US" sz="4800" b="1" i="0">
                                  <a:latin typeface="Cambria Math" panose="02040503050406030204" pitchFamily="18" charset="0"/>
                                </a:rPr>
                                <m:t>𝐱</m:t>
                              </m:r>
                              <m:r>
                                <a:rPr lang="en-US" sz="4800" b="1" i="0">
                                  <a:latin typeface="Cambria Math" panose="02040503050406030204" pitchFamily="18" charset="0"/>
                                </a:rPr>
                                <m:t>≥</m:t>
                              </m:r>
                              <m:r>
                                <a:rPr lang="en-US" sz="4800" b="1" i="0">
                                  <a:latin typeface="Cambria Math" panose="02040503050406030204" pitchFamily="18" charset="0"/>
                                </a:rPr>
                                <m:t>𝟎</m:t>
                              </m:r>
                            </m:e>
                            <m:e>
                              <m:r>
                                <a:rPr lang="en-US" sz="4800" b="1" i="0">
                                  <a:latin typeface="Cambria Math" panose="02040503050406030204" pitchFamily="18" charset="0"/>
                                </a:rPr>
                                <m:t>&amp;</m:t>
                              </m:r>
                              <m:r>
                                <a:rPr lang="en-US" sz="4800" b="1" i="0">
                                  <a:latin typeface="Cambria Math" panose="02040503050406030204" pitchFamily="18" charset="0"/>
                                </a:rPr>
                                <m:t>𝐱</m:t>
                              </m:r>
                              <m:d>
                                <m:dPr>
                                  <m:ctrlPr>
                                    <a:rPr lang="en-US" sz="4800" b="1" i="1">
                                      <a:latin typeface="Cambria Math" panose="02040503050406030204" pitchFamily="18" charset="0"/>
                                    </a:rPr>
                                  </m:ctrlPr>
                                </m:dPr>
                                <m:e>
                                  <m:r>
                                    <a:rPr lang="en-US" sz="4800" b="1" i="0">
                                      <a:latin typeface="Cambria Math" panose="02040503050406030204" pitchFamily="18" charset="0"/>
                                    </a:rPr>
                                    <m:t>𝐱</m:t>
                                  </m:r>
                                  <m:r>
                                    <a:rPr lang="en-US" sz="4800" b="1" i="0">
                                      <a:latin typeface="Cambria Math" panose="02040503050406030204" pitchFamily="18" charset="0"/>
                                    </a:rPr>
                                    <m:t>−</m:t>
                                  </m:r>
                                  <m:r>
                                    <a:rPr lang="en-US" sz="4800" b="1" i="0">
                                      <a:latin typeface="Cambria Math" panose="02040503050406030204" pitchFamily="18" charset="0"/>
                                    </a:rPr>
                                    <m:t>𝟏</m:t>
                                  </m:r>
                                </m:e>
                              </m:d>
                              <m:r>
                                <a:rPr lang="en-US" sz="4800" b="1" i="0">
                                  <a:latin typeface="Cambria Math" panose="02040503050406030204" pitchFamily="18" charset="0"/>
                                </a:rPr>
                                <m:t>&lt;</m:t>
                              </m:r>
                              <m:r>
                                <a:rPr lang="en-US" sz="4800" b="1" i="0">
                                  <a:latin typeface="Cambria Math" panose="02040503050406030204" pitchFamily="18" charset="0"/>
                                </a:rPr>
                                <m:t>𝟎</m:t>
                              </m:r>
                            </m:e>
                          </m:eqArr>
                        </m:e>
                      </m:d>
                    </m:oMath>
                  </m:oMathPara>
                </a14:m>
                <a:endParaRPr lang="en-US" sz="4800" b="1" dirty="0"/>
              </a:p>
            </p:txBody>
          </p:sp>
        </mc:Choice>
        <mc:Fallback xmlns="">
          <p:sp>
            <p:nvSpPr>
              <p:cNvPr id="10" name="Rectangle 9"/>
              <p:cNvSpPr>
                <a:spLocks noRot="1" noChangeAspect="1" noMove="1" noResize="1" noEditPoints="1" noAdjustHandles="1" noChangeArrowheads="1" noChangeShapeType="1" noTextEdit="1"/>
              </p:cNvSpPr>
              <p:nvPr/>
            </p:nvSpPr>
            <p:spPr>
              <a:xfrm>
                <a:off x="10134600" y="8312007"/>
                <a:ext cx="4933787" cy="17400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134600" y="10217031"/>
                <a:ext cx="3832139"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0">
                          <a:latin typeface="Cambria Math" panose="02040503050406030204" pitchFamily="18" charset="0"/>
                        </a:rPr>
                        <m:t>⇔</m:t>
                      </m:r>
                      <m:r>
                        <a:rPr lang="en-US" sz="4800" b="1" i="0">
                          <a:latin typeface="Cambria Math" panose="02040503050406030204" pitchFamily="18" charset="0"/>
                        </a:rPr>
                        <m:t>𝟎</m:t>
                      </m:r>
                      <m:r>
                        <a:rPr lang="en-US" sz="4800" b="1" i="0">
                          <a:latin typeface="Cambria Math" panose="02040503050406030204" pitchFamily="18" charset="0"/>
                        </a:rPr>
                        <m:t>&lt;</m:t>
                      </m:r>
                      <m:r>
                        <a:rPr lang="en-US" sz="4800" b="1" i="0">
                          <a:latin typeface="Cambria Math" panose="02040503050406030204" pitchFamily="18" charset="0"/>
                        </a:rPr>
                        <m:t>𝐱</m:t>
                      </m:r>
                      <m:r>
                        <a:rPr lang="en-US" sz="4800" b="1" i="0">
                          <a:latin typeface="Cambria Math" panose="02040503050406030204" pitchFamily="18" charset="0"/>
                        </a:rPr>
                        <m:t>&lt;</m:t>
                      </m:r>
                      <m:r>
                        <a:rPr lang="en-US" sz="4800" b="1" i="0">
                          <a:latin typeface="Cambria Math" panose="02040503050406030204" pitchFamily="18" charset="0"/>
                        </a:rPr>
                        <m:t>𝟏</m:t>
                      </m:r>
                    </m:oMath>
                  </m:oMathPara>
                </a14:m>
                <a:endParaRPr lang="en-US" sz="4800" b="1" dirty="0"/>
              </a:p>
            </p:txBody>
          </p:sp>
        </mc:Choice>
        <mc:Fallback xmlns="">
          <p:sp>
            <p:nvSpPr>
              <p:cNvPr id="11" name="Rectangle 10"/>
              <p:cNvSpPr>
                <a:spLocks noRot="1" noChangeAspect="1" noMove="1" noResize="1" noEditPoints="1" noAdjustHandles="1" noChangeArrowheads="1" noChangeShapeType="1" noTextEdit="1"/>
              </p:cNvSpPr>
              <p:nvPr/>
            </p:nvSpPr>
            <p:spPr>
              <a:xfrm>
                <a:off x="10134600" y="10217031"/>
                <a:ext cx="3832139" cy="8309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9113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4382715"/>
            <a:chOff x="923003" y="3917552"/>
            <a:chExt cx="23862374" cy="4382713"/>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4141242"/>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778638"/>
            <a:ext cx="19255112" cy="839389"/>
            <a:chOff x="-288924" y="1870284"/>
            <a:chExt cx="19258594" cy="839388"/>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1686557" y="1870284"/>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a:t>
              </a:r>
              <a:r>
                <a:rPr kumimoji="0" lang="en-US" sz="4800" b="1" i="0" u="none" strike="noStrike" kern="1200" cap="none" spc="0" normalizeH="0" noProof="0" dirty="0">
                  <a:ln>
                    <a:noFill/>
                  </a:ln>
                  <a:solidFill>
                    <a:srgbClr val="145F82"/>
                  </a:solidFill>
                  <a:effectLst/>
                  <a:uLnTx/>
                  <a:uFillTx/>
                  <a:latin typeface="Tahoma" pitchFamily="34" charset="0"/>
                  <a:ea typeface="Tahoma" pitchFamily="34" charset="0"/>
                  <a:cs typeface="Tahoma" pitchFamily="34" charset="0"/>
                </a:rPr>
                <a:t> LUẬN</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grpSp>
        <p:nvGrpSpPr>
          <p:cNvPr id="35" name="Group 34">
            <a:extLst>
              <a:ext uri="{FF2B5EF4-FFF2-40B4-BE49-F238E27FC236}">
                <a16:creationId xmlns:a16="http://schemas.microsoft.com/office/drawing/2014/main" id="{342DAC96-77FF-3CB7-B748-F80AACCE2F2E}"/>
              </a:ext>
            </a:extLst>
          </p:cNvPr>
          <p:cNvGrpSpPr/>
          <p:nvPr/>
        </p:nvGrpSpPr>
        <p:grpSpPr>
          <a:xfrm>
            <a:off x="192351" y="7338282"/>
            <a:ext cx="23862374" cy="6072918"/>
            <a:chOff x="48567" y="4381499"/>
            <a:chExt cx="23018772" cy="6072917"/>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551286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7" name="Rectangle 6"/>
              <p:cNvSpPr/>
              <p:nvPr/>
            </p:nvSpPr>
            <p:spPr>
              <a:xfrm>
                <a:off x="1224370" y="2826147"/>
                <a:ext cx="22525050" cy="4027513"/>
              </a:xfrm>
              <a:prstGeom prst="rect">
                <a:avLst/>
              </a:prstGeom>
            </p:spPr>
            <p:txBody>
              <a:bodyPr wrap="square">
                <a:spAutoFit/>
              </a:bodyPr>
              <a:lstStyle/>
              <a:p>
                <a:pPr lvl="0" algn="just">
                  <a:lnSpc>
                    <a:spcPct val="150000"/>
                  </a:lnSpc>
                  <a:spcAft>
                    <a:spcPts val="0"/>
                  </a:spcAft>
                </a:pP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Xét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xem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hay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lập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a:p>
                <a:pPr marL="629920" algn="just">
                  <a:lnSpc>
                    <a:spcPct val="107000"/>
                  </a:lnSpc>
                  <a:spcAft>
                    <a:spcPts val="800"/>
                  </a:spcAft>
                  <a:tabLst>
                    <a:tab pos="629920" algn="l"/>
                    <a:tab pos="3599815" algn="l"/>
                    <a:tab pos="5039995" algn="l"/>
                  </a:tabLst>
                </a:pPr>
                <a:r>
                  <a:rPr lang="en-US" sz="4800" b="1" dirty="0">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ℝ</m:t>
                    </m:r>
                    <m:r>
                      <a:rPr lang="en-US" sz="4800" b="1" i="0">
                        <a:effectLst/>
                        <a:latin typeface="Cambria Math" panose="02040503050406030204" pitchFamily="18" charset="0"/>
                        <a:ea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rPr>
                        </m:ctrlPr>
                      </m:sSupPr>
                      <m:e>
                        <m:r>
                          <a:rPr lang="en-US" sz="4800" b="1" i="0">
                            <a:effectLst/>
                            <a:latin typeface="Cambria Math" panose="02040503050406030204" pitchFamily="18" charset="0"/>
                            <a:ea typeface="Times New Roman" panose="02020603050405020304" pitchFamily="18" charset="0"/>
                          </a:rPr>
                          <m:t>𝐱</m:t>
                        </m:r>
                      </m:e>
                      <m:sup>
                        <m:r>
                          <a:rPr lang="en-US" sz="4800" b="1" i="0">
                            <a:effectLst/>
                            <a:latin typeface="Cambria Math" panose="02040503050406030204" pitchFamily="18" charset="0"/>
                            <a:ea typeface="Times New Roman" panose="02020603050405020304" pitchFamily="18" charset="0"/>
                          </a:rPr>
                          <m:t>𝟐</m:t>
                        </m:r>
                      </m:sup>
                    </m:sSup>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𝟏</m:t>
                    </m:r>
                    <m:r>
                      <a:rPr lang="en-US" sz="4800" b="1" i="0">
                        <a:effectLst/>
                        <a:latin typeface="Cambria Math" panose="02040503050406030204" pitchFamily="18" charset="0"/>
                        <a:ea typeface="Times New Roman" panose="02020603050405020304" pitchFamily="18" charset="0"/>
                      </a:rPr>
                      <m:t>&gt;</m:t>
                    </m:r>
                    <m:r>
                      <a:rPr lang="en-US" sz="4800" b="1" i="0">
                        <a:effectLst/>
                        <a:latin typeface="Cambria Math" panose="02040503050406030204" pitchFamily="18" charset="0"/>
                        <a:ea typeface="Times New Roman" panose="02020603050405020304" pitchFamily="18" charset="0"/>
                      </a:rPr>
                      <m:t>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ℕ</m:t>
                    </m:r>
                    <m:r>
                      <a:rPr lang="en-US" sz="4800" b="1" i="0">
                        <a:effectLst/>
                        <a:latin typeface="Cambria Math" panose="02040503050406030204" pitchFamily="18" charset="0"/>
                        <a:ea typeface="Times New Roman" panose="02020603050405020304" pitchFamily="18" charset="0"/>
                      </a:rPr>
                      <m:t>,</m:t>
                    </m:r>
                    <m:d>
                      <m:dPr>
                        <m:ctrlPr>
                          <a:rPr lang="en-US" sz="4800" b="1" i="1">
                            <a:effectLst/>
                            <a:latin typeface="Cambria Math" panose="02040503050406030204" pitchFamily="18" charset="0"/>
                            <a:ea typeface="Times New Roman" panose="02020603050405020304" pitchFamily="18" charset="0"/>
                          </a:rPr>
                        </m:ctrlPr>
                      </m:dPr>
                      <m:e>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𝟐</m:t>
                        </m:r>
                      </m:e>
                    </m:d>
                    <m:d>
                      <m:dPr>
                        <m:ctrlPr>
                          <a:rPr lang="en-US" sz="4800" b="1" i="1">
                            <a:effectLst/>
                            <a:latin typeface="Cambria Math" panose="02040503050406030204" pitchFamily="18" charset="0"/>
                            <a:ea typeface="Times New Roman" panose="02020603050405020304" pitchFamily="18" charset="0"/>
                          </a:rPr>
                        </m:ctrlPr>
                      </m:dPr>
                      <m:e>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𝟏</m:t>
                        </m:r>
                      </m:e>
                    </m:d>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07000"/>
                  </a:lnSpc>
                  <a:spcAft>
                    <a:spcPts val="800"/>
                  </a:spcAft>
                  <a:tabLst>
                    <a:tab pos="629920" algn="l"/>
                    <a:tab pos="3599815" algn="l"/>
                    <a:tab pos="5039995" algn="l"/>
                  </a:tabLst>
                </a:pPr>
                <a:r>
                  <a:rPr lang="en-US" sz="4800" b="1" dirty="0">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ℚ</m:t>
                    </m:r>
                    <m:r>
                      <a:rPr lang="en-US" sz="4800" b="1" i="0">
                        <a:effectLst/>
                        <a:latin typeface="Cambria Math" panose="02040503050406030204" pitchFamily="18" charset="0"/>
                        <a:ea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rPr>
                        </m:ctrlPr>
                      </m:sSupPr>
                      <m:e>
                        <m:r>
                          <a:rPr lang="en-US" sz="4800" b="1" i="0">
                            <a:effectLst/>
                            <a:latin typeface="Cambria Math" panose="02040503050406030204" pitchFamily="18" charset="0"/>
                            <a:ea typeface="Times New Roman" panose="02020603050405020304" pitchFamily="18" charset="0"/>
                          </a:rPr>
                          <m:t>𝐱</m:t>
                        </m:r>
                      </m:e>
                      <m:sup>
                        <m:r>
                          <a:rPr lang="en-US" sz="4800" b="1" i="0">
                            <a:effectLst/>
                            <a:latin typeface="Cambria Math" panose="02040503050406030204" pitchFamily="18" charset="0"/>
                            <a:ea typeface="Times New Roman" panose="02020603050405020304" pitchFamily="18" charset="0"/>
                          </a:rPr>
                          <m:t>𝟐</m:t>
                        </m:r>
                      </m:sup>
                    </m:sSup>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𝟑</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ℕ</m:t>
                    </m:r>
                    <m:r>
                      <a:rPr lang="en-US" sz="4800" b="1" i="0">
                        <a:effectLst/>
                        <a:latin typeface="Cambria Math" panose="02040503050406030204" pitchFamily="18" charset="0"/>
                        <a:ea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rPr>
                        </m:ctrlPr>
                      </m:sSupPr>
                      <m:e>
                        <m:r>
                          <a:rPr lang="en-US" sz="4800" b="1" i="0">
                            <a:effectLst/>
                            <a:latin typeface="Cambria Math" panose="02040503050406030204" pitchFamily="18" charset="0"/>
                            <a:ea typeface="Times New Roman" panose="02020603050405020304" pitchFamily="18" charset="0"/>
                          </a:rPr>
                          <m:t>𝟐</m:t>
                        </m:r>
                      </m:e>
                      <m:sup>
                        <m:r>
                          <a:rPr lang="en-US" sz="4800" b="1" i="0">
                            <a:effectLst/>
                            <a:latin typeface="Cambria Math" panose="02040503050406030204" pitchFamily="18" charset="0"/>
                            <a:ea typeface="Times New Roman" panose="02020603050405020304" pitchFamily="18" charset="0"/>
                          </a:rPr>
                          <m:t>𝐧</m:t>
                        </m:r>
                      </m:sup>
                    </m:sSup>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𝟐</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224370" y="2826147"/>
                <a:ext cx="22525050" cy="4027513"/>
              </a:xfrm>
              <a:prstGeom prst="rect">
                <a:avLst/>
              </a:prstGeom>
              <a:blipFill>
                <a:blip r:embed="rId5"/>
                <a:stretch>
                  <a:fillRect l="-1245" r="-1218" b="-5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2857" y="8317983"/>
                <a:ext cx="17526000" cy="1451488"/>
              </a:xfrm>
              <a:prstGeom prst="rect">
                <a:avLst/>
              </a:prstGeom>
            </p:spPr>
            <p:txBody>
              <a:bodyPr wrap="square">
                <a:spAutoFit/>
              </a:bodyPr>
              <a:lstStyle/>
              <a:p>
                <a:pPr marL="629920" algn="just">
                  <a:lnSpc>
                    <a:spcPct val="107000"/>
                  </a:lnSpc>
                  <a:spcAft>
                    <a:spcPts val="800"/>
                  </a:spcAft>
                  <a:tabLst>
                    <a:tab pos="629920" algn="l"/>
                    <a:tab pos="3599815" algn="l"/>
                    <a:tab pos="5039995" algn="l"/>
                  </a:tabLst>
                </a:pPr>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a:effectLst/>
                            <a:latin typeface="Cambria Math" panose="02040503050406030204" pitchFamily="18" charset="0"/>
                            <a:ea typeface="Times New Roman" panose="02020603050405020304" pitchFamily="18" charset="0"/>
                          </a:rPr>
                        </m:ctrlPr>
                      </m:sSupPr>
                      <m:e>
                        <m:r>
                          <a:rPr lang="en-US" sz="4800" b="1" i="0">
                            <a:effectLst/>
                            <a:latin typeface="Cambria Math" panose="02040503050406030204" pitchFamily="18" charset="0"/>
                            <a:ea typeface="Times New Roman" panose="02020603050405020304" pitchFamily="18" charset="0"/>
                          </a:rPr>
                          <m:t>𝐱</m:t>
                        </m:r>
                      </m:e>
                      <m:sup>
                        <m:r>
                          <a:rPr lang="en-US" sz="4800" b="1" i="0">
                            <a:effectLst/>
                            <a:latin typeface="Cambria Math" panose="02040503050406030204" pitchFamily="18" charset="0"/>
                            <a:ea typeface="Times New Roman" panose="02020603050405020304" pitchFamily="18" charset="0"/>
                          </a:rPr>
                          <m:t>𝟐</m:t>
                        </m:r>
                      </m:sup>
                    </m:sSup>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𝟏</m:t>
                    </m:r>
                    <m:r>
                      <a:rPr lang="en-US" sz="4800" b="1" i="0">
                        <a:effectLst/>
                        <a:latin typeface="Cambria Math" panose="02040503050406030204" pitchFamily="18" charset="0"/>
                        <a:ea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rPr>
                        </m:ctrlPr>
                      </m:sSupPr>
                      <m:e>
                        <m:d>
                          <m:dPr>
                            <m:ctrlPr>
                              <a:rPr lang="en-US" sz="4800" b="1" i="1">
                                <a:effectLst/>
                                <a:latin typeface="Cambria Math" panose="02040503050406030204" pitchFamily="18" charset="0"/>
                                <a:ea typeface="Times New Roman" panose="02020603050405020304" pitchFamily="18" charset="0"/>
                              </a:rPr>
                            </m:ctrlPr>
                          </m:dPr>
                          <m:e>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rPr>
                                </m:ctrlPr>
                              </m:fPr>
                              <m:num>
                                <m:r>
                                  <a:rPr lang="en-US" sz="4800" b="1" i="0">
                                    <a:effectLst/>
                                    <a:latin typeface="Cambria Math" panose="02040503050406030204" pitchFamily="18" charset="0"/>
                                    <a:ea typeface="Times New Roman" panose="02020603050405020304" pitchFamily="18" charset="0"/>
                                  </a:rPr>
                                  <m:t>𝟏</m:t>
                                </m:r>
                              </m:num>
                              <m:den>
                                <m:r>
                                  <a:rPr lang="en-US" sz="4800" b="1" i="0">
                                    <a:effectLst/>
                                    <a:latin typeface="Cambria Math" panose="02040503050406030204" pitchFamily="18" charset="0"/>
                                    <a:ea typeface="Times New Roman" panose="02020603050405020304" pitchFamily="18" charset="0"/>
                                  </a:rPr>
                                  <m:t>𝟐</m:t>
                                </m:r>
                              </m:den>
                            </m:f>
                          </m:e>
                        </m:d>
                      </m:e>
                      <m:sup>
                        <m:r>
                          <a:rPr lang="en-US" sz="4800" b="1" i="0">
                            <a:effectLst/>
                            <a:latin typeface="Cambria Math" panose="02040503050406030204" pitchFamily="18" charset="0"/>
                            <a:ea typeface="Times New Roman" panose="02020603050405020304" pitchFamily="18" charset="0"/>
                          </a:rPr>
                          <m:t>𝟐</m:t>
                        </m:r>
                      </m:sup>
                    </m:sSup>
                    <m:r>
                      <a:rPr lang="en-US" sz="4800" b="1" i="0">
                        <a:effectLst/>
                        <a:latin typeface="Cambria Math" panose="02040503050406030204" pitchFamily="18" charset="0"/>
                        <a:ea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rPr>
                        </m:ctrlPr>
                      </m:fPr>
                      <m:num>
                        <m:r>
                          <a:rPr lang="en-US" sz="4800" b="1" i="0">
                            <a:effectLst/>
                            <a:latin typeface="Cambria Math" panose="02040503050406030204" pitchFamily="18" charset="0"/>
                            <a:ea typeface="Times New Roman" panose="02020603050405020304" pitchFamily="18" charset="0"/>
                          </a:rPr>
                          <m:t>𝟑</m:t>
                        </m:r>
                      </m:num>
                      <m:den>
                        <m:r>
                          <a:rPr lang="en-US" sz="4800" b="1" i="0">
                            <a:effectLst/>
                            <a:latin typeface="Cambria Math" panose="02040503050406030204" pitchFamily="18" charset="0"/>
                            <a:ea typeface="Times New Roman" panose="02020603050405020304" pitchFamily="18" charset="0"/>
                          </a:rPr>
                          <m:t>𝟒</m:t>
                        </m:r>
                      </m:den>
                    </m:f>
                    <m:r>
                      <a:rPr lang="en-US" sz="4800" b="1" i="0">
                        <a:effectLst/>
                        <a:latin typeface="Cambria Math" panose="02040503050406030204" pitchFamily="18" charset="0"/>
                        <a:ea typeface="Times New Roman" panose="02020603050405020304" pitchFamily="18" charset="0"/>
                      </a:rPr>
                      <m:t>&gt;</m:t>
                    </m:r>
                    <m:r>
                      <a:rPr lang="en-US" sz="4800" b="1" i="0">
                        <a:effectLst/>
                        <a:latin typeface="Cambria Math" panose="02040503050406030204" pitchFamily="18" charset="0"/>
                        <a:ea typeface="Times New Roman" panose="02020603050405020304" pitchFamily="18" charset="0"/>
                      </a:rPr>
                      <m:t>𝟎</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𝐱</m:t>
                    </m:r>
                  </m:oMath>
                </a14:m>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2857" y="8317983"/>
                <a:ext cx="17526000" cy="1451488"/>
              </a:xfrm>
              <a:prstGeom prst="rect">
                <a:avLst/>
              </a:prstGeom>
              <a:blipFill>
                <a:blip r:embed="rId6"/>
                <a:stretch>
                  <a:fillRect b="-5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49717" y="9782831"/>
                <a:ext cx="13535628" cy="900631"/>
              </a:xfrm>
              <a:prstGeom prst="rect">
                <a:avLst/>
              </a:prstGeom>
            </p:spPr>
            <p:txBody>
              <a:bodyPr wrap="none">
                <a:spAutoFit/>
              </a:bodyPr>
              <a:lstStyle/>
              <a:p>
                <a:pPr marL="629920" algn="just">
                  <a:lnSpc>
                    <a:spcPct val="107000"/>
                  </a:lnSpc>
                  <a:spcAft>
                    <a:spcPts val="80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ℝ</m:t>
                    </m:r>
                    <m:r>
                      <a:rPr lang="en-US" sz="4800" b="1" i="0">
                        <a:effectLst/>
                        <a:latin typeface="Cambria Math" panose="02040503050406030204" pitchFamily="18" charset="0"/>
                        <a:ea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rPr>
                        </m:ctrlPr>
                      </m:sSupPr>
                      <m:e>
                        <m:r>
                          <a:rPr lang="en-US" sz="4800" b="1" i="0">
                            <a:effectLst/>
                            <a:latin typeface="Cambria Math" panose="02040503050406030204" pitchFamily="18" charset="0"/>
                            <a:ea typeface="Times New Roman" panose="02020603050405020304" pitchFamily="18" charset="0"/>
                          </a:rPr>
                          <m:t>𝐱</m:t>
                        </m:r>
                      </m:e>
                      <m:sup>
                        <m:r>
                          <a:rPr lang="en-US" sz="4800" b="1" i="0">
                            <a:effectLst/>
                            <a:latin typeface="Cambria Math" panose="02040503050406030204" pitchFamily="18" charset="0"/>
                            <a:ea typeface="Times New Roman" panose="02020603050405020304" pitchFamily="18" charset="0"/>
                          </a:rPr>
                          <m:t>𝟐</m:t>
                        </m:r>
                      </m:sup>
                    </m:sSup>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𝟏</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1349717" y="9782831"/>
                <a:ext cx="13535628" cy="900631"/>
              </a:xfrm>
              <a:prstGeom prst="rect">
                <a:avLst/>
              </a:prstGeom>
              <a:blipFill>
                <a:blip r:embed="rId7"/>
                <a:stretch>
                  <a:fillRect t="-16216" r="-1036" b="-26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3949" y="10896000"/>
                <a:ext cx="24058269" cy="819968"/>
              </a:xfrm>
              <a:prstGeom prst="rect">
                <a:avLst/>
              </a:prstGeom>
            </p:spPr>
            <p:txBody>
              <a:bodyPr wrap="square">
                <a:spAutoFit/>
              </a:bodyPr>
              <a:lstStyle/>
              <a:p>
                <a:pPr marL="629920" algn="just">
                  <a:lnSpc>
                    <a:spcPct val="107000"/>
                  </a:lnSpc>
                  <a:spcAft>
                    <a:spcPts val="800"/>
                  </a:spcAft>
                  <a:tabLst>
                    <a:tab pos="629920" algn="l"/>
                    <a:tab pos="3599815" algn="l"/>
                    <a:tab pos="5039995" algn="l"/>
                  </a:tabLst>
                </a:pPr>
                <a:r>
                  <a:rPr lang="en-US" sz="4800" b="1" dirty="0">
                    <a:latin typeface="Tahoma" panose="020B0604030504040204" pitchFamily="34" charset="0"/>
                    <a:ea typeface="Tahoma" panose="020B0604030504040204" pitchFamily="34" charset="0"/>
                    <a:cs typeface="Tahoma" panose="020B0604030504040204" pitchFamily="34" charset="0"/>
                  </a:rPr>
                  <a:t>b)</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𝟐</m:t>
                        </m:r>
                      </m:e>
                    </m:d>
                    <m:d>
                      <m:dPr>
                        <m:ctrlPr>
                          <a:rPr lang="en-US" sz="4800" b="1" i="1">
                            <a:effectLst/>
                            <a:latin typeface="Cambria Math" panose="02040503050406030204" pitchFamily="18" charset="0"/>
                            <a:ea typeface="Times New Roman" panose="02020603050405020304" pitchFamily="18" charset="0"/>
                          </a:rPr>
                        </m:ctrlPr>
                      </m:dPr>
                      <m:e>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𝟏</m:t>
                        </m:r>
                      </m:e>
                    </m:d>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𝟎</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𝟐</m:t>
                    </m:r>
                    <m:r>
                      <a:rPr lang="en-US" sz="4800" b="1" i="0" smtClean="0">
                        <a:effectLst/>
                        <a:latin typeface="Cambria Math" panose="02040503050406030204" pitchFamily="18" charset="0"/>
                        <a:ea typeface="Times New Roman" panose="02020603050405020304" pitchFamily="18" charset="0"/>
                      </a:rPr>
                      <m:t> </m:t>
                    </m:r>
                  </m:oMath>
                </a14:m>
                <a:r>
                  <a:rPr lang="en-US" sz="4800" b="1" dirty="0" err="1">
                    <a:effectLst/>
                    <a:latin typeface="Tahoma" panose="020B0604030504040204" pitchFamily="34" charset="0"/>
                    <a:ea typeface="Tahoma" panose="020B0604030504040204" pitchFamily="34" charset="0"/>
                    <a:cs typeface="Tahoma" panose="020B0604030504040204" pitchFamily="34" charset="0"/>
                  </a:rPr>
                  <a:t>hoặc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𝟏</m:t>
                    </m:r>
                  </m:oMath>
                </a14:m>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thuộc</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Times New Roman" panose="02020603050405020304" pitchFamily="18" charset="0"/>
                      </a:rPr>
                      <m:t>ℕ</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43949" y="10896000"/>
                <a:ext cx="24058269" cy="819968"/>
              </a:xfrm>
              <a:prstGeom prst="rect">
                <a:avLst/>
              </a:prstGeom>
              <a:blipFill>
                <a:blip r:embed="rId8"/>
                <a:stretch>
                  <a:fillRect t="-19259" r="-431" b="-37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195822" y="12023221"/>
                <a:ext cx="17168378" cy="882678"/>
              </a:xfrm>
              <a:prstGeom prst="rect">
                <a:avLst/>
              </a:prstGeom>
            </p:spPr>
            <p:txBody>
              <a:bodyPr wrap="square">
                <a:spAutoFit/>
              </a:bodyPr>
              <a:lstStyle/>
              <a:p>
                <a:pPr marL="629920" algn="just">
                  <a:lnSpc>
                    <a:spcPct val="107000"/>
                  </a:lnSpc>
                  <a:spcAft>
                    <a:spcPts val="80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ℕ</m:t>
                    </m:r>
                    <m:r>
                      <a:rPr lang="en-US" sz="4800" b="1" i="0">
                        <a:effectLst/>
                        <a:latin typeface="Cambria Math" panose="02040503050406030204" pitchFamily="18" charset="0"/>
                        <a:ea typeface="Times New Roman" panose="02020603050405020304" pitchFamily="18" charset="0"/>
                      </a:rPr>
                      <m:t>,</m:t>
                    </m:r>
                    <m:d>
                      <m:dPr>
                        <m:ctrlPr>
                          <a:rPr lang="en-US" sz="4800" b="1" i="1">
                            <a:effectLst/>
                            <a:latin typeface="Cambria Math" panose="02040503050406030204" pitchFamily="18" charset="0"/>
                            <a:ea typeface="Times New Roman" panose="02020603050405020304" pitchFamily="18" charset="0"/>
                          </a:rPr>
                        </m:ctrlPr>
                      </m:dPr>
                      <m:e>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𝟐</m:t>
                        </m:r>
                      </m:e>
                    </m:d>
                    <m:d>
                      <m:dPr>
                        <m:ctrlPr>
                          <a:rPr lang="en-US" sz="4800" b="1" i="1">
                            <a:effectLst/>
                            <a:latin typeface="Cambria Math" panose="02040503050406030204" pitchFamily="18" charset="0"/>
                            <a:ea typeface="Times New Roman" panose="02020603050405020304" pitchFamily="18" charset="0"/>
                          </a:rPr>
                        </m:ctrlPr>
                      </m:dPr>
                      <m:e>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𝟏</m:t>
                        </m:r>
                      </m:e>
                    </m:d>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1195822" y="12023221"/>
                <a:ext cx="17168378" cy="882678"/>
              </a:xfrm>
              <a:prstGeom prst="rect">
                <a:avLst/>
              </a:prstGeom>
              <a:blipFill>
                <a:blip r:embed="rId9"/>
                <a:stretch>
                  <a:fillRect t="-17931" b="-27586"/>
                </a:stretch>
              </a:blipFill>
            </p:spPr>
            <p:txBody>
              <a:bodyPr/>
              <a:lstStyle/>
              <a:p>
                <a:r>
                  <a:rPr lang="en-US">
                    <a:noFill/>
                  </a:rPr>
                  <a:t> </a:t>
                </a:r>
              </a:p>
            </p:txBody>
          </p:sp>
        </mc:Fallback>
      </mc:AlternateContent>
    </p:spTree>
    <p:extLst>
      <p:ext uri="{BB962C8B-B14F-4D97-AF65-F5344CB8AC3E}">
        <p14:creationId xmlns:p14="http://schemas.microsoft.com/office/powerpoint/2010/main" val="2835419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65746" y="1986361"/>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391031"/>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Rounded Corners 4">
            <a:extLst>
              <a:ext uri="{FF2B5EF4-FFF2-40B4-BE49-F238E27FC236}">
                <a16:creationId xmlns:a16="http://schemas.microsoft.com/office/drawing/2014/main" id="{BC9241F9-91D7-4A3D-A90D-019A4502C525}"/>
              </a:ext>
            </a:extLst>
          </p:cNvPr>
          <p:cNvSpPr/>
          <p:nvPr/>
        </p:nvSpPr>
        <p:spPr>
          <a:xfrm>
            <a:off x="4495800" y="5596551"/>
            <a:ext cx="14630400"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a:p>
            <a:pPr algn="ct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u="sng"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u="sng"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a:p>
            <a:pPr algn="ct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vừa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vừa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endParaRPr lang="en-US" sz="4800" b="1" dirty="0">
              <a:latin typeface="Tahoma" panose="020B0604030504040204" pitchFamily="34" charset="0"/>
              <a:ea typeface="Tahoma" panose="020B0604030504040204" pitchFamily="34" charset="0"/>
              <a:cs typeface="Tahoma" panose="020B0604030504040204" pitchFamily="34" charset="0"/>
            </a:endParaRPr>
          </a:p>
          <a:p>
            <a:pPr algn="ctr"/>
            <a:endParaRPr lang="en-US" sz="4800" dirty="0"/>
          </a:p>
        </p:txBody>
      </p:sp>
      <p:grpSp>
        <p:nvGrpSpPr>
          <p:cNvPr id="31" name="Group 30">
            <a:extLst>
              <a:ext uri="{FF2B5EF4-FFF2-40B4-BE49-F238E27FC236}">
                <a16:creationId xmlns:a16="http://schemas.microsoft.com/office/drawing/2014/main" id="{53238435-C3C0-422B-97B1-86CCB5C531DF}"/>
              </a:ext>
            </a:extLst>
          </p:cNvPr>
          <p:cNvGrpSpPr/>
          <p:nvPr/>
        </p:nvGrpSpPr>
        <p:grpSpPr>
          <a:xfrm>
            <a:off x="991619" y="7899190"/>
            <a:ext cx="22325581" cy="2499628"/>
            <a:chOff x="1076414" y="4377894"/>
            <a:chExt cx="22325581" cy="2583881"/>
          </a:xfrm>
        </p:grpSpPr>
        <p:grpSp>
          <p:nvGrpSpPr>
            <p:cNvPr id="32" name="Group 5">
              <a:extLst>
                <a:ext uri="{FF2B5EF4-FFF2-40B4-BE49-F238E27FC236}">
                  <a16:creationId xmlns:a16="http://schemas.microsoft.com/office/drawing/2014/main" id="{2EFA16DD-AAAD-4CE7-97D0-F22F8A6F30F5}"/>
                </a:ext>
              </a:extLst>
            </p:cNvPr>
            <p:cNvGrpSpPr/>
            <p:nvPr/>
          </p:nvGrpSpPr>
          <p:grpSpPr>
            <a:xfrm>
              <a:off x="1533269" y="4671092"/>
              <a:ext cx="21868726" cy="2290683"/>
              <a:chOff x="637542" y="1083939"/>
              <a:chExt cx="8611674" cy="901852"/>
            </a:xfrm>
          </p:grpSpPr>
          <p:sp>
            <p:nvSpPr>
              <p:cNvPr id="48" name="Rounded Rectangle 35">
                <a:extLst>
                  <a:ext uri="{FF2B5EF4-FFF2-40B4-BE49-F238E27FC236}">
                    <a16:creationId xmlns:a16="http://schemas.microsoft.com/office/drawing/2014/main" id="{61DED5C2-493D-407D-BA89-004061861EF7}"/>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9" name="TextBox 48">
                <a:extLst>
                  <a:ext uri="{FF2B5EF4-FFF2-40B4-BE49-F238E27FC236}">
                    <a16:creationId xmlns:a16="http://schemas.microsoft.com/office/drawing/2014/main" id="{D06CA642-F90E-4D7D-8472-2AB70D110CC5}"/>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33" name="Group 65">
              <a:extLst>
                <a:ext uri="{FF2B5EF4-FFF2-40B4-BE49-F238E27FC236}">
                  <a16:creationId xmlns:a16="http://schemas.microsoft.com/office/drawing/2014/main" id="{40CB5A3C-2889-4FCA-83B1-9079D2B59EFE}"/>
                </a:ext>
              </a:extLst>
            </p:cNvPr>
            <p:cNvGrpSpPr/>
            <p:nvPr/>
          </p:nvGrpSpPr>
          <p:grpSpPr>
            <a:xfrm>
              <a:off x="1076414" y="4377894"/>
              <a:ext cx="3776573" cy="781943"/>
              <a:chOff x="166396" y="8755081"/>
              <a:chExt cx="3776573" cy="781943"/>
            </a:xfrm>
          </p:grpSpPr>
          <p:sp>
            <p:nvSpPr>
              <p:cNvPr id="34" name="Freeform 20">
                <a:extLst>
                  <a:ext uri="{FF2B5EF4-FFF2-40B4-BE49-F238E27FC236}">
                    <a16:creationId xmlns:a16="http://schemas.microsoft.com/office/drawing/2014/main" id="{E9937DA9-A318-4FDF-8811-55270D2B60FD}"/>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35" name="Group 7">
                <a:extLst>
                  <a:ext uri="{FF2B5EF4-FFF2-40B4-BE49-F238E27FC236}">
                    <a16:creationId xmlns:a16="http://schemas.microsoft.com/office/drawing/2014/main" id="{C3DA5112-B581-45E3-BACF-CD6CD6DF3EF3}"/>
                  </a:ext>
                </a:extLst>
              </p:cNvPr>
              <p:cNvGrpSpPr/>
              <p:nvPr/>
            </p:nvGrpSpPr>
            <p:grpSpPr>
              <a:xfrm>
                <a:off x="166396" y="8780577"/>
                <a:ext cx="702538" cy="572229"/>
                <a:chOff x="-145995" y="8633545"/>
                <a:chExt cx="787401" cy="641352"/>
              </a:xfrm>
            </p:grpSpPr>
            <p:sp>
              <p:nvSpPr>
                <p:cNvPr id="36" name="Freeform 45">
                  <a:extLst>
                    <a:ext uri="{FF2B5EF4-FFF2-40B4-BE49-F238E27FC236}">
                      <a16:creationId xmlns:a16="http://schemas.microsoft.com/office/drawing/2014/main" id="{9A57DC7E-43AB-48C6-8824-3B0BDFDC1D84}"/>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46">
                  <a:extLst>
                    <a:ext uri="{FF2B5EF4-FFF2-40B4-BE49-F238E27FC236}">
                      <a16:creationId xmlns:a16="http://schemas.microsoft.com/office/drawing/2014/main" id="{2ECCD499-D189-45A2-88FF-92A2026CB03A}"/>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47">
                  <a:extLst>
                    <a:ext uri="{FF2B5EF4-FFF2-40B4-BE49-F238E27FC236}">
                      <a16:creationId xmlns:a16="http://schemas.microsoft.com/office/drawing/2014/main" id="{B0DAC554-931D-4097-9724-3ADA4B4899A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9" name="Freeform 48">
                  <a:extLst>
                    <a:ext uri="{FF2B5EF4-FFF2-40B4-BE49-F238E27FC236}">
                      <a16:creationId xmlns:a16="http://schemas.microsoft.com/office/drawing/2014/main" id="{8F0048E2-3907-49E3-AE6E-3F28DCEDBAE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0" name="Freeform 49">
                  <a:extLst>
                    <a:ext uri="{FF2B5EF4-FFF2-40B4-BE49-F238E27FC236}">
                      <a16:creationId xmlns:a16="http://schemas.microsoft.com/office/drawing/2014/main" id="{5747E503-F015-46F8-BBCF-73CF243B3F4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1" name="Freeform 50">
                  <a:extLst>
                    <a:ext uri="{FF2B5EF4-FFF2-40B4-BE49-F238E27FC236}">
                      <a16:creationId xmlns:a16="http://schemas.microsoft.com/office/drawing/2014/main" id="{03FD747F-803F-428F-9245-D8F2A7C11F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2" name="Freeform 51">
                  <a:extLst>
                    <a:ext uri="{FF2B5EF4-FFF2-40B4-BE49-F238E27FC236}">
                      <a16:creationId xmlns:a16="http://schemas.microsoft.com/office/drawing/2014/main" id="{7BFB6BB7-D9C0-455A-9B60-D62B515DDBA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3" name="Freeform 52">
                  <a:extLst>
                    <a:ext uri="{FF2B5EF4-FFF2-40B4-BE49-F238E27FC236}">
                      <a16:creationId xmlns:a16="http://schemas.microsoft.com/office/drawing/2014/main" id="{CEFB602B-AE41-43D4-8311-129CBAFFA2CB}"/>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4" name="Rectangle 53">
                  <a:extLst>
                    <a:ext uri="{FF2B5EF4-FFF2-40B4-BE49-F238E27FC236}">
                      <a16:creationId xmlns:a16="http://schemas.microsoft.com/office/drawing/2014/main" id="{084E2B0C-A281-4465-A9C2-8A7E9DE7F0D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5" name="Rectangle 54">
                  <a:extLst>
                    <a:ext uri="{FF2B5EF4-FFF2-40B4-BE49-F238E27FC236}">
                      <a16:creationId xmlns:a16="http://schemas.microsoft.com/office/drawing/2014/main" id="{1891029D-6FF2-473C-9726-1FA1AD84837C}"/>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6" name="Freeform 55">
                  <a:extLst>
                    <a:ext uri="{FF2B5EF4-FFF2-40B4-BE49-F238E27FC236}">
                      <a16:creationId xmlns:a16="http://schemas.microsoft.com/office/drawing/2014/main" id="{8994C733-238E-4D4C-A0AF-F519E460E7BE}"/>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7" name="Freeform 56">
                  <a:extLst>
                    <a:ext uri="{FF2B5EF4-FFF2-40B4-BE49-F238E27FC236}">
                      <a16:creationId xmlns:a16="http://schemas.microsoft.com/office/drawing/2014/main" id="{71D84B95-66A0-431B-89DA-046C61DEBFDA}"/>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50" name="Text Box 19">
                <a:extLst>
                  <a:ext uri="{FF2B5EF4-FFF2-40B4-BE49-F238E27FC236}">
                    <a16:creationId xmlns:a16="http://schemas.microsoft.com/office/drawing/2014/main" id="{C9F9211E-F316-4168-A1CF-987A3BEBA6B7}"/>
                  </a:ext>
                </a:extLst>
              </p:cNvPr>
              <p:cNvSpPr txBox="1">
                <a:spLocks noChangeArrowheads="1"/>
              </p:cNvSpPr>
              <p:nvPr/>
            </p:nvSpPr>
            <p:spPr bwMode="auto">
              <a:xfrm>
                <a:off x="1654499" y="8922603"/>
                <a:ext cx="21662702"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800" b="1">
                    <a:latin typeface="Tahoma" panose="020B0604030504040204" pitchFamily="34" charset="0"/>
                    <a:ea typeface="Tahoma" panose="020B0604030504040204" pitchFamily="34" charset="0"/>
                    <a:cs typeface="Tahoma" panose="020B0604030504040204" pitchFamily="34" charset="0"/>
                  </a:rPr>
                  <a:t>Người ta thường sử dụng các chữ cái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𝑹</m:t>
                    </m:r>
                  </m:oMath>
                </a14:m>
                <a:r>
                  <a:rPr lang="en-US" sz="4800" b="1">
                    <a:latin typeface="Tahoma" panose="020B0604030504040204" pitchFamily="34" charset="0"/>
                    <a:ea typeface="Tahoma" panose="020B0604030504040204" pitchFamily="34" charset="0"/>
                    <a:cs typeface="Tahoma" panose="020B0604030504040204" pitchFamily="34" charset="0"/>
                  </a:rPr>
                  <a:t>,…để biểu thị các mệnh đề.</a:t>
                </a:r>
                <a:endParaRPr lang="en-US" sz="4800" b="1" dirty="0">
                  <a:latin typeface="Tahoma" pitchFamily="34" charset="0"/>
                  <a:ea typeface="Tahoma" pitchFamily="34" charset="0"/>
                  <a:cs typeface="Tahoma" pitchFamily="34" charset="0"/>
                </a:endParaRPr>
              </a:p>
            </p:txBody>
          </p:sp>
        </mc:Choice>
        <mc:Fallback xmlns="">
          <p:sp>
            <p:nvSpPr>
              <p:cNvPr id="50" name="Text Box 19">
                <a:extLst>
                  <a:ext uri="{FF2B5EF4-FFF2-40B4-BE49-F238E27FC236}">
                    <a16:creationId xmlns:a16="http://schemas.microsoft.com/office/drawing/2014/main" id="{C9F9211E-F316-4168-A1CF-987A3BEBA6B7}"/>
                  </a:ext>
                </a:extLst>
              </p:cNvPr>
              <p:cNvSpPr txBox="1">
                <a:spLocks noRot="1" noChangeAspect="1" noMove="1" noResize="1" noEditPoints="1" noAdjustHandles="1" noChangeArrowheads="1" noChangeShapeType="1" noTextEdit="1"/>
              </p:cNvSpPr>
              <p:nvPr/>
            </p:nvSpPr>
            <p:spPr bwMode="auto">
              <a:xfrm>
                <a:off x="1654499" y="8922603"/>
                <a:ext cx="21662702" cy="830997"/>
              </a:xfrm>
              <a:prstGeom prst="rect">
                <a:avLst/>
              </a:prstGeom>
              <a:blipFill>
                <a:blip r:embed="rId4"/>
                <a:stretch>
                  <a:fillRect l="-1266" t="-17647" r="-1266" b="-37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7" name="TextBox 56">
            <a:extLst>
              <a:ext uri="{FF2B5EF4-FFF2-40B4-BE49-F238E27FC236}">
                <a16:creationId xmlns:a16="http://schemas.microsoft.com/office/drawing/2014/main" id="{AF7AD8F1-EE12-4AFA-8C92-49D29A8DC3E2}"/>
              </a:ext>
            </a:extLst>
          </p:cNvPr>
          <p:cNvSpPr txBox="1"/>
          <p:nvPr/>
        </p:nvSpPr>
        <p:spPr>
          <a:xfrm>
            <a:off x="1839065" y="7841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29" name="Group 28">
            <a:extLst>
              <a:ext uri="{FF2B5EF4-FFF2-40B4-BE49-F238E27FC236}">
                <a16:creationId xmlns:a16="http://schemas.microsoft.com/office/drawing/2014/main" id="{3AD854D2-D080-49D4-B2D0-1A559F151E42}"/>
              </a:ext>
            </a:extLst>
          </p:cNvPr>
          <p:cNvGrpSpPr/>
          <p:nvPr/>
        </p:nvGrpSpPr>
        <p:grpSpPr>
          <a:xfrm>
            <a:off x="990600" y="3200400"/>
            <a:ext cx="18592800" cy="830997"/>
            <a:chOff x="777875" y="1892299"/>
            <a:chExt cx="18592800" cy="830995"/>
          </a:xfrm>
        </p:grpSpPr>
        <p:sp>
          <p:nvSpPr>
            <p:cNvPr id="30" name="Rounded Rectangle 71">
              <a:extLst>
                <a:ext uri="{FF2B5EF4-FFF2-40B4-BE49-F238E27FC236}">
                  <a16:creationId xmlns:a16="http://schemas.microsoft.com/office/drawing/2014/main" id="{DBEBFDDA-C8C1-4563-8089-C820EA8CDE5C}"/>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B4807F8-DA80-4A74-88A0-4C96C53D4CD3}"/>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52" name="TextBox 51">
              <a:extLst>
                <a:ext uri="{FF2B5EF4-FFF2-40B4-BE49-F238E27FC236}">
                  <a16:creationId xmlns:a16="http://schemas.microsoft.com/office/drawing/2014/main" id="{2578D995-971E-49D0-91A3-E842E8E9C76D}"/>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53" name="Group 52">
            <a:extLst>
              <a:ext uri="{FF2B5EF4-FFF2-40B4-BE49-F238E27FC236}">
                <a16:creationId xmlns:a16="http://schemas.microsoft.com/office/drawing/2014/main" id="{45CF31BC-0198-404B-9BAE-F86F63C14380}"/>
              </a:ext>
            </a:extLst>
          </p:cNvPr>
          <p:cNvGrpSpPr/>
          <p:nvPr/>
        </p:nvGrpSpPr>
        <p:grpSpPr>
          <a:xfrm>
            <a:off x="2193087" y="4191000"/>
            <a:ext cx="10837113" cy="852016"/>
            <a:chOff x="895143" y="2795826"/>
            <a:chExt cx="10417389" cy="852016"/>
          </a:xfrm>
        </p:grpSpPr>
        <p:sp>
          <p:nvSpPr>
            <p:cNvPr id="54" name="TextBox 53">
              <a:extLst>
                <a:ext uri="{FF2B5EF4-FFF2-40B4-BE49-F238E27FC236}">
                  <a16:creationId xmlns:a16="http://schemas.microsoft.com/office/drawing/2014/main" id="{F7217F08-0562-410D-B049-94BD909ED9D7}"/>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55" name="Rounded Rectangle 7">
              <a:extLst>
                <a:ext uri="{FF2B5EF4-FFF2-40B4-BE49-F238E27FC236}">
                  <a16:creationId xmlns:a16="http://schemas.microsoft.com/office/drawing/2014/main" id="{ACE93A7D-C0B6-4AA2-8495-5C7003A7709B}"/>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4D2556F-B216-4C2C-A523-6ED7F9906DCE}"/>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Tree>
    <p:extLst>
      <p:ext uri="{BB962C8B-B14F-4D97-AF65-F5344CB8AC3E}">
        <p14:creationId xmlns:p14="http://schemas.microsoft.com/office/powerpoint/2010/main" val="41137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4382715"/>
            <a:chOff x="923003" y="3917552"/>
            <a:chExt cx="23862374" cy="4382713"/>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4141242"/>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778638"/>
            <a:ext cx="19255112" cy="839389"/>
            <a:chOff x="-288924" y="1870284"/>
            <a:chExt cx="19258594" cy="839388"/>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1686557" y="1870284"/>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a:t>
              </a:r>
              <a:r>
                <a:rPr kumimoji="0" lang="en-US" sz="4800" b="1" i="0" u="none" strike="noStrike" kern="1200" cap="none" spc="0" normalizeH="0" noProof="0" dirty="0">
                  <a:ln>
                    <a:noFill/>
                  </a:ln>
                  <a:solidFill>
                    <a:srgbClr val="145F82"/>
                  </a:solidFill>
                  <a:effectLst/>
                  <a:uLnTx/>
                  <a:uFillTx/>
                  <a:latin typeface="Tahoma" pitchFamily="34" charset="0"/>
                  <a:ea typeface="Tahoma" pitchFamily="34" charset="0"/>
                  <a:cs typeface="Tahoma" pitchFamily="34" charset="0"/>
                </a:rPr>
                <a:t> LUẬN</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grpSp>
        <p:nvGrpSpPr>
          <p:cNvPr id="35" name="Group 34">
            <a:extLst>
              <a:ext uri="{FF2B5EF4-FFF2-40B4-BE49-F238E27FC236}">
                <a16:creationId xmlns:a16="http://schemas.microsoft.com/office/drawing/2014/main" id="{342DAC96-77FF-3CB7-B748-F80AACCE2F2E}"/>
              </a:ext>
            </a:extLst>
          </p:cNvPr>
          <p:cNvGrpSpPr/>
          <p:nvPr/>
        </p:nvGrpSpPr>
        <p:grpSpPr>
          <a:xfrm>
            <a:off x="192351" y="7338282"/>
            <a:ext cx="23862374" cy="6072918"/>
            <a:chOff x="48567" y="4381499"/>
            <a:chExt cx="23018772" cy="6072917"/>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551286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7" name="Rectangle 6"/>
              <p:cNvSpPr/>
              <p:nvPr/>
            </p:nvSpPr>
            <p:spPr>
              <a:xfrm>
                <a:off x="1224370" y="2826147"/>
                <a:ext cx="22525050" cy="4027513"/>
              </a:xfrm>
              <a:prstGeom prst="rect">
                <a:avLst/>
              </a:prstGeom>
            </p:spPr>
            <p:txBody>
              <a:bodyPr wrap="square">
                <a:spAutoFit/>
              </a:bodyPr>
              <a:lstStyle/>
              <a:p>
                <a:pPr lvl="0" algn="just">
                  <a:lnSpc>
                    <a:spcPct val="150000"/>
                  </a:lnSpc>
                  <a:spcAft>
                    <a:spcPts val="0"/>
                  </a:spcAft>
                </a:pP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Xét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xem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hay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lập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a:p>
                <a:pPr marL="629920" algn="just">
                  <a:lnSpc>
                    <a:spcPct val="107000"/>
                  </a:lnSpc>
                  <a:spcAft>
                    <a:spcPts val="800"/>
                  </a:spcAft>
                  <a:tabLst>
                    <a:tab pos="629920" algn="l"/>
                    <a:tab pos="3599815" algn="l"/>
                    <a:tab pos="5039995" algn="l"/>
                  </a:tabLst>
                </a:pPr>
                <a:r>
                  <a:rPr lang="en-US" sz="4800" b="1" dirty="0">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ℝ</m:t>
                    </m:r>
                    <m:r>
                      <a:rPr lang="en-US" sz="4800" b="1" i="0">
                        <a:effectLst/>
                        <a:latin typeface="Cambria Math" panose="02040503050406030204" pitchFamily="18" charset="0"/>
                        <a:ea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rPr>
                        </m:ctrlPr>
                      </m:sSupPr>
                      <m:e>
                        <m:r>
                          <a:rPr lang="en-US" sz="4800" b="1" i="0">
                            <a:effectLst/>
                            <a:latin typeface="Cambria Math" panose="02040503050406030204" pitchFamily="18" charset="0"/>
                            <a:ea typeface="Times New Roman" panose="02020603050405020304" pitchFamily="18" charset="0"/>
                          </a:rPr>
                          <m:t>𝐱</m:t>
                        </m:r>
                      </m:e>
                      <m:sup>
                        <m:r>
                          <a:rPr lang="en-US" sz="4800" b="1" i="0">
                            <a:effectLst/>
                            <a:latin typeface="Cambria Math" panose="02040503050406030204" pitchFamily="18" charset="0"/>
                            <a:ea typeface="Times New Roman" panose="02020603050405020304" pitchFamily="18" charset="0"/>
                          </a:rPr>
                          <m:t>𝟐</m:t>
                        </m:r>
                      </m:sup>
                    </m:sSup>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𝟏</m:t>
                    </m:r>
                    <m:r>
                      <a:rPr lang="en-US" sz="4800" b="1" i="0">
                        <a:effectLst/>
                        <a:latin typeface="Cambria Math" panose="02040503050406030204" pitchFamily="18" charset="0"/>
                        <a:ea typeface="Times New Roman" panose="02020603050405020304" pitchFamily="18" charset="0"/>
                      </a:rPr>
                      <m:t>&gt;</m:t>
                    </m:r>
                    <m:r>
                      <a:rPr lang="en-US" sz="4800" b="1" i="0">
                        <a:effectLst/>
                        <a:latin typeface="Cambria Math" panose="02040503050406030204" pitchFamily="18" charset="0"/>
                        <a:ea typeface="Times New Roman" panose="02020603050405020304" pitchFamily="18" charset="0"/>
                      </a:rPr>
                      <m:t>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ℕ</m:t>
                    </m:r>
                    <m:r>
                      <a:rPr lang="en-US" sz="4800" b="1" i="0">
                        <a:effectLst/>
                        <a:latin typeface="Cambria Math" panose="02040503050406030204" pitchFamily="18" charset="0"/>
                        <a:ea typeface="Times New Roman" panose="02020603050405020304" pitchFamily="18" charset="0"/>
                      </a:rPr>
                      <m:t>,</m:t>
                    </m:r>
                    <m:d>
                      <m:dPr>
                        <m:ctrlPr>
                          <a:rPr lang="en-US" sz="4800" b="1" i="1">
                            <a:effectLst/>
                            <a:latin typeface="Cambria Math" panose="02040503050406030204" pitchFamily="18" charset="0"/>
                            <a:ea typeface="Times New Roman" panose="02020603050405020304" pitchFamily="18" charset="0"/>
                          </a:rPr>
                        </m:ctrlPr>
                      </m:dPr>
                      <m:e>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𝟐</m:t>
                        </m:r>
                      </m:e>
                    </m:d>
                    <m:d>
                      <m:dPr>
                        <m:ctrlPr>
                          <a:rPr lang="en-US" sz="4800" b="1" i="1">
                            <a:effectLst/>
                            <a:latin typeface="Cambria Math" panose="02040503050406030204" pitchFamily="18" charset="0"/>
                            <a:ea typeface="Times New Roman" panose="02020603050405020304" pitchFamily="18" charset="0"/>
                          </a:rPr>
                        </m:ctrlPr>
                      </m:dPr>
                      <m:e>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𝟏</m:t>
                        </m:r>
                      </m:e>
                    </m:d>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07000"/>
                  </a:lnSpc>
                  <a:spcAft>
                    <a:spcPts val="800"/>
                  </a:spcAft>
                  <a:tabLst>
                    <a:tab pos="629920" algn="l"/>
                    <a:tab pos="3599815" algn="l"/>
                    <a:tab pos="5039995" algn="l"/>
                  </a:tabLst>
                </a:pPr>
                <a:r>
                  <a:rPr lang="en-US" sz="4800" b="1" dirty="0">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ℚ</m:t>
                    </m:r>
                    <m:r>
                      <a:rPr lang="en-US" sz="4800" b="1" i="0">
                        <a:effectLst/>
                        <a:latin typeface="Cambria Math" panose="02040503050406030204" pitchFamily="18" charset="0"/>
                        <a:ea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rPr>
                        </m:ctrlPr>
                      </m:sSupPr>
                      <m:e>
                        <m:r>
                          <a:rPr lang="en-US" sz="4800" b="1" i="0">
                            <a:effectLst/>
                            <a:latin typeface="Cambria Math" panose="02040503050406030204" pitchFamily="18" charset="0"/>
                            <a:ea typeface="Times New Roman" panose="02020603050405020304" pitchFamily="18" charset="0"/>
                          </a:rPr>
                          <m:t>𝐱</m:t>
                        </m:r>
                      </m:e>
                      <m:sup>
                        <m:r>
                          <a:rPr lang="en-US" sz="4800" b="1" i="0">
                            <a:effectLst/>
                            <a:latin typeface="Cambria Math" panose="02040503050406030204" pitchFamily="18" charset="0"/>
                            <a:ea typeface="Times New Roman" panose="02020603050405020304" pitchFamily="18" charset="0"/>
                          </a:rPr>
                          <m:t>𝟐</m:t>
                        </m:r>
                      </m:sup>
                    </m:sSup>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𝟑</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ℕ</m:t>
                    </m:r>
                    <m:r>
                      <a:rPr lang="en-US" sz="4800" b="1" i="0">
                        <a:effectLst/>
                        <a:latin typeface="Cambria Math" panose="02040503050406030204" pitchFamily="18" charset="0"/>
                        <a:ea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rPr>
                        </m:ctrlPr>
                      </m:sSupPr>
                      <m:e>
                        <m:r>
                          <a:rPr lang="en-US" sz="4800" b="1" i="0">
                            <a:effectLst/>
                            <a:latin typeface="Cambria Math" panose="02040503050406030204" pitchFamily="18" charset="0"/>
                            <a:ea typeface="Times New Roman" panose="02020603050405020304" pitchFamily="18" charset="0"/>
                          </a:rPr>
                          <m:t>𝟐</m:t>
                        </m:r>
                      </m:e>
                      <m:sup>
                        <m:r>
                          <a:rPr lang="en-US" sz="4800" b="1" i="0">
                            <a:effectLst/>
                            <a:latin typeface="Cambria Math" panose="02040503050406030204" pitchFamily="18" charset="0"/>
                            <a:ea typeface="Times New Roman" panose="02020603050405020304" pitchFamily="18" charset="0"/>
                          </a:rPr>
                          <m:t>𝐧</m:t>
                        </m:r>
                      </m:sup>
                    </m:sSup>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𝟐</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224370" y="2826147"/>
                <a:ext cx="22525050" cy="4027513"/>
              </a:xfrm>
              <a:prstGeom prst="rect">
                <a:avLst/>
              </a:prstGeom>
              <a:blipFill>
                <a:blip r:embed="rId5"/>
                <a:stretch>
                  <a:fillRect l="-1245" r="-1218" b="-5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797454" y="8491644"/>
                <a:ext cx="12836143" cy="956993"/>
              </a:xfrm>
              <a:prstGeom prst="rect">
                <a:avLst/>
              </a:prstGeom>
            </p:spPr>
            <p:txBody>
              <a:bodyPr wrap="none">
                <a:spAutoFit/>
              </a:bodyPr>
              <a:lstStyle/>
              <a:p>
                <a:pPr marL="629920" algn="just">
                  <a:lnSpc>
                    <a:spcPct val="107000"/>
                  </a:lnSpc>
                  <a:spcAft>
                    <a:spcPts val="800"/>
                  </a:spcAft>
                  <a:tabLst>
                    <a:tab pos="629920" algn="l"/>
                    <a:tab pos="3599815" algn="l"/>
                    <a:tab pos="5039995" algn="l"/>
                  </a:tabLst>
                </a:pPr>
                <a:r>
                  <a:rPr lang="en-US" sz="4800" b="1" dirty="0">
                    <a:latin typeface="Tahoma" panose="020B0604030504040204" pitchFamily="34" charset="0"/>
                    <a:ea typeface="Tahoma" panose="020B0604030504040204" pitchFamily="34" charset="0"/>
                    <a:cs typeface="Tahoma" panose="020B0604030504040204" pitchFamily="34" charset="0"/>
                  </a:rPr>
                  <a:t>c)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a:effectLst/>
                            <a:latin typeface="Cambria Math" panose="02040503050406030204" pitchFamily="18" charset="0"/>
                            <a:ea typeface="Times New Roman" panose="02020603050405020304" pitchFamily="18" charset="0"/>
                          </a:rPr>
                        </m:ctrlPr>
                      </m:sSupPr>
                      <m:e>
                        <m:r>
                          <a:rPr lang="en-US" sz="4800" b="1" i="0">
                            <a:effectLst/>
                            <a:latin typeface="Cambria Math" panose="02040503050406030204" pitchFamily="18" charset="0"/>
                            <a:ea typeface="Times New Roman" panose="02020603050405020304" pitchFamily="18" charset="0"/>
                          </a:rPr>
                          <m:t>𝐱</m:t>
                        </m:r>
                      </m:e>
                      <m:sup>
                        <m:r>
                          <a:rPr lang="en-US" sz="4800" b="1" i="0">
                            <a:effectLst/>
                            <a:latin typeface="Cambria Math" panose="02040503050406030204" pitchFamily="18" charset="0"/>
                            <a:ea typeface="Times New Roman" panose="02020603050405020304" pitchFamily="18" charset="0"/>
                          </a:rPr>
                          <m:t>𝟐</m:t>
                        </m:r>
                      </m:sup>
                    </m:sSup>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𝟑</m:t>
                    </m:r>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rPr>
                      <m:t>=±</m:t>
                    </m:r>
                    <m:rad>
                      <m:radPr>
                        <m:degHide m:val="on"/>
                        <m:ctrlPr>
                          <a:rPr lang="en-US" sz="4800" b="1" i="1">
                            <a:effectLst/>
                            <a:latin typeface="Cambria Math" panose="02040503050406030204" pitchFamily="18" charset="0"/>
                            <a:ea typeface="Times New Roman" panose="02020603050405020304" pitchFamily="18" charset="0"/>
                          </a:rPr>
                        </m:ctrlPr>
                      </m:radPr>
                      <m:deg/>
                      <m:e>
                        <m:r>
                          <a:rPr lang="en-US" sz="4800" b="1" i="0">
                            <a:effectLst/>
                            <a:latin typeface="Cambria Math" panose="02040503050406030204" pitchFamily="18" charset="0"/>
                            <a:ea typeface="Times New Roman" panose="02020603050405020304" pitchFamily="18" charset="0"/>
                          </a:rPr>
                          <m:t>𝟑</m:t>
                        </m:r>
                      </m:e>
                    </m:rad>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ℚ</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97454" y="8491644"/>
                <a:ext cx="12836143" cy="956993"/>
              </a:xfrm>
              <a:prstGeom prst="rect">
                <a:avLst/>
              </a:prstGeom>
              <a:blipFill>
                <a:blip r:embed="rId6"/>
                <a:stretch>
                  <a:fillRect t="-10828" r="-1188" b="-235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83915" y="9630705"/>
                <a:ext cx="11411201" cy="900631"/>
              </a:xfrm>
              <a:prstGeom prst="rect">
                <a:avLst/>
              </a:prstGeom>
            </p:spPr>
            <p:txBody>
              <a:bodyPr wrap="none">
                <a:spAutoFit/>
              </a:bodyPr>
              <a:lstStyle/>
              <a:p>
                <a:pPr marL="629920" algn="just">
                  <a:lnSpc>
                    <a:spcPct val="107000"/>
                  </a:lnSpc>
                  <a:spcAft>
                    <a:spcPts val="80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𝐱</m:t>
                    </m:r>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ℚ</m:t>
                    </m:r>
                    <m:r>
                      <a:rPr lang="en-US" sz="4800" b="1" i="0">
                        <a:effectLst/>
                        <a:latin typeface="Cambria Math" panose="02040503050406030204" pitchFamily="18" charset="0"/>
                        <a:ea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rPr>
                        </m:ctrlPr>
                      </m:sSupPr>
                      <m:e>
                        <m:r>
                          <a:rPr lang="en-US" sz="4800" b="1" i="0">
                            <a:effectLst/>
                            <a:latin typeface="Cambria Math" panose="02040503050406030204" pitchFamily="18" charset="0"/>
                            <a:ea typeface="Times New Roman" panose="02020603050405020304" pitchFamily="18" charset="0"/>
                          </a:rPr>
                          <m:t>𝐱</m:t>
                        </m:r>
                      </m:e>
                      <m:sup>
                        <m:r>
                          <a:rPr lang="en-US" sz="4800" b="1" i="0">
                            <a:effectLst/>
                            <a:latin typeface="Cambria Math" panose="02040503050406030204" pitchFamily="18" charset="0"/>
                            <a:ea typeface="Times New Roman" panose="02020603050405020304" pitchFamily="18" charset="0"/>
                          </a:rPr>
                          <m:t>𝟐</m:t>
                        </m:r>
                      </m:sup>
                    </m:sSup>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𝟑</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383915" y="9630705"/>
                <a:ext cx="11411201" cy="900631"/>
              </a:xfrm>
              <a:prstGeom prst="rect">
                <a:avLst/>
              </a:prstGeom>
              <a:blipFill>
                <a:blip r:embed="rId7"/>
                <a:stretch>
                  <a:fillRect t="-16216" r="-1442" b="-26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09467" y="10795568"/>
                <a:ext cx="11677428" cy="882678"/>
              </a:xfrm>
              <a:prstGeom prst="rect">
                <a:avLst/>
              </a:prstGeom>
            </p:spPr>
            <p:txBody>
              <a:bodyPr wrap="none">
                <a:spAutoFit/>
              </a:bodyPr>
              <a:lstStyle/>
              <a:p>
                <a:pPr marL="629920" algn="just">
                  <a:lnSpc>
                    <a:spcPct val="107000"/>
                  </a:lnSpc>
                  <a:spcAft>
                    <a:spcPts val="800"/>
                  </a:spcAft>
                  <a:tabLst>
                    <a:tab pos="629920" algn="l"/>
                    <a:tab pos="3599815" algn="l"/>
                    <a:tab pos="5039995" algn="l"/>
                  </a:tabLst>
                </a:pPr>
                <a:r>
                  <a:rPr lang="en-US" sz="4800" b="1" dirty="0">
                    <a:latin typeface="Tahoma" panose="020B0604030504040204" pitchFamily="34" charset="0"/>
                    <a:ea typeface="Tahoma" panose="020B0604030504040204" pitchFamily="34" charset="0"/>
                    <a:cs typeface="Tahoma" panose="020B0604030504040204" pitchFamily="34" charset="0"/>
                  </a:rPr>
                  <a:t>d)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chọn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𝟏</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𝟐</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𝟑</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809467" y="10795568"/>
                <a:ext cx="11677428" cy="882678"/>
              </a:xfrm>
              <a:prstGeom prst="rect">
                <a:avLst/>
              </a:prstGeom>
              <a:blipFill>
                <a:blip r:embed="rId8"/>
                <a:stretch>
                  <a:fillRect t="-17931" r="-1358"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86962" y="11942478"/>
                <a:ext cx="12782795" cy="882678"/>
              </a:xfrm>
              <a:prstGeom prst="rect">
                <a:avLst/>
              </a:prstGeom>
            </p:spPr>
            <p:txBody>
              <a:bodyPr wrap="none">
                <a:spAutoFit/>
              </a:bodyPr>
              <a:lstStyle/>
              <a:p>
                <a:pPr marL="629920" algn="just">
                  <a:lnSpc>
                    <a:spcPct val="107000"/>
                  </a:lnSpc>
                  <a:spcAft>
                    <a:spcPts val="80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0">
                        <a:effectLst/>
                        <a:latin typeface="Cambria Math" panose="02040503050406030204" pitchFamily="18" charset="0"/>
                        <a:ea typeface="Times New Roman" panose="02020603050405020304" pitchFamily="18" charset="0"/>
                      </a:rPr>
                      <m:t>ℕ</m:t>
                    </m:r>
                    <m:r>
                      <a:rPr lang="en-US" sz="4800" b="1" i="0">
                        <a:effectLst/>
                        <a:latin typeface="Cambria Math" panose="02040503050406030204" pitchFamily="18" charset="0"/>
                        <a:ea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rPr>
                        </m:ctrlPr>
                      </m:sSupPr>
                      <m:e>
                        <m:r>
                          <a:rPr lang="en-US" sz="4800" b="1" i="0">
                            <a:effectLst/>
                            <a:latin typeface="Cambria Math" panose="02040503050406030204" pitchFamily="18" charset="0"/>
                            <a:ea typeface="Times New Roman" panose="02020603050405020304" pitchFamily="18" charset="0"/>
                          </a:rPr>
                          <m:t>𝟐</m:t>
                        </m:r>
                      </m:e>
                      <m:sup>
                        <m:r>
                          <a:rPr lang="en-US" sz="4800" b="1" i="0">
                            <a:effectLst/>
                            <a:latin typeface="Cambria Math" panose="02040503050406030204" pitchFamily="18" charset="0"/>
                            <a:ea typeface="Times New Roman" panose="02020603050405020304" pitchFamily="18" charset="0"/>
                          </a:rPr>
                          <m:t>𝐧</m:t>
                        </m:r>
                      </m:sup>
                    </m:sSup>
                    <m:r>
                      <a:rPr lang="en-US" sz="4800" b="1" i="0">
                        <a:effectLst/>
                        <a:latin typeface="Cambria Math" panose="02040503050406030204" pitchFamily="18" charset="0"/>
                        <a:ea typeface="Times New Roman" panose="02020603050405020304" pitchFamily="18" charset="0"/>
                      </a:rPr>
                      <m:t>&lt;</m:t>
                    </m:r>
                    <m:r>
                      <a:rPr lang="en-US" sz="4800" b="1" i="0">
                        <a:effectLst/>
                        <a:latin typeface="Cambria Math" panose="02040503050406030204" pitchFamily="18" charset="0"/>
                        <a:ea typeface="Times New Roman" panose="02020603050405020304" pitchFamily="18" charset="0"/>
                      </a:rPr>
                      <m:t>𝐧</m:t>
                    </m:r>
                    <m:r>
                      <a:rPr lang="en-US" sz="4800" b="1" i="0">
                        <a:effectLst/>
                        <a:latin typeface="Cambria Math" panose="02040503050406030204" pitchFamily="18" charset="0"/>
                        <a:ea typeface="Times New Roman" panose="02020603050405020304" pitchFamily="18" charset="0"/>
                      </a:rPr>
                      <m:t>+</m:t>
                    </m:r>
                    <m:r>
                      <a:rPr lang="en-US" sz="4800" b="1" i="0">
                        <a:effectLst/>
                        <a:latin typeface="Cambria Math" panose="02040503050406030204" pitchFamily="18" charset="0"/>
                        <a:ea typeface="Times New Roman" panose="02020603050405020304" pitchFamily="18" charset="0"/>
                      </a:rPr>
                      <m:t>𝟐</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186962" y="11942478"/>
                <a:ext cx="12782795" cy="882678"/>
              </a:xfrm>
              <a:prstGeom prst="rect">
                <a:avLst/>
              </a:prstGeom>
              <a:blipFill>
                <a:blip r:embed="rId9"/>
                <a:stretch>
                  <a:fillRect t="-17931" r="-1144" b="-27586"/>
                </a:stretch>
              </a:blipFill>
            </p:spPr>
            <p:txBody>
              <a:bodyPr/>
              <a:lstStyle/>
              <a:p>
                <a:r>
                  <a:rPr lang="en-US">
                    <a:noFill/>
                  </a:rPr>
                  <a:t> </a:t>
                </a:r>
              </a:p>
            </p:txBody>
          </p:sp>
        </mc:Fallback>
      </mc:AlternateContent>
    </p:spTree>
    <p:extLst>
      <p:ext uri="{BB962C8B-B14F-4D97-AF65-F5344CB8AC3E}">
        <p14:creationId xmlns:p14="http://schemas.microsoft.com/office/powerpoint/2010/main" val="260852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389895"/>
            <a:chOff x="923003" y="3917552"/>
            <a:chExt cx="23862374" cy="2389894"/>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14842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778638"/>
            <a:ext cx="19255112" cy="839389"/>
            <a:chOff x="-288924" y="1870284"/>
            <a:chExt cx="19258594" cy="839388"/>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1686557" y="1870284"/>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a:t>
              </a:r>
              <a:r>
                <a:rPr kumimoji="0" lang="en-US" sz="4800" b="1" i="0" u="none" strike="noStrike" kern="1200" cap="none" spc="0" normalizeH="0" noProof="0" dirty="0">
                  <a:ln>
                    <a:noFill/>
                  </a:ln>
                  <a:solidFill>
                    <a:srgbClr val="145F82"/>
                  </a:solidFill>
                  <a:effectLst/>
                  <a:uLnTx/>
                  <a:uFillTx/>
                  <a:latin typeface="Tahoma" pitchFamily="34" charset="0"/>
                  <a:ea typeface="Tahoma" pitchFamily="34" charset="0"/>
                  <a:cs typeface="Tahoma" pitchFamily="34" charset="0"/>
                </a:rPr>
                <a:t> LUẬN</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grpSp>
        <p:nvGrpSpPr>
          <p:cNvPr id="35" name="Group 34">
            <a:extLst>
              <a:ext uri="{FF2B5EF4-FFF2-40B4-BE49-F238E27FC236}">
                <a16:creationId xmlns:a16="http://schemas.microsoft.com/office/drawing/2014/main" id="{342DAC96-77FF-3CB7-B748-F80AACCE2F2E}"/>
              </a:ext>
            </a:extLst>
          </p:cNvPr>
          <p:cNvGrpSpPr/>
          <p:nvPr/>
        </p:nvGrpSpPr>
        <p:grpSpPr>
          <a:xfrm>
            <a:off x="220060" y="5676049"/>
            <a:ext cx="23862374" cy="6072918"/>
            <a:chOff x="48567" y="4381499"/>
            <a:chExt cx="23018772" cy="6072917"/>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551286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 name="Rectangle 1"/>
              <p:cNvSpPr/>
              <p:nvPr/>
            </p:nvSpPr>
            <p:spPr>
              <a:xfrm>
                <a:off x="4159208" y="3085828"/>
                <a:ext cx="18897822" cy="1810496"/>
              </a:xfrm>
              <a:prstGeom prst="rect">
                <a:avLst/>
              </a:prstGeom>
            </p:spPr>
            <p:txBody>
              <a:bodyPr wrap="square">
                <a:spAutoFit/>
              </a:bodyPr>
              <a:lstStyle/>
              <a:p>
                <a:pPr lvl="0" algn="just">
                  <a:lnSpc>
                    <a:spcPct val="115000"/>
                  </a:lnSpc>
                  <a:spcAft>
                    <a:spcPts val="0"/>
                  </a:spcAft>
                  <a:tabLst>
                    <a:tab pos="629920" algn="l"/>
                    <a:tab pos="3599815" algn="l"/>
                    <a:tab pos="5039995" algn="l"/>
                  </a:tabLst>
                </a:pPr>
                <a:r>
                  <a:rPr lang="fr-FR" sz="4800" b="1" dirty="0" err="1">
                    <a:latin typeface="Tahoma" panose="020B0604030504040204" pitchFamily="34" charset="0"/>
                    <a:ea typeface="Tahoma" panose="020B0604030504040204" pitchFamily="34" charset="0"/>
                    <a:cs typeface="Tahoma" panose="020B0604030504040204" pitchFamily="34" charset="0"/>
                  </a:rPr>
                  <a:t>Xét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𝐧</m:t>
                    </m:r>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ℕ</m:t>
                    </m:r>
                    <m:r>
                      <a:rPr lang="en-US" sz="4800" b="1" i="0">
                        <a:effectLst/>
                        <a:latin typeface="Cambria Math" panose="02040503050406030204" pitchFamily="18" charset="0"/>
                        <a:ea typeface="Arial" panose="020B0604020202020204" pitchFamily="34" charset="0"/>
                      </a:rPr>
                      <m:t>,</m:t>
                    </m:r>
                    <m:sSup>
                      <m:sSupPr>
                        <m:ctrlPr>
                          <a:rPr lang="en-US" sz="4800" b="1" i="1">
                            <a:effectLst/>
                            <a:latin typeface="Cambria Math" panose="02040503050406030204" pitchFamily="18" charset="0"/>
                            <a:ea typeface="Arial" panose="020B0604020202020204" pitchFamily="34" charset="0"/>
                          </a:rPr>
                        </m:ctrlPr>
                      </m:sSupPr>
                      <m:e>
                        <m:r>
                          <a:rPr lang="en-US" sz="4800" b="1" i="0">
                            <a:effectLst/>
                            <a:latin typeface="Cambria Math" panose="02040503050406030204" pitchFamily="18" charset="0"/>
                            <a:ea typeface="Arial" panose="020B0604020202020204" pitchFamily="34" charset="0"/>
                          </a:rPr>
                          <m:t>𝐧</m:t>
                        </m:r>
                      </m:e>
                      <m:sup>
                        <m:r>
                          <a:rPr lang="en-US" sz="4800" b="1" i="0">
                            <a:effectLst/>
                            <a:latin typeface="Cambria Math" panose="02040503050406030204" pitchFamily="18" charset="0"/>
                            <a:ea typeface="Arial" panose="020B0604020202020204" pitchFamily="34" charset="0"/>
                          </a:rPr>
                          <m:t>𝟐</m:t>
                        </m:r>
                      </m:sup>
                    </m:sSup>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𝟏</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chia </a:t>
                </a:r>
                <a:r>
                  <a:rPr lang="en-US" sz="4800" b="1" dirty="0" err="1">
                    <a:effectLst/>
                    <a:latin typeface="Tahoma" panose="020B0604030504040204" pitchFamily="34" charset="0"/>
                    <a:ea typeface="Tahoma" panose="020B0604030504040204" pitchFamily="34" charset="0"/>
                    <a:cs typeface="Tahoma" panose="020B0604030504040204" pitchFamily="34" charset="0"/>
                  </a:rPr>
                  <a:t>hết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Arial" panose="020B0604020202020204" pitchFamily="34" charset="0"/>
                      </a:rPr>
                      <m:t>𝟑</m:t>
                    </m:r>
                    <m:r>
                      <a:rPr lang="en-US" sz="4800" b="1" i="0">
                        <a:effectLst/>
                        <a:latin typeface="Cambria Math" panose="02040503050406030204" pitchFamily="18" charset="0"/>
                        <a:ea typeface="Arial" panose="020B0604020202020204" pitchFamily="34" charset="0"/>
                      </a:rPr>
                      <m:t>"</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4159208" y="3085828"/>
                <a:ext cx="18897822" cy="1810496"/>
              </a:xfrm>
              <a:prstGeom prst="rect">
                <a:avLst/>
              </a:prstGeom>
              <a:blipFill>
                <a:blip r:embed="rId5"/>
                <a:stretch>
                  <a:fillRect l="-1452" t="-5387" r="-1484" b="-12458"/>
                </a:stretch>
              </a:blipFill>
            </p:spPr>
            <p:txBody>
              <a:bodyPr/>
              <a:lstStyle/>
              <a:p>
                <a:r>
                  <a:rPr lang="en-US">
                    <a:noFill/>
                  </a:rPr>
                  <a:t> </a:t>
                </a:r>
              </a:p>
            </p:txBody>
          </p:sp>
        </mc:Fallback>
      </mc:AlternateContent>
      <p:sp>
        <p:nvSpPr>
          <p:cNvPr id="3" name="Rectangle 2"/>
          <p:cNvSpPr/>
          <p:nvPr/>
        </p:nvSpPr>
        <p:spPr>
          <a:xfrm>
            <a:off x="4658689" y="6422496"/>
            <a:ext cx="15066625" cy="941796"/>
          </a:xfrm>
          <a:prstGeom prst="rect">
            <a:avLst/>
          </a:prstGeom>
        </p:spPr>
        <p:txBody>
          <a:bodyPr wrap="none">
            <a:spAutoFit/>
          </a:bodyPr>
          <a:lstStyle/>
          <a:p>
            <a:pPr marL="629920" algn="just">
              <a:lnSpc>
                <a:spcPct val="115000"/>
              </a:lnSpc>
              <a:spcAft>
                <a:spcPts val="80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mọi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hợp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133801" y="7497532"/>
                <a:ext cx="12631535" cy="961032"/>
              </a:xfrm>
              <a:prstGeom prst="rect">
                <a:avLst/>
              </a:prstGeom>
            </p:spPr>
            <p:txBody>
              <a:bodyPr wrap="none">
                <a:spAutoFit/>
              </a:bodyPr>
              <a:lstStyle/>
              <a:p>
                <a:pPr marL="629920" algn="just">
                  <a:lnSpc>
                    <a:spcPct val="115000"/>
                  </a:lnSpc>
                  <a:spcAft>
                    <a:spcPts val="800"/>
                  </a:spcAft>
                  <a:tabLst>
                    <a:tab pos="629920" algn="l"/>
                    <a:tab pos="3599815" algn="l"/>
                    <a:tab pos="5039995" algn="l"/>
                  </a:tabLst>
                </a:pPr>
                <a14:m>
                  <m:oMath xmlns:m="http://schemas.openxmlformats.org/officeDocument/2006/math">
                    <m:r>
                      <a:rPr lang="en-US" sz="4800" b="1" i="0">
                        <a:latin typeface="Cambria Math" panose="02040503050406030204" pitchFamily="18" charset="0"/>
                        <a:ea typeface="Arial" panose="020B0604020202020204" pitchFamily="34" charset="0"/>
                      </a:rPr>
                      <m:t>𝐧</m:t>
                    </m:r>
                    <m:r>
                      <a:rPr lang="en-US" sz="4800" b="1" i="0">
                        <a:latin typeface="Cambria Math" panose="02040503050406030204" pitchFamily="18" charset="0"/>
                        <a:ea typeface="Arial" panose="020B0604020202020204" pitchFamily="34" charset="0"/>
                      </a:rPr>
                      <m:t>=</m:t>
                    </m:r>
                    <m:r>
                      <a:rPr lang="en-US" sz="4800" b="1" i="0">
                        <a:latin typeface="Cambria Math" panose="02040503050406030204" pitchFamily="18" charset="0"/>
                        <a:ea typeface="Arial" panose="020B0604020202020204" pitchFamily="34" charset="0"/>
                      </a:rPr>
                      <m:t>𝟑𝐤</m:t>
                    </m:r>
                    <m:r>
                      <a:rPr lang="en-US" sz="4800" b="1" i="0">
                        <a:latin typeface="Cambria Math" panose="02040503050406030204" pitchFamily="18" charset="0"/>
                        <a:ea typeface="Arial" panose="020B0604020202020204" pitchFamily="34" charset="0"/>
                      </a:rPr>
                      <m:t>⇒</m:t>
                    </m:r>
                    <m:sSup>
                      <m:sSupPr>
                        <m:ctrlPr>
                          <a:rPr lang="en-US" sz="4800" b="1" i="1">
                            <a:effectLst/>
                            <a:latin typeface="Cambria Math" panose="02040503050406030204" pitchFamily="18" charset="0"/>
                            <a:ea typeface="Arial" panose="020B0604020202020204" pitchFamily="34" charset="0"/>
                          </a:rPr>
                        </m:ctrlPr>
                      </m:sSupPr>
                      <m:e>
                        <m:r>
                          <a:rPr lang="en-US" sz="4800" b="1" i="0">
                            <a:effectLst/>
                            <a:latin typeface="Cambria Math" panose="02040503050406030204" pitchFamily="18" charset="0"/>
                            <a:ea typeface="Arial" panose="020B0604020202020204" pitchFamily="34" charset="0"/>
                          </a:rPr>
                          <m:t>𝐧</m:t>
                        </m:r>
                      </m:e>
                      <m:sup>
                        <m:r>
                          <a:rPr lang="en-US" sz="4800" b="1" i="0">
                            <a:effectLst/>
                            <a:latin typeface="Cambria Math" panose="02040503050406030204" pitchFamily="18" charset="0"/>
                            <a:ea typeface="Arial" panose="020B0604020202020204" pitchFamily="34" charset="0"/>
                          </a:rPr>
                          <m:t>𝟐</m:t>
                        </m:r>
                      </m:sup>
                    </m:sSup>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𝟏</m:t>
                    </m:r>
                    <m:r>
                      <a:rPr lang="en-US" sz="4800" b="1" i="0">
                        <a:effectLst/>
                        <a:latin typeface="Cambria Math" panose="02040503050406030204" pitchFamily="18" charset="0"/>
                        <a:ea typeface="Arial" panose="020B0604020202020204" pitchFamily="34" charset="0"/>
                      </a:rPr>
                      <m:t>=</m:t>
                    </m:r>
                    <m:sSup>
                      <m:sSupPr>
                        <m:ctrlPr>
                          <a:rPr lang="en-US" sz="4800" b="1" i="1">
                            <a:effectLst/>
                            <a:latin typeface="Cambria Math" panose="02040503050406030204" pitchFamily="18" charset="0"/>
                            <a:ea typeface="Arial" panose="020B0604020202020204" pitchFamily="34" charset="0"/>
                          </a:rPr>
                        </m:ctrlPr>
                      </m:sSupPr>
                      <m:e>
                        <m:d>
                          <m:dPr>
                            <m:ctrlPr>
                              <a:rPr lang="en-US" sz="4800" b="1" i="1">
                                <a:effectLst/>
                                <a:latin typeface="Cambria Math" panose="02040503050406030204" pitchFamily="18" charset="0"/>
                                <a:ea typeface="Arial" panose="020B0604020202020204" pitchFamily="34" charset="0"/>
                              </a:rPr>
                            </m:ctrlPr>
                          </m:dPr>
                          <m:e>
                            <m:r>
                              <a:rPr lang="en-US" sz="4800" b="1" i="0">
                                <a:effectLst/>
                                <a:latin typeface="Cambria Math" panose="02040503050406030204" pitchFamily="18" charset="0"/>
                                <a:ea typeface="Arial" panose="020B0604020202020204" pitchFamily="34" charset="0"/>
                              </a:rPr>
                              <m:t>𝟑𝐤</m:t>
                            </m:r>
                          </m:e>
                        </m:d>
                      </m:e>
                      <m:sup>
                        <m:r>
                          <a:rPr lang="en-US" sz="4800" b="1" i="0">
                            <a:effectLst/>
                            <a:latin typeface="Cambria Math" panose="02040503050406030204" pitchFamily="18" charset="0"/>
                            <a:ea typeface="Arial" panose="020B0604020202020204" pitchFamily="34" charset="0"/>
                          </a:rPr>
                          <m:t>𝟐</m:t>
                        </m:r>
                      </m:sup>
                    </m:sSup>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𝟏</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chia </a:t>
                </a:r>
                <a14:m>
                  <m:oMath xmlns:m="http://schemas.openxmlformats.org/officeDocument/2006/math">
                    <m:r>
                      <a:rPr lang="en-US" sz="4800" b="1" i="0">
                        <a:effectLst/>
                        <a:latin typeface="Cambria Math" panose="02040503050406030204" pitchFamily="18" charset="0"/>
                        <a:ea typeface="Arial" panose="020B0604020202020204" pitchFamily="34" charset="0"/>
                      </a:rPr>
                      <m:t>𝟑</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dư</a:t>
                </a:r>
                <a:r>
                  <a:rPr lang="en-US" sz="4800" b="1" dirty="0">
                    <a:effectLst/>
                    <a:latin typeface="Tahoma" panose="020B0604030504040204" pitchFamily="34" charset="0"/>
                    <a:ea typeface="Tahoma" panose="020B0604030504040204" pitchFamily="34" charset="0"/>
                    <a:cs typeface="Tahoma" panose="020B0604030504040204" pitchFamily="34" charset="0"/>
                  </a:rPr>
                  <a:t> 1.</a:t>
                </a:r>
              </a:p>
            </p:txBody>
          </p:sp>
        </mc:Choice>
        <mc:Fallback xmlns="">
          <p:sp>
            <p:nvSpPr>
              <p:cNvPr id="4" name="Rectangle 3"/>
              <p:cNvSpPr>
                <a:spLocks noRot="1" noChangeAspect="1" noMove="1" noResize="1" noEditPoints="1" noAdjustHandles="1" noChangeArrowheads="1" noChangeShapeType="1" noTextEdit="1"/>
              </p:cNvSpPr>
              <p:nvPr/>
            </p:nvSpPr>
            <p:spPr>
              <a:xfrm>
                <a:off x="1133801" y="7497532"/>
                <a:ext cx="12631535" cy="961032"/>
              </a:xfrm>
              <a:prstGeom prst="rect">
                <a:avLst/>
              </a:prstGeom>
              <a:blipFill>
                <a:blip r:embed="rId6"/>
                <a:stretch>
                  <a:fillRect t="-10127" r="-1207" b="-23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33801" y="8720057"/>
                <a:ext cx="20336622" cy="961032"/>
              </a:xfrm>
              <a:prstGeom prst="rect">
                <a:avLst/>
              </a:prstGeom>
            </p:spPr>
            <p:txBody>
              <a:bodyPr wrap="square">
                <a:spAutoFit/>
              </a:bodyPr>
              <a:lstStyle/>
              <a:p>
                <a:pPr marL="629920" algn="just">
                  <a:lnSpc>
                    <a:spcPct val="115000"/>
                  </a:lnSpc>
                  <a:spcAft>
                    <a:spcPts val="800"/>
                  </a:spcAft>
                  <a:tabLst>
                    <a:tab pos="629920" algn="l"/>
                    <a:tab pos="3599815" algn="l"/>
                    <a:tab pos="5039995" algn="l"/>
                  </a:tabLst>
                </a:pPr>
                <a14:m>
                  <m:oMath xmlns:m="http://schemas.openxmlformats.org/officeDocument/2006/math">
                    <m:r>
                      <a:rPr lang="en-US" sz="4800" b="1" i="0">
                        <a:latin typeface="Cambria Math" panose="02040503050406030204" pitchFamily="18" charset="0"/>
                        <a:ea typeface="Arial" panose="020B0604020202020204" pitchFamily="34" charset="0"/>
                      </a:rPr>
                      <m:t>𝐧</m:t>
                    </m:r>
                    <m:r>
                      <a:rPr lang="en-US" sz="4800" b="1" i="0">
                        <a:latin typeface="Cambria Math" panose="02040503050406030204" pitchFamily="18" charset="0"/>
                        <a:ea typeface="Arial" panose="020B0604020202020204" pitchFamily="34" charset="0"/>
                      </a:rPr>
                      <m:t>=</m:t>
                    </m:r>
                    <m:r>
                      <a:rPr lang="en-US" sz="4800" b="1" i="0">
                        <a:latin typeface="Cambria Math" panose="02040503050406030204" pitchFamily="18" charset="0"/>
                        <a:ea typeface="Arial" panose="020B0604020202020204" pitchFamily="34" charset="0"/>
                      </a:rPr>
                      <m:t>𝟑𝐤</m:t>
                    </m:r>
                    <m:r>
                      <a:rPr lang="en-US" sz="4800" b="1" i="0">
                        <a:latin typeface="Cambria Math" panose="02040503050406030204" pitchFamily="18" charset="0"/>
                        <a:ea typeface="Arial" panose="020B0604020202020204" pitchFamily="34" charset="0"/>
                      </a:rPr>
                      <m:t>+</m:t>
                    </m:r>
                    <m:r>
                      <a:rPr lang="en-US" sz="4800" b="1" i="0">
                        <a:latin typeface="Cambria Math" panose="02040503050406030204" pitchFamily="18" charset="0"/>
                        <a:ea typeface="Arial" panose="020B0604020202020204" pitchFamily="34" charset="0"/>
                      </a:rPr>
                      <m:t>𝟏</m:t>
                    </m:r>
                    <m:r>
                      <a:rPr lang="en-US" sz="4800" b="1" i="0">
                        <a:latin typeface="Cambria Math" panose="02040503050406030204" pitchFamily="18" charset="0"/>
                        <a:ea typeface="Arial" panose="020B0604020202020204" pitchFamily="34" charset="0"/>
                      </a:rPr>
                      <m:t>⇒</m:t>
                    </m:r>
                    <m:sSup>
                      <m:sSupPr>
                        <m:ctrlPr>
                          <a:rPr lang="en-US" sz="4800" b="1" i="1">
                            <a:effectLst/>
                            <a:latin typeface="Cambria Math" panose="02040503050406030204" pitchFamily="18" charset="0"/>
                            <a:ea typeface="Arial" panose="020B0604020202020204" pitchFamily="34" charset="0"/>
                          </a:rPr>
                        </m:ctrlPr>
                      </m:sSupPr>
                      <m:e>
                        <m:r>
                          <a:rPr lang="en-US" sz="4800" b="1" i="0">
                            <a:effectLst/>
                            <a:latin typeface="Cambria Math" panose="02040503050406030204" pitchFamily="18" charset="0"/>
                            <a:ea typeface="Arial" panose="020B0604020202020204" pitchFamily="34" charset="0"/>
                          </a:rPr>
                          <m:t>𝐧</m:t>
                        </m:r>
                      </m:e>
                      <m:sup>
                        <m:r>
                          <a:rPr lang="en-US" sz="4800" b="1" i="0">
                            <a:effectLst/>
                            <a:latin typeface="Cambria Math" panose="02040503050406030204" pitchFamily="18" charset="0"/>
                            <a:ea typeface="Arial" panose="020B0604020202020204" pitchFamily="34" charset="0"/>
                          </a:rPr>
                          <m:t>𝟐</m:t>
                        </m:r>
                      </m:sup>
                    </m:sSup>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𝟏</m:t>
                    </m:r>
                    <m:r>
                      <a:rPr lang="en-US" sz="4800" b="1" i="0">
                        <a:effectLst/>
                        <a:latin typeface="Cambria Math" panose="02040503050406030204" pitchFamily="18" charset="0"/>
                        <a:ea typeface="Arial" panose="020B0604020202020204" pitchFamily="34" charset="0"/>
                      </a:rPr>
                      <m:t>=</m:t>
                    </m:r>
                    <m:sSup>
                      <m:sSupPr>
                        <m:ctrlPr>
                          <a:rPr lang="en-US" sz="4800" b="1" i="1">
                            <a:effectLst/>
                            <a:latin typeface="Cambria Math" panose="02040503050406030204" pitchFamily="18" charset="0"/>
                            <a:ea typeface="Arial" panose="020B0604020202020204" pitchFamily="34" charset="0"/>
                          </a:rPr>
                        </m:ctrlPr>
                      </m:sSupPr>
                      <m:e>
                        <m:d>
                          <m:dPr>
                            <m:ctrlPr>
                              <a:rPr lang="en-US" sz="4800" b="1" i="1">
                                <a:effectLst/>
                                <a:latin typeface="Cambria Math" panose="02040503050406030204" pitchFamily="18" charset="0"/>
                                <a:ea typeface="Arial" panose="020B0604020202020204" pitchFamily="34" charset="0"/>
                              </a:rPr>
                            </m:ctrlPr>
                          </m:dPr>
                          <m:e>
                            <m:r>
                              <a:rPr lang="en-US" sz="4800" b="1" i="0">
                                <a:effectLst/>
                                <a:latin typeface="Cambria Math" panose="02040503050406030204" pitchFamily="18" charset="0"/>
                                <a:ea typeface="Arial" panose="020B0604020202020204" pitchFamily="34" charset="0"/>
                              </a:rPr>
                              <m:t>𝟑𝐤</m:t>
                            </m:r>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𝟏</m:t>
                            </m:r>
                          </m:e>
                        </m:d>
                      </m:e>
                      <m:sup>
                        <m:r>
                          <a:rPr lang="en-US" sz="4800" b="1" i="0">
                            <a:effectLst/>
                            <a:latin typeface="Cambria Math" panose="02040503050406030204" pitchFamily="18" charset="0"/>
                            <a:ea typeface="Arial" panose="020B0604020202020204" pitchFamily="34" charset="0"/>
                          </a:rPr>
                          <m:t>𝟐</m:t>
                        </m:r>
                      </m:sup>
                    </m:sSup>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𝟏</m:t>
                    </m:r>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𝟗</m:t>
                    </m:r>
                    <m:sSup>
                      <m:sSupPr>
                        <m:ctrlPr>
                          <a:rPr lang="en-US" sz="4800" b="1" i="1">
                            <a:effectLst/>
                            <a:latin typeface="Cambria Math" panose="02040503050406030204" pitchFamily="18" charset="0"/>
                            <a:ea typeface="Arial" panose="020B0604020202020204" pitchFamily="34" charset="0"/>
                          </a:rPr>
                        </m:ctrlPr>
                      </m:sSupPr>
                      <m:e>
                        <m:r>
                          <a:rPr lang="en-US" sz="4800" b="1" i="0">
                            <a:effectLst/>
                            <a:latin typeface="Cambria Math" panose="02040503050406030204" pitchFamily="18" charset="0"/>
                            <a:ea typeface="Arial" panose="020B0604020202020204" pitchFamily="34" charset="0"/>
                          </a:rPr>
                          <m:t>𝐤</m:t>
                        </m:r>
                      </m:e>
                      <m:sup>
                        <m:r>
                          <a:rPr lang="en-US" sz="4800" b="1" i="0">
                            <a:effectLst/>
                            <a:latin typeface="Cambria Math" panose="02040503050406030204" pitchFamily="18" charset="0"/>
                            <a:ea typeface="Arial" panose="020B0604020202020204" pitchFamily="34" charset="0"/>
                          </a:rPr>
                          <m:t>𝟐</m:t>
                        </m:r>
                      </m:sup>
                    </m:sSup>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𝟔𝐤</m:t>
                    </m:r>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𝟐</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chia </a:t>
                </a:r>
                <a14:m>
                  <m:oMath xmlns:m="http://schemas.openxmlformats.org/officeDocument/2006/math">
                    <m:r>
                      <a:rPr lang="en-US" sz="4800" b="1" i="0">
                        <a:effectLst/>
                        <a:latin typeface="Cambria Math" panose="02040503050406030204" pitchFamily="18" charset="0"/>
                        <a:ea typeface="Arial" panose="020B0604020202020204" pitchFamily="34" charset="0"/>
                      </a:rPr>
                      <m:t>𝟑</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dư</a:t>
                </a:r>
                <a:r>
                  <a:rPr lang="en-US" sz="4800" b="1" dirty="0">
                    <a:effectLst/>
                    <a:latin typeface="Tahoma" panose="020B0604030504040204" pitchFamily="34" charset="0"/>
                    <a:ea typeface="Tahoma" panose="020B0604030504040204" pitchFamily="34" charset="0"/>
                    <a:cs typeface="Tahoma" panose="020B0604030504040204" pitchFamily="34" charset="0"/>
                  </a:rPr>
                  <a:t> 2.</a:t>
                </a:r>
              </a:p>
            </p:txBody>
          </p:sp>
        </mc:Choice>
        <mc:Fallback xmlns="">
          <p:sp>
            <p:nvSpPr>
              <p:cNvPr id="5" name="Rectangle 4"/>
              <p:cNvSpPr>
                <a:spLocks noRot="1" noChangeAspect="1" noMove="1" noResize="1" noEditPoints="1" noAdjustHandles="1" noChangeArrowheads="1" noChangeShapeType="1" noTextEdit="1"/>
              </p:cNvSpPr>
              <p:nvPr/>
            </p:nvSpPr>
            <p:spPr>
              <a:xfrm>
                <a:off x="1133801" y="8720057"/>
                <a:ext cx="20336622" cy="961032"/>
              </a:xfrm>
              <a:prstGeom prst="rect">
                <a:avLst/>
              </a:prstGeom>
              <a:blipFill>
                <a:blip r:embed="rId7"/>
                <a:stretch>
                  <a:fillRect t="-10127" b="-23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51778" y="10043242"/>
                <a:ext cx="19583400" cy="961032"/>
              </a:xfrm>
              <a:prstGeom prst="rect">
                <a:avLst/>
              </a:prstGeom>
            </p:spPr>
            <p:txBody>
              <a:bodyPr wrap="square">
                <a:spAutoFit/>
              </a:bodyPr>
              <a:lstStyle/>
              <a:p>
                <a:pPr marL="629920" algn="just">
                  <a:lnSpc>
                    <a:spcPct val="115000"/>
                  </a:lnSpc>
                  <a:spcAft>
                    <a:spcPts val="800"/>
                  </a:spcAft>
                  <a:tabLst>
                    <a:tab pos="629920" algn="l"/>
                    <a:tab pos="3599815" algn="l"/>
                    <a:tab pos="5039995" algn="l"/>
                  </a:tabLst>
                </a:pPr>
                <a14:m>
                  <m:oMath xmlns:m="http://schemas.openxmlformats.org/officeDocument/2006/math">
                    <m:r>
                      <a:rPr lang="en-US" sz="4800" b="1" i="0">
                        <a:latin typeface="Cambria Math" panose="02040503050406030204" pitchFamily="18" charset="0"/>
                        <a:ea typeface="Arial" panose="020B0604020202020204" pitchFamily="34" charset="0"/>
                      </a:rPr>
                      <m:t>𝐧</m:t>
                    </m:r>
                    <m:r>
                      <a:rPr lang="en-US" sz="4800" b="1" i="0">
                        <a:latin typeface="Cambria Math" panose="02040503050406030204" pitchFamily="18" charset="0"/>
                        <a:ea typeface="Arial" panose="020B0604020202020204" pitchFamily="34" charset="0"/>
                      </a:rPr>
                      <m:t>=</m:t>
                    </m:r>
                    <m:r>
                      <a:rPr lang="en-US" sz="4800" b="1" i="0">
                        <a:latin typeface="Cambria Math" panose="02040503050406030204" pitchFamily="18" charset="0"/>
                        <a:ea typeface="Arial" panose="020B0604020202020204" pitchFamily="34" charset="0"/>
                      </a:rPr>
                      <m:t>𝟑𝐤</m:t>
                    </m:r>
                    <m:r>
                      <a:rPr lang="en-US" sz="4800" b="1" i="0">
                        <a:latin typeface="Cambria Math" panose="02040503050406030204" pitchFamily="18" charset="0"/>
                        <a:ea typeface="Arial" panose="020B0604020202020204" pitchFamily="34" charset="0"/>
                      </a:rPr>
                      <m:t>+</m:t>
                    </m:r>
                    <m:r>
                      <a:rPr lang="en-US" sz="4800" b="1" i="0">
                        <a:latin typeface="Cambria Math" panose="02040503050406030204" pitchFamily="18" charset="0"/>
                        <a:ea typeface="Arial" panose="020B0604020202020204" pitchFamily="34" charset="0"/>
                      </a:rPr>
                      <m:t>𝟐</m:t>
                    </m:r>
                    <m:r>
                      <a:rPr lang="en-US" sz="4800" b="1" i="0">
                        <a:latin typeface="Cambria Math" panose="02040503050406030204" pitchFamily="18" charset="0"/>
                        <a:ea typeface="Arial" panose="020B0604020202020204" pitchFamily="34" charset="0"/>
                      </a:rPr>
                      <m:t>⇒</m:t>
                    </m:r>
                    <m:sSup>
                      <m:sSupPr>
                        <m:ctrlPr>
                          <a:rPr lang="en-US" sz="4800" b="1" i="1">
                            <a:effectLst/>
                            <a:latin typeface="Cambria Math" panose="02040503050406030204" pitchFamily="18" charset="0"/>
                            <a:ea typeface="Arial" panose="020B0604020202020204" pitchFamily="34" charset="0"/>
                          </a:rPr>
                        </m:ctrlPr>
                      </m:sSupPr>
                      <m:e>
                        <m:r>
                          <a:rPr lang="en-US" sz="4800" b="1" i="0">
                            <a:effectLst/>
                            <a:latin typeface="Cambria Math" panose="02040503050406030204" pitchFamily="18" charset="0"/>
                            <a:ea typeface="Arial" panose="020B0604020202020204" pitchFamily="34" charset="0"/>
                          </a:rPr>
                          <m:t>𝐧</m:t>
                        </m:r>
                      </m:e>
                      <m:sup>
                        <m:r>
                          <a:rPr lang="en-US" sz="4800" b="1" i="0">
                            <a:effectLst/>
                            <a:latin typeface="Cambria Math" panose="02040503050406030204" pitchFamily="18" charset="0"/>
                            <a:ea typeface="Arial" panose="020B0604020202020204" pitchFamily="34" charset="0"/>
                          </a:rPr>
                          <m:t>𝟐</m:t>
                        </m:r>
                      </m:sup>
                    </m:sSup>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𝟏</m:t>
                    </m:r>
                    <m:r>
                      <a:rPr lang="en-US" sz="4800" b="1" i="0">
                        <a:effectLst/>
                        <a:latin typeface="Cambria Math" panose="02040503050406030204" pitchFamily="18" charset="0"/>
                        <a:ea typeface="Arial" panose="020B0604020202020204" pitchFamily="34" charset="0"/>
                      </a:rPr>
                      <m:t>=</m:t>
                    </m:r>
                    <m:sSup>
                      <m:sSupPr>
                        <m:ctrlPr>
                          <a:rPr lang="en-US" sz="4800" b="1" i="1">
                            <a:effectLst/>
                            <a:latin typeface="Cambria Math" panose="02040503050406030204" pitchFamily="18" charset="0"/>
                            <a:ea typeface="Arial" panose="020B0604020202020204" pitchFamily="34" charset="0"/>
                          </a:rPr>
                        </m:ctrlPr>
                      </m:sSupPr>
                      <m:e>
                        <m:d>
                          <m:dPr>
                            <m:ctrlPr>
                              <a:rPr lang="en-US" sz="4800" b="1" i="1">
                                <a:effectLst/>
                                <a:latin typeface="Cambria Math" panose="02040503050406030204" pitchFamily="18" charset="0"/>
                                <a:ea typeface="Arial" panose="020B0604020202020204" pitchFamily="34" charset="0"/>
                              </a:rPr>
                            </m:ctrlPr>
                          </m:dPr>
                          <m:e>
                            <m:r>
                              <a:rPr lang="en-US" sz="4800" b="1" i="0">
                                <a:effectLst/>
                                <a:latin typeface="Cambria Math" panose="02040503050406030204" pitchFamily="18" charset="0"/>
                                <a:ea typeface="Arial" panose="020B0604020202020204" pitchFamily="34" charset="0"/>
                              </a:rPr>
                              <m:t>𝟑𝐤</m:t>
                            </m:r>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𝟐</m:t>
                            </m:r>
                          </m:e>
                        </m:d>
                      </m:e>
                      <m:sup>
                        <m:r>
                          <a:rPr lang="en-US" sz="4800" b="1" i="0">
                            <a:effectLst/>
                            <a:latin typeface="Cambria Math" panose="02040503050406030204" pitchFamily="18" charset="0"/>
                            <a:ea typeface="Arial" panose="020B0604020202020204" pitchFamily="34" charset="0"/>
                          </a:rPr>
                          <m:t>𝟐</m:t>
                        </m:r>
                      </m:sup>
                    </m:sSup>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𝟏</m:t>
                    </m:r>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𝟗</m:t>
                    </m:r>
                    <m:sSup>
                      <m:sSupPr>
                        <m:ctrlPr>
                          <a:rPr lang="en-US" sz="4800" b="1" i="1">
                            <a:effectLst/>
                            <a:latin typeface="Cambria Math" panose="02040503050406030204" pitchFamily="18" charset="0"/>
                            <a:ea typeface="Arial" panose="020B0604020202020204" pitchFamily="34" charset="0"/>
                          </a:rPr>
                        </m:ctrlPr>
                      </m:sSupPr>
                      <m:e>
                        <m:r>
                          <a:rPr lang="en-US" sz="4800" b="1" i="0">
                            <a:effectLst/>
                            <a:latin typeface="Cambria Math" panose="02040503050406030204" pitchFamily="18" charset="0"/>
                            <a:ea typeface="Arial" panose="020B0604020202020204" pitchFamily="34" charset="0"/>
                          </a:rPr>
                          <m:t>𝐤</m:t>
                        </m:r>
                      </m:e>
                      <m:sup>
                        <m:r>
                          <a:rPr lang="en-US" sz="4800" b="1" i="0">
                            <a:effectLst/>
                            <a:latin typeface="Cambria Math" panose="02040503050406030204" pitchFamily="18" charset="0"/>
                            <a:ea typeface="Arial" panose="020B0604020202020204" pitchFamily="34" charset="0"/>
                          </a:rPr>
                          <m:t>𝟐</m:t>
                        </m:r>
                      </m:sup>
                    </m:sSup>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𝟏𝟐𝐤</m:t>
                    </m:r>
                    <m:r>
                      <a:rPr lang="en-US" sz="4800" b="1" i="0">
                        <a:effectLst/>
                        <a:latin typeface="Cambria Math" panose="02040503050406030204" pitchFamily="18" charset="0"/>
                        <a:ea typeface="Arial" panose="020B0604020202020204" pitchFamily="34" charset="0"/>
                      </a:rPr>
                      <m:t>+</m:t>
                    </m:r>
                    <m:r>
                      <a:rPr lang="en-US" sz="4800" b="1" i="0">
                        <a:effectLst/>
                        <a:latin typeface="Cambria Math" panose="02040503050406030204" pitchFamily="18" charset="0"/>
                        <a:ea typeface="Arial" panose="020B0604020202020204" pitchFamily="34" charset="0"/>
                      </a:rPr>
                      <m:t>𝟓</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chia </a:t>
                </a:r>
                <a14:m>
                  <m:oMath xmlns:m="http://schemas.openxmlformats.org/officeDocument/2006/math">
                    <m:r>
                      <a:rPr lang="en-US" sz="4800" b="1" i="0">
                        <a:effectLst/>
                        <a:latin typeface="Cambria Math" panose="02040503050406030204" pitchFamily="18" charset="0"/>
                        <a:ea typeface="Arial" panose="020B0604020202020204" pitchFamily="34" charset="0"/>
                      </a:rPr>
                      <m:t>𝟑</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dư</a:t>
                </a:r>
                <a:r>
                  <a:rPr lang="en-US" sz="4800" b="1" dirty="0">
                    <a:effectLst/>
                    <a:latin typeface="Tahoma" panose="020B0604030504040204" pitchFamily="34" charset="0"/>
                    <a:ea typeface="Tahoma" panose="020B0604030504040204" pitchFamily="34" charset="0"/>
                    <a:cs typeface="Tahoma" panose="020B0604030504040204" pitchFamily="34" charset="0"/>
                  </a:rPr>
                  <a:t> 2.</a:t>
                </a:r>
              </a:p>
            </p:txBody>
          </p:sp>
        </mc:Choice>
        <mc:Fallback xmlns="">
          <p:sp>
            <p:nvSpPr>
              <p:cNvPr id="6" name="Rectangle 5"/>
              <p:cNvSpPr>
                <a:spLocks noRot="1" noChangeAspect="1" noMove="1" noResize="1" noEditPoints="1" noAdjustHandles="1" noChangeArrowheads="1" noChangeShapeType="1" noTextEdit="1"/>
              </p:cNvSpPr>
              <p:nvPr/>
            </p:nvSpPr>
            <p:spPr>
              <a:xfrm>
                <a:off x="1151778" y="10043242"/>
                <a:ext cx="19583400" cy="961032"/>
              </a:xfrm>
              <a:prstGeom prst="rect">
                <a:avLst/>
              </a:prstGeom>
              <a:blipFill>
                <a:blip r:embed="rId8"/>
                <a:stretch>
                  <a:fillRect t="-10191" r="-778" b="-24204"/>
                </a:stretch>
              </a:blipFill>
            </p:spPr>
            <p:txBody>
              <a:bodyPr/>
              <a:lstStyle/>
              <a:p>
                <a:r>
                  <a:rPr lang="en-US">
                    <a:noFill/>
                  </a:rPr>
                  <a:t> </a:t>
                </a:r>
              </a:p>
            </p:txBody>
          </p:sp>
        </mc:Fallback>
      </mc:AlternateContent>
    </p:spTree>
    <p:extLst>
      <p:ext uri="{BB962C8B-B14F-4D97-AF65-F5344CB8AC3E}">
        <p14:creationId xmlns:p14="http://schemas.microsoft.com/office/powerpoint/2010/main" val="672873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389895"/>
            <a:chOff x="923003" y="3917552"/>
            <a:chExt cx="23862374" cy="2389894"/>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14842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778638"/>
            <a:ext cx="19255112" cy="839389"/>
            <a:chOff x="-288924" y="1870284"/>
            <a:chExt cx="19258594" cy="839388"/>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1686557" y="1870284"/>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a:t>
              </a:r>
              <a:r>
                <a:rPr kumimoji="0" lang="en-US" sz="4800" b="1" i="0" u="none" strike="noStrike" kern="1200" cap="none" spc="0" normalizeH="0" noProof="0" dirty="0">
                  <a:ln>
                    <a:noFill/>
                  </a:ln>
                  <a:solidFill>
                    <a:srgbClr val="145F82"/>
                  </a:solidFill>
                  <a:effectLst/>
                  <a:uLnTx/>
                  <a:uFillTx/>
                  <a:latin typeface="Tahoma" pitchFamily="34" charset="0"/>
                  <a:ea typeface="Tahoma" pitchFamily="34" charset="0"/>
                  <a:cs typeface="Tahoma" pitchFamily="34" charset="0"/>
                </a:rPr>
                <a:t> LUẬN</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grpSp>
        <p:nvGrpSpPr>
          <p:cNvPr id="35" name="Group 34">
            <a:extLst>
              <a:ext uri="{FF2B5EF4-FFF2-40B4-BE49-F238E27FC236}">
                <a16:creationId xmlns:a16="http://schemas.microsoft.com/office/drawing/2014/main" id="{342DAC96-77FF-3CB7-B748-F80AACCE2F2E}"/>
              </a:ext>
            </a:extLst>
          </p:cNvPr>
          <p:cNvGrpSpPr/>
          <p:nvPr/>
        </p:nvGrpSpPr>
        <p:grpSpPr>
          <a:xfrm>
            <a:off x="220060" y="5676049"/>
            <a:ext cx="23862374" cy="6072918"/>
            <a:chOff x="48567" y="4381499"/>
            <a:chExt cx="23018772" cy="6072917"/>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551286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7" name="Rectangle 6"/>
              <p:cNvSpPr/>
              <p:nvPr/>
            </p:nvSpPr>
            <p:spPr>
              <a:xfrm>
                <a:off x="4262896" y="2924703"/>
                <a:ext cx="18139903" cy="2333459"/>
              </a:xfrm>
              <a:prstGeom prst="rect">
                <a:avLst/>
              </a:prstGeom>
            </p:spPr>
            <p:txBody>
              <a:bodyPr wrap="square">
                <a:spAutoFit/>
              </a:bodyPr>
              <a:lstStyle/>
              <a:p>
                <a:pPr lvl="0" algn="just">
                  <a:lnSpc>
                    <a:spcPct val="150000"/>
                  </a:lnSpc>
                  <a:spcAft>
                    <a:spcPts val="0"/>
                  </a:spcAft>
                </a:pPr>
                <a:r>
                  <a:rPr lang="en-US" sz="4800" b="1" dirty="0">
                    <a:latin typeface="Tahoma" panose="020B0604030504040204" pitchFamily="34" charset="0"/>
                    <a:ea typeface="Tahoma" panose="020B0604030504040204" pitchFamily="34" charset="0"/>
                    <a:cs typeface="Tahoma" panose="020B0604030504040204" pitchFamily="34" charset="0"/>
                  </a:rPr>
                  <a:t>Cho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Calibri" panose="020F0502020204030204" pitchFamily="34" charset="0"/>
                      </a:rPr>
                      <m:t>𝐀</m:t>
                    </m:r>
                    <m:r>
                      <a:rPr lang="en-US" sz="4800" b="1" i="0">
                        <a:effectLst/>
                        <a:latin typeface="Cambria Math" panose="02040503050406030204" pitchFamily="18" charset="0"/>
                        <a:ea typeface="Calibri" panose="020F0502020204030204" pitchFamily="34" charset="0"/>
                      </a:rPr>
                      <m:t>:"∃</m:t>
                    </m:r>
                    <m:r>
                      <a:rPr lang="en-US" sz="4800" b="1" i="0">
                        <a:effectLst/>
                        <a:latin typeface="Cambria Math" panose="02040503050406030204" pitchFamily="18" charset="0"/>
                        <a:ea typeface="Calibri" panose="020F0502020204030204" pitchFamily="34" charset="0"/>
                      </a:rPr>
                      <m:t>𝐧</m:t>
                    </m:r>
                    <m:r>
                      <a:rPr lang="en-US" sz="4800" b="1" i="0">
                        <a:effectLst/>
                        <a:latin typeface="Cambria Math" panose="02040503050406030204" pitchFamily="18" charset="0"/>
                        <a:ea typeface="Calibri" panose="020F0502020204030204" pitchFamily="34" charset="0"/>
                      </a:rPr>
                      <m:t>∈</m:t>
                    </m:r>
                    <m:r>
                      <a:rPr lang="en-US" sz="4800" b="1" i="0">
                        <a:effectLst/>
                        <a:latin typeface="Cambria Math" panose="02040503050406030204" pitchFamily="18" charset="0"/>
                        <a:ea typeface="Calibri" panose="020F0502020204030204" pitchFamily="34" charset="0"/>
                      </a:rPr>
                      <m:t>ℕ</m:t>
                    </m:r>
                    <m:r>
                      <a:rPr lang="en-US" sz="4800" b="1" i="0">
                        <a:effectLst/>
                        <a:latin typeface="Cambria Math" panose="02040503050406030204" pitchFamily="18" charset="0"/>
                        <a:ea typeface="Calibri" panose="020F0502020204030204" pitchFamily="34" charset="0"/>
                      </a:rPr>
                      <m:t>:</m:t>
                    </m:r>
                    <m:sSup>
                      <m:sSupPr>
                        <m:ctrlPr>
                          <a:rPr lang="en-US" sz="4800" b="1" i="1">
                            <a:effectLst/>
                            <a:latin typeface="Cambria Math" panose="02040503050406030204" pitchFamily="18" charset="0"/>
                            <a:ea typeface="Calibri" panose="020F0502020204030204" pitchFamily="34" charset="0"/>
                          </a:rPr>
                        </m:ctrlPr>
                      </m:sSupPr>
                      <m:e>
                        <m:r>
                          <a:rPr lang="en-US" sz="4800" b="1" i="0">
                            <a:effectLst/>
                            <a:latin typeface="Cambria Math" panose="02040503050406030204" pitchFamily="18" charset="0"/>
                            <a:ea typeface="Calibri" panose="020F0502020204030204" pitchFamily="34" charset="0"/>
                          </a:rPr>
                          <m:t>𝐧</m:t>
                        </m:r>
                      </m:e>
                      <m:sup>
                        <m:r>
                          <a:rPr lang="en-US" sz="4800" b="1" i="0">
                            <a:effectLst/>
                            <a:latin typeface="Cambria Math" panose="02040503050406030204" pitchFamily="18" charset="0"/>
                            <a:ea typeface="Calibri" panose="020F0502020204030204" pitchFamily="34" charset="0"/>
                          </a:rPr>
                          <m:t>𝟐</m:t>
                        </m:r>
                      </m:sup>
                    </m:sSup>
                    <m:r>
                      <a:rPr lang="en-US" sz="4800" b="1" i="0">
                        <a:effectLst/>
                        <a:latin typeface="Cambria Math" panose="02040503050406030204" pitchFamily="18" charset="0"/>
                        <a:ea typeface="Calibri" panose="020F0502020204030204" pitchFamily="34" charset="0"/>
                      </a:rPr>
                      <m:t>+</m:t>
                    </m:r>
                    <m:r>
                      <a:rPr lang="en-US" sz="4800" b="1" i="0">
                        <a:effectLst/>
                        <a:latin typeface="Cambria Math" panose="02040503050406030204" pitchFamily="18" charset="0"/>
                        <a:ea typeface="Calibri" panose="020F0502020204030204" pitchFamily="34" charset="0"/>
                      </a:rPr>
                      <m:t>𝟑𝐧</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chia </a:t>
                </a:r>
                <a:r>
                  <a:rPr lang="en-US" sz="4800" b="1" dirty="0" err="1">
                    <a:effectLst/>
                    <a:latin typeface="Tahoma" panose="020B0604030504040204" pitchFamily="34" charset="0"/>
                    <a:ea typeface="Tahoma" panose="020B0604030504040204" pitchFamily="34" charset="0"/>
                    <a:cs typeface="Tahoma" panose="020B0604030504040204" pitchFamily="34" charset="0"/>
                  </a:rPr>
                  <a:t>hết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Calibri" panose="020F0502020204030204" pitchFamily="34" charset="0"/>
                      </a:rPr>
                      <m:t>𝟑</m:t>
                    </m:r>
                    <m:r>
                      <a:rPr lang="en-US" sz="4800" b="1" i="0">
                        <a:effectLst/>
                        <a:latin typeface="Cambria Math" panose="02040503050406030204" pitchFamily="18" charset="0"/>
                        <a:ea typeface="Calibri" panose="020F0502020204030204" pitchFamily="34" charset="0"/>
                      </a:rPr>
                      <m:t>"</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Tìm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phủ</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định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a:effectLst/>
                        <a:latin typeface="Cambria Math" panose="02040503050406030204" pitchFamily="18" charset="0"/>
                        <a:ea typeface="Calibri" panose="020F0502020204030204" pitchFamily="34" charset="0"/>
                      </a:rPr>
                      <m:t>𝐀</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xét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nó</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4262896" y="2924703"/>
                <a:ext cx="18139903" cy="2333459"/>
              </a:xfrm>
              <a:prstGeom prst="rect">
                <a:avLst/>
              </a:prstGeom>
              <a:blipFill>
                <a:blip r:embed="rId5"/>
                <a:stretch>
                  <a:fillRect l="-1512" r="-1546" b="-6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74254" y="7091408"/>
                <a:ext cx="10387652" cy="847733"/>
              </a:xfrm>
              <a:prstGeom prst="rect">
                <a:avLst/>
              </a:prstGeom>
            </p:spPr>
            <p:txBody>
              <a:bodyPr wrap="none">
                <a:spAutoFit/>
              </a:bodyPr>
              <a:lstStyle/>
              <a:p>
                <a14:m>
                  <m:oMath xmlns:m="http://schemas.openxmlformats.org/officeDocument/2006/math">
                    <m:r>
                      <a:rPr lang="en-US" sz="4800" b="1" i="1">
                        <a:latin typeface="Cambria Math" panose="02040503050406030204" pitchFamily="18" charset="0"/>
                        <a:ea typeface="Times New Roman" panose="02020603050405020304" pitchFamily="18" charset="0"/>
                        <a:cs typeface="Times New Roman" panose="02020603050405020304" pitchFamily="18" charset="0"/>
                      </a:rPr>
                      <m:t>𝑨</m:t>
                    </m:r>
                    <m:r>
                      <a:rPr lang="en-US" sz="4800" b="1" i="1">
                        <a:latin typeface="Cambria Math" panose="02040503050406030204" pitchFamily="18" charset="0"/>
                        <a:ea typeface="Times New Roman" panose="02020603050405020304" pitchFamily="18" charset="0"/>
                        <a:cs typeface="Times New Roman" panose="02020603050405020304" pitchFamily="18" charset="0"/>
                      </a:rPr>
                      <m:t>:"∃</m:t>
                    </m:r>
                    <m:r>
                      <a:rPr lang="en-US" sz="4800" b="1" i="1">
                        <a:latin typeface="Cambria Math" panose="02040503050406030204" pitchFamily="18" charset="0"/>
                        <a:ea typeface="Times New Roman" panose="02020603050405020304" pitchFamily="18" charset="0"/>
                        <a:cs typeface="Times New Roman" panose="02020603050405020304" pitchFamily="18" charset="0"/>
                      </a:rPr>
                      <m:t>𝒏</m:t>
                    </m:r>
                    <m:r>
                      <a:rPr lang="en-US" sz="4800" b="1" i="1">
                        <a:latin typeface="Cambria Math" panose="02040503050406030204" pitchFamily="18" charset="0"/>
                        <a:ea typeface="Times New Roman" panose="02020603050405020304" pitchFamily="18" charset="0"/>
                        <a:cs typeface="Times New Roman" panose="02020603050405020304" pitchFamily="18" charset="0"/>
                      </a:rPr>
                      <m:t>∈</m:t>
                    </m:r>
                    <m:r>
                      <a:rPr lang="en-US" sz="4800" b="1" i="1">
                        <a:latin typeface="Cambria Math" panose="02040503050406030204" pitchFamily="18" charset="0"/>
                        <a:ea typeface="Times New Roman" panose="02020603050405020304" pitchFamily="18" charset="0"/>
                        <a:cs typeface="Times New Roman" panose="02020603050405020304" pitchFamily="18" charset="0"/>
                      </a:rPr>
                      <m:t>ℕ</m:t>
                    </m:r>
                    <m:r>
                      <a:rPr lang="en-US" sz="4800" b="1"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effectLst/>
                            <a:latin typeface="Cambria Math" panose="02040503050406030204" pitchFamily="18" charset="0"/>
                          </a:rPr>
                        </m:ctrlPr>
                      </m:sSup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𝒏</m:t>
                        </m:r>
                      </m:e>
                      <m:sup>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𝒏</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chia </a:t>
                </a:r>
                <a:r>
                  <a:rPr lang="en-US" sz="4800" b="1" dirty="0" err="1">
                    <a:effectLst/>
                    <a:latin typeface="Tahoma" panose="020B0604030504040204" pitchFamily="34" charset="0"/>
                    <a:ea typeface="Tahoma" panose="020B0604030504040204" pitchFamily="34" charset="0"/>
                    <a:cs typeface="Tahoma" panose="020B0604030504040204" pitchFamily="34" charset="0"/>
                  </a:rPr>
                  <a:t>hết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74254" y="7091408"/>
                <a:ext cx="10387652" cy="847733"/>
              </a:xfrm>
              <a:prstGeom prst="rect">
                <a:avLst/>
              </a:prstGeom>
              <a:blipFill>
                <a:blip r:embed="rId6"/>
                <a:stretch>
                  <a:fillRect t="-15108" b="-36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403048" y="7137547"/>
                <a:ext cx="13679386" cy="972767"/>
              </a:xfrm>
              <a:prstGeom prst="rect">
                <a:avLst/>
              </a:prstGeom>
            </p:spPr>
            <p:txBody>
              <a:bodyPr wrap="none">
                <a:spAutoFit/>
              </a:bodyPr>
              <a:lstStyle/>
              <a:p>
                <a:pPr marL="629920" algn="just">
                  <a:lnSpc>
                    <a:spcPct val="107000"/>
                  </a:lnSpc>
                  <a:spcAft>
                    <a:spcPts val="800"/>
                  </a:spcAft>
                  <a:tabLst>
                    <a:tab pos="629920" algn="l"/>
                    <a:tab pos="3599815" algn="l"/>
                    <a:tab pos="5039995" algn="l"/>
                  </a:tabLst>
                </a:pPr>
                <a14:m>
                  <m:oMath xmlns:m="http://schemas.openxmlformats.org/officeDocument/2006/math">
                    <m:r>
                      <a:rPr lang="en-US" sz="4800" b="1" i="1">
                        <a:latin typeface="Cambria Math" panose="02040503050406030204" pitchFamily="18" charset="0"/>
                        <a:ea typeface="Times New Roman" panose="02020603050405020304" pitchFamily="18" charset="0"/>
                      </a:rPr>
                      <m:t>⇒</m:t>
                    </m:r>
                    <m:bar>
                      <m:barPr>
                        <m:pos m:val="top"/>
                        <m:ctrlPr>
                          <a:rPr lang="en-US" sz="4800" b="1" i="1">
                            <a:effectLst/>
                            <a:latin typeface="Cambria Math" panose="02040503050406030204" pitchFamily="18" charset="0"/>
                            <a:ea typeface="Times New Roman" panose="02020603050405020304" pitchFamily="18" charset="0"/>
                          </a:rPr>
                        </m:ctrlPr>
                      </m:barPr>
                      <m:e>
                        <m:r>
                          <a:rPr lang="en-US" sz="4800" b="1" i="1">
                            <a:effectLst/>
                            <a:latin typeface="Cambria Math" panose="02040503050406030204" pitchFamily="18" charset="0"/>
                            <a:ea typeface="Times New Roman" panose="02020603050405020304" pitchFamily="18" charset="0"/>
                          </a:rPr>
                          <m:t>𝑨</m:t>
                        </m:r>
                      </m:e>
                    </m:ba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𝒏</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ℕ</m:t>
                    </m:r>
                    <m:r>
                      <a:rPr lang="en-US" sz="4800" b="1" i="1">
                        <a:effectLst/>
                        <a:latin typeface="Cambria Math" panose="02040503050406030204" pitchFamily="18" charset="0"/>
                        <a:ea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rPr>
                        </m:ctrlPr>
                      </m:sSupPr>
                      <m:e>
                        <m:r>
                          <a:rPr lang="en-US" sz="4800" b="1" i="1">
                            <a:effectLst/>
                            <a:latin typeface="Cambria Math" panose="02040503050406030204" pitchFamily="18" charset="0"/>
                            <a:ea typeface="Times New Roman" panose="02020603050405020304" pitchFamily="18" charset="0"/>
                          </a:rPr>
                          <m:t>𝒏</m:t>
                        </m:r>
                      </m:e>
                      <m:sup>
                        <m:r>
                          <a:rPr lang="en-US" sz="4800" b="1" i="1">
                            <a:effectLst/>
                            <a:latin typeface="Cambria Math" panose="02040503050406030204" pitchFamily="18" charset="0"/>
                            <a:ea typeface="Times New Roman" panose="02020603050405020304" pitchFamily="18" charset="0"/>
                          </a:rPr>
                          <m:t>𝟐</m:t>
                        </m:r>
                      </m:sup>
                    </m:sSup>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𝟑</m:t>
                    </m:r>
                    <m:r>
                      <a:rPr lang="en-US" sz="4800" b="1" i="1">
                        <a:effectLst/>
                        <a:latin typeface="Cambria Math" panose="02040503050406030204" pitchFamily="18" charset="0"/>
                        <a:ea typeface="Times New Roman" panose="02020603050405020304" pitchFamily="18" charset="0"/>
                      </a:rPr>
                      <m:t>𝒏</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chia </a:t>
                </a:r>
                <a:r>
                  <a:rPr lang="en-US" sz="4800" b="1" dirty="0" err="1">
                    <a:effectLst/>
                    <a:latin typeface="Tahoma" panose="020B0604030504040204" pitchFamily="34" charset="0"/>
                    <a:ea typeface="Tahoma" panose="020B0604030504040204" pitchFamily="34" charset="0"/>
                    <a:cs typeface="Tahoma" panose="020B0604030504040204" pitchFamily="34" charset="0"/>
                  </a:rPr>
                  <a:t>hết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𝟑</m:t>
                    </m:r>
                    <m:r>
                      <a:rPr lang="en-US" sz="4800" b="1" i="1">
                        <a:effectLst/>
                        <a:latin typeface="Cambria Math" panose="02040503050406030204" pitchFamily="18" charset="0"/>
                        <a:ea typeface="Times New Roman" panose="02020603050405020304" pitchFamily="18" charset="0"/>
                      </a:rPr>
                      <m:t>"</m:t>
                    </m:r>
                  </m:oMath>
                </a14:m>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403048" y="7137547"/>
                <a:ext cx="13679386" cy="972767"/>
              </a:xfrm>
              <a:prstGeom prst="rect">
                <a:avLst/>
              </a:prstGeom>
              <a:blipFill>
                <a:blip r:embed="rId7"/>
                <a:stretch>
                  <a:fillRect t="-9434" b="-232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4111" y="8507007"/>
                <a:ext cx="9963369" cy="882678"/>
              </a:xfrm>
              <a:prstGeom prst="rect">
                <a:avLst/>
              </a:prstGeom>
            </p:spPr>
            <p:txBody>
              <a:bodyPr wrap="none">
                <a:spAutoFit/>
              </a:bodyPr>
              <a:lstStyle/>
              <a:p>
                <a:pPr marL="629920" algn="just">
                  <a:lnSpc>
                    <a:spcPct val="107000"/>
                  </a:lnSpc>
                  <a:spcAft>
                    <a:spcPts val="80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Xét</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𝒏</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𝟑</m:t>
                    </m:r>
                    <m:r>
                      <a:rPr lang="en-US" sz="4800" b="1" i="1">
                        <a:effectLst/>
                        <a:latin typeface="Cambria Math" panose="02040503050406030204" pitchFamily="18" charset="0"/>
                        <a:ea typeface="Times New Roman" panose="02020603050405020304" pitchFamily="18" charset="0"/>
                      </a:rPr>
                      <m:t>𝒌</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𝒓</m:t>
                    </m:r>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𝒌</m:t>
                        </m:r>
                        <m:r>
                          <a:rPr lang="en-US" sz="4800" b="1" i="1">
                            <a:effectLst/>
                            <a:latin typeface="Cambria Math" panose="02040503050406030204" pitchFamily="18" charset="0"/>
                            <a:ea typeface="Times New Roman" panose="02020603050405020304" pitchFamily="18" charset="0"/>
                            <a:cs typeface="Cambria Math" panose="02040503050406030204" pitchFamily="18" charset="0"/>
                          </a:rPr>
                          <m:t>∈</m:t>
                        </m:r>
                        <m:r>
                          <a:rPr lang="en-US" sz="4800" b="1" i="1">
                            <a:effectLst/>
                            <a:latin typeface="Cambria Math" panose="02040503050406030204" pitchFamily="18" charset="0"/>
                            <a:ea typeface="Times New Roman" panose="02020603050405020304" pitchFamily="18" charset="0"/>
                          </a:rPr>
                          <m:t>ℤ</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𝒓</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𝟎</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𝟏</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𝟐</m:t>
                        </m:r>
                      </m:e>
                    </m:d>
                  </m:oMath>
                </a14:m>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04111" y="8507007"/>
                <a:ext cx="9963369" cy="882678"/>
              </a:xfrm>
              <a:prstGeom prst="rect">
                <a:avLst/>
              </a:prstGeom>
              <a:blipFill>
                <a:blip r:embed="rId8"/>
                <a:stretch>
                  <a:fillRect t="-18056" b="-28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727139" y="8454041"/>
                <a:ext cx="11878701" cy="9260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𝒏</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𝟑</m:t>
                      </m:r>
                      <m:r>
                        <a:rPr lang="en-US" sz="4800" b="1" i="1">
                          <a:latin typeface="Cambria Math" panose="02040503050406030204" pitchFamily="18" charset="0"/>
                        </a:rPr>
                        <m:t>𝒏</m:t>
                      </m:r>
                      <m:r>
                        <a:rPr lang="en-US" sz="4800" b="1" i="0">
                          <a:latin typeface="Cambria Math" panose="02040503050406030204" pitchFamily="18" charset="0"/>
                        </a:rPr>
                        <m:t>=</m:t>
                      </m:r>
                      <m:d>
                        <m:dPr>
                          <m:ctrlPr>
                            <a:rPr lang="en-US" sz="4800" b="1" i="1">
                              <a:latin typeface="Cambria Math" panose="02040503050406030204" pitchFamily="18" charset="0"/>
                            </a:rPr>
                          </m:ctrlPr>
                        </m:dPr>
                        <m:e>
                          <m:r>
                            <a:rPr lang="en-US" sz="4800" b="1" i="0">
                              <a:latin typeface="Cambria Math" panose="02040503050406030204" pitchFamily="18" charset="0"/>
                            </a:rPr>
                            <m:t>𝟗</m:t>
                          </m:r>
                          <m:sSup>
                            <m:sSupPr>
                              <m:ctrlPr>
                                <a:rPr lang="en-US" sz="4800" b="1" i="1">
                                  <a:latin typeface="Cambria Math" panose="02040503050406030204" pitchFamily="18" charset="0"/>
                                </a:rPr>
                              </m:ctrlPr>
                            </m:sSupPr>
                            <m:e>
                              <m:r>
                                <a:rPr lang="en-US" sz="4800" b="1" i="1">
                                  <a:latin typeface="Cambria Math" panose="02040503050406030204" pitchFamily="18" charset="0"/>
                                </a:rPr>
                                <m:t>𝒌</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𝟔</m:t>
                          </m:r>
                          <m:r>
                            <a:rPr lang="en-US" sz="4800" b="1" i="1">
                              <a:latin typeface="Cambria Math" panose="02040503050406030204" pitchFamily="18" charset="0"/>
                            </a:rPr>
                            <m:t>𝒌𝒓</m:t>
                          </m:r>
                          <m:r>
                            <a:rPr lang="en-US" sz="4800" b="1" i="0">
                              <a:latin typeface="Cambria Math" panose="02040503050406030204" pitchFamily="18" charset="0"/>
                            </a:rPr>
                            <m:t>+</m:t>
                          </m:r>
                          <m:r>
                            <a:rPr lang="en-US" sz="4800" b="1" i="0">
                              <a:latin typeface="Cambria Math" panose="02040503050406030204" pitchFamily="18" charset="0"/>
                            </a:rPr>
                            <m:t>𝟑</m:t>
                          </m:r>
                          <m:r>
                            <a:rPr lang="en-US" sz="4800" b="1" i="1">
                              <a:latin typeface="Cambria Math" panose="02040503050406030204" pitchFamily="18" charset="0"/>
                            </a:rPr>
                            <m:t>𝒌</m:t>
                          </m:r>
                        </m:e>
                      </m:d>
                      <m:r>
                        <a:rPr lang="en-US" sz="4800" b="1" i="0">
                          <a:latin typeface="Cambria Math" panose="02040503050406030204" pitchFamily="18" charset="0"/>
                        </a:rPr>
                        <m:t>+</m:t>
                      </m:r>
                      <m:d>
                        <m:dPr>
                          <m:ctrlPr>
                            <a:rPr lang="en-US" sz="4800" b="1" i="1">
                              <a:latin typeface="Cambria Math" panose="02040503050406030204" pitchFamily="18" charset="0"/>
                            </a:rPr>
                          </m:ctrlPr>
                        </m:dPr>
                        <m:e>
                          <m:sSup>
                            <m:sSupPr>
                              <m:ctrlPr>
                                <a:rPr lang="en-US" sz="4800" b="1" i="1">
                                  <a:latin typeface="Cambria Math" panose="02040503050406030204" pitchFamily="18" charset="0"/>
                                </a:rPr>
                              </m:ctrlPr>
                            </m:sSupPr>
                            <m:e>
                              <m:r>
                                <a:rPr lang="en-US" sz="4800" b="1" i="1">
                                  <a:latin typeface="Cambria Math" panose="02040503050406030204" pitchFamily="18" charset="0"/>
                                </a:rPr>
                                <m:t>𝒓</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1">
                              <a:latin typeface="Cambria Math" panose="02040503050406030204" pitchFamily="18" charset="0"/>
                            </a:rPr>
                            <m:t>𝒓</m:t>
                          </m:r>
                        </m:e>
                      </m: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727139" y="8454041"/>
                <a:ext cx="11878701" cy="9260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234551" y="9901882"/>
                <a:ext cx="19626721" cy="972767"/>
              </a:xfrm>
              <a:prstGeom prst="rect">
                <a:avLst/>
              </a:prstGeom>
            </p:spPr>
            <p:txBody>
              <a:bodyPr wrap="square">
                <a:spAutoFit/>
              </a:bodyPr>
              <a:lstStyle/>
              <a:p>
                <a:pPr marL="629920" algn="just">
                  <a:lnSpc>
                    <a:spcPct val="107000"/>
                  </a:lnSpc>
                  <a:spcAft>
                    <a:spcPts val="80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𝒓</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hoặc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𝒓</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𝟐</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a:effectLst/>
                            <a:latin typeface="Cambria Math" panose="02040503050406030204" pitchFamily="18" charset="0"/>
                            <a:ea typeface="Times New Roman" panose="02020603050405020304" pitchFamily="18" charset="0"/>
                          </a:rPr>
                        </m:ctrlPr>
                      </m:sSupPr>
                      <m:e>
                        <m:r>
                          <a:rPr lang="en-US" sz="4800" b="1" i="1">
                            <a:effectLst/>
                            <a:latin typeface="Cambria Math" panose="02040503050406030204" pitchFamily="18" charset="0"/>
                            <a:ea typeface="Times New Roman" panose="02020603050405020304" pitchFamily="18" charset="0"/>
                          </a:rPr>
                          <m:t>𝒏</m:t>
                        </m:r>
                      </m:e>
                      <m:sup>
                        <m:r>
                          <a:rPr lang="en-US" sz="4800" b="1" i="1">
                            <a:effectLst/>
                            <a:latin typeface="Cambria Math" panose="02040503050406030204" pitchFamily="18" charset="0"/>
                            <a:ea typeface="Times New Roman" panose="02020603050405020304" pitchFamily="18" charset="0"/>
                          </a:rPr>
                          <m:t>𝟐</m:t>
                        </m:r>
                      </m:sup>
                    </m:sSup>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𝟑</m:t>
                    </m:r>
                    <m:r>
                      <a:rPr lang="en-US" sz="4800" b="1" i="1">
                        <a:effectLst/>
                        <a:latin typeface="Cambria Math" panose="02040503050406030204" pitchFamily="18" charset="0"/>
                        <a:ea typeface="Times New Roman" panose="02020603050405020304" pitchFamily="18" charset="0"/>
                      </a:rPr>
                      <m:t>𝒏</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chia </a:t>
                </a:r>
                <a:r>
                  <a:rPr lang="en-US" sz="4800" b="1" dirty="0" err="1">
                    <a:effectLst/>
                    <a:latin typeface="Tahoma" panose="020B0604030504040204" pitchFamily="34" charset="0"/>
                    <a:ea typeface="Tahoma" panose="020B0604030504040204" pitchFamily="34" charset="0"/>
                    <a:cs typeface="Tahoma" panose="020B0604030504040204" pitchFamily="34" charset="0"/>
                  </a:rPr>
                  <a:t>hết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𝟑</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effectLst/>
                            <a:latin typeface="Cambria Math" panose="02040503050406030204" pitchFamily="18" charset="0"/>
                            <a:ea typeface="Times New Roman" panose="02020603050405020304" pitchFamily="18" charset="0"/>
                          </a:rPr>
                        </m:ctrlPr>
                      </m:barPr>
                      <m:e>
                        <m:r>
                          <a:rPr lang="en-US" sz="4800" b="1" i="1">
                            <a:effectLst/>
                            <a:latin typeface="Cambria Math" panose="02040503050406030204" pitchFamily="18" charset="0"/>
                            <a:ea typeface="Times New Roman" panose="02020603050405020304" pitchFamily="18" charset="0"/>
                          </a:rPr>
                          <m:t>𝑨</m:t>
                        </m:r>
                      </m:e>
                    </m:ba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2234551" y="9901882"/>
                <a:ext cx="19626721" cy="972767"/>
              </a:xfrm>
              <a:prstGeom prst="rect">
                <a:avLst/>
              </a:prstGeom>
              <a:blipFill>
                <a:blip r:embed="rId10"/>
                <a:stretch>
                  <a:fillRect t="-9375" b="-22500"/>
                </a:stretch>
              </a:blipFill>
            </p:spPr>
            <p:txBody>
              <a:bodyPr/>
              <a:lstStyle/>
              <a:p>
                <a:r>
                  <a:rPr lang="en-US">
                    <a:noFill/>
                  </a:rPr>
                  <a:t> </a:t>
                </a:r>
              </a:p>
            </p:txBody>
          </p:sp>
        </mc:Fallback>
      </mc:AlternateContent>
    </p:spTree>
    <p:extLst>
      <p:ext uri="{BB962C8B-B14F-4D97-AF65-F5344CB8AC3E}">
        <p14:creationId xmlns:p14="http://schemas.microsoft.com/office/powerpoint/2010/main" val="2335930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3348799"/>
            <a:chOff x="923003" y="3917552"/>
            <a:chExt cx="23862374" cy="3348798"/>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2"/>
              <a:ext cx="23513166" cy="310732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6</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778638"/>
            <a:ext cx="19255112" cy="839389"/>
            <a:chOff x="-288924" y="1870284"/>
            <a:chExt cx="19258594" cy="839388"/>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1686557" y="1870284"/>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a:t>
              </a:r>
              <a:r>
                <a:rPr kumimoji="0" lang="en-US" sz="4800" b="1" i="0" u="none" strike="noStrike" kern="1200" cap="none" spc="0" normalizeH="0" noProof="0" dirty="0">
                  <a:ln>
                    <a:noFill/>
                  </a:ln>
                  <a:solidFill>
                    <a:srgbClr val="145F82"/>
                  </a:solidFill>
                  <a:effectLst/>
                  <a:uLnTx/>
                  <a:uFillTx/>
                  <a:latin typeface="Tahoma" pitchFamily="34" charset="0"/>
                  <a:ea typeface="Tahoma" pitchFamily="34" charset="0"/>
                  <a:cs typeface="Tahoma" pitchFamily="34" charset="0"/>
                </a:rPr>
                <a:t> LUẬN</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grpSp>
        <p:nvGrpSpPr>
          <p:cNvPr id="35" name="Group 34">
            <a:extLst>
              <a:ext uri="{FF2B5EF4-FFF2-40B4-BE49-F238E27FC236}">
                <a16:creationId xmlns:a16="http://schemas.microsoft.com/office/drawing/2014/main" id="{342DAC96-77FF-3CB7-B748-F80AACCE2F2E}"/>
              </a:ext>
            </a:extLst>
          </p:cNvPr>
          <p:cNvGrpSpPr/>
          <p:nvPr/>
        </p:nvGrpSpPr>
        <p:grpSpPr>
          <a:xfrm>
            <a:off x="64426" y="6423524"/>
            <a:ext cx="23862374" cy="6759076"/>
            <a:chOff x="48567" y="4381499"/>
            <a:chExt cx="23018772" cy="6759075"/>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6199018"/>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8" name="Rectangle 7"/>
              <p:cNvSpPr/>
              <p:nvPr/>
            </p:nvSpPr>
            <p:spPr>
              <a:xfrm>
                <a:off x="3966907" y="2813867"/>
                <a:ext cx="19917055" cy="1342996"/>
              </a:xfrm>
              <a:prstGeom prst="rect">
                <a:avLst/>
              </a:prstGeom>
            </p:spPr>
            <p:txBody>
              <a:bodyPr wrap="none">
                <a:spAutoFit/>
              </a:bodyPr>
              <a:lstStyle/>
              <a:p>
                <a:pPr lvl="0" algn="just">
                  <a:lnSpc>
                    <a:spcPct val="150000"/>
                  </a:lnSpc>
                  <a:spcAft>
                    <a:spcPts val="0"/>
                  </a:spcAft>
                </a:pPr>
                <a:r>
                  <a:rPr lang="en-US" sz="4800" b="1" dirty="0">
                    <a:latin typeface="Tahoma" panose="020B0604030504040204" pitchFamily="34" charset="0"/>
                    <a:ea typeface="Tahoma" panose="020B0604030504040204" pitchFamily="34" charset="0"/>
                    <a:cs typeface="Tahoma" panose="020B0604030504040204" pitchFamily="34" charset="0"/>
                  </a:rPr>
                  <a:t>Cho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chứa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a:latin typeface="Cambria Math" panose="02040503050406030204" pitchFamily="18" charset="0"/>
                        <a:ea typeface="Calibri" panose="020F0502020204030204" pitchFamily="34" charset="0"/>
                      </a:rPr>
                      <m:t>𝐏</m:t>
                    </m:r>
                    <m:d>
                      <m:dPr>
                        <m:ctrlPr>
                          <a:rPr lang="en-US" sz="4800" b="1" i="1">
                            <a:latin typeface="Cambria Math" panose="02040503050406030204" pitchFamily="18" charset="0"/>
                            <a:ea typeface="Calibri" panose="020F0502020204030204" pitchFamily="34" charset="0"/>
                          </a:rPr>
                        </m:ctrlPr>
                      </m:dPr>
                      <m:e>
                        <m:r>
                          <a:rPr lang="vi-VN" sz="4800" b="1" i="0">
                            <a:latin typeface="Cambria Math" panose="02040503050406030204" pitchFamily="18" charset="0"/>
                            <a:ea typeface="Calibri" panose="020F0502020204030204" pitchFamily="34" charset="0"/>
                          </a:rPr>
                          <m:t>𝐱</m:t>
                        </m:r>
                      </m:e>
                    </m:d>
                    <m:r>
                      <a:rPr lang="vi-VN" sz="4800" b="1" i="0">
                        <a:latin typeface="Cambria Math" panose="02040503050406030204" pitchFamily="18" charset="0"/>
                        <a:ea typeface="Calibri" panose="020F0502020204030204" pitchFamily="34" charset="0"/>
                      </a:rPr>
                      <m:t>=</m:t>
                    </m:r>
                    <m:d>
                      <m:dPr>
                        <m:begChr m:val="{"/>
                        <m:endChr m:val="}"/>
                        <m:ctrlPr>
                          <a:rPr lang="en-US" sz="4800" b="1" i="1">
                            <a:latin typeface="Cambria Math" panose="02040503050406030204" pitchFamily="18" charset="0"/>
                            <a:ea typeface="Calibri" panose="020F0502020204030204" pitchFamily="34" charset="0"/>
                          </a:rPr>
                        </m:ctrlPr>
                      </m:dPr>
                      <m:e>
                        <m:r>
                          <a:rPr lang="vi-VN" sz="4800" b="1" i="0">
                            <a:latin typeface="Cambria Math" panose="02040503050406030204" pitchFamily="18" charset="0"/>
                            <a:ea typeface="Calibri" panose="020F0502020204030204" pitchFamily="34" charset="0"/>
                          </a:rPr>
                          <m:t>𝐱</m:t>
                        </m:r>
                        <m:r>
                          <a:rPr lang="vi-VN" sz="4800" b="1" i="0">
                            <a:latin typeface="Cambria Math" panose="02040503050406030204" pitchFamily="18" charset="0"/>
                            <a:ea typeface="Calibri" panose="020F0502020204030204" pitchFamily="34" charset="0"/>
                          </a:rPr>
                          <m:t>∈</m:t>
                        </m:r>
                        <m:r>
                          <a:rPr lang="vi-VN" sz="4800" b="1" i="0">
                            <a:latin typeface="Cambria Math" panose="02040503050406030204" pitchFamily="18" charset="0"/>
                            <a:ea typeface="Calibri" panose="020F0502020204030204" pitchFamily="34" charset="0"/>
                          </a:rPr>
                          <m:t>ℤ</m:t>
                        </m:r>
                        <m:r>
                          <a:rPr lang="vi-VN" sz="4800" b="1" i="0">
                            <a:latin typeface="Cambria Math" panose="02040503050406030204" pitchFamily="18" charset="0"/>
                            <a:ea typeface="Calibri" panose="020F0502020204030204" pitchFamily="34" charset="0"/>
                          </a:rPr>
                          <m:t>:</m:t>
                        </m:r>
                        <m:d>
                          <m:dPr>
                            <m:begChr m:val="|"/>
                            <m:endChr m:val="|"/>
                            <m:ctrlPr>
                              <a:rPr lang="en-US" sz="4800" b="1" i="1">
                                <a:latin typeface="Cambria Math" panose="02040503050406030204" pitchFamily="18" charset="0"/>
                                <a:ea typeface="Calibri" panose="020F0502020204030204" pitchFamily="34" charset="0"/>
                              </a:rPr>
                            </m:ctrlPr>
                          </m:dPr>
                          <m:e>
                            <m:sSup>
                              <m:sSupPr>
                                <m:ctrlPr>
                                  <a:rPr lang="en-US" sz="4800" b="1" i="1">
                                    <a:latin typeface="Cambria Math" panose="02040503050406030204" pitchFamily="18" charset="0"/>
                                    <a:ea typeface="Calibri" panose="020F0502020204030204" pitchFamily="34" charset="0"/>
                                  </a:rPr>
                                </m:ctrlPr>
                              </m:sSupPr>
                              <m:e>
                                <m:r>
                                  <a:rPr lang="vi-VN" sz="4800" b="1" i="0">
                                    <a:latin typeface="Cambria Math" panose="02040503050406030204" pitchFamily="18" charset="0"/>
                                    <a:ea typeface="Calibri" panose="020F0502020204030204" pitchFamily="34" charset="0"/>
                                  </a:rPr>
                                  <m:t>𝐱</m:t>
                                </m:r>
                              </m:e>
                              <m:sup>
                                <m:r>
                                  <a:rPr lang="vi-VN" sz="4800" b="1" i="0">
                                    <a:latin typeface="Cambria Math" panose="02040503050406030204" pitchFamily="18" charset="0"/>
                                    <a:ea typeface="Calibri" panose="020F0502020204030204" pitchFamily="34" charset="0"/>
                                  </a:rPr>
                                  <m:t>𝟐</m:t>
                                </m:r>
                              </m:sup>
                            </m:sSup>
                            <m:r>
                              <a:rPr lang="vi-VN" sz="4800" b="1" i="0">
                                <a:latin typeface="Cambria Math" panose="02040503050406030204" pitchFamily="18" charset="0"/>
                                <a:ea typeface="Calibri" panose="020F0502020204030204" pitchFamily="34" charset="0"/>
                              </a:rPr>
                              <m:t>−</m:t>
                            </m:r>
                            <m:r>
                              <a:rPr lang="vi-VN" sz="4800" b="1" i="0">
                                <a:latin typeface="Cambria Math" panose="02040503050406030204" pitchFamily="18" charset="0"/>
                                <a:ea typeface="Calibri" panose="020F0502020204030204" pitchFamily="34" charset="0"/>
                              </a:rPr>
                              <m:t>𝟐𝐱</m:t>
                            </m:r>
                            <m:r>
                              <a:rPr lang="vi-VN" sz="4800" b="1" i="0">
                                <a:latin typeface="Cambria Math" panose="02040503050406030204" pitchFamily="18" charset="0"/>
                                <a:ea typeface="Calibri" panose="020F0502020204030204" pitchFamily="34" charset="0"/>
                              </a:rPr>
                              <m:t>−</m:t>
                            </m:r>
                            <m:r>
                              <a:rPr lang="vi-VN" sz="4800" b="1" i="0">
                                <a:latin typeface="Cambria Math" panose="02040503050406030204" pitchFamily="18" charset="0"/>
                                <a:ea typeface="Calibri" panose="020F0502020204030204" pitchFamily="34" charset="0"/>
                              </a:rPr>
                              <m:t>𝟑</m:t>
                            </m:r>
                          </m:e>
                        </m:d>
                        <m:r>
                          <a:rPr lang="vi-VN" sz="4800" b="1" i="0">
                            <a:latin typeface="Cambria Math" panose="02040503050406030204" pitchFamily="18" charset="0"/>
                            <a:ea typeface="Calibri" panose="020F0502020204030204" pitchFamily="34" charset="0"/>
                          </a:rPr>
                          <m:t>=</m:t>
                        </m:r>
                        <m:sSup>
                          <m:sSupPr>
                            <m:ctrlPr>
                              <a:rPr lang="en-US" sz="4800" b="1" i="1">
                                <a:latin typeface="Cambria Math" panose="02040503050406030204" pitchFamily="18" charset="0"/>
                                <a:ea typeface="Calibri" panose="020F0502020204030204" pitchFamily="34" charset="0"/>
                              </a:rPr>
                            </m:ctrlPr>
                          </m:sSupPr>
                          <m:e>
                            <m:r>
                              <a:rPr lang="vi-VN" sz="4800" b="1" i="0">
                                <a:latin typeface="Cambria Math" panose="02040503050406030204" pitchFamily="18" charset="0"/>
                                <a:ea typeface="Calibri" panose="020F0502020204030204" pitchFamily="34" charset="0"/>
                              </a:rPr>
                              <m:t>𝐱</m:t>
                            </m:r>
                          </m:e>
                          <m:sup>
                            <m:r>
                              <a:rPr lang="vi-VN" sz="4800" b="1" i="0">
                                <a:latin typeface="Cambria Math" panose="02040503050406030204" pitchFamily="18" charset="0"/>
                                <a:ea typeface="Calibri" panose="020F0502020204030204" pitchFamily="34" charset="0"/>
                              </a:rPr>
                              <m:t>𝟐</m:t>
                            </m:r>
                          </m:sup>
                        </m:sSup>
                        <m:r>
                          <a:rPr lang="vi-VN" sz="4800" b="1" i="0">
                            <a:latin typeface="Cambria Math" panose="02040503050406030204" pitchFamily="18" charset="0"/>
                            <a:ea typeface="Calibri" panose="020F0502020204030204" pitchFamily="34" charset="0"/>
                          </a:rPr>
                          <m:t>+</m:t>
                        </m:r>
                        <m:d>
                          <m:dPr>
                            <m:begChr m:val="|"/>
                            <m:endChr m:val="|"/>
                            <m:ctrlPr>
                              <a:rPr lang="en-US" sz="4800" b="1" i="1">
                                <a:latin typeface="Cambria Math" panose="02040503050406030204" pitchFamily="18" charset="0"/>
                                <a:ea typeface="Calibri" panose="020F0502020204030204" pitchFamily="34" charset="0"/>
                              </a:rPr>
                            </m:ctrlPr>
                          </m:dPr>
                          <m:e>
                            <m:r>
                              <a:rPr lang="vi-VN" sz="4800" b="1" i="0">
                                <a:latin typeface="Cambria Math" panose="02040503050406030204" pitchFamily="18" charset="0"/>
                                <a:ea typeface="Calibri" panose="020F0502020204030204" pitchFamily="34" charset="0"/>
                              </a:rPr>
                              <m:t>𝟐𝐱</m:t>
                            </m:r>
                            <m:r>
                              <a:rPr lang="vi-VN" sz="4800" b="1" i="0">
                                <a:latin typeface="Cambria Math" panose="02040503050406030204" pitchFamily="18" charset="0"/>
                                <a:ea typeface="Calibri" panose="020F0502020204030204" pitchFamily="34" charset="0"/>
                              </a:rPr>
                              <m:t>+</m:t>
                            </m:r>
                            <m:r>
                              <a:rPr lang="vi-VN" sz="4800" b="1" i="0">
                                <a:latin typeface="Cambria Math" panose="02040503050406030204" pitchFamily="18" charset="0"/>
                                <a:ea typeface="Calibri" panose="020F0502020204030204" pitchFamily="34" charset="0"/>
                              </a:rPr>
                              <m:t>𝟑</m:t>
                            </m:r>
                          </m:e>
                        </m:d>
                      </m:e>
                    </m:d>
                  </m:oMath>
                </a14:m>
                <a:r>
                  <a:rPr lang="en-US"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66907" y="2813867"/>
                <a:ext cx="19917055" cy="1342996"/>
              </a:xfrm>
              <a:prstGeom prst="rect">
                <a:avLst/>
              </a:prstGeom>
              <a:blipFill>
                <a:blip r:embed="rId5"/>
                <a:stretch>
                  <a:fillRect l="-1408" b="-9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58238" y="3859876"/>
                <a:ext cx="23168562" cy="2308324"/>
              </a:xfrm>
              <a:prstGeom prst="rect">
                <a:avLst/>
              </a:prstGeom>
            </p:spPr>
            <p:txBody>
              <a:bodyPr wrap="square">
                <a:spAutoFit/>
              </a:bodyPr>
              <a:lstStyle/>
              <a:p>
                <a:pPr lvl="0" algn="just">
                  <a:lnSpc>
                    <a:spcPct val="150000"/>
                  </a:lnSpc>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effectLst/>
                            <a:latin typeface="Cambria Math" panose="02040503050406030204" pitchFamily="18" charset="0"/>
                            <a:ea typeface="Calibri" panose="020F0502020204030204" pitchFamily="34" charset="0"/>
                          </a:rPr>
                        </m:ctrlPr>
                      </m:dPr>
                      <m:e>
                        <m:r>
                          <a:rPr lang="vi-VN" sz="4800" b="1" i="0">
                            <a:effectLst/>
                            <a:latin typeface="Cambria Math" panose="02040503050406030204" pitchFamily="18" charset="0"/>
                            <a:ea typeface="Calibri" panose="020F0502020204030204" pitchFamily="34" charset="0"/>
                          </a:rPr>
                          <m:t>−</m:t>
                        </m:r>
                        <m:r>
                          <a:rPr lang="vi-VN" sz="4800" b="1" i="0">
                            <a:effectLst/>
                            <a:latin typeface="Cambria Math" panose="02040503050406030204" pitchFamily="18" charset="0"/>
                            <a:ea typeface="Calibri" panose="020F0502020204030204" pitchFamily="34" charset="0"/>
                          </a:rPr>
                          <m:t>𝟐𝟎𝟐𝟐</m:t>
                        </m:r>
                        <m:r>
                          <a:rPr lang="vi-VN" sz="4800" b="1" i="0">
                            <a:effectLst/>
                            <a:latin typeface="Cambria Math" panose="02040503050406030204" pitchFamily="18" charset="0"/>
                            <a:ea typeface="Calibri" panose="020F0502020204030204" pitchFamily="34" charset="0"/>
                          </a:rPr>
                          <m:t>;</m:t>
                        </m:r>
                        <m:r>
                          <a:rPr lang="vi-VN" sz="4800" b="1" i="0">
                            <a:effectLst/>
                            <a:latin typeface="Cambria Math" panose="02040503050406030204" pitchFamily="18" charset="0"/>
                            <a:ea typeface="Calibri" panose="020F0502020204030204" pitchFamily="34" charset="0"/>
                          </a:rPr>
                          <m:t>𝟐𝟎𝟐𝟑</m:t>
                        </m:r>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bao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nhiêu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a:effectLst/>
                        <a:latin typeface="Cambria Math" panose="02040503050406030204" pitchFamily="18" charset="0"/>
                        <a:ea typeface="Calibri" panose="020F0502020204030204" pitchFamily="34" charset="0"/>
                      </a:rPr>
                      <m:t>𝐱</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chứa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biến</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a:effectLst/>
                        <a:latin typeface="Cambria Math" panose="02040503050406030204" pitchFamily="18" charset="0"/>
                        <a:ea typeface="Calibri" panose="020F0502020204030204" pitchFamily="34" charset="0"/>
                      </a:rPr>
                      <m:t>𝐏</m:t>
                    </m:r>
                    <m:d>
                      <m:dPr>
                        <m:ctrlPr>
                          <a:rPr lang="en-US" sz="4800" b="1" i="1">
                            <a:effectLst/>
                            <a:latin typeface="Cambria Math" panose="02040503050406030204" pitchFamily="18" charset="0"/>
                            <a:ea typeface="Calibri" panose="020F0502020204030204" pitchFamily="34" charset="0"/>
                          </a:rPr>
                        </m:ctrlPr>
                      </m:dPr>
                      <m:e>
                        <m:r>
                          <a:rPr lang="vi-VN" sz="4800" b="1" i="0">
                            <a:effectLst/>
                            <a:latin typeface="Cambria Math" panose="02040503050406030204" pitchFamily="18" charset="0"/>
                            <a:ea typeface="Calibri" panose="020F0502020204030204" pitchFamily="34" charset="0"/>
                          </a:rPr>
                          <m:t>𝐱</m:t>
                        </m:r>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758238" y="3859876"/>
                <a:ext cx="23168562" cy="2308324"/>
              </a:xfrm>
              <a:prstGeom prst="rect">
                <a:avLst/>
              </a:prstGeom>
              <a:blipFill>
                <a:blip r:embed="rId6"/>
                <a:stretch>
                  <a:fillRect l="-1184" r="-1210" b="-6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52490" y="7272971"/>
                <a:ext cx="23531472" cy="2450992"/>
              </a:xfrm>
              <a:prstGeom prst="rect">
                <a:avLst/>
              </a:prstGeom>
            </p:spPr>
            <p:txBody>
              <a:bodyPr wrap="square">
                <a:spAutoFit/>
              </a:bodyPr>
              <a:lstStyle/>
              <a:p>
                <a:pPr marL="629920" algn="just">
                  <a:lnSpc>
                    <a:spcPct val="150000"/>
                  </a:lnSpc>
                  <a:spcAft>
                    <a:spcPts val="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nguyên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a:effectLst/>
                        <a:latin typeface="Cambria Math" panose="02040503050406030204" pitchFamily="18" charset="0"/>
                        <a:ea typeface="Arial" panose="020B0604020202020204" pitchFamily="34" charset="0"/>
                      </a:rPr>
                      <m:t>𝐏</m:t>
                    </m:r>
                    <m:d>
                      <m:dPr>
                        <m:ctrlPr>
                          <a:rPr lang="en-US" sz="4800" b="1" i="1">
                            <a:effectLst/>
                            <a:latin typeface="Cambria Math" panose="02040503050406030204" pitchFamily="18" charset="0"/>
                            <a:ea typeface="Arial" panose="020B0604020202020204" pitchFamily="34" charset="0"/>
                          </a:rPr>
                        </m:ctrlPr>
                      </m:dPr>
                      <m:e>
                        <m:r>
                          <a:rPr lang="vi-VN" sz="4800" b="1" i="0">
                            <a:effectLst/>
                            <a:latin typeface="Cambria Math" panose="02040503050406030204" pitchFamily="18" charset="0"/>
                            <a:ea typeface="Arial" panose="020B0604020202020204" pitchFamily="34" charset="0"/>
                          </a:rPr>
                          <m:t>𝐱</m:t>
                        </m:r>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nguyên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effectLst/>
                            <a:latin typeface="Cambria Math" panose="02040503050406030204" pitchFamily="18" charset="0"/>
                            <a:ea typeface="Arial" panose="020B0604020202020204" pitchFamily="34" charset="0"/>
                          </a:rPr>
                        </m:ctrlPr>
                      </m:dPr>
                      <m:e>
                        <m:sSup>
                          <m:sSupPr>
                            <m:ctrlPr>
                              <a:rPr lang="en-US" sz="4800" b="1" i="1">
                                <a:effectLst/>
                                <a:latin typeface="Cambria Math" panose="02040503050406030204" pitchFamily="18" charset="0"/>
                                <a:ea typeface="Arial" panose="020B0604020202020204" pitchFamily="34" charset="0"/>
                              </a:rPr>
                            </m:ctrlPr>
                          </m:sSupPr>
                          <m:e>
                            <m:r>
                              <a:rPr lang="vi-VN" sz="4800" b="1" i="0">
                                <a:effectLst/>
                                <a:latin typeface="Cambria Math" panose="02040503050406030204" pitchFamily="18" charset="0"/>
                                <a:ea typeface="Arial" panose="020B0604020202020204" pitchFamily="34" charset="0"/>
                              </a:rPr>
                              <m:t>𝐱</m:t>
                            </m:r>
                          </m:e>
                          <m:sup>
                            <m:r>
                              <a:rPr lang="vi-VN" sz="4800" b="1" i="0">
                                <a:effectLst/>
                                <a:latin typeface="Cambria Math" panose="02040503050406030204" pitchFamily="18" charset="0"/>
                                <a:ea typeface="Arial" panose="020B0604020202020204" pitchFamily="34" charset="0"/>
                              </a:rPr>
                              <m:t>𝟐</m:t>
                            </m:r>
                          </m:sup>
                        </m:sSup>
                        <m:r>
                          <a:rPr lang="vi-VN" sz="4800" b="1" i="0">
                            <a:effectLst/>
                            <a:latin typeface="Cambria Math" panose="02040503050406030204" pitchFamily="18" charset="0"/>
                            <a:ea typeface="Arial" panose="020B0604020202020204" pitchFamily="34" charset="0"/>
                          </a:rPr>
                          <m:t>−</m:t>
                        </m:r>
                        <m:r>
                          <a:rPr lang="vi-VN" sz="4800" b="1" i="0">
                            <a:effectLst/>
                            <a:latin typeface="Cambria Math" panose="02040503050406030204" pitchFamily="18" charset="0"/>
                            <a:ea typeface="Arial" panose="020B0604020202020204" pitchFamily="34" charset="0"/>
                          </a:rPr>
                          <m:t>𝟐𝐱</m:t>
                        </m:r>
                        <m:r>
                          <a:rPr lang="vi-VN" sz="4800" b="1" i="0">
                            <a:effectLst/>
                            <a:latin typeface="Cambria Math" panose="02040503050406030204" pitchFamily="18" charset="0"/>
                            <a:ea typeface="Arial" panose="020B0604020202020204" pitchFamily="34" charset="0"/>
                          </a:rPr>
                          <m:t>−</m:t>
                        </m:r>
                        <m:r>
                          <a:rPr lang="vi-VN" sz="4800" b="1" i="0">
                            <a:effectLst/>
                            <a:latin typeface="Cambria Math" panose="02040503050406030204" pitchFamily="18" charset="0"/>
                            <a:ea typeface="Arial" panose="020B0604020202020204" pitchFamily="34" charset="0"/>
                          </a:rPr>
                          <m:t>𝟑</m:t>
                        </m:r>
                      </m:e>
                    </m:d>
                    <m:r>
                      <a:rPr lang="vi-VN" sz="4800" b="1" i="0">
                        <a:effectLst/>
                        <a:latin typeface="Cambria Math" panose="02040503050406030204" pitchFamily="18" charset="0"/>
                        <a:ea typeface="Arial" panose="020B0604020202020204" pitchFamily="34" charset="0"/>
                      </a:rPr>
                      <m:t>=</m:t>
                    </m:r>
                    <m:sSup>
                      <m:sSupPr>
                        <m:ctrlPr>
                          <a:rPr lang="en-US" sz="4800" b="1" i="1">
                            <a:effectLst/>
                            <a:latin typeface="Cambria Math" panose="02040503050406030204" pitchFamily="18" charset="0"/>
                            <a:ea typeface="Arial" panose="020B0604020202020204" pitchFamily="34" charset="0"/>
                          </a:rPr>
                        </m:ctrlPr>
                      </m:sSupPr>
                      <m:e>
                        <m:r>
                          <a:rPr lang="vi-VN" sz="4800" b="1" i="0">
                            <a:effectLst/>
                            <a:latin typeface="Cambria Math" panose="02040503050406030204" pitchFamily="18" charset="0"/>
                            <a:ea typeface="Arial" panose="020B0604020202020204" pitchFamily="34" charset="0"/>
                          </a:rPr>
                          <m:t>𝐱</m:t>
                        </m:r>
                      </m:e>
                      <m:sup>
                        <m:r>
                          <a:rPr lang="vi-VN" sz="4800" b="1" i="0">
                            <a:effectLst/>
                            <a:latin typeface="Cambria Math" panose="02040503050406030204" pitchFamily="18" charset="0"/>
                            <a:ea typeface="Arial" panose="020B0604020202020204" pitchFamily="34" charset="0"/>
                          </a:rPr>
                          <m:t>𝟐</m:t>
                        </m:r>
                      </m:sup>
                    </m:sSup>
                    <m:r>
                      <a:rPr lang="vi-VN" sz="4800" b="1" i="0">
                        <a:effectLst/>
                        <a:latin typeface="Cambria Math" panose="02040503050406030204" pitchFamily="18" charset="0"/>
                        <a:ea typeface="Arial" panose="020B0604020202020204" pitchFamily="34" charset="0"/>
                      </a:rPr>
                      <m:t>+</m:t>
                    </m:r>
                    <m:d>
                      <m:dPr>
                        <m:begChr m:val="|"/>
                        <m:endChr m:val="|"/>
                        <m:ctrlPr>
                          <a:rPr lang="en-US" sz="4800" b="1" i="1">
                            <a:effectLst/>
                            <a:latin typeface="Cambria Math" panose="02040503050406030204" pitchFamily="18" charset="0"/>
                            <a:ea typeface="Arial" panose="020B0604020202020204" pitchFamily="34" charset="0"/>
                          </a:rPr>
                        </m:ctrlPr>
                      </m:dPr>
                      <m:e>
                        <m:r>
                          <a:rPr lang="vi-VN" sz="4800" b="1" i="0">
                            <a:effectLst/>
                            <a:latin typeface="Cambria Math" panose="02040503050406030204" pitchFamily="18" charset="0"/>
                            <a:ea typeface="Arial" panose="020B0604020202020204" pitchFamily="34" charset="0"/>
                          </a:rPr>
                          <m:t>𝟐𝐱</m:t>
                        </m:r>
                        <m:r>
                          <a:rPr lang="vi-VN" sz="4800" b="1" i="0">
                            <a:effectLst/>
                            <a:latin typeface="Cambria Math" panose="02040503050406030204" pitchFamily="18" charset="0"/>
                            <a:ea typeface="Arial" panose="020B0604020202020204" pitchFamily="34" charset="0"/>
                          </a:rPr>
                          <m:t>+</m:t>
                        </m:r>
                        <m:r>
                          <a:rPr lang="vi-VN" sz="4800" b="1" i="0">
                            <a:effectLst/>
                            <a:latin typeface="Cambria Math" panose="02040503050406030204" pitchFamily="18" charset="0"/>
                            <a:ea typeface="Arial" panose="020B0604020202020204" pitchFamily="34" charset="0"/>
                          </a:rPr>
                          <m:t>𝟑</m:t>
                        </m:r>
                      </m:e>
                    </m:d>
                    <m:d>
                      <m:dPr>
                        <m:ctrlPr>
                          <a:rPr lang="en-US" sz="4800" b="1" i="1">
                            <a:effectLst/>
                            <a:latin typeface="Cambria Math" panose="02040503050406030204" pitchFamily="18" charset="0"/>
                            <a:ea typeface="Arial" panose="020B0604020202020204" pitchFamily="34" charset="0"/>
                          </a:rPr>
                        </m:ctrlPr>
                      </m:dPr>
                      <m:e>
                        <m:r>
                          <a:rPr lang="vi-VN" sz="4800" b="1" i="0">
                            <a:effectLst/>
                            <a:latin typeface="Cambria Math" panose="02040503050406030204" pitchFamily="18" charset="0"/>
                            <a:ea typeface="Arial" panose="020B0604020202020204" pitchFamily="34" charset="0"/>
                          </a:rPr>
                          <m:t>𝟏</m:t>
                        </m:r>
                      </m:e>
                    </m:d>
                  </m:oMath>
                </a14:m>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52490" y="7272971"/>
                <a:ext cx="23531472" cy="2450992"/>
              </a:xfrm>
              <a:prstGeom prst="rect">
                <a:avLst/>
              </a:prstGeom>
              <a:blipFill>
                <a:blip r:embed="rId7"/>
                <a:stretch>
                  <a:fillRect r="-1166" b="-47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103393" y="9620983"/>
                <a:ext cx="7590796" cy="1687513"/>
              </a:xfrm>
              <a:prstGeom prst="rect">
                <a:avLst/>
              </a:prstGeom>
            </p:spPr>
            <p:txBody>
              <a:bodyPr wrap="none">
                <a:spAutoFit/>
              </a:bodyPr>
              <a:lstStyle/>
              <a:p>
                <a:pPr marL="629920" algn="just">
                  <a:lnSpc>
                    <a:spcPct val="150000"/>
                  </a:lnSpc>
                  <a:spcAft>
                    <a:spcPts val="0"/>
                  </a:spcAft>
                  <a:tabLst>
                    <a:tab pos="629920" algn="l"/>
                    <a:tab pos="3599815" algn="l"/>
                    <a:tab pos="5039995" algn="l"/>
                  </a:tabLst>
                </a:pP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a:effectLst/>
                        <a:latin typeface="Cambria Math" panose="02040503050406030204" pitchFamily="18" charset="0"/>
                        <a:ea typeface="Arial" panose="020B0604020202020204" pitchFamily="34" charset="0"/>
                      </a:rPr>
                      <m:t>𝐱</m:t>
                    </m:r>
                    <m:r>
                      <a:rPr lang="vi-VN" sz="4800" b="1" i="0">
                        <a:effectLst/>
                        <a:latin typeface="Cambria Math" panose="02040503050406030204" pitchFamily="18" charset="0"/>
                        <a:ea typeface="Arial" panose="020B0604020202020204" pitchFamily="34" charset="0"/>
                      </a:rPr>
                      <m:t>≥−</m:t>
                    </m:r>
                    <m:f>
                      <m:fPr>
                        <m:ctrlPr>
                          <a:rPr lang="en-US" sz="4800" b="1" i="1">
                            <a:effectLst/>
                            <a:latin typeface="Cambria Math" panose="02040503050406030204" pitchFamily="18" charset="0"/>
                            <a:ea typeface="Arial" panose="020B0604020202020204" pitchFamily="34" charset="0"/>
                          </a:rPr>
                        </m:ctrlPr>
                      </m:fPr>
                      <m:num>
                        <m:r>
                          <a:rPr lang="vi-VN" sz="4800" b="1" i="0">
                            <a:effectLst/>
                            <a:latin typeface="Cambria Math" panose="02040503050406030204" pitchFamily="18" charset="0"/>
                            <a:ea typeface="Arial" panose="020B0604020202020204" pitchFamily="34" charset="0"/>
                          </a:rPr>
                          <m:t>𝟑</m:t>
                        </m:r>
                      </m:num>
                      <m:den>
                        <m:r>
                          <a:rPr lang="vi-VN" sz="4800" b="1" i="0">
                            <a:effectLst/>
                            <a:latin typeface="Cambria Math" panose="02040503050406030204" pitchFamily="18" charset="0"/>
                            <a:ea typeface="Arial" panose="020B0604020202020204" pitchFamily="34" charset="0"/>
                          </a:rPr>
                          <m:t>𝟐</m:t>
                        </m:r>
                      </m:den>
                    </m:f>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ta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03393" y="9620983"/>
                <a:ext cx="7590796" cy="1687513"/>
              </a:xfrm>
              <a:prstGeom prst="rect">
                <a:avLst/>
              </a:prstGeom>
              <a:blipFill>
                <a:blip r:embed="rId8"/>
                <a:stretch>
                  <a:fillRect r="-27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543439" y="10144312"/>
                <a:ext cx="9759210" cy="9260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4800" b="1" i="1">
                              <a:latin typeface="Cambria Math" panose="02040503050406030204" pitchFamily="18" charset="0"/>
                            </a:rPr>
                          </m:ctrlPr>
                        </m:dPr>
                        <m:e>
                          <m:r>
                            <a:rPr lang="en-US" sz="4800" b="1" i="0">
                              <a:latin typeface="Cambria Math" panose="02040503050406030204" pitchFamily="18" charset="0"/>
                            </a:rPr>
                            <m:t>𝟏</m:t>
                          </m:r>
                        </m:e>
                      </m:d>
                      <m:r>
                        <a:rPr lang="en-US" sz="4800" b="1" i="0">
                          <a:latin typeface="Cambria Math" panose="02040503050406030204" pitchFamily="18" charset="0"/>
                        </a:rPr>
                        <m:t>⇔</m:t>
                      </m:r>
                      <m:d>
                        <m:dPr>
                          <m:begChr m:val="|"/>
                          <m:endChr m:val="|"/>
                          <m:ctrlPr>
                            <a:rPr lang="en-US" sz="4800" b="1" i="1">
                              <a:latin typeface="Cambria Math" panose="02040503050406030204" pitchFamily="18" charset="0"/>
                            </a:rPr>
                          </m:ctrlPr>
                        </m:dPr>
                        <m:e>
                          <m:sSup>
                            <m:sSupPr>
                              <m:ctrlPr>
                                <a:rPr lang="en-US" sz="4800" b="1" i="1">
                                  <a:latin typeface="Cambria Math" panose="02040503050406030204" pitchFamily="18" charset="0"/>
                                </a:rPr>
                              </m:ctrlPr>
                            </m:sSupPr>
                            <m:e>
                              <m:r>
                                <a:rPr lang="en-US" sz="4800" b="1" i="0">
                                  <a:latin typeface="Cambria Math" panose="02040503050406030204" pitchFamily="18" charset="0"/>
                                </a:rPr>
                                <m:t>𝐱</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𝟐𝐱</m:t>
                          </m:r>
                          <m:r>
                            <a:rPr lang="en-US" sz="4800" b="1" i="0">
                              <a:latin typeface="Cambria Math" panose="02040503050406030204" pitchFamily="18" charset="0"/>
                            </a:rPr>
                            <m:t>−</m:t>
                          </m:r>
                          <m:r>
                            <a:rPr lang="en-US" sz="4800" b="1" i="0">
                              <a:latin typeface="Cambria Math" panose="02040503050406030204" pitchFamily="18" charset="0"/>
                            </a:rPr>
                            <m:t>𝟑</m:t>
                          </m:r>
                        </m:e>
                      </m:d>
                      <m:r>
                        <a:rPr lang="en-US" sz="4800" b="1" i="0">
                          <a:latin typeface="Cambria Math" panose="02040503050406030204" pitchFamily="18" charset="0"/>
                        </a:rPr>
                        <m:t>=</m:t>
                      </m:r>
                      <m:sSup>
                        <m:sSupPr>
                          <m:ctrlPr>
                            <a:rPr lang="en-US" sz="4800" b="1" i="1">
                              <a:latin typeface="Cambria Math" panose="02040503050406030204" pitchFamily="18" charset="0"/>
                            </a:rPr>
                          </m:ctrlPr>
                        </m:sSupPr>
                        <m:e>
                          <m:r>
                            <a:rPr lang="en-US" sz="4800" b="1" i="0">
                              <a:latin typeface="Cambria Math" panose="02040503050406030204" pitchFamily="18" charset="0"/>
                            </a:rPr>
                            <m:t>𝐱</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𝟐𝐱</m:t>
                      </m:r>
                      <m:r>
                        <a:rPr lang="en-US" sz="4800" b="1" i="0">
                          <a:latin typeface="Cambria Math" panose="02040503050406030204" pitchFamily="18" charset="0"/>
                        </a:rPr>
                        <m:t>+</m:t>
                      </m:r>
                      <m:r>
                        <a:rPr lang="en-US" sz="4800" b="1" i="0">
                          <a:latin typeface="Cambria Math" panose="02040503050406030204" pitchFamily="18" charset="0"/>
                        </a:rPr>
                        <m:t>𝟑</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8543439" y="10144312"/>
                <a:ext cx="9759210" cy="9260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9601200" y="11308496"/>
                <a:ext cx="9015288" cy="17361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0">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0">
                                  <a:latin typeface="Cambria Math" panose="02040503050406030204" pitchFamily="18" charset="0"/>
                                </a:rPr>
                                <m:t>&amp;</m:t>
                              </m:r>
                              <m:sSup>
                                <m:sSupPr>
                                  <m:ctrlPr>
                                    <a:rPr lang="en-US" sz="4800" b="1" i="1">
                                      <a:latin typeface="Cambria Math" panose="02040503050406030204" pitchFamily="18" charset="0"/>
                                    </a:rPr>
                                  </m:ctrlPr>
                                </m:sSupPr>
                                <m:e>
                                  <m:r>
                                    <a:rPr lang="en-US" sz="4800" b="1" i="0">
                                      <a:latin typeface="Cambria Math" panose="02040503050406030204" pitchFamily="18" charset="0"/>
                                    </a:rPr>
                                    <m:t>𝐱</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𝟐𝐱</m:t>
                              </m:r>
                              <m:r>
                                <a:rPr lang="en-US" sz="4800" b="1" i="0">
                                  <a:latin typeface="Cambria Math" panose="02040503050406030204" pitchFamily="18" charset="0"/>
                                </a:rPr>
                                <m:t>−</m:t>
                              </m:r>
                              <m:r>
                                <a:rPr lang="en-US" sz="4800" b="1" i="0">
                                  <a:latin typeface="Cambria Math" panose="02040503050406030204" pitchFamily="18" charset="0"/>
                                </a:rPr>
                                <m:t>𝟑</m:t>
                              </m:r>
                              <m:r>
                                <a:rPr lang="en-US" sz="4800" b="1" i="0">
                                  <a:latin typeface="Cambria Math" panose="02040503050406030204" pitchFamily="18" charset="0"/>
                                </a:rPr>
                                <m:t>=</m:t>
                              </m:r>
                              <m:sSup>
                                <m:sSupPr>
                                  <m:ctrlPr>
                                    <a:rPr lang="en-US" sz="4800" b="1" i="1">
                                      <a:latin typeface="Cambria Math" panose="02040503050406030204" pitchFamily="18" charset="0"/>
                                    </a:rPr>
                                  </m:ctrlPr>
                                </m:sSupPr>
                                <m:e>
                                  <m:r>
                                    <a:rPr lang="en-US" sz="4800" b="1" i="0">
                                      <a:latin typeface="Cambria Math" panose="02040503050406030204" pitchFamily="18" charset="0"/>
                                    </a:rPr>
                                    <m:t>𝐱</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𝟐𝐱</m:t>
                              </m:r>
                              <m:r>
                                <a:rPr lang="en-US" sz="4800" b="1" i="0">
                                  <a:latin typeface="Cambria Math" panose="02040503050406030204" pitchFamily="18" charset="0"/>
                                </a:rPr>
                                <m:t>+</m:t>
                              </m:r>
                              <m:r>
                                <a:rPr lang="en-US" sz="4800" b="1" i="0">
                                  <a:latin typeface="Cambria Math" panose="02040503050406030204" pitchFamily="18" charset="0"/>
                                </a:rPr>
                                <m:t>𝟑</m:t>
                              </m:r>
                            </m:e>
                            <m:e>
                              <m:r>
                                <a:rPr lang="en-US" sz="4800" b="1" i="0">
                                  <a:latin typeface="Cambria Math" panose="02040503050406030204" pitchFamily="18" charset="0"/>
                                </a:rPr>
                                <m:t>&amp;−</m:t>
                              </m:r>
                              <m:sSup>
                                <m:sSupPr>
                                  <m:ctrlPr>
                                    <a:rPr lang="en-US" sz="4800" b="1" i="1">
                                      <a:latin typeface="Cambria Math" panose="02040503050406030204" pitchFamily="18" charset="0"/>
                                    </a:rPr>
                                  </m:ctrlPr>
                                </m:sSupPr>
                                <m:e>
                                  <m:r>
                                    <a:rPr lang="en-US" sz="4800" b="1" i="0">
                                      <a:latin typeface="Cambria Math" panose="02040503050406030204" pitchFamily="18" charset="0"/>
                                    </a:rPr>
                                    <m:t>𝐱</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𝟐𝐱</m:t>
                              </m:r>
                              <m:r>
                                <a:rPr lang="en-US" sz="4800" b="1" i="0">
                                  <a:latin typeface="Cambria Math" panose="02040503050406030204" pitchFamily="18" charset="0"/>
                                </a:rPr>
                                <m:t>+</m:t>
                              </m:r>
                              <m:r>
                                <a:rPr lang="en-US" sz="4800" b="1" i="0">
                                  <a:latin typeface="Cambria Math" panose="02040503050406030204" pitchFamily="18" charset="0"/>
                                </a:rPr>
                                <m:t>𝟑</m:t>
                              </m:r>
                              <m:r>
                                <a:rPr lang="en-US" sz="4800" b="1" i="0">
                                  <a:latin typeface="Cambria Math" panose="02040503050406030204" pitchFamily="18" charset="0"/>
                                </a:rPr>
                                <m:t>=</m:t>
                              </m:r>
                              <m:sSup>
                                <m:sSupPr>
                                  <m:ctrlPr>
                                    <a:rPr lang="en-US" sz="4800" b="1" i="1">
                                      <a:latin typeface="Cambria Math" panose="02040503050406030204" pitchFamily="18" charset="0"/>
                                    </a:rPr>
                                  </m:ctrlPr>
                                </m:sSupPr>
                                <m:e>
                                  <m:r>
                                    <a:rPr lang="en-US" sz="4800" b="1" i="0">
                                      <a:latin typeface="Cambria Math" panose="02040503050406030204" pitchFamily="18" charset="0"/>
                                    </a:rPr>
                                    <m:t>𝐱</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𝟐𝐱</m:t>
                              </m:r>
                              <m:r>
                                <a:rPr lang="en-US" sz="4800" b="1" i="0">
                                  <a:latin typeface="Cambria Math" panose="02040503050406030204" pitchFamily="18" charset="0"/>
                                </a:rPr>
                                <m:t>+</m:t>
                              </m:r>
                              <m:r>
                                <a:rPr lang="en-US" sz="4800" b="1" i="0">
                                  <a:latin typeface="Cambria Math" panose="02040503050406030204" pitchFamily="18" charset="0"/>
                                </a:rPr>
                                <m:t>𝟑</m:t>
                              </m:r>
                            </m:e>
                          </m:eqArr>
                        </m:e>
                      </m: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9601200" y="11308496"/>
                <a:ext cx="9015288" cy="173611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9502717" y="11174486"/>
                <a:ext cx="3389454" cy="2008114"/>
              </a:xfrm>
              <a:prstGeom prst="rect">
                <a:avLst/>
              </a:prstGeom>
            </p:spPr>
            <p:txBody>
              <a:bodyPr wrap="none">
                <a:spAutoFit/>
              </a:bodyPr>
              <a:lstStyle/>
              <a:p>
                <a14:m>
                  <m:oMath xmlns:m="http://schemas.openxmlformats.org/officeDocument/2006/math">
                    <m:r>
                      <a:rPr lang="vi-VN" sz="4800" b="1" i="0">
                        <a:latin typeface="Cambria Math" panose="02040503050406030204" pitchFamily="18" charset="0"/>
                        <a:ea typeface="Arial" panose="020B0604020202020204" pitchFamily="34" charset="0"/>
                        <a:cs typeface="Cambria Math" panose="02040503050406030204" pitchFamily="18" charset="0"/>
                      </a:rPr>
                      <m:t>⇔</m:t>
                    </m:r>
                    <m:d>
                      <m:dPr>
                        <m:begChr m:val="["/>
                        <m:endChr m:val=""/>
                        <m:ctrlPr>
                          <a:rPr lang="en-US" sz="4800" b="1" i="1">
                            <a:effectLst/>
                            <a:latin typeface="Cambria Math" panose="02040503050406030204" pitchFamily="18" charset="0"/>
                            <a:ea typeface="Arial" panose="020B0604020202020204" pitchFamily="34" charset="0"/>
                          </a:rPr>
                        </m:ctrlPr>
                      </m:dPr>
                      <m:e>
                        <m:eqArr>
                          <m:eqArrPr>
                            <m:ctrlPr>
                              <a:rPr lang="en-US" sz="4800" b="1" i="1">
                                <a:effectLst/>
                                <a:latin typeface="Cambria Math" panose="02040503050406030204" pitchFamily="18" charset="0"/>
                                <a:ea typeface="Arial" panose="020B0604020202020204" pitchFamily="34" charset="0"/>
                              </a:rPr>
                            </m:ctrlPr>
                          </m:eqArrPr>
                          <m:e>
                            <m:r>
                              <a:rPr lang="vi-VN" sz="4800" b="1" i="0">
                                <a:effectLst/>
                                <a:latin typeface="Cambria Math" panose="02040503050406030204" pitchFamily="18" charset="0"/>
                                <a:ea typeface="Arial" panose="020B0604020202020204" pitchFamily="34" charset="0"/>
                                <a:cs typeface="Times New Roman" panose="02020603050405020304" pitchFamily="18" charset="0"/>
                              </a:rPr>
                              <m:t>&amp;</m:t>
                            </m:r>
                            <m:r>
                              <a:rPr lang="vi-VN" sz="4800" b="1" i="0">
                                <a:effectLst/>
                                <a:latin typeface="Cambria Math" panose="02040503050406030204" pitchFamily="18" charset="0"/>
                                <a:ea typeface="Arial" panose="020B0604020202020204" pitchFamily="34" charset="0"/>
                                <a:cs typeface="Times New Roman" panose="02020603050405020304" pitchFamily="18" charset="0"/>
                              </a:rPr>
                              <m:t>𝐱</m:t>
                            </m:r>
                            <m:r>
                              <a:rPr lang="vi-VN" sz="4800" b="1" i="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800" b="1" i="1">
                                    <a:effectLst/>
                                    <a:latin typeface="Cambria Math" panose="02040503050406030204" pitchFamily="18" charset="0"/>
                                    <a:ea typeface="Arial" panose="020B0604020202020204" pitchFamily="34" charset="0"/>
                                  </a:rPr>
                                </m:ctrlPr>
                              </m:fPr>
                              <m:num>
                                <m:r>
                                  <a:rPr lang="vi-VN" sz="4800" b="1" i="0">
                                    <a:effectLst/>
                                    <a:latin typeface="Cambria Math" panose="02040503050406030204" pitchFamily="18" charset="0"/>
                                    <a:ea typeface="Arial" panose="020B0604020202020204" pitchFamily="34" charset="0"/>
                                    <a:cs typeface="Times New Roman" panose="02020603050405020304" pitchFamily="18" charset="0"/>
                                  </a:rPr>
                                  <m:t>𝟑</m:t>
                                </m:r>
                              </m:num>
                              <m:den>
                                <m:r>
                                  <a:rPr lang="vi-VN" sz="4800" b="1" i="0">
                                    <a:effectLst/>
                                    <a:latin typeface="Cambria Math" panose="02040503050406030204" pitchFamily="18" charset="0"/>
                                    <a:ea typeface="Arial" panose="020B0604020202020204" pitchFamily="34" charset="0"/>
                                    <a:cs typeface="Times New Roman" panose="02020603050405020304" pitchFamily="18" charset="0"/>
                                  </a:rPr>
                                  <m:t>𝟐</m:t>
                                </m:r>
                              </m:den>
                            </m:f>
                          </m:e>
                          <m:e>
                            <m:r>
                              <a:rPr lang="vi-VN" sz="4800" b="1" i="0">
                                <a:effectLst/>
                                <a:latin typeface="Cambria Math" panose="02040503050406030204" pitchFamily="18" charset="0"/>
                                <a:ea typeface="Arial" panose="020B0604020202020204" pitchFamily="34" charset="0"/>
                                <a:cs typeface="Times New Roman" panose="02020603050405020304" pitchFamily="18" charset="0"/>
                              </a:rPr>
                              <m:t>&amp;</m:t>
                            </m:r>
                            <m:r>
                              <a:rPr lang="vi-VN" sz="4800" b="1" i="0">
                                <a:effectLst/>
                                <a:latin typeface="Cambria Math" panose="02040503050406030204" pitchFamily="18" charset="0"/>
                                <a:ea typeface="Arial" panose="020B0604020202020204" pitchFamily="34" charset="0"/>
                                <a:cs typeface="Times New Roman" panose="02020603050405020304" pitchFamily="18" charset="0"/>
                              </a:rPr>
                              <m:t>𝐱</m:t>
                            </m:r>
                            <m:r>
                              <a:rPr lang="vi-VN" sz="4800" b="1" i="0">
                                <a:effectLst/>
                                <a:latin typeface="Cambria Math" panose="02040503050406030204" pitchFamily="18" charset="0"/>
                                <a:ea typeface="Arial" panose="020B0604020202020204" pitchFamily="34" charset="0"/>
                                <a:cs typeface="Times New Roman" panose="02020603050405020304" pitchFamily="18" charset="0"/>
                              </a:rPr>
                              <m:t>=</m:t>
                            </m:r>
                            <m:r>
                              <a:rPr lang="vi-VN" sz="4800" b="1" i="0">
                                <a:effectLst/>
                                <a:latin typeface="Cambria Math" panose="02040503050406030204" pitchFamily="18" charset="0"/>
                                <a:ea typeface="Arial" panose="020B0604020202020204" pitchFamily="34" charset="0"/>
                                <a:cs typeface="Times New Roman" panose="02020603050405020304" pitchFamily="18" charset="0"/>
                              </a:rPr>
                              <m:t>𝟎</m:t>
                            </m:r>
                          </m:e>
                        </m:eqArr>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9502717" y="11174486"/>
                <a:ext cx="3389454" cy="2008114"/>
              </a:xfrm>
              <a:prstGeom prst="rect">
                <a:avLst/>
              </a:prstGeom>
              <a:blipFill>
                <a:blip r:embed="rId11"/>
                <a:stretch>
                  <a:fillRect r="-7194"/>
                </a:stretch>
              </a:blipFill>
            </p:spPr>
            <p:txBody>
              <a:bodyPr/>
              <a:lstStyle/>
              <a:p>
                <a:r>
                  <a:rPr lang="en-US">
                    <a:noFill/>
                  </a:rPr>
                  <a:t> </a:t>
                </a:r>
              </a:p>
            </p:txBody>
          </p:sp>
        </mc:Fallback>
      </mc:AlternateContent>
    </p:spTree>
    <p:extLst>
      <p:ext uri="{BB962C8B-B14F-4D97-AF65-F5344CB8AC3E}">
        <p14:creationId xmlns:p14="http://schemas.microsoft.com/office/powerpoint/2010/main" val="292974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3" grpId="0"/>
      <p:bldP spid="24" grpId="0"/>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3348799"/>
            <a:chOff x="923003" y="3917552"/>
            <a:chExt cx="23862374" cy="3348798"/>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2"/>
              <a:ext cx="23513166" cy="310732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6</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778638"/>
            <a:ext cx="19255112" cy="839389"/>
            <a:chOff x="-288924" y="1870284"/>
            <a:chExt cx="19258594" cy="839388"/>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1686557" y="1870284"/>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a:t>
              </a:r>
              <a:r>
                <a:rPr kumimoji="0" lang="en-US" sz="4800" b="1" i="0" u="none" strike="noStrike" kern="1200" cap="none" spc="0" normalizeH="0" noProof="0" dirty="0">
                  <a:ln>
                    <a:noFill/>
                  </a:ln>
                  <a:solidFill>
                    <a:srgbClr val="145F82"/>
                  </a:solidFill>
                  <a:effectLst/>
                  <a:uLnTx/>
                  <a:uFillTx/>
                  <a:latin typeface="Tahoma" pitchFamily="34" charset="0"/>
                  <a:ea typeface="Tahoma" pitchFamily="34" charset="0"/>
                  <a:cs typeface="Tahoma" pitchFamily="34" charset="0"/>
                </a:rPr>
                <a:t> LUẬN</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grpSp>
        <p:nvGrpSpPr>
          <p:cNvPr id="35" name="Group 34">
            <a:extLst>
              <a:ext uri="{FF2B5EF4-FFF2-40B4-BE49-F238E27FC236}">
                <a16:creationId xmlns:a16="http://schemas.microsoft.com/office/drawing/2014/main" id="{342DAC96-77FF-3CB7-B748-F80AACCE2F2E}"/>
              </a:ext>
            </a:extLst>
          </p:cNvPr>
          <p:cNvGrpSpPr/>
          <p:nvPr/>
        </p:nvGrpSpPr>
        <p:grpSpPr>
          <a:xfrm>
            <a:off x="64426" y="6423524"/>
            <a:ext cx="23862374" cy="6759076"/>
            <a:chOff x="48567" y="4381499"/>
            <a:chExt cx="23018772" cy="6759075"/>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6199018"/>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8" name="Rectangle 7"/>
              <p:cNvSpPr/>
              <p:nvPr/>
            </p:nvSpPr>
            <p:spPr>
              <a:xfrm>
                <a:off x="3966907" y="2813867"/>
                <a:ext cx="19917055" cy="1342996"/>
              </a:xfrm>
              <a:prstGeom prst="rect">
                <a:avLst/>
              </a:prstGeom>
            </p:spPr>
            <p:txBody>
              <a:bodyPr wrap="none">
                <a:spAutoFit/>
              </a:bodyPr>
              <a:lstStyle/>
              <a:p>
                <a:pPr lvl="0" algn="just">
                  <a:lnSpc>
                    <a:spcPct val="150000"/>
                  </a:lnSpc>
                  <a:spcAft>
                    <a:spcPts val="0"/>
                  </a:spcAft>
                </a:pPr>
                <a:r>
                  <a:rPr lang="en-US" sz="4800" b="1" dirty="0">
                    <a:latin typeface="Tahoma" panose="020B0604030504040204" pitchFamily="34" charset="0"/>
                    <a:ea typeface="Tahoma" panose="020B0604030504040204" pitchFamily="34" charset="0"/>
                    <a:cs typeface="Tahoma" panose="020B0604030504040204" pitchFamily="34" charset="0"/>
                  </a:rPr>
                  <a:t>Cho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chứa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a:latin typeface="Cambria Math" panose="02040503050406030204" pitchFamily="18" charset="0"/>
                        <a:ea typeface="Calibri" panose="020F0502020204030204" pitchFamily="34" charset="0"/>
                      </a:rPr>
                      <m:t>𝐏</m:t>
                    </m:r>
                    <m:d>
                      <m:dPr>
                        <m:ctrlPr>
                          <a:rPr lang="en-US" sz="4800" b="1" i="1">
                            <a:latin typeface="Cambria Math" panose="02040503050406030204" pitchFamily="18" charset="0"/>
                            <a:ea typeface="Calibri" panose="020F0502020204030204" pitchFamily="34" charset="0"/>
                          </a:rPr>
                        </m:ctrlPr>
                      </m:dPr>
                      <m:e>
                        <m:r>
                          <a:rPr lang="vi-VN" sz="4800" b="1" i="0">
                            <a:latin typeface="Cambria Math" panose="02040503050406030204" pitchFamily="18" charset="0"/>
                            <a:ea typeface="Calibri" panose="020F0502020204030204" pitchFamily="34" charset="0"/>
                          </a:rPr>
                          <m:t>𝐱</m:t>
                        </m:r>
                      </m:e>
                    </m:d>
                    <m:r>
                      <a:rPr lang="vi-VN" sz="4800" b="1" i="0">
                        <a:latin typeface="Cambria Math" panose="02040503050406030204" pitchFamily="18" charset="0"/>
                        <a:ea typeface="Calibri" panose="020F0502020204030204" pitchFamily="34" charset="0"/>
                      </a:rPr>
                      <m:t>=</m:t>
                    </m:r>
                    <m:d>
                      <m:dPr>
                        <m:begChr m:val="{"/>
                        <m:endChr m:val="}"/>
                        <m:ctrlPr>
                          <a:rPr lang="en-US" sz="4800" b="1" i="1">
                            <a:latin typeface="Cambria Math" panose="02040503050406030204" pitchFamily="18" charset="0"/>
                            <a:ea typeface="Calibri" panose="020F0502020204030204" pitchFamily="34" charset="0"/>
                          </a:rPr>
                        </m:ctrlPr>
                      </m:dPr>
                      <m:e>
                        <m:r>
                          <a:rPr lang="vi-VN" sz="4800" b="1" i="0">
                            <a:latin typeface="Cambria Math" panose="02040503050406030204" pitchFamily="18" charset="0"/>
                            <a:ea typeface="Calibri" panose="020F0502020204030204" pitchFamily="34" charset="0"/>
                          </a:rPr>
                          <m:t>𝐱</m:t>
                        </m:r>
                        <m:r>
                          <a:rPr lang="vi-VN" sz="4800" b="1" i="0">
                            <a:latin typeface="Cambria Math" panose="02040503050406030204" pitchFamily="18" charset="0"/>
                            <a:ea typeface="Calibri" panose="020F0502020204030204" pitchFamily="34" charset="0"/>
                          </a:rPr>
                          <m:t>∈</m:t>
                        </m:r>
                        <m:r>
                          <a:rPr lang="vi-VN" sz="4800" b="1" i="0">
                            <a:latin typeface="Cambria Math" panose="02040503050406030204" pitchFamily="18" charset="0"/>
                            <a:ea typeface="Calibri" panose="020F0502020204030204" pitchFamily="34" charset="0"/>
                          </a:rPr>
                          <m:t>ℤ</m:t>
                        </m:r>
                        <m:r>
                          <a:rPr lang="vi-VN" sz="4800" b="1" i="0">
                            <a:latin typeface="Cambria Math" panose="02040503050406030204" pitchFamily="18" charset="0"/>
                            <a:ea typeface="Calibri" panose="020F0502020204030204" pitchFamily="34" charset="0"/>
                          </a:rPr>
                          <m:t>:</m:t>
                        </m:r>
                        <m:d>
                          <m:dPr>
                            <m:begChr m:val="|"/>
                            <m:endChr m:val="|"/>
                            <m:ctrlPr>
                              <a:rPr lang="en-US" sz="4800" b="1" i="1">
                                <a:latin typeface="Cambria Math" panose="02040503050406030204" pitchFamily="18" charset="0"/>
                                <a:ea typeface="Calibri" panose="020F0502020204030204" pitchFamily="34" charset="0"/>
                              </a:rPr>
                            </m:ctrlPr>
                          </m:dPr>
                          <m:e>
                            <m:sSup>
                              <m:sSupPr>
                                <m:ctrlPr>
                                  <a:rPr lang="en-US" sz="4800" b="1" i="1">
                                    <a:latin typeface="Cambria Math" panose="02040503050406030204" pitchFamily="18" charset="0"/>
                                    <a:ea typeface="Calibri" panose="020F0502020204030204" pitchFamily="34" charset="0"/>
                                  </a:rPr>
                                </m:ctrlPr>
                              </m:sSupPr>
                              <m:e>
                                <m:r>
                                  <a:rPr lang="vi-VN" sz="4800" b="1" i="0">
                                    <a:latin typeface="Cambria Math" panose="02040503050406030204" pitchFamily="18" charset="0"/>
                                    <a:ea typeface="Calibri" panose="020F0502020204030204" pitchFamily="34" charset="0"/>
                                  </a:rPr>
                                  <m:t>𝐱</m:t>
                                </m:r>
                              </m:e>
                              <m:sup>
                                <m:r>
                                  <a:rPr lang="vi-VN" sz="4800" b="1" i="0">
                                    <a:latin typeface="Cambria Math" panose="02040503050406030204" pitchFamily="18" charset="0"/>
                                    <a:ea typeface="Calibri" panose="020F0502020204030204" pitchFamily="34" charset="0"/>
                                  </a:rPr>
                                  <m:t>𝟐</m:t>
                                </m:r>
                              </m:sup>
                            </m:sSup>
                            <m:r>
                              <a:rPr lang="vi-VN" sz="4800" b="1" i="0">
                                <a:latin typeface="Cambria Math" panose="02040503050406030204" pitchFamily="18" charset="0"/>
                                <a:ea typeface="Calibri" panose="020F0502020204030204" pitchFamily="34" charset="0"/>
                              </a:rPr>
                              <m:t>−</m:t>
                            </m:r>
                            <m:r>
                              <a:rPr lang="vi-VN" sz="4800" b="1" i="0">
                                <a:latin typeface="Cambria Math" panose="02040503050406030204" pitchFamily="18" charset="0"/>
                                <a:ea typeface="Calibri" panose="020F0502020204030204" pitchFamily="34" charset="0"/>
                              </a:rPr>
                              <m:t>𝟐𝐱</m:t>
                            </m:r>
                            <m:r>
                              <a:rPr lang="vi-VN" sz="4800" b="1" i="0">
                                <a:latin typeface="Cambria Math" panose="02040503050406030204" pitchFamily="18" charset="0"/>
                                <a:ea typeface="Calibri" panose="020F0502020204030204" pitchFamily="34" charset="0"/>
                              </a:rPr>
                              <m:t>−</m:t>
                            </m:r>
                            <m:r>
                              <a:rPr lang="vi-VN" sz="4800" b="1" i="0">
                                <a:latin typeface="Cambria Math" panose="02040503050406030204" pitchFamily="18" charset="0"/>
                                <a:ea typeface="Calibri" panose="020F0502020204030204" pitchFamily="34" charset="0"/>
                              </a:rPr>
                              <m:t>𝟑</m:t>
                            </m:r>
                          </m:e>
                        </m:d>
                        <m:r>
                          <a:rPr lang="vi-VN" sz="4800" b="1" i="0">
                            <a:latin typeface="Cambria Math" panose="02040503050406030204" pitchFamily="18" charset="0"/>
                            <a:ea typeface="Calibri" panose="020F0502020204030204" pitchFamily="34" charset="0"/>
                          </a:rPr>
                          <m:t>=</m:t>
                        </m:r>
                        <m:sSup>
                          <m:sSupPr>
                            <m:ctrlPr>
                              <a:rPr lang="en-US" sz="4800" b="1" i="1">
                                <a:latin typeface="Cambria Math" panose="02040503050406030204" pitchFamily="18" charset="0"/>
                                <a:ea typeface="Calibri" panose="020F0502020204030204" pitchFamily="34" charset="0"/>
                              </a:rPr>
                            </m:ctrlPr>
                          </m:sSupPr>
                          <m:e>
                            <m:r>
                              <a:rPr lang="vi-VN" sz="4800" b="1" i="0">
                                <a:latin typeface="Cambria Math" panose="02040503050406030204" pitchFamily="18" charset="0"/>
                                <a:ea typeface="Calibri" panose="020F0502020204030204" pitchFamily="34" charset="0"/>
                              </a:rPr>
                              <m:t>𝐱</m:t>
                            </m:r>
                          </m:e>
                          <m:sup>
                            <m:r>
                              <a:rPr lang="vi-VN" sz="4800" b="1" i="0">
                                <a:latin typeface="Cambria Math" panose="02040503050406030204" pitchFamily="18" charset="0"/>
                                <a:ea typeface="Calibri" panose="020F0502020204030204" pitchFamily="34" charset="0"/>
                              </a:rPr>
                              <m:t>𝟐</m:t>
                            </m:r>
                          </m:sup>
                        </m:sSup>
                        <m:r>
                          <a:rPr lang="vi-VN" sz="4800" b="1" i="0">
                            <a:latin typeface="Cambria Math" panose="02040503050406030204" pitchFamily="18" charset="0"/>
                            <a:ea typeface="Calibri" panose="020F0502020204030204" pitchFamily="34" charset="0"/>
                          </a:rPr>
                          <m:t>+</m:t>
                        </m:r>
                        <m:d>
                          <m:dPr>
                            <m:begChr m:val="|"/>
                            <m:endChr m:val="|"/>
                            <m:ctrlPr>
                              <a:rPr lang="en-US" sz="4800" b="1" i="1">
                                <a:latin typeface="Cambria Math" panose="02040503050406030204" pitchFamily="18" charset="0"/>
                                <a:ea typeface="Calibri" panose="020F0502020204030204" pitchFamily="34" charset="0"/>
                              </a:rPr>
                            </m:ctrlPr>
                          </m:dPr>
                          <m:e>
                            <m:r>
                              <a:rPr lang="vi-VN" sz="4800" b="1" i="0">
                                <a:latin typeface="Cambria Math" panose="02040503050406030204" pitchFamily="18" charset="0"/>
                                <a:ea typeface="Calibri" panose="020F0502020204030204" pitchFamily="34" charset="0"/>
                              </a:rPr>
                              <m:t>𝟐𝐱</m:t>
                            </m:r>
                            <m:r>
                              <a:rPr lang="vi-VN" sz="4800" b="1" i="0">
                                <a:latin typeface="Cambria Math" panose="02040503050406030204" pitchFamily="18" charset="0"/>
                                <a:ea typeface="Calibri" panose="020F0502020204030204" pitchFamily="34" charset="0"/>
                              </a:rPr>
                              <m:t>+</m:t>
                            </m:r>
                            <m:r>
                              <a:rPr lang="vi-VN" sz="4800" b="1" i="0">
                                <a:latin typeface="Cambria Math" panose="02040503050406030204" pitchFamily="18" charset="0"/>
                                <a:ea typeface="Calibri" panose="020F0502020204030204" pitchFamily="34" charset="0"/>
                              </a:rPr>
                              <m:t>𝟑</m:t>
                            </m:r>
                          </m:e>
                        </m:d>
                      </m:e>
                    </m:d>
                  </m:oMath>
                </a14:m>
                <a:r>
                  <a:rPr lang="en-US"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66907" y="2813867"/>
                <a:ext cx="19917055" cy="1342996"/>
              </a:xfrm>
              <a:prstGeom prst="rect">
                <a:avLst/>
              </a:prstGeom>
              <a:blipFill>
                <a:blip r:embed="rId5"/>
                <a:stretch>
                  <a:fillRect l="-1408" b="-9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58238" y="3859876"/>
                <a:ext cx="23168562" cy="2308324"/>
              </a:xfrm>
              <a:prstGeom prst="rect">
                <a:avLst/>
              </a:prstGeom>
            </p:spPr>
            <p:txBody>
              <a:bodyPr wrap="square">
                <a:spAutoFit/>
              </a:bodyPr>
              <a:lstStyle/>
              <a:p>
                <a:pPr lvl="0" algn="just">
                  <a:lnSpc>
                    <a:spcPct val="150000"/>
                  </a:lnSpc>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effectLst/>
                            <a:latin typeface="Cambria Math" panose="02040503050406030204" pitchFamily="18" charset="0"/>
                            <a:ea typeface="Calibri" panose="020F0502020204030204" pitchFamily="34" charset="0"/>
                          </a:rPr>
                        </m:ctrlPr>
                      </m:dPr>
                      <m:e>
                        <m:r>
                          <a:rPr lang="vi-VN" sz="4800" b="1" i="0">
                            <a:effectLst/>
                            <a:latin typeface="Cambria Math" panose="02040503050406030204" pitchFamily="18" charset="0"/>
                            <a:ea typeface="Calibri" panose="020F0502020204030204" pitchFamily="34" charset="0"/>
                          </a:rPr>
                          <m:t>−</m:t>
                        </m:r>
                        <m:r>
                          <a:rPr lang="vi-VN" sz="4800" b="1" i="0">
                            <a:effectLst/>
                            <a:latin typeface="Cambria Math" panose="02040503050406030204" pitchFamily="18" charset="0"/>
                            <a:ea typeface="Calibri" panose="020F0502020204030204" pitchFamily="34" charset="0"/>
                          </a:rPr>
                          <m:t>𝟐𝟎𝟐𝟐</m:t>
                        </m:r>
                        <m:r>
                          <a:rPr lang="vi-VN" sz="4800" b="1" i="0">
                            <a:effectLst/>
                            <a:latin typeface="Cambria Math" panose="02040503050406030204" pitchFamily="18" charset="0"/>
                            <a:ea typeface="Calibri" panose="020F0502020204030204" pitchFamily="34" charset="0"/>
                          </a:rPr>
                          <m:t>;</m:t>
                        </m:r>
                        <m:r>
                          <a:rPr lang="vi-VN" sz="4800" b="1" i="0">
                            <a:effectLst/>
                            <a:latin typeface="Cambria Math" panose="02040503050406030204" pitchFamily="18" charset="0"/>
                            <a:ea typeface="Calibri" panose="020F0502020204030204" pitchFamily="34" charset="0"/>
                          </a:rPr>
                          <m:t>𝟐𝟎𝟐𝟑</m:t>
                        </m:r>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bao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nhiêu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a:effectLst/>
                        <a:latin typeface="Cambria Math" panose="02040503050406030204" pitchFamily="18" charset="0"/>
                        <a:ea typeface="Calibri" panose="020F0502020204030204" pitchFamily="34" charset="0"/>
                      </a:rPr>
                      <m:t>𝐱</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chứa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biến</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a:effectLst/>
                        <a:latin typeface="Cambria Math" panose="02040503050406030204" pitchFamily="18" charset="0"/>
                        <a:ea typeface="Calibri" panose="020F0502020204030204" pitchFamily="34" charset="0"/>
                      </a:rPr>
                      <m:t>𝐏</m:t>
                    </m:r>
                    <m:d>
                      <m:dPr>
                        <m:ctrlPr>
                          <a:rPr lang="en-US" sz="4800" b="1" i="1">
                            <a:effectLst/>
                            <a:latin typeface="Cambria Math" panose="02040503050406030204" pitchFamily="18" charset="0"/>
                            <a:ea typeface="Calibri" panose="020F0502020204030204" pitchFamily="34" charset="0"/>
                          </a:rPr>
                        </m:ctrlPr>
                      </m:dPr>
                      <m:e>
                        <m:r>
                          <a:rPr lang="vi-VN" sz="4800" b="1" i="0">
                            <a:effectLst/>
                            <a:latin typeface="Cambria Math" panose="02040503050406030204" pitchFamily="18" charset="0"/>
                            <a:ea typeface="Calibri" panose="020F0502020204030204" pitchFamily="34" charset="0"/>
                          </a:rPr>
                          <m:t>𝐱</m:t>
                        </m:r>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758238" y="3859876"/>
                <a:ext cx="23168562" cy="2308324"/>
              </a:xfrm>
              <a:prstGeom prst="rect">
                <a:avLst/>
              </a:prstGeom>
              <a:blipFill>
                <a:blip r:embed="rId6"/>
                <a:stretch>
                  <a:fillRect l="-1184" r="-1210" b="-6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516501" y="6906694"/>
                <a:ext cx="6954724" cy="1155766"/>
              </a:xfrm>
              <a:prstGeom prst="rect">
                <a:avLst/>
              </a:prstGeom>
            </p:spPr>
            <p:txBody>
              <a:bodyPr wrap="non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a:effectLst/>
                        <a:latin typeface="Cambria Math" panose="02040503050406030204" pitchFamily="18" charset="0"/>
                        <a:ea typeface="Arial" panose="020B0604020202020204" pitchFamily="34" charset="0"/>
                        <a:cs typeface="Times New Roman" panose="02020603050405020304" pitchFamily="18" charset="0"/>
                      </a:rPr>
                      <m:t>𝐱</m:t>
                    </m:r>
                    <m:r>
                      <a:rPr lang="vi-VN" sz="4800" b="1" i="0">
                        <a:effectLst/>
                        <a:latin typeface="Cambria Math" panose="02040503050406030204" pitchFamily="18" charset="0"/>
                        <a:ea typeface="Arial" panose="020B0604020202020204" pitchFamily="34" charset="0"/>
                        <a:cs typeface="Times New Roman" panose="02020603050405020304" pitchFamily="18" charset="0"/>
                      </a:rPr>
                      <m:t>&lt;−</m:t>
                    </m:r>
                    <m:f>
                      <m:fPr>
                        <m:ctrlPr>
                          <a:rPr lang="en-US" sz="4800" b="1" i="1">
                            <a:effectLst/>
                            <a:latin typeface="Cambria Math" panose="02040503050406030204" pitchFamily="18" charset="0"/>
                            <a:ea typeface="Arial" panose="020B0604020202020204" pitchFamily="34" charset="0"/>
                          </a:rPr>
                        </m:ctrlPr>
                      </m:fPr>
                      <m:num>
                        <m:r>
                          <a:rPr lang="vi-VN" sz="4800" b="1" i="0">
                            <a:effectLst/>
                            <a:latin typeface="Cambria Math" panose="02040503050406030204" pitchFamily="18" charset="0"/>
                            <a:ea typeface="Arial" panose="020B0604020202020204" pitchFamily="34" charset="0"/>
                            <a:cs typeface="Times New Roman" panose="02020603050405020304" pitchFamily="18" charset="0"/>
                          </a:rPr>
                          <m:t>𝟑</m:t>
                        </m:r>
                      </m:num>
                      <m:den>
                        <m:r>
                          <a:rPr lang="vi-VN" sz="4800" b="1" i="0">
                            <a:effectLst/>
                            <a:latin typeface="Cambria Math" panose="02040503050406030204" pitchFamily="18" charset="0"/>
                            <a:ea typeface="Arial" panose="020B0604020202020204" pitchFamily="34" charset="0"/>
                            <a:cs typeface="Times New Roman" panose="02020603050405020304" pitchFamily="18" charset="0"/>
                          </a:rPr>
                          <m:t>𝟐</m:t>
                        </m:r>
                      </m:den>
                    </m:f>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ta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16501" y="6906694"/>
                <a:ext cx="6954724" cy="1155766"/>
              </a:xfrm>
              <a:prstGeom prst="rect">
                <a:avLst/>
              </a:prstGeom>
              <a:blipFill>
                <a:blip r:embed="rId7"/>
                <a:stretch>
                  <a:fillRect l="-4032" r="-2980" b="-1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471225" y="7076180"/>
                <a:ext cx="9759210" cy="9260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4800" b="1" i="1">
                              <a:latin typeface="Cambria Math" panose="02040503050406030204" pitchFamily="18" charset="0"/>
                            </a:rPr>
                          </m:ctrlPr>
                        </m:dPr>
                        <m:e>
                          <m:r>
                            <a:rPr lang="en-US" sz="4800" b="1" i="0">
                              <a:latin typeface="Cambria Math" panose="02040503050406030204" pitchFamily="18" charset="0"/>
                            </a:rPr>
                            <m:t>𝟏</m:t>
                          </m:r>
                        </m:e>
                      </m:d>
                      <m:r>
                        <a:rPr lang="en-US" sz="4800" b="1" i="0">
                          <a:latin typeface="Cambria Math" panose="02040503050406030204" pitchFamily="18" charset="0"/>
                        </a:rPr>
                        <m:t>⇔</m:t>
                      </m:r>
                      <m:d>
                        <m:dPr>
                          <m:begChr m:val="|"/>
                          <m:endChr m:val="|"/>
                          <m:ctrlPr>
                            <a:rPr lang="en-US" sz="4800" b="1" i="1">
                              <a:latin typeface="Cambria Math" panose="02040503050406030204" pitchFamily="18" charset="0"/>
                            </a:rPr>
                          </m:ctrlPr>
                        </m:dPr>
                        <m:e>
                          <m:sSup>
                            <m:sSupPr>
                              <m:ctrlPr>
                                <a:rPr lang="en-US" sz="4800" b="1" i="1">
                                  <a:latin typeface="Cambria Math" panose="02040503050406030204" pitchFamily="18" charset="0"/>
                                </a:rPr>
                              </m:ctrlPr>
                            </m:sSupPr>
                            <m:e>
                              <m:r>
                                <a:rPr lang="en-US" sz="4800" b="1" i="0">
                                  <a:latin typeface="Cambria Math" panose="02040503050406030204" pitchFamily="18" charset="0"/>
                                </a:rPr>
                                <m:t>𝐱</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𝟐𝐱</m:t>
                          </m:r>
                          <m:r>
                            <a:rPr lang="en-US" sz="4800" b="1" i="0">
                              <a:latin typeface="Cambria Math" panose="02040503050406030204" pitchFamily="18" charset="0"/>
                            </a:rPr>
                            <m:t>−</m:t>
                          </m:r>
                          <m:r>
                            <a:rPr lang="en-US" sz="4800" b="1" i="0">
                              <a:latin typeface="Cambria Math" panose="02040503050406030204" pitchFamily="18" charset="0"/>
                            </a:rPr>
                            <m:t>𝟑</m:t>
                          </m:r>
                        </m:e>
                      </m:d>
                      <m:r>
                        <a:rPr lang="en-US" sz="4800" b="1" i="0">
                          <a:latin typeface="Cambria Math" panose="02040503050406030204" pitchFamily="18" charset="0"/>
                        </a:rPr>
                        <m:t>=</m:t>
                      </m:r>
                      <m:sSup>
                        <m:sSupPr>
                          <m:ctrlPr>
                            <a:rPr lang="en-US" sz="4800" b="1" i="1">
                              <a:latin typeface="Cambria Math" panose="02040503050406030204" pitchFamily="18" charset="0"/>
                            </a:rPr>
                          </m:ctrlPr>
                        </m:sSupPr>
                        <m:e>
                          <m:r>
                            <a:rPr lang="en-US" sz="4800" b="1" i="0">
                              <a:latin typeface="Cambria Math" panose="02040503050406030204" pitchFamily="18" charset="0"/>
                            </a:rPr>
                            <m:t>𝐱</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𝟐𝐱</m:t>
                      </m:r>
                      <m:r>
                        <a:rPr lang="en-US" sz="4800" b="1" i="0">
                          <a:latin typeface="Cambria Math" panose="02040503050406030204" pitchFamily="18" charset="0"/>
                        </a:rPr>
                        <m:t>−</m:t>
                      </m:r>
                      <m:r>
                        <a:rPr lang="en-US" sz="4800" b="1" i="0">
                          <a:latin typeface="Cambria Math" panose="02040503050406030204" pitchFamily="18" charset="0"/>
                        </a:rPr>
                        <m:t>𝟑</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471225" y="7076180"/>
                <a:ext cx="9759210" cy="926087"/>
              </a:xfrm>
              <a:prstGeom prst="rect">
                <a:avLst/>
              </a:prstGeom>
              <a:blipFill>
                <a:blip r:embed="rId8"/>
                <a:stretch>
                  <a:fillRect/>
                </a:stretch>
              </a:blipFill>
            </p:spPr>
            <p:txBody>
              <a:bodyPr/>
              <a:lstStyle/>
              <a:p>
                <a:r>
                  <a:rPr lang="en-US">
                    <a:noFill/>
                  </a:rPr>
                  <a:t> </a:t>
                </a:r>
              </a:p>
            </p:txBody>
          </p:sp>
        </mc:Fallback>
      </mc:AlternateContent>
      <p:sp>
        <p:nvSpPr>
          <p:cNvPr id="4" name="Rectangle 3"/>
          <p:cNvSpPr/>
          <p:nvPr/>
        </p:nvSpPr>
        <p:spPr>
          <a:xfrm>
            <a:off x="-228600" y="7783800"/>
            <a:ext cx="23919661" cy="2308324"/>
          </a:xfrm>
          <a:prstGeom prst="rect">
            <a:avLst/>
          </a:prstGeom>
        </p:spPr>
        <p:txBody>
          <a:bodyPr wrap="square">
            <a:spAutoFit/>
          </a:bodyPr>
          <a:lstStyle/>
          <a:p>
            <a:pPr marL="629920" algn="just">
              <a:lnSpc>
                <a:spcPct val="150000"/>
              </a:lnSpc>
              <a:spcAft>
                <a:spcPts val="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Sử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nghĩa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tuyệt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đối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hợp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điều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kiện</a:t>
            </a:r>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(1)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hợp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96433" y="10108700"/>
                <a:ext cx="6934912" cy="24505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4800" b="1" i="1">
                              <a:latin typeface="Cambria Math" panose="02040503050406030204" pitchFamily="18" charset="0"/>
                            </a:rPr>
                          </m:ctrlPr>
                        </m:dPr>
                        <m:e>
                          <m:r>
                            <a:rPr lang="en-US" sz="4800" b="1" i="0">
                              <a:latin typeface="Cambria Math" panose="02040503050406030204" pitchFamily="18" charset="0"/>
                            </a:rPr>
                            <m:t>𝟏</m:t>
                          </m:r>
                        </m:e>
                      </m:d>
                      <m:r>
                        <a:rPr lang="en-US" sz="4800" b="1" i="0">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0">
                                  <a:latin typeface="Cambria Math" panose="02040503050406030204" pitchFamily="18" charset="0"/>
                                </a:rPr>
                                <m:t>&amp;</m:t>
                              </m:r>
                              <m:sSup>
                                <m:sSupPr>
                                  <m:ctrlPr>
                                    <a:rPr lang="en-US" sz="4800" b="1" i="1">
                                      <a:latin typeface="Cambria Math" panose="02040503050406030204" pitchFamily="18" charset="0"/>
                                    </a:rPr>
                                  </m:ctrlPr>
                                </m:sSupPr>
                                <m:e>
                                  <m:r>
                                    <a:rPr lang="en-US" sz="4800" b="1" i="0">
                                      <a:latin typeface="Cambria Math" panose="02040503050406030204" pitchFamily="18" charset="0"/>
                                    </a:rPr>
                                    <m:t>𝐱</m:t>
                                  </m:r>
                                </m:e>
                                <m:sup>
                                  <m:r>
                                    <a:rPr lang="en-US" sz="4800" b="1" i="0">
                                      <a:latin typeface="Cambria Math" panose="02040503050406030204" pitchFamily="18" charset="0"/>
                                    </a:rPr>
                                    <m:t>𝟐</m:t>
                                  </m:r>
                                </m:sup>
                              </m:sSup>
                              <m:r>
                                <a:rPr lang="en-US" sz="4800" b="1" i="0">
                                  <a:latin typeface="Cambria Math" panose="02040503050406030204" pitchFamily="18" charset="0"/>
                                </a:rPr>
                                <m:t>−</m:t>
                              </m:r>
                              <m:r>
                                <a:rPr lang="en-US" sz="4800" b="1" i="0">
                                  <a:latin typeface="Cambria Math" panose="02040503050406030204" pitchFamily="18" charset="0"/>
                                </a:rPr>
                                <m:t>𝟐𝐱</m:t>
                              </m:r>
                              <m:r>
                                <a:rPr lang="en-US" sz="4800" b="1" i="0">
                                  <a:latin typeface="Cambria Math" panose="02040503050406030204" pitchFamily="18" charset="0"/>
                                </a:rPr>
                                <m:t>−</m:t>
                              </m:r>
                              <m:r>
                                <a:rPr lang="en-US" sz="4800" b="1" i="0">
                                  <a:latin typeface="Cambria Math" panose="02040503050406030204" pitchFamily="18" charset="0"/>
                                </a:rPr>
                                <m:t>𝟑</m:t>
                              </m:r>
                              <m:r>
                                <a:rPr lang="en-US" sz="4800" b="1" i="0">
                                  <a:latin typeface="Cambria Math" panose="02040503050406030204" pitchFamily="18" charset="0"/>
                                </a:rPr>
                                <m:t>≥</m:t>
                              </m:r>
                              <m:r>
                                <a:rPr lang="en-US" sz="4800" b="1" i="0">
                                  <a:latin typeface="Cambria Math" panose="02040503050406030204" pitchFamily="18" charset="0"/>
                                </a:rPr>
                                <m:t>𝟎</m:t>
                              </m:r>
                            </m:e>
                            <m:e>
                              <m:r>
                                <a:rPr lang="en-US" sz="4800" b="1" i="0">
                                  <a:latin typeface="Cambria Math" panose="02040503050406030204" pitchFamily="18" charset="0"/>
                                </a:rPr>
                                <m:t>&amp;</m:t>
                              </m:r>
                              <m:r>
                                <a:rPr lang="en-US" sz="4800" b="1" i="0">
                                  <a:latin typeface="Cambria Math" panose="02040503050406030204" pitchFamily="18" charset="0"/>
                                </a:rPr>
                                <m:t>𝐱</m:t>
                              </m:r>
                              <m:r>
                                <a:rPr lang="en-US" sz="4800" b="1" i="0">
                                  <a:latin typeface="Cambria Math" panose="02040503050406030204" pitchFamily="18" charset="0"/>
                                </a:rPr>
                                <m:t>&lt;−</m:t>
                              </m:r>
                              <m:f>
                                <m:fPr>
                                  <m:ctrlPr>
                                    <a:rPr lang="en-US" sz="4800" b="1" i="1">
                                      <a:latin typeface="Cambria Math" panose="02040503050406030204" pitchFamily="18" charset="0"/>
                                    </a:rPr>
                                  </m:ctrlPr>
                                </m:fPr>
                                <m:num>
                                  <m:r>
                                    <a:rPr lang="en-US" sz="4800" b="1" i="0">
                                      <a:latin typeface="Cambria Math" panose="02040503050406030204" pitchFamily="18" charset="0"/>
                                    </a:rPr>
                                    <m:t>𝟑</m:t>
                                  </m:r>
                                </m:num>
                                <m:den>
                                  <m:r>
                                    <a:rPr lang="en-US" sz="4800" b="1" i="0">
                                      <a:latin typeface="Cambria Math" panose="02040503050406030204" pitchFamily="18" charset="0"/>
                                    </a:rPr>
                                    <m:t>𝟐</m:t>
                                  </m:r>
                                </m:den>
                              </m:f>
                            </m:e>
                          </m:eqArr>
                        </m:e>
                      </m: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6433" y="10108700"/>
                <a:ext cx="6934912" cy="245054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162800" y="9726422"/>
                <a:ext cx="3788666" cy="34217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0">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0">
                                  <a:latin typeface="Cambria Math" panose="02040503050406030204" pitchFamily="18" charset="0"/>
                                </a:rPr>
                                <m:t>&amp;</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0">
                                          <a:latin typeface="Cambria Math" panose="02040503050406030204" pitchFamily="18" charset="0"/>
                                        </a:rPr>
                                        <m:t>&amp;</m:t>
                                      </m:r>
                                      <m:r>
                                        <a:rPr lang="en-US" sz="4800" b="1" i="0">
                                          <a:latin typeface="Cambria Math" panose="02040503050406030204" pitchFamily="18" charset="0"/>
                                        </a:rPr>
                                        <m:t>𝐱</m:t>
                                      </m:r>
                                      <m:r>
                                        <a:rPr lang="en-US" sz="4800" b="1" i="0">
                                          <a:latin typeface="Cambria Math" panose="02040503050406030204" pitchFamily="18" charset="0"/>
                                        </a:rPr>
                                        <m:t>≤−</m:t>
                                      </m:r>
                                      <m:r>
                                        <a:rPr lang="en-US" sz="4800" b="1" i="0">
                                          <a:latin typeface="Cambria Math" panose="02040503050406030204" pitchFamily="18" charset="0"/>
                                        </a:rPr>
                                        <m:t>𝟏</m:t>
                                      </m:r>
                                    </m:e>
                                    <m:e>
                                      <m:r>
                                        <a:rPr lang="en-US" sz="4800" b="1" i="0">
                                          <a:latin typeface="Cambria Math" panose="02040503050406030204" pitchFamily="18" charset="0"/>
                                        </a:rPr>
                                        <m:t>&amp;</m:t>
                                      </m:r>
                                      <m:r>
                                        <a:rPr lang="en-US" sz="4800" b="1" i="0">
                                          <a:latin typeface="Cambria Math" panose="02040503050406030204" pitchFamily="18" charset="0"/>
                                        </a:rPr>
                                        <m:t>𝐱</m:t>
                                      </m:r>
                                      <m:r>
                                        <a:rPr lang="en-US" sz="4800" b="1" i="0">
                                          <a:latin typeface="Cambria Math" panose="02040503050406030204" pitchFamily="18" charset="0"/>
                                        </a:rPr>
                                        <m:t>≥</m:t>
                                      </m:r>
                                      <m:r>
                                        <a:rPr lang="en-US" sz="4800" b="1" i="0">
                                          <a:latin typeface="Cambria Math" panose="02040503050406030204" pitchFamily="18" charset="0"/>
                                        </a:rPr>
                                        <m:t>𝟑</m:t>
                                      </m:r>
                                    </m:e>
                                  </m:eqArr>
                                </m:e>
                              </m:d>
                            </m:e>
                            <m:e>
                              <m:r>
                                <a:rPr lang="en-US" sz="4800" b="1" i="0">
                                  <a:latin typeface="Cambria Math" panose="02040503050406030204" pitchFamily="18" charset="0"/>
                                </a:rPr>
                                <m:t>&amp;</m:t>
                              </m:r>
                              <m:r>
                                <a:rPr lang="en-US" sz="4800" b="1" i="0">
                                  <a:latin typeface="Cambria Math" panose="02040503050406030204" pitchFamily="18" charset="0"/>
                                </a:rPr>
                                <m:t>𝐱</m:t>
                              </m:r>
                              <m:r>
                                <a:rPr lang="en-US" sz="4800" b="1" i="0">
                                  <a:latin typeface="Cambria Math" panose="02040503050406030204" pitchFamily="18" charset="0"/>
                                </a:rPr>
                                <m:t>&lt;−</m:t>
                              </m:r>
                              <m:f>
                                <m:fPr>
                                  <m:ctrlPr>
                                    <a:rPr lang="en-US" sz="4800" b="1" i="1">
                                      <a:latin typeface="Cambria Math" panose="02040503050406030204" pitchFamily="18" charset="0"/>
                                    </a:rPr>
                                  </m:ctrlPr>
                                </m:fPr>
                                <m:num>
                                  <m:r>
                                    <a:rPr lang="en-US" sz="4800" b="1" i="0">
                                      <a:latin typeface="Cambria Math" panose="02040503050406030204" pitchFamily="18" charset="0"/>
                                    </a:rPr>
                                    <m:t>𝟑</m:t>
                                  </m:r>
                                </m:num>
                                <m:den>
                                  <m:r>
                                    <a:rPr lang="en-US" sz="4800" b="1" i="0">
                                      <a:latin typeface="Cambria Math" panose="02040503050406030204" pitchFamily="18" charset="0"/>
                                    </a:rPr>
                                    <m:t>𝟐</m:t>
                                  </m:r>
                                </m:den>
                              </m:f>
                            </m:e>
                          </m:eqArr>
                        </m:e>
                      </m: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162800" y="9726422"/>
                <a:ext cx="3788666" cy="342177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375279" y="10596365"/>
                <a:ext cx="3233642" cy="1475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0">
                          <a:latin typeface="Cambria Math" panose="02040503050406030204" pitchFamily="18" charset="0"/>
                        </a:rPr>
                        <m:t>⇔</m:t>
                      </m:r>
                      <m:r>
                        <a:rPr lang="en-US" sz="4800" b="1" i="0">
                          <a:latin typeface="Cambria Math" panose="02040503050406030204" pitchFamily="18" charset="0"/>
                        </a:rPr>
                        <m:t>𝐱</m:t>
                      </m:r>
                      <m:r>
                        <a:rPr lang="en-US" sz="4800" b="1" i="0">
                          <a:latin typeface="Cambria Math" panose="02040503050406030204" pitchFamily="18" charset="0"/>
                        </a:rPr>
                        <m:t>&lt;−</m:t>
                      </m:r>
                      <m:f>
                        <m:fPr>
                          <m:ctrlPr>
                            <a:rPr lang="en-US" sz="4800" b="1" i="1">
                              <a:latin typeface="Cambria Math" panose="02040503050406030204" pitchFamily="18" charset="0"/>
                            </a:rPr>
                          </m:ctrlPr>
                        </m:fPr>
                        <m:num>
                          <m:r>
                            <a:rPr lang="en-US" sz="4800" b="1" i="0">
                              <a:latin typeface="Cambria Math" panose="02040503050406030204" pitchFamily="18" charset="0"/>
                            </a:rPr>
                            <m:t>𝟑</m:t>
                          </m:r>
                        </m:num>
                        <m:den>
                          <m:r>
                            <a:rPr lang="en-US" sz="4800" b="1" i="0">
                              <a:latin typeface="Cambria Math" panose="02040503050406030204" pitchFamily="18" charset="0"/>
                            </a:rPr>
                            <m:t>𝟐</m:t>
                          </m:r>
                        </m:den>
                      </m:f>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375279" y="10596365"/>
                <a:ext cx="3233642" cy="147521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1471225" y="11937618"/>
                <a:ext cx="12039600" cy="1200329"/>
              </a:xfrm>
              <a:prstGeom prst="rect">
                <a:avLst/>
              </a:prstGeom>
            </p:spPr>
            <p:txBody>
              <a:bodyPr wrap="square">
                <a:spAutoFit/>
              </a:bodyPr>
              <a:lstStyle/>
              <a:p>
                <a:pPr marL="629920" algn="just">
                  <a:lnSpc>
                    <a:spcPct val="150000"/>
                  </a:lnSpc>
                  <a:spcAft>
                    <a:spcPts val="0"/>
                  </a:spcAft>
                  <a:tabLst>
                    <a:tab pos="629920" algn="l"/>
                    <a:tab pos="3599815" algn="l"/>
                    <a:tab pos="5039995" algn="l"/>
                  </a:tabLst>
                </a:pPr>
                <a:r>
                  <a:rPr lang="en-US" sz="4800" b="1" dirty="0" err="1">
                    <a:latin typeface="Tahoma" panose="020B0604030504040204" pitchFamily="34" charset="0"/>
                    <a:ea typeface="Tahoma" panose="020B0604030504040204" pitchFamily="34" charset="0"/>
                    <a:cs typeface="Tahoma" panose="020B0604030504040204" pitchFamily="34" charset="0"/>
                  </a:rPr>
                  <a:t>Vậy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a:effectLst/>
                        <a:latin typeface="Cambria Math" panose="02040503050406030204" pitchFamily="18" charset="0"/>
                        <a:ea typeface="Arial" panose="020B0604020202020204" pitchFamily="34" charset="0"/>
                      </a:rPr>
                      <m:t>𝟐𝟎𝟐𝟐</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nguyên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thỏa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mãn</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Rectangle 28"/>
              <p:cNvSpPr>
                <a:spLocks noRot="1" noChangeAspect="1" noMove="1" noResize="1" noEditPoints="1" noAdjustHandles="1" noChangeArrowheads="1" noChangeShapeType="1" noTextEdit="1"/>
              </p:cNvSpPr>
              <p:nvPr/>
            </p:nvSpPr>
            <p:spPr>
              <a:xfrm>
                <a:off x="11471225" y="11937618"/>
                <a:ext cx="12039600" cy="1200329"/>
              </a:xfrm>
              <a:prstGeom prst="rect">
                <a:avLst/>
              </a:prstGeom>
              <a:blipFill>
                <a:blip r:embed="rId12"/>
                <a:stretch>
                  <a:fillRect b="-13706"/>
                </a:stretch>
              </a:blipFill>
            </p:spPr>
            <p:txBody>
              <a:bodyPr/>
              <a:lstStyle/>
              <a:p>
                <a:r>
                  <a:rPr lang="en-US">
                    <a:noFill/>
                  </a:rPr>
                  <a:t> </a:t>
                </a:r>
              </a:p>
            </p:txBody>
          </p:sp>
        </mc:Fallback>
      </mc:AlternateContent>
    </p:spTree>
    <p:extLst>
      <p:ext uri="{BB962C8B-B14F-4D97-AF65-F5344CB8AC3E}">
        <p14:creationId xmlns:p14="http://schemas.microsoft.com/office/powerpoint/2010/main" val="182591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7"/>
            <a:ext cx="10910794"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23622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dirty="0">
                  <a:solidFill>
                    <a:prstClr val="white"/>
                  </a:solidFill>
                  <a:latin typeface="Tahoma" pitchFamily="34" charset="0"/>
                  <a:ea typeface="Tahoma" pitchFamily="34" charset="0"/>
                  <a:cs typeface="Tahoma" pitchFamily="34" charset="0"/>
                </a:rPr>
                <a:t>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43062" y="3336196"/>
                <a:ext cx="10723513" cy="6937733"/>
              </a:xfrm>
              <a:prstGeom prst="rect">
                <a:avLst/>
              </a:prstGeom>
              <a:noFill/>
            </p:spPr>
            <p:txBody>
              <a:bodyPr wrap="square">
                <a:spAutoFit/>
              </a:bodyPr>
              <a:lstStyle/>
              <a:p>
                <a:pPr lvl="0" algn="just">
                  <a:lnSpc>
                    <a:spcPct val="107000"/>
                  </a:lnSpc>
                  <a:spcBef>
                    <a:spcPts val="200"/>
                  </a:spcBef>
                  <a:spcAft>
                    <a:spcPts val="200"/>
                  </a:spcAft>
                  <a:defRPr/>
                </a:pP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nguyên</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b="1" i="1">
                        <a:latin typeface="Cambria Math" panose="02040503050406030204" pitchFamily="18" charset="0"/>
                      </a:rPr>
                      <m:t>𝟓</m:t>
                    </m:r>
                    <m:r>
                      <a:rPr lang="en-US" sz="4800" b="1" i="1">
                        <a:latin typeface="Cambria Math" panose="02040503050406030204" pitchFamily="18" charset="0"/>
                      </a:rPr>
                      <m:t>&lt;</m:t>
                    </m:r>
                    <m:r>
                      <a:rPr lang="en-US" sz="4800" b="1" i="1">
                        <a:latin typeface="Cambria Math" panose="02040503050406030204" pitchFamily="18" charset="0"/>
                      </a:rPr>
                      <m:t>𝟕</m:t>
                    </m:r>
                    <m:r>
                      <a:rPr lang="en-US" sz="4800" b="1" i="1">
                        <a:latin typeface="Cambria Math" panose="02040503050406030204" pitchFamily="18" charset="0"/>
                      </a:rPr>
                      <m:t>−</m:t>
                    </m:r>
                    <m:r>
                      <a:rPr lang="en-US" sz="4800" b="1" i="1">
                        <a:latin typeface="Cambria Math" panose="02040503050406030204" pitchFamily="18" charset="0"/>
                      </a:rPr>
                      <m:t>𝟑</m:t>
                    </m:r>
                  </m:oMath>
                </a14:m>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c)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nhiêu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dấu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nhận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đồng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dạng</a:t>
                </a:r>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d) </a:t>
                </a:r>
                <a:r>
                  <a:rPr lang="en-US" sz="4800" b="1" dirty="0" err="1">
                    <a:latin typeface="Tahoma" panose="020B0604030504040204" pitchFamily="34" charset="0"/>
                    <a:ea typeface="Tahoma" panose="020B0604030504040204" pitchFamily="34" charset="0"/>
                    <a:cs typeface="Tahoma" panose="020B0604030504040204" pitchFamily="34" charset="0"/>
                  </a:rPr>
                  <a:t>Đấy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ngoan</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3336196"/>
                <a:ext cx="10723513" cy="6937733"/>
              </a:xfrm>
              <a:prstGeom prst="rect">
                <a:avLst/>
              </a:prstGeom>
              <a:blipFill>
                <a:blip r:embed="rId4"/>
                <a:stretch>
                  <a:fillRect l="-2615" t="-2285" r="-2558" b="-377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2192000" y="2852795"/>
            <a:ext cx="11136219" cy="814811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2725403" y="25146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2496800" y="3505200"/>
                <a:ext cx="11187953" cy="749570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nguyên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những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hỏi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cảm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lên</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kiến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người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nói</a:t>
                </a:r>
                <a:r>
                  <a:rPr lang="en-US" sz="4800" b="1" dirty="0">
                    <a:latin typeface="Tahoma" panose="020B0604030504040204" pitchFamily="34" charset="0"/>
                    <a:ea typeface="Tahoma" panose="020B0604030504040204" pitchFamily="34" charset="0"/>
                    <a:cs typeface="Tahoma" panose="020B0604030504040204" pitchFamily="34" charset="0"/>
                  </a:rPr>
                  <a:t>. 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Vậy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2496800" y="3505200"/>
                <a:ext cx="11187953" cy="7495706"/>
              </a:xfrm>
              <a:prstGeom prst="rect">
                <a:avLst/>
              </a:prstGeom>
              <a:blipFill>
                <a:blip r:embed="rId5"/>
                <a:stretch>
                  <a:fillRect l="-2452" t="-1707" r="-218" b="-3333"/>
                </a:stretch>
              </a:blipFill>
            </p:spPr>
            <p:txBody>
              <a:bodyPr/>
              <a:lstStyle/>
              <a:p>
                <a:r>
                  <a:rPr lang="en-US">
                    <a:noFill/>
                  </a:rPr>
                  <a:t> </a:t>
                </a:r>
              </a:p>
            </p:txBody>
          </p:sp>
        </mc:Fallback>
      </mc:AlternateContent>
      <p:grpSp>
        <p:nvGrpSpPr>
          <p:cNvPr id="106" name="Group 105">
            <a:extLst>
              <a:ext uri="{FF2B5EF4-FFF2-40B4-BE49-F238E27FC236}">
                <a16:creationId xmlns:a16="http://schemas.microsoft.com/office/drawing/2014/main" id="{238334C1-C1D3-4B4D-9078-C87319D2C5EF}"/>
              </a:ext>
            </a:extLst>
          </p:cNvPr>
          <p:cNvGrpSpPr/>
          <p:nvPr/>
        </p:nvGrpSpPr>
        <p:grpSpPr>
          <a:xfrm>
            <a:off x="991619" y="11107047"/>
            <a:ext cx="22325581" cy="2499628"/>
            <a:chOff x="1076414" y="4377894"/>
            <a:chExt cx="22325581" cy="2583881"/>
          </a:xfrm>
        </p:grpSpPr>
        <p:grpSp>
          <p:nvGrpSpPr>
            <p:cNvPr id="107" name="Group 5">
              <a:extLst>
                <a:ext uri="{FF2B5EF4-FFF2-40B4-BE49-F238E27FC236}">
                  <a16:creationId xmlns:a16="http://schemas.microsoft.com/office/drawing/2014/main" id="{DD79FAFA-B2DD-4772-B12E-92D3C66C8626}"/>
                </a:ext>
              </a:extLst>
            </p:cNvPr>
            <p:cNvGrpSpPr/>
            <p:nvPr/>
          </p:nvGrpSpPr>
          <p:grpSpPr>
            <a:xfrm>
              <a:off x="1533269" y="4671092"/>
              <a:ext cx="21868726" cy="2290683"/>
              <a:chOff x="637542" y="1083939"/>
              <a:chExt cx="8611674" cy="901852"/>
            </a:xfrm>
          </p:grpSpPr>
          <p:sp>
            <p:nvSpPr>
              <p:cNvPr id="127" name="Rounded Rectangle 35">
                <a:extLst>
                  <a:ext uri="{FF2B5EF4-FFF2-40B4-BE49-F238E27FC236}">
                    <a16:creationId xmlns:a16="http://schemas.microsoft.com/office/drawing/2014/main" id="{79BDC244-5106-47C5-B223-288C650935B8}"/>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28" name="TextBox 127">
                <a:extLst>
                  <a:ext uri="{FF2B5EF4-FFF2-40B4-BE49-F238E27FC236}">
                    <a16:creationId xmlns:a16="http://schemas.microsoft.com/office/drawing/2014/main" id="{DC6ED828-35F6-4188-93A9-F644063BFBC6}"/>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108" name="Group 65">
              <a:extLst>
                <a:ext uri="{FF2B5EF4-FFF2-40B4-BE49-F238E27FC236}">
                  <a16:creationId xmlns:a16="http://schemas.microsoft.com/office/drawing/2014/main" id="{D9A5D982-B811-4145-A8DB-01B342DEB3A7}"/>
                </a:ext>
              </a:extLst>
            </p:cNvPr>
            <p:cNvGrpSpPr/>
            <p:nvPr/>
          </p:nvGrpSpPr>
          <p:grpSpPr>
            <a:xfrm>
              <a:off x="1076414" y="4377894"/>
              <a:ext cx="3776573" cy="781943"/>
              <a:chOff x="166396" y="8755081"/>
              <a:chExt cx="3776573" cy="781943"/>
            </a:xfrm>
          </p:grpSpPr>
          <p:sp>
            <p:nvSpPr>
              <p:cNvPr id="109" name="Freeform 20">
                <a:extLst>
                  <a:ext uri="{FF2B5EF4-FFF2-40B4-BE49-F238E27FC236}">
                    <a16:creationId xmlns:a16="http://schemas.microsoft.com/office/drawing/2014/main" id="{9CB8DE1C-81D5-4225-888E-2A79BC3DB200}"/>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10" name="Group 7">
                <a:extLst>
                  <a:ext uri="{FF2B5EF4-FFF2-40B4-BE49-F238E27FC236}">
                    <a16:creationId xmlns:a16="http://schemas.microsoft.com/office/drawing/2014/main" id="{760F5B57-49CD-4A9B-97BC-44FC8F53CDB4}"/>
                  </a:ext>
                </a:extLst>
              </p:cNvPr>
              <p:cNvGrpSpPr/>
              <p:nvPr/>
            </p:nvGrpSpPr>
            <p:grpSpPr>
              <a:xfrm>
                <a:off x="166396" y="8780577"/>
                <a:ext cx="702538" cy="572229"/>
                <a:chOff x="-145995" y="8633545"/>
                <a:chExt cx="787401" cy="641352"/>
              </a:xfrm>
            </p:grpSpPr>
            <p:sp>
              <p:nvSpPr>
                <p:cNvPr id="111" name="Freeform 45">
                  <a:extLst>
                    <a:ext uri="{FF2B5EF4-FFF2-40B4-BE49-F238E27FC236}">
                      <a16:creationId xmlns:a16="http://schemas.microsoft.com/office/drawing/2014/main" id="{1B103362-B974-4665-B45A-4228C77AC795}"/>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6" name="Freeform 46">
                  <a:extLst>
                    <a:ext uri="{FF2B5EF4-FFF2-40B4-BE49-F238E27FC236}">
                      <a16:creationId xmlns:a16="http://schemas.microsoft.com/office/drawing/2014/main" id="{931FB37A-CA11-42E3-863E-93B841AE5F7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7" name="Freeform 47">
                  <a:extLst>
                    <a:ext uri="{FF2B5EF4-FFF2-40B4-BE49-F238E27FC236}">
                      <a16:creationId xmlns:a16="http://schemas.microsoft.com/office/drawing/2014/main" id="{18530004-6183-4D25-82D5-454B9E4F095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8" name="Freeform 48">
                  <a:extLst>
                    <a:ext uri="{FF2B5EF4-FFF2-40B4-BE49-F238E27FC236}">
                      <a16:creationId xmlns:a16="http://schemas.microsoft.com/office/drawing/2014/main" id="{A9A3FF6D-D19C-4F21-A0D1-E23A298D2DC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9" name="Freeform 49">
                  <a:extLst>
                    <a:ext uri="{FF2B5EF4-FFF2-40B4-BE49-F238E27FC236}">
                      <a16:creationId xmlns:a16="http://schemas.microsoft.com/office/drawing/2014/main" id="{800CD860-A44E-4548-A6EC-DC0A19A9E4B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0" name="Freeform 50">
                  <a:extLst>
                    <a:ext uri="{FF2B5EF4-FFF2-40B4-BE49-F238E27FC236}">
                      <a16:creationId xmlns:a16="http://schemas.microsoft.com/office/drawing/2014/main" id="{186C6E3F-78AC-412F-A9B2-BC73DC74C55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1" name="Freeform 51">
                  <a:extLst>
                    <a:ext uri="{FF2B5EF4-FFF2-40B4-BE49-F238E27FC236}">
                      <a16:creationId xmlns:a16="http://schemas.microsoft.com/office/drawing/2014/main" id="{149AA030-A435-4F46-8DC9-1D9504C2D6D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2" name="Freeform 52">
                  <a:extLst>
                    <a:ext uri="{FF2B5EF4-FFF2-40B4-BE49-F238E27FC236}">
                      <a16:creationId xmlns:a16="http://schemas.microsoft.com/office/drawing/2014/main" id="{2DDBE6A5-6CB5-493B-9B5F-C1EE5BE31DA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3" name="Rectangle 53">
                  <a:extLst>
                    <a:ext uri="{FF2B5EF4-FFF2-40B4-BE49-F238E27FC236}">
                      <a16:creationId xmlns:a16="http://schemas.microsoft.com/office/drawing/2014/main" id="{2FA01057-6B74-4D7A-A049-77D9DCDE48CA}"/>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4" name="Rectangle 54">
                  <a:extLst>
                    <a:ext uri="{FF2B5EF4-FFF2-40B4-BE49-F238E27FC236}">
                      <a16:creationId xmlns:a16="http://schemas.microsoft.com/office/drawing/2014/main" id="{CBB2633B-D8A7-480F-9F6C-E417C21B9518}"/>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5" name="Freeform 55">
                  <a:extLst>
                    <a:ext uri="{FF2B5EF4-FFF2-40B4-BE49-F238E27FC236}">
                      <a16:creationId xmlns:a16="http://schemas.microsoft.com/office/drawing/2014/main" id="{E7AE7953-1714-4A2D-8537-381BF5ED8E15}"/>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6" name="Freeform 56">
                  <a:extLst>
                    <a:ext uri="{FF2B5EF4-FFF2-40B4-BE49-F238E27FC236}">
                      <a16:creationId xmlns:a16="http://schemas.microsoft.com/office/drawing/2014/main" id="{55284900-9440-4292-94F1-B6B83EF99319}"/>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129" name="Text Box 19">
            <a:extLst>
              <a:ext uri="{FF2B5EF4-FFF2-40B4-BE49-F238E27FC236}">
                <a16:creationId xmlns:a16="http://schemas.microsoft.com/office/drawing/2014/main" id="{129AE7B9-0FC7-44CA-A738-DCE8A449D7E5}"/>
              </a:ext>
            </a:extLst>
          </p:cNvPr>
          <p:cNvSpPr txBox="1">
            <a:spLocks noChangeArrowheads="1"/>
          </p:cNvSpPr>
          <p:nvPr/>
        </p:nvSpPr>
        <p:spPr bwMode="auto">
          <a:xfrm>
            <a:off x="1654499" y="11582400"/>
            <a:ext cx="216627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800" b="1">
                <a:latin typeface="Tahoma" panose="020B0604030504040204" pitchFamily="34" charset="0"/>
                <a:ea typeface="Tahoma" panose="020B0604030504040204" pitchFamily="34" charset="0"/>
                <a:cs typeface="Tahoma" panose="020B0604030504040204" pitchFamily="34" charset="0"/>
              </a:rPr>
              <a:t>		Những mệnh đề liên quan đến toán học (các mệnh đề ở câu a và câu b trong Ví dụ 1) được gọi là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toán học</a:t>
            </a:r>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130" name="TextBox 129">
            <a:extLst>
              <a:ext uri="{FF2B5EF4-FFF2-40B4-BE49-F238E27FC236}">
                <a16:creationId xmlns:a16="http://schemas.microsoft.com/office/drawing/2014/main" id="{9EE47759-C884-4337-9368-89B448B920EB}"/>
              </a:ext>
            </a:extLst>
          </p:cNvPr>
          <p:cNvSpPr txBox="1"/>
          <p:nvPr/>
        </p:nvSpPr>
        <p:spPr>
          <a:xfrm>
            <a:off x="1839065" y="1104900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6560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arn(inVertical)">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down)">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barn(inVertical)">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barn(inVertical)">
                                      <p:cBhvr>
                                        <p:cTn id="4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1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447130111"/>
              </p:ext>
            </p:extLst>
          </p:nvPr>
        </p:nvGraphicFramePr>
        <p:xfrm>
          <a:off x="1322913" y="4717415"/>
          <a:ext cx="21689487" cy="7576185"/>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1290567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Luyện</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lang="en-US" sz="4600" b="1" kern="0" dirty="0">
                  <a:solidFill>
                    <a:prstClr val="white"/>
                  </a:solidFill>
                  <a:latin typeface="Tahoma" pitchFamily="34" charset="0"/>
                  <a:ea typeface="Tahoma" pitchFamily="34" charset="0"/>
                  <a:cs typeface="Tahoma" pitchFamily="34" charset="0"/>
                </a:rPr>
                <a:t>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dirty="0" err="1">
                <a:latin typeface="Tahoma" panose="020B0604030504040204" pitchFamily="34" charset="0"/>
                <a:ea typeface="Tahoma" panose="020B0604030504040204" pitchFamily="34" charset="0"/>
                <a:cs typeface="Tahoma" panose="020B0604030504040204" pitchFamily="34" charset="0"/>
              </a:rPr>
              <a:t>Thay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dấu</a:t>
            </a:r>
            <a:r>
              <a:rPr lang="en-US" sz="4800" b="1" dirty="0">
                <a:latin typeface="Tahoma" panose="020B0604030504040204" pitchFamily="34" charset="0"/>
                <a:ea typeface="Tahoma" panose="020B0604030504040204" pitchFamily="34" charset="0"/>
                <a:cs typeface="Tahoma" panose="020B0604030504040204" pitchFamily="34" charset="0"/>
              </a:rPr>
              <a:t> ‘’?’’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dấu</a:t>
            </a:r>
            <a:r>
              <a:rPr lang="en-US" sz="4800" b="1" dirty="0">
                <a:latin typeface="Tahoma" panose="020B0604030504040204" pitchFamily="34" charset="0"/>
                <a:ea typeface="Tahoma" panose="020B0604030504040204" pitchFamily="34" charset="0"/>
                <a:cs typeface="Tahoma" panose="020B0604030504040204" pitchFamily="34" charset="0"/>
              </a:rPr>
              <a:t> ‘’x’’ </a:t>
            </a:r>
            <a:r>
              <a:rPr lang="en-US" sz="4800" b="1" dirty="0" err="1">
                <a:latin typeface="Tahoma" panose="020B0604030504040204" pitchFamily="34" charset="0"/>
                <a:ea typeface="Tahoma" panose="020B0604030504040204" pitchFamily="34" charset="0"/>
                <a:cs typeface="Tahoma" panose="020B0604030504040204" pitchFamily="34" charset="0"/>
              </a:rPr>
              <a:t>vào</a:t>
            </a:r>
            <a:r>
              <a:rPr lang="en-US" sz="4800" b="1" dirty="0">
                <a:latin typeface="Tahoma" panose="020B0604030504040204" pitchFamily="34" charset="0"/>
                <a:ea typeface="Tahoma" panose="020B0604030504040204" pitchFamily="34" charset="0"/>
                <a:cs typeface="Tahoma" panose="020B0604030504040204" pitchFamily="34" charset="0"/>
              </a:rPr>
              <a:t> ô </a:t>
            </a:r>
            <a:r>
              <a:rPr lang="en-US" sz="4800" b="1" dirty="0" err="1">
                <a:latin typeface="Tahoma" panose="020B0604030504040204" pitchFamily="34" charset="0"/>
                <a:ea typeface="Tahoma" panose="020B0604030504040204" pitchFamily="34" charset="0"/>
                <a:cs typeface="Tahoma" panose="020B0604030504040204" pitchFamily="34" charset="0"/>
              </a:rPr>
              <a:t>thích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hợp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764883571"/>
              </p:ext>
            </p:extLst>
          </p:nvPr>
        </p:nvGraphicFramePr>
        <p:xfrm>
          <a:off x="1322913" y="4717415"/>
          <a:ext cx="21689487" cy="7576185"/>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482032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228600" y="1905000"/>
            <a:ext cx="23850600"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0BF7F14D-FBE0-40C2-9108-E1EEE9627A3A}"/>
              </a:ext>
            </a:extLst>
          </p:cNvPr>
          <p:cNvGrpSpPr/>
          <p:nvPr/>
        </p:nvGrpSpPr>
        <p:grpSpPr>
          <a:xfrm>
            <a:off x="337457" y="1966215"/>
            <a:ext cx="10837113" cy="852016"/>
            <a:chOff x="895143" y="2795826"/>
            <a:chExt cx="10417389" cy="852016"/>
          </a:xfrm>
        </p:grpSpPr>
        <p:sp>
          <p:nvSpPr>
            <p:cNvPr id="47" name="TextBox 46">
              <a:extLst>
                <a:ext uri="{FF2B5EF4-FFF2-40B4-BE49-F238E27FC236}">
                  <a16:creationId xmlns:a16="http://schemas.microsoft.com/office/drawing/2014/main" id="{B457CC90-BD49-4047-A4C2-7AAF26207943}"/>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chứa</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biến</a:t>
              </a:r>
              <a:endParaRPr lang="en-US" sz="4800" b="1" dirty="0">
                <a:solidFill>
                  <a:srgbClr val="145F82"/>
                </a:solidFill>
                <a:latin typeface="Tahoma" pitchFamily="34" charset="0"/>
                <a:ea typeface="Tahoma" pitchFamily="34" charset="0"/>
                <a:cs typeface="Tahoma" pitchFamily="34" charset="0"/>
              </a:endParaRPr>
            </a:p>
          </p:txBody>
        </p:sp>
        <p:sp>
          <p:nvSpPr>
            <p:cNvPr id="48" name="Rounded Rectangle 7">
              <a:extLst>
                <a:ext uri="{FF2B5EF4-FFF2-40B4-BE49-F238E27FC236}">
                  <a16:creationId xmlns:a16="http://schemas.microsoft.com/office/drawing/2014/main" id="{4CBA7D30-7DD6-476F-B76D-3D444FC7F088}"/>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D5D21B7-1ADF-4A26-B49E-4E16A52A839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89" name="Rounded Rectangle 61">
            <a:extLst>
              <a:ext uri="{FF2B5EF4-FFF2-40B4-BE49-F238E27FC236}">
                <a16:creationId xmlns:a16="http://schemas.microsoft.com/office/drawing/2014/main" id="{23784C0D-F091-44D2-8A2A-F45D1F4AC1C3}"/>
              </a:ext>
            </a:extLst>
          </p:cNvPr>
          <p:cNvSpPr/>
          <p:nvPr/>
        </p:nvSpPr>
        <p:spPr>
          <a:xfrm>
            <a:off x="362805" y="2888202"/>
            <a:ext cx="23525894" cy="6331998"/>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FEA22B2-7DBA-A89E-4809-BAFF3B19012F}"/>
                  </a:ext>
                </a:extLst>
              </p:cNvPr>
              <p:cNvSpPr txBox="1"/>
              <p:nvPr/>
            </p:nvSpPr>
            <p:spPr>
              <a:xfrm>
                <a:off x="495301" y="2980558"/>
                <a:ext cx="23317197" cy="6001643"/>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Xét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câu</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𝒏</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chia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hết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𝒏</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tự</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nhiên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chưa</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khẳng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câu</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do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nó</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chưa</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phải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Tuy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nhiên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𝒏</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bằng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tự</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nhiên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cụ</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thể</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câu</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Chẳng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hạn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685800" marR="0" lvl="0" indent="-685800" algn="l" defTabSz="2177278"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“5 chia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hết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Đây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sai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685800" marR="0" lvl="0" indent="-685800" algn="l" defTabSz="2177278"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“10 chia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hết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Đây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nói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rằng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câu</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𝒏</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chia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hết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chứa</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biến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TextBox 2">
                <a:extLst>
                  <a:ext uri="{FF2B5EF4-FFF2-40B4-BE49-F238E27FC236}">
                    <a16:creationId xmlns:a16="http://schemas.microsoft.com/office/drawing/2014/main" id="{5FEA22B2-7DBA-A89E-4809-BAFF3B19012F}"/>
                  </a:ext>
                </a:extLst>
              </p:cNvPr>
              <p:cNvSpPr txBox="1">
                <a:spLocks noRot="1" noChangeAspect="1" noMove="1" noResize="1" noEditPoints="1" noAdjustHandles="1" noChangeArrowheads="1" noChangeShapeType="1" noTextEdit="1"/>
              </p:cNvSpPr>
              <p:nvPr/>
            </p:nvSpPr>
            <p:spPr>
              <a:xfrm>
                <a:off x="495301" y="2980558"/>
                <a:ext cx="23317197" cy="6001643"/>
              </a:xfrm>
              <a:prstGeom prst="rect">
                <a:avLst/>
              </a:prstGeom>
              <a:blipFill>
                <a:blip r:embed="rId4"/>
                <a:stretch>
                  <a:fillRect l="-1176" t="-2439" r="-471" b="-437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5D44263-8216-0948-E82E-D1177778CB2E}"/>
              </a:ext>
            </a:extLst>
          </p:cNvPr>
          <p:cNvSpPr txBox="1"/>
          <p:nvPr/>
        </p:nvSpPr>
        <p:spPr>
          <a:xfrm>
            <a:off x="1340883" y="10812626"/>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 name="Rounded Rectangle 61">
            <a:extLst>
              <a:ext uri="{FF2B5EF4-FFF2-40B4-BE49-F238E27FC236}">
                <a16:creationId xmlns:a16="http://schemas.microsoft.com/office/drawing/2014/main" id="{CB6BAE2E-1A2B-ECE1-62A2-384786497FE5}"/>
              </a:ext>
            </a:extLst>
          </p:cNvPr>
          <p:cNvSpPr/>
          <p:nvPr/>
        </p:nvSpPr>
        <p:spPr>
          <a:xfrm>
            <a:off x="541264" y="9509143"/>
            <a:ext cx="23271234" cy="163467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6" name="Group 67">
            <a:extLst>
              <a:ext uri="{FF2B5EF4-FFF2-40B4-BE49-F238E27FC236}">
                <a16:creationId xmlns:a16="http://schemas.microsoft.com/office/drawing/2014/main" id="{57DCF51C-DAC0-CB5F-2B0D-87F7A71DB44E}"/>
              </a:ext>
            </a:extLst>
          </p:cNvPr>
          <p:cNvGrpSpPr/>
          <p:nvPr/>
        </p:nvGrpSpPr>
        <p:grpSpPr>
          <a:xfrm>
            <a:off x="337457" y="8998039"/>
            <a:ext cx="2215628" cy="1298530"/>
            <a:chOff x="1311958" y="3405486"/>
            <a:chExt cx="2215628" cy="1298530"/>
          </a:xfrm>
        </p:grpSpPr>
        <p:sp>
          <p:nvSpPr>
            <p:cNvPr id="7" name="Freeform 20">
              <a:extLst>
                <a:ext uri="{FF2B5EF4-FFF2-40B4-BE49-F238E27FC236}">
                  <a16:creationId xmlns:a16="http://schemas.microsoft.com/office/drawing/2014/main" id="{9A3E808D-84FA-8248-64EC-F3D9F024D794}"/>
                </a:ext>
              </a:extLst>
            </p:cNvPr>
            <p:cNvSpPr>
              <a:spLocks/>
            </p:cNvSpPr>
            <p:nvPr/>
          </p:nvSpPr>
          <p:spPr bwMode="auto">
            <a:xfrm rot="5400000">
              <a:off x="2208019" y="3384450"/>
              <a:ext cx="1184225" cy="1454908"/>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6ACA9E8-43F2-DCC2-B135-A3F8218C2C2D}"/>
                </a:ext>
              </a:extLst>
            </p:cNvPr>
            <p:cNvSpPr txBox="1"/>
            <p:nvPr/>
          </p:nvSpPr>
          <p:spPr>
            <a:xfrm>
              <a:off x="2316645" y="3484582"/>
              <a:ext cx="18473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9" name="Group 70">
              <a:extLst>
                <a:ext uri="{FF2B5EF4-FFF2-40B4-BE49-F238E27FC236}">
                  <a16:creationId xmlns:a16="http://schemas.microsoft.com/office/drawing/2014/main" id="{82CC9ABA-1AFD-2E01-8801-61468CFDB106}"/>
                </a:ext>
              </a:extLst>
            </p:cNvPr>
            <p:cNvGrpSpPr/>
            <p:nvPr/>
          </p:nvGrpSpPr>
          <p:grpSpPr>
            <a:xfrm>
              <a:off x="1311958" y="3405486"/>
              <a:ext cx="950173" cy="940513"/>
              <a:chOff x="1311958" y="3405486"/>
              <a:chExt cx="950173" cy="940513"/>
            </a:xfrm>
          </p:grpSpPr>
          <p:sp>
            <p:nvSpPr>
              <p:cNvPr id="10" name="Rectangle 9">
                <a:extLst>
                  <a:ext uri="{FF2B5EF4-FFF2-40B4-BE49-F238E27FC236}">
                    <a16:creationId xmlns:a16="http://schemas.microsoft.com/office/drawing/2014/main" id="{53E9729B-AB2D-9D72-5C68-21BD41863259}"/>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reeform 13">
                <a:extLst>
                  <a:ext uri="{FF2B5EF4-FFF2-40B4-BE49-F238E27FC236}">
                    <a16:creationId xmlns:a16="http://schemas.microsoft.com/office/drawing/2014/main" id="{381810FA-A01F-2219-34EF-DCC9B8421F6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Freeform 14">
                <a:extLst>
                  <a:ext uri="{FF2B5EF4-FFF2-40B4-BE49-F238E27FC236}">
                    <a16:creationId xmlns:a16="http://schemas.microsoft.com/office/drawing/2014/main" id="{29F8BDE1-2D4B-62F9-275D-42AD8938F91C}"/>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 name="Freeform 15">
                <a:extLst>
                  <a:ext uri="{FF2B5EF4-FFF2-40B4-BE49-F238E27FC236}">
                    <a16:creationId xmlns:a16="http://schemas.microsoft.com/office/drawing/2014/main" id="{1B1FB898-EDF5-35A4-ABF8-3947F413ED6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 name="Freeform 16">
                <a:extLst>
                  <a:ext uri="{FF2B5EF4-FFF2-40B4-BE49-F238E27FC236}">
                    <a16:creationId xmlns:a16="http://schemas.microsoft.com/office/drawing/2014/main" id="{915689B4-46D4-FA79-003A-0CD975BB527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 name="Freeform 17">
                <a:extLst>
                  <a:ext uri="{FF2B5EF4-FFF2-40B4-BE49-F238E27FC236}">
                    <a16:creationId xmlns:a16="http://schemas.microsoft.com/office/drawing/2014/main" id="{32A5E60A-4D3C-31A3-ABB8-F3AC8AEEAE1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Freeform 18">
                <a:extLst>
                  <a:ext uri="{FF2B5EF4-FFF2-40B4-BE49-F238E27FC236}">
                    <a16:creationId xmlns:a16="http://schemas.microsoft.com/office/drawing/2014/main" id="{325F48AB-75AE-40A3-53B7-E0556E927385}"/>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Freeform 19">
                <a:extLst>
                  <a:ext uri="{FF2B5EF4-FFF2-40B4-BE49-F238E27FC236}">
                    <a16:creationId xmlns:a16="http://schemas.microsoft.com/office/drawing/2014/main" id="{DDF6B98B-E373-0F53-2417-933CE196EA8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Freeform 20">
                <a:extLst>
                  <a:ext uri="{FF2B5EF4-FFF2-40B4-BE49-F238E27FC236}">
                    <a16:creationId xmlns:a16="http://schemas.microsoft.com/office/drawing/2014/main" id="{9BA4BCF8-05A3-279F-C124-4325FC60B7A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Freeform 21">
                <a:extLst>
                  <a:ext uri="{FF2B5EF4-FFF2-40B4-BE49-F238E27FC236}">
                    <a16:creationId xmlns:a16="http://schemas.microsoft.com/office/drawing/2014/main" id="{BBA3E7AC-E17E-5691-D59A-9884F2A8BE50}"/>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Freeform 22">
                <a:extLst>
                  <a:ext uri="{FF2B5EF4-FFF2-40B4-BE49-F238E27FC236}">
                    <a16:creationId xmlns:a16="http://schemas.microsoft.com/office/drawing/2014/main" id="{EC9C0611-AFAB-88E2-877E-2D74C5476A41}"/>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 name="Freeform 23">
                <a:extLst>
                  <a:ext uri="{FF2B5EF4-FFF2-40B4-BE49-F238E27FC236}">
                    <a16:creationId xmlns:a16="http://schemas.microsoft.com/office/drawing/2014/main" id="{96855AF1-5691-77C0-C0C6-7AB9B4BFF748}"/>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 name="Freeform 24">
                <a:extLst>
                  <a:ext uri="{FF2B5EF4-FFF2-40B4-BE49-F238E27FC236}">
                    <a16:creationId xmlns:a16="http://schemas.microsoft.com/office/drawing/2014/main" id="{7B9C3B2C-E289-5BB5-9BB4-4BE1E93FBE9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Freeform 25">
                <a:extLst>
                  <a:ext uri="{FF2B5EF4-FFF2-40B4-BE49-F238E27FC236}">
                    <a16:creationId xmlns:a16="http://schemas.microsoft.com/office/drawing/2014/main" id="{2F062F80-997B-B7F3-BCBE-C2D5EA84B15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Freeform 26">
                <a:extLst>
                  <a:ext uri="{FF2B5EF4-FFF2-40B4-BE49-F238E27FC236}">
                    <a16:creationId xmlns:a16="http://schemas.microsoft.com/office/drawing/2014/main" id="{64A910B3-34A7-E9BE-8AE3-0ECF674A70BA}"/>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5" name="Freeform 27">
                <a:extLst>
                  <a:ext uri="{FF2B5EF4-FFF2-40B4-BE49-F238E27FC236}">
                    <a16:creationId xmlns:a16="http://schemas.microsoft.com/office/drawing/2014/main" id="{152E4B15-EB5B-B9FA-CD9B-A5825F9581C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6" name="Freeform 28">
                <a:extLst>
                  <a:ext uri="{FF2B5EF4-FFF2-40B4-BE49-F238E27FC236}">
                    <a16:creationId xmlns:a16="http://schemas.microsoft.com/office/drawing/2014/main" id="{7570FE63-F46B-E9DE-0065-7BB2D56069B6}"/>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7" name="Freeform 29">
                <a:extLst>
                  <a:ext uri="{FF2B5EF4-FFF2-40B4-BE49-F238E27FC236}">
                    <a16:creationId xmlns:a16="http://schemas.microsoft.com/office/drawing/2014/main" id="{DAEE4B4C-570E-C547-A842-C57FCDC76652}"/>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8" name="Freeform 30">
                <a:extLst>
                  <a:ext uri="{FF2B5EF4-FFF2-40B4-BE49-F238E27FC236}">
                    <a16:creationId xmlns:a16="http://schemas.microsoft.com/office/drawing/2014/main" id="{8A952175-84C5-51BB-162C-827187B4B8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9" name="Freeform 31">
                <a:extLst>
                  <a:ext uri="{FF2B5EF4-FFF2-40B4-BE49-F238E27FC236}">
                    <a16:creationId xmlns:a16="http://schemas.microsoft.com/office/drawing/2014/main" id="{7F59EC2E-FB48-F5CB-3296-BA3390561364}"/>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0" name="Freeform 32">
                <a:extLst>
                  <a:ext uri="{FF2B5EF4-FFF2-40B4-BE49-F238E27FC236}">
                    <a16:creationId xmlns:a16="http://schemas.microsoft.com/office/drawing/2014/main" id="{802146B6-FAA3-8D86-527F-A461AA48BA4A}"/>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1" name="Freeform 33">
                <a:extLst>
                  <a:ext uri="{FF2B5EF4-FFF2-40B4-BE49-F238E27FC236}">
                    <a16:creationId xmlns:a16="http://schemas.microsoft.com/office/drawing/2014/main" id="{E3071DD3-1627-0BB8-46FE-A2BCA517C9ED}"/>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2" name="Freeform 34">
                <a:extLst>
                  <a:ext uri="{FF2B5EF4-FFF2-40B4-BE49-F238E27FC236}">
                    <a16:creationId xmlns:a16="http://schemas.microsoft.com/office/drawing/2014/main" id="{D595D3B1-E93C-6D6D-C5AF-1372D1D9F2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3" name="Freeform 35">
                <a:extLst>
                  <a:ext uri="{FF2B5EF4-FFF2-40B4-BE49-F238E27FC236}">
                    <a16:creationId xmlns:a16="http://schemas.microsoft.com/office/drawing/2014/main" id="{CC7A7AB6-7788-E7CA-E31F-1BFEC5CE82E2}"/>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4" name="Freeform 36">
                <a:extLst>
                  <a:ext uri="{FF2B5EF4-FFF2-40B4-BE49-F238E27FC236}">
                    <a16:creationId xmlns:a16="http://schemas.microsoft.com/office/drawing/2014/main" id="{F879D072-0D70-68D0-C2E7-779961C1FD6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C3D9CC6-A0FC-1BF0-B083-F31B59617544}"/>
                  </a:ext>
                </a:extLst>
              </p:cNvPr>
              <p:cNvSpPr txBox="1"/>
              <p:nvPr/>
            </p:nvSpPr>
            <p:spPr>
              <a:xfrm>
                <a:off x="1029150" y="9605335"/>
                <a:ext cx="22759843" cy="1569660"/>
              </a:xfrm>
              <a:prstGeom prst="rect">
                <a:avLst/>
              </a:prstGeom>
              <a:noFill/>
            </p:spPr>
            <p:txBody>
              <a:bodyPr wrap="square">
                <a:sp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Xét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Hãy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thực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nhận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5" name="TextBox 34">
                <a:extLst>
                  <a:ext uri="{FF2B5EF4-FFF2-40B4-BE49-F238E27FC236}">
                    <a16:creationId xmlns:a16="http://schemas.microsoft.com/office/drawing/2014/main" id="{3C3D9CC6-A0FC-1BF0-B083-F31B59617544}"/>
                  </a:ext>
                </a:extLst>
              </p:cNvPr>
              <p:cNvSpPr txBox="1">
                <a:spLocks noRot="1" noChangeAspect="1" noMove="1" noResize="1" noEditPoints="1" noAdjustHandles="1" noChangeArrowheads="1" noChangeShapeType="1" noTextEdit="1"/>
              </p:cNvSpPr>
              <p:nvPr/>
            </p:nvSpPr>
            <p:spPr>
              <a:xfrm>
                <a:off x="1029150" y="9605335"/>
                <a:ext cx="22759843" cy="1569660"/>
              </a:xfrm>
              <a:prstGeom prst="rect">
                <a:avLst/>
              </a:prstGeom>
              <a:blipFill>
                <a:blip r:embed="rId5"/>
                <a:stretch>
                  <a:fillRect t="-9339" r="-777" b="-19844"/>
                </a:stretch>
              </a:blipFill>
            </p:spPr>
            <p:txBody>
              <a:bodyPr/>
              <a:lstStyle/>
              <a:p>
                <a:r>
                  <a:rPr lang="en-US">
                    <a:noFill/>
                  </a:rPr>
                  <a:t> </a:t>
                </a:r>
              </a:p>
            </p:txBody>
          </p:sp>
        </mc:Fallback>
      </mc:AlternateContent>
      <p:sp>
        <p:nvSpPr>
          <p:cNvPr id="36" name="Rounded Rectangle 4">
            <a:extLst>
              <a:ext uri="{FF2B5EF4-FFF2-40B4-BE49-F238E27FC236}">
                <a16:creationId xmlns:a16="http://schemas.microsoft.com/office/drawing/2014/main" id="{5BBD9707-BF18-7087-AD1D-98E916F1A7A7}"/>
              </a:ext>
            </a:extLst>
          </p:cNvPr>
          <p:cNvSpPr/>
          <p:nvPr/>
        </p:nvSpPr>
        <p:spPr>
          <a:xfrm>
            <a:off x="571502" y="11568661"/>
            <a:ext cx="23217491" cy="18173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D2ED4723-6AFB-FB2F-48CC-6C398B6565EB}"/>
              </a:ext>
            </a:extLst>
          </p:cNvPr>
          <p:cNvGrpSpPr/>
          <p:nvPr/>
        </p:nvGrpSpPr>
        <p:grpSpPr>
          <a:xfrm>
            <a:off x="342905" y="11230465"/>
            <a:ext cx="3600000" cy="828000"/>
            <a:chOff x="1275608" y="6322796"/>
            <a:chExt cx="3572909" cy="828631"/>
          </a:xfrm>
        </p:grpSpPr>
        <p:sp>
          <p:nvSpPr>
            <p:cNvPr id="38" name="Freeform 20">
              <a:extLst>
                <a:ext uri="{FF2B5EF4-FFF2-40B4-BE49-F238E27FC236}">
                  <a16:creationId xmlns:a16="http://schemas.microsoft.com/office/drawing/2014/main" id="{7068B261-4FD4-42CE-9F34-8DA83BBE1A1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5575CFF1-717B-11A5-1DB6-84A4F77C042E}"/>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40" name="Round Diagonal Corner Rectangle 8">
              <a:extLst>
                <a:ext uri="{FF2B5EF4-FFF2-40B4-BE49-F238E27FC236}">
                  <a16:creationId xmlns:a16="http://schemas.microsoft.com/office/drawing/2014/main" id="{6D8EE084-8FAF-ECA0-93BC-F1EE1422F404}"/>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Freeform 9">
              <a:extLst>
                <a:ext uri="{FF2B5EF4-FFF2-40B4-BE49-F238E27FC236}">
                  <a16:creationId xmlns:a16="http://schemas.microsoft.com/office/drawing/2014/main" id="{2D31CCB8-554A-7F33-A336-2ADC372DAD3D}"/>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8615C642-5964-5157-B430-551CE4B38B6B}"/>
                  </a:ext>
                </a:extLst>
              </p:cNvPr>
              <p:cNvSpPr/>
              <p:nvPr/>
            </p:nvSpPr>
            <p:spPr>
              <a:xfrm>
                <a:off x="4338436" y="11607942"/>
                <a:ext cx="17202596" cy="1569660"/>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a:t>
                </a:r>
                <a:endParaRPr lang="vi-VN"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2" name="Rectangle 41">
                <a:extLst>
                  <a:ext uri="{FF2B5EF4-FFF2-40B4-BE49-F238E27FC236}">
                    <a16:creationId xmlns:a16="http://schemas.microsoft.com/office/drawing/2014/main" id="{8615C642-5964-5157-B430-551CE4B38B6B}"/>
                  </a:ext>
                </a:extLst>
              </p:cNvPr>
              <p:cNvSpPr>
                <a:spLocks noRot="1" noChangeAspect="1" noMove="1" noResize="1" noEditPoints="1" noAdjustHandles="1" noChangeArrowheads="1" noChangeShapeType="1" noTextEdit="1"/>
              </p:cNvSpPr>
              <p:nvPr/>
            </p:nvSpPr>
            <p:spPr>
              <a:xfrm>
                <a:off x="4338436" y="11607942"/>
                <a:ext cx="17202596" cy="1569660"/>
              </a:xfrm>
              <a:prstGeom prst="rect">
                <a:avLst/>
              </a:prstGeom>
              <a:blipFill>
                <a:blip r:embed="rId6"/>
                <a:stretch>
                  <a:fillRect l="-1630" t="-9302" b="-18992"/>
                </a:stretch>
              </a:blipFill>
            </p:spPr>
            <p:txBody>
              <a:bodyPr/>
              <a:lstStyle/>
              <a:p>
                <a:r>
                  <a:rPr lang="en-US">
                    <a:noFill/>
                  </a:rPr>
                  <a:t> </a:t>
                </a:r>
              </a:p>
            </p:txBody>
          </p:sp>
        </mc:Fallback>
      </mc:AlternateContent>
      <p:pic>
        <p:nvPicPr>
          <p:cNvPr id="43" name="Picture 42">
            <a:extLst>
              <a:ext uri="{FF2B5EF4-FFF2-40B4-BE49-F238E27FC236}">
                <a16:creationId xmlns:a16="http://schemas.microsoft.com/office/drawing/2014/main" id="{467CC6B8-0CB4-ADD1-DB6D-4D7496B24113}"/>
              </a:ext>
            </a:extLst>
          </p:cNvPr>
          <p:cNvPicPr>
            <a:picLocks noChangeAspect="1"/>
          </p:cNvPicPr>
          <p:nvPr/>
        </p:nvPicPr>
        <p:blipFill>
          <a:blip r:embed="rId7"/>
          <a:stretch>
            <a:fillRect/>
          </a:stretch>
        </p:blipFill>
        <p:spPr>
          <a:xfrm>
            <a:off x="1267584" y="9150438"/>
            <a:ext cx="1251194" cy="1065111"/>
          </a:xfrm>
          <a:prstGeom prst="rect">
            <a:avLst/>
          </a:prstGeom>
        </p:spPr>
      </p:pic>
    </p:spTree>
    <p:extLst>
      <p:ext uri="{BB962C8B-B14F-4D97-AF65-F5344CB8AC3E}">
        <p14:creationId xmlns:p14="http://schemas.microsoft.com/office/powerpoint/2010/main" val="3952693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nodePh="1">
                                  <p:stCondLst>
                                    <p:cond delay="0"/>
                                  </p:stCondLst>
                                  <p:endCondLst>
                                    <p:cond evt="begin" delay="0">
                                      <p:tn val="15"/>
                                    </p:cond>
                                  </p:endCondLst>
                                  <p:childTnLst>
                                    <p:set>
                                      <p:cBhvr>
                                        <p:cTn id="1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up)">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up)">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up)">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up)">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up)">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wipe(up)">
                                      <p:cBhvr>
                                        <p:cTn id="46" dur="500"/>
                                        <p:tgtEl>
                                          <p:spTgt spid="3">
                                            <p:txEl>
                                              <p:pRg st="5" end="5"/>
                                            </p:txEl>
                                          </p:spTgt>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arn(inVertical)">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5" grpId="0" animBg="1"/>
      <p:bldP spid="35" grpId="0"/>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3.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4.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5.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6.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7.xml><?xml version="1.0" encoding="utf-8"?>
<p:tagLst xmlns:a="http://schemas.openxmlformats.org/drawingml/2006/main" xmlns:r="http://schemas.openxmlformats.org/officeDocument/2006/relationships" xmlns:p="http://schemas.openxmlformats.org/presentationml/2006/main">
  <p:tag name="TIMING" val="|0.9|0|3|0.5|0|0.5|0|1.1|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4769</TotalTime>
  <Words>6729</Words>
  <PresentationFormat>Custom</PresentationFormat>
  <Paragraphs>850</Paragraphs>
  <Slides>54</Slides>
  <Notes>53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8" baseType="lpstr">
      <vt:lpstr>Yu Gothic UI Semilight</vt:lpstr>
      <vt:lpstr>Arial</vt:lpstr>
      <vt:lpstr>Bahnschrift SemiBold SemiConden</vt:lpstr>
      <vt:lpstr>Calibri</vt:lpstr>
      <vt:lpstr>Calibri Light</vt:lpstr>
      <vt:lpstr>Cambria Math</vt:lpstr>
      <vt:lpstr>Chu Van An</vt:lpstr>
      <vt:lpstr>Tahoma</vt:lpstr>
      <vt:lpstr>Times New Roman</vt:lpstr>
      <vt:lpstr>Tomaho</vt:lpstr>
      <vt:lpstr>Wingdings</vt:lpstr>
      <vt:lpstr>Office Theme</vt:lpstr>
      <vt:lpstr>1_Office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2013-08-31T11:42:51Z</dcterms:created>
  <dcterms:modified xsi:type="dcterms:W3CDTF">2022-08-24T09:12:17Z</dcterms:modified>
</cp:coreProperties>
</file>