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386" r:id="rId3"/>
    <p:sldId id="278" r:id="rId4"/>
    <p:sldId id="335" r:id="rId5"/>
    <p:sldId id="283" r:id="rId6"/>
    <p:sldId id="290" r:id="rId7"/>
    <p:sldId id="338" r:id="rId8"/>
    <p:sldId id="339" r:id="rId9"/>
    <p:sldId id="299" r:id="rId10"/>
    <p:sldId id="342" r:id="rId11"/>
    <p:sldId id="384" r:id="rId12"/>
    <p:sldId id="303" r:id="rId13"/>
    <p:sldId id="300" r:id="rId14"/>
    <p:sldId id="343" r:id="rId15"/>
    <p:sldId id="344" r:id="rId16"/>
    <p:sldId id="305" r:id="rId17"/>
    <p:sldId id="376" r:id="rId18"/>
    <p:sldId id="306" r:id="rId19"/>
    <p:sldId id="377" r:id="rId20"/>
    <p:sldId id="378" r:id="rId21"/>
    <p:sldId id="307" r:id="rId22"/>
    <p:sldId id="351" r:id="rId23"/>
    <p:sldId id="352" r:id="rId24"/>
    <p:sldId id="313" r:id="rId25"/>
    <p:sldId id="355" r:id="rId26"/>
    <p:sldId id="356" r:id="rId27"/>
    <p:sldId id="379" r:id="rId28"/>
    <p:sldId id="368" r:id="rId29"/>
    <p:sldId id="369" r:id="rId30"/>
    <p:sldId id="370" r:id="rId31"/>
    <p:sldId id="320" r:id="rId32"/>
    <p:sldId id="362" r:id="rId33"/>
    <p:sldId id="380" r:id="rId34"/>
    <p:sldId id="383" r:id="rId35"/>
    <p:sldId id="364" r:id="rId36"/>
    <p:sldId id="367" r:id="rId37"/>
    <p:sldId id="365" r:id="rId38"/>
    <p:sldId id="323" r:id="rId39"/>
    <p:sldId id="354" r:id="rId40"/>
    <p:sldId id="353" r:id="rId41"/>
    <p:sldId id="318" r:id="rId42"/>
    <p:sldId id="357" r:id="rId43"/>
    <p:sldId id="360" r:id="rId44"/>
    <p:sldId id="319" r:id="rId45"/>
    <p:sldId id="382" r:id="rId46"/>
    <p:sldId id="385" r:id="rId47"/>
    <p:sldId id="366" r:id="rId48"/>
    <p:sldId id="373" r:id="rId49"/>
    <p:sldId id="328" r:id="rId50"/>
    <p:sldId id="329" r:id="rId51"/>
    <p:sldId id="330" r:id="rId52"/>
    <p:sldId id="331" r:id="rId53"/>
    <p:sldId id="375" r:id="rId54"/>
    <p:sldId id="273" r:id="rId55"/>
    <p:sldId id="33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varScale="1">
        <p:scale>
          <a:sx n="78" d="100"/>
          <a:sy n="78" d="100"/>
        </p:scale>
        <p:origin x="1387"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3FC32-11DB-4EA8-BAF4-290DC0161F45}"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96EA0E-9619-4E9D-8932-428C16126BA6}" type="slidenum">
              <a:rPr lang="en-US" smtClean="0"/>
              <a:t>‹#›</a:t>
            </a:fld>
            <a:endParaRPr lang="en-US"/>
          </a:p>
        </p:txBody>
      </p:sp>
    </p:spTree>
    <p:extLst>
      <p:ext uri="{BB962C8B-B14F-4D97-AF65-F5344CB8AC3E}">
        <p14:creationId xmlns:p14="http://schemas.microsoft.com/office/powerpoint/2010/main" val="327850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fb87c9a92b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gfb87c9a92b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C79E-C3CF-DB05-2FD3-8A10550F36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CB649-06DE-15AD-1ED1-F46DEBD21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79AF3-ED98-601A-BCA0-A6AD223E778B}"/>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5" name="Footer Placeholder 4">
            <a:extLst>
              <a:ext uri="{FF2B5EF4-FFF2-40B4-BE49-F238E27FC236}">
                <a16:creationId xmlns:a16="http://schemas.microsoft.com/office/drawing/2014/main" id="{C5B60DBA-2463-0872-6B4C-83BDB119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5C63-A6A7-13EC-4682-86CE5203AC45}"/>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33332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8B30-350A-14FF-42FA-484811E92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B0F650-C794-D897-8EB6-FB551CB36E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893C2-87BA-16CC-CE2F-4D6E36FD6435}"/>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5" name="Footer Placeholder 4">
            <a:extLst>
              <a:ext uri="{FF2B5EF4-FFF2-40B4-BE49-F238E27FC236}">
                <a16:creationId xmlns:a16="http://schemas.microsoft.com/office/drawing/2014/main" id="{9082D3D2-5645-FE9D-27FE-BA21DAE89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0D1F5-F500-530D-A666-5FB6C5723002}"/>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119935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FB15A-7B2E-15BF-B091-E8A461635A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FBBC-A737-6C4A-BFE1-2AF875EFD7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D926F-55CE-9FAB-28EE-6D1CAD573A8B}"/>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5" name="Footer Placeholder 4">
            <a:extLst>
              <a:ext uri="{FF2B5EF4-FFF2-40B4-BE49-F238E27FC236}">
                <a16:creationId xmlns:a16="http://schemas.microsoft.com/office/drawing/2014/main" id="{F5D228D4-CBD8-D5AB-2410-B7CA968D13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D9958-9D19-D8F1-A039-D17981396B40}"/>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252520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9129-A7A6-1D9B-DAA0-21FA403E8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840D26-8282-4467-9B37-6CC3BA655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48832-92DB-370A-CDC3-8341A7E5CF33}"/>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5" name="Footer Placeholder 4">
            <a:extLst>
              <a:ext uri="{FF2B5EF4-FFF2-40B4-BE49-F238E27FC236}">
                <a16:creationId xmlns:a16="http://schemas.microsoft.com/office/drawing/2014/main" id="{716C9DF2-067A-D666-93BF-F5A7ECE5B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3D2E1-248F-9E35-583A-DF31E7CF102A}"/>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332407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8113-4BAA-A7B8-E287-06BBAB6D7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8CA1F0-750A-1715-008D-769576DD79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5DCEC-3196-6C22-1D4A-033E652F21B1}"/>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5" name="Footer Placeholder 4">
            <a:extLst>
              <a:ext uri="{FF2B5EF4-FFF2-40B4-BE49-F238E27FC236}">
                <a16:creationId xmlns:a16="http://schemas.microsoft.com/office/drawing/2014/main" id="{EABFD1B3-AC60-D27A-F100-A0B712D52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A756B-3734-7B7C-F3EB-573919A5FE9F}"/>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323927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AB38-4C07-4A67-7B72-A84F69C6C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320C0-0AB8-8507-9E6D-3E6FA5672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5AD515-E27A-D6E6-8B43-94CBF68DD7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27AE31-4281-FA2D-8C5A-BF0BA38C52CE}"/>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6" name="Footer Placeholder 5">
            <a:extLst>
              <a:ext uri="{FF2B5EF4-FFF2-40B4-BE49-F238E27FC236}">
                <a16:creationId xmlns:a16="http://schemas.microsoft.com/office/drawing/2014/main" id="{FE4F3AAA-F0B7-FCF1-4CB4-B0578C960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AFEF5-F5D7-9583-879B-CAFDE966EBE9}"/>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67147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BA5C-8580-3EF2-2DAA-A352A141B1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DB3CD-17A9-7214-421B-7618502D5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57DAB-9ABC-C868-EABB-9DFAAC1A5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81EA9-AFE3-86E2-E34A-94B82DE7D8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3C710-364C-2B5F-96C3-395347B27A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32C3E2-6B55-E501-405F-0848173FF313}"/>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8" name="Footer Placeholder 7">
            <a:extLst>
              <a:ext uri="{FF2B5EF4-FFF2-40B4-BE49-F238E27FC236}">
                <a16:creationId xmlns:a16="http://schemas.microsoft.com/office/drawing/2014/main" id="{870C77EA-2E87-BB6F-FEE4-4AAAC1656C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41D5C7-FB24-BBFA-7098-813C9C203B5A}"/>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70948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37A4-DCEF-ED73-FE69-7F9BBF5794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5A1045-0013-FB2F-7937-F0EADC835DE1}"/>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4" name="Footer Placeholder 3">
            <a:extLst>
              <a:ext uri="{FF2B5EF4-FFF2-40B4-BE49-F238E27FC236}">
                <a16:creationId xmlns:a16="http://schemas.microsoft.com/office/drawing/2014/main" id="{2278372F-A40C-7612-E10E-9240F7ECC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433FEE-30C5-1CC4-1BD8-8302C3CF0C2B}"/>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171384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C75FFB-2B8D-C1E2-F548-74022CD08AA9}"/>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3" name="Footer Placeholder 2">
            <a:extLst>
              <a:ext uri="{FF2B5EF4-FFF2-40B4-BE49-F238E27FC236}">
                <a16:creationId xmlns:a16="http://schemas.microsoft.com/office/drawing/2014/main" id="{B9B72C0F-AD5A-969A-BA64-00DC8741F3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70D9A8-65FB-3DC4-8FA1-68DF51C2C837}"/>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50035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2290-74AB-0B59-A10A-1C511E695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938C96-2EC3-7CAA-553E-49C1A214B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282E84-4F52-ABD6-FF48-AF2534606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12C86-13E3-F7A6-89E2-39FBBD42EA38}"/>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6" name="Footer Placeholder 5">
            <a:extLst>
              <a:ext uri="{FF2B5EF4-FFF2-40B4-BE49-F238E27FC236}">
                <a16:creationId xmlns:a16="http://schemas.microsoft.com/office/drawing/2014/main" id="{85807C06-A8B8-35A6-9473-259C5E2D0C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631E65-C8F1-6251-75BB-E88F467CB49F}"/>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3603684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C1F17-3AF1-9866-BBD1-337935B5F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87E973-F6C9-BED6-0ABC-826E70BE2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5F6694-4251-2ECB-A198-F5696A78B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1970AA-4D12-BD72-72A4-56F39AB3028B}"/>
              </a:ext>
            </a:extLst>
          </p:cNvPr>
          <p:cNvSpPr>
            <a:spLocks noGrp="1"/>
          </p:cNvSpPr>
          <p:nvPr>
            <p:ph type="dt" sz="half" idx="10"/>
          </p:nvPr>
        </p:nvSpPr>
        <p:spPr/>
        <p:txBody>
          <a:bodyPr/>
          <a:lstStyle/>
          <a:p>
            <a:fld id="{5C1AE8FD-1CD7-4024-960E-EBC95300457E}" type="datetimeFigureOut">
              <a:rPr lang="en-US" smtClean="0"/>
              <a:t>10/18/2022</a:t>
            </a:fld>
            <a:endParaRPr lang="en-US"/>
          </a:p>
        </p:txBody>
      </p:sp>
      <p:sp>
        <p:nvSpPr>
          <p:cNvPr id="6" name="Footer Placeholder 5">
            <a:extLst>
              <a:ext uri="{FF2B5EF4-FFF2-40B4-BE49-F238E27FC236}">
                <a16:creationId xmlns:a16="http://schemas.microsoft.com/office/drawing/2014/main" id="{C3519F9D-DAA9-BB9D-F941-D4634C1FD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4176A-B787-A6D8-26A3-41A228BCD5E7}"/>
              </a:ext>
            </a:extLst>
          </p:cNvPr>
          <p:cNvSpPr>
            <a:spLocks noGrp="1"/>
          </p:cNvSpPr>
          <p:nvPr>
            <p:ph type="sldNum" sz="quarter" idx="12"/>
          </p:nvPr>
        </p:nvSpPr>
        <p:spPr/>
        <p:txBody>
          <a:bodyPr/>
          <a:lstStyle/>
          <a:p>
            <a:fld id="{195F5CB2-C4C0-4D7E-A1AE-D4F1C65C876F}" type="slidenum">
              <a:rPr lang="en-US" smtClean="0"/>
              <a:t>‹#›</a:t>
            </a:fld>
            <a:endParaRPr lang="en-US"/>
          </a:p>
        </p:txBody>
      </p:sp>
    </p:spTree>
    <p:extLst>
      <p:ext uri="{BB962C8B-B14F-4D97-AF65-F5344CB8AC3E}">
        <p14:creationId xmlns:p14="http://schemas.microsoft.com/office/powerpoint/2010/main" val="194341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FFBF5-88E0-7B96-A6A1-15086657B1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FA02F-6177-09B0-C412-C4E6E8E5F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1A378-A929-C5EE-9174-794DC1D2C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AE8FD-1CD7-4024-960E-EBC95300457E}" type="datetimeFigureOut">
              <a:rPr lang="en-US" smtClean="0"/>
              <a:t>10/18/2022</a:t>
            </a:fld>
            <a:endParaRPr lang="en-US"/>
          </a:p>
        </p:txBody>
      </p:sp>
      <p:sp>
        <p:nvSpPr>
          <p:cNvPr id="5" name="Footer Placeholder 4">
            <a:extLst>
              <a:ext uri="{FF2B5EF4-FFF2-40B4-BE49-F238E27FC236}">
                <a16:creationId xmlns:a16="http://schemas.microsoft.com/office/drawing/2014/main" id="{88EA7C6E-7D43-B016-6FD1-64542F247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2DB483-4264-9930-DBFA-D21553432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F5CB2-C4C0-4D7E-A1AE-D4F1C65C876F}" type="slidenum">
              <a:rPr lang="en-US" smtClean="0"/>
              <a:t>‹#›</a:t>
            </a:fld>
            <a:endParaRPr lang="en-US"/>
          </a:p>
        </p:txBody>
      </p:sp>
    </p:spTree>
    <p:extLst>
      <p:ext uri="{BB962C8B-B14F-4D97-AF65-F5344CB8AC3E}">
        <p14:creationId xmlns:p14="http://schemas.microsoft.com/office/powerpoint/2010/main" val="2641675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sv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1.wdp"/><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4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2.svg"/><Relationship Id="rId10"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27.svg"/></Relationships>
</file>

<file path=ppt/slides/_rels/slide5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4.svg"/><Relationship Id="rId7" Type="http://schemas.openxmlformats.org/officeDocument/2006/relationships/image" Target="../media/image109.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55.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4" name="AutoShape 2">
            <a:extLst>
              <a:ext uri="{FF2B5EF4-FFF2-40B4-BE49-F238E27FC236}">
                <a16:creationId xmlns:a16="http://schemas.microsoft.com/office/drawing/2014/main" id="{1B9DDAE9-7334-9D9E-5D49-6DF5E7339F7E}"/>
              </a:ext>
            </a:extLst>
          </p:cNvPr>
          <p:cNvSpPr/>
          <p:nvPr/>
        </p:nvSpPr>
        <p:spPr>
          <a:xfrm>
            <a:off x="4445156" y="3859613"/>
            <a:ext cx="7565275" cy="2426757"/>
          </a:xfrm>
          <a:prstGeom prst="rect">
            <a:avLst/>
          </a:prstGeom>
          <a:solidFill>
            <a:srgbClr val="FFE36D"/>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1685">
            <a:off x="1336092" y="63416"/>
            <a:ext cx="10431120" cy="362244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935">
            <a:off x="7229689" y="-336172"/>
            <a:ext cx="1925007" cy="96250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16304">
            <a:off x="-666234" y="3849061"/>
            <a:ext cx="1986385" cy="133629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02255">
            <a:off x="11365986" y="3786115"/>
            <a:ext cx="2173709" cy="18851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799999">
            <a:off x="7979810" y="5984535"/>
            <a:ext cx="1925007" cy="962503"/>
          </a:xfrm>
          <a:prstGeom prst="rect">
            <a:avLst/>
          </a:prstGeom>
        </p:spPr>
      </p:pic>
      <p:pic>
        <p:nvPicPr>
          <p:cNvPr id="11" name="Picture 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0985" y="3698706"/>
            <a:ext cx="4736795" cy="3292073"/>
          </a:xfrm>
          <a:prstGeom prst="rect">
            <a:avLst/>
          </a:prstGeom>
        </p:spPr>
      </p:pic>
      <p:sp>
        <p:nvSpPr>
          <p:cNvPr id="13" name="TextBox 12">
            <a:extLst>
              <a:ext uri="{FF2B5EF4-FFF2-40B4-BE49-F238E27FC236}">
                <a16:creationId xmlns:a16="http://schemas.microsoft.com/office/drawing/2014/main" id="{2B29E598-E759-D1A9-4B5E-D760BF1BED81}"/>
              </a:ext>
            </a:extLst>
          </p:cNvPr>
          <p:cNvSpPr txBox="1"/>
          <p:nvPr/>
        </p:nvSpPr>
        <p:spPr>
          <a:xfrm>
            <a:off x="4670460" y="4182670"/>
            <a:ext cx="7565275" cy="1870769"/>
          </a:xfrm>
          <a:prstGeom prst="rect">
            <a:avLst/>
          </a:prstGeom>
          <a:noFill/>
        </p:spPr>
        <p:txBody>
          <a:bodyPr wrap="square">
            <a:spAutoFit/>
          </a:bodyPr>
          <a:lstStyle/>
          <a:p>
            <a:pPr algn="just">
              <a:lnSpc>
                <a:spcPct val="130000"/>
              </a:lnSpc>
              <a:spcBef>
                <a:spcPts val="300"/>
              </a:spcBef>
              <a:spcAft>
                <a:spcPts val="300"/>
              </a:spcAft>
            </a:pPr>
            <a:r>
              <a:rPr lang="en-US" sz="2800">
                <a:solidFill>
                  <a:srgbClr val="002060"/>
                </a:solidFill>
                <a:effectLst/>
                <a:latin typeface="Times New Roman" panose="02020603050405020304" pitchFamily="18" charset="0"/>
                <a:ea typeface="Calibri" panose="020F0502020204030204" pitchFamily="34" charset="0"/>
              </a:rPr>
              <a:t>Họ và tên giáo viên: </a:t>
            </a:r>
            <a:r>
              <a:rPr lang="en-US" sz="2800" b="1">
                <a:solidFill>
                  <a:srgbClr val="002060"/>
                </a:solidFill>
                <a:effectLst/>
                <a:latin typeface="Times New Roman" panose="02020603050405020304" pitchFamily="18" charset="0"/>
                <a:ea typeface="Calibri" panose="020F0502020204030204" pitchFamily="34" charset="0"/>
              </a:rPr>
              <a:t>Nguyễn Thị Linh</a:t>
            </a:r>
            <a:endParaRPr lang="en-US" sz="2800">
              <a:solidFill>
                <a:srgbClr val="002060"/>
              </a:solidFill>
              <a:effectLst/>
              <a:latin typeface="Times New Roman" panose="02020603050405020304" pitchFamily="18" charset="0"/>
              <a:ea typeface="Calibri" panose="020F0502020204030204" pitchFamily="34" charset="0"/>
            </a:endParaRPr>
          </a:p>
          <a:p>
            <a:pPr algn="just">
              <a:lnSpc>
                <a:spcPct val="130000"/>
              </a:lnSpc>
              <a:spcBef>
                <a:spcPts val="300"/>
              </a:spcBef>
              <a:spcAft>
                <a:spcPts val="300"/>
              </a:spcAft>
            </a:pPr>
            <a:r>
              <a:rPr lang="en-US" sz="2800">
                <a:solidFill>
                  <a:srgbClr val="002060"/>
                </a:solidFill>
                <a:effectLst/>
                <a:latin typeface="Times New Roman" panose="02020603050405020304" pitchFamily="18" charset="0"/>
                <a:ea typeface="Calibri" panose="020F0502020204030204" pitchFamily="34" charset="0"/>
              </a:rPr>
              <a:t>Đơn vị công tác: 	  Trường THCS Liêm Phong</a:t>
            </a:r>
          </a:p>
          <a:p>
            <a:pPr algn="just">
              <a:lnSpc>
                <a:spcPct val="130000"/>
              </a:lnSpc>
              <a:spcBef>
                <a:spcPts val="300"/>
              </a:spcBef>
              <a:spcAft>
                <a:spcPts val="300"/>
              </a:spcAft>
            </a:pPr>
            <a:r>
              <a:rPr lang="en-US" sz="2800">
                <a:solidFill>
                  <a:srgbClr val="002060"/>
                </a:solidFill>
                <a:latin typeface="Times New Roman" panose="02020603050405020304" pitchFamily="18" charset="0"/>
                <a:ea typeface="Calibri" panose="020F0502020204030204" pitchFamily="34" charset="0"/>
              </a:rPr>
              <a:t>Phòng GD&amp;ĐT huyện Thanh Liêm</a:t>
            </a:r>
            <a:endParaRPr lang="en-US" sz="2800">
              <a:solidFill>
                <a:srgbClr val="002060"/>
              </a:solidFill>
              <a:effectLst/>
              <a:latin typeface="Times New Roman" panose="02020603050405020304" pitchFamily="18" charset="0"/>
              <a:ea typeface="Calibri" panose="020F0502020204030204" pitchFamily="34" charset="0"/>
            </a:endParaRPr>
          </a:p>
        </p:txBody>
      </p:sp>
      <p:pic>
        <p:nvPicPr>
          <p:cNvPr id="2" name="Picture 4">
            <a:extLst>
              <a:ext uri="{FF2B5EF4-FFF2-40B4-BE49-F238E27FC236}">
                <a16:creationId xmlns:a16="http://schemas.microsoft.com/office/drawing/2014/main" id="{ABFFE030-9CFF-C504-620B-9B43CDA225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1685">
            <a:off x="498051" y="-217133"/>
            <a:ext cx="11187748" cy="3622443"/>
          </a:xfrm>
          <a:prstGeom prst="rect">
            <a:avLst/>
          </a:prstGeom>
        </p:spPr>
      </p:pic>
      <p:sp>
        <p:nvSpPr>
          <p:cNvPr id="12" name="TextBox 5">
            <a:extLst>
              <a:ext uri="{FF2B5EF4-FFF2-40B4-BE49-F238E27FC236}">
                <a16:creationId xmlns:a16="http://schemas.microsoft.com/office/drawing/2014/main" id="{CDB6B59F-80C2-0AF8-EBBD-8AB131210151}"/>
              </a:ext>
            </a:extLst>
          </p:cNvPr>
          <p:cNvSpPr txBox="1"/>
          <p:nvPr/>
        </p:nvSpPr>
        <p:spPr>
          <a:xfrm>
            <a:off x="996560" y="509543"/>
            <a:ext cx="10320882" cy="2655920"/>
          </a:xfrm>
          <a:prstGeom prst="rect">
            <a:avLst/>
          </a:prstGeom>
        </p:spPr>
        <p:txBody>
          <a:bodyPr wrap="square" lIns="0" tIns="0" rIns="0" bIns="0" rtlCol="0" anchor="t">
            <a:spAutoFit/>
          </a:bodyPr>
          <a:lstStyle/>
          <a:p>
            <a:pPr algn="ctr">
              <a:lnSpc>
                <a:spcPct val="150000"/>
              </a:lnSpc>
            </a:pPr>
            <a:r>
              <a:rPr lang="en-US" sz="4000" b="1" dirty="0">
                <a:solidFill>
                  <a:schemeClr val="bg1"/>
                </a:solidFill>
                <a:latin typeface="Arial" panose="020B0604020202020204" pitchFamily="34" charset="0"/>
                <a:cs typeface="Arial" panose="020B0604020202020204" pitchFamily="34" charset="0"/>
              </a:rPr>
              <a:t>CHÀO MỪNG BAN GIÁM KHẢO </a:t>
            </a:r>
            <a:r>
              <a:rPr lang="en-US" sz="4000" b="1">
                <a:solidFill>
                  <a:schemeClr val="bg1"/>
                </a:solidFill>
                <a:latin typeface="Arial" panose="020B0604020202020204" pitchFamily="34" charset="0"/>
                <a:cs typeface="Arial" panose="020B0604020202020204" pitchFamily="34" charset="0"/>
              </a:rPr>
              <a:t>VÀ </a:t>
            </a:r>
          </a:p>
          <a:p>
            <a:pPr algn="ctr">
              <a:lnSpc>
                <a:spcPct val="150000"/>
              </a:lnSpc>
            </a:pPr>
            <a:r>
              <a:rPr lang="en-US" sz="4000" b="1">
                <a:solidFill>
                  <a:schemeClr val="bg1"/>
                </a:solidFill>
                <a:latin typeface="Arial" panose="020B0604020202020204" pitchFamily="34" charset="0"/>
                <a:cs typeface="Arial" panose="020B0604020202020204" pitchFamily="34" charset="0"/>
              </a:rPr>
              <a:t>QUÝ </a:t>
            </a:r>
            <a:r>
              <a:rPr lang="en-US" sz="4000" b="1" dirty="0">
                <a:solidFill>
                  <a:schemeClr val="bg1"/>
                </a:solidFill>
                <a:latin typeface="Arial" panose="020B0604020202020204" pitchFamily="34" charset="0"/>
                <a:cs typeface="Arial" panose="020B0604020202020204" pitchFamily="34" charset="0"/>
              </a:rPr>
              <a:t>THẦY CÔ VỀ DỰ HỘI THI GIÁO VIÊN CHỦ NHIỆM </a:t>
            </a:r>
            <a:r>
              <a:rPr lang="en-US" sz="4000" b="1">
                <a:solidFill>
                  <a:schemeClr val="bg1"/>
                </a:solidFill>
                <a:latin typeface="Arial" panose="020B0604020202020204" pitchFamily="34" charset="0"/>
                <a:cs typeface="Arial" panose="020B0604020202020204" pitchFamily="34" charset="0"/>
              </a:rPr>
              <a:t>LỚP GIỎI TỈNH HÀ NAM.</a:t>
            </a:r>
            <a:endParaRPr lang="en-US" sz="4000" b="1" dirty="0">
              <a:solidFill>
                <a:schemeClr val="bg1"/>
              </a:solidFill>
              <a:latin typeface="Arial" panose="020B0604020202020204" pitchFamily="34" charset="0"/>
              <a:cs typeface="Arial" panose="020B0604020202020204" pitchFamily="34" charset="0"/>
            </a:endParaRPr>
          </a:p>
        </p:txBody>
      </p:sp>
      <p:pic>
        <p:nvPicPr>
          <p:cNvPr id="16" name="Picture 9">
            <a:extLst>
              <a:ext uri="{FF2B5EF4-FFF2-40B4-BE49-F238E27FC236}">
                <a16:creationId xmlns:a16="http://schemas.microsoft.com/office/drawing/2014/main" id="{2FC206B4-BAB4-6DF1-F819-36929E3664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896365">
            <a:off x="131574" y="339502"/>
            <a:ext cx="1842425" cy="1095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F2744-EF3E-01E8-21D5-71EDBD8C250A}"/>
              </a:ext>
            </a:extLst>
          </p:cNvPr>
          <p:cNvPicPr>
            <a:picLocks noChangeAspect="1"/>
          </p:cNvPicPr>
          <p:nvPr/>
        </p:nvPicPr>
        <p:blipFill>
          <a:blip r:embed="rId2"/>
          <a:stretch>
            <a:fillRect/>
          </a:stretch>
        </p:blipFill>
        <p:spPr>
          <a:xfrm>
            <a:off x="2170655" y="0"/>
            <a:ext cx="6629216" cy="6806604"/>
          </a:xfrm>
          <a:prstGeom prst="rect">
            <a:avLst/>
          </a:prstGeom>
        </p:spPr>
      </p:pic>
    </p:spTree>
    <p:extLst>
      <p:ext uri="{BB962C8B-B14F-4D97-AF65-F5344CB8AC3E}">
        <p14:creationId xmlns:p14="http://schemas.microsoft.com/office/powerpoint/2010/main" val="3845890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2D1156-0C10-9B93-6FD4-8F91BCF7C72B}"/>
              </a:ext>
            </a:extLst>
          </p:cNvPr>
          <p:cNvPicPr>
            <a:picLocks noChangeAspect="1"/>
          </p:cNvPicPr>
          <p:nvPr/>
        </p:nvPicPr>
        <p:blipFill rotWithShape="1">
          <a:blip r:embed="rId2">
            <a:extLst>
              <a:ext uri="{28A0092B-C50C-407E-A947-70E740481C1C}">
                <a14:useLocalDpi xmlns:a14="http://schemas.microsoft.com/office/drawing/2010/main" val="0"/>
              </a:ext>
            </a:extLst>
          </a:blip>
          <a:srcRect t="20444" b="14816"/>
          <a:stretch/>
        </p:blipFill>
        <p:spPr>
          <a:xfrm>
            <a:off x="8023857" y="680718"/>
            <a:ext cx="3945020" cy="5675633"/>
          </a:xfrm>
          <a:prstGeom prst="rect">
            <a:avLst/>
          </a:prstGeom>
        </p:spPr>
      </p:pic>
      <p:pic>
        <p:nvPicPr>
          <p:cNvPr id="6" name="Picture 5">
            <a:extLst>
              <a:ext uri="{FF2B5EF4-FFF2-40B4-BE49-F238E27FC236}">
                <a16:creationId xmlns:a16="http://schemas.microsoft.com/office/drawing/2014/main" id="{54C68012-71D7-801F-13E6-9A725B40C49A}"/>
              </a:ext>
            </a:extLst>
          </p:cNvPr>
          <p:cNvPicPr>
            <a:picLocks noChangeAspect="1"/>
          </p:cNvPicPr>
          <p:nvPr/>
        </p:nvPicPr>
        <p:blipFill rotWithShape="1">
          <a:blip r:embed="rId3">
            <a:extLst>
              <a:ext uri="{28A0092B-C50C-407E-A947-70E740481C1C}">
                <a14:useLocalDpi xmlns:a14="http://schemas.microsoft.com/office/drawing/2010/main" val="0"/>
              </a:ext>
            </a:extLst>
          </a:blip>
          <a:srcRect t="19110" b="12741"/>
          <a:stretch/>
        </p:blipFill>
        <p:spPr>
          <a:xfrm>
            <a:off x="4159884" y="680719"/>
            <a:ext cx="3747769" cy="5675634"/>
          </a:xfrm>
          <a:prstGeom prst="rect">
            <a:avLst/>
          </a:prstGeom>
        </p:spPr>
      </p:pic>
      <p:pic>
        <p:nvPicPr>
          <p:cNvPr id="8" name="Picture 7">
            <a:extLst>
              <a:ext uri="{FF2B5EF4-FFF2-40B4-BE49-F238E27FC236}">
                <a16:creationId xmlns:a16="http://schemas.microsoft.com/office/drawing/2014/main" id="{4B40BD39-3177-5874-876B-E4BCBB149264}"/>
              </a:ext>
            </a:extLst>
          </p:cNvPr>
          <p:cNvPicPr>
            <a:picLocks noChangeAspect="1"/>
          </p:cNvPicPr>
          <p:nvPr/>
        </p:nvPicPr>
        <p:blipFill rotWithShape="1">
          <a:blip r:embed="rId4">
            <a:extLst>
              <a:ext uri="{28A0092B-C50C-407E-A947-70E740481C1C}">
                <a14:useLocalDpi xmlns:a14="http://schemas.microsoft.com/office/drawing/2010/main" val="0"/>
              </a:ext>
            </a:extLst>
          </a:blip>
          <a:srcRect t="20445" b="11407"/>
          <a:stretch/>
        </p:blipFill>
        <p:spPr>
          <a:xfrm>
            <a:off x="295910" y="680719"/>
            <a:ext cx="3747770" cy="5675635"/>
          </a:xfrm>
          <a:prstGeom prst="rect">
            <a:avLst/>
          </a:prstGeom>
        </p:spPr>
      </p:pic>
    </p:spTree>
    <p:extLst>
      <p:ext uri="{BB962C8B-B14F-4D97-AF65-F5344CB8AC3E}">
        <p14:creationId xmlns:p14="http://schemas.microsoft.com/office/powerpoint/2010/main" val="1014278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rgbClr val="FFE36D"/>
          </a:solidFill>
        </p:spPr>
      </p:sp>
      <p:sp>
        <p:nvSpPr>
          <p:cNvPr id="7" name="TextBox 6"/>
          <p:cNvSpPr txBox="1"/>
          <p:nvPr/>
        </p:nvSpPr>
        <p:spPr>
          <a:xfrm>
            <a:off x="929701" y="1748007"/>
            <a:ext cx="10332598" cy="5016758"/>
          </a:xfrm>
          <a:prstGeom prst="rect">
            <a:avLst/>
          </a:prstGeom>
          <a:noFill/>
        </p:spPr>
        <p:txBody>
          <a:bodyPr wrap="square" rtlCol="0">
            <a:spAutoFit/>
          </a:bodyPr>
          <a:lstStyle/>
          <a:p>
            <a:pPr algn="just" fontAlgn="base"/>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Tìm</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hiểu</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tình</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hình</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của</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lớp</a:t>
            </a:r>
            <a:r>
              <a:rPr lang="es-VE" sz="3200" b="1" dirty="0">
                <a:solidFill>
                  <a:srgbClr val="0000CC"/>
                </a:solidFill>
                <a:latin typeface="Times New Roman" panose="02020603050405020304" pitchFamily="18" charset="0"/>
                <a:cs typeface="Times New Roman" panose="02020603050405020304" pitchFamily="18" charset="0"/>
              </a:rPr>
              <a:t>:</a:t>
            </a:r>
            <a:endParaRPr lang="en-US" sz="3200" dirty="0">
              <a:solidFill>
                <a:srgbClr val="0000CC"/>
              </a:solidFill>
              <a:latin typeface="Times New Roman" panose="02020603050405020304" pitchFamily="18" charset="0"/>
              <a:cs typeface="Times New Roman" panose="02020603050405020304" pitchFamily="18" charset="0"/>
            </a:endParaRP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Khảo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sát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đối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tượng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thông</a:t>
            </a:r>
            <a:r>
              <a:rPr lang="es-VE" sz="3200" dirty="0">
                <a:latin typeface="Times New Roman" panose="02020603050405020304" pitchFamily="18" charset="0"/>
                <a:cs typeface="Times New Roman" panose="02020603050405020304" pitchFamily="18" charset="0"/>
              </a:rPr>
              <a:t> qua </a:t>
            </a:r>
            <a:r>
              <a:rPr lang="es-VE" sz="3200" dirty="0" err="1">
                <a:latin typeface="Times New Roman" panose="02020603050405020304" pitchFamily="18" charset="0"/>
                <a:cs typeface="Times New Roman" panose="02020603050405020304" pitchFamily="18" charset="0"/>
              </a:rPr>
              <a:t>hồ</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sơ</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bạ</a:t>
            </a:r>
            <a:r>
              <a:rPr lang="es-VE" sz="3200" dirty="0">
                <a:latin typeface="Times New Roman" panose="02020603050405020304" pitchFamily="18" charset="0"/>
                <a:cs typeface="Times New Roman" panose="02020603050405020304" pitchFamily="18" charset="0"/>
              </a:rPr>
              <a:t>, qua </a:t>
            </a:r>
            <a:r>
              <a:rPr lang="es-VE" sz="3200" dirty="0" err="1">
                <a:latin typeface="Times New Roman" panose="02020603050405020304" pitchFamily="18" charset="0"/>
                <a:cs typeface="Times New Roman" panose="02020603050405020304" pitchFamily="18" charset="0"/>
              </a:rPr>
              <a:t>giáo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chủ</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nhiệm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cũ</a:t>
            </a:r>
            <a:r>
              <a:rPr lang="es-VE" sz="3200" dirty="0">
                <a:latin typeface="Times New Roman" panose="02020603050405020304" pitchFamily="18" charset="0"/>
                <a:cs typeface="Times New Roman" panose="02020603050405020304" pitchFamily="18" charset="0"/>
              </a:rPr>
              <a:t>, qua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trong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lớp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hoặc</a:t>
            </a:r>
            <a:r>
              <a:rPr lang="es-VE" sz="3200" dirty="0">
                <a:latin typeface="Times New Roman" panose="02020603050405020304" pitchFamily="18" charset="0"/>
                <a:cs typeface="Times New Roman" panose="02020603050405020304" pitchFamily="18" charset="0"/>
              </a:rPr>
              <a:t> qua </a:t>
            </a:r>
            <a:r>
              <a:rPr lang="es-VE" sz="3200" dirty="0" err="1">
                <a:latin typeface="Times New Roman" panose="02020603050405020304" pitchFamily="18" charset="0"/>
                <a:cs typeface="Times New Roman" panose="02020603050405020304" pitchFamily="18" charset="0"/>
              </a:rPr>
              <a:t>phụ</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huynh</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Tiến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hành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phân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loại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đối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tượng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để</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đưa</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vào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sổ</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kế</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hoạch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công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tác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chủ</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nhiệm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cụ</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thể</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gặp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hoàn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cảnh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khó</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khăn</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khuyết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tật</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chưa ngo</a:t>
            </a:r>
            <a:r>
              <a:rPr lang="en-US" sz="3200">
                <a:latin typeface="Times New Roman" panose="02020603050405020304" pitchFamily="18" charset="0"/>
                <a:cs typeface="Times New Roman" panose="02020603050405020304" pitchFamily="18" charset="0"/>
              </a:rPr>
              <a:t>an.</a:t>
            </a:r>
            <a:endParaRPr lang="en-US" sz="3200" dirty="0">
              <a:latin typeface="Times New Roman" panose="02020603050405020304" pitchFamily="18" charset="0"/>
              <a:cs typeface="Times New Roman" panose="02020603050405020304" pitchFamily="18" charset="0"/>
            </a:endParaRP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sinh</a:t>
            </a:r>
            <a:r>
              <a:rPr lang="es-VE" sz="3200">
                <a:latin typeface="Times New Roman" panose="02020603050405020304" pitchFamily="18" charset="0"/>
                <a:cs typeface="Times New Roman" panose="02020603050405020304" pitchFamily="18" charset="0"/>
              </a:rPr>
              <a:t> có </a:t>
            </a:r>
            <a:r>
              <a:rPr lang="vi-VN" sz="3200">
                <a:latin typeface="Times New Roman" panose="02020603050405020304" pitchFamily="18" charset="0"/>
                <a:cs typeface="Times New Roman" panose="02020603050405020304" pitchFamily="18" charset="0"/>
              </a:rPr>
              <a:t>nhận </a:t>
            </a:r>
            <a:r>
              <a:rPr lang="vi-VN" sz="3200" dirty="0">
                <a:latin typeface="Times New Roman" panose="02020603050405020304" pitchFamily="18" charset="0"/>
                <a:cs typeface="Times New Roman" panose="02020603050405020304" pitchFamily="18" charset="0"/>
              </a:rPr>
              <a:t>thức chậm</a:t>
            </a:r>
            <a:r>
              <a:rPr lang="es-VE" sz="3200" dirty="0">
                <a:latin typeface="Times New Roman" panose="02020603050405020304" pitchFamily="18" charset="0"/>
                <a:cs typeface="Times New Roman" panose="02020603050405020304" pitchFamily="18" charset="0"/>
              </a:rPr>
              <a:t>.</a:t>
            </a:r>
          </a:p>
          <a:p>
            <a:pPr algn="just" fontAlgn="base"/>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có</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những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năng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lực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đặc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biệt</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 name="Picture 4">
            <a:extLst>
              <a:ext uri="{FF2B5EF4-FFF2-40B4-BE49-F238E27FC236}">
                <a16:creationId xmlns:a16="http://schemas.microsoft.com/office/drawing/2014/main" id="{5EAB41C6-7765-BF84-B4F2-3392B0A9D3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44013" y="-276269"/>
            <a:ext cx="11826590" cy="2081432"/>
          </a:xfrm>
          <a:prstGeom prst="rect">
            <a:avLst/>
          </a:prstGeom>
        </p:spPr>
      </p:pic>
      <p:sp>
        <p:nvSpPr>
          <p:cNvPr id="5" name="TextBox 4">
            <a:extLst>
              <a:ext uri="{FF2B5EF4-FFF2-40B4-BE49-F238E27FC236}">
                <a16:creationId xmlns:a16="http://schemas.microsoft.com/office/drawing/2014/main" id="{CEF7C2CA-9B2F-A698-69E6-0AFD9826DC33}"/>
              </a:ext>
            </a:extLst>
          </p:cNvPr>
          <p:cNvSpPr txBox="1"/>
          <p:nvPr/>
        </p:nvSpPr>
        <p:spPr>
          <a:xfrm>
            <a:off x="624970" y="372547"/>
            <a:ext cx="10972800" cy="584775"/>
          </a:xfrm>
          <a:prstGeom prst="rect">
            <a:avLst/>
          </a:prstGeom>
          <a:noFill/>
        </p:spPr>
        <p:txBody>
          <a:bodyPr wrap="square">
            <a:spAutoFit/>
          </a:bodyPr>
          <a:lstStyle/>
          <a:p>
            <a:r>
              <a:rPr lang="en-US" sz="3200" b="1">
                <a:solidFill>
                  <a:srgbClr val="0000CC"/>
                </a:solidFill>
                <a:effectLst/>
                <a:latin typeface="Times New Roman" panose="02020603050405020304" pitchFamily="18" charset="0"/>
                <a:ea typeface="Times New Roman" panose="02020603050405020304" pitchFamily="18" charset="0"/>
              </a:rPr>
              <a:t>Giải pháp 1: Tìm hiểu thông tin học sinh trong lớp</a:t>
            </a:r>
            <a:endParaRPr lang="en-US" sz="3200">
              <a:solidFill>
                <a:srgbClr val="0000CC"/>
              </a:solidFill>
            </a:endParaRPr>
          </a:p>
        </p:txBody>
      </p:sp>
      <p:pic>
        <p:nvPicPr>
          <p:cNvPr id="4" name="Picture 3">
            <a:extLst>
              <a:ext uri="{FF2B5EF4-FFF2-40B4-BE49-F238E27FC236}">
                <a16:creationId xmlns:a16="http://schemas.microsoft.com/office/drawing/2014/main" id="{FB0B2084-3460-5DD0-6C69-464CFABB62F9}"/>
              </a:ext>
            </a:extLst>
          </p:cNvPr>
          <p:cNvPicPr>
            <a:picLocks noChangeAspect="1"/>
          </p:cNvPicPr>
          <p:nvPr/>
        </p:nvPicPr>
        <p:blipFill rotWithShape="1">
          <a:blip r:embed="rId4">
            <a:clrChange>
              <a:clrFrom>
                <a:srgbClr val="240A00"/>
              </a:clrFrom>
              <a:clrTo>
                <a:srgbClr val="240A00">
                  <a:alpha val="0"/>
                </a:srgbClr>
              </a:clrTo>
            </a:clrChange>
            <a:extLst>
              <a:ext uri="{BEBA8EAE-BF5A-486C-A8C5-ECC9F3942E4B}">
                <a14:imgProps xmlns:a14="http://schemas.microsoft.com/office/drawing/2010/main">
                  <a14:imgLayer r:embed="rId5">
                    <a14:imgEffect>
                      <a14:backgroundRemoval t="3809" b="88428" l="9028" r="94358">
                        <a14:foregroundMark x1="94618" y1="9326" x2="15972" y2="6934"/>
                        <a14:foregroundMark x1="11806" y1="6055" x2="9983" y2="15186"/>
                        <a14:foregroundMark x1="11979" y1="3809" x2="11979" y2="3809"/>
                        <a14:foregroundMark x1="92882" y1="53076" x2="18750" y2="52783"/>
                        <a14:foregroundMark x1="88281" y1="53711" x2="87413" y2="81250"/>
                        <a14:foregroundMark x1="89757" y1="78467" x2="13715" y2="79541"/>
                        <a14:foregroundMark x1="22309" y1="49854" x2="10069" y2="49854"/>
                        <a14:foregroundMark x1="10069" y1="49854" x2="9028" y2="79688"/>
                        <a14:foregroundMark x1="9028" y1="79688" x2="10150" y2="85068"/>
                        <a14:backgroundMark x1="70920" y1="44971" x2="36111" y2="46680"/>
                        <a14:backgroundMark x1="36111" y1="46680" x2="34462" y2="46143"/>
                        <a14:backgroundMark x1="81076" y1="42676" x2="81076" y2="42676"/>
                        <a14:backgroundMark x1="11545" y1="87793" x2="11545" y2="87793"/>
                        <a14:backgroundMark x1="11111" y1="86914" x2="8767" y2="86914"/>
                        <a14:backgroundMark x1="15278" y1="87012" x2="8767" y2="88330"/>
                        <a14:backgroundMark x1="10938" y1="86572" x2="7986" y2="86572"/>
                        <a14:backgroundMark x1="11545" y1="85791" x2="7986" y2="86816"/>
                      </a14:backgroundRemoval>
                    </a14:imgEffect>
                  </a14:imgLayer>
                </a14:imgProps>
              </a:ext>
              <a:ext uri="{28A0092B-C50C-407E-A947-70E740481C1C}">
                <a14:useLocalDpi xmlns:a14="http://schemas.microsoft.com/office/drawing/2010/main" val="0"/>
              </a:ext>
            </a:extLst>
          </a:blip>
          <a:srcRect b="11111"/>
          <a:stretch/>
        </p:blipFill>
        <p:spPr>
          <a:xfrm rot="16200000">
            <a:off x="8527688" y="3417309"/>
            <a:ext cx="2516932" cy="3977375"/>
          </a:xfrm>
          <a:prstGeom prst="rect">
            <a:avLst/>
          </a:prstGeom>
        </p:spPr>
      </p:pic>
    </p:spTree>
    <p:extLst>
      <p:ext uri="{BB962C8B-B14F-4D97-AF65-F5344CB8AC3E}">
        <p14:creationId xmlns:p14="http://schemas.microsoft.com/office/powerpoint/2010/main" val="107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AutoShape 3">
            <a:extLst>
              <a:ext uri="{FF2B5EF4-FFF2-40B4-BE49-F238E27FC236}">
                <a16:creationId xmlns:a16="http://schemas.microsoft.com/office/drawing/2014/main" id="{F03867B0-AF53-5477-7962-0D751F5ABE1D}"/>
              </a:ext>
            </a:extLst>
          </p:cNvPr>
          <p:cNvSpPr/>
          <p:nvPr/>
        </p:nvSpPr>
        <p:spPr>
          <a:xfrm>
            <a:off x="404805" y="914400"/>
            <a:ext cx="11177595" cy="6126480"/>
          </a:xfrm>
          <a:prstGeom prst="rect">
            <a:avLst/>
          </a:prstGeom>
          <a:solidFill>
            <a:srgbClr val="FFFFFF"/>
          </a:solidFill>
        </p:spPr>
      </p:sp>
      <p:pic>
        <p:nvPicPr>
          <p:cNvPr id="5" name="Picture 4">
            <a:extLst>
              <a:ext uri="{FF2B5EF4-FFF2-40B4-BE49-F238E27FC236}">
                <a16:creationId xmlns:a16="http://schemas.microsoft.com/office/drawing/2014/main" id="{C612AA04-5E54-D32A-5247-8B5700231F7A}"/>
              </a:ext>
            </a:extLst>
          </p:cNvPr>
          <p:cNvPicPr>
            <a:picLocks noChangeAspect="1"/>
          </p:cNvPicPr>
          <p:nvPr/>
        </p:nvPicPr>
        <p:blipFill rotWithShape="1">
          <a:blip r:embed="rId2">
            <a:extLst>
              <a:ext uri="{28A0092B-C50C-407E-A947-70E740481C1C}">
                <a14:useLocalDpi xmlns:a14="http://schemas.microsoft.com/office/drawing/2010/main" val="0"/>
              </a:ext>
            </a:extLst>
          </a:blip>
          <a:srcRect l="5981" r="19873"/>
          <a:stretch/>
        </p:blipFill>
        <p:spPr>
          <a:xfrm>
            <a:off x="1203960" y="1104891"/>
            <a:ext cx="9479279" cy="575310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4301"/>
          <a:stretch>
            <a:fillRect/>
          </a:stretch>
        </p:blipFill>
        <p:spPr>
          <a:xfrm rot="169074">
            <a:off x="44013" y="-276269"/>
            <a:ext cx="11826590" cy="2081432"/>
          </a:xfrm>
          <a:prstGeom prst="rect">
            <a:avLst/>
          </a:prstGeom>
        </p:spPr>
      </p:pic>
      <p:sp>
        <p:nvSpPr>
          <p:cNvPr id="3" name="TextBox 2">
            <a:extLst>
              <a:ext uri="{FF2B5EF4-FFF2-40B4-BE49-F238E27FC236}">
                <a16:creationId xmlns:a16="http://schemas.microsoft.com/office/drawing/2014/main" id="{A1A5BE61-855A-E2B6-27C9-F718D0399593}"/>
              </a:ext>
            </a:extLst>
          </p:cNvPr>
          <p:cNvSpPr txBox="1"/>
          <p:nvPr/>
        </p:nvSpPr>
        <p:spPr>
          <a:xfrm>
            <a:off x="624970" y="372547"/>
            <a:ext cx="10972800" cy="584775"/>
          </a:xfrm>
          <a:prstGeom prst="rect">
            <a:avLst/>
          </a:prstGeom>
          <a:noFill/>
        </p:spPr>
        <p:txBody>
          <a:bodyPr wrap="square">
            <a:spAutoFit/>
          </a:bodyPr>
          <a:lstStyle/>
          <a:p>
            <a:r>
              <a:rPr lang="en-US" sz="3200" b="1">
                <a:solidFill>
                  <a:srgbClr val="0000CC"/>
                </a:solidFill>
                <a:effectLst/>
                <a:latin typeface="Times New Roman" panose="02020603050405020304" pitchFamily="18" charset="0"/>
                <a:ea typeface="Times New Roman" panose="02020603050405020304" pitchFamily="18" charset="0"/>
              </a:rPr>
              <a:t>Giải pháp 1: Tìm hiểu thông tin học sinh trong lớp</a:t>
            </a:r>
            <a:endParaRPr lang="en-US" sz="3200">
              <a:solidFill>
                <a:srgbClr val="0000CC"/>
              </a:solidFill>
            </a:endParaRPr>
          </a:p>
        </p:txBody>
      </p:sp>
      <p:sp>
        <p:nvSpPr>
          <p:cNvPr id="2" name="TextBox 1">
            <a:extLst>
              <a:ext uri="{FF2B5EF4-FFF2-40B4-BE49-F238E27FC236}">
                <a16:creationId xmlns:a16="http://schemas.microsoft.com/office/drawing/2014/main" id="{2F2BE73E-174B-3EBA-5E4E-9200350CE2D3}"/>
              </a:ext>
            </a:extLst>
          </p:cNvPr>
          <p:cNvSpPr txBox="1"/>
          <p:nvPr/>
        </p:nvSpPr>
        <p:spPr>
          <a:xfrm>
            <a:off x="5730240" y="1234440"/>
            <a:ext cx="4952999"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Bầu cán </a:t>
            </a:r>
            <a:r>
              <a:rPr lang="en-US" sz="3200" b="1" dirty="0" err="1">
                <a:solidFill>
                  <a:srgbClr val="FF0000"/>
                </a:solidFill>
                <a:latin typeface="Times New Roman" panose="02020603050405020304" pitchFamily="18" charset="0"/>
                <a:cs typeface="Times New Roman" panose="02020603050405020304" pitchFamily="18" charset="0"/>
              </a:rPr>
              <a:t>bộ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054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 name="AutoShape 3">
            <a:extLst>
              <a:ext uri="{FF2B5EF4-FFF2-40B4-BE49-F238E27FC236}">
                <a16:creationId xmlns:a16="http://schemas.microsoft.com/office/drawing/2014/main" id="{F03867B0-AF53-5477-7962-0D751F5ABE1D}"/>
              </a:ext>
            </a:extLst>
          </p:cNvPr>
          <p:cNvSpPr/>
          <p:nvPr/>
        </p:nvSpPr>
        <p:spPr>
          <a:xfrm>
            <a:off x="404805" y="914400"/>
            <a:ext cx="11177595" cy="6126480"/>
          </a:xfrm>
          <a:prstGeom prst="rect">
            <a:avLst/>
          </a:prstGeom>
          <a:solidFill>
            <a:srgbClr val="FFFFFF"/>
          </a:solidFill>
        </p:spPr>
      </p:sp>
      <p:pic>
        <p:nvPicPr>
          <p:cNvPr id="17" name="Picture 16">
            <a:extLst>
              <a:ext uri="{FF2B5EF4-FFF2-40B4-BE49-F238E27FC236}">
                <a16:creationId xmlns:a16="http://schemas.microsoft.com/office/drawing/2014/main" id="{B74EEC12-163B-BA21-9B2E-5C96FA215770}"/>
              </a:ext>
            </a:extLst>
          </p:cNvPr>
          <p:cNvPicPr>
            <a:picLocks noChangeAspect="1"/>
          </p:cNvPicPr>
          <p:nvPr/>
        </p:nvPicPr>
        <p:blipFill rotWithShape="1">
          <a:blip r:embed="rId2">
            <a:extLst>
              <a:ext uri="{28A0092B-C50C-407E-A947-70E740481C1C}">
                <a14:useLocalDpi xmlns:a14="http://schemas.microsoft.com/office/drawing/2010/main" val="0"/>
              </a:ext>
            </a:extLst>
          </a:blip>
          <a:srcRect r="24250"/>
          <a:stretch/>
        </p:blipFill>
        <p:spPr>
          <a:xfrm>
            <a:off x="1036320" y="1371600"/>
            <a:ext cx="9235440" cy="54864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4301"/>
          <a:stretch>
            <a:fillRect/>
          </a:stretch>
        </p:blipFill>
        <p:spPr>
          <a:xfrm rot="169074">
            <a:off x="44013" y="-276269"/>
            <a:ext cx="11826590" cy="2081432"/>
          </a:xfrm>
          <a:prstGeom prst="rect">
            <a:avLst/>
          </a:prstGeom>
        </p:spPr>
      </p:pic>
      <p:sp>
        <p:nvSpPr>
          <p:cNvPr id="3" name="TextBox 2">
            <a:extLst>
              <a:ext uri="{FF2B5EF4-FFF2-40B4-BE49-F238E27FC236}">
                <a16:creationId xmlns:a16="http://schemas.microsoft.com/office/drawing/2014/main" id="{A1A5BE61-855A-E2B6-27C9-F718D0399593}"/>
              </a:ext>
            </a:extLst>
          </p:cNvPr>
          <p:cNvSpPr txBox="1"/>
          <p:nvPr/>
        </p:nvSpPr>
        <p:spPr>
          <a:xfrm>
            <a:off x="624970" y="372547"/>
            <a:ext cx="10972800" cy="584775"/>
          </a:xfrm>
          <a:prstGeom prst="rect">
            <a:avLst/>
          </a:prstGeom>
          <a:noFill/>
        </p:spPr>
        <p:txBody>
          <a:bodyPr wrap="square">
            <a:spAutoFit/>
          </a:bodyPr>
          <a:lstStyle/>
          <a:p>
            <a:r>
              <a:rPr lang="en-US" sz="3200" b="1">
                <a:solidFill>
                  <a:srgbClr val="0000CC"/>
                </a:solidFill>
                <a:effectLst/>
                <a:latin typeface="Times New Roman" panose="02020603050405020304" pitchFamily="18" charset="0"/>
                <a:ea typeface="Times New Roman" panose="02020603050405020304" pitchFamily="18" charset="0"/>
              </a:rPr>
              <a:t>Giải pháp 1: Tìm hiểu thông tin học sinh trong lớp</a:t>
            </a:r>
            <a:endParaRPr lang="en-US" sz="3200">
              <a:solidFill>
                <a:srgbClr val="0000CC"/>
              </a:solidFill>
            </a:endParaRPr>
          </a:p>
        </p:txBody>
      </p:sp>
      <p:sp>
        <p:nvSpPr>
          <p:cNvPr id="2" name="TextBox 1">
            <a:extLst>
              <a:ext uri="{FF2B5EF4-FFF2-40B4-BE49-F238E27FC236}">
                <a16:creationId xmlns:a16="http://schemas.microsoft.com/office/drawing/2014/main" id="{D07C3F86-C2B4-6B6C-51B8-2DCE3C2636F2}"/>
              </a:ext>
            </a:extLst>
          </p:cNvPr>
          <p:cNvSpPr txBox="1"/>
          <p:nvPr/>
        </p:nvSpPr>
        <p:spPr>
          <a:xfrm>
            <a:off x="5730240" y="1234440"/>
            <a:ext cx="4952999"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Bầu cán </a:t>
            </a:r>
            <a:r>
              <a:rPr lang="en-US" sz="3200" b="1" dirty="0" err="1">
                <a:solidFill>
                  <a:srgbClr val="FF0000"/>
                </a:solidFill>
                <a:latin typeface="Times New Roman" panose="02020603050405020304" pitchFamily="18" charset="0"/>
                <a:cs typeface="Times New Roman" panose="02020603050405020304" pitchFamily="18" charset="0"/>
              </a:rPr>
              <a:t>bộ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lớp</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758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80FBB2-2422-3F89-EA24-C974A09A82CD}"/>
              </a:ext>
            </a:extLst>
          </p:cNvPr>
          <p:cNvPicPr>
            <a:picLocks noChangeAspect="1"/>
          </p:cNvPicPr>
          <p:nvPr/>
        </p:nvPicPr>
        <p:blipFill>
          <a:blip r:embed="rId2"/>
          <a:stretch>
            <a:fillRect/>
          </a:stretch>
        </p:blipFill>
        <p:spPr>
          <a:xfrm>
            <a:off x="424778" y="520700"/>
            <a:ext cx="11767222" cy="5816600"/>
          </a:xfrm>
          <a:prstGeom prst="rect">
            <a:avLst/>
          </a:prstGeom>
        </p:spPr>
      </p:pic>
    </p:spTree>
    <p:extLst>
      <p:ext uri="{BB962C8B-B14F-4D97-AF65-F5344CB8AC3E}">
        <p14:creationId xmlns:p14="http://schemas.microsoft.com/office/powerpoint/2010/main" val="4377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rgbClr val="FFE36D"/>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28643" y="-148947"/>
            <a:ext cx="11826590" cy="2081432"/>
          </a:xfrm>
          <a:prstGeom prst="rect">
            <a:avLst/>
          </a:prstGeom>
        </p:spPr>
      </p:pic>
      <p:sp>
        <p:nvSpPr>
          <p:cNvPr id="6" name="TextBox 6"/>
          <p:cNvSpPr txBox="1"/>
          <p:nvPr/>
        </p:nvSpPr>
        <p:spPr>
          <a:xfrm>
            <a:off x="748167" y="635511"/>
            <a:ext cx="10457337" cy="492443"/>
          </a:xfrm>
          <a:prstGeom prst="rect">
            <a:avLst/>
          </a:prstGeom>
        </p:spPr>
        <p:txBody>
          <a:bodyPr wrap="square" lIns="0" tIns="0" rIns="0" bIns="0" rtlCol="0" anchor="t">
            <a:spAutoFit/>
          </a:bodyPr>
          <a:lstStyle/>
          <a:p>
            <a:r>
              <a:rPr lang="en-US" sz="3200" b="1">
                <a:solidFill>
                  <a:srgbClr val="0000CC"/>
                </a:solidFill>
                <a:effectLst/>
                <a:latin typeface="Times New Roman" panose="02020603050405020304" pitchFamily="18" charset="0"/>
                <a:ea typeface="Times New Roman" panose="02020603050405020304" pitchFamily="18" charset="0"/>
              </a:rPr>
              <a:t>Giải pháp 1: Tìm hiểu thông tin học sinh trong lớp</a:t>
            </a:r>
            <a:endParaRPr lang="en-US" sz="3200">
              <a:solidFill>
                <a:srgbClr val="0000CC"/>
              </a:solidFill>
            </a:endParaRPr>
          </a:p>
        </p:txBody>
      </p:sp>
      <p:sp>
        <p:nvSpPr>
          <p:cNvPr id="7" name="TextBox 6"/>
          <p:cNvSpPr txBox="1"/>
          <p:nvPr/>
        </p:nvSpPr>
        <p:spPr>
          <a:xfrm>
            <a:off x="748167" y="2024245"/>
            <a:ext cx="10332598" cy="584775"/>
          </a:xfrm>
          <a:prstGeom prst="rect">
            <a:avLst/>
          </a:prstGeom>
          <a:noFill/>
        </p:spPr>
        <p:txBody>
          <a:bodyPr wrap="square" rtlCol="0">
            <a:spAutoFit/>
          </a:bodyPr>
          <a:lstStyle/>
          <a:p>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Tập</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huấn</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cán</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bộ</a:t>
            </a:r>
            <a:r>
              <a:rPr lang="es-VE" sz="3200" b="1" dirty="0">
                <a:solidFill>
                  <a:srgbClr val="0000CC"/>
                </a:solidFill>
                <a:latin typeface="Times New Roman" panose="02020603050405020304" pitchFamily="18" charset="0"/>
                <a:cs typeface="Times New Roman" panose="02020603050405020304" pitchFamily="18" charset="0"/>
              </a:rPr>
              <a:t> </a:t>
            </a:r>
            <a:r>
              <a:rPr lang="es-VE" sz="3200" b="1" dirty="0" err="1">
                <a:solidFill>
                  <a:srgbClr val="0000CC"/>
                </a:solidFill>
                <a:latin typeface="Times New Roman" panose="02020603050405020304" pitchFamily="18" charset="0"/>
                <a:cs typeface="Times New Roman" panose="02020603050405020304" pitchFamily="18" charset="0"/>
              </a:rPr>
              <a:t>lớp</a:t>
            </a:r>
            <a:r>
              <a:rPr lang="es-VE" sz="3200" b="1" dirty="0">
                <a:solidFill>
                  <a:srgbClr val="0000CC"/>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8185D1B-D5D4-0A43-5C46-21003B0CA0D7}"/>
              </a:ext>
            </a:extLst>
          </p:cNvPr>
          <p:cNvPicPr>
            <a:picLocks noChangeAspect="1"/>
          </p:cNvPicPr>
          <p:nvPr/>
        </p:nvPicPr>
        <p:blipFill rotWithShape="1">
          <a:blip r:embed="rId4">
            <a:extLst>
              <a:ext uri="{28A0092B-C50C-407E-A947-70E740481C1C}">
                <a14:useLocalDpi xmlns:a14="http://schemas.microsoft.com/office/drawing/2010/main" val="0"/>
              </a:ext>
            </a:extLst>
          </a:blip>
          <a:srcRect l="9116" r="29749"/>
          <a:stretch/>
        </p:blipFill>
        <p:spPr>
          <a:xfrm>
            <a:off x="6769428" y="2620746"/>
            <a:ext cx="5294753" cy="38973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06A4A323-ADA2-880F-645D-343EF89CF3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174" y="2853869"/>
            <a:ext cx="4890688" cy="36641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98224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rgbClr val="FFE36D"/>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28643" y="-148947"/>
            <a:ext cx="11826590" cy="2081432"/>
          </a:xfrm>
          <a:prstGeom prst="rect">
            <a:avLst/>
          </a:prstGeom>
        </p:spPr>
      </p:pic>
      <p:sp>
        <p:nvSpPr>
          <p:cNvPr id="6" name="TextBox 6"/>
          <p:cNvSpPr txBox="1"/>
          <p:nvPr/>
        </p:nvSpPr>
        <p:spPr>
          <a:xfrm>
            <a:off x="713269" y="520554"/>
            <a:ext cx="10457337" cy="492443"/>
          </a:xfrm>
          <a:prstGeom prst="rect">
            <a:avLst/>
          </a:prstGeom>
        </p:spPr>
        <p:txBody>
          <a:bodyPr wrap="square" lIns="0" tIns="0" rIns="0" bIns="0" rtlCol="0" anchor="t">
            <a:spAutoFit/>
          </a:bodyPr>
          <a:lstStyle/>
          <a:p>
            <a:r>
              <a:rPr lang="en-US" sz="3200" b="1">
                <a:solidFill>
                  <a:srgbClr val="0000CC"/>
                </a:solidFill>
                <a:effectLst/>
                <a:latin typeface="Times New Roman" panose="02020603050405020304" pitchFamily="18" charset="0"/>
                <a:ea typeface="Times New Roman" panose="02020603050405020304" pitchFamily="18" charset="0"/>
              </a:rPr>
              <a:t>Giải pháp 1: Tìm hiểu thông tin học sinh trong lớp</a:t>
            </a:r>
            <a:endParaRPr lang="en-US" sz="3200">
              <a:solidFill>
                <a:srgbClr val="0000CC"/>
              </a:solidFill>
            </a:endParaRPr>
          </a:p>
        </p:txBody>
      </p:sp>
      <p:sp>
        <p:nvSpPr>
          <p:cNvPr id="7" name="TextBox 6"/>
          <p:cNvSpPr txBox="1"/>
          <p:nvPr/>
        </p:nvSpPr>
        <p:spPr>
          <a:xfrm>
            <a:off x="748167" y="2024245"/>
            <a:ext cx="10332598" cy="584775"/>
          </a:xfrm>
          <a:prstGeom prst="rect">
            <a:avLst/>
          </a:prstGeom>
          <a:noFill/>
        </p:spPr>
        <p:txBody>
          <a:bodyPr wrap="square" rtlCol="0">
            <a:spAutoFit/>
          </a:bodyPr>
          <a:lstStyle/>
          <a:p>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Xây</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dựng</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kế</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hoạch</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năm</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FBFB96C-ED79-F6C0-0CA4-270E10FD656D}"/>
              </a:ext>
            </a:extLst>
          </p:cNvPr>
          <p:cNvPicPr>
            <a:picLocks noChangeAspect="1"/>
          </p:cNvPicPr>
          <p:nvPr/>
        </p:nvPicPr>
        <p:blipFill rotWithShape="1">
          <a:blip r:embed="rId4">
            <a:clrChange>
              <a:clrFrom>
                <a:srgbClr val="240A00"/>
              </a:clrFrom>
              <a:clrTo>
                <a:srgbClr val="240A00">
                  <a:alpha val="0"/>
                </a:srgbClr>
              </a:clrTo>
            </a:clrChange>
            <a:extLst>
              <a:ext uri="{BEBA8EAE-BF5A-486C-A8C5-ECC9F3942E4B}">
                <a14:imgProps xmlns:a14="http://schemas.microsoft.com/office/drawing/2010/main">
                  <a14:imgLayer r:embed="rId5">
                    <a14:imgEffect>
                      <a14:backgroundRemoval t="3809" b="88428" l="9028" r="94358">
                        <a14:foregroundMark x1="94618" y1="9326" x2="15972" y2="6934"/>
                        <a14:foregroundMark x1="11806" y1="6055" x2="9983" y2="15186"/>
                        <a14:foregroundMark x1="11979" y1="3809" x2="11979" y2="3809"/>
                        <a14:foregroundMark x1="92882" y1="53076" x2="18750" y2="52783"/>
                        <a14:foregroundMark x1="88281" y1="53711" x2="87413" y2="81250"/>
                        <a14:foregroundMark x1="89757" y1="78467" x2="13715" y2="79541"/>
                        <a14:foregroundMark x1="22309" y1="49854" x2="10069" y2="49854"/>
                        <a14:foregroundMark x1="10069" y1="49854" x2="9028" y2="79688"/>
                        <a14:foregroundMark x1="9028" y1="79688" x2="10150" y2="85068"/>
                        <a14:backgroundMark x1="70920" y1="44971" x2="36111" y2="46680"/>
                        <a14:backgroundMark x1="36111" y1="46680" x2="34462" y2="46143"/>
                        <a14:backgroundMark x1="81076" y1="42676" x2="81076" y2="42676"/>
                        <a14:backgroundMark x1="11545" y1="87793" x2="11545" y2="87793"/>
                        <a14:backgroundMark x1="11111" y1="86914" x2="8767" y2="86914"/>
                        <a14:backgroundMark x1="15278" y1="87012" x2="8767" y2="88330"/>
                        <a14:backgroundMark x1="10938" y1="86572" x2="7986" y2="86572"/>
                        <a14:backgroundMark x1="11545" y1="85791" x2="7986" y2="86816"/>
                      </a14:backgroundRemoval>
                    </a14:imgEffect>
                  </a14:imgLayer>
                </a14:imgProps>
              </a:ext>
              <a:ext uri="{28A0092B-C50C-407E-A947-70E740481C1C}">
                <a14:useLocalDpi xmlns:a14="http://schemas.microsoft.com/office/drawing/2010/main" val="0"/>
              </a:ext>
            </a:extLst>
          </a:blip>
          <a:srcRect b="11111"/>
          <a:stretch/>
        </p:blipFill>
        <p:spPr>
          <a:xfrm rot="16200000">
            <a:off x="4037098" y="1432440"/>
            <a:ext cx="4055443" cy="6408603"/>
          </a:xfrm>
          <a:prstGeom prst="rect">
            <a:avLst/>
          </a:prstGeom>
        </p:spPr>
      </p:pic>
    </p:spTree>
    <p:extLst>
      <p:ext uri="{BB962C8B-B14F-4D97-AF65-F5344CB8AC3E}">
        <p14:creationId xmlns:p14="http://schemas.microsoft.com/office/powerpoint/2010/main" val="73096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chemeClr val="accent2">
              <a:lumMod val="20000"/>
              <a:lumOff val="80000"/>
            </a:schemeClr>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31787" y="-129214"/>
            <a:ext cx="11826590" cy="1658714"/>
          </a:xfrm>
          <a:prstGeom prst="rect">
            <a:avLst/>
          </a:prstGeom>
        </p:spPr>
      </p:pic>
      <p:sp>
        <p:nvSpPr>
          <p:cNvPr id="6" name="TextBox 6"/>
          <p:cNvSpPr txBox="1"/>
          <p:nvPr/>
        </p:nvSpPr>
        <p:spPr>
          <a:xfrm>
            <a:off x="233680" y="339948"/>
            <a:ext cx="11143135" cy="720390"/>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dirty="0" err="1">
                <a:solidFill>
                  <a:srgbClr val="0000CC"/>
                </a:solidFill>
                <a:effectLst/>
                <a:latin typeface="Times New Roman" panose="02020603050405020304" pitchFamily="18" charset="0"/>
                <a:ea typeface="Calibri" panose="020F0502020204030204" pitchFamily="34" charset="0"/>
              </a:rPr>
              <a:t>Giải</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pháp</a:t>
            </a:r>
            <a:r>
              <a:rPr lang="es-VE" sz="4000" b="1" dirty="0">
                <a:solidFill>
                  <a:srgbClr val="0000CC"/>
                </a:solidFill>
                <a:effectLst/>
                <a:latin typeface="Times New Roman" panose="02020603050405020304" pitchFamily="18" charset="0"/>
                <a:ea typeface="Calibri" panose="020F0502020204030204" pitchFamily="34" charset="0"/>
              </a:rPr>
              <a:t> 2: </a:t>
            </a:r>
            <a:r>
              <a:rPr lang="es-VE" sz="4000" b="1" dirty="0" err="1">
                <a:solidFill>
                  <a:srgbClr val="0000CC"/>
                </a:solidFill>
                <a:latin typeface="Times New Roman" panose="02020603050405020304" pitchFamily="18" charset="0"/>
                <a:ea typeface="Calibri" panose="020F0502020204030204" pitchFamily="34" charset="0"/>
              </a:rPr>
              <a:t>Phát</a:t>
            </a:r>
            <a:r>
              <a:rPr lang="es-VE" sz="4000" b="1" dirty="0">
                <a:solidFill>
                  <a:srgbClr val="0000CC"/>
                </a:solidFill>
                <a:latin typeface="Times New Roman" panose="02020603050405020304" pitchFamily="18" charset="0"/>
                <a:ea typeface="Calibri" panose="020F0502020204030204" pitchFamily="34" charset="0"/>
              </a:rPr>
              <a:t> huy </a:t>
            </a:r>
            <a:r>
              <a:rPr lang="es-VE" sz="4000" b="1" dirty="0" err="1">
                <a:solidFill>
                  <a:srgbClr val="0000CC"/>
                </a:solidFill>
                <a:latin typeface="Times New Roman" panose="02020603050405020304" pitchFamily="18" charset="0"/>
                <a:ea typeface="Calibri" panose="020F0502020204030204" pitchFamily="34" charset="0"/>
              </a:rPr>
              <a:t>hiệu</a:t>
            </a:r>
            <a:r>
              <a:rPr lang="es-VE" sz="4000" b="1" dirty="0">
                <a:solidFill>
                  <a:srgbClr val="0000CC"/>
                </a:solidFill>
                <a:latin typeface="Times New Roman" panose="02020603050405020304" pitchFamily="18" charset="0"/>
                <a:ea typeface="Calibri" panose="020F0502020204030204" pitchFamily="34" charset="0"/>
              </a:rPr>
              <a:t> </a:t>
            </a:r>
            <a:r>
              <a:rPr lang="es-VE" sz="4000" b="1" dirty="0" err="1">
                <a:solidFill>
                  <a:srgbClr val="0000CC"/>
                </a:solidFill>
                <a:latin typeface="Times New Roman" panose="02020603050405020304" pitchFamily="18" charset="0"/>
                <a:ea typeface="Calibri" panose="020F0502020204030204" pitchFamily="34" charset="0"/>
              </a:rPr>
              <a:t>quả</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giờ</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sinh</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hoạt</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lớp</a:t>
            </a:r>
            <a:endParaRPr lang="en-US" sz="4000" dirty="0">
              <a:solidFill>
                <a:srgbClr val="0000CC"/>
              </a:solidFill>
              <a:effectLst/>
              <a:latin typeface="Times New Roman" panose="02020603050405020304" pitchFamily="18" charset="0"/>
              <a:ea typeface="Calibri" panose="020F0502020204030204" pitchFamily="34" charset="0"/>
            </a:endParaRPr>
          </a:p>
        </p:txBody>
      </p:sp>
      <p:sp>
        <p:nvSpPr>
          <p:cNvPr id="7" name="TextBox 6"/>
          <p:cNvSpPr txBox="1"/>
          <p:nvPr/>
        </p:nvSpPr>
        <p:spPr>
          <a:xfrm>
            <a:off x="685798" y="1690250"/>
            <a:ext cx="10332598" cy="584775"/>
          </a:xfrm>
          <a:prstGeom prst="rect">
            <a:avLst/>
          </a:prstGeom>
          <a:noFill/>
        </p:spPr>
        <p:txBody>
          <a:bodyPr wrap="square" rtlCol="0">
            <a:spAutoFit/>
          </a:bodyPr>
          <a:lstStyle/>
          <a:p>
            <a:r>
              <a:rPr lang="es-VE" sz="3200" b="1" dirty="0" err="1">
                <a:latin typeface="Times New Roman" panose="02020603050405020304" pitchFamily="18" charset="0"/>
                <a:cs typeface="Times New Roman" panose="02020603050405020304" pitchFamily="18" charset="0"/>
              </a:rPr>
              <a:t>Nội</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dung</a:t>
            </a:r>
            <a:r>
              <a:rPr lang="es-VE" sz="3200" b="1" dirty="0">
                <a:latin typeface="Times New Roman" panose="02020603050405020304" pitchFamily="18" charset="0"/>
                <a:cs typeface="Times New Roman" panose="02020603050405020304" pitchFamily="18" charset="0"/>
              </a:rPr>
              <a:t> 1: </a:t>
            </a:r>
            <a:r>
              <a:rPr lang="es-VE" sz="3200" dirty="0" err="1">
                <a:latin typeface="Times New Roman" panose="02020603050405020304" pitchFamily="18" charset="0"/>
                <a:cs typeface="Times New Roman" panose="02020603050405020304" pitchFamily="18" charset="0"/>
              </a:rPr>
              <a:t>Lớp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trưởng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sơ</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kết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tuần</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FA3A4BF-2D17-9444-54D2-DDFE23F62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68" y="2728914"/>
            <a:ext cx="4291489" cy="32152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a:extLst>
              <a:ext uri="{FF2B5EF4-FFF2-40B4-BE49-F238E27FC236}">
                <a16:creationId xmlns:a16="http://schemas.microsoft.com/office/drawing/2014/main" id="{4F70C5A3-D0CF-CCBC-AA31-C756B44DD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031" y="2451048"/>
            <a:ext cx="7435824" cy="33461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92890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chemeClr val="accent2">
              <a:lumMod val="20000"/>
              <a:lumOff val="80000"/>
            </a:schemeClr>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9034" y="-148691"/>
            <a:ext cx="11826590" cy="1658714"/>
          </a:xfrm>
          <a:prstGeom prst="rect">
            <a:avLst/>
          </a:prstGeom>
        </p:spPr>
      </p:pic>
      <p:sp>
        <p:nvSpPr>
          <p:cNvPr id="6" name="TextBox 6"/>
          <p:cNvSpPr txBox="1"/>
          <p:nvPr/>
        </p:nvSpPr>
        <p:spPr>
          <a:xfrm>
            <a:off x="0" y="345631"/>
            <a:ext cx="11302658" cy="720390"/>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a:solidFill>
                  <a:srgbClr val="0000CC"/>
                </a:solidFill>
                <a:effectLst/>
                <a:latin typeface="Times New Roman" panose="02020603050405020304" pitchFamily="18" charset="0"/>
                <a:ea typeface="Calibri" panose="020F0502020204030204" pitchFamily="34" charset="0"/>
              </a:rPr>
              <a:t>Giải pháp 2: </a:t>
            </a:r>
            <a:r>
              <a:rPr lang="es-VE" sz="4000" b="1">
                <a:solidFill>
                  <a:srgbClr val="0000CC"/>
                </a:solidFill>
                <a:latin typeface="Times New Roman" panose="02020603050405020304" pitchFamily="18" charset="0"/>
                <a:ea typeface="Calibri" panose="020F0502020204030204" pitchFamily="34" charset="0"/>
              </a:rPr>
              <a:t>Phát huy hiệu quả</a:t>
            </a:r>
            <a:r>
              <a:rPr lang="es-VE" sz="4000" b="1">
                <a:solidFill>
                  <a:srgbClr val="0000CC"/>
                </a:solidFill>
                <a:effectLst/>
                <a:latin typeface="Times New Roman" panose="02020603050405020304" pitchFamily="18" charset="0"/>
                <a:ea typeface="Calibri" panose="020F0502020204030204" pitchFamily="34" charset="0"/>
              </a:rPr>
              <a:t> giờ sinh hoạt lớp</a:t>
            </a:r>
            <a:endParaRPr lang="en-US" sz="4000" dirty="0">
              <a:solidFill>
                <a:srgbClr val="0000CC"/>
              </a:solidFill>
              <a:effectLst/>
              <a:latin typeface="Times New Roman" panose="02020603050405020304" pitchFamily="18" charset="0"/>
              <a:ea typeface="Calibri" panose="020F0502020204030204" pitchFamily="34" charset="0"/>
            </a:endParaRPr>
          </a:p>
        </p:txBody>
      </p:sp>
      <p:sp>
        <p:nvSpPr>
          <p:cNvPr id="7" name="TextBox 6"/>
          <p:cNvSpPr txBox="1"/>
          <p:nvPr/>
        </p:nvSpPr>
        <p:spPr>
          <a:xfrm>
            <a:off x="685798" y="1690250"/>
            <a:ext cx="10774682" cy="584775"/>
          </a:xfrm>
          <a:prstGeom prst="rect">
            <a:avLst/>
          </a:prstGeom>
          <a:noFill/>
        </p:spPr>
        <p:txBody>
          <a:bodyPr wrap="square" rtlCol="0">
            <a:spAutoFit/>
          </a:bodyPr>
          <a:lstStyle/>
          <a:p>
            <a:r>
              <a:rPr lang="es-VE" sz="3200" b="1" dirty="0" err="1">
                <a:latin typeface="Times New Roman" panose="02020603050405020304" pitchFamily="18" charset="0"/>
                <a:cs typeface="Times New Roman" panose="02020603050405020304" pitchFamily="18" charset="0"/>
              </a:rPr>
              <a:t>Nội</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dung</a:t>
            </a:r>
            <a:r>
              <a:rPr lang="es-VE" sz="3200" b="1" dirty="0">
                <a:latin typeface="Times New Roman" panose="02020603050405020304" pitchFamily="18" charset="0"/>
                <a:cs typeface="Times New Roman" panose="02020603050405020304" pitchFamily="18" charset="0"/>
              </a:rPr>
              <a:t> 2: </a:t>
            </a:r>
            <a:r>
              <a:rPr lang="es-VE" sz="3200" dirty="0" err="1">
                <a:latin typeface="Times New Roman" panose="02020603050405020304" pitchFamily="18" charset="0"/>
                <a:cs typeface="Times New Roman" panose="02020603050405020304" pitchFamily="18" charset="0"/>
              </a:rPr>
              <a:t>Giáo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chủ</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nhiệm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triển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khai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công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tác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tuần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sau</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272E0055-4641-7C29-989A-4785EAD9A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865" y="2451048"/>
            <a:ext cx="9238269" cy="415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5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968803-6693-3795-02A3-CB069F458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005" y="2936732"/>
            <a:ext cx="3245087" cy="3781465"/>
          </a:xfrm>
          <a:prstGeom prst="rect">
            <a:avLst/>
          </a:prstGeom>
        </p:spPr>
      </p:pic>
      <p:pic>
        <p:nvPicPr>
          <p:cNvPr id="3" name="Picture 13">
            <a:extLst>
              <a:ext uri="{FF2B5EF4-FFF2-40B4-BE49-F238E27FC236}">
                <a16:creationId xmlns:a16="http://schemas.microsoft.com/office/drawing/2014/main" id="{A3A8E481-238B-421B-BD95-8264D90AE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586" y="3791872"/>
            <a:ext cx="4194175" cy="2406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A55C8602-6564-E4D7-FB73-7CB30D6D7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586" y="3698210"/>
            <a:ext cx="4279900" cy="9413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a:extLst>
              <a:ext uri="{FF2B5EF4-FFF2-40B4-BE49-F238E27FC236}">
                <a16:creationId xmlns:a16="http://schemas.microsoft.com/office/drawing/2014/main" id="{ADA1ADCC-2FE8-9235-38A7-72FA5E78E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4686" y="2504410"/>
            <a:ext cx="3830637" cy="3144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8A494220-2690-C78E-9BBF-3BD46B72A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686" y="2504410"/>
            <a:ext cx="3838575" cy="183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35551AA1-FE11-623C-4F4D-2FB30AC3E9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4686" y="2317085"/>
            <a:ext cx="3746500" cy="11191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5F107B52-527A-E304-37E4-0D6C2F235F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548" y="1453485"/>
            <a:ext cx="4059238" cy="1279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DD25CBCC-CC44-F4D1-936C-EA9F7EF17F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8148" y="699422"/>
            <a:ext cx="3975100" cy="2033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6C108E2B-E52B-003B-1CFA-2EF30BEAF2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8586" y="2215485"/>
            <a:ext cx="4694237" cy="211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EFB03AD9-FC61-876D-383D-E84EB01547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8586" y="1597947"/>
            <a:ext cx="3195637"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C2952D15-9D2E-7E64-4EEE-45623950D5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6723" y="3317210"/>
            <a:ext cx="2322513" cy="1525587"/>
          </a:xfrm>
          <a:prstGeom prst="rect">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8C45E438-87E3-5955-C708-6A4E4D08F836}"/>
              </a:ext>
            </a:extLst>
          </p:cNvPr>
          <p:cNvSpPr txBox="1"/>
          <p:nvPr/>
        </p:nvSpPr>
        <p:spPr>
          <a:xfrm>
            <a:off x="311048" y="221358"/>
            <a:ext cx="6096000" cy="1569660"/>
          </a:xfrm>
          <a:prstGeom prst="rect">
            <a:avLst/>
          </a:prstGeom>
          <a:noFill/>
        </p:spPr>
        <p:txBody>
          <a:bodyPr wrap="square">
            <a:spAutoFit/>
          </a:bodyPr>
          <a:lstStyle/>
          <a:p>
            <a:pPr algn="ctr"/>
            <a:r>
              <a:rPr lang="en-US" sz="3200">
                <a:solidFill>
                  <a:srgbClr val="FF0000"/>
                </a:solidFill>
                <a:effectLst/>
                <a:latin typeface="Times New Roman" panose="02020603050405020304" pitchFamily="18" charset="0"/>
                <a:ea typeface="Calibri" panose="020F0502020204030204" pitchFamily="34" charset="0"/>
              </a:rPr>
              <a:t>“</a:t>
            </a:r>
            <a:r>
              <a:rPr lang="en-US" sz="3200" b="1">
                <a:solidFill>
                  <a:srgbClr val="FF0000"/>
                </a:solidFill>
                <a:effectLst/>
                <a:latin typeface="Times New Roman" panose="02020603050405020304" pitchFamily="18" charset="0"/>
                <a:ea typeface="Calibri" panose="020F0502020204030204" pitchFamily="34" charset="0"/>
              </a:rPr>
              <a:t>Một số giải pháp nâng cao chất lượng quản lý, giáo dục học sinh trong lớp chủ nhiệm</a:t>
            </a:r>
            <a:r>
              <a:rPr lang="en-US" sz="3200">
                <a:solidFill>
                  <a:srgbClr val="FF0000"/>
                </a:solidFill>
                <a:effectLst/>
                <a:latin typeface="Times New Roman" panose="02020603050405020304" pitchFamily="18" charset="0"/>
                <a:ea typeface="Calibri" panose="020F0502020204030204" pitchFamily="34" charset="0"/>
              </a:rPr>
              <a:t>”.</a:t>
            </a:r>
            <a:endParaRPr lang="vi-VN" sz="3200">
              <a:solidFill>
                <a:srgbClr val="FF0000"/>
              </a:solidFill>
            </a:endParaRPr>
          </a:p>
        </p:txBody>
      </p:sp>
    </p:spTree>
    <p:extLst>
      <p:ext uri="{BB962C8B-B14F-4D97-AF65-F5344CB8AC3E}">
        <p14:creationId xmlns:p14="http://schemas.microsoft.com/office/powerpoint/2010/main" val="70029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chemeClr val="accent2">
              <a:lumMod val="20000"/>
              <a:lumOff val="80000"/>
            </a:schemeClr>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28874" y="-148691"/>
            <a:ext cx="11826590" cy="1658714"/>
          </a:xfrm>
          <a:prstGeom prst="rect">
            <a:avLst/>
          </a:prstGeom>
        </p:spPr>
      </p:pic>
      <p:sp>
        <p:nvSpPr>
          <p:cNvPr id="6" name="TextBox 6"/>
          <p:cNvSpPr txBox="1"/>
          <p:nvPr/>
        </p:nvSpPr>
        <p:spPr>
          <a:xfrm>
            <a:off x="421638" y="339948"/>
            <a:ext cx="11069322" cy="720390"/>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dirty="0" err="1">
                <a:solidFill>
                  <a:srgbClr val="0000CC"/>
                </a:solidFill>
                <a:effectLst/>
                <a:latin typeface="Times New Roman" panose="02020603050405020304" pitchFamily="18" charset="0"/>
                <a:ea typeface="Calibri" panose="020F0502020204030204" pitchFamily="34" charset="0"/>
              </a:rPr>
              <a:t>Giải</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pháp</a:t>
            </a:r>
            <a:r>
              <a:rPr lang="es-VE" sz="4000" b="1" dirty="0">
                <a:solidFill>
                  <a:srgbClr val="0000CC"/>
                </a:solidFill>
                <a:effectLst/>
                <a:latin typeface="Times New Roman" panose="02020603050405020304" pitchFamily="18" charset="0"/>
                <a:ea typeface="Calibri" panose="020F0502020204030204" pitchFamily="34" charset="0"/>
              </a:rPr>
              <a:t> 2: </a:t>
            </a:r>
            <a:r>
              <a:rPr lang="es-VE" sz="4000" b="1" dirty="0" err="1">
                <a:solidFill>
                  <a:srgbClr val="0000CC"/>
                </a:solidFill>
                <a:latin typeface="Times New Roman" panose="02020603050405020304" pitchFamily="18" charset="0"/>
                <a:ea typeface="Calibri" panose="020F0502020204030204" pitchFamily="34" charset="0"/>
              </a:rPr>
              <a:t>Phát</a:t>
            </a:r>
            <a:r>
              <a:rPr lang="es-VE" sz="4000" b="1" dirty="0">
                <a:solidFill>
                  <a:srgbClr val="0000CC"/>
                </a:solidFill>
                <a:latin typeface="Times New Roman" panose="02020603050405020304" pitchFamily="18" charset="0"/>
                <a:ea typeface="Calibri" panose="020F0502020204030204" pitchFamily="34" charset="0"/>
              </a:rPr>
              <a:t> huy </a:t>
            </a:r>
            <a:r>
              <a:rPr lang="es-VE" sz="4000" b="1" dirty="0" err="1">
                <a:solidFill>
                  <a:srgbClr val="0000CC"/>
                </a:solidFill>
                <a:latin typeface="Times New Roman" panose="02020603050405020304" pitchFamily="18" charset="0"/>
                <a:ea typeface="Calibri" panose="020F0502020204030204" pitchFamily="34" charset="0"/>
              </a:rPr>
              <a:t>hiệu</a:t>
            </a:r>
            <a:r>
              <a:rPr lang="es-VE" sz="4000" b="1" dirty="0">
                <a:solidFill>
                  <a:srgbClr val="0000CC"/>
                </a:solidFill>
                <a:latin typeface="Times New Roman" panose="02020603050405020304" pitchFamily="18" charset="0"/>
                <a:ea typeface="Calibri" panose="020F0502020204030204" pitchFamily="34" charset="0"/>
              </a:rPr>
              <a:t> </a:t>
            </a:r>
            <a:r>
              <a:rPr lang="es-VE" sz="4000" b="1" dirty="0" err="1">
                <a:solidFill>
                  <a:srgbClr val="0000CC"/>
                </a:solidFill>
                <a:latin typeface="Times New Roman" panose="02020603050405020304" pitchFamily="18" charset="0"/>
                <a:ea typeface="Calibri" panose="020F0502020204030204" pitchFamily="34" charset="0"/>
              </a:rPr>
              <a:t>quả</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giờ</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sinh</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hoạt</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lớp</a:t>
            </a:r>
            <a:endParaRPr lang="en-US" sz="4000" dirty="0">
              <a:solidFill>
                <a:srgbClr val="0000CC"/>
              </a:solidFill>
              <a:effectLst/>
              <a:latin typeface="Times New Roman" panose="02020603050405020304" pitchFamily="18" charset="0"/>
              <a:ea typeface="Calibri" panose="020F0502020204030204" pitchFamily="34" charset="0"/>
            </a:endParaRPr>
          </a:p>
        </p:txBody>
      </p:sp>
      <p:sp>
        <p:nvSpPr>
          <p:cNvPr id="7" name="TextBox 6"/>
          <p:cNvSpPr txBox="1"/>
          <p:nvPr/>
        </p:nvSpPr>
        <p:spPr>
          <a:xfrm>
            <a:off x="685798" y="1690250"/>
            <a:ext cx="10332598" cy="1077218"/>
          </a:xfrm>
          <a:prstGeom prst="rect">
            <a:avLst/>
          </a:prstGeom>
          <a:noFill/>
        </p:spPr>
        <p:txBody>
          <a:bodyPr wrap="square" rtlCol="0">
            <a:spAutoFit/>
          </a:bodyPr>
          <a:lstStyle/>
          <a:p>
            <a:r>
              <a:rPr lang="es-VE" sz="3200" b="1" dirty="0" err="1">
                <a:latin typeface="Times New Roman" panose="02020603050405020304" pitchFamily="18" charset="0"/>
                <a:cs typeface="Times New Roman" panose="02020603050405020304" pitchFamily="18" charset="0"/>
              </a:rPr>
              <a:t>Nội</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dung</a:t>
            </a:r>
            <a:r>
              <a:rPr lang="es-VE" sz="3200" b="1" dirty="0">
                <a:latin typeface="Times New Roman" panose="02020603050405020304" pitchFamily="18" charset="0"/>
                <a:cs typeface="Times New Roman" panose="02020603050405020304" pitchFamily="18" charset="0"/>
              </a:rPr>
              <a:t> 3: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hoạt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theo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chủ</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đề</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tuần</a:t>
            </a:r>
            <a:endParaRPr lang="en-US" sz="3200" dirty="0">
              <a:latin typeface="Times New Roman" panose="02020603050405020304" pitchFamily="18" charset="0"/>
              <a:cs typeface="Times New Roman" panose="02020603050405020304" pitchFamily="18" charset="0"/>
            </a:endParaRPr>
          </a:p>
          <a:p>
            <a:r>
              <a:rPr lang="es-VE" sz="3200" b="1" dirty="0" err="1">
                <a:latin typeface="Times New Roman" panose="02020603050405020304" pitchFamily="18" charset="0"/>
                <a:cs typeface="Times New Roman" panose="02020603050405020304" pitchFamily="18" charset="0"/>
              </a:rPr>
              <a:t>Nội</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dung</a:t>
            </a:r>
            <a:r>
              <a:rPr lang="es-VE" sz="3200" b="1" dirty="0">
                <a:latin typeface="Times New Roman" panose="02020603050405020304" pitchFamily="18" charset="0"/>
                <a:cs typeface="Times New Roman" panose="02020603050405020304" pitchFamily="18" charset="0"/>
              </a:rPr>
              <a:t> 4: </a:t>
            </a:r>
            <a:r>
              <a:rPr lang="es-VE" sz="3200" dirty="0" err="1">
                <a:latin typeface="Times New Roman" panose="02020603050405020304" pitchFamily="18" charset="0"/>
                <a:cs typeface="Times New Roman" panose="02020603050405020304" pitchFamily="18" charset="0"/>
              </a:rPr>
              <a:t>Văn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nghệ</a:t>
            </a:r>
            <a:r>
              <a:rPr lang="es-VE" sz="3200" dirty="0">
                <a:latin typeface="Times New Roman" panose="02020603050405020304" pitchFamily="18" charset="0"/>
                <a:cs typeface="Times New Roman" panose="02020603050405020304" pitchFamily="18" charset="0"/>
              </a:rPr>
              <a:t> - </a:t>
            </a:r>
            <a:r>
              <a:rPr lang="es-VE" sz="3200" dirty="0" err="1">
                <a:latin typeface="Times New Roman" panose="02020603050405020304" pitchFamily="18" charset="0"/>
                <a:cs typeface="Times New Roman" panose="02020603050405020304" pitchFamily="18" charset="0"/>
              </a:rPr>
              <a:t>Trò</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chơi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theo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chủ</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đề</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6F1F0356-63C7-6DF8-B804-085E223A7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942" y="3012962"/>
            <a:ext cx="6344239" cy="32966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E0E163F-9D72-A23D-890A-1DBDFAE65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687" y="3240847"/>
            <a:ext cx="3791843" cy="28409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119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rgbClr val="FFE36D"/>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25899" y="-149014"/>
            <a:ext cx="11826590" cy="2193068"/>
          </a:xfrm>
          <a:prstGeom prst="rect">
            <a:avLst/>
          </a:prstGeom>
        </p:spPr>
      </p:pic>
      <p:sp>
        <p:nvSpPr>
          <p:cNvPr id="6" name="TextBox 6"/>
          <p:cNvSpPr txBox="1"/>
          <p:nvPr/>
        </p:nvSpPr>
        <p:spPr>
          <a:xfrm>
            <a:off x="685798" y="339948"/>
            <a:ext cx="10457337" cy="1520609"/>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dirty="0" err="1">
                <a:solidFill>
                  <a:srgbClr val="0000CC"/>
                </a:solidFill>
                <a:effectLst/>
                <a:latin typeface="Times New Roman" panose="02020603050405020304" pitchFamily="18" charset="0"/>
                <a:ea typeface="Calibri" panose="020F0502020204030204" pitchFamily="34" charset="0"/>
              </a:rPr>
              <a:t>Giải</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pháp</a:t>
            </a:r>
            <a:r>
              <a:rPr lang="es-VE" sz="4000" b="1" dirty="0">
                <a:solidFill>
                  <a:srgbClr val="0000CC"/>
                </a:solidFill>
                <a:effectLst/>
                <a:latin typeface="Times New Roman" panose="02020603050405020304" pitchFamily="18" charset="0"/>
                <a:ea typeface="Calibri" panose="020F0502020204030204" pitchFamily="34" charset="0"/>
              </a:rPr>
              <a:t> 3: </a:t>
            </a:r>
            <a:r>
              <a:rPr lang="es-VE" sz="4000" b="1" dirty="0" err="1">
                <a:solidFill>
                  <a:srgbClr val="0000CC"/>
                </a:solidFill>
                <a:effectLst/>
                <a:latin typeface="Times New Roman" panose="02020603050405020304" pitchFamily="18" charset="0"/>
                <a:ea typeface="Calibri" panose="020F0502020204030204" pitchFamily="34" charset="0"/>
              </a:rPr>
              <a:t>Nghệ</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thuật</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tiếp</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xúc</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của</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giáo</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viên</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chủ</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nhiệm</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với</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học</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sinh</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trong</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lớp</a:t>
            </a:r>
            <a:endParaRPr lang="en-US" sz="4000" dirty="0">
              <a:solidFill>
                <a:srgbClr val="0000CC"/>
              </a:solidFill>
              <a:effectLst/>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03132820-C907-D1EB-B0B2-3C4BA7DC66B5}"/>
              </a:ext>
            </a:extLst>
          </p:cNvPr>
          <p:cNvSpPr txBox="1"/>
          <p:nvPr/>
        </p:nvSpPr>
        <p:spPr>
          <a:xfrm>
            <a:off x="685798" y="2467551"/>
            <a:ext cx="10588660" cy="4023409"/>
          </a:xfrm>
          <a:prstGeom prst="rect">
            <a:avLst/>
          </a:prstGeom>
          <a:noFill/>
        </p:spPr>
        <p:txBody>
          <a:bodyPr wrap="square">
            <a:spAutoFit/>
          </a:bodyPr>
          <a:lstStyle/>
          <a:p>
            <a:pPr marL="285750" indent="-285750" algn="just">
              <a:lnSpc>
                <a:spcPct val="130000"/>
              </a:lnSpc>
              <a:spcBef>
                <a:spcPts val="300"/>
              </a:spcBef>
              <a:spcAft>
                <a:spcPts val="300"/>
              </a:spcAft>
              <a:buFontTx/>
              <a:buChar char="-"/>
            </a:pPr>
            <a:r>
              <a:rPr lang="es-VE" sz="3200" dirty="0" err="1">
                <a:effectLst/>
                <a:latin typeface="Times New Roman" panose="02020603050405020304" pitchFamily="18" charset="0"/>
                <a:ea typeface="Calibri" panose="020F0502020204030204" pitchFamily="34" charset="0"/>
              </a:rPr>
              <a:t>Tôi</a:t>
            </a:r>
            <a:r>
              <a:rPr lang="es-VE" sz="3200" dirty="0">
                <a:effectLst/>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l</a:t>
            </a:r>
            <a:r>
              <a:rPr lang="es-VE" sz="3200" dirty="0" err="1">
                <a:effectLst/>
                <a:latin typeface="Times New Roman" panose="02020603050405020304" pitchFamily="18" charset="0"/>
                <a:ea typeface="Calibri" panose="020F0502020204030204" pitchFamily="34" charset="0"/>
              </a:rPr>
              <a:t>àm</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gương</a:t>
            </a:r>
            <a:r>
              <a:rPr lang="es-VE" sz="3200" dirty="0">
                <a:effectLst/>
                <a:latin typeface="Times New Roman" panose="02020603050405020304" pitchFamily="18" charset="0"/>
                <a:ea typeface="Calibri" panose="020F0502020204030204" pitchFamily="34" charset="0"/>
              </a:rPr>
              <a:t> cho </a:t>
            </a:r>
            <a:r>
              <a:rPr lang="es-VE" sz="3200" dirty="0" err="1">
                <a:effectLst/>
                <a:latin typeface="Times New Roman" panose="02020603050405020304" pitchFamily="18" charset="0"/>
                <a:ea typeface="Calibri" panose="020F0502020204030204" pitchFamily="34" charset="0"/>
              </a:rPr>
              <a:t>các</a:t>
            </a:r>
            <a:r>
              <a:rPr lang="es-VE" sz="3200" dirty="0">
                <a:effectLst/>
                <a:latin typeface="Times New Roman" panose="02020603050405020304" pitchFamily="18" charset="0"/>
                <a:ea typeface="Calibri" panose="020F0502020204030204" pitchFamily="34" charset="0"/>
              </a:rPr>
              <a:t> em </a:t>
            </a:r>
            <a:r>
              <a:rPr lang="es-VE" sz="3200" dirty="0" err="1">
                <a:effectLst/>
                <a:latin typeface="Times New Roman" panose="02020603050405020304" pitchFamily="18" charset="0"/>
                <a:ea typeface="Calibri" panose="020F0502020204030204" pitchFamily="34" charset="0"/>
              </a:rPr>
              <a:t>học</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sinh</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noi</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theo</a:t>
            </a:r>
            <a:r>
              <a:rPr lang="es-VE" sz="3200" dirty="0">
                <a:effectLst/>
                <a:latin typeface="Times New Roman" panose="02020603050405020304" pitchFamily="18" charset="0"/>
                <a:ea typeface="Calibri" panose="020F0502020204030204" pitchFamily="34" charset="0"/>
              </a:rPr>
              <a:t>.</a:t>
            </a:r>
            <a:r>
              <a:rPr lang="es-VE" sz="3200" dirty="0">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Không</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ngừng</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làm</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mới</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bản</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thân</a:t>
            </a:r>
            <a:r>
              <a:rPr lang="es-VE" sz="3200" dirty="0">
                <a:effectLst/>
                <a:latin typeface="Times New Roman" panose="02020603050405020304" pitchFamily="18" charset="0"/>
                <a:ea typeface="Calibri" panose="020F0502020204030204" pitchFamily="34" charset="0"/>
              </a:rPr>
              <a:t>.</a:t>
            </a:r>
            <a:endParaRPr lang="es-VE" sz="3200" dirty="0">
              <a:latin typeface="Times New Roman" panose="02020603050405020304" pitchFamily="18" charset="0"/>
              <a:ea typeface="Calibri" panose="020F0502020204030204" pitchFamily="34" charset="0"/>
            </a:endParaRPr>
          </a:p>
          <a:p>
            <a:pPr marL="285750" indent="-285750" algn="just">
              <a:lnSpc>
                <a:spcPct val="130000"/>
              </a:lnSpc>
              <a:spcBef>
                <a:spcPts val="300"/>
              </a:spcBef>
              <a:spcAft>
                <a:spcPts val="300"/>
              </a:spcAft>
              <a:buFontTx/>
              <a:buChar char="-"/>
            </a:pPr>
            <a:r>
              <a:rPr lang="es-VE" sz="3200" dirty="0" err="1">
                <a:effectLst/>
                <a:latin typeface="Times New Roman" panose="02020603050405020304" pitchFamily="18" charset="0"/>
                <a:ea typeface="Calibri" panose="020F0502020204030204" pitchFamily="34" charset="0"/>
              </a:rPr>
              <a:t>Tôi</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cũng</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luôn</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nghiêm</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khắc</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với</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học</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trò</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nhưng</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trong</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cái</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nghiêm</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có</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tình</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cảm</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của</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giáo</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viên</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với</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học</a:t>
            </a:r>
            <a:r>
              <a:rPr lang="es-VE" sz="3200" dirty="0">
                <a:effectLst/>
                <a:latin typeface="Times New Roman" panose="02020603050405020304" pitchFamily="18" charset="0"/>
                <a:ea typeface="Calibri" panose="020F0502020204030204" pitchFamily="34" charset="0"/>
              </a:rPr>
              <a:t> </a:t>
            </a:r>
            <a:r>
              <a:rPr lang="es-VE" sz="3200" dirty="0" err="1">
                <a:effectLst/>
                <a:latin typeface="Times New Roman" panose="02020603050405020304" pitchFamily="18" charset="0"/>
                <a:ea typeface="Calibri" panose="020F0502020204030204" pitchFamily="34" charset="0"/>
              </a:rPr>
              <a:t>trò</a:t>
            </a:r>
            <a:r>
              <a:rPr lang="es-VE" sz="3200" dirty="0">
                <a:effectLst/>
                <a:latin typeface="Times New Roman" panose="02020603050405020304" pitchFamily="18" charset="0"/>
                <a:ea typeface="Calibri" panose="020F0502020204030204" pitchFamily="34" charset="0"/>
              </a:rPr>
              <a:t>.</a:t>
            </a:r>
          </a:p>
          <a:p>
            <a:pPr marL="285750" indent="-285750" algn="just">
              <a:lnSpc>
                <a:spcPct val="130000"/>
              </a:lnSpc>
              <a:spcBef>
                <a:spcPts val="300"/>
              </a:spcBef>
              <a:spcAft>
                <a:spcPts val="300"/>
              </a:spcAft>
              <a:buFontTx/>
              <a:buChar char="-"/>
            </a:pPr>
            <a:r>
              <a:rPr lang="es-VE" sz="3200" dirty="0" err="1">
                <a:latin typeface="Times New Roman" panose="02020603050405020304" pitchFamily="18" charset="0"/>
                <a:ea typeface="Calibri" panose="020F0502020204030204" pitchFamily="34" charset="0"/>
              </a:rPr>
              <a:t>Tôi</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cũng</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luôn</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gần</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gũi</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gắn</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bó</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với</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học</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sinh</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có</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tấm</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lòng</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nhân</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hậu</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quan</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tâm</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giúp</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đỡ</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học</a:t>
            </a:r>
            <a:r>
              <a:rPr lang="es-VE" sz="3200" dirty="0">
                <a:latin typeface="Times New Roman" panose="02020603050405020304" pitchFamily="18" charset="0"/>
                <a:ea typeface="Calibri" panose="020F0502020204030204" pitchFamily="34" charset="0"/>
              </a:rPr>
              <a:t> </a:t>
            </a:r>
            <a:r>
              <a:rPr lang="es-VE" sz="3200" dirty="0" err="1">
                <a:latin typeface="Times New Roman" panose="02020603050405020304" pitchFamily="18" charset="0"/>
                <a:ea typeface="Calibri" panose="020F0502020204030204" pitchFamily="34" charset="0"/>
              </a:rPr>
              <a:t>sinh</a:t>
            </a:r>
            <a:r>
              <a:rPr lang="es-VE" sz="3200" dirty="0">
                <a:latin typeface="Times New Roman" panose="02020603050405020304" pitchFamily="18" charset="0"/>
                <a:ea typeface="Calibri" panose="020F0502020204030204" pitchFamily="34" charset="0"/>
              </a:rPr>
              <a:t>.</a:t>
            </a:r>
            <a:endParaRPr lang="es-VE"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89690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7CF50511-23D1-C40B-6B06-BE57C1658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64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9489415-E4C7-F405-D57B-60CB16E4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399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512542"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7610" y="-148726"/>
            <a:ext cx="11826590" cy="1716651"/>
          </a:xfrm>
          <a:prstGeom prst="rect">
            <a:avLst/>
          </a:prstGeom>
        </p:spPr>
      </p:pic>
      <p:sp>
        <p:nvSpPr>
          <p:cNvPr id="6" name="TextBox 6"/>
          <p:cNvSpPr txBox="1"/>
          <p:nvPr/>
        </p:nvSpPr>
        <p:spPr>
          <a:xfrm>
            <a:off x="685798" y="339948"/>
            <a:ext cx="10457337" cy="720390"/>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a:solidFill>
                  <a:srgbClr val="0000CC"/>
                </a:solidFill>
                <a:effectLst/>
                <a:latin typeface="Times New Roman" panose="02020603050405020304" pitchFamily="18" charset="0"/>
                <a:ea typeface="Calibri" panose="020F0502020204030204" pitchFamily="34" charset="0"/>
              </a:rPr>
              <a:t>Xây dựng lớp học thân thiện</a:t>
            </a:r>
            <a:endParaRPr lang="en-US" sz="4000">
              <a:solidFill>
                <a:srgbClr val="0000CC"/>
              </a:solidFill>
              <a:effectLst/>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a16="http://schemas.microsoft.com/office/drawing/2014/main" id="{FAC2F8B6-4FE5-0F05-4097-283F74205E2A}"/>
              </a:ext>
            </a:extLst>
          </p:cNvPr>
          <p:cNvPicPr>
            <a:picLocks noChangeAspect="1"/>
          </p:cNvPicPr>
          <p:nvPr/>
        </p:nvPicPr>
        <p:blipFill rotWithShape="1">
          <a:blip r:embed="rId4">
            <a:extLst>
              <a:ext uri="{28A0092B-C50C-407E-A947-70E740481C1C}">
                <a14:useLocalDpi xmlns:a14="http://schemas.microsoft.com/office/drawing/2010/main" val="0"/>
              </a:ext>
            </a:extLst>
          </a:blip>
          <a:srcRect t="11778" b="28222"/>
          <a:stretch/>
        </p:blipFill>
        <p:spPr>
          <a:xfrm>
            <a:off x="8997218" y="2071937"/>
            <a:ext cx="2682240" cy="35763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84590409-026D-95B1-4932-40CBB21B5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172" y="1953430"/>
            <a:ext cx="6153307" cy="46101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99082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472D11-B010-C1BA-8CC2-696A931BE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366802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D130F-C587-2826-0A29-936E3C5CC9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348" y="945369"/>
            <a:ext cx="10157304" cy="4967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690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8EE111-0877-869C-9A4C-158828B84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159" y="254524"/>
            <a:ext cx="5663170" cy="3766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740466A4-DEC4-6A04-F374-502655013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88" y="22389"/>
            <a:ext cx="5640371" cy="4230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DA534D6-49BA-5B65-C214-4521909BC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350" y="3799002"/>
            <a:ext cx="4078664" cy="3058998"/>
          </a:xfrm>
          <a:prstGeom prst="rect">
            <a:avLst/>
          </a:prstGeom>
          <a:ln>
            <a:noFill/>
          </a:ln>
          <a:effectLst>
            <a:softEdge rad="112500"/>
          </a:effectLst>
        </p:spPr>
      </p:pic>
      <p:pic>
        <p:nvPicPr>
          <p:cNvPr id="11" name="Picture 10">
            <a:extLst>
              <a:ext uri="{FF2B5EF4-FFF2-40B4-BE49-F238E27FC236}">
                <a16:creationId xmlns:a16="http://schemas.microsoft.com/office/drawing/2014/main" id="{67DF6516-58AE-6FF1-B769-16B3DF8411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180" y="3799002"/>
            <a:ext cx="3723586" cy="2792690"/>
          </a:xfrm>
          <a:prstGeom prst="rect">
            <a:avLst/>
          </a:prstGeom>
          <a:ln>
            <a:noFill/>
          </a:ln>
          <a:effectLst>
            <a:softEdge rad="112500"/>
          </a:effectLst>
        </p:spPr>
      </p:pic>
    </p:spTree>
    <p:extLst>
      <p:ext uri="{BB962C8B-B14F-4D97-AF65-F5344CB8AC3E}">
        <p14:creationId xmlns:p14="http://schemas.microsoft.com/office/powerpoint/2010/main" val="2177097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01B1A85-163C-4AD4-D506-13F70DCAE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4120"/>
            <a:ext cx="12192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8ACAF2-8B69-1EC1-81A1-4A5D450B24B6}"/>
              </a:ext>
            </a:extLst>
          </p:cNvPr>
          <p:cNvSpPr txBox="1"/>
          <p:nvPr/>
        </p:nvSpPr>
        <p:spPr>
          <a:xfrm>
            <a:off x="828040" y="334645"/>
            <a:ext cx="11074400" cy="584775"/>
          </a:xfrm>
          <a:prstGeom prst="rect">
            <a:avLst/>
          </a:prstGeom>
          <a:noFill/>
        </p:spPr>
        <p:txBody>
          <a:bodyPr wrap="square" rtlCol="0">
            <a:spAutoFit/>
          </a:bodyPr>
          <a:lstStyle/>
          <a:p>
            <a:r>
              <a:rPr lang="en-US" sz="3200" b="1">
                <a:solidFill>
                  <a:srgbClr val="FFFF00"/>
                </a:solidFill>
                <a:latin typeface="Times New Roman" panose="02020603050405020304" pitchFamily="18" charset="0"/>
                <a:cs typeface="Times New Roman" panose="02020603050405020304" pitchFamily="18" charset="0"/>
              </a:rPr>
              <a:t>Học sinh tích cực tham gia các cuộc thi do trường tổ chức.</a:t>
            </a:r>
          </a:p>
        </p:txBody>
      </p:sp>
    </p:spTree>
    <p:extLst>
      <p:ext uri="{BB962C8B-B14F-4D97-AF65-F5344CB8AC3E}">
        <p14:creationId xmlns:p14="http://schemas.microsoft.com/office/powerpoint/2010/main" val="2752576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55360B60-15C5-E2C4-E926-8985F024C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60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8600" y="1632369"/>
            <a:ext cx="11841480" cy="5154744"/>
          </a:xfrm>
          <a:prstGeom prst="rect">
            <a:avLst/>
          </a:prstGeom>
          <a:solidFill>
            <a:schemeClr val="bg1">
              <a:lumMod val="95000"/>
            </a:schemeClr>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7201" y="-184244"/>
            <a:ext cx="10382935" cy="1768774"/>
          </a:xfrm>
          <a:prstGeom prst="rect">
            <a:avLst/>
          </a:prstGeom>
        </p:spPr>
      </p:pic>
      <p:sp>
        <p:nvSpPr>
          <p:cNvPr id="6" name="TextBox 6"/>
          <p:cNvSpPr txBox="1"/>
          <p:nvPr/>
        </p:nvSpPr>
        <p:spPr>
          <a:xfrm>
            <a:off x="685798" y="339948"/>
            <a:ext cx="7241699" cy="720390"/>
          </a:xfrm>
          <a:prstGeom prst="rect">
            <a:avLst/>
          </a:prstGeom>
        </p:spPr>
        <p:txBody>
          <a:bodyPr wrap="square" lIns="0" tIns="0" rIns="0" bIns="0" rtlCol="0" anchor="t">
            <a:spAutoFit/>
          </a:bodyPr>
          <a:lstStyle/>
          <a:p>
            <a:pPr algn="ctr">
              <a:lnSpc>
                <a:spcPct val="130000"/>
              </a:lnSpc>
              <a:spcBef>
                <a:spcPts val="1200"/>
              </a:spcBef>
              <a:spcAft>
                <a:spcPts val="300"/>
              </a:spcAft>
              <a:tabLst>
                <a:tab pos="1876425" algn="l"/>
                <a:tab pos="2844165" algn="ctr"/>
              </a:tabLst>
            </a:pPr>
            <a:r>
              <a:rPr lang="en-US" sz="4000" b="1">
                <a:solidFill>
                  <a:srgbClr val="FF0000"/>
                </a:solidFill>
                <a:effectLst/>
                <a:latin typeface="Times New Roman" panose="02020603050405020304" pitchFamily="18" charset="0"/>
                <a:ea typeface="Calibri" panose="020F0502020204030204" pitchFamily="34" charset="0"/>
              </a:rPr>
              <a:t>A. ĐẶT VẤN ĐỀ</a:t>
            </a:r>
            <a:endParaRPr lang="en-US" sz="4000">
              <a:solidFill>
                <a:srgbClr val="FF0000"/>
              </a:solidFill>
              <a:effectLst/>
              <a:latin typeface="Times New Roman" panose="02020603050405020304" pitchFamily="18" charset="0"/>
              <a:ea typeface="Calibri" panose="020F0502020204030204" pitchFamily="34" charset="0"/>
            </a:endParaRPr>
          </a:p>
        </p:txBody>
      </p:sp>
      <p:sp>
        <p:nvSpPr>
          <p:cNvPr id="7" name="TextBox 6"/>
          <p:cNvSpPr txBox="1"/>
          <p:nvPr/>
        </p:nvSpPr>
        <p:spPr>
          <a:xfrm>
            <a:off x="228600" y="1662849"/>
            <a:ext cx="11399520" cy="584775"/>
          </a:xfrm>
          <a:prstGeom prst="rect">
            <a:avLst/>
          </a:prstGeom>
          <a:noFill/>
        </p:spPr>
        <p:txBody>
          <a:bodyPr wrap="square" rtlCol="0">
            <a:spAutoFit/>
          </a:bodyPr>
          <a:lstStyle/>
          <a:p>
            <a:pPr lvl="0"/>
            <a:r>
              <a:rPr lang="en-US" sz="3200" b="1">
                <a:solidFill>
                  <a:srgbClr val="0000CC"/>
                </a:solidFill>
                <a:latin typeface="Times New Roman" panose="02020603050405020304" pitchFamily="18" charset="0"/>
                <a:cs typeface="Times New Roman" panose="02020603050405020304" pitchFamily="18" charset="0"/>
              </a:rPr>
              <a:t>I. LÍ DO CHỌN GIẢI PHÁP</a:t>
            </a:r>
            <a:endParaRPr lang="en-US" sz="3200">
              <a:solidFill>
                <a:srgbClr val="0000CC"/>
              </a:solidFill>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795"/>
          <a:stretch>
            <a:fillRect/>
          </a:stretch>
        </p:blipFill>
        <p:spPr>
          <a:xfrm>
            <a:off x="12542520" y="3505200"/>
            <a:ext cx="3550995" cy="3199956"/>
          </a:xfrm>
          <a:prstGeom prst="rect">
            <a:avLst/>
          </a:prstGeom>
        </p:spPr>
      </p:pic>
      <p:sp>
        <p:nvSpPr>
          <p:cNvPr id="9" name="TextBox 8">
            <a:extLst>
              <a:ext uri="{FF2B5EF4-FFF2-40B4-BE49-F238E27FC236}">
                <a16:creationId xmlns:a16="http://schemas.microsoft.com/office/drawing/2014/main" id="{A1671C86-3D3A-6723-98EB-0BF59686E72D}"/>
              </a:ext>
            </a:extLst>
          </p:cNvPr>
          <p:cNvSpPr txBox="1"/>
          <p:nvPr/>
        </p:nvSpPr>
        <p:spPr>
          <a:xfrm>
            <a:off x="228600" y="2870296"/>
            <a:ext cx="6594231" cy="3539430"/>
          </a:xfrm>
          <a:prstGeom prst="rect">
            <a:avLst/>
          </a:prstGeom>
          <a:noFill/>
        </p:spPr>
        <p:txBody>
          <a:bodyPr wrap="square">
            <a:spAutoFit/>
          </a:bodyPr>
          <a:lstStyle/>
          <a:p>
            <a:pPr algn="just"/>
            <a:r>
              <a:rPr lang="en-US" sz="3200" dirty="0" err="1">
                <a:effectLst/>
                <a:latin typeface="Times New Roman" panose="02020603050405020304" pitchFamily="18" charset="0"/>
                <a:ea typeface="Calibri" panose="020F0502020204030204" pitchFamily="34" charset="0"/>
              </a:rPr>
              <a:t>Trường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đào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thế</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học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trò</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môi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trường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dựng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những</a:t>
            </a:r>
            <a:r>
              <a:rPr lang="en-US" sz="3200" dirty="0">
                <a:effectLst/>
                <a:latin typeface="Times New Roman" panose="02020603050405020304" pitchFamily="18" charset="0"/>
                <a:ea typeface="Calibri" panose="020F0502020204030204" pitchFamily="34" charset="0"/>
              </a:rPr>
              <a:t> con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xã</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hội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chủ</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nghĩa</a:t>
            </a:r>
            <a:r>
              <a:rPr lang="en-US" sz="3200" dirty="0">
                <a:effectLst/>
                <a:latin typeface="Times New Roman" panose="02020603050405020304" pitchFamily="18" charset="0"/>
                <a:ea typeface="Calibri" panose="020F0502020204030204" pitchFamily="34" charset="0"/>
              </a:rPr>
              <a:t> –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đủ</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tài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năng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tuệ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những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phẩm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chất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cách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sau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thực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sự</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vì</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cống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hiến</a:t>
            </a:r>
            <a:r>
              <a:rPr lang="en-US" sz="3200" dirty="0">
                <a:effectLst/>
                <a:latin typeface="Times New Roman" panose="02020603050405020304" pitchFamily="18" charset="0"/>
                <a:ea typeface="Calibri" panose="020F0502020204030204" pitchFamily="34" charset="0"/>
              </a:rPr>
              <a:t>. </a:t>
            </a:r>
            <a:endParaRPr lang="en-US" sz="3200" dirty="0"/>
          </a:p>
        </p:txBody>
      </p:sp>
      <p:pic>
        <p:nvPicPr>
          <p:cNvPr id="12" name="Picture 11">
            <a:extLst>
              <a:ext uri="{FF2B5EF4-FFF2-40B4-BE49-F238E27FC236}">
                <a16:creationId xmlns:a16="http://schemas.microsoft.com/office/drawing/2014/main" id="{69A6FB48-91E5-8644-52CC-19F25930FAD4}"/>
              </a:ext>
            </a:extLst>
          </p:cNvPr>
          <p:cNvPicPr>
            <a:picLocks noChangeAspect="1"/>
          </p:cNvPicPr>
          <p:nvPr/>
        </p:nvPicPr>
        <p:blipFill rotWithShape="1">
          <a:blip r:embed="rId6">
            <a:extLst>
              <a:ext uri="{28A0092B-C50C-407E-A947-70E740481C1C}">
                <a14:useLocalDpi xmlns:a14="http://schemas.microsoft.com/office/drawing/2010/main" val="0"/>
              </a:ext>
            </a:extLst>
          </a:blip>
          <a:srcRect r="18324"/>
          <a:stretch/>
        </p:blipFill>
        <p:spPr>
          <a:xfrm>
            <a:off x="7295271" y="2668984"/>
            <a:ext cx="4548094" cy="33343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18A6F185-BADA-15C4-E8F7-8E7EA32CA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6640"/>
            <a:ext cx="12192000" cy="5801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EC6D87-2396-DB04-EC6C-2C794A1DB704}"/>
              </a:ext>
            </a:extLst>
          </p:cNvPr>
          <p:cNvSpPr txBox="1"/>
          <p:nvPr/>
        </p:nvSpPr>
        <p:spPr>
          <a:xfrm>
            <a:off x="894080" y="259080"/>
            <a:ext cx="1107440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Học sinh thường xuyên tự học, tự đọc sách theo cá nhân, nhóm</a:t>
            </a:r>
          </a:p>
        </p:txBody>
      </p:sp>
    </p:spTree>
    <p:extLst>
      <p:ext uri="{BB962C8B-B14F-4D97-AF65-F5344CB8AC3E}">
        <p14:creationId xmlns:p14="http://schemas.microsoft.com/office/powerpoint/2010/main" val="3582277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AutoShape 2"/>
          <p:cNvSpPr/>
          <p:nvPr/>
        </p:nvSpPr>
        <p:spPr>
          <a:xfrm>
            <a:off x="512542"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25899" y="-149014"/>
            <a:ext cx="11826590" cy="2193068"/>
          </a:xfrm>
          <a:prstGeom prst="rect">
            <a:avLst/>
          </a:prstGeom>
        </p:spPr>
      </p:pic>
      <p:sp>
        <p:nvSpPr>
          <p:cNvPr id="6" name="TextBox 6"/>
          <p:cNvSpPr txBox="1"/>
          <p:nvPr/>
        </p:nvSpPr>
        <p:spPr>
          <a:xfrm>
            <a:off x="685798" y="330116"/>
            <a:ext cx="10457337" cy="1520609"/>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dirty="0" err="1">
                <a:solidFill>
                  <a:srgbClr val="0000CC"/>
                </a:solidFill>
                <a:effectLst/>
                <a:latin typeface="Times New Roman" panose="02020603050405020304" pitchFamily="18" charset="0"/>
                <a:ea typeface="Calibri" panose="020F0502020204030204" pitchFamily="34" charset="0"/>
              </a:rPr>
              <a:t>Giải</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pháp</a:t>
            </a:r>
            <a:r>
              <a:rPr lang="es-VE" sz="4000" b="1" dirty="0">
                <a:solidFill>
                  <a:srgbClr val="0000CC"/>
                </a:solidFill>
                <a:effectLst/>
                <a:latin typeface="Times New Roman" panose="02020603050405020304" pitchFamily="18" charset="0"/>
                <a:ea typeface="Calibri" panose="020F0502020204030204" pitchFamily="34" charset="0"/>
              </a:rPr>
              <a:t> 4: </a:t>
            </a:r>
            <a:r>
              <a:rPr lang="es-VE" sz="4000" b="1" dirty="0" err="1">
                <a:solidFill>
                  <a:srgbClr val="0000CC"/>
                </a:solidFill>
                <a:effectLst/>
                <a:latin typeface="Times New Roman" panose="02020603050405020304" pitchFamily="18" charset="0"/>
                <a:ea typeface="Calibri" panose="020F0502020204030204" pitchFamily="34" charset="0"/>
              </a:rPr>
              <a:t>Giúp</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đỡ</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học</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sinh</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khuyết</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tật</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hòa</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nhập</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cộng</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đồng</a:t>
            </a:r>
            <a:endParaRPr lang="en-US" sz="4000" dirty="0">
              <a:solidFill>
                <a:srgbClr val="0000CC"/>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15763D64-2DAD-096D-C516-61F369A8DCE7}"/>
              </a:ext>
            </a:extLst>
          </p:cNvPr>
          <p:cNvSpPr txBox="1"/>
          <p:nvPr/>
        </p:nvSpPr>
        <p:spPr>
          <a:xfrm>
            <a:off x="957616" y="2350736"/>
            <a:ext cx="7597104" cy="4031873"/>
          </a:xfrm>
          <a:prstGeom prst="rect">
            <a:avLst/>
          </a:prstGeom>
          <a:noFill/>
        </p:spPr>
        <p:txBody>
          <a:bodyPr wrap="square" rtlCol="0">
            <a:spAutoFit/>
          </a:bodyPr>
          <a:lstStyle/>
          <a:p>
            <a:pPr algn="just"/>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Tìm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hiểu</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bệnh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lý</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endParaRPr lang="en-US" sz="3200" dirty="0">
              <a:latin typeface="Times New Roman" panose="02020603050405020304" pitchFamily="18" charset="0"/>
              <a:cs typeface="Times New Roman" panose="02020603050405020304" pitchFamily="18" charset="0"/>
            </a:endParaRPr>
          </a:p>
          <a:p>
            <a:pPr marL="457200" indent="-457200" algn="just">
              <a:buFontTx/>
              <a:buChar char="-"/>
            </a:pPr>
            <a:r>
              <a:rPr lang="es-VE" sz="3200" dirty="0" err="1">
                <a:latin typeface="Times New Roman" panose="02020603050405020304" pitchFamily="18" charset="0"/>
                <a:cs typeface="Times New Roman" panose="02020603050405020304" pitchFamily="18" charset="0"/>
              </a:rPr>
              <a:t>Phân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công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giúp</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đỡ</a:t>
            </a:r>
            <a:r>
              <a:rPr lang="es-VE" sz="3200">
                <a:latin typeface="Times New Roman" panose="02020603050405020304" pitchFamily="18" charset="0"/>
                <a:cs typeface="Times New Roman" panose="02020603050405020304" pitchFamily="18" charset="0"/>
              </a:rPr>
              <a:t> bạn</a:t>
            </a:r>
            <a:r>
              <a:rPr lang="es-VE" sz="3200" dirty="0">
                <a:latin typeface="Times New Roman" panose="02020603050405020304" pitchFamily="18" charset="0"/>
                <a:cs typeface="Times New Roman" panose="02020603050405020304" pitchFamily="18" charset="0"/>
              </a:rPr>
              <a:t>.</a:t>
            </a:r>
          </a:p>
          <a:p>
            <a:pPr marL="457200" indent="-457200" algn="just">
              <a:buFontTx/>
              <a:buChar char="-"/>
            </a:pPr>
            <a:r>
              <a:rPr lang="es-VE" sz="3200" dirty="0" err="1">
                <a:latin typeface="Times New Roman" panose="02020603050405020304" pitchFamily="18" charset="0"/>
                <a:cs typeface="Times New Roman" panose="02020603050405020304" pitchFamily="18" charset="0"/>
              </a:rPr>
              <a:t>Tìm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hiểu</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hoàn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cảnh</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gia</a:t>
            </a:r>
            <a:r>
              <a:rPr lang="es-VE" sz="3200">
                <a:latin typeface="Times New Roman" panose="02020603050405020304" pitchFamily="18" charset="0"/>
                <a:cs typeface="Times New Roman" panose="02020603050405020304" pitchFamily="18" charset="0"/>
              </a:rPr>
              <a:t> đình. </a:t>
            </a:r>
            <a:endParaRPr lang="es-VE" sz="3200" dirty="0">
              <a:latin typeface="Times New Roman" panose="02020603050405020304" pitchFamily="18" charset="0"/>
              <a:cs typeface="Times New Roman" panose="02020603050405020304" pitchFamily="18" charset="0"/>
            </a:endParaRPr>
          </a:p>
          <a:p>
            <a:pPr marL="457200" indent="-457200" algn="just">
              <a:buFontTx/>
              <a:buChar char="-"/>
            </a:pPr>
            <a:r>
              <a:rPr lang="es-VE" sz="3200" dirty="0" err="1">
                <a:latin typeface="Times New Roman" panose="02020603050405020304" pitchFamily="18" charset="0"/>
                <a:cs typeface="Times New Roman" panose="02020603050405020304" pitchFamily="18" charset="0"/>
              </a:rPr>
              <a:t>Giúp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đỡ</a:t>
            </a:r>
            <a:r>
              <a:rPr lang="es-VE" sz="3200" dirty="0">
                <a:latin typeface="Times New Roman" panose="02020603050405020304" pitchFamily="18" charset="0"/>
                <a:cs typeface="Times New Roman" panose="02020603050405020304" pitchFamily="18" charset="0"/>
              </a:rPr>
              <a:t> em </a:t>
            </a:r>
            <a:r>
              <a:rPr lang="es-VE" sz="3200" dirty="0" err="1">
                <a:latin typeface="Times New Roman" panose="02020603050405020304" pitchFamily="18" charset="0"/>
                <a:cs typeface="Times New Roman" panose="02020603050405020304" pitchFamily="18" charset="0"/>
              </a:rPr>
              <a:t>trong</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học</a:t>
            </a:r>
            <a:r>
              <a:rPr lang="es-VE" sz="3200">
                <a:latin typeface="Times New Roman" panose="02020603050405020304" pitchFamily="18" charset="0"/>
                <a:cs typeface="Times New Roman" panose="02020603050405020304" pitchFamily="18" charset="0"/>
              </a:rPr>
              <a:t> tập, bố </a:t>
            </a:r>
            <a:r>
              <a:rPr lang="es-VE" sz="3200" dirty="0" err="1">
                <a:latin typeface="Times New Roman" panose="02020603050405020304" pitchFamily="18" charset="0"/>
                <a:cs typeface="Times New Roman" panose="02020603050405020304" pitchFamily="18" charset="0"/>
              </a:rPr>
              <a:t>trí</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chỗ</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ngồi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gần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hoặc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gần</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cửa</a:t>
            </a:r>
            <a:r>
              <a:rPr lang="es-VE" sz="3200">
                <a:latin typeface="Times New Roman" panose="02020603050405020304" pitchFamily="18" charset="0"/>
                <a:cs typeface="Times New Roman" panose="02020603050405020304" pitchFamily="18" charset="0"/>
              </a:rPr>
              <a:t> ra vào lớp. </a:t>
            </a:r>
            <a:endParaRPr lang="en-US" sz="3200" dirty="0">
              <a:latin typeface="Times New Roman" panose="02020603050405020304" pitchFamily="18" charset="0"/>
              <a:cs typeface="Times New Roman" panose="02020603050405020304" pitchFamily="18" charset="0"/>
            </a:endParaRPr>
          </a:p>
          <a:p>
            <a:pPr algn="just"/>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Báo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lãnh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nhà</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trường</a:t>
            </a:r>
            <a:r>
              <a:rPr lang="es-VE" sz="3200">
                <a:latin typeface="Times New Roman" panose="02020603050405020304" pitchFamily="18" charset="0"/>
                <a:cs typeface="Times New Roman" panose="02020603050405020304" pitchFamily="18" charset="0"/>
              </a:rPr>
              <a:t>, Hội </a:t>
            </a:r>
            <a:r>
              <a:rPr lang="es-VE" sz="3200" dirty="0" err="1">
                <a:latin typeface="Times New Roman" panose="02020603050405020304" pitchFamily="18" charset="0"/>
                <a:cs typeface="Times New Roman" panose="02020603050405020304" pitchFamily="18" charset="0"/>
              </a:rPr>
              <a:t>đồng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trường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điều</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kiện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giúp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đỡ</a:t>
            </a:r>
            <a:r>
              <a:rPr lang="es-VE" sz="3200" dirty="0">
                <a:latin typeface="Times New Roman" panose="02020603050405020304" pitchFamily="18" charset="0"/>
                <a:cs typeface="Times New Roman" panose="02020603050405020304" pitchFamily="18" charset="0"/>
              </a:rPr>
              <a:t> em </a:t>
            </a:r>
            <a:r>
              <a:rPr lang="es-VE" sz="3200" dirty="0" err="1">
                <a:latin typeface="Times New Roman" panose="02020603050405020304" pitchFamily="18" charset="0"/>
                <a:cs typeface="Times New Roman" panose="02020603050405020304" pitchFamily="18" charset="0"/>
              </a:rPr>
              <a:t>về</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thần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và</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vật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chất</a:t>
            </a:r>
            <a:endParaRPr lang="en-US"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FA70348-BDAD-57E8-6FB5-52FDC0EE1C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6248" y="2638902"/>
            <a:ext cx="2585702" cy="3447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0799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3F17924-EABD-D7F2-5A84-3496AB4DE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403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BB0E9AD-2194-FCD8-0303-A08660EA0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00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F68E3-20D7-F29A-0AE8-23E53547AAAC}"/>
              </a:ext>
            </a:extLst>
          </p:cNvPr>
          <p:cNvPicPr>
            <a:picLocks noChangeAspect="1"/>
          </p:cNvPicPr>
          <p:nvPr/>
        </p:nvPicPr>
        <p:blipFill>
          <a:blip r:embed="rId2"/>
          <a:stretch>
            <a:fillRect/>
          </a:stretch>
        </p:blipFill>
        <p:spPr>
          <a:xfrm>
            <a:off x="863990" y="619974"/>
            <a:ext cx="10229445" cy="5552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1874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1E387B69-AF88-D33E-B931-00C8CE486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BD426D-326C-85E0-6276-0A3DA56B3A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1854" y="1139088"/>
            <a:ext cx="3571969" cy="4762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707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CB544-BC59-2FEC-855E-B461FA3627E3}"/>
              </a:ext>
            </a:extLst>
          </p:cNvPr>
          <p:cNvPicPr>
            <a:picLocks noChangeAspect="1"/>
          </p:cNvPicPr>
          <p:nvPr/>
        </p:nvPicPr>
        <p:blipFill>
          <a:blip r:embed="rId2"/>
          <a:stretch>
            <a:fillRect/>
          </a:stretch>
        </p:blipFill>
        <p:spPr>
          <a:xfrm>
            <a:off x="441470" y="239753"/>
            <a:ext cx="11309060" cy="6378493"/>
          </a:xfrm>
          <a:prstGeom prst="rect">
            <a:avLst/>
          </a:prstGeom>
        </p:spPr>
      </p:pic>
    </p:spTree>
    <p:extLst>
      <p:ext uri="{BB962C8B-B14F-4D97-AF65-F5344CB8AC3E}">
        <p14:creationId xmlns:p14="http://schemas.microsoft.com/office/powerpoint/2010/main" val="277267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DC74C0-A4FA-0C2B-5768-7442764C5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5240"/>
            <a:ext cx="12192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5D3ABC-3EBF-2F7A-0C7D-A053D898AC25}"/>
              </a:ext>
            </a:extLst>
          </p:cNvPr>
          <p:cNvSpPr txBox="1"/>
          <p:nvPr/>
        </p:nvSpPr>
        <p:spPr>
          <a:xfrm>
            <a:off x="904240" y="96520"/>
            <a:ext cx="11074400" cy="1077218"/>
          </a:xfrm>
          <a:prstGeom prst="rect">
            <a:avLst/>
          </a:prstGeom>
          <a:noFill/>
        </p:spPr>
        <p:txBody>
          <a:bodyPr wrap="square" rtlCol="0">
            <a:spAutoFit/>
          </a:bodyPr>
          <a:lstStyle/>
          <a:p>
            <a:r>
              <a:rPr lang="en-US" sz="3200" b="1">
                <a:solidFill>
                  <a:srgbClr val="FFFF00"/>
                </a:solidFill>
                <a:latin typeface="Times New Roman" panose="02020603050405020304" pitchFamily="18" charset="0"/>
                <a:cs typeface="Times New Roman" panose="02020603050405020304" pitchFamily="18" charset="0"/>
              </a:rPr>
              <a:t>Thường xuyên báo cáo Hiệu trưởng về tình hình của học sinh khuyết tật </a:t>
            </a:r>
          </a:p>
        </p:txBody>
      </p:sp>
    </p:spTree>
    <p:extLst>
      <p:ext uri="{BB962C8B-B14F-4D97-AF65-F5344CB8AC3E}">
        <p14:creationId xmlns:p14="http://schemas.microsoft.com/office/powerpoint/2010/main" val="4264708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p:cNvSpPr/>
          <p:nvPr/>
        </p:nvSpPr>
        <p:spPr>
          <a:xfrm>
            <a:off x="512542"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19006" y="-742021"/>
            <a:ext cx="11826590" cy="3659170"/>
          </a:xfrm>
          <a:prstGeom prst="rect">
            <a:avLst/>
          </a:prstGeom>
        </p:spPr>
      </p:pic>
      <p:sp>
        <p:nvSpPr>
          <p:cNvPr id="6" name="TextBox 6"/>
          <p:cNvSpPr txBox="1"/>
          <p:nvPr/>
        </p:nvSpPr>
        <p:spPr>
          <a:xfrm>
            <a:off x="685798" y="339948"/>
            <a:ext cx="10457337" cy="2320828"/>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dirty="0" err="1">
                <a:effectLst/>
                <a:latin typeface="Times New Roman" panose="02020603050405020304" pitchFamily="18" charset="0"/>
                <a:ea typeface="Calibri" panose="020F0502020204030204" pitchFamily="34" charset="0"/>
              </a:rPr>
              <a:t>Giải</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pháp</a:t>
            </a:r>
            <a:r>
              <a:rPr lang="es-VE" sz="4000" b="1" dirty="0">
                <a:effectLst/>
                <a:latin typeface="Times New Roman" panose="02020603050405020304" pitchFamily="18" charset="0"/>
                <a:ea typeface="Calibri" panose="020F0502020204030204" pitchFamily="34" charset="0"/>
              </a:rPr>
              <a:t> </a:t>
            </a:r>
            <a:r>
              <a:rPr lang="es-VE" sz="4000" b="1" dirty="0">
                <a:latin typeface="Times New Roman" panose="02020603050405020304" pitchFamily="18" charset="0"/>
                <a:ea typeface="Calibri" panose="020F0502020204030204" pitchFamily="34" charset="0"/>
              </a:rPr>
              <a:t>5</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Giáo</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viên</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chủ</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nhiệm</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với</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việc</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phối</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hợp</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giữa</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gia</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đình</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nhà</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trường</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và</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xã</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hội</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để</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giáo</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dục</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học</a:t>
            </a:r>
            <a:r>
              <a:rPr lang="es-VE" sz="4000" b="1" dirty="0">
                <a:effectLst/>
                <a:latin typeface="Times New Roman" panose="02020603050405020304" pitchFamily="18" charset="0"/>
                <a:ea typeface="Calibri" panose="020F0502020204030204" pitchFamily="34" charset="0"/>
              </a:rPr>
              <a:t> </a:t>
            </a:r>
            <a:r>
              <a:rPr lang="es-VE" sz="4000" b="1" dirty="0" err="1">
                <a:effectLst/>
                <a:latin typeface="Times New Roman" panose="02020603050405020304" pitchFamily="18" charset="0"/>
                <a:ea typeface="Calibri" panose="020F0502020204030204" pitchFamily="34" charset="0"/>
              </a:rPr>
              <a:t>sinh</a:t>
            </a:r>
            <a:r>
              <a:rPr lang="es-VE" sz="4000" b="1" dirty="0">
                <a:effectLst/>
                <a:latin typeface="Times New Roman" panose="02020603050405020304" pitchFamily="18" charset="0"/>
                <a:ea typeface="Calibri" panose="020F0502020204030204" pitchFamily="34" charset="0"/>
              </a:rPr>
              <a:t>     </a:t>
            </a:r>
            <a:endParaRPr lang="en-US" sz="4000" dirty="0">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15763D64-2DAD-096D-C516-61F369A8DCE7}"/>
              </a:ext>
            </a:extLst>
          </p:cNvPr>
          <p:cNvSpPr txBox="1"/>
          <p:nvPr/>
        </p:nvSpPr>
        <p:spPr>
          <a:xfrm>
            <a:off x="1059692" y="3429000"/>
            <a:ext cx="10457337" cy="2554545"/>
          </a:xfrm>
          <a:prstGeom prst="rect">
            <a:avLst/>
          </a:prstGeom>
          <a:noFill/>
        </p:spPr>
        <p:txBody>
          <a:bodyPr wrap="square" rtlCol="0">
            <a:spAutoFit/>
          </a:bodyPr>
          <a:lstStyle/>
          <a:p>
            <a:pPr marL="457200" indent="-457200" algn="just">
              <a:buFontTx/>
              <a:buChar char="-"/>
            </a:pPr>
            <a:r>
              <a:rPr lang="es-VE" sz="3200" dirty="0" err="1">
                <a:latin typeface="Times New Roman" panose="02020603050405020304" pitchFamily="18" charset="0"/>
                <a:cs typeface="Times New Roman" panose="02020603050405020304" pitchFamily="18" charset="0"/>
              </a:rPr>
              <a:t>Giáo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chủ</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nhiệm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cần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có</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sự</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hệ</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chặt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chẽ</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với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phụ</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huynh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và</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chính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quyền</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địa</a:t>
            </a:r>
            <a:r>
              <a:rPr lang="es-VE" sz="3200">
                <a:latin typeface="Times New Roman" panose="02020603050405020304" pitchFamily="18" charset="0"/>
                <a:cs typeface="Times New Roman" panose="02020603050405020304" pitchFamily="18" charset="0"/>
              </a:rPr>
              <a:t> phương.</a:t>
            </a:r>
            <a:endParaRPr lang="es-VE" sz="3200" dirty="0">
              <a:latin typeface="Times New Roman" panose="02020603050405020304" pitchFamily="18" charset="0"/>
              <a:cs typeface="Times New Roman" panose="02020603050405020304" pitchFamily="18" charset="0"/>
            </a:endParaRPr>
          </a:p>
          <a:p>
            <a:pPr marL="457200" indent="-457200" algn="just">
              <a:buFontTx/>
              <a:buChar char="-"/>
            </a:pPr>
            <a:r>
              <a:rPr lang="es-VE" sz="3200" dirty="0" err="1">
                <a:latin typeface="Times New Roman" panose="02020603050405020304" pitchFamily="18" charset="0"/>
                <a:cs typeface="Times New Roman" panose="02020603050405020304" pitchFamily="18" charset="0"/>
              </a:rPr>
              <a:t>Thực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hiện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cam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kết</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giữa</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gia</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đình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nhà</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trường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chính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quyền</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địa</a:t>
            </a:r>
            <a:r>
              <a:rPr lang="es-VE" sz="3200">
                <a:latin typeface="Times New Roman" panose="02020603050405020304" pitchFamily="18" charset="0"/>
                <a:cs typeface="Times New Roman" panose="02020603050405020304" pitchFamily="18" charset="0"/>
              </a:rPr>
              <a:t> phương: </a:t>
            </a:r>
            <a:r>
              <a:rPr lang="es-VE" sz="3200" dirty="0" err="1">
                <a:latin typeface="Times New Roman" panose="02020603050405020304" pitchFamily="18" charset="0"/>
                <a:cs typeface="Times New Roman" panose="02020603050405020304" pitchFamily="18" charset="0"/>
              </a:rPr>
              <a:t>quản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lý</a:t>
            </a:r>
            <a:r>
              <a:rPr lang="es-VE" sz="3200" dirty="0">
                <a:latin typeface="Times New Roman" panose="02020603050405020304" pitchFamily="18" charset="0"/>
                <a:cs typeface="Times New Roman" panose="02020603050405020304" pitchFamily="18" charset="0"/>
              </a:rPr>
              <a:t> con em </a:t>
            </a:r>
            <a:r>
              <a:rPr lang="es-VE" sz="3200" dirty="0" err="1">
                <a:latin typeface="Times New Roman" panose="02020603050405020304" pitchFamily="18" charset="0"/>
                <a:cs typeface="Times New Roman" panose="02020603050405020304" pitchFamily="18" charset="0"/>
              </a:rPr>
              <a:t>mình,không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bỏ</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học,không</a:t>
            </a:r>
            <a:r>
              <a:rPr lang="es-VE" sz="3200" dirty="0">
                <a:latin typeface="Times New Roman" panose="02020603050405020304" pitchFamily="18" charset="0"/>
                <a:cs typeface="Times New Roman" panose="02020603050405020304" pitchFamily="18" charset="0"/>
              </a:rPr>
              <a:t> vi </a:t>
            </a:r>
            <a:r>
              <a:rPr lang="es-VE" sz="3200" dirty="0" err="1">
                <a:latin typeface="Times New Roman" panose="02020603050405020304" pitchFamily="18" charset="0"/>
                <a:cs typeface="Times New Roman" panose="02020603050405020304" pitchFamily="18" charset="0"/>
              </a:rPr>
              <a:t>phạm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pháp</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luật</a:t>
            </a:r>
            <a:r>
              <a:rPr lang="es-VE" sz="3200">
                <a:latin typeface="Times New Roman" panose="02020603050405020304" pitchFamily="18" charset="0"/>
                <a:cs typeface="Times New Roman" panose="02020603050405020304" pitchFamily="18" charset="0"/>
              </a:rPr>
              <a:t>, không </a:t>
            </a:r>
            <a:r>
              <a:rPr lang="es-VE" sz="3200" dirty="0" err="1">
                <a:latin typeface="Times New Roman" panose="02020603050405020304" pitchFamily="18" charset="0"/>
                <a:cs typeface="Times New Roman" panose="02020603050405020304" pitchFamily="18" charset="0"/>
              </a:rPr>
              <a:t>xa</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đà</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các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tệ</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nạn</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xã</a:t>
            </a:r>
            <a:r>
              <a:rPr lang="es-VE" sz="3200">
                <a:latin typeface="Times New Roman" panose="02020603050405020304" pitchFamily="18" charset="0"/>
                <a:cs typeface="Times New Roman" panose="02020603050405020304" pitchFamily="18" charset="0"/>
              </a:rPr>
              <a:t> hội.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383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AutoShape 2"/>
          <p:cNvSpPr/>
          <p:nvPr/>
        </p:nvSpPr>
        <p:spPr>
          <a:xfrm>
            <a:off x="512542" y="1514227"/>
            <a:ext cx="11551639" cy="5150236"/>
          </a:xfrm>
          <a:prstGeom prst="rect">
            <a:avLst/>
          </a:prstGeom>
          <a:solidFill>
            <a:srgbClr val="FFE36D"/>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25899" y="-149014"/>
            <a:ext cx="11826590" cy="2193068"/>
          </a:xfrm>
          <a:prstGeom prst="rect">
            <a:avLst/>
          </a:prstGeom>
        </p:spPr>
      </p:pic>
      <p:sp>
        <p:nvSpPr>
          <p:cNvPr id="6" name="TextBox 6"/>
          <p:cNvSpPr txBox="1"/>
          <p:nvPr/>
        </p:nvSpPr>
        <p:spPr>
          <a:xfrm>
            <a:off x="867331" y="793837"/>
            <a:ext cx="10457337" cy="720390"/>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4000" b="1">
                <a:solidFill>
                  <a:srgbClr val="0000CC"/>
                </a:solidFill>
                <a:latin typeface="Times New Roman" panose="02020603050405020304" pitchFamily="18" charset="0"/>
                <a:ea typeface="Calibri" panose="020F0502020204030204" pitchFamily="34" charset="0"/>
              </a:rPr>
              <a:t>Giáo dục học sinh tính nóng nảy, hay gây gổ</a:t>
            </a:r>
            <a:endParaRPr lang="en-US" sz="4000" dirty="0">
              <a:solidFill>
                <a:srgbClr val="0000CC"/>
              </a:solidFill>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73898AD8-85F3-390B-626E-24AD043FB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215" y="2269086"/>
            <a:ext cx="9265920" cy="4169664"/>
          </a:xfrm>
          <a:prstGeom prst="rect">
            <a:avLst/>
          </a:prstGeom>
        </p:spPr>
      </p:pic>
    </p:spTree>
    <p:extLst>
      <p:ext uri="{BB962C8B-B14F-4D97-AF65-F5344CB8AC3E}">
        <p14:creationId xmlns:p14="http://schemas.microsoft.com/office/powerpoint/2010/main" val="896084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1" y="498526"/>
            <a:ext cx="11125199" cy="592767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68743">
            <a:off x="-591149" y="135534"/>
            <a:ext cx="2252488" cy="2027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20120" y="66040"/>
            <a:ext cx="1168400" cy="117266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66732">
            <a:off x="-59825" y="5758061"/>
            <a:ext cx="1338852" cy="1368715"/>
          </a:xfrm>
          <a:prstGeom prst="rect">
            <a:avLst/>
          </a:prstGeom>
        </p:spPr>
      </p:pic>
      <p:pic>
        <p:nvPicPr>
          <p:cNvPr id="3" name="Picture 2">
            <a:extLst>
              <a:ext uri="{FF2B5EF4-FFF2-40B4-BE49-F238E27FC236}">
                <a16:creationId xmlns:a16="http://schemas.microsoft.com/office/drawing/2014/main" id="{4B899F8D-897E-B6B2-762C-A28A7D85229F}"/>
              </a:ext>
            </a:extLst>
          </p:cNvPr>
          <p:cNvPicPr>
            <a:picLocks noChangeAspect="1"/>
          </p:cNvPicPr>
          <p:nvPr/>
        </p:nvPicPr>
        <p:blipFill rotWithShape="1">
          <a:blip r:embed="rId10">
            <a:clrChange>
              <a:clrFrom>
                <a:srgbClr val="240A00"/>
              </a:clrFrom>
              <a:clrTo>
                <a:srgbClr val="240A00">
                  <a:alpha val="0"/>
                </a:srgbClr>
              </a:clrTo>
            </a:clrChange>
            <a:extLst>
              <a:ext uri="{BEBA8EAE-BF5A-486C-A8C5-ECC9F3942E4B}">
                <a14:imgProps xmlns:a14="http://schemas.microsoft.com/office/drawing/2010/main">
                  <a14:imgLayer r:embed="rId11">
                    <a14:imgEffect>
                      <a14:backgroundRemoval t="3809" b="88428" l="9028" r="94358">
                        <a14:foregroundMark x1="94618" y1="9326" x2="15972" y2="6934"/>
                        <a14:foregroundMark x1="11806" y1="6055" x2="9983" y2="15186"/>
                        <a14:foregroundMark x1="11979" y1="3809" x2="11979" y2="3809"/>
                        <a14:foregroundMark x1="92882" y1="53076" x2="18750" y2="52783"/>
                        <a14:foregroundMark x1="88281" y1="53711" x2="87413" y2="81250"/>
                        <a14:foregroundMark x1="89757" y1="78467" x2="13715" y2="79541"/>
                        <a14:foregroundMark x1="22309" y1="49854" x2="10069" y2="49854"/>
                        <a14:foregroundMark x1="10069" y1="49854" x2="9028" y2="79688"/>
                        <a14:foregroundMark x1="9028" y1="79688" x2="10150" y2="85068"/>
                        <a14:backgroundMark x1="70920" y1="44971" x2="36111" y2="46680"/>
                        <a14:backgroundMark x1="36111" y1="46680" x2="34462" y2="46143"/>
                        <a14:backgroundMark x1="81076" y1="42676" x2="81076" y2="42676"/>
                        <a14:backgroundMark x1="11545" y1="87793" x2="11545" y2="87793"/>
                        <a14:backgroundMark x1="11111" y1="86914" x2="8767" y2="86914"/>
                        <a14:backgroundMark x1="15278" y1="87012" x2="8767" y2="88330"/>
                        <a14:backgroundMark x1="10938" y1="86572" x2="7986" y2="86572"/>
                        <a14:backgroundMark x1="11545" y1="85791" x2="7986" y2="86816"/>
                      </a14:backgroundRemoval>
                    </a14:imgEffect>
                  </a14:imgLayer>
                </a14:imgProps>
              </a:ext>
              <a:ext uri="{28A0092B-C50C-407E-A947-70E740481C1C}">
                <a14:useLocalDpi xmlns:a14="http://schemas.microsoft.com/office/drawing/2010/main" val="0"/>
              </a:ext>
            </a:extLst>
          </a:blip>
          <a:srcRect b="11111"/>
          <a:stretch/>
        </p:blipFill>
        <p:spPr>
          <a:xfrm rot="16200000">
            <a:off x="7799117" y="1491265"/>
            <a:ext cx="3482380" cy="5503021"/>
          </a:xfrm>
          <a:prstGeom prst="rect">
            <a:avLst/>
          </a:prstGeom>
        </p:spPr>
      </p:pic>
      <p:sp>
        <p:nvSpPr>
          <p:cNvPr id="4" name="TextBox 3">
            <a:extLst>
              <a:ext uri="{FF2B5EF4-FFF2-40B4-BE49-F238E27FC236}">
                <a16:creationId xmlns:a16="http://schemas.microsoft.com/office/drawing/2014/main" id="{BF91B50A-5921-E9F9-FCCE-7DD496D7AE11}"/>
              </a:ext>
            </a:extLst>
          </p:cNvPr>
          <p:cNvSpPr txBox="1"/>
          <p:nvPr/>
        </p:nvSpPr>
        <p:spPr>
          <a:xfrm>
            <a:off x="1090342" y="2542531"/>
            <a:ext cx="5503022" cy="3539430"/>
          </a:xfrm>
          <a:prstGeom prst="rect">
            <a:avLst/>
          </a:prstGeom>
          <a:noFill/>
        </p:spPr>
        <p:txBody>
          <a:bodyPr wrap="square">
            <a:spAutoFit/>
          </a:bodyPr>
          <a:lstStyle/>
          <a:p>
            <a:pPr algn="just"/>
            <a:r>
              <a:rPr lang="en-US" sz="3200" dirty="0" err="1">
                <a:latin typeface="Times New Roman" panose="02020603050405020304" pitchFamily="18" charset="0"/>
                <a:ea typeface="Calibri" panose="020F0502020204030204" pitchFamily="34" charset="0"/>
              </a:rPr>
              <a:t>Bởi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lẽ</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tập</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lớp</a:t>
            </a:r>
            <a:r>
              <a:rPr lang="en-US" sz="3200" dirty="0">
                <a:effectLst/>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đều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đặc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thù</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riêng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sinh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cá</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biệt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đức,về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nào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sinh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hoàn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cảnh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kinh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tế</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sinh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đình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hạnh</a:t>
            </a:r>
            <a:r>
              <a:rPr lang="en-US" sz="3200" dirty="0">
                <a:effectLst/>
                <a:latin typeface="Times New Roman" panose="02020603050405020304" pitchFamily="18" charset="0"/>
                <a:ea typeface="Calibri" panose="020F0502020204030204" pitchFamily="34" charset="0"/>
              </a:rPr>
              <a:t> </a:t>
            </a:r>
            <a:r>
              <a:rPr lang="en-US" sz="3200" err="1">
                <a:effectLst/>
                <a:latin typeface="Times New Roman" panose="02020603050405020304" pitchFamily="18" charset="0"/>
                <a:ea typeface="Calibri" panose="020F0502020204030204" pitchFamily="34" charset="0"/>
              </a:rPr>
              <a:t>phúc</a:t>
            </a:r>
            <a:r>
              <a:rPr lang="en-US" sz="3200">
                <a:effectLst/>
                <a:latin typeface="Times New Roman" panose="02020603050405020304" pitchFamily="18" charset="0"/>
                <a:ea typeface="Calibri" panose="020F0502020204030204" pitchFamily="34" charset="0"/>
              </a:rPr>
              <a:t>, học </a:t>
            </a:r>
            <a:r>
              <a:rPr lang="en-US" sz="3200" dirty="0" err="1">
                <a:effectLst/>
                <a:latin typeface="Times New Roman" panose="02020603050405020304" pitchFamily="18" charset="0"/>
                <a:ea typeface="Calibri" panose="020F0502020204030204" pitchFamily="34" charset="0"/>
              </a:rPr>
              <a:t>sinh</a:t>
            </a:r>
            <a:r>
              <a:rPr lang="en-US" sz="3200" dirty="0">
                <a:effectLst/>
                <a:latin typeface="Times New Roman" panose="02020603050405020304" pitchFamily="18" charset="0"/>
                <a:ea typeface="Calibri" panose="020F0502020204030204" pitchFamily="34" charset="0"/>
              </a:rPr>
              <a:t> </a:t>
            </a:r>
            <a:r>
              <a:rPr lang="en-US" sz="3200" err="1">
                <a:effectLst/>
                <a:latin typeface="Times New Roman" panose="02020603050405020304" pitchFamily="18" charset="0"/>
                <a:ea typeface="Calibri" panose="020F0502020204030204" pitchFamily="34" charset="0"/>
              </a:rPr>
              <a:t>khuyết</a:t>
            </a:r>
            <a:r>
              <a:rPr lang="en-US" sz="3200">
                <a:effectLst/>
                <a:latin typeface="Times New Roman" panose="02020603050405020304" pitchFamily="18" charset="0"/>
                <a:ea typeface="Calibri" panose="020F0502020204030204" pitchFamily="34" charset="0"/>
              </a:rPr>
              <a:t> tật.</a:t>
            </a:r>
            <a:endParaRPr lang="en-US" sz="3200" dirty="0"/>
          </a:p>
        </p:txBody>
      </p:sp>
      <p:sp>
        <p:nvSpPr>
          <p:cNvPr id="8" name="TextBox 7">
            <a:extLst>
              <a:ext uri="{FF2B5EF4-FFF2-40B4-BE49-F238E27FC236}">
                <a16:creationId xmlns:a16="http://schemas.microsoft.com/office/drawing/2014/main" id="{02970D4A-3E19-45D3-52DE-916515ABBCC6}"/>
              </a:ext>
            </a:extLst>
          </p:cNvPr>
          <p:cNvSpPr txBox="1"/>
          <p:nvPr/>
        </p:nvSpPr>
        <p:spPr>
          <a:xfrm>
            <a:off x="863559" y="991881"/>
            <a:ext cx="10464882" cy="1569660"/>
          </a:xfrm>
          <a:prstGeom prst="rect">
            <a:avLst/>
          </a:prstGeom>
          <a:noFill/>
        </p:spPr>
        <p:txBody>
          <a:bodyPr wrap="square">
            <a:spAutoFit/>
          </a:bodyPr>
          <a:lstStyle/>
          <a:p>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thực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tế</a:t>
            </a:r>
            <a:r>
              <a:rPr lang="en-US" sz="3200" dirty="0">
                <a:latin typeface="Times New Roman" panose="02020603050405020304" pitchFamily="18" charset="0"/>
                <a:ea typeface="Calibri" panose="020F0502020204030204" pitchFamily="34" charset="0"/>
              </a:rPr>
              <a: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chủ</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nhiệm</a:t>
            </a:r>
            <a:r>
              <a:rPr lang="en-US" sz="3200" dirty="0">
                <a:effectLst/>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lớp</a:t>
            </a:r>
            <a:r>
              <a:rPr lang="en-US" sz="3200" dirty="0">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một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công</a:t>
            </a:r>
            <a:r>
              <a:rPr lang="en-US" sz="3200" dirty="0">
                <a:effectLst/>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vô</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cùng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phức</a:t>
            </a:r>
            <a:r>
              <a:rPr lang="en-US" sz="3200" dirty="0">
                <a:latin typeface="Times New Roman" panose="02020603050405020304" pitchFamily="18" charset="0"/>
                <a:ea typeface="Calibri" panose="020F0502020204030204" pitchFamily="34" charset="0"/>
              </a:rPr>
              <a:t> </a:t>
            </a:r>
            <a:r>
              <a:rPr lang="en-US" sz="3200" err="1">
                <a:latin typeface="Times New Roman" panose="02020603050405020304" pitchFamily="18" charset="0"/>
                <a:ea typeface="Calibri" panose="020F0502020204030204" pitchFamily="34" charset="0"/>
              </a:rPr>
              <a:t>tạp</a:t>
            </a:r>
            <a:r>
              <a:rPr lang="en-US" sz="3200">
                <a:latin typeface="Times New Roman" panose="02020603050405020304" pitchFamily="18" charset="0"/>
                <a:ea typeface="Calibri" panose="020F0502020204030204" pitchFamily="34" charset="0"/>
              </a:rPr>
              <a:t>, thành </a:t>
            </a:r>
            <a:r>
              <a:rPr lang="en-US" sz="3200" dirty="0" err="1">
                <a:latin typeface="Times New Roman" panose="02020603050405020304" pitchFamily="18" charset="0"/>
                <a:ea typeface="Calibri" panose="020F0502020204030204" pitchFamily="34" charset="0"/>
              </a:rPr>
              <a:t>công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cũng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thất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bại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cũng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hiếm</a:t>
            </a:r>
            <a:r>
              <a:rPr lang="en-US" sz="3200" dirty="0">
                <a:effectLst/>
                <a:latin typeface="Times New Roman" panose="02020603050405020304" pitchFamily="18" charset="0"/>
                <a:ea typeface="Calibri" panose="020F0502020204030204" pitchFamily="34" charset="0"/>
              </a:rPr>
              <a:t>. </a:t>
            </a:r>
            <a:endParaRPr lang="en-US" sz="3200" dirty="0"/>
          </a:p>
        </p:txBody>
      </p:sp>
      <p:pic>
        <p:nvPicPr>
          <p:cNvPr id="9" name="Picture 5">
            <a:extLst>
              <a:ext uri="{FF2B5EF4-FFF2-40B4-BE49-F238E27FC236}">
                <a16:creationId xmlns:a16="http://schemas.microsoft.com/office/drawing/2014/main" id="{58443904-DB40-9CB1-088A-6D7EAA6C477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3118">
            <a:off x="10865817" y="5640154"/>
            <a:ext cx="1275449" cy="1055145"/>
          </a:xfrm>
          <a:prstGeom prst="rect">
            <a:avLst/>
          </a:prstGeom>
        </p:spPr>
      </p:pic>
    </p:spTree>
    <p:extLst>
      <p:ext uri="{BB962C8B-B14F-4D97-AF65-F5344CB8AC3E}">
        <p14:creationId xmlns:p14="http://schemas.microsoft.com/office/powerpoint/2010/main" val="1279389970"/>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3512F7-DF65-2FBF-1705-A5638C00C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2224272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7502" y="-148729"/>
            <a:ext cx="11826590" cy="1721009"/>
          </a:xfrm>
          <a:prstGeom prst="rect">
            <a:avLst/>
          </a:prstGeom>
        </p:spPr>
      </p:pic>
      <p:sp>
        <p:nvSpPr>
          <p:cNvPr id="6" name="TextBox 6"/>
          <p:cNvSpPr txBox="1"/>
          <p:nvPr/>
        </p:nvSpPr>
        <p:spPr>
          <a:xfrm>
            <a:off x="685798" y="339948"/>
            <a:ext cx="10457337" cy="720390"/>
          </a:xfrm>
          <a:prstGeom prst="rect">
            <a:avLst/>
          </a:prstGeom>
        </p:spPr>
        <p:txBody>
          <a:bodyPr wrap="square" lIns="0" tIns="0" rIns="0" bIns="0" rtlCol="0" anchor="t">
            <a:spAutoFit/>
          </a:bodyPr>
          <a:lstStyle/>
          <a:p>
            <a:pPr algn="just">
              <a:lnSpc>
                <a:spcPct val="130000"/>
              </a:lnSpc>
              <a:spcBef>
                <a:spcPts val="300"/>
              </a:spcBef>
              <a:spcAft>
                <a:spcPts val="300"/>
              </a:spcAft>
            </a:pPr>
            <a:r>
              <a:rPr lang="es-VE" sz="4000" b="1">
                <a:solidFill>
                  <a:srgbClr val="0000CC"/>
                </a:solidFill>
                <a:effectLst/>
                <a:latin typeface="Times New Roman" panose="02020603050405020304" pitchFamily="18" charset="0"/>
                <a:ea typeface="Calibri" panose="020F0502020204030204" pitchFamily="34" charset="0"/>
              </a:rPr>
              <a:t>Giáo </a:t>
            </a:r>
            <a:r>
              <a:rPr lang="es-VE" sz="4000" b="1" dirty="0" err="1">
                <a:solidFill>
                  <a:srgbClr val="0000CC"/>
                </a:solidFill>
                <a:effectLst/>
                <a:latin typeface="Times New Roman" panose="02020603050405020304" pitchFamily="18" charset="0"/>
                <a:ea typeface="Calibri" panose="020F0502020204030204" pitchFamily="34" charset="0"/>
              </a:rPr>
              <a:t>dục</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học</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sinh</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chưa</a:t>
            </a:r>
            <a:r>
              <a:rPr lang="es-VE" sz="4000" b="1" dirty="0">
                <a:solidFill>
                  <a:srgbClr val="0000CC"/>
                </a:solidFill>
                <a:effectLst/>
                <a:latin typeface="Times New Roman" panose="02020603050405020304" pitchFamily="18" charset="0"/>
                <a:ea typeface="Calibri" panose="020F0502020204030204" pitchFamily="34" charset="0"/>
              </a:rPr>
              <a:t> </a:t>
            </a:r>
            <a:r>
              <a:rPr lang="es-VE" sz="4000" b="1" dirty="0" err="1">
                <a:solidFill>
                  <a:srgbClr val="0000CC"/>
                </a:solidFill>
                <a:effectLst/>
                <a:latin typeface="Times New Roman" panose="02020603050405020304" pitchFamily="18" charset="0"/>
                <a:ea typeface="Calibri" panose="020F0502020204030204" pitchFamily="34" charset="0"/>
              </a:rPr>
              <a:t>ngoan</a:t>
            </a:r>
            <a:endParaRPr lang="en-US" sz="4000" dirty="0">
              <a:solidFill>
                <a:srgbClr val="0000CC"/>
              </a:solidFill>
              <a:effectLst/>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AA7BEBF2-3DCD-6B96-ABFC-85C118EFE6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797" y="2333436"/>
            <a:ext cx="5077711" cy="38082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15763D64-2DAD-096D-C516-61F369A8DCE7}"/>
              </a:ext>
            </a:extLst>
          </p:cNvPr>
          <p:cNvSpPr txBox="1"/>
          <p:nvPr/>
        </p:nvSpPr>
        <p:spPr>
          <a:xfrm>
            <a:off x="6206414" y="2837203"/>
            <a:ext cx="5299789" cy="2062103"/>
          </a:xfrm>
          <a:prstGeom prst="rect">
            <a:avLst/>
          </a:prstGeom>
          <a:noFill/>
        </p:spPr>
        <p:txBody>
          <a:bodyPr wrap="square" rtlCol="0">
            <a:spAutoFit/>
          </a:bodyPr>
          <a:lstStyle/>
          <a:p>
            <a:pPr marL="457200" indent="-457200" algn="just">
              <a:buFontTx/>
              <a:buChar char="-"/>
            </a:pPr>
            <a:r>
              <a:rPr lang="es-VE" sz="3200">
                <a:latin typeface="Times New Roman" panose="02020603050405020304" pitchFamily="18" charset="0"/>
                <a:cs typeface="Times New Roman" panose="02020603050405020304" pitchFamily="18" charset="0"/>
              </a:rPr>
              <a:t>Tôn trọng học sinh.</a:t>
            </a:r>
          </a:p>
          <a:p>
            <a:pPr marL="457200" indent="-457200" algn="just">
              <a:buFontTx/>
              <a:buChar char="-"/>
            </a:pPr>
            <a:r>
              <a:rPr lang="es-VE" sz="3200">
                <a:latin typeface="Times New Roman" panose="02020603050405020304" pitchFamily="18" charset="0"/>
                <a:cs typeface="Times New Roman" panose="02020603050405020304" pitchFamily="18" charset="0"/>
              </a:rPr>
              <a:t>Yêu thương học sinh.</a:t>
            </a:r>
          </a:p>
          <a:p>
            <a:pPr marL="457200" indent="-457200" algn="just">
              <a:buFontTx/>
              <a:buChar char="-"/>
            </a:pPr>
            <a:r>
              <a:rPr lang="es-VE" sz="3200">
                <a:latin typeface="Times New Roman" panose="02020603050405020304" pitchFamily="18" charset="0"/>
                <a:cs typeface="Times New Roman" panose="02020603050405020304" pitchFamily="18" charset="0"/>
              </a:rPr>
              <a:t>Quan tâm, chia sẻ, theo dõi, giúp đỡ, động viên kịp thời.</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4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7664B-DD4F-84C3-6653-AE9E264E2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3340169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CC521B-5D70-0C5E-9231-5924D905C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1505786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0704"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21430926" flipH="1">
            <a:off x="25899" y="-149014"/>
            <a:ext cx="11826590" cy="2193068"/>
          </a:xfrm>
          <a:prstGeom prst="rect">
            <a:avLst/>
          </a:prstGeom>
        </p:spPr>
      </p:pic>
      <p:sp>
        <p:nvSpPr>
          <p:cNvPr id="6" name="TextBox 6"/>
          <p:cNvSpPr txBox="1"/>
          <p:nvPr/>
        </p:nvSpPr>
        <p:spPr>
          <a:xfrm>
            <a:off x="685798" y="339948"/>
            <a:ext cx="10795002" cy="576312"/>
          </a:xfrm>
          <a:prstGeom prst="rect">
            <a:avLst/>
          </a:prstGeom>
        </p:spPr>
        <p:txBody>
          <a:bodyPr wrap="square" lIns="0" tIns="0" rIns="0" bIns="0" rtlCol="0" anchor="t">
            <a:spAutoFit/>
          </a:bodyPr>
          <a:lstStyle/>
          <a:p>
            <a:pPr indent="457200" algn="just">
              <a:lnSpc>
                <a:spcPct val="130000"/>
              </a:lnSpc>
              <a:spcBef>
                <a:spcPts val="300"/>
              </a:spcBef>
              <a:spcAft>
                <a:spcPts val="300"/>
              </a:spcAft>
            </a:pPr>
            <a:r>
              <a:rPr lang="es-VE" sz="3200" b="1">
                <a:solidFill>
                  <a:srgbClr val="0000CC"/>
                </a:solidFill>
                <a:effectLst/>
                <a:latin typeface="Times New Roman" panose="02020603050405020304" pitchFamily="18" charset="0"/>
                <a:ea typeface="Calibri" panose="020F0502020204030204" pitchFamily="34" charset="0"/>
              </a:rPr>
              <a:t>Giáo dục học sinh hay nghỉ học không đến trường</a:t>
            </a:r>
            <a:endParaRPr lang="en-US" sz="6000" dirty="0">
              <a:solidFill>
                <a:srgbClr val="0000CC"/>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id="{15763D64-2DAD-096D-C516-61F369A8DCE7}"/>
              </a:ext>
            </a:extLst>
          </p:cNvPr>
          <p:cNvSpPr txBox="1"/>
          <p:nvPr/>
        </p:nvSpPr>
        <p:spPr>
          <a:xfrm>
            <a:off x="685798" y="2812444"/>
            <a:ext cx="5389773" cy="3046988"/>
          </a:xfrm>
          <a:prstGeom prst="rect">
            <a:avLst/>
          </a:prstGeom>
          <a:noFill/>
        </p:spPr>
        <p:txBody>
          <a:bodyPr wrap="square" rtlCol="0">
            <a:spAutoFit/>
          </a:bodyPr>
          <a:lstStyle/>
          <a:p>
            <a:pPr algn="just"/>
            <a:r>
              <a:rPr lang="es-VE" sz="3200" dirty="0" err="1">
                <a:latin typeface="Times New Roman" panose="02020603050405020304" pitchFamily="18" charset="0"/>
                <a:cs typeface="Times New Roman" panose="02020603050405020304" pitchFamily="18" charset="0"/>
              </a:rPr>
              <a:t>Tìm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hiểu</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nguyên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nhân</a:t>
            </a:r>
            <a:endParaRPr lang="es-VE" sz="3200" dirty="0">
              <a:latin typeface="Times New Roman" panose="02020603050405020304" pitchFamily="18" charset="0"/>
              <a:cs typeface="Times New Roman" panose="02020603050405020304" pitchFamily="18" charset="0"/>
            </a:endParaRPr>
          </a:p>
          <a:p>
            <a:pPr algn="just"/>
            <a:r>
              <a:rPr lang="es-VE" sz="3200" dirty="0">
                <a:latin typeface="Times New Roman" panose="02020603050405020304" pitchFamily="18" charset="0"/>
                <a:cs typeface="Times New Roman" panose="02020603050405020304" pitchFamily="18" charset="0"/>
                <a:sym typeface="Wingdings 2" panose="05020102010507070707" pitchFamily="18" charset="2"/>
              </a:rPr>
              <a:t> </a:t>
            </a:r>
            <a:r>
              <a:rPr lang="es-VE" sz="3200" dirty="0" err="1">
                <a:latin typeface="Times New Roman" panose="02020603050405020304" pitchFamily="18" charset="0"/>
                <a:cs typeface="Times New Roman" panose="02020603050405020304" pitchFamily="18" charset="0"/>
              </a:rPr>
              <a:t>Liên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hệ</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với</a:t>
            </a:r>
            <a:r>
              <a:rPr lang="es-VE" sz="3200">
                <a:latin typeface="Times New Roman" panose="02020603050405020304" pitchFamily="18" charset="0"/>
                <a:cs typeface="Times New Roman" panose="02020603050405020304" pitchFamily="18" charset="0"/>
              </a:rPr>
              <a:t> cha mẹ học sinh.</a:t>
            </a:r>
            <a:endParaRPr lang="es-VE" sz="3200" dirty="0">
              <a:latin typeface="Times New Roman" panose="02020603050405020304" pitchFamily="18" charset="0"/>
              <a:cs typeface="Times New Roman" panose="02020603050405020304" pitchFamily="18" charset="0"/>
            </a:endParaRPr>
          </a:p>
          <a:p>
            <a:pPr algn="just"/>
            <a:r>
              <a:rPr lang="es-VE" sz="3200" dirty="0">
                <a:latin typeface="Times New Roman" panose="02020603050405020304" pitchFamily="18" charset="0"/>
                <a:cs typeface="Times New Roman" panose="02020603050405020304" pitchFamily="18" charset="0"/>
                <a:sym typeface="Wingdings 2" panose="05020102010507070707" pitchFamily="18" charset="2"/>
              </a:rPr>
              <a:t> </a:t>
            </a:r>
            <a:r>
              <a:rPr lang="es-VE" sz="3200" dirty="0" err="1">
                <a:latin typeface="Times New Roman" panose="02020603050405020304" pitchFamily="18" charset="0"/>
                <a:cs typeface="Times New Roman" panose="02020603050405020304" pitchFamily="18" charset="0"/>
              </a:rPr>
              <a:t>Báo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với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lãnh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đạo</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nhà</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trường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đến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động</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viên</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tìm</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các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giải</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pháp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giúp</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học</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sinh</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trở</a:t>
            </a:r>
            <a:r>
              <a:rPr lang="es-VE" sz="3200" dirty="0">
                <a:latin typeface="Times New Roman" panose="02020603050405020304" pitchFamily="18" charset="0"/>
                <a:cs typeface="Times New Roman" panose="02020603050405020304" pitchFamily="18" charset="0"/>
              </a:rPr>
              <a:t> </a:t>
            </a:r>
            <a:r>
              <a:rPr lang="es-VE" sz="3200" dirty="0" err="1">
                <a:latin typeface="Times New Roman" panose="02020603050405020304" pitchFamily="18" charset="0"/>
                <a:cs typeface="Times New Roman" panose="02020603050405020304" pitchFamily="18" charset="0"/>
              </a:rPr>
              <a:t>lại</a:t>
            </a:r>
            <a:r>
              <a:rPr lang="es-VE" sz="3200" dirty="0">
                <a:latin typeface="Times New Roman" panose="02020603050405020304" pitchFamily="18" charset="0"/>
                <a:cs typeface="Times New Roman" panose="02020603050405020304" pitchFamily="18" charset="0"/>
              </a:rPr>
              <a:t> </a:t>
            </a:r>
            <a:r>
              <a:rPr lang="es-VE" sz="3200" err="1">
                <a:latin typeface="Times New Roman" panose="02020603050405020304" pitchFamily="18" charset="0"/>
                <a:cs typeface="Times New Roman" panose="02020603050405020304" pitchFamily="18" charset="0"/>
              </a:rPr>
              <a:t>trường</a:t>
            </a:r>
            <a:r>
              <a:rPr lang="es-VE" sz="3200">
                <a:latin typeface="Times New Roman" panose="02020603050405020304" pitchFamily="18" charset="0"/>
                <a:cs typeface="Times New Roman" panose="02020603050405020304" pitchFamily="18" charset="0"/>
              </a:rPr>
              <a:t> học</a:t>
            </a:r>
            <a:r>
              <a:rPr lang="es-VE"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D986D2C-9F27-93C9-A817-84BB4D06C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105" y="1224014"/>
            <a:ext cx="5810238" cy="2614607"/>
          </a:xfrm>
          <a:prstGeom prst="rect">
            <a:avLst/>
          </a:prstGeom>
        </p:spPr>
      </p:pic>
      <p:pic>
        <p:nvPicPr>
          <p:cNvPr id="5122" name="Picture 2">
            <a:extLst>
              <a:ext uri="{FF2B5EF4-FFF2-40B4-BE49-F238E27FC236}">
                <a16:creationId xmlns:a16="http://schemas.microsoft.com/office/drawing/2014/main" id="{98C37309-FA45-41F0-592F-CD409C624E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907" y="4139222"/>
            <a:ext cx="5810238" cy="261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31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anim calcmode="lin" valueType="num">
                                      <p:cBhvr>
                                        <p:cTn id="2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1000"/>
                                        <p:tgtEl>
                                          <p:spTgt spid="5122"/>
                                        </p:tgtEl>
                                      </p:cBhvr>
                                    </p:animEffect>
                                    <p:anim calcmode="lin" valueType="num">
                                      <p:cBhvr>
                                        <p:cTn id="33" dur="1000" fill="hold"/>
                                        <p:tgtEl>
                                          <p:spTgt spid="5122"/>
                                        </p:tgtEl>
                                        <p:attrNameLst>
                                          <p:attrName>ppt_x</p:attrName>
                                        </p:attrNameLst>
                                      </p:cBhvr>
                                      <p:tavLst>
                                        <p:tav tm="0">
                                          <p:val>
                                            <p:strVal val="#ppt_x"/>
                                          </p:val>
                                        </p:tav>
                                        <p:tav tm="100000">
                                          <p:val>
                                            <p:strVal val="#ppt_x"/>
                                          </p:val>
                                        </p:tav>
                                      </p:tavLst>
                                    </p:anim>
                                    <p:anim calcmode="lin" valueType="num">
                                      <p:cBhvr>
                                        <p:cTn id="3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765450"/>
            <a:ext cx="11551639" cy="6092550"/>
          </a:xfrm>
          <a:prstGeom prst="rect">
            <a:avLst/>
          </a:prstGeom>
          <a:solidFill>
            <a:srgbClr val="FFE36D"/>
          </a:solidFill>
        </p:spPr>
        <p:txBody>
          <a:bodyPr/>
          <a:lstStyle/>
          <a:p>
            <a:endParaRPr lang="en-US"/>
          </a:p>
        </p:txBody>
      </p:sp>
      <p:sp>
        <p:nvSpPr>
          <p:cNvPr id="6" name="TextBox 6"/>
          <p:cNvSpPr txBox="1"/>
          <p:nvPr/>
        </p:nvSpPr>
        <p:spPr>
          <a:xfrm>
            <a:off x="685798" y="201051"/>
            <a:ext cx="10457337" cy="615553"/>
          </a:xfrm>
          <a:prstGeom prst="rect">
            <a:avLst/>
          </a:prstGeom>
        </p:spPr>
        <p:txBody>
          <a:bodyPr wrap="square" lIns="0" tIns="0" rIns="0" bIns="0" rtlCol="0" anchor="t">
            <a:spAutoFit/>
          </a:bodyPr>
          <a:lstStyle/>
          <a:p>
            <a:r>
              <a:rPr lang="es-VE" sz="4000" b="1" dirty="0">
                <a:solidFill>
                  <a:srgbClr val="0000CC"/>
                </a:solidFill>
                <a:latin typeface="Times New Roman" panose="02020603050405020304" pitchFamily="18" charset="0"/>
                <a:cs typeface="Times New Roman" panose="02020603050405020304" pitchFamily="18" charset="0"/>
              </a:rPr>
              <a:t>C. KẾT QUẢ ĐẠT ĐƯỢC</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5763D64-2DAD-096D-C516-61F369A8DCE7}"/>
              </a:ext>
            </a:extLst>
          </p:cNvPr>
          <p:cNvSpPr txBox="1"/>
          <p:nvPr/>
        </p:nvSpPr>
        <p:spPr>
          <a:xfrm>
            <a:off x="7920002" y="196317"/>
            <a:ext cx="4317435" cy="584775"/>
          </a:xfrm>
          <a:prstGeom prst="rect">
            <a:avLst/>
          </a:prstGeom>
          <a:noFill/>
        </p:spPr>
        <p:txBody>
          <a:bodyPr wrap="square" rtlCol="0">
            <a:spAutoFit/>
          </a:bodyPr>
          <a:lstStyle/>
          <a:p>
            <a:r>
              <a:rPr lang="es-VE" sz="3200" b="1" dirty="0" err="1">
                <a:latin typeface="Times New Roman" panose="02020603050405020304" pitchFamily="18" charset="0"/>
                <a:cs typeface="Times New Roman" panose="02020603050405020304" pitchFamily="18" charset="0"/>
              </a:rPr>
              <a:t>Năm</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học</a:t>
            </a:r>
            <a:r>
              <a:rPr lang="es-VE" sz="3200" b="1" dirty="0">
                <a:latin typeface="Times New Roman" panose="02020603050405020304" pitchFamily="18" charset="0"/>
                <a:cs typeface="Times New Roman" panose="02020603050405020304" pitchFamily="18" charset="0"/>
              </a:rPr>
              <a:t> 2021-2022 </a:t>
            </a:r>
            <a:endParaRPr lang="en-US" sz="3200" dirty="0">
              <a:latin typeface="Times New Roman" panose="02020603050405020304" pitchFamily="18" charset="0"/>
              <a:cs typeface="Times New Roman" panose="02020603050405020304" pitchFamily="18" charset="0"/>
            </a:endParaRPr>
          </a:p>
        </p:txBody>
      </p:sp>
      <p:graphicFrame>
        <p:nvGraphicFramePr>
          <p:cNvPr id="5" name="Table 3">
            <a:extLst>
              <a:ext uri="{FF2B5EF4-FFF2-40B4-BE49-F238E27FC236}">
                <a16:creationId xmlns:a16="http://schemas.microsoft.com/office/drawing/2014/main" id="{CC70D7F2-BDCC-B9FD-7673-ECFAA2897796}"/>
              </a:ext>
            </a:extLst>
          </p:cNvPr>
          <p:cNvGraphicFramePr>
            <a:graphicFrameLocks noGrp="1"/>
          </p:cNvGraphicFramePr>
          <p:nvPr>
            <p:extLst>
              <p:ext uri="{D42A27DB-BD31-4B8C-83A1-F6EECF244321}">
                <p14:modId xmlns:p14="http://schemas.microsoft.com/office/powerpoint/2010/main" val="2930515761"/>
              </p:ext>
            </p:extLst>
          </p:nvPr>
        </p:nvGraphicFramePr>
        <p:xfrm>
          <a:off x="642211" y="1640964"/>
          <a:ext cx="11485880" cy="1463556"/>
        </p:xfrm>
        <a:graphic>
          <a:graphicData uri="http://schemas.openxmlformats.org/drawingml/2006/table">
            <a:tbl>
              <a:tblPr firstRow="1" bandRow="1">
                <a:tableStyleId>{5C22544A-7EE6-4342-B048-85BDC9FD1C3A}</a:tableStyleId>
              </a:tblPr>
              <a:tblGrid>
                <a:gridCol w="2297176">
                  <a:extLst>
                    <a:ext uri="{9D8B030D-6E8A-4147-A177-3AD203B41FA5}">
                      <a16:colId xmlns:a16="http://schemas.microsoft.com/office/drawing/2014/main" val="3755730488"/>
                    </a:ext>
                  </a:extLst>
                </a:gridCol>
                <a:gridCol w="2297176">
                  <a:extLst>
                    <a:ext uri="{9D8B030D-6E8A-4147-A177-3AD203B41FA5}">
                      <a16:colId xmlns:a16="http://schemas.microsoft.com/office/drawing/2014/main" val="1428653520"/>
                    </a:ext>
                  </a:extLst>
                </a:gridCol>
                <a:gridCol w="2297176">
                  <a:extLst>
                    <a:ext uri="{9D8B030D-6E8A-4147-A177-3AD203B41FA5}">
                      <a16:colId xmlns:a16="http://schemas.microsoft.com/office/drawing/2014/main" val="2248103573"/>
                    </a:ext>
                  </a:extLst>
                </a:gridCol>
                <a:gridCol w="2297176">
                  <a:extLst>
                    <a:ext uri="{9D8B030D-6E8A-4147-A177-3AD203B41FA5}">
                      <a16:colId xmlns:a16="http://schemas.microsoft.com/office/drawing/2014/main" val="2694220534"/>
                    </a:ext>
                  </a:extLst>
                </a:gridCol>
                <a:gridCol w="2297176">
                  <a:extLst>
                    <a:ext uri="{9D8B030D-6E8A-4147-A177-3AD203B41FA5}">
                      <a16:colId xmlns:a16="http://schemas.microsoft.com/office/drawing/2014/main" val="3133788312"/>
                    </a:ext>
                  </a:extLst>
                </a:gridCol>
              </a:tblGrid>
              <a:tr h="518676">
                <a:tc>
                  <a:txBody>
                    <a:bodyPr/>
                    <a:lstStyle/>
                    <a:p>
                      <a:pPr algn="ctr"/>
                      <a:r>
                        <a:rPr lang="en-US" sz="2800">
                          <a:latin typeface="Times New Roman" panose="02020603050405020304" pitchFamily="18" charset="0"/>
                          <a:cs typeface="Times New Roman" panose="02020603050405020304" pitchFamily="18" charset="0"/>
                        </a:rPr>
                        <a:t>Hạnh kiểm</a:t>
                      </a:r>
                    </a:p>
                  </a:txBody>
                  <a:tcPr anchor="ctr"/>
                </a:tc>
                <a:tc>
                  <a:txBody>
                    <a:bodyPr/>
                    <a:lstStyle/>
                    <a:p>
                      <a:pPr algn="ctr"/>
                      <a:r>
                        <a:rPr lang="en-US" sz="2800">
                          <a:latin typeface="Times New Roman" panose="02020603050405020304" pitchFamily="18" charset="0"/>
                          <a:cs typeface="Times New Roman" panose="02020603050405020304" pitchFamily="18" charset="0"/>
                        </a:rPr>
                        <a:t>Học lực giỏi</a:t>
                      </a:r>
                    </a:p>
                  </a:txBody>
                  <a:tcPr anchor="ctr"/>
                </a:tc>
                <a:tc>
                  <a:txBody>
                    <a:bodyPr/>
                    <a:lstStyle/>
                    <a:p>
                      <a:pPr algn="ctr"/>
                      <a:r>
                        <a:rPr lang="en-US" sz="2800">
                          <a:latin typeface="Times New Roman" panose="02020603050405020304" pitchFamily="18" charset="0"/>
                          <a:cs typeface="Times New Roman" panose="02020603050405020304" pitchFamily="18" charset="0"/>
                        </a:rPr>
                        <a:t>Học lực khá</a:t>
                      </a:r>
                    </a:p>
                  </a:txBody>
                  <a:tcPr anchor="ctr"/>
                </a:tc>
                <a:tc>
                  <a:txBody>
                    <a:bodyPr/>
                    <a:lstStyle/>
                    <a:p>
                      <a:pPr algn="ctr"/>
                      <a:r>
                        <a:rPr lang="en-US" sz="2800">
                          <a:latin typeface="Times New Roman" panose="02020603050405020304" pitchFamily="18" charset="0"/>
                          <a:cs typeface="Times New Roman" panose="02020603050405020304" pitchFamily="18" charset="0"/>
                        </a:rPr>
                        <a:t>Học lực TB</a:t>
                      </a:r>
                    </a:p>
                  </a:txBody>
                  <a:tcPr anchor="ctr"/>
                </a:tc>
                <a:tc>
                  <a:txBody>
                    <a:bodyPr/>
                    <a:lstStyle/>
                    <a:p>
                      <a:pPr algn="ctr"/>
                      <a:r>
                        <a:rPr lang="en-US" sz="2800">
                          <a:latin typeface="Times New Roman" panose="02020603050405020304" pitchFamily="18" charset="0"/>
                          <a:cs typeface="Times New Roman" panose="02020603050405020304" pitchFamily="18" charset="0"/>
                        </a:rPr>
                        <a:t>Học lực yếu</a:t>
                      </a:r>
                    </a:p>
                  </a:txBody>
                  <a:tcPr anchor="ctr"/>
                </a:tc>
                <a:extLst>
                  <a:ext uri="{0D108BD9-81ED-4DB2-BD59-A6C34878D82A}">
                    <a16:rowId xmlns:a16="http://schemas.microsoft.com/office/drawing/2014/main" val="255018425"/>
                  </a:ext>
                </a:extLst>
              </a:tr>
              <a:tr h="781503">
                <a:tc>
                  <a:txBody>
                    <a:bodyPr/>
                    <a:lstStyle/>
                    <a:p>
                      <a:pPr algn="ctr"/>
                      <a:r>
                        <a:rPr lang="en-US" sz="2800" b="1" dirty="0">
                          <a:latin typeface="Times New Roman" panose="02020603050405020304" pitchFamily="18" charset="0"/>
                          <a:cs typeface="Times New Roman" panose="02020603050405020304" pitchFamily="18" charset="0"/>
                        </a:rPr>
                        <a:t>32/36 </a:t>
                      </a:r>
                      <a:r>
                        <a:rPr lang="en-US" sz="2800" b="1" dirty="0" err="1">
                          <a:latin typeface="Times New Roman" panose="02020603050405020304" pitchFamily="18" charset="0"/>
                          <a:cs typeface="Times New Roman" panose="02020603050405020304" pitchFamily="18" charset="0"/>
                        </a:rPr>
                        <a:t>Tốt</a:t>
                      </a:r>
                      <a:endParaRPr lang="en-US" sz="2800" b="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4/36 </a:t>
                      </a:r>
                      <a:r>
                        <a:rPr lang="en-US" sz="2800" b="1" dirty="0" err="1">
                          <a:latin typeface="Times New Roman" panose="02020603050405020304" pitchFamily="18" charset="0"/>
                          <a:cs typeface="Times New Roman" panose="02020603050405020304" pitchFamily="18" charset="0"/>
                        </a:rPr>
                        <a:t>Khá</a:t>
                      </a:r>
                      <a:endParaRPr lang="en-US" sz="28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a:latin typeface="Times New Roman" panose="02020603050405020304" pitchFamily="18" charset="0"/>
                          <a:cs typeface="Times New Roman" panose="02020603050405020304" pitchFamily="18" charset="0"/>
                        </a:rPr>
                        <a:t>8/36</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9/36</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17/36</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2/36</a:t>
                      </a:r>
                    </a:p>
                  </a:txBody>
                  <a:tcPr anchor="ctr"/>
                </a:tc>
                <a:extLst>
                  <a:ext uri="{0D108BD9-81ED-4DB2-BD59-A6C34878D82A}">
                    <a16:rowId xmlns:a16="http://schemas.microsoft.com/office/drawing/2014/main" val="2880165515"/>
                  </a:ext>
                </a:extLst>
              </a:tr>
            </a:tbl>
          </a:graphicData>
        </a:graphic>
      </p:graphicFrame>
      <p:sp>
        <p:nvSpPr>
          <p:cNvPr id="7" name="TextBox 6">
            <a:extLst>
              <a:ext uri="{FF2B5EF4-FFF2-40B4-BE49-F238E27FC236}">
                <a16:creationId xmlns:a16="http://schemas.microsoft.com/office/drawing/2014/main" id="{61227BF4-6D96-E926-FB65-8FB1F499E2D8}"/>
              </a:ext>
            </a:extLst>
          </p:cNvPr>
          <p:cNvSpPr txBox="1"/>
          <p:nvPr/>
        </p:nvSpPr>
        <p:spPr>
          <a:xfrm>
            <a:off x="558503" y="859060"/>
            <a:ext cx="11074994" cy="584775"/>
          </a:xfrm>
          <a:prstGeom prst="rect">
            <a:avLst/>
          </a:prstGeom>
          <a:noFill/>
        </p:spPr>
        <p:txBody>
          <a:bodyPr wrap="square" rtlCol="0">
            <a:spAutoFit/>
          </a:bodyPr>
          <a:lstStyle/>
          <a:p>
            <a:r>
              <a:rPr lang="es-VE" sz="3200" b="1" dirty="0" err="1">
                <a:latin typeface="Times New Roman" panose="02020603050405020304" pitchFamily="18" charset="0"/>
                <a:cs typeface="Times New Roman" panose="02020603050405020304" pitchFamily="18" charset="0"/>
              </a:rPr>
              <a:t>Cuối</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học</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kì</a:t>
            </a:r>
            <a:r>
              <a:rPr lang="es-VE" sz="3200" b="1" dirty="0">
                <a:latin typeface="Times New Roman" panose="02020603050405020304" pitchFamily="18" charset="0"/>
                <a:cs typeface="Times New Roman" panose="02020603050405020304" pitchFamily="18" charset="0"/>
              </a:rPr>
              <a:t> I</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A345B67-A58A-51B8-308A-C05E9BB4584E}"/>
              </a:ext>
            </a:extLst>
          </p:cNvPr>
          <p:cNvSpPr txBox="1"/>
          <p:nvPr/>
        </p:nvSpPr>
        <p:spPr>
          <a:xfrm>
            <a:off x="685798" y="3205530"/>
            <a:ext cx="11074994" cy="584775"/>
          </a:xfrm>
          <a:prstGeom prst="rect">
            <a:avLst/>
          </a:prstGeom>
          <a:noFill/>
        </p:spPr>
        <p:txBody>
          <a:bodyPr wrap="square" rtlCol="0">
            <a:spAutoFit/>
          </a:bodyPr>
          <a:lstStyle/>
          <a:p>
            <a:r>
              <a:rPr lang="es-VE" sz="3200" b="1" dirty="0" err="1">
                <a:latin typeface="Times New Roman" panose="02020603050405020304" pitchFamily="18" charset="0"/>
                <a:cs typeface="Times New Roman" panose="02020603050405020304" pitchFamily="18" charset="0"/>
              </a:rPr>
              <a:t>Cuối</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năm</a:t>
            </a:r>
            <a:r>
              <a:rPr lang="es-VE" sz="3200" b="1" dirty="0">
                <a:latin typeface="Times New Roman" panose="02020603050405020304" pitchFamily="18" charset="0"/>
                <a:cs typeface="Times New Roman" panose="02020603050405020304" pitchFamily="18" charset="0"/>
              </a:rPr>
              <a:t> </a:t>
            </a:r>
            <a:r>
              <a:rPr lang="es-VE" sz="3200" b="1" dirty="0" err="1">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p:txBody>
      </p:sp>
      <p:graphicFrame>
        <p:nvGraphicFramePr>
          <p:cNvPr id="10" name="Table 3">
            <a:extLst>
              <a:ext uri="{FF2B5EF4-FFF2-40B4-BE49-F238E27FC236}">
                <a16:creationId xmlns:a16="http://schemas.microsoft.com/office/drawing/2014/main" id="{B9D8A042-1668-0914-F794-E68CAA3731C9}"/>
              </a:ext>
            </a:extLst>
          </p:cNvPr>
          <p:cNvGraphicFramePr>
            <a:graphicFrameLocks noGrp="1"/>
          </p:cNvGraphicFramePr>
          <p:nvPr>
            <p:extLst>
              <p:ext uri="{D42A27DB-BD31-4B8C-83A1-F6EECF244321}">
                <p14:modId xmlns:p14="http://schemas.microsoft.com/office/powerpoint/2010/main" val="774122161"/>
              </p:ext>
            </p:extLst>
          </p:nvPr>
        </p:nvGraphicFramePr>
        <p:xfrm>
          <a:off x="578301" y="3908522"/>
          <a:ext cx="11485880" cy="1167419"/>
        </p:xfrm>
        <a:graphic>
          <a:graphicData uri="http://schemas.openxmlformats.org/drawingml/2006/table">
            <a:tbl>
              <a:tblPr firstRow="1" bandRow="1">
                <a:tableStyleId>{5C22544A-7EE6-4342-B048-85BDC9FD1C3A}</a:tableStyleId>
              </a:tblPr>
              <a:tblGrid>
                <a:gridCol w="2297176">
                  <a:extLst>
                    <a:ext uri="{9D8B030D-6E8A-4147-A177-3AD203B41FA5}">
                      <a16:colId xmlns:a16="http://schemas.microsoft.com/office/drawing/2014/main" val="3755730488"/>
                    </a:ext>
                  </a:extLst>
                </a:gridCol>
                <a:gridCol w="2297176">
                  <a:extLst>
                    <a:ext uri="{9D8B030D-6E8A-4147-A177-3AD203B41FA5}">
                      <a16:colId xmlns:a16="http://schemas.microsoft.com/office/drawing/2014/main" val="1428653520"/>
                    </a:ext>
                  </a:extLst>
                </a:gridCol>
                <a:gridCol w="2297176">
                  <a:extLst>
                    <a:ext uri="{9D8B030D-6E8A-4147-A177-3AD203B41FA5}">
                      <a16:colId xmlns:a16="http://schemas.microsoft.com/office/drawing/2014/main" val="2248103573"/>
                    </a:ext>
                  </a:extLst>
                </a:gridCol>
                <a:gridCol w="2297176">
                  <a:extLst>
                    <a:ext uri="{9D8B030D-6E8A-4147-A177-3AD203B41FA5}">
                      <a16:colId xmlns:a16="http://schemas.microsoft.com/office/drawing/2014/main" val="2694220534"/>
                    </a:ext>
                  </a:extLst>
                </a:gridCol>
                <a:gridCol w="2297176">
                  <a:extLst>
                    <a:ext uri="{9D8B030D-6E8A-4147-A177-3AD203B41FA5}">
                      <a16:colId xmlns:a16="http://schemas.microsoft.com/office/drawing/2014/main" val="3133788312"/>
                    </a:ext>
                  </a:extLst>
                </a:gridCol>
              </a:tblGrid>
              <a:tr h="430907">
                <a:tc>
                  <a:txBody>
                    <a:bodyPr/>
                    <a:lstStyle/>
                    <a:p>
                      <a:pPr algn="ctr"/>
                      <a:r>
                        <a:rPr lang="en-US" sz="2800">
                          <a:latin typeface="Times New Roman" panose="02020603050405020304" pitchFamily="18" charset="0"/>
                          <a:cs typeface="Times New Roman" panose="02020603050405020304" pitchFamily="18" charset="0"/>
                        </a:rPr>
                        <a:t>Hạnh kiểm</a:t>
                      </a:r>
                    </a:p>
                  </a:txBody>
                  <a:tcPr anchor="ctr"/>
                </a:tc>
                <a:tc>
                  <a:txBody>
                    <a:bodyPr/>
                    <a:lstStyle/>
                    <a:p>
                      <a:pPr algn="ct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endParaRPr lang="en-US" sz="2800"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endParaRPr lang="en-US" sz="2800"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TB</a:t>
                      </a:r>
                    </a:p>
                  </a:txBody>
                  <a:tcPr anchor="ctr"/>
                </a:tc>
                <a:tc>
                  <a:txBody>
                    <a:bodyPr/>
                    <a:lstStyle/>
                    <a:p>
                      <a:pPr algn="ctr"/>
                      <a:r>
                        <a:rPr lang="en-US" sz="2800">
                          <a:latin typeface="Times New Roman" panose="02020603050405020304" pitchFamily="18" charset="0"/>
                          <a:cs typeface="Times New Roman" panose="02020603050405020304" pitchFamily="18" charset="0"/>
                        </a:rPr>
                        <a:t>Học lực yếu</a:t>
                      </a:r>
                    </a:p>
                  </a:txBody>
                  <a:tcPr anchor="ctr"/>
                </a:tc>
                <a:extLst>
                  <a:ext uri="{0D108BD9-81ED-4DB2-BD59-A6C34878D82A}">
                    <a16:rowId xmlns:a16="http://schemas.microsoft.com/office/drawing/2014/main" val="255018425"/>
                  </a:ext>
                </a:extLst>
              </a:tr>
              <a:tr h="649259">
                <a:tc>
                  <a:txBody>
                    <a:bodyPr/>
                    <a:lstStyle/>
                    <a:p>
                      <a:pPr algn="ctr"/>
                      <a:r>
                        <a:rPr lang="en-US" sz="2800" b="1">
                          <a:latin typeface="Times New Roman" panose="02020603050405020304" pitchFamily="18" charset="0"/>
                          <a:cs typeface="Times New Roman" panose="02020603050405020304" pitchFamily="18" charset="0"/>
                        </a:rPr>
                        <a:t>36/36 Tốt</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12/36</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11/36</a:t>
                      </a:r>
                    </a:p>
                  </a:txBody>
                  <a:tcPr anchor="ctr"/>
                </a:tc>
                <a:tc>
                  <a:txBody>
                    <a:bodyPr/>
                    <a:lstStyle/>
                    <a:p>
                      <a:pPr algn="ctr"/>
                      <a:r>
                        <a:rPr lang="en-US" sz="2800" b="1">
                          <a:latin typeface="Times New Roman" panose="02020603050405020304" pitchFamily="18" charset="0"/>
                          <a:cs typeface="Times New Roman" panose="02020603050405020304" pitchFamily="18" charset="0"/>
                        </a:rPr>
                        <a:t>13/36</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0/36</a:t>
                      </a:r>
                    </a:p>
                  </a:txBody>
                  <a:tcPr anchor="ctr"/>
                </a:tc>
                <a:extLst>
                  <a:ext uri="{0D108BD9-81ED-4DB2-BD59-A6C34878D82A}">
                    <a16:rowId xmlns:a16="http://schemas.microsoft.com/office/drawing/2014/main" val="2880165515"/>
                  </a:ext>
                </a:extLst>
              </a:tr>
            </a:tbl>
          </a:graphicData>
        </a:graphic>
      </p:graphicFrame>
      <p:graphicFrame>
        <p:nvGraphicFramePr>
          <p:cNvPr id="11" name="Table 3">
            <a:extLst>
              <a:ext uri="{FF2B5EF4-FFF2-40B4-BE49-F238E27FC236}">
                <a16:creationId xmlns:a16="http://schemas.microsoft.com/office/drawing/2014/main" id="{689A7A65-A7B7-EF3D-E785-C17A843B36B4}"/>
              </a:ext>
            </a:extLst>
          </p:cNvPr>
          <p:cNvGraphicFramePr>
            <a:graphicFrameLocks noGrp="1"/>
          </p:cNvGraphicFramePr>
          <p:nvPr>
            <p:extLst>
              <p:ext uri="{D42A27DB-BD31-4B8C-83A1-F6EECF244321}">
                <p14:modId xmlns:p14="http://schemas.microsoft.com/office/powerpoint/2010/main" val="2188572621"/>
              </p:ext>
            </p:extLst>
          </p:nvPr>
        </p:nvGraphicFramePr>
        <p:xfrm>
          <a:off x="558503" y="5269041"/>
          <a:ext cx="11485880" cy="1548981"/>
        </p:xfrm>
        <a:graphic>
          <a:graphicData uri="http://schemas.openxmlformats.org/drawingml/2006/table">
            <a:tbl>
              <a:tblPr firstRow="1" bandRow="1">
                <a:tableStyleId>{5C22544A-7EE6-4342-B048-85BDC9FD1C3A}</a:tableStyleId>
              </a:tblPr>
              <a:tblGrid>
                <a:gridCol w="2297176">
                  <a:extLst>
                    <a:ext uri="{9D8B030D-6E8A-4147-A177-3AD203B41FA5}">
                      <a16:colId xmlns:a16="http://schemas.microsoft.com/office/drawing/2014/main" val="3755730488"/>
                    </a:ext>
                  </a:extLst>
                </a:gridCol>
                <a:gridCol w="2297176">
                  <a:extLst>
                    <a:ext uri="{9D8B030D-6E8A-4147-A177-3AD203B41FA5}">
                      <a16:colId xmlns:a16="http://schemas.microsoft.com/office/drawing/2014/main" val="1428653520"/>
                    </a:ext>
                  </a:extLst>
                </a:gridCol>
                <a:gridCol w="2297176">
                  <a:extLst>
                    <a:ext uri="{9D8B030D-6E8A-4147-A177-3AD203B41FA5}">
                      <a16:colId xmlns:a16="http://schemas.microsoft.com/office/drawing/2014/main" val="2248103573"/>
                    </a:ext>
                  </a:extLst>
                </a:gridCol>
                <a:gridCol w="2297176">
                  <a:extLst>
                    <a:ext uri="{9D8B030D-6E8A-4147-A177-3AD203B41FA5}">
                      <a16:colId xmlns:a16="http://schemas.microsoft.com/office/drawing/2014/main" val="2694220534"/>
                    </a:ext>
                  </a:extLst>
                </a:gridCol>
                <a:gridCol w="2297176">
                  <a:extLst>
                    <a:ext uri="{9D8B030D-6E8A-4147-A177-3AD203B41FA5}">
                      <a16:colId xmlns:a16="http://schemas.microsoft.com/office/drawing/2014/main" val="3133788312"/>
                    </a:ext>
                  </a:extLst>
                </a:gridCol>
              </a:tblGrid>
              <a:tr h="696078">
                <a:tc>
                  <a:txBody>
                    <a:bodyPr/>
                    <a:lstStyle/>
                    <a:p>
                      <a:pPr algn="ctr"/>
                      <a:r>
                        <a:rPr lang="en-US" sz="2800">
                          <a:latin typeface="Times New Roman" panose="02020603050405020304" pitchFamily="18" charset="0"/>
                          <a:cs typeface="Times New Roman" panose="02020603050405020304" pitchFamily="18" charset="0"/>
                        </a:rPr>
                        <a:t>HS bỏ học</a:t>
                      </a:r>
                    </a:p>
                  </a:txBody>
                  <a:tcPr anchor="ctr"/>
                </a:tc>
                <a:tc>
                  <a:txBody>
                    <a:bodyPr/>
                    <a:lstStyle/>
                    <a:p>
                      <a:pPr algn="ctr"/>
                      <a:r>
                        <a:rPr lang="en-US" sz="2800">
                          <a:latin typeface="Times New Roman" panose="02020603050405020304" pitchFamily="18" charset="0"/>
                          <a:cs typeface="Times New Roman" panose="02020603050405020304" pitchFamily="18" charset="0"/>
                        </a:rPr>
                        <a:t>HS bị kỷ luật</a:t>
                      </a:r>
                    </a:p>
                  </a:txBody>
                  <a:tcPr anchor="ctr"/>
                </a:tc>
                <a:tc>
                  <a:txBody>
                    <a:bodyPr/>
                    <a:lstStyle/>
                    <a:p>
                      <a:pPr algn="ctr"/>
                      <a:r>
                        <a:rPr lang="en-US" sz="2800">
                          <a:latin typeface="Times New Roman" panose="02020603050405020304" pitchFamily="18" charset="0"/>
                          <a:cs typeface="Times New Roman" panose="02020603050405020304" pitchFamily="18" charset="0"/>
                        </a:rPr>
                        <a:t>HS mắc tệ nạn xã hội</a:t>
                      </a:r>
                    </a:p>
                  </a:txBody>
                  <a:tcPr anchor="ctr"/>
                </a:tc>
                <a:tc>
                  <a:txBody>
                    <a:bodyPr/>
                    <a:lstStyle/>
                    <a:p>
                      <a:pPr algn="ct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nếp</a:t>
                      </a:r>
                      <a:endParaRPr lang="en-US" sz="2800" dirty="0">
                        <a:latin typeface="Times New Roman" panose="02020603050405020304" pitchFamily="18" charset="0"/>
                        <a:cs typeface="Times New Roman" panose="02020603050405020304" pitchFamily="18" charset="0"/>
                      </a:endParaRPr>
                    </a:p>
                  </a:txBody>
                  <a:tcPr anchor="ctr"/>
                </a:tc>
                <a:tc>
                  <a:txBody>
                    <a:bodyPr/>
                    <a:lstStyle/>
                    <a:p>
                      <a:pPr algn="ctr"/>
                      <a:r>
                        <a:rPr lang="en-US" sz="2800">
                          <a:latin typeface="Times New Roman" panose="02020603050405020304" pitchFamily="18" charset="0"/>
                          <a:cs typeface="Times New Roman" panose="02020603050405020304" pitchFamily="18" charset="0"/>
                        </a:rPr>
                        <a:t>Xếp loại học tập</a:t>
                      </a:r>
                    </a:p>
                  </a:txBody>
                  <a:tcPr anchor="ctr"/>
                </a:tc>
                <a:extLst>
                  <a:ext uri="{0D108BD9-81ED-4DB2-BD59-A6C34878D82A}">
                    <a16:rowId xmlns:a16="http://schemas.microsoft.com/office/drawing/2014/main" val="255018425"/>
                  </a:ext>
                </a:extLst>
              </a:tr>
              <a:tr h="604101">
                <a:tc>
                  <a:txBody>
                    <a:bodyPr/>
                    <a:lstStyle/>
                    <a:p>
                      <a:pPr algn="ctr"/>
                      <a:r>
                        <a:rPr lang="en-US" sz="2800" b="1">
                          <a:latin typeface="Times New Roman" panose="02020603050405020304" pitchFamily="18" charset="0"/>
                          <a:cs typeface="Times New Roman" panose="02020603050405020304" pitchFamily="18" charset="0"/>
                        </a:rPr>
                        <a:t>0</a:t>
                      </a:r>
                    </a:p>
                  </a:txBody>
                  <a:tcPr anchor="ctr"/>
                </a:tc>
                <a:tc>
                  <a:txBody>
                    <a:bodyPr/>
                    <a:lstStyle/>
                    <a:p>
                      <a:pPr algn="ctr"/>
                      <a:r>
                        <a:rPr lang="en-US" sz="2800" b="1">
                          <a:latin typeface="Times New Roman" panose="02020603050405020304" pitchFamily="18" charset="0"/>
                          <a:cs typeface="Times New Roman" panose="02020603050405020304" pitchFamily="18" charset="0"/>
                        </a:rPr>
                        <a:t>0</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0</a:t>
                      </a:r>
                    </a:p>
                  </a:txBody>
                  <a:tcPr anchor="ctr"/>
                </a:tc>
                <a:tc>
                  <a:txBody>
                    <a:bodyPr/>
                    <a:lstStyle/>
                    <a:p>
                      <a:pPr algn="ctr"/>
                      <a:r>
                        <a:rPr lang="en-US" sz="2800" b="1">
                          <a:latin typeface="Times New Roman" panose="02020603050405020304" pitchFamily="18" charset="0"/>
                          <a:cs typeface="Times New Roman" panose="02020603050405020304" pitchFamily="18" charset="0"/>
                        </a:rPr>
                        <a:t>1/8</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2/8</a:t>
                      </a:r>
                    </a:p>
                  </a:txBody>
                  <a:tcPr anchor="ctr"/>
                </a:tc>
                <a:extLst>
                  <a:ext uri="{0D108BD9-81ED-4DB2-BD59-A6C34878D82A}">
                    <a16:rowId xmlns:a16="http://schemas.microsoft.com/office/drawing/2014/main" val="2880165515"/>
                  </a:ext>
                </a:extLst>
              </a:tr>
            </a:tbl>
          </a:graphicData>
        </a:graphic>
      </p:graphicFrame>
    </p:spTree>
    <p:extLst>
      <p:ext uri="{BB962C8B-B14F-4D97-AF65-F5344CB8AC3E}">
        <p14:creationId xmlns:p14="http://schemas.microsoft.com/office/powerpoint/2010/main" val="16415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4631027-B252-529E-086E-B1CBC2034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3" y="203162"/>
            <a:ext cx="7168529" cy="32258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2">
            <a:extLst>
              <a:ext uri="{FF2B5EF4-FFF2-40B4-BE49-F238E27FC236}">
                <a16:creationId xmlns:a16="http://schemas.microsoft.com/office/drawing/2014/main" id="{C77D284A-19BD-ADF7-E909-406650610C67}"/>
              </a:ext>
            </a:extLst>
          </p:cNvPr>
          <p:cNvPicPr>
            <a:picLocks noChangeAspect="1"/>
          </p:cNvPicPr>
          <p:nvPr/>
        </p:nvPicPr>
        <p:blipFill rotWithShape="1">
          <a:blip r:embed="rId3">
            <a:extLst>
              <a:ext uri="{28A0092B-C50C-407E-A947-70E740481C1C}">
                <a14:useLocalDpi xmlns:a14="http://schemas.microsoft.com/office/drawing/2010/main" val="0"/>
              </a:ext>
            </a:extLst>
          </a:blip>
          <a:srcRect l="19223" r="17065"/>
          <a:stretch/>
        </p:blipFill>
        <p:spPr>
          <a:xfrm rot="10639861">
            <a:off x="7580288" y="3133877"/>
            <a:ext cx="4296052" cy="30343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6">
            <a:extLst>
              <a:ext uri="{FF2B5EF4-FFF2-40B4-BE49-F238E27FC236}">
                <a16:creationId xmlns:a16="http://schemas.microsoft.com/office/drawing/2014/main" id="{0E8FDE66-B32C-99DD-DF6C-6049F7FE5668}"/>
              </a:ext>
            </a:extLst>
          </p:cNvPr>
          <p:cNvSpPr txBox="1"/>
          <p:nvPr/>
        </p:nvSpPr>
        <p:spPr>
          <a:xfrm>
            <a:off x="1067763" y="4015088"/>
            <a:ext cx="6166414" cy="720390"/>
          </a:xfrm>
          <a:prstGeom prst="rect">
            <a:avLst/>
          </a:prstGeom>
        </p:spPr>
        <p:txBody>
          <a:bodyPr wrap="square" lIns="0" tIns="0" rIns="0" bIns="0" rtlCol="0" anchor="t">
            <a:spAutoFit/>
          </a:bodyPr>
          <a:lstStyle/>
          <a:p>
            <a:pPr indent="457200" algn="ctr">
              <a:lnSpc>
                <a:spcPct val="130000"/>
              </a:lnSpc>
              <a:spcBef>
                <a:spcPts val="300"/>
              </a:spcBef>
              <a:spcAft>
                <a:spcPts val="300"/>
              </a:spcAft>
            </a:pPr>
            <a:r>
              <a:rPr lang="es-VE" sz="4000" b="1">
                <a:solidFill>
                  <a:srgbClr val="0000CC"/>
                </a:solidFill>
                <a:effectLst/>
                <a:latin typeface="Times New Roman" panose="02020603050405020304" pitchFamily="18" charset="0"/>
                <a:ea typeface="Calibri" panose="020F0502020204030204" pitchFamily="34" charset="0"/>
              </a:rPr>
              <a:t>Tập thể lớp xuất sắc</a:t>
            </a:r>
            <a:endParaRPr lang="en-US" sz="7200" dirty="0">
              <a:solidFill>
                <a:srgbClr val="0000CC"/>
              </a:solidFill>
              <a:effectLst/>
              <a:latin typeface="Times New Roman" panose="02020603050405020304" pitchFamily="18" charset="0"/>
              <a:ea typeface="Calibri" panose="020F0502020204030204" pitchFamily="34" charset="0"/>
            </a:endParaRPr>
          </a:p>
        </p:txBody>
      </p:sp>
      <p:pic>
        <p:nvPicPr>
          <p:cNvPr id="5" name="Picture 5">
            <a:extLst>
              <a:ext uri="{FF2B5EF4-FFF2-40B4-BE49-F238E27FC236}">
                <a16:creationId xmlns:a16="http://schemas.microsoft.com/office/drawing/2014/main" id="{20BA0CDA-507E-E442-8870-3AC403B33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363" y="3710008"/>
            <a:ext cx="2944830" cy="2944830"/>
          </a:xfrm>
          <a:prstGeom prst="rect">
            <a:avLst/>
          </a:prstGeom>
        </p:spPr>
      </p:pic>
      <p:pic>
        <p:nvPicPr>
          <p:cNvPr id="6" name="Picture 6">
            <a:extLst>
              <a:ext uri="{FF2B5EF4-FFF2-40B4-BE49-F238E27FC236}">
                <a16:creationId xmlns:a16="http://schemas.microsoft.com/office/drawing/2014/main" id="{8B08036E-0DFD-489D-0EEB-D8E737541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8407" y="110565"/>
            <a:ext cx="2248063" cy="2215947"/>
          </a:xfrm>
          <a:prstGeom prst="rect">
            <a:avLst/>
          </a:prstGeom>
        </p:spPr>
      </p:pic>
      <p:pic>
        <p:nvPicPr>
          <p:cNvPr id="7" name="Picture 7">
            <a:extLst>
              <a:ext uri="{FF2B5EF4-FFF2-40B4-BE49-F238E27FC236}">
                <a16:creationId xmlns:a16="http://schemas.microsoft.com/office/drawing/2014/main" id="{BC7D4227-9521-8704-B782-BB3A458A5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8819" y="4875982"/>
            <a:ext cx="670618" cy="493819"/>
          </a:xfrm>
          <a:prstGeom prst="rect">
            <a:avLst/>
          </a:prstGeom>
        </p:spPr>
      </p:pic>
    </p:spTree>
    <p:extLst>
      <p:ext uri="{BB962C8B-B14F-4D97-AF65-F5344CB8AC3E}">
        <p14:creationId xmlns:p14="http://schemas.microsoft.com/office/powerpoint/2010/main" val="3841204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129896F-A43F-10B8-2178-CE24EFE7A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689" y="1789659"/>
            <a:ext cx="6332256" cy="4744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6">
            <a:extLst>
              <a:ext uri="{FF2B5EF4-FFF2-40B4-BE49-F238E27FC236}">
                <a16:creationId xmlns:a16="http://schemas.microsoft.com/office/drawing/2014/main" id="{EDCF6208-D2A8-761B-B3FB-4466518C01C6}"/>
              </a:ext>
            </a:extLst>
          </p:cNvPr>
          <p:cNvSpPr txBox="1"/>
          <p:nvPr/>
        </p:nvSpPr>
        <p:spPr>
          <a:xfrm>
            <a:off x="-200025" y="438511"/>
            <a:ext cx="12214547" cy="648319"/>
          </a:xfrm>
          <a:prstGeom prst="rect">
            <a:avLst/>
          </a:prstGeom>
        </p:spPr>
        <p:txBody>
          <a:bodyPr wrap="square" lIns="0" tIns="0" rIns="0" bIns="0" rtlCol="0" anchor="t">
            <a:spAutoFit/>
          </a:bodyPr>
          <a:lstStyle/>
          <a:p>
            <a:pPr indent="457200" algn="ctr">
              <a:lnSpc>
                <a:spcPct val="130000"/>
              </a:lnSpc>
              <a:spcBef>
                <a:spcPts val="300"/>
              </a:spcBef>
              <a:spcAft>
                <a:spcPts val="300"/>
              </a:spcAft>
            </a:pPr>
            <a:r>
              <a:rPr lang="es-VE" sz="3600" b="1">
                <a:solidFill>
                  <a:srgbClr val="0000CC"/>
                </a:solidFill>
                <a:effectLst/>
                <a:latin typeface="Times New Roman" panose="02020603050405020304" pitchFamily="18" charset="0"/>
                <a:ea typeface="Calibri" panose="020F0502020204030204" pitchFamily="34" charset="0"/>
              </a:rPr>
              <a:t>Em Phạm Thảo Linh đạt giải ba môn Tiếng Anh cấp huyện</a:t>
            </a:r>
            <a:endParaRPr lang="en-US" sz="6600" dirty="0">
              <a:solidFill>
                <a:srgbClr val="0000CC"/>
              </a:solidFill>
              <a:effectLst/>
              <a:latin typeface="Times New Roman" panose="02020603050405020304" pitchFamily="18" charset="0"/>
              <a:ea typeface="Calibri" panose="020F0502020204030204" pitchFamily="34" charset="0"/>
            </a:endParaRPr>
          </a:p>
        </p:txBody>
      </p:sp>
      <p:pic>
        <p:nvPicPr>
          <p:cNvPr id="3" name="Picture 8">
            <a:extLst>
              <a:ext uri="{FF2B5EF4-FFF2-40B4-BE49-F238E27FC236}">
                <a16:creationId xmlns:a16="http://schemas.microsoft.com/office/drawing/2014/main" id="{EE24E606-A0B5-C308-8CDD-7D73AB88F8B9}"/>
              </a:ext>
            </a:extLst>
          </p:cNvPr>
          <p:cNvPicPr>
            <a:picLocks noChangeAspect="1"/>
          </p:cNvPicPr>
          <p:nvPr/>
        </p:nvPicPr>
        <p:blipFill>
          <a:blip r:embed="rId3"/>
          <a:srcRect/>
          <a:stretch>
            <a:fillRect/>
          </a:stretch>
        </p:blipFill>
        <p:spPr>
          <a:xfrm rot="3256982">
            <a:off x="1302922" y="5060540"/>
            <a:ext cx="844959" cy="2347109"/>
          </a:xfrm>
          <a:prstGeom prst="rect">
            <a:avLst/>
          </a:prstGeom>
        </p:spPr>
      </p:pic>
      <p:pic>
        <p:nvPicPr>
          <p:cNvPr id="4" name="Picture 2" descr="Học vấn là con đường ngắn nhất dẫn đến thành công và thịnh vượng">
            <a:extLst>
              <a:ext uri="{FF2B5EF4-FFF2-40B4-BE49-F238E27FC236}">
                <a16:creationId xmlns:a16="http://schemas.microsoft.com/office/drawing/2014/main" id="{59B13FF4-BCCD-FE93-6169-5928181BD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6" y="2308856"/>
            <a:ext cx="4323459" cy="31004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093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A0E1D1A8-6244-9DB5-A402-03FC92876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12192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3F20489E-6BDE-D805-8581-A32E2C12360A}"/>
              </a:ext>
            </a:extLst>
          </p:cNvPr>
          <p:cNvSpPr txBox="1"/>
          <p:nvPr/>
        </p:nvSpPr>
        <p:spPr>
          <a:xfrm>
            <a:off x="0" y="240391"/>
            <a:ext cx="11884308" cy="720390"/>
          </a:xfrm>
          <a:prstGeom prst="rect">
            <a:avLst/>
          </a:prstGeom>
        </p:spPr>
        <p:txBody>
          <a:bodyPr wrap="square" lIns="0" tIns="0" rIns="0" bIns="0" rtlCol="0" anchor="t">
            <a:spAutoFit/>
          </a:bodyPr>
          <a:lstStyle/>
          <a:p>
            <a:pPr indent="457200" algn="ctr">
              <a:lnSpc>
                <a:spcPct val="130000"/>
              </a:lnSpc>
              <a:spcBef>
                <a:spcPts val="300"/>
              </a:spcBef>
              <a:spcAft>
                <a:spcPts val="300"/>
              </a:spcAft>
            </a:pPr>
            <a:r>
              <a:rPr lang="es-VE" sz="4000" b="1">
                <a:solidFill>
                  <a:srgbClr val="FFFF00"/>
                </a:solidFill>
                <a:effectLst/>
                <a:latin typeface="Times New Roman" panose="02020603050405020304" pitchFamily="18" charset="0"/>
                <a:ea typeface="Calibri" panose="020F0502020204030204" pitchFamily="34" charset="0"/>
              </a:rPr>
              <a:t>Các bạn học sinh Giỏi năm học 2021 - 2022</a:t>
            </a:r>
            <a:endParaRPr lang="en-US" sz="7200" dirty="0">
              <a:solidFill>
                <a:srgbClr val="FFFF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00991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9740" y="-148674"/>
            <a:ext cx="11826590" cy="1629995"/>
          </a:xfrm>
          <a:prstGeom prst="rect">
            <a:avLst/>
          </a:prstGeom>
        </p:spPr>
      </p:pic>
      <p:sp>
        <p:nvSpPr>
          <p:cNvPr id="6" name="TextBox 6"/>
          <p:cNvSpPr txBox="1"/>
          <p:nvPr/>
        </p:nvSpPr>
        <p:spPr>
          <a:xfrm>
            <a:off x="685798" y="400908"/>
            <a:ext cx="10457337" cy="615553"/>
          </a:xfrm>
          <a:prstGeom prst="rect">
            <a:avLst/>
          </a:prstGeom>
        </p:spPr>
        <p:txBody>
          <a:bodyPr wrap="square" lIns="0" tIns="0" rIns="0" bIns="0" rtlCol="0" anchor="t">
            <a:spAutoFit/>
          </a:bodyPr>
          <a:lstStyle/>
          <a:p>
            <a:r>
              <a:rPr lang="es-VE" sz="4000" b="1">
                <a:solidFill>
                  <a:srgbClr val="0000CC"/>
                </a:solidFill>
                <a:latin typeface="Times New Roman" panose="02020603050405020304" pitchFamily="18" charset="0"/>
                <a:cs typeface="Times New Roman" panose="02020603050405020304" pitchFamily="18" charset="0"/>
              </a:rPr>
              <a:t>C. KẾT QUẢ ĐẠT ĐƯỢC</a:t>
            </a:r>
            <a:endParaRPr lang="en-US" sz="4000">
              <a:solidFill>
                <a:srgbClr val="0000CC"/>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7103A48-22C2-0A15-01F0-96F9CF2009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5084" y="1848534"/>
            <a:ext cx="10181831" cy="4581375"/>
          </a:xfrm>
          <a:prstGeom prst="rect">
            <a:avLst/>
          </a:prstGeom>
          <a:noFill/>
          <a:ln>
            <a:noFill/>
          </a:ln>
        </p:spPr>
      </p:pic>
    </p:spTree>
    <p:extLst>
      <p:ext uri="{BB962C8B-B14F-4D97-AF65-F5344CB8AC3E}">
        <p14:creationId xmlns:p14="http://schemas.microsoft.com/office/powerpoint/2010/main" val="3680059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1" y="498526"/>
            <a:ext cx="11125199" cy="59276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3118">
            <a:off x="10865817" y="5640154"/>
            <a:ext cx="1275449" cy="105514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6732">
            <a:off x="-59825" y="5758061"/>
            <a:ext cx="1338852" cy="1368715"/>
          </a:xfrm>
          <a:prstGeom prst="rect">
            <a:avLst/>
          </a:prstGeom>
        </p:spPr>
      </p:pic>
      <p:sp>
        <p:nvSpPr>
          <p:cNvPr id="3" name="TextBox 2">
            <a:extLst>
              <a:ext uri="{FF2B5EF4-FFF2-40B4-BE49-F238E27FC236}">
                <a16:creationId xmlns:a16="http://schemas.microsoft.com/office/drawing/2014/main" id="{CB4D668B-4749-A96C-F49F-A2D5F8789023}"/>
              </a:ext>
            </a:extLst>
          </p:cNvPr>
          <p:cNvSpPr txBox="1"/>
          <p:nvPr/>
        </p:nvSpPr>
        <p:spPr>
          <a:xfrm>
            <a:off x="1301238" y="1724661"/>
            <a:ext cx="9370620" cy="584775"/>
          </a:xfrm>
          <a:prstGeom prst="rect">
            <a:avLst/>
          </a:prstGeom>
          <a:noFill/>
        </p:spPr>
        <p:txBody>
          <a:bodyPr wrap="square" rtlCol="0">
            <a:spAutoFit/>
          </a:bodyPr>
          <a:lstStyle/>
          <a:p>
            <a:pPr lvl="0"/>
            <a:r>
              <a:rPr lang="en-US" sz="3200" b="1" dirty="0">
                <a:solidFill>
                  <a:srgbClr val="0000CC"/>
                </a:solidFill>
                <a:latin typeface="Times New Roman" panose="02020603050405020304" pitchFamily="18" charset="0"/>
                <a:cs typeface="Times New Roman" panose="02020603050405020304" pitchFamily="18" charset="0"/>
              </a:rPr>
              <a:t>I. LÍ DO </a:t>
            </a:r>
            <a:r>
              <a:rPr lang="en-US" sz="3200" b="1">
                <a:solidFill>
                  <a:srgbClr val="0000CC"/>
                </a:solidFill>
                <a:latin typeface="Times New Roman" panose="02020603050405020304" pitchFamily="18" charset="0"/>
                <a:cs typeface="Times New Roman" panose="02020603050405020304" pitchFamily="18" charset="0"/>
              </a:rPr>
              <a:t>CHỌN GIẢI </a:t>
            </a:r>
            <a:r>
              <a:rPr lang="en-US" sz="3200" b="1" dirty="0">
                <a:solidFill>
                  <a:srgbClr val="0000CC"/>
                </a:solidFill>
                <a:latin typeface="Times New Roman" panose="02020603050405020304" pitchFamily="18" charset="0"/>
                <a:cs typeface="Times New Roman" panose="02020603050405020304" pitchFamily="18" charset="0"/>
              </a:rPr>
              <a:t>PHÁP</a:t>
            </a:r>
            <a:endParaRPr lang="en-US" sz="3200" dirty="0">
              <a:solidFill>
                <a:srgbClr val="0000CC"/>
              </a:solidFill>
              <a:latin typeface="Times New Roman" panose="02020603050405020304" pitchFamily="18" charset="0"/>
              <a:cs typeface="Times New Roman" panose="02020603050405020304" pitchFamily="18" charset="0"/>
            </a:endParaRPr>
          </a:p>
        </p:txBody>
      </p:sp>
      <p:pic>
        <p:nvPicPr>
          <p:cNvPr id="13" name="Picture 4">
            <a:extLst>
              <a:ext uri="{FF2B5EF4-FFF2-40B4-BE49-F238E27FC236}">
                <a16:creationId xmlns:a16="http://schemas.microsoft.com/office/drawing/2014/main" id="{BEDF06A6-7116-0D1E-0A9C-D3F1AFF82C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34301"/>
          <a:stretch>
            <a:fillRect/>
          </a:stretch>
        </p:blipFill>
        <p:spPr>
          <a:xfrm rot="169074">
            <a:off x="37201" y="-184244"/>
            <a:ext cx="10382935" cy="1768774"/>
          </a:xfrm>
          <a:prstGeom prst="rect">
            <a:avLst/>
          </a:prstGeom>
        </p:spPr>
      </p:pic>
      <p:sp>
        <p:nvSpPr>
          <p:cNvPr id="14" name="TextBox 6">
            <a:extLst>
              <a:ext uri="{FF2B5EF4-FFF2-40B4-BE49-F238E27FC236}">
                <a16:creationId xmlns:a16="http://schemas.microsoft.com/office/drawing/2014/main" id="{2FD93FB7-6D8F-30F8-36BD-2F774FB81597}"/>
              </a:ext>
            </a:extLst>
          </p:cNvPr>
          <p:cNvSpPr txBox="1"/>
          <p:nvPr/>
        </p:nvSpPr>
        <p:spPr>
          <a:xfrm>
            <a:off x="685798" y="339948"/>
            <a:ext cx="7241699" cy="720390"/>
          </a:xfrm>
          <a:prstGeom prst="rect">
            <a:avLst/>
          </a:prstGeom>
        </p:spPr>
        <p:txBody>
          <a:bodyPr wrap="square" lIns="0" tIns="0" rIns="0" bIns="0" rtlCol="0" anchor="t">
            <a:spAutoFit/>
          </a:bodyPr>
          <a:lstStyle/>
          <a:p>
            <a:pPr algn="ctr">
              <a:lnSpc>
                <a:spcPct val="130000"/>
              </a:lnSpc>
              <a:spcBef>
                <a:spcPts val="1200"/>
              </a:spcBef>
              <a:spcAft>
                <a:spcPts val="300"/>
              </a:spcAft>
              <a:tabLst>
                <a:tab pos="1876425" algn="l"/>
                <a:tab pos="2844165" algn="ctr"/>
              </a:tabLst>
            </a:pPr>
            <a:r>
              <a:rPr lang="en-US" sz="4000" b="1">
                <a:solidFill>
                  <a:srgbClr val="FF0000"/>
                </a:solidFill>
                <a:effectLst/>
                <a:latin typeface="Times New Roman" panose="02020603050405020304" pitchFamily="18" charset="0"/>
                <a:ea typeface="Calibri" panose="020F0502020204030204" pitchFamily="34" charset="0"/>
              </a:rPr>
              <a:t>A. ĐẶT VẤN ĐỀ</a:t>
            </a:r>
            <a:endParaRPr lang="en-US" sz="4000">
              <a:solidFill>
                <a:srgbClr val="FF0000"/>
              </a:solidFill>
              <a:effectLst/>
              <a:latin typeface="Times New Roman" panose="02020603050405020304" pitchFamily="18" charset="0"/>
              <a:ea typeface="Calibri" panose="020F0502020204030204" pitchFamily="34" charset="0"/>
            </a:endParaRPr>
          </a:p>
        </p:txBody>
      </p:sp>
      <p:sp>
        <p:nvSpPr>
          <p:cNvPr id="17" name="TextBox 16">
            <a:extLst>
              <a:ext uri="{FF2B5EF4-FFF2-40B4-BE49-F238E27FC236}">
                <a16:creationId xmlns:a16="http://schemas.microsoft.com/office/drawing/2014/main" id="{649A3ED4-3397-5E62-A7D3-0A726F6979D6}"/>
              </a:ext>
            </a:extLst>
          </p:cNvPr>
          <p:cNvSpPr txBox="1"/>
          <p:nvPr/>
        </p:nvSpPr>
        <p:spPr>
          <a:xfrm>
            <a:off x="1197204" y="2617028"/>
            <a:ext cx="10015288" cy="3539430"/>
          </a:xfrm>
          <a:prstGeom prst="rect">
            <a:avLst/>
          </a:prstGeom>
          <a:noFill/>
        </p:spPr>
        <p:txBody>
          <a:bodyPr wrap="square">
            <a:spAutoFit/>
          </a:bodyPr>
          <a:lstStyle/>
          <a:p>
            <a:pPr algn="just"/>
            <a:r>
              <a:rPr lang="en-US" sz="3200">
                <a:latin typeface="Times New Roman" panose="02020603050405020304" pitchFamily="18" charset="0"/>
                <a:ea typeface="Calibri" panose="020F0502020204030204" pitchFamily="34" charset="0"/>
              </a:rPr>
              <a:t> Qua nhiều </a:t>
            </a:r>
            <a:r>
              <a:rPr lang="en-US" sz="3200" dirty="0" err="1">
                <a:latin typeface="Times New Roman" panose="02020603050405020304" pitchFamily="18" charset="0"/>
                <a:ea typeface="Calibri" panose="020F0502020204030204" pitchFamily="34" charset="0"/>
              </a:rPr>
              <a:t>năm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chủ</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nhiệm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tôi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đúc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được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một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pháp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tốt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một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giáo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viên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chủ</a:t>
            </a:r>
            <a:r>
              <a:rPr lang="en-US" sz="3200" dirty="0">
                <a:latin typeface="Times New Roman" panose="02020603050405020304" pitchFamily="18" charset="0"/>
                <a:ea typeface="Calibri" panose="020F0502020204030204" pitchFamily="34" charset="0"/>
              </a:rPr>
              <a:t> </a:t>
            </a:r>
            <a:r>
              <a:rPr lang="en-US" sz="3200" err="1">
                <a:latin typeface="Times New Roman" panose="02020603050405020304" pitchFamily="18" charset="0"/>
                <a:ea typeface="Calibri" panose="020F0502020204030204" pitchFamily="34" charset="0"/>
              </a:rPr>
              <a:t>nhiệm</a:t>
            </a:r>
            <a:r>
              <a:rPr lang="en-US" sz="3200">
                <a:latin typeface="Times New Roman" panose="02020603050405020304" pitchFamily="18" charset="0"/>
                <a:ea typeface="Calibri" panose="020F0502020204030204" pitchFamily="34" charset="0"/>
              </a:rPr>
              <a:t>, hoàn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xuất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sắc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nhiệm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vụ</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cho</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lớp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có</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những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thành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tích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đáng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tự</a:t>
            </a:r>
            <a:r>
              <a:rPr lang="en-US" sz="3200" dirty="0">
                <a:latin typeface="Times New Roman" panose="02020603050405020304" pitchFamily="18" charset="0"/>
                <a:ea typeface="Calibri" panose="020F0502020204030204" pitchFamily="34" charset="0"/>
              </a:rPr>
              <a:t> </a:t>
            </a:r>
            <a:r>
              <a:rPr lang="en-US" sz="3200" err="1">
                <a:latin typeface="Times New Roman" panose="02020603050405020304" pitchFamily="18" charset="0"/>
                <a:ea typeface="Calibri" panose="020F0502020204030204" pitchFamily="34" charset="0"/>
              </a:rPr>
              <a:t>hào</a:t>
            </a:r>
            <a:r>
              <a:rPr lang="en-US" sz="3200">
                <a:latin typeface="Times New Roman" panose="02020603050405020304" pitchFamily="18" charset="0"/>
                <a:ea typeface="Calibri" panose="020F0502020204030204" pitchFamily="34" charset="0"/>
              </a:rPr>
              <a:t>. Bởi </a:t>
            </a:r>
            <a:r>
              <a:rPr lang="en-US" sz="3200" dirty="0" err="1">
                <a:latin typeface="Times New Roman" panose="02020603050405020304" pitchFamily="18" charset="0"/>
                <a:ea typeface="Calibri" panose="020F0502020204030204" pitchFamily="34" charset="0"/>
              </a:rPr>
              <a:t>vậy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báo</a:t>
            </a:r>
            <a:r>
              <a:rPr lang="en-US" sz="3200" dirty="0">
                <a:latin typeface="Times New Roman" panose="02020603050405020304" pitchFamily="18" charset="0"/>
                <a:ea typeface="Calibri" panose="020F0502020204030204" pitchFamily="34" charset="0"/>
              </a:rPr>
              <a:t> </a:t>
            </a:r>
            <a:r>
              <a:rPr lang="en-US" sz="3200" err="1">
                <a:latin typeface="Times New Roman" panose="02020603050405020304" pitchFamily="18" charset="0"/>
                <a:ea typeface="Calibri" panose="020F0502020204030204" pitchFamily="34" charset="0"/>
              </a:rPr>
              <a:t>cáo</a:t>
            </a:r>
            <a:r>
              <a:rPr lang="en-US" sz="3200">
                <a:latin typeface="Times New Roman" panose="02020603050405020304" pitchFamily="18" charset="0"/>
                <a:ea typeface="Calibri" panose="020F0502020204030204" pitchFamily="34" charset="0"/>
              </a:rPr>
              <a:t> này, tôi </a:t>
            </a:r>
            <a:r>
              <a:rPr lang="en-US" sz="3200" dirty="0" err="1">
                <a:latin typeface="Times New Roman" panose="02020603050405020304" pitchFamily="18" charset="0"/>
                <a:ea typeface="Calibri" panose="020F0502020204030204" pitchFamily="34" charset="0"/>
              </a:rPr>
              <a:t>đề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xuất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công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chủ</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nhiệm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đó</a:t>
            </a:r>
            <a:r>
              <a:rPr lang="en-US" sz="3200" dirty="0">
                <a:latin typeface="Times New Roman" panose="02020603050405020304" pitchFamily="18" charset="0"/>
                <a:ea typeface="Calibri" panose="020F0502020204030204" pitchFamily="34" charset="0"/>
              </a:rPr>
              <a:t> </a:t>
            </a:r>
            <a:r>
              <a:rPr lang="en-US" sz="3200" err="1">
                <a:latin typeface="Times New Roman" panose="02020603050405020304" pitchFamily="18" charset="0"/>
                <a:ea typeface="Calibri" panose="020F0502020204030204" pitchFamily="34" charset="0"/>
              </a:rPr>
              <a:t>là</a:t>
            </a:r>
            <a:r>
              <a:rPr lang="en-US" sz="3200">
                <a:latin typeface="Times New Roman" panose="02020603050405020304" pitchFamily="18" charset="0"/>
                <a:ea typeface="Calibri" panose="020F0502020204030204" pitchFamily="34" charset="0"/>
              </a:rPr>
              <a:t> “</a:t>
            </a:r>
            <a:r>
              <a:rPr lang="en-US" sz="3200" b="1">
                <a:latin typeface="Times New Roman" panose="02020603050405020304" pitchFamily="18" charset="0"/>
                <a:ea typeface="Calibri" panose="020F0502020204030204" pitchFamily="34" charset="0"/>
              </a:rPr>
              <a:t>Một </a:t>
            </a:r>
            <a:r>
              <a:rPr lang="en-US" sz="3200" b="1" dirty="0" err="1">
                <a:latin typeface="Times New Roman" panose="02020603050405020304" pitchFamily="18" charset="0"/>
                <a:ea typeface="Calibri" panose="020F0502020204030204" pitchFamily="34" charset="0"/>
              </a:rPr>
              <a:t>số</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giải</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pháp</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nâng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cao</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chất</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lượng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quản</a:t>
            </a:r>
            <a:r>
              <a:rPr lang="en-US" sz="3200" b="1" dirty="0">
                <a:latin typeface="Times New Roman" panose="02020603050405020304" pitchFamily="18" charset="0"/>
                <a:ea typeface="Calibri" panose="020F0502020204030204" pitchFamily="34" charset="0"/>
              </a:rPr>
              <a:t> </a:t>
            </a:r>
            <a:r>
              <a:rPr lang="en-US" sz="3200" b="1" err="1">
                <a:latin typeface="Times New Roman" panose="02020603050405020304" pitchFamily="18" charset="0"/>
                <a:ea typeface="Calibri" panose="020F0502020204030204" pitchFamily="34" charset="0"/>
              </a:rPr>
              <a:t>lý</a:t>
            </a:r>
            <a:r>
              <a:rPr lang="en-US" sz="3200" b="1">
                <a:latin typeface="Times New Roman" panose="02020603050405020304" pitchFamily="18" charset="0"/>
                <a:ea typeface="Calibri" panose="020F0502020204030204" pitchFamily="34" charset="0"/>
              </a:rPr>
              <a:t>, giáo </a:t>
            </a:r>
            <a:r>
              <a:rPr lang="en-US" sz="3200" b="1" dirty="0" err="1">
                <a:latin typeface="Times New Roman" panose="02020603050405020304" pitchFamily="18" charset="0"/>
                <a:ea typeface="Calibri" panose="020F0502020204030204" pitchFamily="34" charset="0"/>
              </a:rPr>
              <a:t>dục</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học</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sinh</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trong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lớp</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chủ</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nhiệm</a:t>
            </a:r>
            <a:r>
              <a:rPr lang="en-US" sz="3200" dirty="0">
                <a:latin typeface="Times New Roman" panose="02020603050405020304" pitchFamily="18" charset="0"/>
                <a:ea typeface="Calibri" panose="020F0502020204030204" pitchFamily="34" charset="0"/>
              </a:rPr>
              <a:t>”</a:t>
            </a:r>
            <a:r>
              <a:rPr lang="en-US" sz="3200" dirty="0">
                <a:effectLst/>
                <a:latin typeface="Times New Roman" panose="02020603050405020304" pitchFamily="18" charset="0"/>
                <a:ea typeface="Calibri" panose="020F0502020204030204" pitchFamily="34" charset="0"/>
              </a:rPr>
              <a:t> </a:t>
            </a:r>
            <a:endParaRPr lang="en-US" sz="3200" dirty="0"/>
          </a:p>
        </p:txBody>
      </p:sp>
      <p:pic>
        <p:nvPicPr>
          <p:cNvPr id="20" name="Picture 19">
            <a:extLst>
              <a:ext uri="{FF2B5EF4-FFF2-40B4-BE49-F238E27FC236}">
                <a16:creationId xmlns:a16="http://schemas.microsoft.com/office/drawing/2014/main" id="{8EB1AA56-854D-65EE-1B45-BED9173365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6359" y="141401"/>
            <a:ext cx="2373859" cy="2286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505986"/>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2542" y="1564104"/>
            <a:ext cx="11551639" cy="5150236"/>
          </a:xfrm>
          <a:prstGeom prst="rect">
            <a:avLst/>
          </a:prstGeom>
          <a:solidFill>
            <a:srgbClr val="FFE36D"/>
          </a:solidFill>
        </p:spPr>
        <p:txBody>
          <a:bodyPr/>
          <a:lstStyle/>
          <a:p>
            <a:endParaRPr lang="en-US"/>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9740" y="-148674"/>
            <a:ext cx="11826590" cy="1629995"/>
          </a:xfrm>
          <a:prstGeom prst="rect">
            <a:avLst/>
          </a:prstGeom>
        </p:spPr>
      </p:pic>
      <p:sp>
        <p:nvSpPr>
          <p:cNvPr id="6" name="TextBox 6"/>
          <p:cNvSpPr txBox="1"/>
          <p:nvPr/>
        </p:nvSpPr>
        <p:spPr>
          <a:xfrm>
            <a:off x="685798" y="339948"/>
            <a:ext cx="10457337" cy="615553"/>
          </a:xfrm>
          <a:prstGeom prst="rect">
            <a:avLst/>
          </a:prstGeom>
        </p:spPr>
        <p:txBody>
          <a:bodyPr wrap="square" lIns="0" tIns="0" rIns="0" bIns="0" rtlCol="0" anchor="t">
            <a:spAutoFit/>
          </a:bodyPr>
          <a:lstStyle/>
          <a:p>
            <a:r>
              <a:rPr lang="es-VE" sz="4000" b="1">
                <a:solidFill>
                  <a:srgbClr val="0000CC"/>
                </a:solidFill>
                <a:latin typeface="Times New Roman" panose="02020603050405020304" pitchFamily="18" charset="0"/>
                <a:cs typeface="Times New Roman" panose="02020603050405020304" pitchFamily="18" charset="0"/>
              </a:rPr>
              <a:t>C. KẾT QUẢ ĐẠT ĐƯỢC</a:t>
            </a:r>
            <a:endParaRPr lang="en-US" sz="400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5763D64-2DAD-096D-C516-61F369A8DCE7}"/>
              </a:ext>
            </a:extLst>
          </p:cNvPr>
          <p:cNvSpPr txBox="1"/>
          <p:nvPr/>
        </p:nvSpPr>
        <p:spPr>
          <a:xfrm>
            <a:off x="817824" y="2213910"/>
            <a:ext cx="8189016" cy="1973617"/>
          </a:xfrm>
          <a:prstGeom prst="rect">
            <a:avLst/>
          </a:prstGeom>
          <a:noFill/>
        </p:spPr>
        <p:txBody>
          <a:bodyPr wrap="square" rtlCol="0">
            <a:spAutoFit/>
          </a:bodyPr>
          <a:lstStyle/>
          <a:p>
            <a:r>
              <a:rPr lang="es-VE" sz="3200" b="1">
                <a:latin typeface="Times New Roman" panose="02020603050405020304" pitchFamily="18" charset="0"/>
                <a:cs typeface="Times New Roman" panose="02020603050405020304" pitchFamily="18" charset="0"/>
              </a:rPr>
              <a:t>Năm học 2022-2023</a:t>
            </a:r>
            <a:r>
              <a:rPr lang="es-VE"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a:p>
            <a:pPr>
              <a:lnSpc>
                <a:spcPct val="150000"/>
              </a:lnSpc>
            </a:pPr>
            <a:r>
              <a:rPr lang="es-VE" sz="3200">
                <a:latin typeface="Times New Roman" panose="02020603050405020304" pitchFamily="18" charset="0"/>
                <a:cs typeface="Times New Roman" panose="02020603050405020304" pitchFamily="18" charset="0"/>
              </a:rPr>
              <a:t>Kết quả xếp loại tháng 9/2022 do Đội theo dõi xếp thứ 2 trong số 8 lớp của cả nhà trường.</a:t>
            </a:r>
            <a:endParaRPr lang="en-US" sz="320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C99F4C54-BB5F-5306-4455-75875AD227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4965" y="2462258"/>
            <a:ext cx="1503862" cy="3794147"/>
          </a:xfrm>
          <a:prstGeom prst="rect">
            <a:avLst/>
          </a:prstGeom>
        </p:spPr>
      </p:pic>
      <p:pic>
        <p:nvPicPr>
          <p:cNvPr id="7" name="Picture 20">
            <a:extLst>
              <a:ext uri="{FF2B5EF4-FFF2-40B4-BE49-F238E27FC236}">
                <a16:creationId xmlns:a16="http://schemas.microsoft.com/office/drawing/2014/main" id="{70738F58-8D5F-AC4A-410A-0B689DD532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85402" y="4630393"/>
            <a:ext cx="2450083" cy="1853153"/>
          </a:xfrm>
          <a:prstGeom prst="rect">
            <a:avLst/>
          </a:prstGeom>
        </p:spPr>
      </p:pic>
      <p:pic>
        <p:nvPicPr>
          <p:cNvPr id="3" name="Picture 5">
            <a:extLst>
              <a:ext uri="{FF2B5EF4-FFF2-40B4-BE49-F238E27FC236}">
                <a16:creationId xmlns:a16="http://schemas.microsoft.com/office/drawing/2014/main" id="{9639CE6F-9B96-BA4A-D2C5-E0C48BEF3BBB}"/>
              </a:ext>
            </a:extLst>
          </p:cNvPr>
          <p:cNvPicPr>
            <a:picLocks noChangeAspect="1"/>
          </p:cNvPicPr>
          <p:nvPr/>
        </p:nvPicPr>
        <p:blipFill>
          <a:blip r:embed="rId8"/>
          <a:srcRect/>
          <a:stretch>
            <a:fillRect/>
          </a:stretch>
        </p:blipFill>
        <p:spPr>
          <a:xfrm rot="201719">
            <a:off x="182516" y="4673675"/>
            <a:ext cx="1532150" cy="1910369"/>
          </a:xfrm>
          <a:prstGeom prst="rect">
            <a:avLst/>
          </a:prstGeom>
        </p:spPr>
      </p:pic>
    </p:spTree>
    <p:extLst>
      <p:ext uri="{BB962C8B-B14F-4D97-AF65-F5344CB8AC3E}">
        <p14:creationId xmlns:p14="http://schemas.microsoft.com/office/powerpoint/2010/main" val="420512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AutoShape 2"/>
          <p:cNvSpPr/>
          <p:nvPr/>
        </p:nvSpPr>
        <p:spPr>
          <a:xfrm>
            <a:off x="2087880" y="1703256"/>
            <a:ext cx="10104120" cy="4545144"/>
          </a:xfrm>
          <a:prstGeom prst="rect">
            <a:avLst/>
          </a:prstGeom>
          <a:solidFill>
            <a:srgbClr val="FFE36D"/>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7201" y="-184244"/>
            <a:ext cx="10382935" cy="1768774"/>
          </a:xfrm>
          <a:prstGeom prst="rect">
            <a:avLst/>
          </a:prstGeom>
        </p:spPr>
      </p:pic>
      <p:sp>
        <p:nvSpPr>
          <p:cNvPr id="6" name="TextBox 6"/>
          <p:cNvSpPr txBox="1"/>
          <p:nvPr/>
        </p:nvSpPr>
        <p:spPr>
          <a:xfrm>
            <a:off x="685798" y="339948"/>
            <a:ext cx="9235442" cy="720390"/>
          </a:xfrm>
          <a:prstGeom prst="rect">
            <a:avLst/>
          </a:prstGeom>
        </p:spPr>
        <p:txBody>
          <a:bodyPr wrap="square" lIns="0" tIns="0" rIns="0" bIns="0" rtlCol="0" anchor="t">
            <a:spAutoFit/>
          </a:bodyPr>
          <a:lstStyle/>
          <a:p>
            <a:pPr indent="457200" algn="ctr">
              <a:lnSpc>
                <a:spcPct val="130000"/>
              </a:lnSpc>
              <a:spcBef>
                <a:spcPts val="1200"/>
              </a:spcBef>
              <a:spcAft>
                <a:spcPts val="600"/>
              </a:spcAft>
            </a:pPr>
            <a:r>
              <a:rPr lang="en-US" sz="4000" b="1">
                <a:solidFill>
                  <a:srgbClr val="0000CC"/>
                </a:solidFill>
                <a:effectLst/>
                <a:latin typeface="Times New Roman" panose="02020603050405020304" pitchFamily="18" charset="0"/>
                <a:ea typeface="Calibri" panose="020F0502020204030204" pitchFamily="34" charset="0"/>
              </a:rPr>
              <a:t>D</a:t>
            </a:r>
            <a:r>
              <a:rPr lang="vi-VN" sz="4000" b="1">
                <a:solidFill>
                  <a:srgbClr val="0000CC"/>
                </a:solidFill>
                <a:effectLst/>
                <a:latin typeface="Times New Roman" panose="02020603050405020304" pitchFamily="18" charset="0"/>
                <a:ea typeface="Calibri" panose="020F0502020204030204" pitchFamily="34" charset="0"/>
              </a:rPr>
              <a:t>. PHẦN KẾT LUẬN VÀ KIẾN NGHỊ</a:t>
            </a:r>
            <a:endParaRPr lang="en-US" sz="4000">
              <a:solidFill>
                <a:srgbClr val="0000CC"/>
              </a:solidFill>
              <a:effectLst/>
              <a:latin typeface="Times New Roman" panose="02020603050405020304" pitchFamily="18" charset="0"/>
              <a:ea typeface="Calibri" panose="020F0502020204030204" pitchFamily="34" charset="0"/>
            </a:endParaRPr>
          </a:p>
        </p:txBody>
      </p:sp>
      <p:sp>
        <p:nvSpPr>
          <p:cNvPr id="7" name="TextBox 6"/>
          <p:cNvSpPr txBox="1"/>
          <p:nvPr/>
        </p:nvSpPr>
        <p:spPr>
          <a:xfrm>
            <a:off x="2770981" y="2210621"/>
            <a:ext cx="9085739" cy="3539430"/>
          </a:xfrm>
          <a:prstGeom prst="rect">
            <a:avLst/>
          </a:prstGeom>
          <a:noFill/>
        </p:spPr>
        <p:txBody>
          <a:bodyPr wrap="square" rtlCol="0">
            <a:spAutoFit/>
          </a:bodyPr>
          <a:lstStyle/>
          <a:p>
            <a:r>
              <a:rPr lang="vi-VN" sz="3200" b="1">
                <a:latin typeface="+mj-lt"/>
              </a:rPr>
              <a:t>I. Kết luận</a:t>
            </a:r>
            <a:endParaRPr lang="en-US" sz="3200">
              <a:latin typeface="+mj-lt"/>
            </a:endParaRPr>
          </a:p>
          <a:p>
            <a:pPr algn="just"/>
            <a:r>
              <a:rPr lang="vi-VN" sz="3200">
                <a:latin typeface="+mj-lt"/>
              </a:rPr>
              <a:t>Công tác chủ nhiệm lớp quả thật nặng nề và phức tạp. Người giáo viên phải vừa như người mẹ dịu dàng, người thầy nghiêm khắc, người bạn gần gũi, trọng tài phân minh. Thành công của giáo viên là làm cho học sinh tôn trọng, kính yêu, tin tưởng, là xây dựng được một tập thể lớp đoàn kết, gắn bó. </a:t>
            </a:r>
            <a:endParaRPr lang="en-US" sz="3200">
              <a:latin typeface="+mj-lt"/>
              <a:cs typeface="Times New Roman" panose="02020603050405020304" pitchFamily="18" charset="0"/>
            </a:endParaRPr>
          </a:p>
        </p:txBody>
      </p:sp>
      <p:pic>
        <p:nvPicPr>
          <p:cNvPr id="8" name="Picture 3"/>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0601" b="27795"/>
          <a:stretch/>
        </p:blipFill>
        <p:spPr>
          <a:xfrm flipH="1">
            <a:off x="0" y="3786799"/>
            <a:ext cx="2535503" cy="2877664"/>
          </a:xfrm>
          <a:prstGeom prst="rect">
            <a:avLst/>
          </a:prstGeom>
        </p:spPr>
      </p:pic>
    </p:spTree>
    <p:extLst>
      <p:ext uri="{BB962C8B-B14F-4D97-AF65-F5344CB8AC3E}">
        <p14:creationId xmlns:p14="http://schemas.microsoft.com/office/powerpoint/2010/main" val="1389898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AutoShape 2"/>
          <p:cNvSpPr/>
          <p:nvPr/>
        </p:nvSpPr>
        <p:spPr>
          <a:xfrm>
            <a:off x="335280" y="1703256"/>
            <a:ext cx="11856720" cy="5154744"/>
          </a:xfrm>
          <a:prstGeom prst="rect">
            <a:avLst/>
          </a:prstGeom>
          <a:solidFill>
            <a:srgbClr val="FFE36D"/>
          </a:solidFill>
        </p:spPr>
      </p:sp>
      <p:sp>
        <p:nvSpPr>
          <p:cNvPr id="7" name="TextBox 6"/>
          <p:cNvSpPr txBox="1"/>
          <p:nvPr/>
        </p:nvSpPr>
        <p:spPr>
          <a:xfrm>
            <a:off x="457201" y="2134421"/>
            <a:ext cx="11521440" cy="3539430"/>
          </a:xfrm>
          <a:prstGeom prst="rect">
            <a:avLst/>
          </a:prstGeom>
          <a:noFill/>
        </p:spPr>
        <p:txBody>
          <a:bodyPr wrap="square" rtlCol="0">
            <a:spAutoFit/>
          </a:bodyPr>
          <a:lstStyle/>
          <a:p>
            <a:pPr algn="just"/>
            <a:r>
              <a:rPr lang="vi-VN" sz="3200" b="1" dirty="0">
                <a:latin typeface="+mj-lt"/>
              </a:rPr>
              <a:t>II. Kiến nghị</a:t>
            </a:r>
            <a:endParaRPr lang="en-US" sz="3200" dirty="0">
              <a:latin typeface="+mj-lt"/>
            </a:endParaRPr>
          </a:p>
          <a:p>
            <a:pPr algn="just"/>
            <a:r>
              <a:rPr lang="vi-VN" sz="3200" b="1" dirty="0">
                <a:latin typeface="+mj-lt"/>
              </a:rPr>
              <a:t>1. Đối với giáo viên</a:t>
            </a:r>
            <a:r>
              <a:rPr lang="en-US" sz="3200" b="1" dirty="0">
                <a:latin typeface="+mj-lt"/>
              </a:rPr>
              <a:t>.</a:t>
            </a:r>
            <a:endParaRPr lang="en-US" sz="3200" dirty="0">
              <a:latin typeface="+mj-lt"/>
            </a:endParaRPr>
          </a:p>
          <a:p>
            <a:pPr algn="just"/>
            <a:r>
              <a:rPr lang="en-US" sz="3200" dirty="0">
                <a:latin typeface="+mj-lt"/>
              </a:rPr>
              <a:t> </a:t>
            </a:r>
          </a:p>
          <a:p>
            <a:pPr algn="just"/>
            <a:r>
              <a:rPr lang="vi-VN" sz="3200" dirty="0">
                <a:latin typeface="+mj-lt"/>
              </a:rPr>
              <a:t>“</a:t>
            </a:r>
            <a:r>
              <a:rPr lang="vi-VN" sz="3200" i="1" dirty="0">
                <a:latin typeface="+mj-lt"/>
              </a:rPr>
              <a:t>Hãy xem tập thể lớp là gia đình của mình và các em học sinh là con cái của mình; chăm sóc gia đình mình, yêu thương con cái mình như thế nào thì hãy chăm sóc tập thể lớp và yêu thương các em học sinh của mình như thế</a:t>
            </a:r>
            <a:r>
              <a:rPr lang="vi-VN" sz="3200" dirty="0">
                <a:latin typeface="+mj-lt"/>
              </a:rPr>
              <a:t>”.</a:t>
            </a:r>
            <a:endParaRPr lang="en-US" sz="3200" dirty="0">
              <a:latin typeface="+mj-lt"/>
            </a:endParaRPr>
          </a:p>
        </p:txBody>
      </p:sp>
      <p:pic>
        <p:nvPicPr>
          <p:cNvPr id="3" name="Picture 4">
            <a:extLst>
              <a:ext uri="{FF2B5EF4-FFF2-40B4-BE49-F238E27FC236}">
                <a16:creationId xmlns:a16="http://schemas.microsoft.com/office/drawing/2014/main" id="{AAE0705C-6086-FF43-AC49-A084D09B50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4301"/>
          <a:stretch>
            <a:fillRect/>
          </a:stretch>
        </p:blipFill>
        <p:spPr>
          <a:xfrm rot="169074">
            <a:off x="37201" y="-184244"/>
            <a:ext cx="10382935" cy="1768774"/>
          </a:xfrm>
          <a:prstGeom prst="rect">
            <a:avLst/>
          </a:prstGeom>
        </p:spPr>
      </p:pic>
      <p:sp>
        <p:nvSpPr>
          <p:cNvPr id="5" name="TextBox 6">
            <a:extLst>
              <a:ext uri="{FF2B5EF4-FFF2-40B4-BE49-F238E27FC236}">
                <a16:creationId xmlns:a16="http://schemas.microsoft.com/office/drawing/2014/main" id="{2991675A-2DDF-3C88-5BB9-B98648B3D4AA}"/>
              </a:ext>
            </a:extLst>
          </p:cNvPr>
          <p:cNvSpPr txBox="1"/>
          <p:nvPr/>
        </p:nvSpPr>
        <p:spPr>
          <a:xfrm>
            <a:off x="685798" y="339948"/>
            <a:ext cx="9235442" cy="720390"/>
          </a:xfrm>
          <a:prstGeom prst="rect">
            <a:avLst/>
          </a:prstGeom>
        </p:spPr>
        <p:txBody>
          <a:bodyPr wrap="square" lIns="0" tIns="0" rIns="0" bIns="0" rtlCol="0" anchor="t">
            <a:spAutoFit/>
          </a:bodyPr>
          <a:lstStyle/>
          <a:p>
            <a:pPr indent="457200" algn="ctr">
              <a:lnSpc>
                <a:spcPct val="130000"/>
              </a:lnSpc>
              <a:spcBef>
                <a:spcPts val="1200"/>
              </a:spcBef>
              <a:spcAft>
                <a:spcPts val="600"/>
              </a:spcAft>
            </a:pPr>
            <a:r>
              <a:rPr lang="en-US" sz="4000" b="1">
                <a:solidFill>
                  <a:srgbClr val="0000CC"/>
                </a:solidFill>
                <a:effectLst/>
                <a:latin typeface="Times New Roman" panose="02020603050405020304" pitchFamily="18" charset="0"/>
                <a:ea typeface="Calibri" panose="020F0502020204030204" pitchFamily="34" charset="0"/>
              </a:rPr>
              <a:t>D</a:t>
            </a:r>
            <a:r>
              <a:rPr lang="vi-VN" sz="4000" b="1">
                <a:solidFill>
                  <a:srgbClr val="0000CC"/>
                </a:solidFill>
                <a:effectLst/>
                <a:latin typeface="Times New Roman" panose="02020603050405020304" pitchFamily="18" charset="0"/>
                <a:ea typeface="Calibri" panose="020F0502020204030204" pitchFamily="34" charset="0"/>
              </a:rPr>
              <a:t>. PHẦN KẾT LUẬN VÀ KIẾN NGHỊ</a:t>
            </a:r>
            <a:endParaRPr lang="en-US" sz="4000">
              <a:solidFill>
                <a:srgbClr val="0000CC"/>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40053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AutoShape 2"/>
          <p:cNvSpPr/>
          <p:nvPr/>
        </p:nvSpPr>
        <p:spPr>
          <a:xfrm>
            <a:off x="335280" y="233989"/>
            <a:ext cx="11856720" cy="6624011"/>
          </a:xfrm>
          <a:prstGeom prst="rect">
            <a:avLst/>
          </a:prstGeom>
          <a:solidFill>
            <a:srgbClr val="FFE36D"/>
          </a:solidFill>
        </p:spPr>
      </p:sp>
      <p:sp>
        <p:nvSpPr>
          <p:cNvPr id="7" name="TextBox 6"/>
          <p:cNvSpPr txBox="1"/>
          <p:nvPr/>
        </p:nvSpPr>
        <p:spPr>
          <a:xfrm>
            <a:off x="502920" y="197028"/>
            <a:ext cx="11521440" cy="6651821"/>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đặc</a:t>
            </a:r>
            <a:r>
              <a:rPr lang="en-US" sz="3200">
                <a:latin typeface="Times New Roman" panose="02020603050405020304" pitchFamily="18" charset="0"/>
                <a:cs typeface="Times New Roman" panose="02020603050405020304" pitchFamily="18" charset="0"/>
              </a:rPr>
              <a:t> biệt.</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tạo</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lnSpc>
                <a:spcPct val="150000"/>
              </a:lnSpc>
            </a:pP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nâng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GVCN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5538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487"/>
        <p:cNvGrpSpPr/>
        <p:nvPr/>
      </p:nvGrpSpPr>
      <p:grpSpPr>
        <a:xfrm>
          <a:off x="0" y="0"/>
          <a:ext cx="0" cy="0"/>
          <a:chOff x="0" y="0"/>
          <a:chExt cx="0" cy="0"/>
        </a:xfrm>
      </p:grpSpPr>
      <p:grpSp>
        <p:nvGrpSpPr>
          <p:cNvPr id="488" name="Google Shape;488;p29"/>
          <p:cNvGrpSpPr/>
          <p:nvPr/>
        </p:nvGrpSpPr>
        <p:grpSpPr>
          <a:xfrm>
            <a:off x="-4693208" y="0"/>
            <a:ext cx="6967205" cy="6967205"/>
            <a:chOff x="-1537049" y="-96399"/>
            <a:chExt cx="10450808" cy="10450808"/>
          </a:xfrm>
        </p:grpSpPr>
        <p:sp>
          <p:nvSpPr>
            <p:cNvPr id="489" name="Google Shape;489;p29"/>
            <p:cNvSpPr/>
            <p:nvPr/>
          </p:nvSpPr>
          <p:spPr>
            <a:xfrm>
              <a:off x="-1537049" y="-96399"/>
              <a:ext cx="10450808" cy="10450808"/>
            </a:xfrm>
            <a:custGeom>
              <a:avLst/>
              <a:gdLst/>
              <a:ahLst/>
              <a:cxnLst/>
              <a:rect l="l" t="t" r="r" b="b"/>
              <a:pathLst>
                <a:path w="10450808" h="10450808" extrusionOk="0">
                  <a:moveTo>
                    <a:pt x="10450808" y="10450808"/>
                  </a:moveTo>
                  <a:lnTo>
                    <a:pt x="0" y="10450808"/>
                  </a:lnTo>
                  <a:lnTo>
                    <a:pt x="0" y="0"/>
                  </a:lnTo>
                  <a:lnTo>
                    <a:pt x="10450808" y="0"/>
                  </a:lnTo>
                  <a:lnTo>
                    <a:pt x="10450808" y="10450808"/>
                  </a:lnTo>
                  <a:close/>
                  <a:moveTo>
                    <a:pt x="14495" y="10436313"/>
                  </a:moveTo>
                  <a:lnTo>
                    <a:pt x="10436313" y="10436313"/>
                  </a:lnTo>
                  <a:lnTo>
                    <a:pt x="10436313" y="14495"/>
                  </a:lnTo>
                  <a:lnTo>
                    <a:pt x="14495" y="14495"/>
                  </a:lnTo>
                  <a:lnTo>
                    <a:pt x="14495"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0" name="Google Shape;490;p29"/>
            <p:cNvSpPr/>
            <p:nvPr/>
          </p:nvSpPr>
          <p:spPr>
            <a:xfrm>
              <a:off x="-1529802" y="9391176"/>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1" name="Google Shape;491;p29"/>
            <p:cNvSpPr/>
            <p:nvPr/>
          </p:nvSpPr>
          <p:spPr>
            <a:xfrm>
              <a:off x="-1529802" y="8442438"/>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2" name="Google Shape;492;p29"/>
            <p:cNvSpPr/>
            <p:nvPr/>
          </p:nvSpPr>
          <p:spPr>
            <a:xfrm>
              <a:off x="-1529802" y="7493603"/>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3" name="Google Shape;493;p29"/>
            <p:cNvSpPr/>
            <p:nvPr/>
          </p:nvSpPr>
          <p:spPr>
            <a:xfrm>
              <a:off x="-1529802" y="6544865"/>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4" name="Google Shape;494;p29"/>
            <p:cNvSpPr/>
            <p:nvPr/>
          </p:nvSpPr>
          <p:spPr>
            <a:xfrm>
              <a:off x="-1529802" y="5596127"/>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5" name="Google Shape;495;p29"/>
            <p:cNvSpPr/>
            <p:nvPr/>
          </p:nvSpPr>
          <p:spPr>
            <a:xfrm>
              <a:off x="-1529802" y="4647388"/>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6" name="Google Shape;496;p29"/>
            <p:cNvSpPr/>
            <p:nvPr/>
          </p:nvSpPr>
          <p:spPr>
            <a:xfrm>
              <a:off x="-1529802" y="3698650"/>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7" name="Google Shape;497;p29"/>
            <p:cNvSpPr/>
            <p:nvPr/>
          </p:nvSpPr>
          <p:spPr>
            <a:xfrm>
              <a:off x="-1529802" y="2749912"/>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8" name="Google Shape;498;p29"/>
            <p:cNvSpPr/>
            <p:nvPr/>
          </p:nvSpPr>
          <p:spPr>
            <a:xfrm>
              <a:off x="-1529802" y="1801077"/>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499" name="Google Shape;499;p29"/>
            <p:cNvSpPr/>
            <p:nvPr/>
          </p:nvSpPr>
          <p:spPr>
            <a:xfrm>
              <a:off x="-1529802" y="852339"/>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0" name="Google Shape;500;p29"/>
            <p:cNvSpPr/>
            <p:nvPr/>
          </p:nvSpPr>
          <p:spPr>
            <a:xfrm>
              <a:off x="7950525"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1" name="Google Shape;501;p29"/>
            <p:cNvSpPr/>
            <p:nvPr/>
          </p:nvSpPr>
          <p:spPr>
            <a:xfrm>
              <a:off x="7001787"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2" name="Google Shape;502;p29"/>
            <p:cNvSpPr/>
            <p:nvPr/>
          </p:nvSpPr>
          <p:spPr>
            <a:xfrm>
              <a:off x="6052952"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3" name="Google Shape;503;p29"/>
            <p:cNvSpPr/>
            <p:nvPr/>
          </p:nvSpPr>
          <p:spPr>
            <a:xfrm>
              <a:off x="5104214"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4" name="Google Shape;504;p29"/>
            <p:cNvSpPr/>
            <p:nvPr/>
          </p:nvSpPr>
          <p:spPr>
            <a:xfrm>
              <a:off x="4155476"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5" name="Google Shape;505;p29"/>
            <p:cNvSpPr/>
            <p:nvPr/>
          </p:nvSpPr>
          <p:spPr>
            <a:xfrm>
              <a:off x="3206737"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6" name="Google Shape;506;p29"/>
            <p:cNvSpPr/>
            <p:nvPr/>
          </p:nvSpPr>
          <p:spPr>
            <a:xfrm>
              <a:off x="2257999"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7" name="Google Shape;507;p29"/>
            <p:cNvSpPr/>
            <p:nvPr/>
          </p:nvSpPr>
          <p:spPr>
            <a:xfrm>
              <a:off x="1309261"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8" name="Google Shape;508;p29"/>
            <p:cNvSpPr/>
            <p:nvPr/>
          </p:nvSpPr>
          <p:spPr>
            <a:xfrm>
              <a:off x="360426"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09" name="Google Shape;509;p29"/>
            <p:cNvSpPr/>
            <p:nvPr/>
          </p:nvSpPr>
          <p:spPr>
            <a:xfrm>
              <a:off x="-588311"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grpSp>
      <p:sp>
        <p:nvSpPr>
          <p:cNvPr id="513" name="Google Shape;513;p29"/>
          <p:cNvSpPr/>
          <p:nvPr/>
        </p:nvSpPr>
        <p:spPr>
          <a:xfrm>
            <a:off x="326036" y="505919"/>
            <a:ext cx="719528" cy="179883"/>
          </a:xfrm>
          <a:custGeom>
            <a:avLst/>
            <a:gdLst/>
            <a:ahLst/>
            <a:cxnLst/>
            <a:rect l="l" t="t" r="r" b="b"/>
            <a:pathLst>
              <a:path w="1079292" h="269823" extrusionOk="0">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14" name="Google Shape;514;p29"/>
          <p:cNvSpPr/>
          <p:nvPr/>
        </p:nvSpPr>
        <p:spPr>
          <a:xfrm rot="5400000">
            <a:off x="1747402" y="5175514"/>
            <a:ext cx="1625600" cy="162559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lt2"/>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515" name="Google Shape;515;p29"/>
          <p:cNvSpPr/>
          <p:nvPr/>
        </p:nvSpPr>
        <p:spPr>
          <a:xfrm>
            <a:off x="9928487" y="685800"/>
            <a:ext cx="1866976" cy="934277"/>
          </a:xfrm>
          <a:custGeom>
            <a:avLst/>
            <a:gdLst/>
            <a:ahLst/>
            <a:cxnLst/>
            <a:rect l="l" t="t" r="r" b="b"/>
            <a:pathLst>
              <a:path w="2800464" h="1401415" extrusionOk="0">
                <a:moveTo>
                  <a:pt x="2800465" y="0"/>
                </a:moveTo>
                <a:cubicBezTo>
                  <a:pt x="2800465" y="774093"/>
                  <a:pt x="2173142" y="1401416"/>
                  <a:pt x="1399049" y="1401416"/>
                </a:cubicBezTo>
                <a:cubicBezTo>
                  <a:pt x="624956" y="1401416"/>
                  <a:pt x="0" y="774093"/>
                  <a:pt x="0" y="0"/>
                </a:cubicBezTo>
                <a:lnTo>
                  <a:pt x="2800465" y="0"/>
                </a:lnTo>
                <a:close/>
              </a:path>
            </a:pathLst>
          </a:custGeom>
          <a:solidFill>
            <a:schemeClr val="dk1"/>
          </a:solidFill>
          <a:ln>
            <a:noFill/>
          </a:ln>
        </p:spPr>
        <p:txBody>
          <a:bodyPr spcFirstLastPara="1" wrap="square" lIns="60967" tIns="30467" rIns="60967" bIns="30467" anchor="ctr" anchorCtr="0">
            <a:noAutofit/>
          </a:bodyPr>
          <a:lstStyle/>
          <a:p>
            <a:endParaRPr sz="1200">
              <a:solidFill>
                <a:schemeClr val="dk1"/>
              </a:solidFill>
              <a:latin typeface="Calibri"/>
              <a:ea typeface="Calibri"/>
              <a:cs typeface="Calibri"/>
              <a:sym typeface="Calibri"/>
            </a:endParaRPr>
          </a:p>
        </p:txBody>
      </p:sp>
      <p:sp>
        <p:nvSpPr>
          <p:cNvPr id="31" name="TextBox 2">
            <a:extLst>
              <a:ext uri="{FF2B5EF4-FFF2-40B4-BE49-F238E27FC236}">
                <a16:creationId xmlns:a16="http://schemas.microsoft.com/office/drawing/2014/main" id="{C6D1B9E1-8BC0-CE03-F62C-DAC67E019B9E}"/>
              </a:ext>
            </a:extLst>
          </p:cNvPr>
          <p:cNvSpPr txBox="1"/>
          <p:nvPr/>
        </p:nvSpPr>
        <p:spPr>
          <a:xfrm>
            <a:off x="2294315" y="1948935"/>
            <a:ext cx="9601957" cy="2541401"/>
          </a:xfrm>
          <a:prstGeom prst="rect">
            <a:avLst/>
          </a:prstGeom>
        </p:spPr>
        <p:txBody>
          <a:bodyPr wrap="square" lIns="0" tIns="0" rIns="0" bIns="0" rtlCol="0" anchor="t">
            <a:spAutoFit/>
          </a:bodyPr>
          <a:lstStyle/>
          <a:p>
            <a:pPr algn="ctr">
              <a:lnSpc>
                <a:spcPct val="150000"/>
              </a:lnSpc>
            </a:pPr>
            <a:r>
              <a:rPr lang="en-US" sz="58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a:t>
            </a:r>
            <a:r>
              <a:rPr lang="en-US" sz="5867" b="1">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 THẦY CÔ ĐÃ LẮNG NGHE!</a:t>
            </a:r>
            <a:endParaRPr lang="en-US" sz="58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2" name="Picture 3">
            <a:extLst>
              <a:ext uri="{FF2B5EF4-FFF2-40B4-BE49-F238E27FC236}">
                <a16:creationId xmlns:a16="http://schemas.microsoft.com/office/drawing/2014/main" id="{59B58FE4-E7A6-CA92-A98B-E1A42FCE7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177" y="4652717"/>
            <a:ext cx="2092729" cy="2171700"/>
          </a:xfrm>
          <a:prstGeom prst="rect">
            <a:avLst/>
          </a:prstGeom>
        </p:spPr>
      </p:pic>
      <p:pic>
        <p:nvPicPr>
          <p:cNvPr id="33" name="Picture 10">
            <a:extLst>
              <a:ext uri="{FF2B5EF4-FFF2-40B4-BE49-F238E27FC236}">
                <a16:creationId xmlns:a16="http://schemas.microsoft.com/office/drawing/2014/main" id="{61100685-2A2D-E0F6-8EFA-7D374B5935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1605" y="595861"/>
            <a:ext cx="1872392" cy="1905743"/>
          </a:xfrm>
          <a:prstGeom prst="rect">
            <a:avLst/>
          </a:prstGeom>
        </p:spPr>
      </p:pic>
      <p:pic>
        <p:nvPicPr>
          <p:cNvPr id="34" name="Picture 8">
            <a:extLst>
              <a:ext uri="{FF2B5EF4-FFF2-40B4-BE49-F238E27FC236}">
                <a16:creationId xmlns:a16="http://schemas.microsoft.com/office/drawing/2014/main" id="{3E6334FE-A1BE-A83D-69E4-3BE836D47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04555" y="5109800"/>
            <a:ext cx="1874829" cy="171461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9E8D7CA-C324-5E7F-AA21-26178F3C365F}"/>
              </a:ext>
            </a:extLst>
          </p:cNvPr>
          <p:cNvGrpSpPr/>
          <p:nvPr/>
        </p:nvGrpSpPr>
        <p:grpSpPr>
          <a:xfrm>
            <a:off x="5933186" y="345970"/>
            <a:ext cx="5710428" cy="5710428"/>
            <a:chOff x="5933186" y="345970"/>
            <a:chExt cx="5710428" cy="5710428"/>
          </a:xfrm>
        </p:grpSpPr>
        <p:pic>
          <p:nvPicPr>
            <p:cNvPr id="10" name="Picture 9">
              <a:extLst>
                <a:ext uri="{FF2B5EF4-FFF2-40B4-BE49-F238E27FC236}">
                  <a16:creationId xmlns:a16="http://schemas.microsoft.com/office/drawing/2014/main" id="{DC45A8C1-59FB-21A5-AC07-84445106C0C4}"/>
                </a:ext>
              </a:extLst>
            </p:cNvPr>
            <p:cNvPicPr>
              <a:picLocks noChangeAspect="1"/>
            </p:cNvPicPr>
            <p:nvPr/>
          </p:nvPicPr>
          <p:blipFill>
            <a:blip r:embed="rId2"/>
            <a:stretch>
              <a:fillRect/>
            </a:stretch>
          </p:blipFill>
          <p:spPr>
            <a:xfrm>
              <a:off x="5933186" y="345970"/>
              <a:ext cx="5710428" cy="5710428"/>
            </a:xfrm>
            <a:prstGeom prst="rect">
              <a:avLst/>
            </a:prstGeom>
          </p:spPr>
        </p:pic>
        <p:sp>
          <p:nvSpPr>
            <p:cNvPr id="11" name="TextBox 10">
              <a:extLst>
                <a:ext uri="{FF2B5EF4-FFF2-40B4-BE49-F238E27FC236}">
                  <a16:creationId xmlns:a16="http://schemas.microsoft.com/office/drawing/2014/main" id="{D29F9E1A-AF0B-230A-700E-7C315A01EA82}"/>
                </a:ext>
              </a:extLst>
            </p:cNvPr>
            <p:cNvSpPr txBox="1"/>
            <p:nvPr/>
          </p:nvSpPr>
          <p:spPr>
            <a:xfrm>
              <a:off x="7523480" y="2590800"/>
              <a:ext cx="2529840" cy="1384995"/>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GIÁO VIÊN CHỦ NHIỆM LỚP</a:t>
              </a:r>
            </a:p>
          </p:txBody>
        </p:sp>
        <p:sp>
          <p:nvSpPr>
            <p:cNvPr id="12" name="TextBox 11">
              <a:extLst>
                <a:ext uri="{FF2B5EF4-FFF2-40B4-BE49-F238E27FC236}">
                  <a16:creationId xmlns:a16="http://schemas.microsoft.com/office/drawing/2014/main" id="{55A58017-6B41-1502-8199-19EEB3162FA0}"/>
                </a:ext>
              </a:extLst>
            </p:cNvPr>
            <p:cNvSpPr txBox="1"/>
            <p:nvPr/>
          </p:nvSpPr>
          <p:spPr>
            <a:xfrm>
              <a:off x="7917180" y="965932"/>
              <a:ext cx="1742440"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TẤM GƯƠNG</a:t>
              </a:r>
            </a:p>
          </p:txBody>
        </p:sp>
        <p:sp>
          <p:nvSpPr>
            <p:cNvPr id="13" name="TextBox 12">
              <a:extLst>
                <a:ext uri="{FF2B5EF4-FFF2-40B4-BE49-F238E27FC236}">
                  <a16:creationId xmlns:a16="http://schemas.microsoft.com/office/drawing/2014/main" id="{C3EF64A9-BEDD-B742-B493-B90662139C6A}"/>
                </a:ext>
              </a:extLst>
            </p:cNvPr>
            <p:cNvSpPr txBox="1"/>
            <p:nvPr/>
          </p:nvSpPr>
          <p:spPr>
            <a:xfrm>
              <a:off x="9652501" y="1861070"/>
              <a:ext cx="1416819"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NGƯỜI BẠN</a:t>
              </a:r>
            </a:p>
          </p:txBody>
        </p:sp>
        <p:sp>
          <p:nvSpPr>
            <p:cNvPr id="14" name="TextBox 13">
              <a:extLst>
                <a:ext uri="{FF2B5EF4-FFF2-40B4-BE49-F238E27FC236}">
                  <a16:creationId xmlns:a16="http://schemas.microsoft.com/office/drawing/2014/main" id="{0B848BA3-3D97-756E-D1E7-FD3307CC6F16}"/>
                </a:ext>
              </a:extLst>
            </p:cNvPr>
            <p:cNvSpPr txBox="1"/>
            <p:nvPr/>
          </p:nvSpPr>
          <p:spPr>
            <a:xfrm>
              <a:off x="6563360" y="1980042"/>
              <a:ext cx="1267460"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NGƯỜI MẸ</a:t>
              </a:r>
            </a:p>
          </p:txBody>
        </p:sp>
        <p:sp>
          <p:nvSpPr>
            <p:cNvPr id="15" name="TextBox 14">
              <a:extLst>
                <a:ext uri="{FF2B5EF4-FFF2-40B4-BE49-F238E27FC236}">
                  <a16:creationId xmlns:a16="http://schemas.microsoft.com/office/drawing/2014/main" id="{3E4E4A6C-5207-BD4E-56F6-88213C0C612E}"/>
                </a:ext>
              </a:extLst>
            </p:cNvPr>
            <p:cNvSpPr txBox="1"/>
            <p:nvPr/>
          </p:nvSpPr>
          <p:spPr>
            <a:xfrm>
              <a:off x="6699250" y="3872060"/>
              <a:ext cx="995680"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LUẬT SƯ</a:t>
              </a:r>
            </a:p>
          </p:txBody>
        </p:sp>
        <p:sp>
          <p:nvSpPr>
            <p:cNvPr id="16" name="TextBox 15">
              <a:extLst>
                <a:ext uri="{FF2B5EF4-FFF2-40B4-BE49-F238E27FC236}">
                  <a16:creationId xmlns:a16="http://schemas.microsoft.com/office/drawing/2014/main" id="{55982E25-2BFD-D1C8-C651-D833CD782AC4}"/>
                </a:ext>
              </a:extLst>
            </p:cNvPr>
            <p:cNvSpPr txBox="1"/>
            <p:nvPr/>
          </p:nvSpPr>
          <p:spPr>
            <a:xfrm>
              <a:off x="9707880" y="3824924"/>
              <a:ext cx="1338580"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THẨM PHÁN</a:t>
              </a:r>
            </a:p>
          </p:txBody>
        </p:sp>
        <p:sp>
          <p:nvSpPr>
            <p:cNvPr id="17" name="TextBox 16">
              <a:extLst>
                <a:ext uri="{FF2B5EF4-FFF2-40B4-BE49-F238E27FC236}">
                  <a16:creationId xmlns:a16="http://schemas.microsoft.com/office/drawing/2014/main" id="{226C3E63-7F12-3053-6A6B-2907C0A9F1E7}"/>
                </a:ext>
              </a:extLst>
            </p:cNvPr>
            <p:cNvSpPr txBox="1"/>
            <p:nvPr/>
          </p:nvSpPr>
          <p:spPr>
            <a:xfrm>
              <a:off x="8139430" y="4532921"/>
              <a:ext cx="1338580" cy="1015663"/>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NHÀ KHOA HỌC</a:t>
              </a:r>
            </a:p>
          </p:txBody>
        </p:sp>
      </p:grpSp>
    </p:spTree>
    <p:extLst>
      <p:ext uri="{BB962C8B-B14F-4D97-AF65-F5344CB8AC3E}">
        <p14:creationId xmlns:p14="http://schemas.microsoft.com/office/powerpoint/2010/main" val="245681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AutoShape 3"/>
          <p:cNvSpPr/>
          <p:nvPr/>
        </p:nvSpPr>
        <p:spPr>
          <a:xfrm>
            <a:off x="404805" y="868680"/>
            <a:ext cx="11177595" cy="5912188"/>
          </a:xfrm>
          <a:prstGeom prst="rect">
            <a:avLst/>
          </a:prstGeom>
          <a:solidFill>
            <a:srgbClr val="FFFFFF"/>
          </a:solidFill>
        </p:spPr>
        <p:txBody>
          <a:bodyPr/>
          <a:lstStyle/>
          <a:p>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325"/>
          <a:stretch>
            <a:fillRect/>
          </a:stretch>
        </p:blipFill>
        <p:spPr>
          <a:xfrm>
            <a:off x="443095" y="77132"/>
            <a:ext cx="7227705" cy="1116368"/>
          </a:xfrm>
          <a:prstGeom prst="rect">
            <a:avLst/>
          </a:prstGeom>
        </p:spPr>
      </p:pic>
      <p:sp>
        <p:nvSpPr>
          <p:cNvPr id="37" name="TextBox 36"/>
          <p:cNvSpPr txBox="1"/>
          <p:nvPr/>
        </p:nvSpPr>
        <p:spPr>
          <a:xfrm>
            <a:off x="833233" y="447236"/>
            <a:ext cx="6167007" cy="584775"/>
          </a:xfrm>
          <a:prstGeom prst="rect">
            <a:avLst/>
          </a:prstGeom>
          <a:noFill/>
        </p:spPr>
        <p:txBody>
          <a:bodyPr wrap="square" rtlCol="0">
            <a:spAutoFit/>
          </a:bodyPr>
          <a:lstStyle/>
          <a:p>
            <a:r>
              <a:rPr lang="en-US" sz="3200" b="1">
                <a:solidFill>
                  <a:srgbClr val="0000CC"/>
                </a:solidFill>
                <a:latin typeface="Times New Roman" panose="02020603050405020304" pitchFamily="18" charset="0"/>
                <a:cs typeface="Times New Roman" panose="02020603050405020304" pitchFamily="18" charset="0"/>
              </a:rPr>
              <a:t>II. THỰC TRẠNG CỦA VẤN ĐỀ</a:t>
            </a:r>
            <a:endParaRPr lang="en-US" sz="320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D08263-2411-8765-4F2E-77C12CE4ED28}"/>
              </a:ext>
            </a:extLst>
          </p:cNvPr>
          <p:cNvSpPr txBox="1"/>
          <p:nvPr/>
        </p:nvSpPr>
        <p:spPr>
          <a:xfrm>
            <a:off x="404805" y="1431559"/>
            <a:ext cx="6096000" cy="668645"/>
          </a:xfrm>
          <a:prstGeom prst="rect">
            <a:avLst/>
          </a:prstGeom>
          <a:noFill/>
        </p:spPr>
        <p:txBody>
          <a:bodyPr wrap="square">
            <a:spAutoFit/>
          </a:bodyPr>
          <a:lstStyle/>
          <a:p>
            <a:pPr indent="457200" algn="just">
              <a:lnSpc>
                <a:spcPct val="130000"/>
              </a:lnSpc>
              <a:spcBef>
                <a:spcPts val="300"/>
              </a:spcBef>
              <a:spcAft>
                <a:spcPts val="300"/>
              </a:spcAft>
            </a:pPr>
            <a:r>
              <a:rPr lang="en-US" sz="3200" b="1">
                <a:effectLst/>
                <a:latin typeface="Times New Roman" panose="02020603050405020304" pitchFamily="18" charset="0"/>
                <a:ea typeface="Calibri" panose="020F0502020204030204" pitchFamily="34" charset="0"/>
              </a:rPr>
              <a:t>1. Đặc điểm tình hình của lớp    </a:t>
            </a:r>
            <a:endParaRPr lang="en-US" sz="3200">
              <a:effectLst/>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779982E8-8994-E93E-F42B-C91389D0E15F}"/>
              </a:ext>
            </a:extLst>
          </p:cNvPr>
          <p:cNvSpPr txBox="1"/>
          <p:nvPr/>
        </p:nvSpPr>
        <p:spPr>
          <a:xfrm>
            <a:off x="443095" y="2288120"/>
            <a:ext cx="10739120" cy="668645"/>
          </a:xfrm>
          <a:prstGeom prst="rect">
            <a:avLst/>
          </a:prstGeom>
          <a:noFill/>
        </p:spPr>
        <p:txBody>
          <a:bodyPr wrap="square">
            <a:spAutoFit/>
          </a:bodyPr>
          <a:lstStyle/>
          <a:p>
            <a:pPr indent="457200" algn="just">
              <a:lnSpc>
                <a:spcPct val="130000"/>
              </a:lnSpc>
              <a:spcBef>
                <a:spcPts val="300"/>
              </a:spcBef>
              <a:spcAft>
                <a:spcPts val="300"/>
              </a:spcAft>
            </a:pPr>
            <a:r>
              <a:rPr lang="en-US" sz="3200">
                <a:effectLst/>
                <a:latin typeface="Times New Roman" panose="02020603050405020304" pitchFamily="18" charset="0"/>
                <a:ea typeface="Calibri" panose="020F0502020204030204" pitchFamily="34" charset="0"/>
              </a:rPr>
              <a:t>Năm học 2021-2022, tôi được phân công chủ nhiệm lớp 8B.</a:t>
            </a:r>
          </a:p>
        </p:txBody>
      </p:sp>
      <p:graphicFrame>
        <p:nvGraphicFramePr>
          <p:cNvPr id="14" name="Table 14">
            <a:extLst>
              <a:ext uri="{FF2B5EF4-FFF2-40B4-BE49-F238E27FC236}">
                <a16:creationId xmlns:a16="http://schemas.microsoft.com/office/drawing/2014/main" id="{7AF5B5F1-234C-2A45-8E87-8A16E1A7FBE7}"/>
              </a:ext>
            </a:extLst>
          </p:cNvPr>
          <p:cNvGraphicFramePr>
            <a:graphicFrameLocks noGrp="1"/>
          </p:cNvGraphicFramePr>
          <p:nvPr>
            <p:extLst>
              <p:ext uri="{D42A27DB-BD31-4B8C-83A1-F6EECF244321}">
                <p14:modId xmlns:p14="http://schemas.microsoft.com/office/powerpoint/2010/main" val="3135755957"/>
              </p:ext>
            </p:extLst>
          </p:nvPr>
        </p:nvGraphicFramePr>
        <p:xfrm>
          <a:off x="792480" y="3126824"/>
          <a:ext cx="10607040" cy="3074628"/>
        </p:xfrm>
        <a:graphic>
          <a:graphicData uri="http://schemas.openxmlformats.org/drawingml/2006/table">
            <a:tbl>
              <a:tblPr firstRow="1" bandRow="1">
                <a:tableStyleId>{5940675A-B579-460E-94D1-54222C63F5DA}</a:tableStyleId>
              </a:tblPr>
              <a:tblGrid>
                <a:gridCol w="1325880">
                  <a:extLst>
                    <a:ext uri="{9D8B030D-6E8A-4147-A177-3AD203B41FA5}">
                      <a16:colId xmlns:a16="http://schemas.microsoft.com/office/drawing/2014/main" val="3092352142"/>
                    </a:ext>
                  </a:extLst>
                </a:gridCol>
                <a:gridCol w="1325880">
                  <a:extLst>
                    <a:ext uri="{9D8B030D-6E8A-4147-A177-3AD203B41FA5}">
                      <a16:colId xmlns:a16="http://schemas.microsoft.com/office/drawing/2014/main" val="2951466961"/>
                    </a:ext>
                  </a:extLst>
                </a:gridCol>
                <a:gridCol w="1325880">
                  <a:extLst>
                    <a:ext uri="{9D8B030D-6E8A-4147-A177-3AD203B41FA5}">
                      <a16:colId xmlns:a16="http://schemas.microsoft.com/office/drawing/2014/main" val="4040681524"/>
                    </a:ext>
                  </a:extLst>
                </a:gridCol>
                <a:gridCol w="1325880">
                  <a:extLst>
                    <a:ext uri="{9D8B030D-6E8A-4147-A177-3AD203B41FA5}">
                      <a16:colId xmlns:a16="http://schemas.microsoft.com/office/drawing/2014/main" val="4276240181"/>
                    </a:ext>
                  </a:extLst>
                </a:gridCol>
                <a:gridCol w="1325880">
                  <a:extLst>
                    <a:ext uri="{9D8B030D-6E8A-4147-A177-3AD203B41FA5}">
                      <a16:colId xmlns:a16="http://schemas.microsoft.com/office/drawing/2014/main" val="688019907"/>
                    </a:ext>
                  </a:extLst>
                </a:gridCol>
                <a:gridCol w="1325880">
                  <a:extLst>
                    <a:ext uri="{9D8B030D-6E8A-4147-A177-3AD203B41FA5}">
                      <a16:colId xmlns:a16="http://schemas.microsoft.com/office/drawing/2014/main" val="1096263616"/>
                    </a:ext>
                  </a:extLst>
                </a:gridCol>
                <a:gridCol w="1325880">
                  <a:extLst>
                    <a:ext uri="{9D8B030D-6E8A-4147-A177-3AD203B41FA5}">
                      <a16:colId xmlns:a16="http://schemas.microsoft.com/office/drawing/2014/main" val="252880900"/>
                    </a:ext>
                  </a:extLst>
                </a:gridCol>
                <a:gridCol w="1325880">
                  <a:extLst>
                    <a:ext uri="{9D8B030D-6E8A-4147-A177-3AD203B41FA5}">
                      <a16:colId xmlns:a16="http://schemas.microsoft.com/office/drawing/2014/main" val="3760300642"/>
                    </a:ext>
                  </a:extLst>
                </a:gridCol>
              </a:tblGrid>
              <a:tr h="849588">
                <a:tc>
                  <a:txBody>
                    <a:bodyPr/>
                    <a:lstStyle/>
                    <a:p>
                      <a:pPr algn="ctr"/>
                      <a:r>
                        <a:rPr lang="en-US" sz="2800">
                          <a:latin typeface="Times New Roman" panose="02020603050405020304" pitchFamily="18" charset="0"/>
                          <a:cs typeface="Times New Roman" panose="02020603050405020304" pitchFamily="18" charset="0"/>
                        </a:rPr>
                        <a:t>Sĩ số lớp</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Nữ</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hộ nghèo</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hộ cận nghèo</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chính sách</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mồ côi</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HS có hoàn cảnh khó khăn</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HS Khuyết tật</a:t>
                      </a:r>
                    </a:p>
                  </a:txBody>
                  <a:tcPr anchor="ctr">
                    <a:solidFill>
                      <a:schemeClr val="accent6">
                        <a:lumMod val="20000"/>
                        <a:lumOff val="80000"/>
                      </a:schemeClr>
                    </a:solidFill>
                  </a:tcPr>
                </a:tc>
                <a:extLst>
                  <a:ext uri="{0D108BD9-81ED-4DB2-BD59-A6C34878D82A}">
                    <a16:rowId xmlns:a16="http://schemas.microsoft.com/office/drawing/2014/main" val="1439865524"/>
                  </a:ext>
                </a:extLst>
              </a:tr>
              <a:tr h="849588">
                <a:tc>
                  <a:txBody>
                    <a:bodyPr/>
                    <a:lstStyle/>
                    <a:p>
                      <a:pPr algn="ctr"/>
                      <a:r>
                        <a:rPr lang="en-US" sz="2800" b="1" dirty="0">
                          <a:latin typeface="Times New Roman" panose="02020603050405020304" pitchFamily="18" charset="0"/>
                          <a:cs typeface="Times New Roman" panose="02020603050405020304" pitchFamily="18" charset="0"/>
                        </a:rPr>
                        <a:t>36</a:t>
                      </a:r>
                    </a:p>
                  </a:txBody>
                  <a:tcPr anchor="ctr"/>
                </a:tc>
                <a:tc>
                  <a:txBody>
                    <a:bodyPr/>
                    <a:lstStyle/>
                    <a:p>
                      <a:pPr algn="ctr"/>
                      <a:r>
                        <a:rPr lang="en-US" sz="2800" b="1">
                          <a:latin typeface="Times New Roman" panose="02020603050405020304" pitchFamily="18" charset="0"/>
                          <a:cs typeface="Times New Roman" panose="02020603050405020304" pitchFamily="18" charset="0"/>
                        </a:rPr>
                        <a:t>17</a:t>
                      </a:r>
                    </a:p>
                  </a:txBody>
                  <a:tcPr anchor="ctr"/>
                </a:tc>
                <a:tc>
                  <a:txBody>
                    <a:bodyPr/>
                    <a:lstStyle/>
                    <a:p>
                      <a:pPr algn="ctr"/>
                      <a:r>
                        <a:rPr lang="en-US" sz="2800" b="1">
                          <a:latin typeface="Times New Roman" panose="02020603050405020304" pitchFamily="18" charset="0"/>
                          <a:cs typeface="Times New Roman" panose="02020603050405020304" pitchFamily="18" charset="0"/>
                        </a:rPr>
                        <a:t>1</a:t>
                      </a:r>
                    </a:p>
                  </a:txBody>
                  <a:tcPr anchor="ctr"/>
                </a:tc>
                <a:tc>
                  <a:txBody>
                    <a:bodyPr/>
                    <a:lstStyle/>
                    <a:p>
                      <a:pPr algn="ctr"/>
                      <a:r>
                        <a:rPr lang="en-US" sz="2800" b="1">
                          <a:latin typeface="Times New Roman" panose="02020603050405020304" pitchFamily="18" charset="0"/>
                          <a:cs typeface="Times New Roman" panose="02020603050405020304" pitchFamily="18" charset="0"/>
                        </a:rPr>
                        <a:t>4</a:t>
                      </a:r>
                    </a:p>
                  </a:txBody>
                  <a:tcPr anchor="ctr"/>
                </a:tc>
                <a:tc>
                  <a:txBody>
                    <a:bodyPr/>
                    <a:lstStyle/>
                    <a:p>
                      <a:pPr algn="ctr"/>
                      <a:r>
                        <a:rPr lang="en-US" sz="2800" b="1">
                          <a:latin typeface="Times New Roman" panose="02020603050405020304" pitchFamily="18" charset="0"/>
                          <a:cs typeface="Times New Roman" panose="02020603050405020304" pitchFamily="18" charset="0"/>
                        </a:rPr>
                        <a:t>0</a:t>
                      </a:r>
                    </a:p>
                  </a:txBody>
                  <a:tcPr anchor="ctr"/>
                </a:tc>
                <a:tc>
                  <a:txBody>
                    <a:bodyPr/>
                    <a:lstStyle/>
                    <a:p>
                      <a:pPr algn="ctr"/>
                      <a:r>
                        <a:rPr lang="en-US" sz="2800" b="1">
                          <a:latin typeface="Times New Roman" panose="02020603050405020304" pitchFamily="18" charset="0"/>
                          <a:cs typeface="Times New Roman" panose="02020603050405020304" pitchFamily="18" charset="0"/>
                        </a:rPr>
                        <a:t>3</a:t>
                      </a:r>
                    </a:p>
                  </a:txBody>
                  <a:tcPr anchor="ctr"/>
                </a:tc>
                <a:tc>
                  <a:txBody>
                    <a:bodyPr/>
                    <a:lstStyle/>
                    <a:p>
                      <a:pPr algn="ctr"/>
                      <a:r>
                        <a:rPr lang="en-US" sz="2800" b="1">
                          <a:latin typeface="Times New Roman" panose="02020603050405020304" pitchFamily="18" charset="0"/>
                          <a:cs typeface="Times New Roman" panose="02020603050405020304" pitchFamily="18" charset="0"/>
                        </a:rPr>
                        <a:t>2</a:t>
                      </a:r>
                    </a:p>
                  </a:txBody>
                  <a:tcPr anchor="ctr"/>
                </a:tc>
                <a:tc>
                  <a:txBody>
                    <a:bodyPr/>
                    <a:lstStyle/>
                    <a:p>
                      <a:pPr algn="ctr"/>
                      <a:r>
                        <a:rPr lang="en-US" sz="2800" b="1" dirty="0">
                          <a:latin typeface="Times New Roman" panose="02020603050405020304" pitchFamily="18" charset="0"/>
                          <a:cs typeface="Times New Roman" panose="02020603050405020304" pitchFamily="18" charset="0"/>
                        </a:rPr>
                        <a:t>0</a:t>
                      </a:r>
                    </a:p>
                  </a:txBody>
                  <a:tcPr anchor="ctr"/>
                </a:tc>
                <a:extLst>
                  <a:ext uri="{0D108BD9-81ED-4DB2-BD59-A6C34878D82A}">
                    <a16:rowId xmlns:a16="http://schemas.microsoft.com/office/drawing/2014/main" val="2141684042"/>
                  </a:ext>
                </a:extLst>
              </a:tr>
            </a:tbl>
          </a:graphicData>
        </a:graphic>
      </p:graphicFrame>
    </p:spTree>
    <p:extLst>
      <p:ext uri="{BB962C8B-B14F-4D97-AF65-F5344CB8AC3E}">
        <p14:creationId xmlns:p14="http://schemas.microsoft.com/office/powerpoint/2010/main" val="1047330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AutoShape 3"/>
          <p:cNvSpPr/>
          <p:nvPr/>
        </p:nvSpPr>
        <p:spPr>
          <a:xfrm>
            <a:off x="404805" y="868680"/>
            <a:ext cx="11177595" cy="5912188"/>
          </a:xfrm>
          <a:prstGeom prst="rect">
            <a:avLst/>
          </a:prstGeom>
          <a:solidFill>
            <a:srgbClr val="FFFFFF"/>
          </a:solidFill>
        </p:spPr>
        <p:txBody>
          <a:bodyPr/>
          <a:lstStyle/>
          <a:p>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325"/>
          <a:stretch>
            <a:fillRect/>
          </a:stretch>
        </p:blipFill>
        <p:spPr>
          <a:xfrm>
            <a:off x="443095" y="77132"/>
            <a:ext cx="7176905" cy="1116368"/>
          </a:xfrm>
          <a:prstGeom prst="rect">
            <a:avLst/>
          </a:prstGeom>
        </p:spPr>
      </p:pic>
      <p:sp>
        <p:nvSpPr>
          <p:cNvPr id="37" name="TextBox 36"/>
          <p:cNvSpPr txBox="1"/>
          <p:nvPr/>
        </p:nvSpPr>
        <p:spPr>
          <a:xfrm>
            <a:off x="833233" y="447236"/>
            <a:ext cx="6167007" cy="584775"/>
          </a:xfrm>
          <a:prstGeom prst="rect">
            <a:avLst/>
          </a:prstGeom>
          <a:noFill/>
        </p:spPr>
        <p:txBody>
          <a:bodyPr wrap="square" rtlCol="0">
            <a:spAutoFit/>
          </a:bodyPr>
          <a:lstStyle/>
          <a:p>
            <a:r>
              <a:rPr lang="en-US" sz="3200" b="1">
                <a:solidFill>
                  <a:srgbClr val="0000CC"/>
                </a:solidFill>
                <a:latin typeface="Times New Roman" panose="02020603050405020304" pitchFamily="18" charset="0"/>
                <a:cs typeface="Times New Roman" panose="02020603050405020304" pitchFamily="18" charset="0"/>
              </a:rPr>
              <a:t>II. THỰC TRẠNG CỦA VẤN ĐỀ</a:t>
            </a:r>
            <a:endParaRPr lang="en-US" sz="320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D08263-2411-8765-4F2E-77C12CE4ED28}"/>
              </a:ext>
            </a:extLst>
          </p:cNvPr>
          <p:cNvSpPr txBox="1"/>
          <p:nvPr/>
        </p:nvSpPr>
        <p:spPr>
          <a:xfrm>
            <a:off x="404805" y="1431559"/>
            <a:ext cx="6096000" cy="668645"/>
          </a:xfrm>
          <a:prstGeom prst="rect">
            <a:avLst/>
          </a:prstGeom>
          <a:noFill/>
        </p:spPr>
        <p:txBody>
          <a:bodyPr wrap="square">
            <a:spAutoFit/>
          </a:bodyPr>
          <a:lstStyle/>
          <a:p>
            <a:pPr indent="457200" algn="just">
              <a:lnSpc>
                <a:spcPct val="130000"/>
              </a:lnSpc>
              <a:spcBef>
                <a:spcPts val="300"/>
              </a:spcBef>
              <a:spcAft>
                <a:spcPts val="300"/>
              </a:spcAft>
            </a:pPr>
            <a:r>
              <a:rPr lang="en-US" sz="3200" b="1">
                <a:effectLst/>
                <a:latin typeface="Times New Roman" panose="02020603050405020304" pitchFamily="18" charset="0"/>
                <a:ea typeface="Calibri" panose="020F0502020204030204" pitchFamily="34" charset="0"/>
              </a:rPr>
              <a:t>1. Đặc điểm tình hình của lớp    </a:t>
            </a:r>
            <a:endParaRPr lang="en-US" sz="3200">
              <a:effectLst/>
              <a:latin typeface="Times New Roman" panose="02020603050405020304" pitchFamily="18" charset="0"/>
              <a:ea typeface="Calibri" panose="020F0502020204030204" pitchFamily="34" charset="0"/>
            </a:endParaRPr>
          </a:p>
        </p:txBody>
      </p:sp>
      <p:sp>
        <p:nvSpPr>
          <p:cNvPr id="13" name="TextBox 12">
            <a:extLst>
              <a:ext uri="{FF2B5EF4-FFF2-40B4-BE49-F238E27FC236}">
                <a16:creationId xmlns:a16="http://schemas.microsoft.com/office/drawing/2014/main" id="{779982E8-8994-E93E-F42B-C91389D0E15F}"/>
              </a:ext>
            </a:extLst>
          </p:cNvPr>
          <p:cNvSpPr txBox="1"/>
          <p:nvPr/>
        </p:nvSpPr>
        <p:spPr>
          <a:xfrm>
            <a:off x="443095" y="2288120"/>
            <a:ext cx="10739120" cy="668645"/>
          </a:xfrm>
          <a:prstGeom prst="rect">
            <a:avLst/>
          </a:prstGeom>
          <a:noFill/>
        </p:spPr>
        <p:txBody>
          <a:bodyPr wrap="square">
            <a:spAutoFit/>
          </a:bodyPr>
          <a:lstStyle/>
          <a:p>
            <a:pPr indent="457200" algn="just">
              <a:lnSpc>
                <a:spcPct val="130000"/>
              </a:lnSpc>
              <a:spcBef>
                <a:spcPts val="300"/>
              </a:spcBef>
              <a:spcAft>
                <a:spcPts val="300"/>
              </a:spcAft>
            </a:pPr>
            <a:r>
              <a:rPr lang="en-US" sz="3200">
                <a:effectLst/>
                <a:latin typeface="Times New Roman" panose="02020603050405020304" pitchFamily="18" charset="0"/>
                <a:ea typeface="Calibri" panose="020F0502020204030204" pitchFamily="34" charset="0"/>
              </a:rPr>
              <a:t>Năm học 2022-2023, tôi được phân công chủ nhiệm lớp 6B.</a:t>
            </a:r>
          </a:p>
        </p:txBody>
      </p:sp>
      <p:graphicFrame>
        <p:nvGraphicFramePr>
          <p:cNvPr id="14" name="Table 14">
            <a:extLst>
              <a:ext uri="{FF2B5EF4-FFF2-40B4-BE49-F238E27FC236}">
                <a16:creationId xmlns:a16="http://schemas.microsoft.com/office/drawing/2014/main" id="{7AF5B5F1-234C-2A45-8E87-8A16E1A7FBE7}"/>
              </a:ext>
            </a:extLst>
          </p:cNvPr>
          <p:cNvGraphicFramePr>
            <a:graphicFrameLocks noGrp="1"/>
          </p:cNvGraphicFramePr>
          <p:nvPr>
            <p:extLst>
              <p:ext uri="{D42A27DB-BD31-4B8C-83A1-F6EECF244321}">
                <p14:modId xmlns:p14="http://schemas.microsoft.com/office/powerpoint/2010/main" val="4264824843"/>
              </p:ext>
            </p:extLst>
          </p:nvPr>
        </p:nvGraphicFramePr>
        <p:xfrm>
          <a:off x="792480" y="3126824"/>
          <a:ext cx="10607040" cy="3074628"/>
        </p:xfrm>
        <a:graphic>
          <a:graphicData uri="http://schemas.openxmlformats.org/drawingml/2006/table">
            <a:tbl>
              <a:tblPr firstRow="1" bandRow="1">
                <a:tableStyleId>{5940675A-B579-460E-94D1-54222C63F5DA}</a:tableStyleId>
              </a:tblPr>
              <a:tblGrid>
                <a:gridCol w="1325880">
                  <a:extLst>
                    <a:ext uri="{9D8B030D-6E8A-4147-A177-3AD203B41FA5}">
                      <a16:colId xmlns:a16="http://schemas.microsoft.com/office/drawing/2014/main" val="3092352142"/>
                    </a:ext>
                  </a:extLst>
                </a:gridCol>
                <a:gridCol w="1325880">
                  <a:extLst>
                    <a:ext uri="{9D8B030D-6E8A-4147-A177-3AD203B41FA5}">
                      <a16:colId xmlns:a16="http://schemas.microsoft.com/office/drawing/2014/main" val="2951466961"/>
                    </a:ext>
                  </a:extLst>
                </a:gridCol>
                <a:gridCol w="1325880">
                  <a:extLst>
                    <a:ext uri="{9D8B030D-6E8A-4147-A177-3AD203B41FA5}">
                      <a16:colId xmlns:a16="http://schemas.microsoft.com/office/drawing/2014/main" val="4040681524"/>
                    </a:ext>
                  </a:extLst>
                </a:gridCol>
                <a:gridCol w="1325880">
                  <a:extLst>
                    <a:ext uri="{9D8B030D-6E8A-4147-A177-3AD203B41FA5}">
                      <a16:colId xmlns:a16="http://schemas.microsoft.com/office/drawing/2014/main" val="4276240181"/>
                    </a:ext>
                  </a:extLst>
                </a:gridCol>
                <a:gridCol w="1325880">
                  <a:extLst>
                    <a:ext uri="{9D8B030D-6E8A-4147-A177-3AD203B41FA5}">
                      <a16:colId xmlns:a16="http://schemas.microsoft.com/office/drawing/2014/main" val="688019907"/>
                    </a:ext>
                  </a:extLst>
                </a:gridCol>
                <a:gridCol w="1325880">
                  <a:extLst>
                    <a:ext uri="{9D8B030D-6E8A-4147-A177-3AD203B41FA5}">
                      <a16:colId xmlns:a16="http://schemas.microsoft.com/office/drawing/2014/main" val="1096263616"/>
                    </a:ext>
                  </a:extLst>
                </a:gridCol>
                <a:gridCol w="1325880">
                  <a:extLst>
                    <a:ext uri="{9D8B030D-6E8A-4147-A177-3AD203B41FA5}">
                      <a16:colId xmlns:a16="http://schemas.microsoft.com/office/drawing/2014/main" val="252880900"/>
                    </a:ext>
                  </a:extLst>
                </a:gridCol>
                <a:gridCol w="1325880">
                  <a:extLst>
                    <a:ext uri="{9D8B030D-6E8A-4147-A177-3AD203B41FA5}">
                      <a16:colId xmlns:a16="http://schemas.microsoft.com/office/drawing/2014/main" val="3760300642"/>
                    </a:ext>
                  </a:extLst>
                </a:gridCol>
              </a:tblGrid>
              <a:tr h="849588">
                <a:tc>
                  <a:txBody>
                    <a:bodyPr/>
                    <a:lstStyle/>
                    <a:p>
                      <a:pPr algn="ctr"/>
                      <a:r>
                        <a:rPr lang="en-US" sz="2800">
                          <a:latin typeface="Times New Roman" panose="02020603050405020304" pitchFamily="18" charset="0"/>
                          <a:cs typeface="Times New Roman" panose="02020603050405020304" pitchFamily="18" charset="0"/>
                        </a:rPr>
                        <a:t>Sĩ số lớp</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Nữ</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hộ nghèo</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hộ cận nghèo</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chính sách</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Con mồ côi</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HS có hoàn cảnh khó khăn</a:t>
                      </a:r>
                    </a:p>
                  </a:txBody>
                  <a:tcPr anchor="ctr">
                    <a:solidFill>
                      <a:schemeClr val="accent6">
                        <a:lumMod val="20000"/>
                        <a:lumOff val="80000"/>
                      </a:schemeClr>
                    </a:solidFill>
                  </a:tcPr>
                </a:tc>
                <a:tc>
                  <a:txBody>
                    <a:bodyPr/>
                    <a:lstStyle/>
                    <a:p>
                      <a:pPr algn="ctr"/>
                      <a:r>
                        <a:rPr lang="en-US" sz="2800">
                          <a:latin typeface="Times New Roman" panose="02020603050405020304" pitchFamily="18" charset="0"/>
                          <a:cs typeface="Times New Roman" panose="02020603050405020304" pitchFamily="18" charset="0"/>
                        </a:rPr>
                        <a:t>HS Khuyết tật</a:t>
                      </a:r>
                    </a:p>
                  </a:txBody>
                  <a:tcPr anchor="ctr">
                    <a:solidFill>
                      <a:schemeClr val="accent6">
                        <a:lumMod val="20000"/>
                        <a:lumOff val="80000"/>
                      </a:schemeClr>
                    </a:solidFill>
                  </a:tcPr>
                </a:tc>
                <a:extLst>
                  <a:ext uri="{0D108BD9-81ED-4DB2-BD59-A6C34878D82A}">
                    <a16:rowId xmlns:a16="http://schemas.microsoft.com/office/drawing/2014/main" val="1439865524"/>
                  </a:ext>
                </a:extLst>
              </a:tr>
              <a:tr h="849588">
                <a:tc>
                  <a:txBody>
                    <a:bodyPr/>
                    <a:lstStyle/>
                    <a:p>
                      <a:pPr algn="ctr"/>
                      <a:r>
                        <a:rPr lang="en-US" sz="2800" b="1">
                          <a:latin typeface="Times New Roman" panose="02020603050405020304" pitchFamily="18" charset="0"/>
                          <a:cs typeface="Times New Roman" panose="02020603050405020304" pitchFamily="18" charset="0"/>
                        </a:rPr>
                        <a:t>38</a:t>
                      </a:r>
                    </a:p>
                  </a:txBody>
                  <a:tcPr anchor="ctr"/>
                </a:tc>
                <a:tc>
                  <a:txBody>
                    <a:bodyPr/>
                    <a:lstStyle/>
                    <a:p>
                      <a:pPr algn="ctr"/>
                      <a:r>
                        <a:rPr lang="en-US" sz="2800" b="1">
                          <a:latin typeface="Times New Roman" panose="02020603050405020304" pitchFamily="18" charset="0"/>
                          <a:cs typeface="Times New Roman" panose="02020603050405020304" pitchFamily="18" charset="0"/>
                        </a:rPr>
                        <a:t>18</a:t>
                      </a:r>
                    </a:p>
                  </a:txBody>
                  <a:tcPr anchor="ctr"/>
                </a:tc>
                <a:tc>
                  <a:txBody>
                    <a:bodyPr/>
                    <a:lstStyle/>
                    <a:p>
                      <a:pPr algn="ctr"/>
                      <a:r>
                        <a:rPr lang="en-US" sz="2800" b="1">
                          <a:latin typeface="Times New Roman" panose="02020603050405020304" pitchFamily="18" charset="0"/>
                          <a:cs typeface="Times New Roman" panose="02020603050405020304" pitchFamily="18" charset="0"/>
                        </a:rPr>
                        <a:t>1</a:t>
                      </a:r>
                    </a:p>
                  </a:txBody>
                  <a:tcPr anchor="ctr"/>
                </a:tc>
                <a:tc>
                  <a:txBody>
                    <a:bodyPr/>
                    <a:lstStyle/>
                    <a:p>
                      <a:pPr algn="ctr"/>
                      <a:r>
                        <a:rPr lang="en-US" sz="2800" b="1">
                          <a:latin typeface="Times New Roman" panose="02020603050405020304" pitchFamily="18" charset="0"/>
                          <a:cs typeface="Times New Roman" panose="02020603050405020304" pitchFamily="18" charset="0"/>
                        </a:rPr>
                        <a:t>4</a:t>
                      </a:r>
                    </a:p>
                  </a:txBody>
                  <a:tcPr anchor="ctr"/>
                </a:tc>
                <a:tc>
                  <a:txBody>
                    <a:bodyPr/>
                    <a:lstStyle/>
                    <a:p>
                      <a:pPr algn="ctr"/>
                      <a:r>
                        <a:rPr lang="en-US" sz="2800" b="1">
                          <a:latin typeface="Times New Roman" panose="02020603050405020304" pitchFamily="18" charset="0"/>
                          <a:cs typeface="Times New Roman" panose="02020603050405020304" pitchFamily="18" charset="0"/>
                        </a:rPr>
                        <a:t>0</a:t>
                      </a:r>
                    </a:p>
                  </a:txBody>
                  <a:tcPr anchor="ctr"/>
                </a:tc>
                <a:tc>
                  <a:txBody>
                    <a:bodyPr/>
                    <a:lstStyle/>
                    <a:p>
                      <a:pPr algn="ctr"/>
                      <a:r>
                        <a:rPr lang="en-US" sz="2800" b="1">
                          <a:latin typeface="Times New Roman" panose="02020603050405020304" pitchFamily="18" charset="0"/>
                          <a:cs typeface="Times New Roman" panose="02020603050405020304" pitchFamily="18" charset="0"/>
                        </a:rPr>
                        <a:t>2</a:t>
                      </a:r>
                    </a:p>
                  </a:txBody>
                  <a:tcPr anchor="ctr"/>
                </a:tc>
                <a:tc>
                  <a:txBody>
                    <a:bodyPr/>
                    <a:lstStyle/>
                    <a:p>
                      <a:pPr algn="ctr"/>
                      <a:r>
                        <a:rPr lang="en-US" sz="2800" b="1">
                          <a:latin typeface="Times New Roman" panose="02020603050405020304" pitchFamily="18" charset="0"/>
                          <a:cs typeface="Times New Roman" panose="02020603050405020304" pitchFamily="18" charset="0"/>
                        </a:rPr>
                        <a:t>1</a:t>
                      </a:r>
                    </a:p>
                  </a:txBody>
                  <a:tcPr anchor="ctr"/>
                </a:tc>
                <a:tc>
                  <a:txBody>
                    <a:bodyPr/>
                    <a:lstStyle/>
                    <a:p>
                      <a:pPr algn="ctr"/>
                      <a:r>
                        <a:rPr lang="en-US" sz="2800" b="1">
                          <a:latin typeface="Times New Roman" panose="02020603050405020304" pitchFamily="18" charset="0"/>
                          <a:cs typeface="Times New Roman" panose="02020603050405020304" pitchFamily="18" charset="0"/>
                        </a:rPr>
                        <a:t>1</a:t>
                      </a:r>
                    </a:p>
                  </a:txBody>
                  <a:tcPr anchor="ctr"/>
                </a:tc>
                <a:extLst>
                  <a:ext uri="{0D108BD9-81ED-4DB2-BD59-A6C34878D82A}">
                    <a16:rowId xmlns:a16="http://schemas.microsoft.com/office/drawing/2014/main" val="2141684042"/>
                  </a:ext>
                </a:extLst>
              </a:tr>
            </a:tbl>
          </a:graphicData>
        </a:graphic>
      </p:graphicFrame>
    </p:spTree>
    <p:extLst>
      <p:ext uri="{BB962C8B-B14F-4D97-AF65-F5344CB8AC3E}">
        <p14:creationId xmlns:p14="http://schemas.microsoft.com/office/powerpoint/2010/main" val="41598758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AutoShape 3"/>
          <p:cNvSpPr/>
          <p:nvPr/>
        </p:nvSpPr>
        <p:spPr>
          <a:xfrm>
            <a:off x="404805" y="914400"/>
            <a:ext cx="11177595" cy="5677372"/>
          </a:xfrm>
          <a:prstGeom prst="rect">
            <a:avLst/>
          </a:prstGeom>
          <a:solidFill>
            <a:srgbClr val="FFFFFF"/>
          </a:solidFill>
        </p:spPr>
      </p:sp>
      <p:pic>
        <p:nvPicPr>
          <p:cNvPr id="2" name="Picture 6">
            <a:extLst>
              <a:ext uri="{FF2B5EF4-FFF2-40B4-BE49-F238E27FC236}">
                <a16:creationId xmlns:a16="http://schemas.microsoft.com/office/drawing/2014/main" id="{341B8891-682F-C598-14F2-773D0D4B73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325"/>
          <a:stretch>
            <a:fillRect/>
          </a:stretch>
        </p:blipFill>
        <p:spPr>
          <a:xfrm>
            <a:off x="4671250" y="259427"/>
            <a:ext cx="7176905" cy="1116368"/>
          </a:xfrm>
          <a:prstGeom prst="rect">
            <a:avLst/>
          </a:prstGeom>
        </p:spPr>
      </p:pic>
      <p:sp>
        <p:nvSpPr>
          <p:cNvPr id="4" name="TextBox 3">
            <a:extLst>
              <a:ext uri="{FF2B5EF4-FFF2-40B4-BE49-F238E27FC236}">
                <a16:creationId xmlns:a16="http://schemas.microsoft.com/office/drawing/2014/main" id="{A7BE02CE-DAA8-3801-372C-F4BC4C051D99}"/>
              </a:ext>
            </a:extLst>
          </p:cNvPr>
          <p:cNvSpPr txBox="1"/>
          <p:nvPr/>
        </p:nvSpPr>
        <p:spPr>
          <a:xfrm>
            <a:off x="5061388" y="629531"/>
            <a:ext cx="6167007" cy="584775"/>
          </a:xfrm>
          <a:prstGeom prst="rect">
            <a:avLst/>
          </a:prstGeom>
          <a:noFill/>
        </p:spPr>
        <p:txBody>
          <a:bodyPr wrap="square" rtlCol="0">
            <a:spAutoFit/>
          </a:bodyPr>
          <a:lstStyle/>
          <a:p>
            <a:r>
              <a:rPr lang="en-US" sz="3200" b="1">
                <a:solidFill>
                  <a:srgbClr val="0000CC"/>
                </a:solidFill>
                <a:latin typeface="Times New Roman" panose="02020603050405020304" pitchFamily="18" charset="0"/>
                <a:cs typeface="Times New Roman" panose="02020603050405020304" pitchFamily="18" charset="0"/>
              </a:rPr>
              <a:t>II. THỰC TRẠNG CỦA VẤN ĐỀ</a:t>
            </a:r>
            <a:endParaRPr lang="en-US" sz="320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AA06C95-D48A-A6E8-B4EE-43FEB53731F8}"/>
              </a:ext>
            </a:extLst>
          </p:cNvPr>
          <p:cNvSpPr txBox="1"/>
          <p:nvPr/>
        </p:nvSpPr>
        <p:spPr>
          <a:xfrm>
            <a:off x="404805" y="1431559"/>
            <a:ext cx="6096000" cy="668645"/>
          </a:xfrm>
          <a:prstGeom prst="rect">
            <a:avLst/>
          </a:prstGeom>
          <a:noFill/>
        </p:spPr>
        <p:txBody>
          <a:bodyPr wrap="square">
            <a:spAutoFit/>
          </a:bodyPr>
          <a:lstStyle/>
          <a:p>
            <a:pPr indent="457200" algn="just">
              <a:lnSpc>
                <a:spcPct val="130000"/>
              </a:lnSpc>
              <a:spcBef>
                <a:spcPts val="300"/>
              </a:spcBef>
              <a:spcAft>
                <a:spcPts val="300"/>
              </a:spcAft>
            </a:pPr>
            <a:r>
              <a:rPr lang="en-US" sz="3200" b="1">
                <a:effectLst/>
                <a:latin typeface="Times New Roman" panose="02020603050405020304" pitchFamily="18" charset="0"/>
                <a:ea typeface="Calibri" panose="020F0502020204030204" pitchFamily="34" charset="0"/>
              </a:rPr>
              <a:t>1. Đặc điểm tình hình của lớp    </a:t>
            </a:r>
            <a:endParaRPr lang="en-US" sz="320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845F754F-F367-3641-ADFC-3E29C2C3029B}"/>
              </a:ext>
            </a:extLst>
          </p:cNvPr>
          <p:cNvSpPr txBox="1"/>
          <p:nvPr/>
        </p:nvSpPr>
        <p:spPr>
          <a:xfrm>
            <a:off x="404805" y="2131143"/>
            <a:ext cx="6096000" cy="668645"/>
          </a:xfrm>
          <a:prstGeom prst="rect">
            <a:avLst/>
          </a:prstGeom>
          <a:noFill/>
        </p:spPr>
        <p:txBody>
          <a:bodyPr wrap="square">
            <a:spAutoFit/>
          </a:bodyPr>
          <a:lstStyle/>
          <a:p>
            <a:pPr indent="457200" algn="just">
              <a:lnSpc>
                <a:spcPct val="130000"/>
              </a:lnSpc>
              <a:spcBef>
                <a:spcPts val="300"/>
              </a:spcBef>
              <a:spcAft>
                <a:spcPts val="300"/>
              </a:spcAft>
            </a:pPr>
            <a:r>
              <a:rPr lang="en-US" sz="3200" b="1">
                <a:effectLst/>
                <a:latin typeface="Times New Roman" panose="02020603050405020304" pitchFamily="18" charset="0"/>
                <a:ea typeface="Calibri" panose="020F0502020204030204" pitchFamily="34" charset="0"/>
              </a:rPr>
              <a:t>2. Thuận lợi</a:t>
            </a:r>
            <a:endParaRPr lang="en-US" sz="3200">
              <a:effectLst/>
              <a:latin typeface="Times New Roman" panose="02020603050405020304" pitchFamily="18" charset="0"/>
              <a:ea typeface="Calibri" panose="020F0502020204030204" pitchFamily="34" charset="0"/>
            </a:endParaRPr>
          </a:p>
        </p:txBody>
      </p:sp>
      <p:pic>
        <p:nvPicPr>
          <p:cNvPr id="4098" name="Picture 2" descr="Nực cười khi dùng 1 tiết dạy đánh giá, công nhận giáo viên dạy giỏi các cấp  | Giáo dục Việt Nam">
            <a:extLst>
              <a:ext uri="{FF2B5EF4-FFF2-40B4-BE49-F238E27FC236}">
                <a16:creationId xmlns:a16="http://schemas.microsoft.com/office/drawing/2014/main" id="{D653B2B5-7011-3815-88E6-359234193A4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8182" y="3807790"/>
            <a:ext cx="4581937" cy="30469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CFAA2B-04F3-1686-5396-948C6B89B5F2}"/>
              </a:ext>
            </a:extLst>
          </p:cNvPr>
          <p:cNvSpPr txBox="1"/>
          <p:nvPr/>
        </p:nvSpPr>
        <p:spPr>
          <a:xfrm>
            <a:off x="404805" y="2819322"/>
            <a:ext cx="6011856" cy="668645"/>
          </a:xfrm>
          <a:prstGeom prst="rect">
            <a:avLst/>
          </a:prstGeom>
          <a:noFill/>
        </p:spPr>
        <p:txBody>
          <a:bodyPr wrap="square">
            <a:spAutoFit/>
          </a:bodyPr>
          <a:lstStyle/>
          <a:p>
            <a:pPr indent="457200" algn="just">
              <a:lnSpc>
                <a:spcPct val="130000"/>
              </a:lnSpc>
              <a:spcBef>
                <a:spcPts val="300"/>
              </a:spcBef>
              <a:spcAft>
                <a:spcPts val="300"/>
              </a:spcAft>
            </a:pPr>
            <a:r>
              <a:rPr lang="en-US" sz="3200" b="1" dirty="0">
                <a:latin typeface="Times New Roman" panose="02020603050405020304" pitchFamily="18" charset="0"/>
                <a:ea typeface="Calibri" panose="020F0502020204030204" pitchFamily="34" charset="0"/>
              </a:rPr>
              <a:t>3</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Khó</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khăn</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3146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AutoShape 3"/>
          <p:cNvSpPr/>
          <p:nvPr/>
        </p:nvSpPr>
        <p:spPr>
          <a:xfrm>
            <a:off x="404805" y="914400"/>
            <a:ext cx="11177595" cy="5757816"/>
          </a:xfrm>
          <a:prstGeom prst="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325"/>
          <a:stretch>
            <a:fillRect/>
          </a:stretch>
        </p:blipFill>
        <p:spPr>
          <a:xfrm>
            <a:off x="275804" y="73213"/>
            <a:ext cx="8972368" cy="1116368"/>
          </a:xfrm>
          <a:prstGeom prst="rect">
            <a:avLst/>
          </a:prstGeom>
        </p:spPr>
      </p:pic>
      <p:sp>
        <p:nvSpPr>
          <p:cNvPr id="37" name="TextBox 36"/>
          <p:cNvSpPr txBox="1"/>
          <p:nvPr/>
        </p:nvSpPr>
        <p:spPr>
          <a:xfrm>
            <a:off x="1037977" y="237197"/>
            <a:ext cx="7596737" cy="740652"/>
          </a:xfrm>
          <a:prstGeom prst="rect">
            <a:avLst/>
          </a:prstGeom>
          <a:noFill/>
        </p:spPr>
        <p:txBody>
          <a:bodyPr wrap="square" rtlCol="0">
            <a:spAutoFit/>
          </a:bodyPr>
          <a:lstStyle/>
          <a:p>
            <a:pPr indent="457200" algn="just">
              <a:lnSpc>
                <a:spcPct val="130000"/>
              </a:lnSpc>
              <a:spcBef>
                <a:spcPts val="300"/>
              </a:spcBef>
              <a:spcAft>
                <a:spcPts val="300"/>
              </a:spcAft>
            </a:pPr>
            <a:r>
              <a:rPr lang="en-US" sz="3600" b="1">
                <a:solidFill>
                  <a:srgbClr val="0000CC"/>
                </a:solidFill>
                <a:effectLst/>
                <a:latin typeface="Times New Roman" panose="02020603050405020304" pitchFamily="18" charset="0"/>
                <a:ea typeface="Calibri" panose="020F0502020204030204" pitchFamily="34" charset="0"/>
              </a:rPr>
              <a:t>B. CÁC GIẢI PHÁP THỰC HIỆN</a:t>
            </a:r>
            <a:endParaRPr lang="en-US" sz="3600">
              <a:solidFill>
                <a:srgbClr val="0000CC"/>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725937BF-472C-A3EA-7F6D-6B91B782DE9A}"/>
              </a:ext>
            </a:extLst>
          </p:cNvPr>
          <p:cNvSpPr txBox="1"/>
          <p:nvPr/>
        </p:nvSpPr>
        <p:spPr>
          <a:xfrm>
            <a:off x="609600" y="1391120"/>
            <a:ext cx="10972800" cy="584775"/>
          </a:xfrm>
          <a:prstGeom prst="rect">
            <a:avLst/>
          </a:prstGeom>
          <a:noFill/>
        </p:spPr>
        <p:txBody>
          <a:bodyPr wrap="square">
            <a:spAutoFit/>
          </a:bodyPr>
          <a:lstStyle/>
          <a:p>
            <a:r>
              <a:rPr lang="en-US" sz="3200" b="1" dirty="0" err="1">
                <a:solidFill>
                  <a:srgbClr val="0000CC"/>
                </a:solidFill>
                <a:effectLst/>
                <a:latin typeface="Times New Roman" panose="02020603050405020304" pitchFamily="18" charset="0"/>
                <a:ea typeface="Times New Roman" panose="02020603050405020304" pitchFamily="18" charset="0"/>
              </a:rPr>
              <a:t>Giải</a:t>
            </a:r>
            <a:r>
              <a:rPr lang="en-US" sz="3200" b="1" dirty="0">
                <a:solidFill>
                  <a:srgbClr val="0000CC"/>
                </a:solidFill>
                <a:effectLst/>
                <a:latin typeface="Times New Roman" panose="02020603050405020304" pitchFamily="18" charset="0"/>
                <a:ea typeface="Times New Roman" panose="02020603050405020304" pitchFamily="18" charset="0"/>
              </a:rPr>
              <a:t> </a:t>
            </a:r>
            <a:r>
              <a:rPr lang="en-US" sz="3200" b="1" dirty="0" err="1">
                <a:solidFill>
                  <a:srgbClr val="0000CC"/>
                </a:solidFill>
                <a:effectLst/>
                <a:latin typeface="Times New Roman" panose="02020603050405020304" pitchFamily="18" charset="0"/>
                <a:ea typeface="Times New Roman" panose="02020603050405020304" pitchFamily="18" charset="0"/>
              </a:rPr>
              <a:t>pháp</a:t>
            </a:r>
            <a:r>
              <a:rPr lang="en-US" sz="3200" b="1" dirty="0">
                <a:solidFill>
                  <a:srgbClr val="0000CC"/>
                </a:solidFill>
                <a:effectLst/>
                <a:latin typeface="Times New Roman" panose="02020603050405020304" pitchFamily="18" charset="0"/>
                <a:ea typeface="Times New Roman" panose="02020603050405020304" pitchFamily="18" charset="0"/>
              </a:rPr>
              <a:t> 1: </a:t>
            </a:r>
            <a:r>
              <a:rPr lang="en-US" sz="3200" b="1" dirty="0" err="1">
                <a:solidFill>
                  <a:srgbClr val="0000CC"/>
                </a:solidFill>
                <a:latin typeface="Times New Roman" panose="02020603050405020304" pitchFamily="18" charset="0"/>
                <a:ea typeface="Times New Roman" panose="02020603050405020304" pitchFamily="18" charset="0"/>
              </a:rPr>
              <a:t>Tìm</a:t>
            </a:r>
            <a:r>
              <a:rPr lang="en-US" sz="3200" b="1" dirty="0">
                <a:solidFill>
                  <a:srgbClr val="0000CC"/>
                </a:solidFill>
                <a:latin typeface="Times New Roman" panose="02020603050405020304" pitchFamily="18" charset="0"/>
                <a:ea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rPr>
              <a:t>hiểu</a:t>
            </a:r>
            <a:r>
              <a:rPr lang="en-US" sz="3200" b="1" dirty="0">
                <a:solidFill>
                  <a:srgbClr val="0000CC"/>
                </a:solidFill>
                <a:latin typeface="Times New Roman" panose="02020603050405020304" pitchFamily="18" charset="0"/>
                <a:ea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rPr>
              <a:t>thông</a:t>
            </a:r>
            <a:r>
              <a:rPr lang="en-US" sz="3200" b="1" dirty="0">
                <a:solidFill>
                  <a:srgbClr val="0000CC"/>
                </a:solidFill>
                <a:latin typeface="Times New Roman" panose="02020603050405020304" pitchFamily="18" charset="0"/>
                <a:ea typeface="Times New Roman" panose="02020603050405020304" pitchFamily="18" charset="0"/>
              </a:rPr>
              <a:t> tin </a:t>
            </a:r>
            <a:r>
              <a:rPr lang="en-US" sz="3200" b="1" dirty="0" err="1">
                <a:solidFill>
                  <a:srgbClr val="0000CC"/>
                </a:solidFill>
                <a:latin typeface="Times New Roman" panose="02020603050405020304" pitchFamily="18" charset="0"/>
                <a:ea typeface="Times New Roman" panose="02020603050405020304" pitchFamily="18" charset="0"/>
              </a:rPr>
              <a:t>học</a:t>
            </a:r>
            <a:r>
              <a:rPr lang="en-US" sz="3200" b="1" dirty="0">
                <a:solidFill>
                  <a:srgbClr val="0000CC"/>
                </a:solidFill>
                <a:latin typeface="Times New Roman" panose="02020603050405020304" pitchFamily="18" charset="0"/>
                <a:ea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rPr>
              <a:t>sinh</a:t>
            </a:r>
            <a:r>
              <a:rPr lang="en-US" sz="3200" b="1" dirty="0">
                <a:solidFill>
                  <a:srgbClr val="0000CC"/>
                </a:solidFill>
                <a:latin typeface="Times New Roman" panose="02020603050405020304" pitchFamily="18" charset="0"/>
                <a:ea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rPr>
              <a:t>trong</a:t>
            </a:r>
            <a:r>
              <a:rPr lang="en-US" sz="3200" b="1" dirty="0">
                <a:solidFill>
                  <a:srgbClr val="0000CC"/>
                </a:solidFill>
                <a:latin typeface="Times New Roman" panose="02020603050405020304" pitchFamily="18" charset="0"/>
                <a:ea typeface="Times New Roman" panose="02020603050405020304" pitchFamily="18" charset="0"/>
              </a:rPr>
              <a:t> </a:t>
            </a:r>
            <a:r>
              <a:rPr lang="en-US" sz="3200" b="1" dirty="0" err="1">
                <a:solidFill>
                  <a:srgbClr val="0000CC"/>
                </a:solidFill>
                <a:latin typeface="Times New Roman" panose="02020603050405020304" pitchFamily="18" charset="0"/>
                <a:ea typeface="Times New Roman" panose="02020603050405020304" pitchFamily="18" charset="0"/>
              </a:rPr>
              <a:t>lớp</a:t>
            </a:r>
            <a:r>
              <a:rPr lang="en-US" sz="3200" b="1" dirty="0">
                <a:solidFill>
                  <a:srgbClr val="0000CC"/>
                </a:solidFill>
                <a:latin typeface="Times New Roman" panose="02020603050405020304" pitchFamily="18" charset="0"/>
                <a:ea typeface="Times New Roman" panose="02020603050405020304" pitchFamily="18" charset="0"/>
              </a:rPr>
              <a:t>.</a:t>
            </a:r>
            <a:endParaRPr lang="en-US" sz="3200" dirty="0">
              <a:solidFill>
                <a:srgbClr val="0000CC"/>
              </a:solidFill>
            </a:endParaRPr>
          </a:p>
        </p:txBody>
      </p:sp>
      <p:sp>
        <p:nvSpPr>
          <p:cNvPr id="13" name="TextBox 12">
            <a:extLst>
              <a:ext uri="{FF2B5EF4-FFF2-40B4-BE49-F238E27FC236}">
                <a16:creationId xmlns:a16="http://schemas.microsoft.com/office/drawing/2014/main" id="{F50CA7E3-0810-1DF9-0A20-8FDB579C88DE}"/>
              </a:ext>
            </a:extLst>
          </p:cNvPr>
          <p:cNvSpPr txBox="1"/>
          <p:nvPr/>
        </p:nvSpPr>
        <p:spPr>
          <a:xfrm>
            <a:off x="826626" y="2975297"/>
            <a:ext cx="6163518" cy="2554545"/>
          </a:xfrm>
          <a:prstGeom prst="rect">
            <a:avLst/>
          </a:prstGeom>
          <a:noFill/>
        </p:spPr>
        <p:txBody>
          <a:bodyPr wrap="square">
            <a:spAutoFit/>
          </a:bodyPr>
          <a:lstStyle/>
          <a:p>
            <a:pPr algn="just"/>
            <a:r>
              <a:rPr lang="en-US" sz="3200" b="1">
                <a:solidFill>
                  <a:srgbClr val="000000"/>
                </a:solidFill>
                <a:effectLst/>
                <a:latin typeface="Times New Roman" panose="02020603050405020304" pitchFamily="18" charset="0"/>
                <a:ea typeface="Times New Roman" panose="02020603050405020304" pitchFamily="18" charset="0"/>
              </a:rPr>
              <a:t>Làm quen với lớp:</a:t>
            </a:r>
            <a:r>
              <a:rPr lang="en-US" sz="3200">
                <a:solidFill>
                  <a:srgbClr val="000000"/>
                </a:solidFill>
                <a:effectLst/>
                <a:latin typeface="Times New Roman" panose="02020603050405020304" pitchFamily="18" charset="0"/>
                <a:ea typeface="Times New Roman" panose="02020603050405020304" pitchFamily="18" charset="0"/>
              </a:rPr>
              <a:t> Giáo viên giới thiệu về bản thân mình với các em và yêu cầu các em giới thiệu về bản thân, thói quen, sở thích qua phiếu khảo sát:</a:t>
            </a:r>
            <a:endParaRPr lang="en-US" sz="3200"/>
          </a:p>
        </p:txBody>
      </p:sp>
      <p:pic>
        <p:nvPicPr>
          <p:cNvPr id="2" name="Picture 1">
            <a:extLst>
              <a:ext uri="{FF2B5EF4-FFF2-40B4-BE49-F238E27FC236}">
                <a16:creationId xmlns:a16="http://schemas.microsoft.com/office/drawing/2014/main" id="{FF9EE2CD-2962-8B96-78E3-6A9E18D8428F}"/>
              </a:ext>
            </a:extLst>
          </p:cNvPr>
          <p:cNvPicPr>
            <a:picLocks noChangeAspect="1"/>
          </p:cNvPicPr>
          <p:nvPr/>
        </p:nvPicPr>
        <p:blipFill>
          <a:blip r:embed="rId4"/>
          <a:stretch>
            <a:fillRect/>
          </a:stretch>
        </p:blipFill>
        <p:spPr>
          <a:xfrm>
            <a:off x="7194939" y="2030768"/>
            <a:ext cx="4136822" cy="4247517"/>
          </a:xfrm>
          <a:prstGeom prst="rect">
            <a:avLst/>
          </a:prstGeom>
        </p:spPr>
      </p:pic>
    </p:spTree>
    <p:extLst>
      <p:ext uri="{BB962C8B-B14F-4D97-AF65-F5344CB8AC3E}">
        <p14:creationId xmlns:p14="http://schemas.microsoft.com/office/powerpoint/2010/main" val="1910329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755</TotalTime>
  <Words>1646</Words>
  <Application>Microsoft Office PowerPoint</Application>
  <PresentationFormat>Màn hình rộng</PresentationFormat>
  <Paragraphs>172</Paragraphs>
  <Slides>55</Slides>
  <Notes>1</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55</vt:i4>
      </vt:variant>
    </vt:vector>
  </HeadingPairs>
  <TitlesOfParts>
    <vt:vector size="60" baseType="lpstr">
      <vt:lpstr>Arial</vt:lpstr>
      <vt:lpstr>Calibri</vt:lpstr>
      <vt:lpstr>Calibri Light</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van tien [gv]</dc:creator>
  <cp:lastModifiedBy>nguyen van tien [gv]</cp:lastModifiedBy>
  <cp:revision>67</cp:revision>
  <dcterms:created xsi:type="dcterms:W3CDTF">2022-10-03T17:58:59Z</dcterms:created>
  <dcterms:modified xsi:type="dcterms:W3CDTF">2022-10-18T03:45:24Z</dcterms:modified>
</cp:coreProperties>
</file>