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75_0.xml" ContentType="application/vnd.ms-powerpoint.comments+xml"/>
  <Override PartName="/ppt/notesSlides/notesSlide15.xml" ContentType="application/vnd.openxmlformats-officedocument.presentationml.notesSlide+xml"/>
  <Override PartName="/ppt/comments/modernComment_241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71" r:id="rId2"/>
    <p:sldId id="256" r:id="rId3"/>
    <p:sldId id="389" r:id="rId4"/>
    <p:sldId id="302" r:id="rId5"/>
    <p:sldId id="279" r:id="rId6"/>
    <p:sldId id="535" r:id="rId7"/>
    <p:sldId id="360" r:id="rId8"/>
    <p:sldId id="572" r:id="rId9"/>
    <p:sldId id="573" r:id="rId10"/>
    <p:sldId id="316" r:id="rId11"/>
    <p:sldId id="347" r:id="rId12"/>
    <p:sldId id="362" r:id="rId13"/>
    <p:sldId id="470" r:id="rId14"/>
    <p:sldId id="610" r:id="rId15"/>
    <p:sldId id="575" r:id="rId16"/>
    <p:sldId id="576" r:id="rId17"/>
    <p:sldId id="373" r:id="rId18"/>
    <p:sldId id="577" r:id="rId19"/>
    <p:sldId id="298" r:id="rId20"/>
    <p:sldId id="578" r:id="rId21"/>
    <p:sldId id="327" r:id="rId22"/>
    <p:sldId id="602" r:id="rId23"/>
    <p:sldId id="603" r:id="rId24"/>
    <p:sldId id="611" r:id="rId25"/>
    <p:sldId id="313" r:id="rId26"/>
    <p:sldId id="605" r:id="rId27"/>
    <p:sldId id="612" r:id="rId28"/>
    <p:sldId id="330" r:id="rId29"/>
    <p:sldId id="406" r:id="rId30"/>
    <p:sldId id="407" r:id="rId31"/>
    <p:sldId id="607" r:id="rId32"/>
    <p:sldId id="608" r:id="rId33"/>
    <p:sldId id="609" r:id="rId34"/>
    <p:sldId id="3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383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6C64FA-FA87-D8CF-A0EB-1798482ECDAC}" name="Nguyễn Mạnh Trường" initials="N" userId="S::nguyenmanhtruong@vnpt.vn::a21a8449-0b5d-400d-8573-9636c2a365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000"/>
    <a:srgbClr val="F0DBAF"/>
    <a:srgbClr val="B06161"/>
    <a:srgbClr val="DC8686"/>
    <a:srgbClr val="7ED7C1"/>
    <a:srgbClr val="67729D"/>
    <a:srgbClr val="BB9CC0"/>
    <a:srgbClr val="FED9ED"/>
    <a:srgbClr val="E55604"/>
    <a:srgbClr val="CD5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varScale="1">
        <p:scale>
          <a:sx n="55" d="100"/>
          <a:sy n="55" d="100"/>
        </p:scale>
        <p:origin x="1220" y="36"/>
      </p:cViewPr>
      <p:guideLst>
        <p:guide orient="horz" pos="2382"/>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omments/modernComment_175_0.xml><?xml version="1.0" encoding="utf-8"?>
<p188:cmLst xmlns:a="http://schemas.openxmlformats.org/drawingml/2006/main" xmlns:r="http://schemas.openxmlformats.org/officeDocument/2006/relationships" xmlns:p188="http://schemas.microsoft.com/office/powerpoint/2018/8/main">
  <p188:cm id="{B6F0CB36-DAFC-479A-8BE6-5207F416F5BA}" authorId="{696C64FA-FA87-D8CF-A0EB-1798482ECDAC}" created="2024-02-29T02:27:12.087">
    <pc:sldMkLst xmlns:pc="http://schemas.microsoft.com/office/powerpoint/2013/main/command">
      <pc:docMk/>
      <pc:sldMk cId="0" sldId="373"/>
    </pc:sldMkLst>
    <p188:txBody>
      <a:bodyPr/>
      <a:lstStyle/>
      <a:p>
        <a:r>
          <a:rPr lang="vi-VN"/>
          <a:t>Nhầm Audio, đây là audio của Close Look 1 - task 5</a:t>
        </a:r>
      </a:p>
    </p188:txBody>
  </p188:cm>
</p188:cmLst>
</file>

<file path=ppt/comments/modernComment_241_0.xml><?xml version="1.0" encoding="utf-8"?>
<p188:cmLst xmlns:a="http://schemas.openxmlformats.org/drawingml/2006/main" xmlns:r="http://schemas.openxmlformats.org/officeDocument/2006/relationships" xmlns:p188="http://schemas.microsoft.com/office/powerpoint/2018/8/main">
  <p188:cm id="{25F4B52A-5977-44C3-851A-3368F21594DE}" authorId="{696C64FA-FA87-D8CF-A0EB-1798482ECDAC}" created="2024-02-29T02:27:22.308">
    <pc:sldMkLst xmlns:pc="http://schemas.microsoft.com/office/powerpoint/2013/main/command">
      <pc:docMk/>
      <pc:sldMk cId="0" sldId="577"/>
    </pc:sldMkLst>
    <p188:txBody>
      <a:bodyPr/>
      <a:lstStyle/>
      <a:p>
        <a:r>
          <a:rPr lang="vi-VN"/>
          <a:t>Nhầm Audio, đây là audio của Close Look 1 - task 5</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1838936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0" Type="http://schemas.openxmlformats.org/officeDocument/2006/relationships/notesSlide" Target="../notesSlides/notesSlide11.xml"/><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microsoft.com/office/2018/10/relationships/comments" Target="../comments/modernComment_175_0.xml"/><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microsoft.com/office/2018/10/relationships/comments" Target="../comments/modernComment_241_0.xml"/><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TextBox 40"/>
          <p:cNvSpPr txBox="1"/>
          <p:nvPr/>
        </p:nvSpPr>
        <p:spPr>
          <a:xfrm>
            <a:off x="0" y="-2966085"/>
            <a:ext cx="12484100" cy="2205990"/>
          </a:xfrm>
          <a:custGeom>
            <a:avLst/>
            <a:gdLst/>
            <a:ahLst/>
            <a:cxnLst>
              <a:cxn ang="3">
                <a:pos x="hc" y="t"/>
              </a:cxn>
              <a:cxn ang="cd2">
                <a:pos x="l" y="vc"/>
              </a:cxn>
              <a:cxn ang="cd4">
                <a:pos x="hc" y="b"/>
              </a:cxn>
              <a:cxn ang="0">
                <a:pos x="r" y="vc"/>
              </a:cxn>
            </a:cxnLst>
            <a:rect l="l" t="t" r="r" b="b"/>
            <a:pathLst>
              <a:path w="19242" h="2454">
                <a:moveTo>
                  <a:pt x="6787" y="1329"/>
                </a:moveTo>
                <a:cubicBezTo>
                  <a:pt x="6838" y="1329"/>
                  <a:pt x="6864" y="1363"/>
                  <a:pt x="6864" y="1433"/>
                </a:cubicBezTo>
                <a:cubicBezTo>
                  <a:pt x="6864" y="1487"/>
                  <a:pt x="6841" y="1515"/>
                  <a:pt x="6796" y="1515"/>
                </a:cubicBezTo>
                <a:cubicBezTo>
                  <a:pt x="6781" y="1515"/>
                  <a:pt x="6771" y="1509"/>
                  <a:pt x="6766" y="1497"/>
                </a:cubicBezTo>
                <a:cubicBezTo>
                  <a:pt x="6760" y="1485"/>
                  <a:pt x="6758" y="1457"/>
                  <a:pt x="6758" y="1412"/>
                </a:cubicBezTo>
                <a:lnTo>
                  <a:pt x="6758" y="1363"/>
                </a:lnTo>
                <a:cubicBezTo>
                  <a:pt x="6758" y="1349"/>
                  <a:pt x="6760" y="1339"/>
                  <a:pt x="6763" y="1335"/>
                </a:cubicBezTo>
                <a:cubicBezTo>
                  <a:pt x="6767" y="1331"/>
                  <a:pt x="6775" y="1329"/>
                  <a:pt x="6787" y="1329"/>
                </a:cubicBezTo>
                <a:close/>
                <a:moveTo>
                  <a:pt x="14908" y="1198"/>
                </a:moveTo>
                <a:cubicBezTo>
                  <a:pt x="14911" y="1198"/>
                  <a:pt x="14916" y="1201"/>
                  <a:pt x="14920" y="1207"/>
                </a:cubicBezTo>
                <a:cubicBezTo>
                  <a:pt x="14925" y="1212"/>
                  <a:pt x="14933" y="1225"/>
                  <a:pt x="14945" y="1244"/>
                </a:cubicBezTo>
                <a:cubicBezTo>
                  <a:pt x="14970" y="1287"/>
                  <a:pt x="14982" y="1313"/>
                  <a:pt x="14982" y="1322"/>
                </a:cubicBezTo>
                <a:cubicBezTo>
                  <a:pt x="14982" y="1324"/>
                  <a:pt x="14977" y="1325"/>
                  <a:pt x="14965" y="1325"/>
                </a:cubicBezTo>
                <a:lnTo>
                  <a:pt x="14864" y="1325"/>
                </a:lnTo>
                <a:cubicBezTo>
                  <a:pt x="14855" y="1325"/>
                  <a:pt x="14851" y="1324"/>
                  <a:pt x="14851" y="1322"/>
                </a:cubicBezTo>
                <a:cubicBezTo>
                  <a:pt x="14851" y="1316"/>
                  <a:pt x="14857" y="1299"/>
                  <a:pt x="14869" y="1270"/>
                </a:cubicBezTo>
                <a:cubicBezTo>
                  <a:pt x="14880" y="1244"/>
                  <a:pt x="14886" y="1229"/>
                  <a:pt x="14887" y="1226"/>
                </a:cubicBezTo>
                <a:cubicBezTo>
                  <a:pt x="14894" y="1207"/>
                  <a:pt x="14901" y="1198"/>
                  <a:pt x="14908" y="1198"/>
                </a:cubicBezTo>
                <a:close/>
                <a:moveTo>
                  <a:pt x="14255" y="1037"/>
                </a:moveTo>
                <a:cubicBezTo>
                  <a:pt x="14275" y="1037"/>
                  <a:pt x="14293" y="1042"/>
                  <a:pt x="14308" y="1054"/>
                </a:cubicBezTo>
                <a:cubicBezTo>
                  <a:pt x="14331" y="1071"/>
                  <a:pt x="14343" y="1101"/>
                  <a:pt x="14343" y="1142"/>
                </a:cubicBezTo>
                <a:cubicBezTo>
                  <a:pt x="14343" y="1182"/>
                  <a:pt x="14333" y="1210"/>
                  <a:pt x="14313" y="1226"/>
                </a:cubicBezTo>
                <a:cubicBezTo>
                  <a:pt x="14300" y="1238"/>
                  <a:pt x="14283" y="1243"/>
                  <a:pt x="14263" y="1243"/>
                </a:cubicBezTo>
                <a:cubicBezTo>
                  <a:pt x="14249" y="1243"/>
                  <a:pt x="14238" y="1241"/>
                  <a:pt x="14230" y="1237"/>
                </a:cubicBezTo>
                <a:cubicBezTo>
                  <a:pt x="14228" y="1236"/>
                  <a:pt x="14227" y="1231"/>
                  <a:pt x="14227" y="1222"/>
                </a:cubicBezTo>
                <a:lnTo>
                  <a:pt x="14227" y="1046"/>
                </a:lnTo>
                <a:cubicBezTo>
                  <a:pt x="14227" y="1040"/>
                  <a:pt x="14236" y="1037"/>
                  <a:pt x="14255" y="1037"/>
                </a:cubicBezTo>
                <a:close/>
                <a:moveTo>
                  <a:pt x="8300" y="1035"/>
                </a:moveTo>
                <a:cubicBezTo>
                  <a:pt x="8340" y="1035"/>
                  <a:pt x="8359" y="1065"/>
                  <a:pt x="8359" y="1124"/>
                </a:cubicBezTo>
                <a:cubicBezTo>
                  <a:pt x="8359" y="1156"/>
                  <a:pt x="8353" y="1179"/>
                  <a:pt x="8342" y="1192"/>
                </a:cubicBezTo>
                <a:cubicBezTo>
                  <a:pt x="8330" y="1206"/>
                  <a:pt x="8310" y="1213"/>
                  <a:pt x="8284" y="1213"/>
                </a:cubicBezTo>
                <a:cubicBezTo>
                  <a:pt x="8276" y="1213"/>
                  <a:pt x="8271" y="1212"/>
                  <a:pt x="8270" y="1210"/>
                </a:cubicBezTo>
                <a:cubicBezTo>
                  <a:pt x="8268" y="1208"/>
                  <a:pt x="8267" y="1202"/>
                  <a:pt x="8267" y="1192"/>
                </a:cubicBezTo>
                <a:cubicBezTo>
                  <a:pt x="8267" y="1190"/>
                  <a:pt x="8267" y="1188"/>
                  <a:pt x="8267" y="1187"/>
                </a:cubicBezTo>
                <a:lnTo>
                  <a:pt x="8273" y="1067"/>
                </a:lnTo>
                <a:cubicBezTo>
                  <a:pt x="8273" y="1054"/>
                  <a:pt x="8275" y="1045"/>
                  <a:pt x="8279" y="1041"/>
                </a:cubicBezTo>
                <a:cubicBezTo>
                  <a:pt x="8283" y="1037"/>
                  <a:pt x="8289" y="1035"/>
                  <a:pt x="8300" y="1035"/>
                </a:cubicBezTo>
                <a:close/>
                <a:moveTo>
                  <a:pt x="2534" y="1035"/>
                </a:moveTo>
                <a:cubicBezTo>
                  <a:pt x="2574" y="1035"/>
                  <a:pt x="2593" y="1065"/>
                  <a:pt x="2593" y="1124"/>
                </a:cubicBezTo>
                <a:cubicBezTo>
                  <a:pt x="2593" y="1156"/>
                  <a:pt x="2587" y="1179"/>
                  <a:pt x="2576" y="1192"/>
                </a:cubicBezTo>
                <a:cubicBezTo>
                  <a:pt x="2564" y="1206"/>
                  <a:pt x="2544" y="1213"/>
                  <a:pt x="2518" y="1213"/>
                </a:cubicBezTo>
                <a:cubicBezTo>
                  <a:pt x="2510" y="1213"/>
                  <a:pt x="2505" y="1212"/>
                  <a:pt x="2504" y="1210"/>
                </a:cubicBezTo>
                <a:cubicBezTo>
                  <a:pt x="2502" y="1208"/>
                  <a:pt x="2501" y="1202"/>
                  <a:pt x="2501" y="1192"/>
                </a:cubicBezTo>
                <a:cubicBezTo>
                  <a:pt x="2501" y="1190"/>
                  <a:pt x="2501" y="1188"/>
                  <a:pt x="2501" y="1187"/>
                </a:cubicBezTo>
                <a:lnTo>
                  <a:pt x="2507" y="1067"/>
                </a:lnTo>
                <a:cubicBezTo>
                  <a:pt x="2507" y="1054"/>
                  <a:pt x="2509" y="1045"/>
                  <a:pt x="2513" y="1041"/>
                </a:cubicBezTo>
                <a:cubicBezTo>
                  <a:pt x="2517" y="1037"/>
                  <a:pt x="2523" y="1035"/>
                  <a:pt x="2534" y="1035"/>
                </a:cubicBezTo>
                <a:close/>
                <a:moveTo>
                  <a:pt x="6779" y="1030"/>
                </a:moveTo>
                <a:cubicBezTo>
                  <a:pt x="6798" y="1030"/>
                  <a:pt x="6812" y="1038"/>
                  <a:pt x="6823" y="1053"/>
                </a:cubicBezTo>
                <a:cubicBezTo>
                  <a:pt x="6834" y="1068"/>
                  <a:pt x="6839" y="1091"/>
                  <a:pt x="6839" y="1121"/>
                </a:cubicBezTo>
                <a:cubicBezTo>
                  <a:pt x="6839" y="1152"/>
                  <a:pt x="6834" y="1174"/>
                  <a:pt x="6824" y="1188"/>
                </a:cubicBezTo>
                <a:cubicBezTo>
                  <a:pt x="6813" y="1201"/>
                  <a:pt x="6797" y="1208"/>
                  <a:pt x="6776" y="1208"/>
                </a:cubicBezTo>
                <a:cubicBezTo>
                  <a:pt x="6769" y="1208"/>
                  <a:pt x="6764" y="1206"/>
                  <a:pt x="6762" y="1201"/>
                </a:cubicBezTo>
                <a:cubicBezTo>
                  <a:pt x="6759" y="1197"/>
                  <a:pt x="6758" y="1187"/>
                  <a:pt x="6758" y="1172"/>
                </a:cubicBezTo>
                <a:lnTo>
                  <a:pt x="6758" y="1065"/>
                </a:lnTo>
                <a:cubicBezTo>
                  <a:pt x="6758" y="1050"/>
                  <a:pt x="6759" y="1040"/>
                  <a:pt x="6762" y="1036"/>
                </a:cubicBezTo>
                <a:cubicBezTo>
                  <a:pt x="6765" y="1032"/>
                  <a:pt x="6770" y="1030"/>
                  <a:pt x="6779" y="1030"/>
                </a:cubicBezTo>
                <a:close/>
                <a:moveTo>
                  <a:pt x="6860" y="908"/>
                </a:moveTo>
                <a:cubicBezTo>
                  <a:pt x="6844" y="908"/>
                  <a:pt x="6822" y="908"/>
                  <a:pt x="6795" y="909"/>
                </a:cubicBezTo>
                <a:cubicBezTo>
                  <a:pt x="6723" y="911"/>
                  <a:pt x="6672" y="912"/>
                  <a:pt x="6643" y="912"/>
                </a:cubicBezTo>
                <a:cubicBezTo>
                  <a:pt x="6605" y="912"/>
                  <a:pt x="6573" y="911"/>
                  <a:pt x="6546" y="910"/>
                </a:cubicBezTo>
                <a:cubicBezTo>
                  <a:pt x="6525" y="909"/>
                  <a:pt x="6510" y="908"/>
                  <a:pt x="6499" y="908"/>
                </a:cubicBezTo>
                <a:cubicBezTo>
                  <a:pt x="6475" y="908"/>
                  <a:pt x="6456" y="914"/>
                  <a:pt x="6440" y="925"/>
                </a:cubicBezTo>
                <a:cubicBezTo>
                  <a:pt x="6424" y="936"/>
                  <a:pt x="6416" y="951"/>
                  <a:pt x="6416" y="970"/>
                </a:cubicBezTo>
                <a:cubicBezTo>
                  <a:pt x="6416" y="993"/>
                  <a:pt x="6429" y="1011"/>
                  <a:pt x="6456" y="1022"/>
                </a:cubicBezTo>
                <a:cubicBezTo>
                  <a:pt x="6473" y="1030"/>
                  <a:pt x="6484" y="1039"/>
                  <a:pt x="6488" y="1050"/>
                </a:cubicBezTo>
                <a:cubicBezTo>
                  <a:pt x="6493" y="1062"/>
                  <a:pt x="6495" y="1087"/>
                  <a:pt x="6495" y="1125"/>
                </a:cubicBezTo>
                <a:cubicBezTo>
                  <a:pt x="6495" y="1235"/>
                  <a:pt x="6492" y="1327"/>
                  <a:pt x="6485" y="1402"/>
                </a:cubicBezTo>
                <a:cubicBezTo>
                  <a:pt x="6481" y="1450"/>
                  <a:pt x="6477" y="1481"/>
                  <a:pt x="6474" y="1494"/>
                </a:cubicBezTo>
                <a:cubicBezTo>
                  <a:pt x="6470" y="1507"/>
                  <a:pt x="6465" y="1516"/>
                  <a:pt x="6457" y="1522"/>
                </a:cubicBezTo>
                <a:cubicBezTo>
                  <a:pt x="6438" y="1534"/>
                  <a:pt x="6427" y="1544"/>
                  <a:pt x="6421" y="1551"/>
                </a:cubicBezTo>
                <a:cubicBezTo>
                  <a:pt x="6416" y="1557"/>
                  <a:pt x="6413" y="1567"/>
                  <a:pt x="6413" y="1578"/>
                </a:cubicBezTo>
                <a:cubicBezTo>
                  <a:pt x="6413" y="1597"/>
                  <a:pt x="6421" y="1612"/>
                  <a:pt x="6436" y="1626"/>
                </a:cubicBezTo>
                <a:cubicBezTo>
                  <a:pt x="6450" y="1638"/>
                  <a:pt x="6468" y="1644"/>
                  <a:pt x="6492" y="1644"/>
                </a:cubicBezTo>
                <a:cubicBezTo>
                  <a:pt x="6501" y="1644"/>
                  <a:pt x="6516" y="1643"/>
                  <a:pt x="6537" y="1641"/>
                </a:cubicBezTo>
                <a:cubicBezTo>
                  <a:pt x="6558" y="1640"/>
                  <a:pt x="6593" y="1639"/>
                  <a:pt x="6642" y="1638"/>
                </a:cubicBezTo>
                <a:lnTo>
                  <a:pt x="6711" y="1637"/>
                </a:lnTo>
                <a:cubicBezTo>
                  <a:pt x="6721" y="1638"/>
                  <a:pt x="6749" y="1639"/>
                  <a:pt x="6794" y="1641"/>
                </a:cubicBezTo>
                <a:cubicBezTo>
                  <a:pt x="6844" y="1642"/>
                  <a:pt x="6876" y="1643"/>
                  <a:pt x="6889" y="1643"/>
                </a:cubicBezTo>
                <a:cubicBezTo>
                  <a:pt x="6986" y="1643"/>
                  <a:pt x="7059" y="1615"/>
                  <a:pt x="7109" y="1558"/>
                </a:cubicBezTo>
                <a:cubicBezTo>
                  <a:pt x="7148" y="1515"/>
                  <a:pt x="7167" y="1467"/>
                  <a:pt x="7167" y="1415"/>
                </a:cubicBezTo>
                <a:cubicBezTo>
                  <a:pt x="7167" y="1371"/>
                  <a:pt x="7154" y="1334"/>
                  <a:pt x="7128" y="1304"/>
                </a:cubicBezTo>
                <a:cubicBezTo>
                  <a:pt x="7104" y="1276"/>
                  <a:pt x="7077" y="1256"/>
                  <a:pt x="7047" y="1243"/>
                </a:cubicBezTo>
                <a:cubicBezTo>
                  <a:pt x="7037" y="1239"/>
                  <a:pt x="7032" y="1235"/>
                  <a:pt x="7032" y="1231"/>
                </a:cubicBezTo>
                <a:cubicBezTo>
                  <a:pt x="7032" y="1226"/>
                  <a:pt x="7037" y="1221"/>
                  <a:pt x="7046" y="1213"/>
                </a:cubicBezTo>
                <a:cubicBezTo>
                  <a:pt x="7064" y="1199"/>
                  <a:pt x="7079" y="1179"/>
                  <a:pt x="7090" y="1155"/>
                </a:cubicBezTo>
                <a:cubicBezTo>
                  <a:pt x="7100" y="1131"/>
                  <a:pt x="7106" y="1106"/>
                  <a:pt x="7106" y="1081"/>
                </a:cubicBezTo>
                <a:cubicBezTo>
                  <a:pt x="7106" y="1030"/>
                  <a:pt x="7087" y="990"/>
                  <a:pt x="7051" y="959"/>
                </a:cubicBezTo>
                <a:cubicBezTo>
                  <a:pt x="7029" y="940"/>
                  <a:pt x="7004" y="927"/>
                  <a:pt x="6974" y="919"/>
                </a:cubicBezTo>
                <a:cubicBezTo>
                  <a:pt x="6944" y="911"/>
                  <a:pt x="6906" y="908"/>
                  <a:pt x="6860" y="908"/>
                </a:cubicBezTo>
                <a:close/>
                <a:moveTo>
                  <a:pt x="14320" y="905"/>
                </a:moveTo>
                <a:cubicBezTo>
                  <a:pt x="14303" y="905"/>
                  <a:pt x="14284" y="906"/>
                  <a:pt x="14262" y="908"/>
                </a:cubicBezTo>
                <a:cubicBezTo>
                  <a:pt x="14203" y="914"/>
                  <a:pt x="14169" y="917"/>
                  <a:pt x="14160" y="917"/>
                </a:cubicBezTo>
                <a:cubicBezTo>
                  <a:pt x="14152" y="917"/>
                  <a:pt x="14118" y="917"/>
                  <a:pt x="14059" y="918"/>
                </a:cubicBezTo>
                <a:lnTo>
                  <a:pt x="14024" y="918"/>
                </a:lnTo>
                <a:cubicBezTo>
                  <a:pt x="13991" y="917"/>
                  <a:pt x="13972" y="917"/>
                  <a:pt x="13966" y="917"/>
                </a:cubicBezTo>
                <a:cubicBezTo>
                  <a:pt x="13939" y="917"/>
                  <a:pt x="13918" y="922"/>
                  <a:pt x="13902" y="932"/>
                </a:cubicBezTo>
                <a:cubicBezTo>
                  <a:pt x="13887" y="941"/>
                  <a:pt x="13879" y="956"/>
                  <a:pt x="13879" y="975"/>
                </a:cubicBezTo>
                <a:cubicBezTo>
                  <a:pt x="13879" y="1003"/>
                  <a:pt x="13896" y="1021"/>
                  <a:pt x="13930" y="1031"/>
                </a:cubicBezTo>
                <a:cubicBezTo>
                  <a:pt x="13951" y="1037"/>
                  <a:pt x="13963" y="1043"/>
                  <a:pt x="13966" y="1051"/>
                </a:cubicBezTo>
                <a:cubicBezTo>
                  <a:pt x="13970" y="1058"/>
                  <a:pt x="13972" y="1078"/>
                  <a:pt x="13972" y="1111"/>
                </a:cubicBezTo>
                <a:lnTo>
                  <a:pt x="13972" y="1383"/>
                </a:lnTo>
                <a:cubicBezTo>
                  <a:pt x="13971" y="1446"/>
                  <a:pt x="13970" y="1482"/>
                  <a:pt x="13968" y="1493"/>
                </a:cubicBezTo>
                <a:cubicBezTo>
                  <a:pt x="13966" y="1503"/>
                  <a:pt x="13964" y="1510"/>
                  <a:pt x="13960" y="1513"/>
                </a:cubicBezTo>
                <a:cubicBezTo>
                  <a:pt x="13933" y="1525"/>
                  <a:pt x="13916" y="1535"/>
                  <a:pt x="13909" y="1542"/>
                </a:cubicBezTo>
                <a:cubicBezTo>
                  <a:pt x="13903" y="1549"/>
                  <a:pt x="13899" y="1559"/>
                  <a:pt x="13899" y="1572"/>
                </a:cubicBezTo>
                <a:cubicBezTo>
                  <a:pt x="13899" y="1623"/>
                  <a:pt x="13967" y="1648"/>
                  <a:pt x="14101" y="1648"/>
                </a:cubicBezTo>
                <a:cubicBezTo>
                  <a:pt x="14164" y="1648"/>
                  <a:pt x="14213" y="1642"/>
                  <a:pt x="14249" y="1629"/>
                </a:cubicBezTo>
                <a:cubicBezTo>
                  <a:pt x="14285" y="1616"/>
                  <a:pt x="14303" y="1597"/>
                  <a:pt x="14303" y="1570"/>
                </a:cubicBezTo>
                <a:cubicBezTo>
                  <a:pt x="14303" y="1552"/>
                  <a:pt x="14291" y="1537"/>
                  <a:pt x="14268" y="1524"/>
                </a:cubicBezTo>
                <a:cubicBezTo>
                  <a:pt x="14250" y="1515"/>
                  <a:pt x="14239" y="1507"/>
                  <a:pt x="14235" y="1500"/>
                </a:cubicBezTo>
                <a:cubicBezTo>
                  <a:pt x="14230" y="1493"/>
                  <a:pt x="14228" y="1483"/>
                  <a:pt x="14227" y="1468"/>
                </a:cubicBezTo>
                <a:lnTo>
                  <a:pt x="14224" y="1387"/>
                </a:lnTo>
                <a:lnTo>
                  <a:pt x="14224" y="1380"/>
                </a:lnTo>
                <a:cubicBezTo>
                  <a:pt x="14224" y="1376"/>
                  <a:pt x="14225" y="1374"/>
                  <a:pt x="14228" y="1374"/>
                </a:cubicBezTo>
                <a:cubicBezTo>
                  <a:pt x="14231" y="1374"/>
                  <a:pt x="14239" y="1375"/>
                  <a:pt x="14252" y="1376"/>
                </a:cubicBezTo>
                <a:cubicBezTo>
                  <a:pt x="14279" y="1378"/>
                  <a:pt x="14302" y="1379"/>
                  <a:pt x="14321" y="1379"/>
                </a:cubicBezTo>
                <a:cubicBezTo>
                  <a:pt x="14396" y="1379"/>
                  <a:pt x="14459" y="1359"/>
                  <a:pt x="14512" y="1318"/>
                </a:cubicBezTo>
                <a:cubicBezTo>
                  <a:pt x="14569" y="1273"/>
                  <a:pt x="14597" y="1214"/>
                  <a:pt x="14597" y="1140"/>
                </a:cubicBezTo>
                <a:cubicBezTo>
                  <a:pt x="14597" y="1049"/>
                  <a:pt x="14557" y="983"/>
                  <a:pt x="14476" y="941"/>
                </a:cubicBezTo>
                <a:cubicBezTo>
                  <a:pt x="14430" y="917"/>
                  <a:pt x="14378" y="905"/>
                  <a:pt x="14320" y="905"/>
                </a:cubicBezTo>
                <a:close/>
                <a:moveTo>
                  <a:pt x="8383" y="902"/>
                </a:moveTo>
                <a:cubicBezTo>
                  <a:pt x="8371" y="902"/>
                  <a:pt x="8347" y="904"/>
                  <a:pt x="8311" y="906"/>
                </a:cubicBezTo>
                <a:cubicBezTo>
                  <a:pt x="8262" y="910"/>
                  <a:pt x="8222" y="912"/>
                  <a:pt x="8190" y="912"/>
                </a:cubicBezTo>
                <a:cubicBezTo>
                  <a:pt x="8171" y="912"/>
                  <a:pt x="8157" y="912"/>
                  <a:pt x="8150" y="911"/>
                </a:cubicBezTo>
                <a:cubicBezTo>
                  <a:pt x="8103" y="908"/>
                  <a:pt x="8074" y="906"/>
                  <a:pt x="8064" y="906"/>
                </a:cubicBezTo>
                <a:cubicBezTo>
                  <a:pt x="8037" y="906"/>
                  <a:pt x="8016" y="908"/>
                  <a:pt x="8000" y="912"/>
                </a:cubicBezTo>
                <a:cubicBezTo>
                  <a:pt x="7980" y="917"/>
                  <a:pt x="7965" y="925"/>
                  <a:pt x="7953" y="936"/>
                </a:cubicBezTo>
                <a:cubicBezTo>
                  <a:pt x="7942" y="947"/>
                  <a:pt x="7936" y="961"/>
                  <a:pt x="7936" y="976"/>
                </a:cubicBezTo>
                <a:cubicBezTo>
                  <a:pt x="7936" y="988"/>
                  <a:pt x="7939" y="998"/>
                  <a:pt x="7946" y="1006"/>
                </a:cubicBezTo>
                <a:cubicBezTo>
                  <a:pt x="7952" y="1014"/>
                  <a:pt x="7963" y="1021"/>
                  <a:pt x="7977" y="1028"/>
                </a:cubicBezTo>
                <a:cubicBezTo>
                  <a:pt x="7992" y="1035"/>
                  <a:pt x="8002" y="1047"/>
                  <a:pt x="8006" y="1062"/>
                </a:cubicBezTo>
                <a:cubicBezTo>
                  <a:pt x="8010" y="1077"/>
                  <a:pt x="8012" y="1108"/>
                  <a:pt x="8012" y="1155"/>
                </a:cubicBezTo>
                <a:cubicBezTo>
                  <a:pt x="8012" y="1305"/>
                  <a:pt x="8012" y="1392"/>
                  <a:pt x="8010" y="1416"/>
                </a:cubicBezTo>
                <a:cubicBezTo>
                  <a:pt x="8008" y="1449"/>
                  <a:pt x="8004" y="1472"/>
                  <a:pt x="8000" y="1485"/>
                </a:cubicBezTo>
                <a:cubicBezTo>
                  <a:pt x="7995" y="1497"/>
                  <a:pt x="7986" y="1507"/>
                  <a:pt x="7973" y="1516"/>
                </a:cubicBezTo>
                <a:cubicBezTo>
                  <a:pt x="7958" y="1526"/>
                  <a:pt x="7949" y="1534"/>
                  <a:pt x="7944" y="1540"/>
                </a:cubicBezTo>
                <a:cubicBezTo>
                  <a:pt x="7939" y="1546"/>
                  <a:pt x="7936" y="1555"/>
                  <a:pt x="7936" y="1565"/>
                </a:cubicBezTo>
                <a:cubicBezTo>
                  <a:pt x="7936" y="1621"/>
                  <a:pt x="8004" y="1648"/>
                  <a:pt x="8139" y="1648"/>
                </a:cubicBezTo>
                <a:cubicBezTo>
                  <a:pt x="8209" y="1648"/>
                  <a:pt x="8259" y="1643"/>
                  <a:pt x="8291" y="1633"/>
                </a:cubicBezTo>
                <a:cubicBezTo>
                  <a:pt x="8323" y="1622"/>
                  <a:pt x="8339" y="1603"/>
                  <a:pt x="8339" y="1575"/>
                </a:cubicBezTo>
                <a:cubicBezTo>
                  <a:pt x="8339" y="1552"/>
                  <a:pt x="8326" y="1534"/>
                  <a:pt x="8299" y="1519"/>
                </a:cubicBezTo>
                <a:cubicBezTo>
                  <a:pt x="8293" y="1516"/>
                  <a:pt x="8289" y="1513"/>
                  <a:pt x="8286" y="1510"/>
                </a:cubicBezTo>
                <a:cubicBezTo>
                  <a:pt x="8284" y="1507"/>
                  <a:pt x="8282" y="1503"/>
                  <a:pt x="8280" y="1496"/>
                </a:cubicBezTo>
                <a:cubicBezTo>
                  <a:pt x="8275" y="1474"/>
                  <a:pt x="8272" y="1441"/>
                  <a:pt x="8272" y="1397"/>
                </a:cubicBezTo>
                <a:cubicBezTo>
                  <a:pt x="8272" y="1370"/>
                  <a:pt x="8274" y="1354"/>
                  <a:pt x="8276" y="1349"/>
                </a:cubicBezTo>
                <a:cubicBezTo>
                  <a:pt x="8278" y="1344"/>
                  <a:pt x="8283" y="1341"/>
                  <a:pt x="8292" y="1341"/>
                </a:cubicBezTo>
                <a:cubicBezTo>
                  <a:pt x="8311" y="1342"/>
                  <a:pt x="8326" y="1348"/>
                  <a:pt x="8337" y="1360"/>
                </a:cubicBezTo>
                <a:cubicBezTo>
                  <a:pt x="8347" y="1372"/>
                  <a:pt x="8356" y="1393"/>
                  <a:pt x="8364" y="1424"/>
                </a:cubicBezTo>
                <a:cubicBezTo>
                  <a:pt x="8376" y="1475"/>
                  <a:pt x="8387" y="1513"/>
                  <a:pt x="8397" y="1538"/>
                </a:cubicBezTo>
                <a:cubicBezTo>
                  <a:pt x="8406" y="1563"/>
                  <a:pt x="8418" y="1584"/>
                  <a:pt x="8432" y="1601"/>
                </a:cubicBezTo>
                <a:cubicBezTo>
                  <a:pt x="8463" y="1639"/>
                  <a:pt x="8514" y="1658"/>
                  <a:pt x="8585" y="1658"/>
                </a:cubicBezTo>
                <a:cubicBezTo>
                  <a:pt x="8637" y="1658"/>
                  <a:pt x="8675" y="1651"/>
                  <a:pt x="8698" y="1638"/>
                </a:cubicBezTo>
                <a:cubicBezTo>
                  <a:pt x="8719" y="1630"/>
                  <a:pt x="8735" y="1620"/>
                  <a:pt x="8744" y="1608"/>
                </a:cubicBezTo>
                <a:cubicBezTo>
                  <a:pt x="8754" y="1595"/>
                  <a:pt x="8759" y="1582"/>
                  <a:pt x="8759" y="1569"/>
                </a:cubicBezTo>
                <a:cubicBezTo>
                  <a:pt x="8759" y="1559"/>
                  <a:pt x="8756" y="1550"/>
                  <a:pt x="8750" y="1541"/>
                </a:cubicBezTo>
                <a:cubicBezTo>
                  <a:pt x="8745" y="1533"/>
                  <a:pt x="8738" y="1527"/>
                  <a:pt x="8731" y="1525"/>
                </a:cubicBezTo>
                <a:cubicBezTo>
                  <a:pt x="8710" y="1519"/>
                  <a:pt x="8697" y="1513"/>
                  <a:pt x="8692" y="1508"/>
                </a:cubicBezTo>
                <a:cubicBezTo>
                  <a:pt x="8688" y="1503"/>
                  <a:pt x="8684" y="1489"/>
                  <a:pt x="8681" y="1469"/>
                </a:cubicBezTo>
                <a:cubicBezTo>
                  <a:pt x="8674" y="1413"/>
                  <a:pt x="8661" y="1371"/>
                  <a:pt x="8643" y="1342"/>
                </a:cubicBezTo>
                <a:cubicBezTo>
                  <a:pt x="8625" y="1314"/>
                  <a:pt x="8599" y="1294"/>
                  <a:pt x="8566" y="1283"/>
                </a:cubicBezTo>
                <a:cubicBezTo>
                  <a:pt x="8549" y="1276"/>
                  <a:pt x="8540" y="1270"/>
                  <a:pt x="8540" y="1264"/>
                </a:cubicBezTo>
                <a:cubicBezTo>
                  <a:pt x="8540" y="1261"/>
                  <a:pt x="8544" y="1258"/>
                  <a:pt x="8551" y="1254"/>
                </a:cubicBezTo>
                <a:cubicBezTo>
                  <a:pt x="8579" y="1240"/>
                  <a:pt x="8601" y="1219"/>
                  <a:pt x="8618" y="1191"/>
                </a:cubicBezTo>
                <a:cubicBezTo>
                  <a:pt x="8634" y="1164"/>
                  <a:pt x="8642" y="1133"/>
                  <a:pt x="8642" y="1099"/>
                </a:cubicBezTo>
                <a:cubicBezTo>
                  <a:pt x="8642" y="1039"/>
                  <a:pt x="8619" y="992"/>
                  <a:pt x="8572" y="958"/>
                </a:cubicBezTo>
                <a:cubicBezTo>
                  <a:pt x="8522" y="921"/>
                  <a:pt x="8459" y="902"/>
                  <a:pt x="8383" y="902"/>
                </a:cubicBezTo>
                <a:close/>
                <a:moveTo>
                  <a:pt x="2617" y="902"/>
                </a:moveTo>
                <a:cubicBezTo>
                  <a:pt x="2605" y="902"/>
                  <a:pt x="2581" y="904"/>
                  <a:pt x="2545" y="906"/>
                </a:cubicBezTo>
                <a:cubicBezTo>
                  <a:pt x="2496" y="910"/>
                  <a:pt x="2456" y="912"/>
                  <a:pt x="2424" y="912"/>
                </a:cubicBezTo>
                <a:cubicBezTo>
                  <a:pt x="2405" y="912"/>
                  <a:pt x="2391" y="912"/>
                  <a:pt x="2384" y="911"/>
                </a:cubicBezTo>
                <a:cubicBezTo>
                  <a:pt x="2337" y="908"/>
                  <a:pt x="2308" y="906"/>
                  <a:pt x="2298" y="906"/>
                </a:cubicBezTo>
                <a:cubicBezTo>
                  <a:pt x="2271" y="906"/>
                  <a:pt x="2250" y="908"/>
                  <a:pt x="2234" y="912"/>
                </a:cubicBezTo>
                <a:cubicBezTo>
                  <a:pt x="2214" y="917"/>
                  <a:pt x="2199" y="925"/>
                  <a:pt x="2187" y="936"/>
                </a:cubicBezTo>
                <a:cubicBezTo>
                  <a:pt x="2176" y="947"/>
                  <a:pt x="2170" y="961"/>
                  <a:pt x="2170" y="976"/>
                </a:cubicBezTo>
                <a:cubicBezTo>
                  <a:pt x="2170" y="988"/>
                  <a:pt x="2173" y="998"/>
                  <a:pt x="2180" y="1006"/>
                </a:cubicBezTo>
                <a:cubicBezTo>
                  <a:pt x="2186" y="1014"/>
                  <a:pt x="2197" y="1021"/>
                  <a:pt x="2211" y="1028"/>
                </a:cubicBezTo>
                <a:cubicBezTo>
                  <a:pt x="2226" y="1035"/>
                  <a:pt x="2236" y="1047"/>
                  <a:pt x="2240" y="1062"/>
                </a:cubicBezTo>
                <a:cubicBezTo>
                  <a:pt x="2244" y="1077"/>
                  <a:pt x="2246" y="1108"/>
                  <a:pt x="2246" y="1155"/>
                </a:cubicBezTo>
                <a:cubicBezTo>
                  <a:pt x="2246" y="1305"/>
                  <a:pt x="2246" y="1392"/>
                  <a:pt x="2244" y="1416"/>
                </a:cubicBezTo>
                <a:cubicBezTo>
                  <a:pt x="2242" y="1449"/>
                  <a:pt x="2238" y="1472"/>
                  <a:pt x="2234" y="1485"/>
                </a:cubicBezTo>
                <a:cubicBezTo>
                  <a:pt x="2229" y="1497"/>
                  <a:pt x="2220" y="1507"/>
                  <a:pt x="2207" y="1516"/>
                </a:cubicBezTo>
                <a:cubicBezTo>
                  <a:pt x="2192" y="1526"/>
                  <a:pt x="2183" y="1534"/>
                  <a:pt x="2178" y="1540"/>
                </a:cubicBezTo>
                <a:cubicBezTo>
                  <a:pt x="2173" y="1546"/>
                  <a:pt x="2170" y="1555"/>
                  <a:pt x="2170" y="1565"/>
                </a:cubicBezTo>
                <a:cubicBezTo>
                  <a:pt x="2170" y="1621"/>
                  <a:pt x="2238" y="1648"/>
                  <a:pt x="2373" y="1648"/>
                </a:cubicBezTo>
                <a:cubicBezTo>
                  <a:pt x="2443" y="1648"/>
                  <a:pt x="2493" y="1643"/>
                  <a:pt x="2525" y="1633"/>
                </a:cubicBezTo>
                <a:cubicBezTo>
                  <a:pt x="2557" y="1622"/>
                  <a:pt x="2573" y="1603"/>
                  <a:pt x="2573" y="1575"/>
                </a:cubicBezTo>
                <a:cubicBezTo>
                  <a:pt x="2573" y="1552"/>
                  <a:pt x="2560" y="1534"/>
                  <a:pt x="2533" y="1519"/>
                </a:cubicBezTo>
                <a:cubicBezTo>
                  <a:pt x="2527" y="1516"/>
                  <a:pt x="2523" y="1513"/>
                  <a:pt x="2520" y="1510"/>
                </a:cubicBezTo>
                <a:cubicBezTo>
                  <a:pt x="2518" y="1507"/>
                  <a:pt x="2516" y="1503"/>
                  <a:pt x="2514" y="1496"/>
                </a:cubicBezTo>
                <a:cubicBezTo>
                  <a:pt x="2509" y="1474"/>
                  <a:pt x="2506" y="1441"/>
                  <a:pt x="2506" y="1397"/>
                </a:cubicBezTo>
                <a:cubicBezTo>
                  <a:pt x="2506" y="1370"/>
                  <a:pt x="2508" y="1354"/>
                  <a:pt x="2510" y="1349"/>
                </a:cubicBezTo>
                <a:cubicBezTo>
                  <a:pt x="2512" y="1344"/>
                  <a:pt x="2517" y="1341"/>
                  <a:pt x="2526" y="1341"/>
                </a:cubicBezTo>
                <a:cubicBezTo>
                  <a:pt x="2545" y="1342"/>
                  <a:pt x="2560" y="1348"/>
                  <a:pt x="2571" y="1360"/>
                </a:cubicBezTo>
                <a:cubicBezTo>
                  <a:pt x="2581" y="1372"/>
                  <a:pt x="2590" y="1393"/>
                  <a:pt x="2598" y="1424"/>
                </a:cubicBezTo>
                <a:cubicBezTo>
                  <a:pt x="2610" y="1475"/>
                  <a:pt x="2621" y="1513"/>
                  <a:pt x="2631" y="1538"/>
                </a:cubicBezTo>
                <a:cubicBezTo>
                  <a:pt x="2640" y="1563"/>
                  <a:pt x="2652" y="1584"/>
                  <a:pt x="2666" y="1601"/>
                </a:cubicBezTo>
                <a:cubicBezTo>
                  <a:pt x="2697" y="1639"/>
                  <a:pt x="2748" y="1658"/>
                  <a:pt x="2819" y="1658"/>
                </a:cubicBezTo>
                <a:cubicBezTo>
                  <a:pt x="2871" y="1658"/>
                  <a:pt x="2909" y="1651"/>
                  <a:pt x="2932" y="1638"/>
                </a:cubicBezTo>
                <a:cubicBezTo>
                  <a:pt x="2953" y="1630"/>
                  <a:pt x="2969" y="1620"/>
                  <a:pt x="2978" y="1608"/>
                </a:cubicBezTo>
                <a:cubicBezTo>
                  <a:pt x="2988" y="1595"/>
                  <a:pt x="2993" y="1582"/>
                  <a:pt x="2993" y="1569"/>
                </a:cubicBezTo>
                <a:cubicBezTo>
                  <a:pt x="2993" y="1559"/>
                  <a:pt x="2990" y="1550"/>
                  <a:pt x="2984" y="1541"/>
                </a:cubicBezTo>
                <a:cubicBezTo>
                  <a:pt x="2979" y="1533"/>
                  <a:pt x="2972" y="1527"/>
                  <a:pt x="2965" y="1525"/>
                </a:cubicBezTo>
                <a:cubicBezTo>
                  <a:pt x="2944" y="1519"/>
                  <a:pt x="2931" y="1513"/>
                  <a:pt x="2926" y="1508"/>
                </a:cubicBezTo>
                <a:cubicBezTo>
                  <a:pt x="2922" y="1503"/>
                  <a:pt x="2918" y="1489"/>
                  <a:pt x="2915" y="1469"/>
                </a:cubicBezTo>
                <a:cubicBezTo>
                  <a:pt x="2908" y="1413"/>
                  <a:pt x="2895" y="1371"/>
                  <a:pt x="2877" y="1342"/>
                </a:cubicBezTo>
                <a:cubicBezTo>
                  <a:pt x="2859" y="1314"/>
                  <a:pt x="2833" y="1294"/>
                  <a:pt x="2800" y="1283"/>
                </a:cubicBezTo>
                <a:cubicBezTo>
                  <a:pt x="2783" y="1276"/>
                  <a:pt x="2774" y="1270"/>
                  <a:pt x="2774" y="1264"/>
                </a:cubicBezTo>
                <a:cubicBezTo>
                  <a:pt x="2774" y="1261"/>
                  <a:pt x="2778" y="1258"/>
                  <a:pt x="2785" y="1254"/>
                </a:cubicBezTo>
                <a:cubicBezTo>
                  <a:pt x="2813" y="1240"/>
                  <a:pt x="2835" y="1219"/>
                  <a:pt x="2852" y="1191"/>
                </a:cubicBezTo>
                <a:cubicBezTo>
                  <a:pt x="2868" y="1164"/>
                  <a:pt x="2876" y="1133"/>
                  <a:pt x="2876" y="1099"/>
                </a:cubicBezTo>
                <a:cubicBezTo>
                  <a:pt x="2876" y="1039"/>
                  <a:pt x="2853" y="992"/>
                  <a:pt x="2806" y="958"/>
                </a:cubicBezTo>
                <a:cubicBezTo>
                  <a:pt x="2756" y="921"/>
                  <a:pt x="2693" y="902"/>
                  <a:pt x="2617" y="902"/>
                </a:cubicBezTo>
                <a:close/>
                <a:moveTo>
                  <a:pt x="9420" y="900"/>
                </a:moveTo>
                <a:cubicBezTo>
                  <a:pt x="9371" y="900"/>
                  <a:pt x="9337" y="902"/>
                  <a:pt x="9317" y="905"/>
                </a:cubicBezTo>
                <a:cubicBezTo>
                  <a:pt x="9254" y="914"/>
                  <a:pt x="9222" y="938"/>
                  <a:pt x="9222" y="977"/>
                </a:cubicBezTo>
                <a:cubicBezTo>
                  <a:pt x="9222" y="990"/>
                  <a:pt x="9226" y="1001"/>
                  <a:pt x="9234" y="1010"/>
                </a:cubicBezTo>
                <a:cubicBezTo>
                  <a:pt x="9241" y="1019"/>
                  <a:pt x="9253" y="1027"/>
                  <a:pt x="9270" y="1036"/>
                </a:cubicBezTo>
                <a:cubicBezTo>
                  <a:pt x="9282" y="1041"/>
                  <a:pt x="9290" y="1047"/>
                  <a:pt x="9295" y="1053"/>
                </a:cubicBezTo>
                <a:cubicBezTo>
                  <a:pt x="9300" y="1059"/>
                  <a:pt x="9304" y="1069"/>
                  <a:pt x="9307" y="1082"/>
                </a:cubicBezTo>
                <a:cubicBezTo>
                  <a:pt x="9318" y="1122"/>
                  <a:pt x="9323" y="1186"/>
                  <a:pt x="9323" y="1274"/>
                </a:cubicBezTo>
                <a:cubicBezTo>
                  <a:pt x="9323" y="1356"/>
                  <a:pt x="9320" y="1420"/>
                  <a:pt x="9314" y="1464"/>
                </a:cubicBezTo>
                <a:cubicBezTo>
                  <a:pt x="9311" y="1486"/>
                  <a:pt x="9303" y="1501"/>
                  <a:pt x="9290" y="1508"/>
                </a:cubicBezTo>
                <a:cubicBezTo>
                  <a:pt x="9272" y="1519"/>
                  <a:pt x="9260" y="1528"/>
                  <a:pt x="9254" y="1535"/>
                </a:cubicBezTo>
                <a:cubicBezTo>
                  <a:pt x="9248" y="1542"/>
                  <a:pt x="9245" y="1553"/>
                  <a:pt x="9245" y="1567"/>
                </a:cubicBezTo>
                <a:cubicBezTo>
                  <a:pt x="9245" y="1594"/>
                  <a:pt x="9259" y="1614"/>
                  <a:pt x="9287" y="1628"/>
                </a:cubicBezTo>
                <a:cubicBezTo>
                  <a:pt x="9316" y="1642"/>
                  <a:pt x="9354" y="1648"/>
                  <a:pt x="9403" y="1648"/>
                </a:cubicBezTo>
                <a:cubicBezTo>
                  <a:pt x="9513" y="1648"/>
                  <a:pt x="9568" y="1621"/>
                  <a:pt x="9568" y="1565"/>
                </a:cubicBezTo>
                <a:cubicBezTo>
                  <a:pt x="9568" y="1543"/>
                  <a:pt x="9555" y="1526"/>
                  <a:pt x="9527" y="1512"/>
                </a:cubicBezTo>
                <a:cubicBezTo>
                  <a:pt x="9514" y="1505"/>
                  <a:pt x="9505" y="1494"/>
                  <a:pt x="9500" y="1478"/>
                </a:cubicBezTo>
                <a:cubicBezTo>
                  <a:pt x="9495" y="1463"/>
                  <a:pt x="9493" y="1431"/>
                  <a:pt x="9493" y="1384"/>
                </a:cubicBezTo>
                <a:cubicBezTo>
                  <a:pt x="9493" y="1333"/>
                  <a:pt x="9499" y="1308"/>
                  <a:pt x="9513" y="1308"/>
                </a:cubicBezTo>
                <a:cubicBezTo>
                  <a:pt x="9524" y="1308"/>
                  <a:pt x="9540" y="1316"/>
                  <a:pt x="9559" y="1334"/>
                </a:cubicBezTo>
                <a:lnTo>
                  <a:pt x="9866" y="1608"/>
                </a:lnTo>
                <a:cubicBezTo>
                  <a:pt x="9884" y="1625"/>
                  <a:pt x="9898" y="1636"/>
                  <a:pt x="9907" y="1641"/>
                </a:cubicBezTo>
                <a:cubicBezTo>
                  <a:pt x="9916" y="1646"/>
                  <a:pt x="9927" y="1649"/>
                  <a:pt x="9939" y="1649"/>
                </a:cubicBezTo>
                <a:cubicBezTo>
                  <a:pt x="9969" y="1649"/>
                  <a:pt x="9990" y="1630"/>
                  <a:pt x="10000" y="1591"/>
                </a:cubicBezTo>
                <a:cubicBezTo>
                  <a:pt x="10008" y="1563"/>
                  <a:pt x="10012" y="1518"/>
                  <a:pt x="10012" y="1456"/>
                </a:cubicBezTo>
                <a:cubicBezTo>
                  <a:pt x="10011" y="1419"/>
                  <a:pt x="10011" y="1384"/>
                  <a:pt x="10011" y="1350"/>
                </a:cubicBezTo>
                <a:lnTo>
                  <a:pt x="10011" y="1182"/>
                </a:lnTo>
                <a:cubicBezTo>
                  <a:pt x="10012" y="1120"/>
                  <a:pt x="10015" y="1080"/>
                  <a:pt x="10022" y="1064"/>
                </a:cubicBezTo>
                <a:cubicBezTo>
                  <a:pt x="10026" y="1054"/>
                  <a:pt x="10029" y="1048"/>
                  <a:pt x="10032" y="1045"/>
                </a:cubicBezTo>
                <a:cubicBezTo>
                  <a:pt x="10035" y="1042"/>
                  <a:pt x="10041" y="1039"/>
                  <a:pt x="10050" y="1035"/>
                </a:cubicBezTo>
                <a:cubicBezTo>
                  <a:pt x="10080" y="1022"/>
                  <a:pt x="10096" y="1002"/>
                  <a:pt x="10096" y="974"/>
                </a:cubicBezTo>
                <a:cubicBezTo>
                  <a:pt x="10096" y="943"/>
                  <a:pt x="10077" y="921"/>
                  <a:pt x="10040" y="910"/>
                </a:cubicBezTo>
                <a:cubicBezTo>
                  <a:pt x="10019" y="904"/>
                  <a:pt x="9982" y="900"/>
                  <a:pt x="9929" y="900"/>
                </a:cubicBezTo>
                <a:cubicBezTo>
                  <a:pt x="9888" y="900"/>
                  <a:pt x="9859" y="902"/>
                  <a:pt x="9842" y="906"/>
                </a:cubicBezTo>
                <a:cubicBezTo>
                  <a:pt x="9796" y="915"/>
                  <a:pt x="9774" y="937"/>
                  <a:pt x="9774" y="971"/>
                </a:cubicBezTo>
                <a:cubicBezTo>
                  <a:pt x="9774" y="986"/>
                  <a:pt x="9777" y="997"/>
                  <a:pt x="9784" y="1006"/>
                </a:cubicBezTo>
                <a:cubicBezTo>
                  <a:pt x="9790" y="1015"/>
                  <a:pt x="9801" y="1024"/>
                  <a:pt x="9816" y="1031"/>
                </a:cubicBezTo>
                <a:cubicBezTo>
                  <a:pt x="9830" y="1038"/>
                  <a:pt x="9839" y="1048"/>
                  <a:pt x="9844" y="1062"/>
                </a:cubicBezTo>
                <a:cubicBezTo>
                  <a:pt x="9848" y="1075"/>
                  <a:pt x="9851" y="1103"/>
                  <a:pt x="9851" y="1146"/>
                </a:cubicBezTo>
                <a:cubicBezTo>
                  <a:pt x="9851" y="1177"/>
                  <a:pt x="9845" y="1193"/>
                  <a:pt x="9835" y="1193"/>
                </a:cubicBezTo>
                <a:cubicBezTo>
                  <a:pt x="9827" y="1193"/>
                  <a:pt x="9812" y="1183"/>
                  <a:pt x="9790" y="1164"/>
                </a:cubicBezTo>
                <a:lnTo>
                  <a:pt x="9532" y="939"/>
                </a:lnTo>
                <a:cubicBezTo>
                  <a:pt x="9514" y="923"/>
                  <a:pt x="9498" y="912"/>
                  <a:pt x="9484" y="908"/>
                </a:cubicBezTo>
                <a:cubicBezTo>
                  <a:pt x="9470" y="903"/>
                  <a:pt x="9449" y="900"/>
                  <a:pt x="9420" y="900"/>
                </a:cubicBezTo>
                <a:close/>
                <a:moveTo>
                  <a:pt x="9014" y="900"/>
                </a:moveTo>
                <a:cubicBezTo>
                  <a:pt x="8969" y="900"/>
                  <a:pt x="8924" y="905"/>
                  <a:pt x="8878" y="914"/>
                </a:cubicBezTo>
                <a:cubicBezTo>
                  <a:pt x="8842" y="921"/>
                  <a:pt x="8816" y="929"/>
                  <a:pt x="8800" y="940"/>
                </a:cubicBezTo>
                <a:cubicBezTo>
                  <a:pt x="8783" y="950"/>
                  <a:pt x="8775" y="964"/>
                  <a:pt x="8775" y="982"/>
                </a:cubicBezTo>
                <a:cubicBezTo>
                  <a:pt x="8775" y="995"/>
                  <a:pt x="8778" y="1004"/>
                  <a:pt x="8784" y="1012"/>
                </a:cubicBezTo>
                <a:cubicBezTo>
                  <a:pt x="8790" y="1020"/>
                  <a:pt x="8800" y="1028"/>
                  <a:pt x="8814" y="1038"/>
                </a:cubicBezTo>
                <a:cubicBezTo>
                  <a:pt x="8831" y="1048"/>
                  <a:pt x="8842" y="1061"/>
                  <a:pt x="8847" y="1074"/>
                </a:cubicBezTo>
                <a:cubicBezTo>
                  <a:pt x="8855" y="1096"/>
                  <a:pt x="8859" y="1150"/>
                  <a:pt x="8859" y="1237"/>
                </a:cubicBezTo>
                <a:cubicBezTo>
                  <a:pt x="8859" y="1364"/>
                  <a:pt x="8855" y="1447"/>
                  <a:pt x="8849" y="1486"/>
                </a:cubicBezTo>
                <a:cubicBezTo>
                  <a:pt x="8846" y="1501"/>
                  <a:pt x="8838" y="1513"/>
                  <a:pt x="8824" y="1521"/>
                </a:cubicBezTo>
                <a:cubicBezTo>
                  <a:pt x="8799" y="1537"/>
                  <a:pt x="8786" y="1554"/>
                  <a:pt x="8786" y="1573"/>
                </a:cubicBezTo>
                <a:cubicBezTo>
                  <a:pt x="8786" y="1623"/>
                  <a:pt x="8846" y="1648"/>
                  <a:pt x="8965" y="1648"/>
                </a:cubicBezTo>
                <a:cubicBezTo>
                  <a:pt x="9032" y="1648"/>
                  <a:pt x="9089" y="1643"/>
                  <a:pt x="9135" y="1632"/>
                </a:cubicBezTo>
                <a:cubicBezTo>
                  <a:pt x="9183" y="1620"/>
                  <a:pt x="9207" y="1597"/>
                  <a:pt x="9207" y="1564"/>
                </a:cubicBezTo>
                <a:cubicBezTo>
                  <a:pt x="9207" y="1540"/>
                  <a:pt x="9193" y="1522"/>
                  <a:pt x="9166" y="1510"/>
                </a:cubicBezTo>
                <a:cubicBezTo>
                  <a:pt x="9155" y="1504"/>
                  <a:pt x="9148" y="1500"/>
                  <a:pt x="9144" y="1496"/>
                </a:cubicBezTo>
                <a:cubicBezTo>
                  <a:pt x="9140" y="1491"/>
                  <a:pt x="9137" y="1484"/>
                  <a:pt x="9134" y="1474"/>
                </a:cubicBezTo>
                <a:cubicBezTo>
                  <a:pt x="9128" y="1446"/>
                  <a:pt x="9125" y="1365"/>
                  <a:pt x="9125" y="1234"/>
                </a:cubicBezTo>
                <a:cubicBezTo>
                  <a:pt x="9125" y="1156"/>
                  <a:pt x="9128" y="1105"/>
                  <a:pt x="9132" y="1081"/>
                </a:cubicBezTo>
                <a:cubicBezTo>
                  <a:pt x="9137" y="1056"/>
                  <a:pt x="9145" y="1041"/>
                  <a:pt x="9158" y="1035"/>
                </a:cubicBezTo>
                <a:cubicBezTo>
                  <a:pt x="9178" y="1024"/>
                  <a:pt x="9191" y="1016"/>
                  <a:pt x="9197" y="1009"/>
                </a:cubicBezTo>
                <a:cubicBezTo>
                  <a:pt x="9203" y="1003"/>
                  <a:pt x="9207" y="993"/>
                  <a:pt x="9207" y="980"/>
                </a:cubicBezTo>
                <a:cubicBezTo>
                  <a:pt x="9207" y="945"/>
                  <a:pt x="9180" y="921"/>
                  <a:pt x="9127" y="911"/>
                </a:cubicBezTo>
                <a:cubicBezTo>
                  <a:pt x="9091" y="904"/>
                  <a:pt x="9054" y="900"/>
                  <a:pt x="9014" y="900"/>
                </a:cubicBezTo>
                <a:close/>
                <a:moveTo>
                  <a:pt x="5647" y="900"/>
                </a:moveTo>
                <a:cubicBezTo>
                  <a:pt x="5630" y="900"/>
                  <a:pt x="5608" y="902"/>
                  <a:pt x="5581" y="905"/>
                </a:cubicBezTo>
                <a:cubicBezTo>
                  <a:pt x="5555" y="909"/>
                  <a:pt x="5533" y="913"/>
                  <a:pt x="5515" y="919"/>
                </a:cubicBezTo>
                <a:cubicBezTo>
                  <a:pt x="5500" y="923"/>
                  <a:pt x="5488" y="930"/>
                  <a:pt x="5477" y="942"/>
                </a:cubicBezTo>
                <a:cubicBezTo>
                  <a:pt x="5466" y="954"/>
                  <a:pt x="5461" y="967"/>
                  <a:pt x="5461" y="981"/>
                </a:cubicBezTo>
                <a:cubicBezTo>
                  <a:pt x="5461" y="1004"/>
                  <a:pt x="5474" y="1022"/>
                  <a:pt x="5500" y="1035"/>
                </a:cubicBezTo>
                <a:cubicBezTo>
                  <a:pt x="5512" y="1041"/>
                  <a:pt x="5520" y="1046"/>
                  <a:pt x="5523" y="1048"/>
                </a:cubicBezTo>
                <a:cubicBezTo>
                  <a:pt x="5527" y="1051"/>
                  <a:pt x="5529" y="1055"/>
                  <a:pt x="5532" y="1060"/>
                </a:cubicBezTo>
                <a:cubicBezTo>
                  <a:pt x="5540" y="1079"/>
                  <a:pt x="5544" y="1115"/>
                  <a:pt x="5544" y="1170"/>
                </a:cubicBezTo>
                <a:cubicBezTo>
                  <a:pt x="5544" y="1214"/>
                  <a:pt x="5542" y="1268"/>
                  <a:pt x="5540" y="1330"/>
                </a:cubicBezTo>
                <a:cubicBezTo>
                  <a:pt x="5537" y="1393"/>
                  <a:pt x="5534" y="1438"/>
                  <a:pt x="5531" y="1466"/>
                </a:cubicBezTo>
                <a:cubicBezTo>
                  <a:pt x="5528" y="1491"/>
                  <a:pt x="5525" y="1507"/>
                  <a:pt x="5522" y="1515"/>
                </a:cubicBezTo>
                <a:cubicBezTo>
                  <a:pt x="5519" y="1522"/>
                  <a:pt x="5514" y="1527"/>
                  <a:pt x="5507" y="1530"/>
                </a:cubicBezTo>
                <a:cubicBezTo>
                  <a:pt x="5486" y="1540"/>
                  <a:pt x="5472" y="1549"/>
                  <a:pt x="5466" y="1554"/>
                </a:cubicBezTo>
                <a:cubicBezTo>
                  <a:pt x="5461" y="1560"/>
                  <a:pt x="5458" y="1569"/>
                  <a:pt x="5458" y="1581"/>
                </a:cubicBezTo>
                <a:cubicBezTo>
                  <a:pt x="5458" y="1626"/>
                  <a:pt x="5503" y="1648"/>
                  <a:pt x="5594" y="1648"/>
                </a:cubicBezTo>
                <a:cubicBezTo>
                  <a:pt x="5700" y="1648"/>
                  <a:pt x="5754" y="1625"/>
                  <a:pt x="5754" y="1579"/>
                </a:cubicBezTo>
                <a:cubicBezTo>
                  <a:pt x="5754" y="1561"/>
                  <a:pt x="5746" y="1548"/>
                  <a:pt x="5730" y="1540"/>
                </a:cubicBezTo>
                <a:cubicBezTo>
                  <a:pt x="5714" y="1531"/>
                  <a:pt x="5704" y="1526"/>
                  <a:pt x="5701" y="1523"/>
                </a:cubicBezTo>
                <a:cubicBezTo>
                  <a:pt x="5698" y="1521"/>
                  <a:pt x="5696" y="1517"/>
                  <a:pt x="5694" y="1512"/>
                </a:cubicBezTo>
                <a:cubicBezTo>
                  <a:pt x="5691" y="1500"/>
                  <a:pt x="5689" y="1476"/>
                  <a:pt x="5689" y="1441"/>
                </a:cubicBezTo>
                <a:cubicBezTo>
                  <a:pt x="5689" y="1405"/>
                  <a:pt x="5691" y="1368"/>
                  <a:pt x="5693" y="1329"/>
                </a:cubicBezTo>
                <a:cubicBezTo>
                  <a:pt x="5693" y="1317"/>
                  <a:pt x="5696" y="1312"/>
                  <a:pt x="5700" y="1312"/>
                </a:cubicBezTo>
                <a:cubicBezTo>
                  <a:pt x="5706" y="1312"/>
                  <a:pt x="5712" y="1320"/>
                  <a:pt x="5719" y="1337"/>
                </a:cubicBezTo>
                <a:lnTo>
                  <a:pt x="5788" y="1491"/>
                </a:lnTo>
                <a:cubicBezTo>
                  <a:pt x="5797" y="1511"/>
                  <a:pt x="5808" y="1535"/>
                  <a:pt x="5822" y="1562"/>
                </a:cubicBezTo>
                <a:cubicBezTo>
                  <a:pt x="5836" y="1589"/>
                  <a:pt x="5845" y="1605"/>
                  <a:pt x="5850" y="1609"/>
                </a:cubicBezTo>
                <a:cubicBezTo>
                  <a:pt x="5858" y="1618"/>
                  <a:pt x="5867" y="1622"/>
                  <a:pt x="5878" y="1622"/>
                </a:cubicBezTo>
                <a:cubicBezTo>
                  <a:pt x="5889" y="1622"/>
                  <a:pt x="5899" y="1618"/>
                  <a:pt x="5907" y="1608"/>
                </a:cubicBezTo>
                <a:cubicBezTo>
                  <a:pt x="5915" y="1598"/>
                  <a:pt x="5924" y="1581"/>
                  <a:pt x="5936" y="1557"/>
                </a:cubicBezTo>
                <a:lnTo>
                  <a:pt x="5998" y="1418"/>
                </a:lnTo>
                <a:cubicBezTo>
                  <a:pt x="6015" y="1378"/>
                  <a:pt x="6028" y="1353"/>
                  <a:pt x="6036" y="1342"/>
                </a:cubicBezTo>
                <a:cubicBezTo>
                  <a:pt x="6043" y="1330"/>
                  <a:pt x="6050" y="1325"/>
                  <a:pt x="6056" y="1325"/>
                </a:cubicBezTo>
                <a:cubicBezTo>
                  <a:pt x="6059" y="1325"/>
                  <a:pt x="6061" y="1327"/>
                  <a:pt x="6062" y="1333"/>
                </a:cubicBezTo>
                <a:cubicBezTo>
                  <a:pt x="6064" y="1339"/>
                  <a:pt x="6065" y="1355"/>
                  <a:pt x="6065" y="1381"/>
                </a:cubicBezTo>
                <a:cubicBezTo>
                  <a:pt x="6065" y="1429"/>
                  <a:pt x="6063" y="1464"/>
                  <a:pt x="6060" y="1483"/>
                </a:cubicBezTo>
                <a:cubicBezTo>
                  <a:pt x="6057" y="1503"/>
                  <a:pt x="6052" y="1515"/>
                  <a:pt x="6046" y="1521"/>
                </a:cubicBezTo>
                <a:cubicBezTo>
                  <a:pt x="6028" y="1535"/>
                  <a:pt x="6016" y="1546"/>
                  <a:pt x="6011" y="1553"/>
                </a:cubicBezTo>
                <a:cubicBezTo>
                  <a:pt x="6006" y="1559"/>
                  <a:pt x="6003" y="1567"/>
                  <a:pt x="6003" y="1578"/>
                </a:cubicBezTo>
                <a:cubicBezTo>
                  <a:pt x="6003" y="1606"/>
                  <a:pt x="6022" y="1625"/>
                  <a:pt x="6059" y="1636"/>
                </a:cubicBezTo>
                <a:cubicBezTo>
                  <a:pt x="6088" y="1645"/>
                  <a:pt x="6133" y="1649"/>
                  <a:pt x="6192" y="1649"/>
                </a:cubicBezTo>
                <a:cubicBezTo>
                  <a:pt x="6231" y="1649"/>
                  <a:pt x="6260" y="1648"/>
                  <a:pt x="6278" y="1646"/>
                </a:cubicBezTo>
                <a:cubicBezTo>
                  <a:pt x="6297" y="1644"/>
                  <a:pt x="6313" y="1641"/>
                  <a:pt x="6326" y="1635"/>
                </a:cubicBezTo>
                <a:cubicBezTo>
                  <a:pt x="6367" y="1624"/>
                  <a:pt x="6388" y="1603"/>
                  <a:pt x="6388" y="1573"/>
                </a:cubicBezTo>
                <a:cubicBezTo>
                  <a:pt x="6388" y="1556"/>
                  <a:pt x="6380" y="1542"/>
                  <a:pt x="6364" y="1532"/>
                </a:cubicBezTo>
                <a:cubicBezTo>
                  <a:pt x="6348" y="1521"/>
                  <a:pt x="6338" y="1513"/>
                  <a:pt x="6334" y="1509"/>
                </a:cubicBezTo>
                <a:cubicBezTo>
                  <a:pt x="6331" y="1504"/>
                  <a:pt x="6328" y="1494"/>
                  <a:pt x="6326" y="1479"/>
                </a:cubicBezTo>
                <a:cubicBezTo>
                  <a:pt x="6318" y="1414"/>
                  <a:pt x="6314" y="1338"/>
                  <a:pt x="6314" y="1250"/>
                </a:cubicBezTo>
                <a:cubicBezTo>
                  <a:pt x="6314" y="1182"/>
                  <a:pt x="6318" y="1121"/>
                  <a:pt x="6326" y="1068"/>
                </a:cubicBezTo>
                <a:cubicBezTo>
                  <a:pt x="6329" y="1055"/>
                  <a:pt x="6337" y="1043"/>
                  <a:pt x="6350" y="1034"/>
                </a:cubicBezTo>
                <a:cubicBezTo>
                  <a:pt x="6364" y="1023"/>
                  <a:pt x="6373" y="1014"/>
                  <a:pt x="6378" y="1007"/>
                </a:cubicBezTo>
                <a:cubicBezTo>
                  <a:pt x="6383" y="1000"/>
                  <a:pt x="6385" y="990"/>
                  <a:pt x="6385" y="978"/>
                </a:cubicBezTo>
                <a:cubicBezTo>
                  <a:pt x="6385" y="926"/>
                  <a:pt x="6332" y="901"/>
                  <a:pt x="6228" y="901"/>
                </a:cubicBezTo>
                <a:cubicBezTo>
                  <a:pt x="6170" y="901"/>
                  <a:pt x="6129" y="909"/>
                  <a:pt x="6106" y="925"/>
                </a:cubicBezTo>
                <a:cubicBezTo>
                  <a:pt x="6088" y="938"/>
                  <a:pt x="6070" y="962"/>
                  <a:pt x="6053" y="997"/>
                </a:cubicBezTo>
                <a:cubicBezTo>
                  <a:pt x="6050" y="1003"/>
                  <a:pt x="6044" y="1016"/>
                  <a:pt x="6034" y="1037"/>
                </a:cubicBezTo>
                <a:lnTo>
                  <a:pt x="5962" y="1175"/>
                </a:lnTo>
                <a:cubicBezTo>
                  <a:pt x="5955" y="1189"/>
                  <a:pt x="5950" y="1197"/>
                  <a:pt x="5946" y="1201"/>
                </a:cubicBezTo>
                <a:cubicBezTo>
                  <a:pt x="5942" y="1205"/>
                  <a:pt x="5939" y="1206"/>
                  <a:pt x="5935" y="1206"/>
                </a:cubicBezTo>
                <a:cubicBezTo>
                  <a:pt x="5930" y="1206"/>
                  <a:pt x="5926" y="1205"/>
                  <a:pt x="5923" y="1202"/>
                </a:cubicBezTo>
                <a:cubicBezTo>
                  <a:pt x="5920" y="1198"/>
                  <a:pt x="5913" y="1186"/>
                  <a:pt x="5902" y="1165"/>
                </a:cubicBezTo>
                <a:lnTo>
                  <a:pt x="5791" y="960"/>
                </a:lnTo>
                <a:cubicBezTo>
                  <a:pt x="5783" y="946"/>
                  <a:pt x="5776" y="935"/>
                  <a:pt x="5770" y="928"/>
                </a:cubicBezTo>
                <a:cubicBezTo>
                  <a:pt x="5764" y="922"/>
                  <a:pt x="5756" y="916"/>
                  <a:pt x="5745" y="912"/>
                </a:cubicBezTo>
                <a:cubicBezTo>
                  <a:pt x="5725" y="904"/>
                  <a:pt x="5693" y="900"/>
                  <a:pt x="5647" y="900"/>
                </a:cubicBezTo>
                <a:close/>
                <a:moveTo>
                  <a:pt x="3945" y="900"/>
                </a:moveTo>
                <a:cubicBezTo>
                  <a:pt x="3928" y="900"/>
                  <a:pt x="3906" y="902"/>
                  <a:pt x="3879" y="905"/>
                </a:cubicBezTo>
                <a:cubicBezTo>
                  <a:pt x="3853" y="909"/>
                  <a:pt x="3831" y="913"/>
                  <a:pt x="3813" y="919"/>
                </a:cubicBezTo>
                <a:cubicBezTo>
                  <a:pt x="3798" y="923"/>
                  <a:pt x="3786" y="930"/>
                  <a:pt x="3775" y="942"/>
                </a:cubicBezTo>
                <a:cubicBezTo>
                  <a:pt x="3764" y="954"/>
                  <a:pt x="3759" y="967"/>
                  <a:pt x="3759" y="981"/>
                </a:cubicBezTo>
                <a:cubicBezTo>
                  <a:pt x="3759" y="1004"/>
                  <a:pt x="3772" y="1022"/>
                  <a:pt x="3798" y="1035"/>
                </a:cubicBezTo>
                <a:cubicBezTo>
                  <a:pt x="3810" y="1041"/>
                  <a:pt x="3818" y="1046"/>
                  <a:pt x="3821" y="1048"/>
                </a:cubicBezTo>
                <a:cubicBezTo>
                  <a:pt x="3825" y="1051"/>
                  <a:pt x="3827" y="1055"/>
                  <a:pt x="3830" y="1060"/>
                </a:cubicBezTo>
                <a:cubicBezTo>
                  <a:pt x="3838" y="1079"/>
                  <a:pt x="3842" y="1115"/>
                  <a:pt x="3842" y="1170"/>
                </a:cubicBezTo>
                <a:cubicBezTo>
                  <a:pt x="3842" y="1214"/>
                  <a:pt x="3840" y="1268"/>
                  <a:pt x="3838" y="1330"/>
                </a:cubicBezTo>
                <a:cubicBezTo>
                  <a:pt x="3835" y="1393"/>
                  <a:pt x="3832" y="1438"/>
                  <a:pt x="3829" y="1466"/>
                </a:cubicBezTo>
                <a:cubicBezTo>
                  <a:pt x="3826" y="1491"/>
                  <a:pt x="3823" y="1507"/>
                  <a:pt x="3820" y="1515"/>
                </a:cubicBezTo>
                <a:cubicBezTo>
                  <a:pt x="3817" y="1522"/>
                  <a:pt x="3812" y="1527"/>
                  <a:pt x="3805" y="1530"/>
                </a:cubicBezTo>
                <a:cubicBezTo>
                  <a:pt x="3784" y="1540"/>
                  <a:pt x="3770" y="1549"/>
                  <a:pt x="3764" y="1554"/>
                </a:cubicBezTo>
                <a:cubicBezTo>
                  <a:pt x="3759" y="1560"/>
                  <a:pt x="3756" y="1569"/>
                  <a:pt x="3756" y="1581"/>
                </a:cubicBezTo>
                <a:cubicBezTo>
                  <a:pt x="3756" y="1626"/>
                  <a:pt x="3801" y="1648"/>
                  <a:pt x="3892" y="1648"/>
                </a:cubicBezTo>
                <a:cubicBezTo>
                  <a:pt x="3998" y="1648"/>
                  <a:pt x="4052" y="1625"/>
                  <a:pt x="4052" y="1579"/>
                </a:cubicBezTo>
                <a:cubicBezTo>
                  <a:pt x="4052" y="1561"/>
                  <a:pt x="4044" y="1548"/>
                  <a:pt x="4028" y="1540"/>
                </a:cubicBezTo>
                <a:cubicBezTo>
                  <a:pt x="4012" y="1531"/>
                  <a:pt x="4002" y="1526"/>
                  <a:pt x="3999" y="1523"/>
                </a:cubicBezTo>
                <a:cubicBezTo>
                  <a:pt x="3996" y="1521"/>
                  <a:pt x="3994" y="1517"/>
                  <a:pt x="3992" y="1512"/>
                </a:cubicBezTo>
                <a:cubicBezTo>
                  <a:pt x="3989" y="1500"/>
                  <a:pt x="3987" y="1476"/>
                  <a:pt x="3987" y="1441"/>
                </a:cubicBezTo>
                <a:cubicBezTo>
                  <a:pt x="3987" y="1405"/>
                  <a:pt x="3989" y="1368"/>
                  <a:pt x="3991" y="1329"/>
                </a:cubicBezTo>
                <a:cubicBezTo>
                  <a:pt x="3991" y="1317"/>
                  <a:pt x="3994" y="1312"/>
                  <a:pt x="3998" y="1312"/>
                </a:cubicBezTo>
                <a:cubicBezTo>
                  <a:pt x="4004" y="1312"/>
                  <a:pt x="4010" y="1320"/>
                  <a:pt x="4017" y="1337"/>
                </a:cubicBezTo>
                <a:lnTo>
                  <a:pt x="4086" y="1491"/>
                </a:lnTo>
                <a:cubicBezTo>
                  <a:pt x="4095" y="1511"/>
                  <a:pt x="4106" y="1535"/>
                  <a:pt x="4120" y="1562"/>
                </a:cubicBezTo>
                <a:cubicBezTo>
                  <a:pt x="4134" y="1589"/>
                  <a:pt x="4143" y="1605"/>
                  <a:pt x="4148" y="1609"/>
                </a:cubicBezTo>
                <a:cubicBezTo>
                  <a:pt x="4156" y="1618"/>
                  <a:pt x="4165" y="1622"/>
                  <a:pt x="4176" y="1622"/>
                </a:cubicBezTo>
                <a:cubicBezTo>
                  <a:pt x="4187" y="1622"/>
                  <a:pt x="4197" y="1618"/>
                  <a:pt x="4205" y="1608"/>
                </a:cubicBezTo>
                <a:cubicBezTo>
                  <a:pt x="4213" y="1598"/>
                  <a:pt x="4222" y="1581"/>
                  <a:pt x="4234" y="1557"/>
                </a:cubicBezTo>
                <a:lnTo>
                  <a:pt x="4296" y="1418"/>
                </a:lnTo>
                <a:cubicBezTo>
                  <a:pt x="4313" y="1378"/>
                  <a:pt x="4326" y="1353"/>
                  <a:pt x="4334" y="1342"/>
                </a:cubicBezTo>
                <a:cubicBezTo>
                  <a:pt x="4341" y="1330"/>
                  <a:pt x="4348" y="1325"/>
                  <a:pt x="4354" y="1325"/>
                </a:cubicBezTo>
                <a:cubicBezTo>
                  <a:pt x="4357" y="1325"/>
                  <a:pt x="4359" y="1327"/>
                  <a:pt x="4360" y="1333"/>
                </a:cubicBezTo>
                <a:cubicBezTo>
                  <a:pt x="4362" y="1339"/>
                  <a:pt x="4363" y="1355"/>
                  <a:pt x="4363" y="1381"/>
                </a:cubicBezTo>
                <a:cubicBezTo>
                  <a:pt x="4363" y="1429"/>
                  <a:pt x="4361" y="1464"/>
                  <a:pt x="4358" y="1483"/>
                </a:cubicBezTo>
                <a:cubicBezTo>
                  <a:pt x="4355" y="1503"/>
                  <a:pt x="4350" y="1515"/>
                  <a:pt x="4344" y="1521"/>
                </a:cubicBezTo>
                <a:cubicBezTo>
                  <a:pt x="4326" y="1535"/>
                  <a:pt x="4314" y="1546"/>
                  <a:pt x="4309" y="1553"/>
                </a:cubicBezTo>
                <a:cubicBezTo>
                  <a:pt x="4304" y="1559"/>
                  <a:pt x="4301" y="1567"/>
                  <a:pt x="4301" y="1578"/>
                </a:cubicBezTo>
                <a:cubicBezTo>
                  <a:pt x="4301" y="1606"/>
                  <a:pt x="4320" y="1625"/>
                  <a:pt x="4357" y="1636"/>
                </a:cubicBezTo>
                <a:cubicBezTo>
                  <a:pt x="4386" y="1645"/>
                  <a:pt x="4431" y="1649"/>
                  <a:pt x="4490" y="1649"/>
                </a:cubicBezTo>
                <a:cubicBezTo>
                  <a:pt x="4529" y="1649"/>
                  <a:pt x="4558" y="1648"/>
                  <a:pt x="4576" y="1646"/>
                </a:cubicBezTo>
                <a:cubicBezTo>
                  <a:pt x="4595" y="1644"/>
                  <a:pt x="4611" y="1641"/>
                  <a:pt x="4624" y="1635"/>
                </a:cubicBezTo>
                <a:cubicBezTo>
                  <a:pt x="4665" y="1624"/>
                  <a:pt x="4686" y="1603"/>
                  <a:pt x="4686" y="1573"/>
                </a:cubicBezTo>
                <a:cubicBezTo>
                  <a:pt x="4686" y="1556"/>
                  <a:pt x="4678" y="1542"/>
                  <a:pt x="4662" y="1532"/>
                </a:cubicBezTo>
                <a:cubicBezTo>
                  <a:pt x="4646" y="1521"/>
                  <a:pt x="4636" y="1513"/>
                  <a:pt x="4632" y="1509"/>
                </a:cubicBezTo>
                <a:cubicBezTo>
                  <a:pt x="4629" y="1504"/>
                  <a:pt x="4626" y="1494"/>
                  <a:pt x="4624" y="1479"/>
                </a:cubicBezTo>
                <a:cubicBezTo>
                  <a:pt x="4616" y="1414"/>
                  <a:pt x="4612" y="1338"/>
                  <a:pt x="4612" y="1250"/>
                </a:cubicBezTo>
                <a:cubicBezTo>
                  <a:pt x="4612" y="1182"/>
                  <a:pt x="4616" y="1121"/>
                  <a:pt x="4624" y="1068"/>
                </a:cubicBezTo>
                <a:cubicBezTo>
                  <a:pt x="4627" y="1055"/>
                  <a:pt x="4635" y="1043"/>
                  <a:pt x="4648" y="1034"/>
                </a:cubicBezTo>
                <a:cubicBezTo>
                  <a:pt x="4662" y="1023"/>
                  <a:pt x="4671" y="1014"/>
                  <a:pt x="4676" y="1007"/>
                </a:cubicBezTo>
                <a:cubicBezTo>
                  <a:pt x="4681" y="1000"/>
                  <a:pt x="4683" y="990"/>
                  <a:pt x="4683" y="978"/>
                </a:cubicBezTo>
                <a:cubicBezTo>
                  <a:pt x="4683" y="926"/>
                  <a:pt x="4630" y="901"/>
                  <a:pt x="4526" y="901"/>
                </a:cubicBezTo>
                <a:cubicBezTo>
                  <a:pt x="4468" y="901"/>
                  <a:pt x="4427" y="909"/>
                  <a:pt x="4404" y="925"/>
                </a:cubicBezTo>
                <a:cubicBezTo>
                  <a:pt x="4386" y="938"/>
                  <a:pt x="4368" y="962"/>
                  <a:pt x="4351" y="997"/>
                </a:cubicBezTo>
                <a:cubicBezTo>
                  <a:pt x="4348" y="1003"/>
                  <a:pt x="4342" y="1016"/>
                  <a:pt x="4332" y="1037"/>
                </a:cubicBezTo>
                <a:lnTo>
                  <a:pt x="4260" y="1175"/>
                </a:lnTo>
                <a:cubicBezTo>
                  <a:pt x="4253" y="1189"/>
                  <a:pt x="4248" y="1197"/>
                  <a:pt x="4244" y="1201"/>
                </a:cubicBezTo>
                <a:cubicBezTo>
                  <a:pt x="4240" y="1205"/>
                  <a:pt x="4237" y="1206"/>
                  <a:pt x="4233" y="1206"/>
                </a:cubicBezTo>
                <a:cubicBezTo>
                  <a:pt x="4228" y="1206"/>
                  <a:pt x="4224" y="1205"/>
                  <a:pt x="4221" y="1202"/>
                </a:cubicBezTo>
                <a:cubicBezTo>
                  <a:pt x="4218" y="1198"/>
                  <a:pt x="4211" y="1186"/>
                  <a:pt x="4200" y="1165"/>
                </a:cubicBezTo>
                <a:lnTo>
                  <a:pt x="4089" y="960"/>
                </a:lnTo>
                <a:cubicBezTo>
                  <a:pt x="4081" y="946"/>
                  <a:pt x="4074" y="935"/>
                  <a:pt x="4068" y="928"/>
                </a:cubicBezTo>
                <a:cubicBezTo>
                  <a:pt x="4062" y="922"/>
                  <a:pt x="4054" y="916"/>
                  <a:pt x="4043" y="912"/>
                </a:cubicBezTo>
                <a:cubicBezTo>
                  <a:pt x="4023" y="904"/>
                  <a:pt x="3991" y="900"/>
                  <a:pt x="3945" y="900"/>
                </a:cubicBezTo>
                <a:close/>
                <a:moveTo>
                  <a:pt x="12234" y="900"/>
                </a:moveTo>
                <a:cubicBezTo>
                  <a:pt x="12192" y="900"/>
                  <a:pt x="12151" y="904"/>
                  <a:pt x="12111" y="912"/>
                </a:cubicBezTo>
                <a:cubicBezTo>
                  <a:pt x="12037" y="927"/>
                  <a:pt x="12001" y="954"/>
                  <a:pt x="12001" y="994"/>
                </a:cubicBezTo>
                <a:cubicBezTo>
                  <a:pt x="12001" y="1013"/>
                  <a:pt x="12009" y="1027"/>
                  <a:pt x="12026" y="1035"/>
                </a:cubicBezTo>
                <a:cubicBezTo>
                  <a:pt x="12049" y="1046"/>
                  <a:pt x="12063" y="1056"/>
                  <a:pt x="12067" y="1064"/>
                </a:cubicBezTo>
                <a:cubicBezTo>
                  <a:pt x="12071" y="1071"/>
                  <a:pt x="12073" y="1089"/>
                  <a:pt x="12073" y="1117"/>
                </a:cubicBezTo>
                <a:cubicBezTo>
                  <a:pt x="12073" y="1128"/>
                  <a:pt x="12074" y="1176"/>
                  <a:pt x="12075" y="1259"/>
                </a:cubicBezTo>
                <a:cubicBezTo>
                  <a:pt x="12075" y="1275"/>
                  <a:pt x="12076" y="1289"/>
                  <a:pt x="12076" y="1301"/>
                </a:cubicBezTo>
                <a:cubicBezTo>
                  <a:pt x="12076" y="1366"/>
                  <a:pt x="12073" y="1417"/>
                  <a:pt x="12068" y="1457"/>
                </a:cubicBezTo>
                <a:cubicBezTo>
                  <a:pt x="12066" y="1475"/>
                  <a:pt x="12063" y="1487"/>
                  <a:pt x="12060" y="1493"/>
                </a:cubicBezTo>
                <a:cubicBezTo>
                  <a:pt x="12057" y="1499"/>
                  <a:pt x="12053" y="1503"/>
                  <a:pt x="12048" y="1505"/>
                </a:cubicBezTo>
                <a:cubicBezTo>
                  <a:pt x="12025" y="1517"/>
                  <a:pt x="12011" y="1527"/>
                  <a:pt x="12004" y="1535"/>
                </a:cubicBezTo>
                <a:cubicBezTo>
                  <a:pt x="11997" y="1542"/>
                  <a:pt x="11994" y="1553"/>
                  <a:pt x="11994" y="1567"/>
                </a:cubicBezTo>
                <a:cubicBezTo>
                  <a:pt x="11994" y="1581"/>
                  <a:pt x="11999" y="1594"/>
                  <a:pt x="12010" y="1605"/>
                </a:cubicBezTo>
                <a:cubicBezTo>
                  <a:pt x="12020" y="1616"/>
                  <a:pt x="12034" y="1625"/>
                  <a:pt x="12051" y="1630"/>
                </a:cubicBezTo>
                <a:cubicBezTo>
                  <a:pt x="12088" y="1642"/>
                  <a:pt x="12135" y="1648"/>
                  <a:pt x="12193" y="1648"/>
                </a:cubicBezTo>
                <a:cubicBezTo>
                  <a:pt x="12257" y="1648"/>
                  <a:pt x="12306" y="1641"/>
                  <a:pt x="12343" y="1627"/>
                </a:cubicBezTo>
                <a:cubicBezTo>
                  <a:pt x="12379" y="1614"/>
                  <a:pt x="12398" y="1592"/>
                  <a:pt x="12398" y="1563"/>
                </a:cubicBezTo>
                <a:cubicBezTo>
                  <a:pt x="12398" y="1540"/>
                  <a:pt x="12389" y="1524"/>
                  <a:pt x="12371" y="1514"/>
                </a:cubicBezTo>
                <a:cubicBezTo>
                  <a:pt x="12358" y="1506"/>
                  <a:pt x="12350" y="1500"/>
                  <a:pt x="12346" y="1495"/>
                </a:cubicBezTo>
                <a:cubicBezTo>
                  <a:pt x="12337" y="1480"/>
                  <a:pt x="12332" y="1454"/>
                  <a:pt x="12332" y="1416"/>
                </a:cubicBezTo>
                <a:cubicBezTo>
                  <a:pt x="12332" y="1392"/>
                  <a:pt x="12333" y="1372"/>
                  <a:pt x="12335" y="1356"/>
                </a:cubicBezTo>
                <a:cubicBezTo>
                  <a:pt x="12337" y="1347"/>
                  <a:pt x="12339" y="1342"/>
                  <a:pt x="12341" y="1341"/>
                </a:cubicBezTo>
                <a:cubicBezTo>
                  <a:pt x="12357" y="1335"/>
                  <a:pt x="12395" y="1331"/>
                  <a:pt x="12455" y="1331"/>
                </a:cubicBezTo>
                <a:cubicBezTo>
                  <a:pt x="12480" y="1331"/>
                  <a:pt x="12494" y="1333"/>
                  <a:pt x="12498" y="1336"/>
                </a:cubicBezTo>
                <a:cubicBezTo>
                  <a:pt x="12502" y="1340"/>
                  <a:pt x="12504" y="1350"/>
                  <a:pt x="12504" y="1368"/>
                </a:cubicBezTo>
                <a:cubicBezTo>
                  <a:pt x="12504" y="1410"/>
                  <a:pt x="12501" y="1444"/>
                  <a:pt x="12495" y="1471"/>
                </a:cubicBezTo>
                <a:cubicBezTo>
                  <a:pt x="12492" y="1486"/>
                  <a:pt x="12488" y="1496"/>
                  <a:pt x="12486" y="1500"/>
                </a:cubicBezTo>
                <a:cubicBezTo>
                  <a:pt x="12483" y="1504"/>
                  <a:pt x="12477" y="1509"/>
                  <a:pt x="12469" y="1513"/>
                </a:cubicBezTo>
                <a:cubicBezTo>
                  <a:pt x="12445" y="1526"/>
                  <a:pt x="12433" y="1545"/>
                  <a:pt x="12433" y="1568"/>
                </a:cubicBezTo>
                <a:cubicBezTo>
                  <a:pt x="12433" y="1596"/>
                  <a:pt x="12448" y="1617"/>
                  <a:pt x="12479" y="1630"/>
                </a:cubicBezTo>
                <a:cubicBezTo>
                  <a:pt x="12510" y="1642"/>
                  <a:pt x="12557" y="1648"/>
                  <a:pt x="12620" y="1648"/>
                </a:cubicBezTo>
                <a:cubicBezTo>
                  <a:pt x="12691" y="1648"/>
                  <a:pt x="12744" y="1642"/>
                  <a:pt x="12778" y="1629"/>
                </a:cubicBezTo>
                <a:cubicBezTo>
                  <a:pt x="12812" y="1616"/>
                  <a:pt x="12829" y="1594"/>
                  <a:pt x="12829" y="1562"/>
                </a:cubicBezTo>
                <a:cubicBezTo>
                  <a:pt x="12829" y="1544"/>
                  <a:pt x="12819" y="1529"/>
                  <a:pt x="12799" y="1518"/>
                </a:cubicBezTo>
                <a:cubicBezTo>
                  <a:pt x="12785" y="1510"/>
                  <a:pt x="12777" y="1505"/>
                  <a:pt x="12775" y="1502"/>
                </a:cubicBezTo>
                <a:cubicBezTo>
                  <a:pt x="12772" y="1500"/>
                  <a:pt x="12770" y="1494"/>
                  <a:pt x="12767" y="1485"/>
                </a:cubicBezTo>
                <a:cubicBezTo>
                  <a:pt x="12762" y="1468"/>
                  <a:pt x="12760" y="1424"/>
                  <a:pt x="12760" y="1355"/>
                </a:cubicBezTo>
                <a:cubicBezTo>
                  <a:pt x="12760" y="1311"/>
                  <a:pt x="12761" y="1257"/>
                  <a:pt x="12763" y="1191"/>
                </a:cubicBezTo>
                <a:cubicBezTo>
                  <a:pt x="12765" y="1126"/>
                  <a:pt x="12767" y="1089"/>
                  <a:pt x="12768" y="1080"/>
                </a:cubicBezTo>
                <a:cubicBezTo>
                  <a:pt x="12770" y="1066"/>
                  <a:pt x="12773" y="1057"/>
                  <a:pt x="12776" y="1053"/>
                </a:cubicBezTo>
                <a:cubicBezTo>
                  <a:pt x="12779" y="1049"/>
                  <a:pt x="12785" y="1044"/>
                  <a:pt x="12794" y="1039"/>
                </a:cubicBezTo>
                <a:cubicBezTo>
                  <a:pt x="12822" y="1026"/>
                  <a:pt x="12837" y="1007"/>
                  <a:pt x="12837" y="982"/>
                </a:cubicBezTo>
                <a:cubicBezTo>
                  <a:pt x="12837" y="953"/>
                  <a:pt x="12820" y="932"/>
                  <a:pt x="12787" y="919"/>
                </a:cubicBezTo>
                <a:cubicBezTo>
                  <a:pt x="12753" y="907"/>
                  <a:pt x="12705" y="900"/>
                  <a:pt x="12640" y="900"/>
                </a:cubicBezTo>
                <a:cubicBezTo>
                  <a:pt x="12585" y="900"/>
                  <a:pt x="12539" y="905"/>
                  <a:pt x="12502" y="914"/>
                </a:cubicBezTo>
                <a:cubicBezTo>
                  <a:pt x="12483" y="918"/>
                  <a:pt x="12467" y="927"/>
                  <a:pt x="12455" y="941"/>
                </a:cubicBezTo>
                <a:cubicBezTo>
                  <a:pt x="12442" y="954"/>
                  <a:pt x="12436" y="969"/>
                  <a:pt x="12436" y="985"/>
                </a:cubicBezTo>
                <a:cubicBezTo>
                  <a:pt x="12436" y="998"/>
                  <a:pt x="12439" y="1008"/>
                  <a:pt x="12445" y="1016"/>
                </a:cubicBezTo>
                <a:cubicBezTo>
                  <a:pt x="12451" y="1023"/>
                  <a:pt x="12464" y="1032"/>
                  <a:pt x="12482" y="1042"/>
                </a:cubicBezTo>
                <a:cubicBezTo>
                  <a:pt x="12489" y="1046"/>
                  <a:pt x="12495" y="1057"/>
                  <a:pt x="12498" y="1073"/>
                </a:cubicBezTo>
                <a:cubicBezTo>
                  <a:pt x="12502" y="1089"/>
                  <a:pt x="12504" y="1119"/>
                  <a:pt x="12504" y="1163"/>
                </a:cubicBezTo>
                <a:cubicBezTo>
                  <a:pt x="12504" y="1174"/>
                  <a:pt x="12501" y="1181"/>
                  <a:pt x="12495" y="1184"/>
                </a:cubicBezTo>
                <a:cubicBezTo>
                  <a:pt x="12489" y="1186"/>
                  <a:pt x="12470" y="1187"/>
                  <a:pt x="12436" y="1187"/>
                </a:cubicBezTo>
                <a:cubicBezTo>
                  <a:pt x="12396" y="1187"/>
                  <a:pt x="12371" y="1187"/>
                  <a:pt x="12363" y="1186"/>
                </a:cubicBezTo>
                <a:cubicBezTo>
                  <a:pt x="12354" y="1186"/>
                  <a:pt x="12348" y="1185"/>
                  <a:pt x="12345" y="1183"/>
                </a:cubicBezTo>
                <a:cubicBezTo>
                  <a:pt x="12339" y="1179"/>
                  <a:pt x="12336" y="1166"/>
                  <a:pt x="12336" y="1146"/>
                </a:cubicBezTo>
                <a:cubicBezTo>
                  <a:pt x="12336" y="1105"/>
                  <a:pt x="12337" y="1079"/>
                  <a:pt x="12340" y="1068"/>
                </a:cubicBezTo>
                <a:cubicBezTo>
                  <a:pt x="12343" y="1057"/>
                  <a:pt x="12352" y="1046"/>
                  <a:pt x="12367" y="1036"/>
                </a:cubicBezTo>
                <a:cubicBezTo>
                  <a:pt x="12380" y="1029"/>
                  <a:pt x="12390" y="1021"/>
                  <a:pt x="12396" y="1012"/>
                </a:cubicBezTo>
                <a:cubicBezTo>
                  <a:pt x="12403" y="1003"/>
                  <a:pt x="12406" y="991"/>
                  <a:pt x="12406" y="977"/>
                </a:cubicBezTo>
                <a:cubicBezTo>
                  <a:pt x="12406" y="925"/>
                  <a:pt x="12349" y="900"/>
                  <a:pt x="12234" y="900"/>
                </a:cubicBezTo>
                <a:close/>
                <a:moveTo>
                  <a:pt x="15762" y="897"/>
                </a:moveTo>
                <a:cubicBezTo>
                  <a:pt x="15676" y="897"/>
                  <a:pt x="15601" y="923"/>
                  <a:pt x="15539" y="976"/>
                </a:cubicBezTo>
                <a:cubicBezTo>
                  <a:pt x="15514" y="996"/>
                  <a:pt x="15495" y="1020"/>
                  <a:pt x="15480" y="1050"/>
                </a:cubicBezTo>
                <a:cubicBezTo>
                  <a:pt x="15465" y="1080"/>
                  <a:pt x="15458" y="1111"/>
                  <a:pt x="15458" y="1143"/>
                </a:cubicBezTo>
                <a:cubicBezTo>
                  <a:pt x="15458" y="1208"/>
                  <a:pt x="15492" y="1266"/>
                  <a:pt x="15562" y="1318"/>
                </a:cubicBezTo>
                <a:cubicBezTo>
                  <a:pt x="15572" y="1337"/>
                  <a:pt x="15591" y="1353"/>
                  <a:pt x="15618" y="1366"/>
                </a:cubicBezTo>
                <a:cubicBezTo>
                  <a:pt x="15644" y="1380"/>
                  <a:pt x="15680" y="1393"/>
                  <a:pt x="15725" y="1407"/>
                </a:cubicBezTo>
                <a:cubicBezTo>
                  <a:pt x="15756" y="1417"/>
                  <a:pt x="15778" y="1426"/>
                  <a:pt x="15788" y="1435"/>
                </a:cubicBezTo>
                <a:cubicBezTo>
                  <a:pt x="15799" y="1443"/>
                  <a:pt x="15804" y="1452"/>
                  <a:pt x="15804" y="1463"/>
                </a:cubicBezTo>
                <a:cubicBezTo>
                  <a:pt x="15804" y="1474"/>
                  <a:pt x="15797" y="1483"/>
                  <a:pt x="15784" y="1491"/>
                </a:cubicBezTo>
                <a:cubicBezTo>
                  <a:pt x="15771" y="1499"/>
                  <a:pt x="15752" y="1503"/>
                  <a:pt x="15729" y="1503"/>
                </a:cubicBezTo>
                <a:cubicBezTo>
                  <a:pt x="15701" y="1503"/>
                  <a:pt x="15674" y="1497"/>
                  <a:pt x="15648" y="1485"/>
                </a:cubicBezTo>
                <a:cubicBezTo>
                  <a:pt x="15622" y="1473"/>
                  <a:pt x="15603" y="1458"/>
                  <a:pt x="15591" y="1441"/>
                </a:cubicBezTo>
                <a:cubicBezTo>
                  <a:pt x="15564" y="1399"/>
                  <a:pt x="15546" y="1374"/>
                  <a:pt x="15537" y="1364"/>
                </a:cubicBezTo>
                <a:cubicBezTo>
                  <a:pt x="15524" y="1350"/>
                  <a:pt x="15510" y="1343"/>
                  <a:pt x="15493" y="1343"/>
                </a:cubicBezTo>
                <a:cubicBezTo>
                  <a:pt x="15476" y="1343"/>
                  <a:pt x="15462" y="1353"/>
                  <a:pt x="15450" y="1372"/>
                </a:cubicBezTo>
                <a:cubicBezTo>
                  <a:pt x="15443" y="1377"/>
                  <a:pt x="15439" y="1389"/>
                  <a:pt x="15439" y="1408"/>
                </a:cubicBezTo>
                <a:cubicBezTo>
                  <a:pt x="15439" y="1444"/>
                  <a:pt x="15446" y="1482"/>
                  <a:pt x="15460" y="1521"/>
                </a:cubicBezTo>
                <a:cubicBezTo>
                  <a:pt x="15474" y="1560"/>
                  <a:pt x="15488" y="1584"/>
                  <a:pt x="15504" y="1593"/>
                </a:cubicBezTo>
                <a:cubicBezTo>
                  <a:pt x="15530" y="1611"/>
                  <a:pt x="15568" y="1625"/>
                  <a:pt x="15618" y="1636"/>
                </a:cubicBezTo>
                <a:cubicBezTo>
                  <a:pt x="15668" y="1647"/>
                  <a:pt x="15715" y="1652"/>
                  <a:pt x="15760" y="1652"/>
                </a:cubicBezTo>
                <a:cubicBezTo>
                  <a:pt x="15862" y="1652"/>
                  <a:pt x="15944" y="1627"/>
                  <a:pt x="16008" y="1578"/>
                </a:cubicBezTo>
                <a:cubicBezTo>
                  <a:pt x="16070" y="1530"/>
                  <a:pt x="16102" y="1467"/>
                  <a:pt x="16102" y="1390"/>
                </a:cubicBezTo>
                <a:cubicBezTo>
                  <a:pt x="16102" y="1303"/>
                  <a:pt x="16056" y="1237"/>
                  <a:pt x="15964" y="1192"/>
                </a:cubicBezTo>
                <a:cubicBezTo>
                  <a:pt x="15943" y="1182"/>
                  <a:pt x="15899" y="1167"/>
                  <a:pt x="15832" y="1147"/>
                </a:cubicBezTo>
                <a:cubicBezTo>
                  <a:pt x="15780" y="1132"/>
                  <a:pt x="15754" y="1112"/>
                  <a:pt x="15754" y="1087"/>
                </a:cubicBezTo>
                <a:cubicBezTo>
                  <a:pt x="15754" y="1076"/>
                  <a:pt x="15758" y="1066"/>
                  <a:pt x="15768" y="1059"/>
                </a:cubicBezTo>
                <a:cubicBezTo>
                  <a:pt x="15777" y="1051"/>
                  <a:pt x="15790" y="1047"/>
                  <a:pt x="15806" y="1047"/>
                </a:cubicBezTo>
                <a:cubicBezTo>
                  <a:pt x="15844" y="1047"/>
                  <a:pt x="15882" y="1066"/>
                  <a:pt x="15921" y="1102"/>
                </a:cubicBezTo>
                <a:cubicBezTo>
                  <a:pt x="15951" y="1130"/>
                  <a:pt x="15971" y="1147"/>
                  <a:pt x="15980" y="1153"/>
                </a:cubicBezTo>
                <a:cubicBezTo>
                  <a:pt x="15990" y="1160"/>
                  <a:pt x="16003" y="1163"/>
                  <a:pt x="16019" y="1163"/>
                </a:cubicBezTo>
                <a:cubicBezTo>
                  <a:pt x="16039" y="1163"/>
                  <a:pt x="16056" y="1155"/>
                  <a:pt x="16069" y="1140"/>
                </a:cubicBezTo>
                <a:cubicBezTo>
                  <a:pt x="16083" y="1124"/>
                  <a:pt x="16089" y="1105"/>
                  <a:pt x="16089" y="1083"/>
                </a:cubicBezTo>
                <a:cubicBezTo>
                  <a:pt x="16089" y="1048"/>
                  <a:pt x="16076" y="1011"/>
                  <a:pt x="16048" y="972"/>
                </a:cubicBezTo>
                <a:cubicBezTo>
                  <a:pt x="16021" y="933"/>
                  <a:pt x="15994" y="914"/>
                  <a:pt x="15967" y="914"/>
                </a:cubicBezTo>
                <a:cubicBezTo>
                  <a:pt x="15959" y="914"/>
                  <a:pt x="15952" y="915"/>
                  <a:pt x="15945" y="918"/>
                </a:cubicBezTo>
                <a:cubicBezTo>
                  <a:pt x="15929" y="923"/>
                  <a:pt x="15920" y="926"/>
                  <a:pt x="15918" y="926"/>
                </a:cubicBezTo>
                <a:cubicBezTo>
                  <a:pt x="15915" y="926"/>
                  <a:pt x="15911" y="925"/>
                  <a:pt x="15905" y="924"/>
                </a:cubicBezTo>
                <a:cubicBezTo>
                  <a:pt x="15846" y="906"/>
                  <a:pt x="15799" y="897"/>
                  <a:pt x="15762" y="897"/>
                </a:cubicBezTo>
                <a:close/>
                <a:moveTo>
                  <a:pt x="10522" y="897"/>
                </a:moveTo>
                <a:cubicBezTo>
                  <a:pt x="10448" y="897"/>
                  <a:pt x="10385" y="911"/>
                  <a:pt x="10333" y="939"/>
                </a:cubicBezTo>
                <a:cubicBezTo>
                  <a:pt x="10261" y="974"/>
                  <a:pt x="10206" y="1028"/>
                  <a:pt x="10169" y="1101"/>
                </a:cubicBezTo>
                <a:cubicBezTo>
                  <a:pt x="10135" y="1148"/>
                  <a:pt x="10118" y="1204"/>
                  <a:pt x="10118" y="1268"/>
                </a:cubicBezTo>
                <a:cubicBezTo>
                  <a:pt x="10118" y="1331"/>
                  <a:pt x="10132" y="1391"/>
                  <a:pt x="10161" y="1445"/>
                </a:cubicBezTo>
                <a:cubicBezTo>
                  <a:pt x="10196" y="1511"/>
                  <a:pt x="10247" y="1562"/>
                  <a:pt x="10314" y="1599"/>
                </a:cubicBezTo>
                <a:cubicBezTo>
                  <a:pt x="10378" y="1634"/>
                  <a:pt x="10449" y="1652"/>
                  <a:pt x="10527" y="1652"/>
                </a:cubicBezTo>
                <a:cubicBezTo>
                  <a:pt x="10574" y="1652"/>
                  <a:pt x="10620" y="1645"/>
                  <a:pt x="10663" y="1630"/>
                </a:cubicBezTo>
                <a:cubicBezTo>
                  <a:pt x="10706" y="1616"/>
                  <a:pt x="10743" y="1595"/>
                  <a:pt x="10773" y="1569"/>
                </a:cubicBezTo>
                <a:cubicBezTo>
                  <a:pt x="10818" y="1531"/>
                  <a:pt x="10848" y="1483"/>
                  <a:pt x="10864" y="1426"/>
                </a:cubicBezTo>
                <a:cubicBezTo>
                  <a:pt x="10867" y="1414"/>
                  <a:pt x="10870" y="1407"/>
                  <a:pt x="10872" y="1405"/>
                </a:cubicBezTo>
                <a:cubicBezTo>
                  <a:pt x="10874" y="1403"/>
                  <a:pt x="10881" y="1401"/>
                  <a:pt x="10892" y="1399"/>
                </a:cubicBezTo>
                <a:cubicBezTo>
                  <a:pt x="10907" y="1397"/>
                  <a:pt x="10919" y="1391"/>
                  <a:pt x="10930" y="1380"/>
                </a:cubicBezTo>
                <a:cubicBezTo>
                  <a:pt x="10940" y="1369"/>
                  <a:pt x="10945" y="1355"/>
                  <a:pt x="10945" y="1340"/>
                </a:cubicBezTo>
                <a:cubicBezTo>
                  <a:pt x="10945" y="1305"/>
                  <a:pt x="10926" y="1281"/>
                  <a:pt x="10887" y="1269"/>
                </a:cubicBezTo>
                <a:cubicBezTo>
                  <a:pt x="10843" y="1255"/>
                  <a:pt x="10791" y="1248"/>
                  <a:pt x="10731" y="1248"/>
                </a:cubicBezTo>
                <a:cubicBezTo>
                  <a:pt x="10675" y="1248"/>
                  <a:pt x="10626" y="1255"/>
                  <a:pt x="10584" y="1269"/>
                </a:cubicBezTo>
                <a:cubicBezTo>
                  <a:pt x="10541" y="1282"/>
                  <a:pt x="10519" y="1306"/>
                  <a:pt x="10519" y="1339"/>
                </a:cubicBezTo>
                <a:cubicBezTo>
                  <a:pt x="10519" y="1357"/>
                  <a:pt x="10525" y="1371"/>
                  <a:pt x="10537" y="1383"/>
                </a:cubicBezTo>
                <a:cubicBezTo>
                  <a:pt x="10549" y="1394"/>
                  <a:pt x="10564" y="1400"/>
                  <a:pt x="10582" y="1400"/>
                </a:cubicBezTo>
                <a:cubicBezTo>
                  <a:pt x="10597" y="1400"/>
                  <a:pt x="10606" y="1400"/>
                  <a:pt x="10609" y="1401"/>
                </a:cubicBezTo>
                <a:cubicBezTo>
                  <a:pt x="10611" y="1401"/>
                  <a:pt x="10613" y="1402"/>
                  <a:pt x="10616" y="1404"/>
                </a:cubicBezTo>
                <a:cubicBezTo>
                  <a:pt x="10622" y="1409"/>
                  <a:pt x="10626" y="1417"/>
                  <a:pt x="10626" y="1430"/>
                </a:cubicBezTo>
                <a:cubicBezTo>
                  <a:pt x="10626" y="1446"/>
                  <a:pt x="10621" y="1459"/>
                  <a:pt x="10611" y="1469"/>
                </a:cubicBezTo>
                <a:cubicBezTo>
                  <a:pt x="10602" y="1479"/>
                  <a:pt x="10590" y="1484"/>
                  <a:pt x="10575" y="1484"/>
                </a:cubicBezTo>
                <a:cubicBezTo>
                  <a:pt x="10555" y="1484"/>
                  <a:pt x="10535" y="1478"/>
                  <a:pt x="10515" y="1466"/>
                </a:cubicBezTo>
                <a:cubicBezTo>
                  <a:pt x="10494" y="1455"/>
                  <a:pt x="10476" y="1437"/>
                  <a:pt x="10458" y="1414"/>
                </a:cubicBezTo>
                <a:cubicBezTo>
                  <a:pt x="10420" y="1361"/>
                  <a:pt x="10400" y="1294"/>
                  <a:pt x="10400" y="1214"/>
                </a:cubicBezTo>
                <a:cubicBezTo>
                  <a:pt x="10400" y="1161"/>
                  <a:pt x="10413" y="1119"/>
                  <a:pt x="10437" y="1089"/>
                </a:cubicBezTo>
                <a:cubicBezTo>
                  <a:pt x="10462" y="1059"/>
                  <a:pt x="10494" y="1043"/>
                  <a:pt x="10536" y="1043"/>
                </a:cubicBezTo>
                <a:cubicBezTo>
                  <a:pt x="10581" y="1043"/>
                  <a:pt x="10622" y="1065"/>
                  <a:pt x="10658" y="1109"/>
                </a:cubicBezTo>
                <a:cubicBezTo>
                  <a:pt x="10681" y="1138"/>
                  <a:pt x="10696" y="1154"/>
                  <a:pt x="10703" y="1160"/>
                </a:cubicBezTo>
                <a:cubicBezTo>
                  <a:pt x="10724" y="1176"/>
                  <a:pt x="10746" y="1183"/>
                  <a:pt x="10768" y="1183"/>
                </a:cubicBezTo>
                <a:cubicBezTo>
                  <a:pt x="10796" y="1183"/>
                  <a:pt x="10819" y="1173"/>
                  <a:pt x="10836" y="1153"/>
                </a:cubicBezTo>
                <a:cubicBezTo>
                  <a:pt x="10853" y="1132"/>
                  <a:pt x="10861" y="1105"/>
                  <a:pt x="10861" y="1073"/>
                </a:cubicBezTo>
                <a:cubicBezTo>
                  <a:pt x="10861" y="1028"/>
                  <a:pt x="10846" y="986"/>
                  <a:pt x="10816" y="947"/>
                </a:cubicBezTo>
                <a:cubicBezTo>
                  <a:pt x="10797" y="922"/>
                  <a:pt x="10775" y="909"/>
                  <a:pt x="10752" y="909"/>
                </a:cubicBezTo>
                <a:cubicBezTo>
                  <a:pt x="10744" y="909"/>
                  <a:pt x="10734" y="911"/>
                  <a:pt x="10724" y="914"/>
                </a:cubicBezTo>
                <a:cubicBezTo>
                  <a:pt x="10705" y="921"/>
                  <a:pt x="10692" y="925"/>
                  <a:pt x="10687" y="925"/>
                </a:cubicBezTo>
                <a:cubicBezTo>
                  <a:pt x="10681" y="925"/>
                  <a:pt x="10670" y="922"/>
                  <a:pt x="10653" y="916"/>
                </a:cubicBezTo>
                <a:cubicBezTo>
                  <a:pt x="10612" y="903"/>
                  <a:pt x="10568" y="897"/>
                  <a:pt x="10522" y="897"/>
                </a:cubicBezTo>
                <a:close/>
                <a:moveTo>
                  <a:pt x="16755" y="895"/>
                </a:moveTo>
                <a:cubicBezTo>
                  <a:pt x="16746" y="895"/>
                  <a:pt x="16735" y="897"/>
                  <a:pt x="16722" y="900"/>
                </a:cubicBezTo>
                <a:cubicBezTo>
                  <a:pt x="16700" y="907"/>
                  <a:pt x="16676" y="910"/>
                  <a:pt x="16651" y="911"/>
                </a:cubicBezTo>
                <a:lnTo>
                  <a:pt x="16374" y="911"/>
                </a:lnTo>
                <a:cubicBezTo>
                  <a:pt x="16359" y="911"/>
                  <a:pt x="16345" y="911"/>
                  <a:pt x="16334" y="909"/>
                </a:cubicBezTo>
                <a:cubicBezTo>
                  <a:pt x="16323" y="908"/>
                  <a:pt x="16309" y="906"/>
                  <a:pt x="16293" y="902"/>
                </a:cubicBezTo>
                <a:cubicBezTo>
                  <a:pt x="16281" y="900"/>
                  <a:pt x="16271" y="898"/>
                  <a:pt x="16264" y="898"/>
                </a:cubicBezTo>
                <a:cubicBezTo>
                  <a:pt x="16234" y="898"/>
                  <a:pt x="16206" y="917"/>
                  <a:pt x="16177" y="955"/>
                </a:cubicBezTo>
                <a:cubicBezTo>
                  <a:pt x="16161" y="978"/>
                  <a:pt x="16147" y="1002"/>
                  <a:pt x="16137" y="1029"/>
                </a:cubicBezTo>
                <a:cubicBezTo>
                  <a:pt x="16127" y="1056"/>
                  <a:pt x="16122" y="1080"/>
                  <a:pt x="16122" y="1103"/>
                </a:cubicBezTo>
                <a:cubicBezTo>
                  <a:pt x="16122" y="1127"/>
                  <a:pt x="16129" y="1148"/>
                  <a:pt x="16143" y="1164"/>
                </a:cubicBezTo>
                <a:cubicBezTo>
                  <a:pt x="16157" y="1180"/>
                  <a:pt x="16175" y="1188"/>
                  <a:pt x="16197" y="1188"/>
                </a:cubicBezTo>
                <a:cubicBezTo>
                  <a:pt x="16216" y="1188"/>
                  <a:pt x="16235" y="1181"/>
                  <a:pt x="16255" y="1166"/>
                </a:cubicBezTo>
                <a:cubicBezTo>
                  <a:pt x="16271" y="1153"/>
                  <a:pt x="16291" y="1129"/>
                  <a:pt x="16314" y="1093"/>
                </a:cubicBezTo>
                <a:cubicBezTo>
                  <a:pt x="16325" y="1077"/>
                  <a:pt x="16335" y="1069"/>
                  <a:pt x="16344" y="1069"/>
                </a:cubicBezTo>
                <a:cubicBezTo>
                  <a:pt x="16350" y="1069"/>
                  <a:pt x="16355" y="1074"/>
                  <a:pt x="16359" y="1085"/>
                </a:cubicBezTo>
                <a:cubicBezTo>
                  <a:pt x="16363" y="1095"/>
                  <a:pt x="16365" y="1115"/>
                  <a:pt x="16365" y="1144"/>
                </a:cubicBezTo>
                <a:cubicBezTo>
                  <a:pt x="16365" y="1188"/>
                  <a:pt x="16363" y="1240"/>
                  <a:pt x="16361" y="1300"/>
                </a:cubicBezTo>
                <a:cubicBezTo>
                  <a:pt x="16359" y="1359"/>
                  <a:pt x="16356" y="1403"/>
                  <a:pt x="16353" y="1430"/>
                </a:cubicBezTo>
                <a:cubicBezTo>
                  <a:pt x="16350" y="1460"/>
                  <a:pt x="16347" y="1479"/>
                  <a:pt x="16342" y="1487"/>
                </a:cubicBezTo>
                <a:cubicBezTo>
                  <a:pt x="16338" y="1496"/>
                  <a:pt x="16331" y="1502"/>
                  <a:pt x="16319" y="1506"/>
                </a:cubicBezTo>
                <a:cubicBezTo>
                  <a:pt x="16298" y="1512"/>
                  <a:pt x="16286" y="1516"/>
                  <a:pt x="16282" y="1518"/>
                </a:cubicBezTo>
                <a:cubicBezTo>
                  <a:pt x="16266" y="1528"/>
                  <a:pt x="16259" y="1542"/>
                  <a:pt x="16259" y="1560"/>
                </a:cubicBezTo>
                <a:cubicBezTo>
                  <a:pt x="16259" y="1591"/>
                  <a:pt x="16278" y="1614"/>
                  <a:pt x="16318" y="1627"/>
                </a:cubicBezTo>
                <a:cubicBezTo>
                  <a:pt x="16361" y="1642"/>
                  <a:pt x="16425" y="1649"/>
                  <a:pt x="16512" y="1649"/>
                </a:cubicBezTo>
                <a:cubicBezTo>
                  <a:pt x="16583" y="1649"/>
                  <a:pt x="16637" y="1642"/>
                  <a:pt x="16673" y="1629"/>
                </a:cubicBezTo>
                <a:cubicBezTo>
                  <a:pt x="16710" y="1616"/>
                  <a:pt x="16728" y="1594"/>
                  <a:pt x="16728" y="1564"/>
                </a:cubicBezTo>
                <a:cubicBezTo>
                  <a:pt x="16728" y="1550"/>
                  <a:pt x="16724" y="1538"/>
                  <a:pt x="16716" y="1529"/>
                </a:cubicBezTo>
                <a:cubicBezTo>
                  <a:pt x="16708" y="1521"/>
                  <a:pt x="16694" y="1512"/>
                  <a:pt x="16673" y="1504"/>
                </a:cubicBezTo>
                <a:cubicBezTo>
                  <a:pt x="16659" y="1497"/>
                  <a:pt x="16649" y="1489"/>
                  <a:pt x="16644" y="1477"/>
                </a:cubicBezTo>
                <a:cubicBezTo>
                  <a:pt x="16638" y="1465"/>
                  <a:pt x="16636" y="1445"/>
                  <a:pt x="16636" y="1417"/>
                </a:cubicBezTo>
                <a:lnTo>
                  <a:pt x="16636" y="1127"/>
                </a:lnTo>
                <a:cubicBezTo>
                  <a:pt x="16636" y="1105"/>
                  <a:pt x="16638" y="1089"/>
                  <a:pt x="16642" y="1081"/>
                </a:cubicBezTo>
                <a:cubicBezTo>
                  <a:pt x="16646" y="1074"/>
                  <a:pt x="16652" y="1070"/>
                  <a:pt x="16660" y="1070"/>
                </a:cubicBezTo>
                <a:cubicBezTo>
                  <a:pt x="16667" y="1070"/>
                  <a:pt x="16672" y="1072"/>
                  <a:pt x="16677" y="1077"/>
                </a:cubicBezTo>
                <a:cubicBezTo>
                  <a:pt x="16682" y="1083"/>
                  <a:pt x="16690" y="1094"/>
                  <a:pt x="16700" y="1113"/>
                </a:cubicBezTo>
                <a:cubicBezTo>
                  <a:pt x="16715" y="1140"/>
                  <a:pt x="16730" y="1159"/>
                  <a:pt x="16745" y="1170"/>
                </a:cubicBezTo>
                <a:cubicBezTo>
                  <a:pt x="16760" y="1181"/>
                  <a:pt x="16778" y="1187"/>
                  <a:pt x="16799" y="1187"/>
                </a:cubicBezTo>
                <a:cubicBezTo>
                  <a:pt x="16820" y="1187"/>
                  <a:pt x="16839" y="1181"/>
                  <a:pt x="16855" y="1170"/>
                </a:cubicBezTo>
                <a:cubicBezTo>
                  <a:pt x="16876" y="1153"/>
                  <a:pt x="16887" y="1129"/>
                  <a:pt x="16887" y="1095"/>
                </a:cubicBezTo>
                <a:cubicBezTo>
                  <a:pt x="16887" y="1050"/>
                  <a:pt x="16873" y="1005"/>
                  <a:pt x="16845" y="961"/>
                </a:cubicBezTo>
                <a:cubicBezTo>
                  <a:pt x="16817" y="917"/>
                  <a:pt x="16787" y="895"/>
                  <a:pt x="16755" y="895"/>
                </a:cubicBezTo>
                <a:close/>
                <a:moveTo>
                  <a:pt x="11855" y="895"/>
                </a:moveTo>
                <a:cubicBezTo>
                  <a:pt x="11846" y="895"/>
                  <a:pt x="11835" y="897"/>
                  <a:pt x="11822" y="900"/>
                </a:cubicBezTo>
                <a:cubicBezTo>
                  <a:pt x="11800" y="907"/>
                  <a:pt x="11776" y="910"/>
                  <a:pt x="11751" y="911"/>
                </a:cubicBezTo>
                <a:lnTo>
                  <a:pt x="11474" y="911"/>
                </a:lnTo>
                <a:cubicBezTo>
                  <a:pt x="11459" y="911"/>
                  <a:pt x="11445" y="911"/>
                  <a:pt x="11434" y="909"/>
                </a:cubicBezTo>
                <a:cubicBezTo>
                  <a:pt x="11423" y="908"/>
                  <a:pt x="11409" y="906"/>
                  <a:pt x="11393" y="902"/>
                </a:cubicBezTo>
                <a:cubicBezTo>
                  <a:pt x="11381" y="900"/>
                  <a:pt x="11371" y="898"/>
                  <a:pt x="11364" y="898"/>
                </a:cubicBezTo>
                <a:cubicBezTo>
                  <a:pt x="11334" y="898"/>
                  <a:pt x="11306" y="917"/>
                  <a:pt x="11277" y="955"/>
                </a:cubicBezTo>
                <a:cubicBezTo>
                  <a:pt x="11261" y="978"/>
                  <a:pt x="11247" y="1002"/>
                  <a:pt x="11237" y="1029"/>
                </a:cubicBezTo>
                <a:cubicBezTo>
                  <a:pt x="11227" y="1056"/>
                  <a:pt x="11222" y="1080"/>
                  <a:pt x="11222" y="1103"/>
                </a:cubicBezTo>
                <a:cubicBezTo>
                  <a:pt x="11222" y="1127"/>
                  <a:pt x="11229" y="1148"/>
                  <a:pt x="11243" y="1164"/>
                </a:cubicBezTo>
                <a:cubicBezTo>
                  <a:pt x="11257" y="1180"/>
                  <a:pt x="11275" y="1188"/>
                  <a:pt x="11297" y="1188"/>
                </a:cubicBezTo>
                <a:cubicBezTo>
                  <a:pt x="11316" y="1188"/>
                  <a:pt x="11335" y="1181"/>
                  <a:pt x="11355" y="1166"/>
                </a:cubicBezTo>
                <a:cubicBezTo>
                  <a:pt x="11371" y="1153"/>
                  <a:pt x="11391" y="1129"/>
                  <a:pt x="11414" y="1093"/>
                </a:cubicBezTo>
                <a:cubicBezTo>
                  <a:pt x="11425" y="1077"/>
                  <a:pt x="11435" y="1069"/>
                  <a:pt x="11444" y="1069"/>
                </a:cubicBezTo>
                <a:cubicBezTo>
                  <a:pt x="11450" y="1069"/>
                  <a:pt x="11455" y="1074"/>
                  <a:pt x="11459" y="1085"/>
                </a:cubicBezTo>
                <a:cubicBezTo>
                  <a:pt x="11463" y="1095"/>
                  <a:pt x="11465" y="1115"/>
                  <a:pt x="11465" y="1144"/>
                </a:cubicBezTo>
                <a:cubicBezTo>
                  <a:pt x="11465" y="1188"/>
                  <a:pt x="11463" y="1240"/>
                  <a:pt x="11461" y="1300"/>
                </a:cubicBezTo>
                <a:cubicBezTo>
                  <a:pt x="11459" y="1359"/>
                  <a:pt x="11456" y="1403"/>
                  <a:pt x="11453" y="1430"/>
                </a:cubicBezTo>
                <a:cubicBezTo>
                  <a:pt x="11450" y="1460"/>
                  <a:pt x="11447" y="1479"/>
                  <a:pt x="11442" y="1487"/>
                </a:cubicBezTo>
                <a:cubicBezTo>
                  <a:pt x="11438" y="1496"/>
                  <a:pt x="11431" y="1502"/>
                  <a:pt x="11419" y="1506"/>
                </a:cubicBezTo>
                <a:cubicBezTo>
                  <a:pt x="11398" y="1512"/>
                  <a:pt x="11386" y="1516"/>
                  <a:pt x="11382" y="1518"/>
                </a:cubicBezTo>
                <a:cubicBezTo>
                  <a:pt x="11366" y="1528"/>
                  <a:pt x="11359" y="1542"/>
                  <a:pt x="11359" y="1560"/>
                </a:cubicBezTo>
                <a:cubicBezTo>
                  <a:pt x="11359" y="1591"/>
                  <a:pt x="11378" y="1614"/>
                  <a:pt x="11418" y="1627"/>
                </a:cubicBezTo>
                <a:cubicBezTo>
                  <a:pt x="11461" y="1642"/>
                  <a:pt x="11525" y="1649"/>
                  <a:pt x="11612" y="1649"/>
                </a:cubicBezTo>
                <a:cubicBezTo>
                  <a:pt x="11683" y="1649"/>
                  <a:pt x="11737" y="1642"/>
                  <a:pt x="11773" y="1629"/>
                </a:cubicBezTo>
                <a:cubicBezTo>
                  <a:pt x="11810" y="1616"/>
                  <a:pt x="11828" y="1594"/>
                  <a:pt x="11828" y="1564"/>
                </a:cubicBezTo>
                <a:cubicBezTo>
                  <a:pt x="11828" y="1550"/>
                  <a:pt x="11824" y="1538"/>
                  <a:pt x="11816" y="1529"/>
                </a:cubicBezTo>
                <a:cubicBezTo>
                  <a:pt x="11808" y="1521"/>
                  <a:pt x="11794" y="1512"/>
                  <a:pt x="11773" y="1504"/>
                </a:cubicBezTo>
                <a:cubicBezTo>
                  <a:pt x="11759" y="1497"/>
                  <a:pt x="11749" y="1489"/>
                  <a:pt x="11744" y="1477"/>
                </a:cubicBezTo>
                <a:cubicBezTo>
                  <a:pt x="11738" y="1465"/>
                  <a:pt x="11736" y="1445"/>
                  <a:pt x="11736" y="1417"/>
                </a:cubicBezTo>
                <a:lnTo>
                  <a:pt x="11736" y="1127"/>
                </a:lnTo>
                <a:cubicBezTo>
                  <a:pt x="11736" y="1105"/>
                  <a:pt x="11738" y="1089"/>
                  <a:pt x="11742" y="1081"/>
                </a:cubicBezTo>
                <a:cubicBezTo>
                  <a:pt x="11746" y="1074"/>
                  <a:pt x="11752" y="1070"/>
                  <a:pt x="11760" y="1070"/>
                </a:cubicBezTo>
                <a:cubicBezTo>
                  <a:pt x="11767" y="1070"/>
                  <a:pt x="11772" y="1072"/>
                  <a:pt x="11777" y="1077"/>
                </a:cubicBezTo>
                <a:cubicBezTo>
                  <a:pt x="11782" y="1083"/>
                  <a:pt x="11790" y="1094"/>
                  <a:pt x="11800" y="1113"/>
                </a:cubicBezTo>
                <a:cubicBezTo>
                  <a:pt x="11815" y="1140"/>
                  <a:pt x="11830" y="1159"/>
                  <a:pt x="11845" y="1170"/>
                </a:cubicBezTo>
                <a:cubicBezTo>
                  <a:pt x="11860" y="1181"/>
                  <a:pt x="11878" y="1187"/>
                  <a:pt x="11899" y="1187"/>
                </a:cubicBezTo>
                <a:cubicBezTo>
                  <a:pt x="11920" y="1187"/>
                  <a:pt x="11939" y="1181"/>
                  <a:pt x="11955" y="1170"/>
                </a:cubicBezTo>
                <a:cubicBezTo>
                  <a:pt x="11976" y="1153"/>
                  <a:pt x="11987" y="1129"/>
                  <a:pt x="11987" y="1095"/>
                </a:cubicBezTo>
                <a:cubicBezTo>
                  <a:pt x="11987" y="1050"/>
                  <a:pt x="11973" y="1005"/>
                  <a:pt x="11945" y="961"/>
                </a:cubicBezTo>
                <a:cubicBezTo>
                  <a:pt x="11917" y="917"/>
                  <a:pt x="11887" y="895"/>
                  <a:pt x="11855" y="895"/>
                </a:cubicBezTo>
                <a:close/>
                <a:moveTo>
                  <a:pt x="14932" y="894"/>
                </a:moveTo>
                <a:cubicBezTo>
                  <a:pt x="14892" y="894"/>
                  <a:pt x="14858" y="907"/>
                  <a:pt x="14832" y="933"/>
                </a:cubicBezTo>
                <a:cubicBezTo>
                  <a:pt x="14820" y="945"/>
                  <a:pt x="14812" y="958"/>
                  <a:pt x="14808" y="971"/>
                </a:cubicBezTo>
                <a:cubicBezTo>
                  <a:pt x="14805" y="983"/>
                  <a:pt x="14803" y="1005"/>
                  <a:pt x="14802" y="1035"/>
                </a:cubicBezTo>
                <a:cubicBezTo>
                  <a:pt x="14802" y="1062"/>
                  <a:pt x="14797" y="1090"/>
                  <a:pt x="14788" y="1119"/>
                </a:cubicBezTo>
                <a:cubicBezTo>
                  <a:pt x="14779" y="1147"/>
                  <a:pt x="14761" y="1191"/>
                  <a:pt x="14735" y="1249"/>
                </a:cubicBezTo>
                <a:lnTo>
                  <a:pt x="14662" y="1408"/>
                </a:lnTo>
                <a:cubicBezTo>
                  <a:pt x="14641" y="1455"/>
                  <a:pt x="14625" y="1485"/>
                  <a:pt x="14614" y="1498"/>
                </a:cubicBezTo>
                <a:cubicBezTo>
                  <a:pt x="14604" y="1511"/>
                  <a:pt x="14588" y="1521"/>
                  <a:pt x="14568" y="1528"/>
                </a:cubicBezTo>
                <a:cubicBezTo>
                  <a:pt x="14552" y="1534"/>
                  <a:pt x="14541" y="1540"/>
                  <a:pt x="14534" y="1548"/>
                </a:cubicBezTo>
                <a:cubicBezTo>
                  <a:pt x="14527" y="1555"/>
                  <a:pt x="14524" y="1565"/>
                  <a:pt x="14524" y="1578"/>
                </a:cubicBezTo>
                <a:cubicBezTo>
                  <a:pt x="14524" y="1608"/>
                  <a:pt x="14537" y="1627"/>
                  <a:pt x="14563" y="1635"/>
                </a:cubicBezTo>
                <a:cubicBezTo>
                  <a:pt x="14594" y="1644"/>
                  <a:pt x="14637" y="1648"/>
                  <a:pt x="14694" y="1648"/>
                </a:cubicBezTo>
                <a:cubicBezTo>
                  <a:pt x="14800" y="1648"/>
                  <a:pt x="14853" y="1624"/>
                  <a:pt x="14853" y="1576"/>
                </a:cubicBezTo>
                <a:cubicBezTo>
                  <a:pt x="14853" y="1552"/>
                  <a:pt x="14838" y="1536"/>
                  <a:pt x="14809" y="1528"/>
                </a:cubicBezTo>
                <a:cubicBezTo>
                  <a:pt x="14797" y="1524"/>
                  <a:pt x="14791" y="1522"/>
                  <a:pt x="14790" y="1521"/>
                </a:cubicBezTo>
                <a:cubicBezTo>
                  <a:pt x="14789" y="1520"/>
                  <a:pt x="14788" y="1517"/>
                  <a:pt x="14788" y="1513"/>
                </a:cubicBezTo>
                <a:cubicBezTo>
                  <a:pt x="14788" y="1506"/>
                  <a:pt x="14790" y="1499"/>
                  <a:pt x="14793" y="1492"/>
                </a:cubicBezTo>
                <a:cubicBezTo>
                  <a:pt x="14796" y="1485"/>
                  <a:pt x="14800" y="1480"/>
                  <a:pt x="14803" y="1478"/>
                </a:cubicBezTo>
                <a:cubicBezTo>
                  <a:pt x="14811" y="1473"/>
                  <a:pt x="14836" y="1471"/>
                  <a:pt x="14880" y="1471"/>
                </a:cubicBezTo>
                <a:cubicBezTo>
                  <a:pt x="14933" y="1471"/>
                  <a:pt x="14974" y="1473"/>
                  <a:pt x="15002" y="1477"/>
                </a:cubicBezTo>
                <a:cubicBezTo>
                  <a:pt x="15026" y="1480"/>
                  <a:pt x="15037" y="1490"/>
                  <a:pt x="15037" y="1507"/>
                </a:cubicBezTo>
                <a:cubicBezTo>
                  <a:pt x="15037" y="1516"/>
                  <a:pt x="15032" y="1522"/>
                  <a:pt x="15021" y="1526"/>
                </a:cubicBezTo>
                <a:cubicBezTo>
                  <a:pt x="15004" y="1531"/>
                  <a:pt x="14993" y="1537"/>
                  <a:pt x="14986" y="1545"/>
                </a:cubicBezTo>
                <a:cubicBezTo>
                  <a:pt x="14979" y="1552"/>
                  <a:pt x="14975" y="1562"/>
                  <a:pt x="14975" y="1575"/>
                </a:cubicBezTo>
                <a:cubicBezTo>
                  <a:pt x="14975" y="1591"/>
                  <a:pt x="14981" y="1605"/>
                  <a:pt x="14994" y="1617"/>
                </a:cubicBezTo>
                <a:cubicBezTo>
                  <a:pt x="15006" y="1628"/>
                  <a:pt x="15021" y="1635"/>
                  <a:pt x="15041" y="1639"/>
                </a:cubicBezTo>
                <a:cubicBezTo>
                  <a:pt x="15078" y="1646"/>
                  <a:pt x="15137" y="1649"/>
                  <a:pt x="15216" y="1649"/>
                </a:cubicBezTo>
                <a:cubicBezTo>
                  <a:pt x="15286" y="1649"/>
                  <a:pt x="15338" y="1643"/>
                  <a:pt x="15372" y="1631"/>
                </a:cubicBezTo>
                <a:cubicBezTo>
                  <a:pt x="15405" y="1619"/>
                  <a:pt x="15421" y="1597"/>
                  <a:pt x="15421" y="1567"/>
                </a:cubicBezTo>
                <a:cubicBezTo>
                  <a:pt x="15421" y="1540"/>
                  <a:pt x="15407" y="1524"/>
                  <a:pt x="15378" y="1520"/>
                </a:cubicBezTo>
                <a:cubicBezTo>
                  <a:pt x="15366" y="1518"/>
                  <a:pt x="15357" y="1515"/>
                  <a:pt x="15352" y="1510"/>
                </a:cubicBezTo>
                <a:cubicBezTo>
                  <a:pt x="15347" y="1505"/>
                  <a:pt x="15340" y="1493"/>
                  <a:pt x="15331" y="1475"/>
                </a:cubicBezTo>
                <a:lnTo>
                  <a:pt x="15234" y="1265"/>
                </a:lnTo>
                <a:cubicBezTo>
                  <a:pt x="15149" y="1085"/>
                  <a:pt x="15084" y="975"/>
                  <a:pt x="15038" y="937"/>
                </a:cubicBezTo>
                <a:cubicBezTo>
                  <a:pt x="15005" y="908"/>
                  <a:pt x="14969" y="894"/>
                  <a:pt x="14932" y="894"/>
                </a:cubicBezTo>
                <a:close/>
                <a:moveTo>
                  <a:pt x="13458" y="891"/>
                </a:moveTo>
                <a:cubicBezTo>
                  <a:pt x="13453" y="891"/>
                  <a:pt x="13446" y="892"/>
                  <a:pt x="13438" y="895"/>
                </a:cubicBezTo>
                <a:cubicBezTo>
                  <a:pt x="13415" y="901"/>
                  <a:pt x="13392" y="906"/>
                  <a:pt x="13368" y="908"/>
                </a:cubicBezTo>
                <a:cubicBezTo>
                  <a:pt x="13345" y="910"/>
                  <a:pt x="13306" y="911"/>
                  <a:pt x="13252" y="911"/>
                </a:cubicBezTo>
                <a:lnTo>
                  <a:pt x="12986" y="911"/>
                </a:lnTo>
                <a:cubicBezTo>
                  <a:pt x="12946" y="911"/>
                  <a:pt x="12920" y="912"/>
                  <a:pt x="12907" y="915"/>
                </a:cubicBezTo>
                <a:cubicBezTo>
                  <a:pt x="12892" y="919"/>
                  <a:pt x="12881" y="927"/>
                  <a:pt x="12873" y="937"/>
                </a:cubicBezTo>
                <a:cubicBezTo>
                  <a:pt x="12865" y="948"/>
                  <a:pt x="12861" y="959"/>
                  <a:pt x="12861" y="972"/>
                </a:cubicBezTo>
                <a:cubicBezTo>
                  <a:pt x="12861" y="998"/>
                  <a:pt x="12873" y="1015"/>
                  <a:pt x="12898" y="1022"/>
                </a:cubicBezTo>
                <a:cubicBezTo>
                  <a:pt x="12910" y="1026"/>
                  <a:pt x="12918" y="1028"/>
                  <a:pt x="12921" y="1030"/>
                </a:cubicBezTo>
                <a:cubicBezTo>
                  <a:pt x="12923" y="1032"/>
                  <a:pt x="12926" y="1036"/>
                  <a:pt x="12929" y="1041"/>
                </a:cubicBezTo>
                <a:cubicBezTo>
                  <a:pt x="12945" y="1074"/>
                  <a:pt x="12952" y="1156"/>
                  <a:pt x="12952" y="1288"/>
                </a:cubicBezTo>
                <a:cubicBezTo>
                  <a:pt x="12952" y="1375"/>
                  <a:pt x="12947" y="1445"/>
                  <a:pt x="12936" y="1496"/>
                </a:cubicBezTo>
                <a:cubicBezTo>
                  <a:pt x="12933" y="1508"/>
                  <a:pt x="12930" y="1516"/>
                  <a:pt x="12926" y="1521"/>
                </a:cubicBezTo>
                <a:cubicBezTo>
                  <a:pt x="12922" y="1527"/>
                  <a:pt x="12915" y="1531"/>
                  <a:pt x="12905" y="1536"/>
                </a:cubicBezTo>
                <a:cubicBezTo>
                  <a:pt x="12890" y="1543"/>
                  <a:pt x="12880" y="1549"/>
                  <a:pt x="12874" y="1555"/>
                </a:cubicBezTo>
                <a:cubicBezTo>
                  <a:pt x="12869" y="1561"/>
                  <a:pt x="12866" y="1570"/>
                  <a:pt x="12866" y="1583"/>
                </a:cubicBezTo>
                <a:cubicBezTo>
                  <a:pt x="12866" y="1600"/>
                  <a:pt x="12872" y="1614"/>
                  <a:pt x="12884" y="1624"/>
                </a:cubicBezTo>
                <a:cubicBezTo>
                  <a:pt x="12896" y="1633"/>
                  <a:pt x="12912" y="1638"/>
                  <a:pt x="12932" y="1638"/>
                </a:cubicBezTo>
                <a:lnTo>
                  <a:pt x="13370" y="1638"/>
                </a:lnTo>
                <a:cubicBezTo>
                  <a:pt x="13407" y="1639"/>
                  <a:pt x="13438" y="1642"/>
                  <a:pt x="13464" y="1646"/>
                </a:cubicBezTo>
                <a:cubicBezTo>
                  <a:pt x="13472" y="1648"/>
                  <a:pt x="13480" y="1649"/>
                  <a:pt x="13488" y="1649"/>
                </a:cubicBezTo>
                <a:cubicBezTo>
                  <a:pt x="13498" y="1649"/>
                  <a:pt x="13507" y="1646"/>
                  <a:pt x="13513" y="1641"/>
                </a:cubicBezTo>
                <a:cubicBezTo>
                  <a:pt x="13520" y="1636"/>
                  <a:pt x="13527" y="1628"/>
                  <a:pt x="13534" y="1618"/>
                </a:cubicBezTo>
                <a:cubicBezTo>
                  <a:pt x="13552" y="1591"/>
                  <a:pt x="13566" y="1561"/>
                  <a:pt x="13577" y="1529"/>
                </a:cubicBezTo>
                <a:cubicBezTo>
                  <a:pt x="13588" y="1497"/>
                  <a:pt x="13593" y="1470"/>
                  <a:pt x="13593" y="1448"/>
                </a:cubicBezTo>
                <a:cubicBezTo>
                  <a:pt x="13593" y="1427"/>
                  <a:pt x="13588" y="1409"/>
                  <a:pt x="13577" y="1394"/>
                </a:cubicBezTo>
                <a:cubicBezTo>
                  <a:pt x="13565" y="1379"/>
                  <a:pt x="13551" y="1372"/>
                  <a:pt x="13532" y="1372"/>
                </a:cubicBezTo>
                <a:cubicBezTo>
                  <a:pt x="13517" y="1372"/>
                  <a:pt x="13505" y="1376"/>
                  <a:pt x="13495" y="1384"/>
                </a:cubicBezTo>
                <a:cubicBezTo>
                  <a:pt x="13486" y="1393"/>
                  <a:pt x="13476" y="1407"/>
                  <a:pt x="13466" y="1428"/>
                </a:cubicBezTo>
                <a:cubicBezTo>
                  <a:pt x="13450" y="1461"/>
                  <a:pt x="13430" y="1484"/>
                  <a:pt x="13406" y="1496"/>
                </a:cubicBezTo>
                <a:cubicBezTo>
                  <a:pt x="13382" y="1508"/>
                  <a:pt x="13345" y="1515"/>
                  <a:pt x="13295" y="1515"/>
                </a:cubicBezTo>
                <a:cubicBezTo>
                  <a:pt x="13262" y="1515"/>
                  <a:pt x="13240" y="1513"/>
                  <a:pt x="13228" y="1510"/>
                </a:cubicBezTo>
                <a:cubicBezTo>
                  <a:pt x="13217" y="1507"/>
                  <a:pt x="13210" y="1501"/>
                  <a:pt x="13208" y="1493"/>
                </a:cubicBezTo>
                <a:cubicBezTo>
                  <a:pt x="13206" y="1486"/>
                  <a:pt x="13204" y="1471"/>
                  <a:pt x="13202" y="1446"/>
                </a:cubicBezTo>
                <a:cubicBezTo>
                  <a:pt x="13199" y="1421"/>
                  <a:pt x="13198" y="1400"/>
                  <a:pt x="13198" y="1383"/>
                </a:cubicBezTo>
                <a:cubicBezTo>
                  <a:pt x="13198" y="1359"/>
                  <a:pt x="13200" y="1343"/>
                  <a:pt x="13205" y="1336"/>
                </a:cubicBezTo>
                <a:cubicBezTo>
                  <a:pt x="13209" y="1329"/>
                  <a:pt x="13216" y="1325"/>
                  <a:pt x="13228" y="1325"/>
                </a:cubicBezTo>
                <a:cubicBezTo>
                  <a:pt x="13262" y="1325"/>
                  <a:pt x="13281" y="1341"/>
                  <a:pt x="13285" y="1374"/>
                </a:cubicBezTo>
                <a:cubicBezTo>
                  <a:pt x="13288" y="1395"/>
                  <a:pt x="13292" y="1410"/>
                  <a:pt x="13298" y="1418"/>
                </a:cubicBezTo>
                <a:cubicBezTo>
                  <a:pt x="13304" y="1426"/>
                  <a:pt x="13315" y="1430"/>
                  <a:pt x="13331" y="1430"/>
                </a:cubicBezTo>
                <a:cubicBezTo>
                  <a:pt x="13354" y="1430"/>
                  <a:pt x="13372" y="1419"/>
                  <a:pt x="13383" y="1396"/>
                </a:cubicBezTo>
                <a:cubicBezTo>
                  <a:pt x="13401" y="1359"/>
                  <a:pt x="13409" y="1313"/>
                  <a:pt x="13409" y="1257"/>
                </a:cubicBezTo>
                <a:cubicBezTo>
                  <a:pt x="13409" y="1229"/>
                  <a:pt x="13407" y="1202"/>
                  <a:pt x="13402" y="1175"/>
                </a:cubicBezTo>
                <a:cubicBezTo>
                  <a:pt x="13396" y="1149"/>
                  <a:pt x="13388" y="1128"/>
                  <a:pt x="13377" y="1113"/>
                </a:cubicBezTo>
                <a:cubicBezTo>
                  <a:pt x="13368" y="1101"/>
                  <a:pt x="13354" y="1094"/>
                  <a:pt x="13336" y="1094"/>
                </a:cubicBezTo>
                <a:cubicBezTo>
                  <a:pt x="13324" y="1094"/>
                  <a:pt x="13312" y="1099"/>
                  <a:pt x="13302" y="1108"/>
                </a:cubicBezTo>
                <a:cubicBezTo>
                  <a:pt x="13294" y="1114"/>
                  <a:pt x="13289" y="1121"/>
                  <a:pt x="13286" y="1129"/>
                </a:cubicBezTo>
                <a:cubicBezTo>
                  <a:pt x="13283" y="1138"/>
                  <a:pt x="13281" y="1152"/>
                  <a:pt x="13278" y="1173"/>
                </a:cubicBezTo>
                <a:cubicBezTo>
                  <a:pt x="13277" y="1186"/>
                  <a:pt x="13274" y="1195"/>
                  <a:pt x="13269" y="1199"/>
                </a:cubicBezTo>
                <a:cubicBezTo>
                  <a:pt x="13265" y="1203"/>
                  <a:pt x="13257" y="1205"/>
                  <a:pt x="13245" y="1205"/>
                </a:cubicBezTo>
                <a:cubicBezTo>
                  <a:pt x="13218" y="1205"/>
                  <a:pt x="13203" y="1204"/>
                  <a:pt x="13198" y="1201"/>
                </a:cubicBezTo>
                <a:cubicBezTo>
                  <a:pt x="13194" y="1197"/>
                  <a:pt x="13192" y="1187"/>
                  <a:pt x="13192" y="1169"/>
                </a:cubicBezTo>
                <a:cubicBezTo>
                  <a:pt x="13192" y="1116"/>
                  <a:pt x="13192" y="1084"/>
                  <a:pt x="13193" y="1073"/>
                </a:cubicBezTo>
                <a:cubicBezTo>
                  <a:pt x="13194" y="1062"/>
                  <a:pt x="13196" y="1053"/>
                  <a:pt x="13199" y="1047"/>
                </a:cubicBezTo>
                <a:cubicBezTo>
                  <a:pt x="13206" y="1036"/>
                  <a:pt x="13227" y="1031"/>
                  <a:pt x="13262" y="1031"/>
                </a:cubicBezTo>
                <a:cubicBezTo>
                  <a:pt x="13314" y="1031"/>
                  <a:pt x="13351" y="1035"/>
                  <a:pt x="13372" y="1042"/>
                </a:cubicBezTo>
                <a:cubicBezTo>
                  <a:pt x="13394" y="1049"/>
                  <a:pt x="13411" y="1063"/>
                  <a:pt x="13425" y="1084"/>
                </a:cubicBezTo>
                <a:cubicBezTo>
                  <a:pt x="13437" y="1101"/>
                  <a:pt x="13446" y="1113"/>
                  <a:pt x="13454" y="1118"/>
                </a:cubicBezTo>
                <a:cubicBezTo>
                  <a:pt x="13462" y="1124"/>
                  <a:pt x="13473" y="1127"/>
                  <a:pt x="13487" y="1127"/>
                </a:cubicBezTo>
                <a:cubicBezTo>
                  <a:pt x="13507" y="1127"/>
                  <a:pt x="13523" y="1119"/>
                  <a:pt x="13534" y="1104"/>
                </a:cubicBezTo>
                <a:cubicBezTo>
                  <a:pt x="13545" y="1089"/>
                  <a:pt x="13551" y="1068"/>
                  <a:pt x="13551" y="1044"/>
                </a:cubicBezTo>
                <a:cubicBezTo>
                  <a:pt x="13551" y="997"/>
                  <a:pt x="13540" y="962"/>
                  <a:pt x="13517" y="939"/>
                </a:cubicBezTo>
                <a:cubicBezTo>
                  <a:pt x="13500" y="907"/>
                  <a:pt x="13480" y="891"/>
                  <a:pt x="13458" y="891"/>
                </a:cubicBezTo>
                <a:close/>
                <a:moveTo>
                  <a:pt x="7786" y="891"/>
                </a:moveTo>
                <a:cubicBezTo>
                  <a:pt x="7781" y="891"/>
                  <a:pt x="7774" y="892"/>
                  <a:pt x="7766" y="895"/>
                </a:cubicBezTo>
                <a:cubicBezTo>
                  <a:pt x="7743" y="901"/>
                  <a:pt x="7720" y="906"/>
                  <a:pt x="7696" y="908"/>
                </a:cubicBezTo>
                <a:cubicBezTo>
                  <a:pt x="7673" y="910"/>
                  <a:pt x="7634" y="911"/>
                  <a:pt x="7580" y="911"/>
                </a:cubicBezTo>
                <a:lnTo>
                  <a:pt x="7314" y="911"/>
                </a:lnTo>
                <a:cubicBezTo>
                  <a:pt x="7274" y="911"/>
                  <a:pt x="7248" y="912"/>
                  <a:pt x="7235" y="915"/>
                </a:cubicBezTo>
                <a:cubicBezTo>
                  <a:pt x="7220" y="919"/>
                  <a:pt x="7209" y="927"/>
                  <a:pt x="7201" y="937"/>
                </a:cubicBezTo>
                <a:cubicBezTo>
                  <a:pt x="7193" y="948"/>
                  <a:pt x="7189" y="959"/>
                  <a:pt x="7189" y="972"/>
                </a:cubicBezTo>
                <a:cubicBezTo>
                  <a:pt x="7189" y="998"/>
                  <a:pt x="7201" y="1015"/>
                  <a:pt x="7226" y="1022"/>
                </a:cubicBezTo>
                <a:cubicBezTo>
                  <a:pt x="7238" y="1026"/>
                  <a:pt x="7246" y="1028"/>
                  <a:pt x="7249" y="1030"/>
                </a:cubicBezTo>
                <a:cubicBezTo>
                  <a:pt x="7251" y="1032"/>
                  <a:pt x="7254" y="1036"/>
                  <a:pt x="7257" y="1041"/>
                </a:cubicBezTo>
                <a:cubicBezTo>
                  <a:pt x="7273" y="1074"/>
                  <a:pt x="7280" y="1156"/>
                  <a:pt x="7280" y="1288"/>
                </a:cubicBezTo>
                <a:cubicBezTo>
                  <a:pt x="7280" y="1375"/>
                  <a:pt x="7275" y="1445"/>
                  <a:pt x="7264" y="1496"/>
                </a:cubicBezTo>
                <a:cubicBezTo>
                  <a:pt x="7261" y="1508"/>
                  <a:pt x="7258" y="1516"/>
                  <a:pt x="7254" y="1521"/>
                </a:cubicBezTo>
                <a:cubicBezTo>
                  <a:pt x="7250" y="1527"/>
                  <a:pt x="7243" y="1531"/>
                  <a:pt x="7233" y="1536"/>
                </a:cubicBezTo>
                <a:cubicBezTo>
                  <a:pt x="7218" y="1543"/>
                  <a:pt x="7208" y="1549"/>
                  <a:pt x="7202" y="1555"/>
                </a:cubicBezTo>
                <a:cubicBezTo>
                  <a:pt x="7197" y="1561"/>
                  <a:pt x="7194" y="1570"/>
                  <a:pt x="7194" y="1583"/>
                </a:cubicBezTo>
                <a:cubicBezTo>
                  <a:pt x="7194" y="1600"/>
                  <a:pt x="7200" y="1614"/>
                  <a:pt x="7212" y="1624"/>
                </a:cubicBezTo>
                <a:cubicBezTo>
                  <a:pt x="7224" y="1633"/>
                  <a:pt x="7240" y="1638"/>
                  <a:pt x="7260" y="1638"/>
                </a:cubicBezTo>
                <a:lnTo>
                  <a:pt x="7698" y="1638"/>
                </a:lnTo>
                <a:cubicBezTo>
                  <a:pt x="7735" y="1639"/>
                  <a:pt x="7766" y="1642"/>
                  <a:pt x="7792" y="1646"/>
                </a:cubicBezTo>
                <a:cubicBezTo>
                  <a:pt x="7800" y="1648"/>
                  <a:pt x="7808" y="1649"/>
                  <a:pt x="7816" y="1649"/>
                </a:cubicBezTo>
                <a:cubicBezTo>
                  <a:pt x="7826" y="1649"/>
                  <a:pt x="7835" y="1646"/>
                  <a:pt x="7841" y="1641"/>
                </a:cubicBezTo>
                <a:cubicBezTo>
                  <a:pt x="7848" y="1636"/>
                  <a:pt x="7855" y="1628"/>
                  <a:pt x="7862" y="1618"/>
                </a:cubicBezTo>
                <a:cubicBezTo>
                  <a:pt x="7880" y="1591"/>
                  <a:pt x="7894" y="1561"/>
                  <a:pt x="7905" y="1529"/>
                </a:cubicBezTo>
                <a:cubicBezTo>
                  <a:pt x="7916" y="1497"/>
                  <a:pt x="7921" y="1470"/>
                  <a:pt x="7921" y="1448"/>
                </a:cubicBezTo>
                <a:cubicBezTo>
                  <a:pt x="7921" y="1427"/>
                  <a:pt x="7916" y="1409"/>
                  <a:pt x="7905" y="1394"/>
                </a:cubicBezTo>
                <a:cubicBezTo>
                  <a:pt x="7893" y="1379"/>
                  <a:pt x="7879" y="1372"/>
                  <a:pt x="7860" y="1372"/>
                </a:cubicBezTo>
                <a:cubicBezTo>
                  <a:pt x="7845" y="1372"/>
                  <a:pt x="7833" y="1376"/>
                  <a:pt x="7823" y="1384"/>
                </a:cubicBezTo>
                <a:cubicBezTo>
                  <a:pt x="7814" y="1393"/>
                  <a:pt x="7804" y="1407"/>
                  <a:pt x="7794" y="1428"/>
                </a:cubicBezTo>
                <a:cubicBezTo>
                  <a:pt x="7778" y="1461"/>
                  <a:pt x="7758" y="1484"/>
                  <a:pt x="7734" y="1496"/>
                </a:cubicBezTo>
                <a:cubicBezTo>
                  <a:pt x="7710" y="1508"/>
                  <a:pt x="7673" y="1515"/>
                  <a:pt x="7623" y="1515"/>
                </a:cubicBezTo>
                <a:cubicBezTo>
                  <a:pt x="7590" y="1515"/>
                  <a:pt x="7568" y="1513"/>
                  <a:pt x="7556" y="1510"/>
                </a:cubicBezTo>
                <a:cubicBezTo>
                  <a:pt x="7545" y="1507"/>
                  <a:pt x="7538" y="1501"/>
                  <a:pt x="7536" y="1493"/>
                </a:cubicBezTo>
                <a:cubicBezTo>
                  <a:pt x="7534" y="1486"/>
                  <a:pt x="7532" y="1471"/>
                  <a:pt x="7530" y="1446"/>
                </a:cubicBezTo>
                <a:cubicBezTo>
                  <a:pt x="7527" y="1421"/>
                  <a:pt x="7526" y="1400"/>
                  <a:pt x="7526" y="1383"/>
                </a:cubicBezTo>
                <a:cubicBezTo>
                  <a:pt x="7526" y="1359"/>
                  <a:pt x="7528" y="1343"/>
                  <a:pt x="7533" y="1336"/>
                </a:cubicBezTo>
                <a:cubicBezTo>
                  <a:pt x="7537" y="1329"/>
                  <a:pt x="7544" y="1325"/>
                  <a:pt x="7556" y="1325"/>
                </a:cubicBezTo>
                <a:cubicBezTo>
                  <a:pt x="7590" y="1325"/>
                  <a:pt x="7609" y="1341"/>
                  <a:pt x="7613" y="1374"/>
                </a:cubicBezTo>
                <a:cubicBezTo>
                  <a:pt x="7616" y="1395"/>
                  <a:pt x="7620" y="1410"/>
                  <a:pt x="7626" y="1418"/>
                </a:cubicBezTo>
                <a:cubicBezTo>
                  <a:pt x="7632" y="1426"/>
                  <a:pt x="7643" y="1430"/>
                  <a:pt x="7659" y="1430"/>
                </a:cubicBezTo>
                <a:cubicBezTo>
                  <a:pt x="7682" y="1430"/>
                  <a:pt x="7700" y="1419"/>
                  <a:pt x="7711" y="1396"/>
                </a:cubicBezTo>
                <a:cubicBezTo>
                  <a:pt x="7729" y="1359"/>
                  <a:pt x="7737" y="1313"/>
                  <a:pt x="7737" y="1257"/>
                </a:cubicBezTo>
                <a:cubicBezTo>
                  <a:pt x="7737" y="1229"/>
                  <a:pt x="7735" y="1202"/>
                  <a:pt x="7730" y="1175"/>
                </a:cubicBezTo>
                <a:cubicBezTo>
                  <a:pt x="7724" y="1149"/>
                  <a:pt x="7716" y="1128"/>
                  <a:pt x="7705" y="1113"/>
                </a:cubicBezTo>
                <a:cubicBezTo>
                  <a:pt x="7696" y="1101"/>
                  <a:pt x="7682" y="1094"/>
                  <a:pt x="7664" y="1094"/>
                </a:cubicBezTo>
                <a:cubicBezTo>
                  <a:pt x="7652" y="1094"/>
                  <a:pt x="7640" y="1099"/>
                  <a:pt x="7630" y="1108"/>
                </a:cubicBezTo>
                <a:cubicBezTo>
                  <a:pt x="7622" y="1114"/>
                  <a:pt x="7617" y="1121"/>
                  <a:pt x="7614" y="1129"/>
                </a:cubicBezTo>
                <a:cubicBezTo>
                  <a:pt x="7611" y="1138"/>
                  <a:pt x="7609" y="1152"/>
                  <a:pt x="7606" y="1173"/>
                </a:cubicBezTo>
                <a:cubicBezTo>
                  <a:pt x="7605" y="1186"/>
                  <a:pt x="7602" y="1195"/>
                  <a:pt x="7597" y="1199"/>
                </a:cubicBezTo>
                <a:cubicBezTo>
                  <a:pt x="7593" y="1203"/>
                  <a:pt x="7585" y="1205"/>
                  <a:pt x="7573" y="1205"/>
                </a:cubicBezTo>
                <a:cubicBezTo>
                  <a:pt x="7546" y="1205"/>
                  <a:pt x="7531" y="1204"/>
                  <a:pt x="7526" y="1201"/>
                </a:cubicBezTo>
                <a:cubicBezTo>
                  <a:pt x="7522" y="1197"/>
                  <a:pt x="7520" y="1187"/>
                  <a:pt x="7520" y="1169"/>
                </a:cubicBezTo>
                <a:cubicBezTo>
                  <a:pt x="7520" y="1116"/>
                  <a:pt x="7520" y="1084"/>
                  <a:pt x="7521" y="1073"/>
                </a:cubicBezTo>
                <a:cubicBezTo>
                  <a:pt x="7522" y="1062"/>
                  <a:pt x="7524" y="1053"/>
                  <a:pt x="7527" y="1047"/>
                </a:cubicBezTo>
                <a:cubicBezTo>
                  <a:pt x="7534" y="1036"/>
                  <a:pt x="7555" y="1031"/>
                  <a:pt x="7590" y="1031"/>
                </a:cubicBezTo>
                <a:cubicBezTo>
                  <a:pt x="7642" y="1031"/>
                  <a:pt x="7679" y="1035"/>
                  <a:pt x="7700" y="1042"/>
                </a:cubicBezTo>
                <a:cubicBezTo>
                  <a:pt x="7722" y="1049"/>
                  <a:pt x="7739" y="1063"/>
                  <a:pt x="7753" y="1084"/>
                </a:cubicBezTo>
                <a:cubicBezTo>
                  <a:pt x="7765" y="1101"/>
                  <a:pt x="7774" y="1113"/>
                  <a:pt x="7782" y="1118"/>
                </a:cubicBezTo>
                <a:cubicBezTo>
                  <a:pt x="7790" y="1124"/>
                  <a:pt x="7801" y="1127"/>
                  <a:pt x="7815" y="1127"/>
                </a:cubicBezTo>
                <a:cubicBezTo>
                  <a:pt x="7835" y="1127"/>
                  <a:pt x="7851" y="1119"/>
                  <a:pt x="7862" y="1104"/>
                </a:cubicBezTo>
                <a:cubicBezTo>
                  <a:pt x="7873" y="1089"/>
                  <a:pt x="7879" y="1068"/>
                  <a:pt x="7879" y="1044"/>
                </a:cubicBezTo>
                <a:cubicBezTo>
                  <a:pt x="7879" y="997"/>
                  <a:pt x="7868" y="962"/>
                  <a:pt x="7845" y="939"/>
                </a:cubicBezTo>
                <a:cubicBezTo>
                  <a:pt x="7828" y="907"/>
                  <a:pt x="7808" y="891"/>
                  <a:pt x="7786" y="891"/>
                </a:cubicBezTo>
                <a:close/>
                <a:moveTo>
                  <a:pt x="5308" y="891"/>
                </a:moveTo>
                <a:cubicBezTo>
                  <a:pt x="5303" y="891"/>
                  <a:pt x="5296" y="892"/>
                  <a:pt x="5288" y="895"/>
                </a:cubicBezTo>
                <a:cubicBezTo>
                  <a:pt x="5265" y="901"/>
                  <a:pt x="5242" y="906"/>
                  <a:pt x="5218" y="908"/>
                </a:cubicBezTo>
                <a:cubicBezTo>
                  <a:pt x="5195" y="910"/>
                  <a:pt x="5156" y="911"/>
                  <a:pt x="5102" y="911"/>
                </a:cubicBezTo>
                <a:lnTo>
                  <a:pt x="4836" y="911"/>
                </a:lnTo>
                <a:cubicBezTo>
                  <a:pt x="4796" y="911"/>
                  <a:pt x="4770" y="912"/>
                  <a:pt x="4757" y="915"/>
                </a:cubicBezTo>
                <a:cubicBezTo>
                  <a:pt x="4742" y="919"/>
                  <a:pt x="4731" y="927"/>
                  <a:pt x="4723" y="937"/>
                </a:cubicBezTo>
                <a:cubicBezTo>
                  <a:pt x="4715" y="948"/>
                  <a:pt x="4711" y="959"/>
                  <a:pt x="4711" y="972"/>
                </a:cubicBezTo>
                <a:cubicBezTo>
                  <a:pt x="4711" y="998"/>
                  <a:pt x="4723" y="1015"/>
                  <a:pt x="4748" y="1022"/>
                </a:cubicBezTo>
                <a:cubicBezTo>
                  <a:pt x="4760" y="1026"/>
                  <a:pt x="4768" y="1028"/>
                  <a:pt x="4771" y="1030"/>
                </a:cubicBezTo>
                <a:cubicBezTo>
                  <a:pt x="4773" y="1032"/>
                  <a:pt x="4776" y="1036"/>
                  <a:pt x="4779" y="1041"/>
                </a:cubicBezTo>
                <a:cubicBezTo>
                  <a:pt x="4795" y="1074"/>
                  <a:pt x="4802" y="1156"/>
                  <a:pt x="4802" y="1288"/>
                </a:cubicBezTo>
                <a:cubicBezTo>
                  <a:pt x="4802" y="1375"/>
                  <a:pt x="4797" y="1445"/>
                  <a:pt x="4786" y="1496"/>
                </a:cubicBezTo>
                <a:cubicBezTo>
                  <a:pt x="4783" y="1508"/>
                  <a:pt x="4780" y="1516"/>
                  <a:pt x="4776" y="1521"/>
                </a:cubicBezTo>
                <a:cubicBezTo>
                  <a:pt x="4772" y="1527"/>
                  <a:pt x="4765" y="1531"/>
                  <a:pt x="4755" y="1536"/>
                </a:cubicBezTo>
                <a:cubicBezTo>
                  <a:pt x="4740" y="1543"/>
                  <a:pt x="4730" y="1549"/>
                  <a:pt x="4724" y="1555"/>
                </a:cubicBezTo>
                <a:cubicBezTo>
                  <a:pt x="4719" y="1561"/>
                  <a:pt x="4716" y="1570"/>
                  <a:pt x="4716" y="1583"/>
                </a:cubicBezTo>
                <a:cubicBezTo>
                  <a:pt x="4716" y="1600"/>
                  <a:pt x="4722" y="1614"/>
                  <a:pt x="4734" y="1624"/>
                </a:cubicBezTo>
                <a:cubicBezTo>
                  <a:pt x="4746" y="1633"/>
                  <a:pt x="4762" y="1638"/>
                  <a:pt x="4782" y="1638"/>
                </a:cubicBezTo>
                <a:lnTo>
                  <a:pt x="5220" y="1638"/>
                </a:lnTo>
                <a:cubicBezTo>
                  <a:pt x="5257" y="1639"/>
                  <a:pt x="5288" y="1642"/>
                  <a:pt x="5314" y="1646"/>
                </a:cubicBezTo>
                <a:cubicBezTo>
                  <a:pt x="5322" y="1648"/>
                  <a:pt x="5330" y="1649"/>
                  <a:pt x="5338" y="1649"/>
                </a:cubicBezTo>
                <a:cubicBezTo>
                  <a:pt x="5348" y="1649"/>
                  <a:pt x="5357" y="1646"/>
                  <a:pt x="5363" y="1641"/>
                </a:cubicBezTo>
                <a:cubicBezTo>
                  <a:pt x="5370" y="1636"/>
                  <a:pt x="5377" y="1628"/>
                  <a:pt x="5384" y="1618"/>
                </a:cubicBezTo>
                <a:cubicBezTo>
                  <a:pt x="5402" y="1591"/>
                  <a:pt x="5416" y="1561"/>
                  <a:pt x="5427" y="1529"/>
                </a:cubicBezTo>
                <a:cubicBezTo>
                  <a:pt x="5438" y="1497"/>
                  <a:pt x="5443" y="1470"/>
                  <a:pt x="5443" y="1448"/>
                </a:cubicBezTo>
                <a:cubicBezTo>
                  <a:pt x="5443" y="1427"/>
                  <a:pt x="5438" y="1409"/>
                  <a:pt x="5427" y="1394"/>
                </a:cubicBezTo>
                <a:cubicBezTo>
                  <a:pt x="5415" y="1379"/>
                  <a:pt x="5401" y="1372"/>
                  <a:pt x="5382" y="1372"/>
                </a:cubicBezTo>
                <a:cubicBezTo>
                  <a:pt x="5367" y="1372"/>
                  <a:pt x="5355" y="1376"/>
                  <a:pt x="5345" y="1384"/>
                </a:cubicBezTo>
                <a:cubicBezTo>
                  <a:pt x="5336" y="1393"/>
                  <a:pt x="5326" y="1407"/>
                  <a:pt x="5316" y="1428"/>
                </a:cubicBezTo>
                <a:cubicBezTo>
                  <a:pt x="5300" y="1461"/>
                  <a:pt x="5280" y="1484"/>
                  <a:pt x="5256" y="1496"/>
                </a:cubicBezTo>
                <a:cubicBezTo>
                  <a:pt x="5232" y="1508"/>
                  <a:pt x="5195" y="1515"/>
                  <a:pt x="5145" y="1515"/>
                </a:cubicBezTo>
                <a:cubicBezTo>
                  <a:pt x="5112" y="1515"/>
                  <a:pt x="5090" y="1513"/>
                  <a:pt x="5078" y="1510"/>
                </a:cubicBezTo>
                <a:cubicBezTo>
                  <a:pt x="5067" y="1507"/>
                  <a:pt x="5060" y="1501"/>
                  <a:pt x="5058" y="1493"/>
                </a:cubicBezTo>
                <a:cubicBezTo>
                  <a:pt x="5056" y="1486"/>
                  <a:pt x="5054" y="1471"/>
                  <a:pt x="5052" y="1446"/>
                </a:cubicBezTo>
                <a:cubicBezTo>
                  <a:pt x="5049" y="1421"/>
                  <a:pt x="5048" y="1400"/>
                  <a:pt x="5048" y="1383"/>
                </a:cubicBezTo>
                <a:cubicBezTo>
                  <a:pt x="5048" y="1359"/>
                  <a:pt x="5050" y="1343"/>
                  <a:pt x="5055" y="1336"/>
                </a:cubicBezTo>
                <a:cubicBezTo>
                  <a:pt x="5059" y="1329"/>
                  <a:pt x="5066" y="1325"/>
                  <a:pt x="5078" y="1325"/>
                </a:cubicBezTo>
                <a:cubicBezTo>
                  <a:pt x="5112" y="1325"/>
                  <a:pt x="5131" y="1341"/>
                  <a:pt x="5135" y="1374"/>
                </a:cubicBezTo>
                <a:cubicBezTo>
                  <a:pt x="5138" y="1395"/>
                  <a:pt x="5142" y="1410"/>
                  <a:pt x="5148" y="1418"/>
                </a:cubicBezTo>
                <a:cubicBezTo>
                  <a:pt x="5154" y="1426"/>
                  <a:pt x="5165" y="1430"/>
                  <a:pt x="5181" y="1430"/>
                </a:cubicBezTo>
                <a:cubicBezTo>
                  <a:pt x="5204" y="1430"/>
                  <a:pt x="5222" y="1419"/>
                  <a:pt x="5233" y="1396"/>
                </a:cubicBezTo>
                <a:cubicBezTo>
                  <a:pt x="5251" y="1359"/>
                  <a:pt x="5259" y="1313"/>
                  <a:pt x="5259" y="1257"/>
                </a:cubicBezTo>
                <a:cubicBezTo>
                  <a:pt x="5259" y="1229"/>
                  <a:pt x="5257" y="1202"/>
                  <a:pt x="5252" y="1175"/>
                </a:cubicBezTo>
                <a:cubicBezTo>
                  <a:pt x="5246" y="1149"/>
                  <a:pt x="5238" y="1128"/>
                  <a:pt x="5227" y="1113"/>
                </a:cubicBezTo>
                <a:cubicBezTo>
                  <a:pt x="5218" y="1101"/>
                  <a:pt x="5204" y="1094"/>
                  <a:pt x="5186" y="1094"/>
                </a:cubicBezTo>
                <a:cubicBezTo>
                  <a:pt x="5174" y="1094"/>
                  <a:pt x="5162" y="1099"/>
                  <a:pt x="5152" y="1108"/>
                </a:cubicBezTo>
                <a:cubicBezTo>
                  <a:pt x="5144" y="1114"/>
                  <a:pt x="5139" y="1121"/>
                  <a:pt x="5136" y="1129"/>
                </a:cubicBezTo>
                <a:cubicBezTo>
                  <a:pt x="5133" y="1138"/>
                  <a:pt x="5131" y="1152"/>
                  <a:pt x="5128" y="1173"/>
                </a:cubicBezTo>
                <a:cubicBezTo>
                  <a:pt x="5127" y="1186"/>
                  <a:pt x="5124" y="1195"/>
                  <a:pt x="5119" y="1199"/>
                </a:cubicBezTo>
                <a:cubicBezTo>
                  <a:pt x="5115" y="1203"/>
                  <a:pt x="5107" y="1205"/>
                  <a:pt x="5095" y="1205"/>
                </a:cubicBezTo>
                <a:cubicBezTo>
                  <a:pt x="5068" y="1205"/>
                  <a:pt x="5053" y="1204"/>
                  <a:pt x="5048" y="1201"/>
                </a:cubicBezTo>
                <a:cubicBezTo>
                  <a:pt x="5044" y="1197"/>
                  <a:pt x="5042" y="1187"/>
                  <a:pt x="5042" y="1169"/>
                </a:cubicBezTo>
                <a:cubicBezTo>
                  <a:pt x="5042" y="1116"/>
                  <a:pt x="5042" y="1084"/>
                  <a:pt x="5043" y="1073"/>
                </a:cubicBezTo>
                <a:cubicBezTo>
                  <a:pt x="5044" y="1062"/>
                  <a:pt x="5046" y="1053"/>
                  <a:pt x="5049" y="1047"/>
                </a:cubicBezTo>
                <a:cubicBezTo>
                  <a:pt x="5056" y="1036"/>
                  <a:pt x="5077" y="1031"/>
                  <a:pt x="5112" y="1031"/>
                </a:cubicBezTo>
                <a:cubicBezTo>
                  <a:pt x="5164" y="1031"/>
                  <a:pt x="5201" y="1035"/>
                  <a:pt x="5222" y="1042"/>
                </a:cubicBezTo>
                <a:cubicBezTo>
                  <a:pt x="5244" y="1049"/>
                  <a:pt x="5261" y="1063"/>
                  <a:pt x="5275" y="1084"/>
                </a:cubicBezTo>
                <a:cubicBezTo>
                  <a:pt x="5287" y="1101"/>
                  <a:pt x="5296" y="1113"/>
                  <a:pt x="5304" y="1118"/>
                </a:cubicBezTo>
                <a:cubicBezTo>
                  <a:pt x="5312" y="1124"/>
                  <a:pt x="5323" y="1127"/>
                  <a:pt x="5337" y="1127"/>
                </a:cubicBezTo>
                <a:cubicBezTo>
                  <a:pt x="5357" y="1127"/>
                  <a:pt x="5373" y="1119"/>
                  <a:pt x="5384" y="1104"/>
                </a:cubicBezTo>
                <a:cubicBezTo>
                  <a:pt x="5395" y="1089"/>
                  <a:pt x="5401" y="1068"/>
                  <a:pt x="5401" y="1044"/>
                </a:cubicBezTo>
                <a:cubicBezTo>
                  <a:pt x="5401" y="997"/>
                  <a:pt x="5390" y="962"/>
                  <a:pt x="5367" y="939"/>
                </a:cubicBezTo>
                <a:cubicBezTo>
                  <a:pt x="5350" y="907"/>
                  <a:pt x="5330" y="891"/>
                  <a:pt x="5308" y="891"/>
                </a:cubicBezTo>
                <a:close/>
                <a:moveTo>
                  <a:pt x="3606" y="891"/>
                </a:moveTo>
                <a:cubicBezTo>
                  <a:pt x="3601" y="891"/>
                  <a:pt x="3594" y="892"/>
                  <a:pt x="3586" y="895"/>
                </a:cubicBezTo>
                <a:cubicBezTo>
                  <a:pt x="3563" y="901"/>
                  <a:pt x="3540" y="906"/>
                  <a:pt x="3516" y="908"/>
                </a:cubicBezTo>
                <a:cubicBezTo>
                  <a:pt x="3493" y="910"/>
                  <a:pt x="3454" y="911"/>
                  <a:pt x="3400" y="911"/>
                </a:cubicBezTo>
                <a:lnTo>
                  <a:pt x="3134" y="911"/>
                </a:lnTo>
                <a:cubicBezTo>
                  <a:pt x="3094" y="911"/>
                  <a:pt x="3068" y="912"/>
                  <a:pt x="3055" y="915"/>
                </a:cubicBezTo>
                <a:cubicBezTo>
                  <a:pt x="3040" y="919"/>
                  <a:pt x="3029" y="927"/>
                  <a:pt x="3021" y="937"/>
                </a:cubicBezTo>
                <a:cubicBezTo>
                  <a:pt x="3013" y="948"/>
                  <a:pt x="3009" y="959"/>
                  <a:pt x="3009" y="972"/>
                </a:cubicBezTo>
                <a:cubicBezTo>
                  <a:pt x="3009" y="998"/>
                  <a:pt x="3021" y="1015"/>
                  <a:pt x="3046" y="1022"/>
                </a:cubicBezTo>
                <a:cubicBezTo>
                  <a:pt x="3058" y="1026"/>
                  <a:pt x="3066" y="1028"/>
                  <a:pt x="3069" y="1030"/>
                </a:cubicBezTo>
                <a:cubicBezTo>
                  <a:pt x="3071" y="1032"/>
                  <a:pt x="3074" y="1036"/>
                  <a:pt x="3077" y="1041"/>
                </a:cubicBezTo>
                <a:cubicBezTo>
                  <a:pt x="3093" y="1074"/>
                  <a:pt x="3100" y="1156"/>
                  <a:pt x="3100" y="1288"/>
                </a:cubicBezTo>
                <a:cubicBezTo>
                  <a:pt x="3100" y="1375"/>
                  <a:pt x="3095" y="1445"/>
                  <a:pt x="3084" y="1496"/>
                </a:cubicBezTo>
                <a:cubicBezTo>
                  <a:pt x="3081" y="1508"/>
                  <a:pt x="3078" y="1516"/>
                  <a:pt x="3074" y="1521"/>
                </a:cubicBezTo>
                <a:cubicBezTo>
                  <a:pt x="3070" y="1527"/>
                  <a:pt x="3063" y="1531"/>
                  <a:pt x="3053" y="1536"/>
                </a:cubicBezTo>
                <a:cubicBezTo>
                  <a:pt x="3038" y="1543"/>
                  <a:pt x="3028" y="1549"/>
                  <a:pt x="3022" y="1555"/>
                </a:cubicBezTo>
                <a:cubicBezTo>
                  <a:pt x="3017" y="1561"/>
                  <a:pt x="3014" y="1570"/>
                  <a:pt x="3014" y="1583"/>
                </a:cubicBezTo>
                <a:cubicBezTo>
                  <a:pt x="3014" y="1600"/>
                  <a:pt x="3020" y="1614"/>
                  <a:pt x="3032" y="1624"/>
                </a:cubicBezTo>
                <a:cubicBezTo>
                  <a:pt x="3044" y="1633"/>
                  <a:pt x="3060" y="1638"/>
                  <a:pt x="3080" y="1638"/>
                </a:cubicBezTo>
                <a:lnTo>
                  <a:pt x="3518" y="1638"/>
                </a:lnTo>
                <a:cubicBezTo>
                  <a:pt x="3555" y="1639"/>
                  <a:pt x="3586" y="1642"/>
                  <a:pt x="3612" y="1646"/>
                </a:cubicBezTo>
                <a:cubicBezTo>
                  <a:pt x="3620" y="1648"/>
                  <a:pt x="3628" y="1649"/>
                  <a:pt x="3636" y="1649"/>
                </a:cubicBezTo>
                <a:cubicBezTo>
                  <a:pt x="3646" y="1649"/>
                  <a:pt x="3655" y="1646"/>
                  <a:pt x="3661" y="1641"/>
                </a:cubicBezTo>
                <a:cubicBezTo>
                  <a:pt x="3668" y="1636"/>
                  <a:pt x="3675" y="1628"/>
                  <a:pt x="3682" y="1618"/>
                </a:cubicBezTo>
                <a:cubicBezTo>
                  <a:pt x="3700" y="1591"/>
                  <a:pt x="3714" y="1561"/>
                  <a:pt x="3725" y="1529"/>
                </a:cubicBezTo>
                <a:cubicBezTo>
                  <a:pt x="3736" y="1497"/>
                  <a:pt x="3741" y="1470"/>
                  <a:pt x="3741" y="1448"/>
                </a:cubicBezTo>
                <a:cubicBezTo>
                  <a:pt x="3741" y="1427"/>
                  <a:pt x="3736" y="1409"/>
                  <a:pt x="3725" y="1394"/>
                </a:cubicBezTo>
                <a:cubicBezTo>
                  <a:pt x="3713" y="1379"/>
                  <a:pt x="3699" y="1372"/>
                  <a:pt x="3680" y="1372"/>
                </a:cubicBezTo>
                <a:cubicBezTo>
                  <a:pt x="3665" y="1372"/>
                  <a:pt x="3653" y="1376"/>
                  <a:pt x="3643" y="1384"/>
                </a:cubicBezTo>
                <a:cubicBezTo>
                  <a:pt x="3634" y="1393"/>
                  <a:pt x="3624" y="1407"/>
                  <a:pt x="3614" y="1428"/>
                </a:cubicBezTo>
                <a:cubicBezTo>
                  <a:pt x="3598" y="1461"/>
                  <a:pt x="3578" y="1484"/>
                  <a:pt x="3554" y="1496"/>
                </a:cubicBezTo>
                <a:cubicBezTo>
                  <a:pt x="3530" y="1508"/>
                  <a:pt x="3493" y="1515"/>
                  <a:pt x="3443" y="1515"/>
                </a:cubicBezTo>
                <a:cubicBezTo>
                  <a:pt x="3410" y="1515"/>
                  <a:pt x="3388" y="1513"/>
                  <a:pt x="3376" y="1510"/>
                </a:cubicBezTo>
                <a:cubicBezTo>
                  <a:pt x="3365" y="1507"/>
                  <a:pt x="3358" y="1501"/>
                  <a:pt x="3356" y="1493"/>
                </a:cubicBezTo>
                <a:cubicBezTo>
                  <a:pt x="3354" y="1486"/>
                  <a:pt x="3352" y="1471"/>
                  <a:pt x="3350" y="1446"/>
                </a:cubicBezTo>
                <a:cubicBezTo>
                  <a:pt x="3347" y="1421"/>
                  <a:pt x="3346" y="1400"/>
                  <a:pt x="3346" y="1383"/>
                </a:cubicBezTo>
                <a:cubicBezTo>
                  <a:pt x="3346" y="1359"/>
                  <a:pt x="3348" y="1343"/>
                  <a:pt x="3353" y="1336"/>
                </a:cubicBezTo>
                <a:cubicBezTo>
                  <a:pt x="3357" y="1329"/>
                  <a:pt x="3364" y="1325"/>
                  <a:pt x="3376" y="1325"/>
                </a:cubicBezTo>
                <a:cubicBezTo>
                  <a:pt x="3410" y="1325"/>
                  <a:pt x="3429" y="1341"/>
                  <a:pt x="3433" y="1374"/>
                </a:cubicBezTo>
                <a:cubicBezTo>
                  <a:pt x="3436" y="1395"/>
                  <a:pt x="3440" y="1410"/>
                  <a:pt x="3446" y="1418"/>
                </a:cubicBezTo>
                <a:cubicBezTo>
                  <a:pt x="3452" y="1426"/>
                  <a:pt x="3463" y="1430"/>
                  <a:pt x="3479" y="1430"/>
                </a:cubicBezTo>
                <a:cubicBezTo>
                  <a:pt x="3502" y="1430"/>
                  <a:pt x="3520" y="1419"/>
                  <a:pt x="3531" y="1396"/>
                </a:cubicBezTo>
                <a:cubicBezTo>
                  <a:pt x="3549" y="1359"/>
                  <a:pt x="3557" y="1313"/>
                  <a:pt x="3557" y="1257"/>
                </a:cubicBezTo>
                <a:cubicBezTo>
                  <a:pt x="3557" y="1229"/>
                  <a:pt x="3555" y="1202"/>
                  <a:pt x="3550" y="1175"/>
                </a:cubicBezTo>
                <a:cubicBezTo>
                  <a:pt x="3544" y="1149"/>
                  <a:pt x="3536" y="1128"/>
                  <a:pt x="3525" y="1113"/>
                </a:cubicBezTo>
                <a:cubicBezTo>
                  <a:pt x="3516" y="1101"/>
                  <a:pt x="3502" y="1094"/>
                  <a:pt x="3484" y="1094"/>
                </a:cubicBezTo>
                <a:cubicBezTo>
                  <a:pt x="3472" y="1094"/>
                  <a:pt x="3460" y="1099"/>
                  <a:pt x="3450" y="1108"/>
                </a:cubicBezTo>
                <a:cubicBezTo>
                  <a:pt x="3442" y="1114"/>
                  <a:pt x="3437" y="1121"/>
                  <a:pt x="3434" y="1129"/>
                </a:cubicBezTo>
                <a:cubicBezTo>
                  <a:pt x="3431" y="1138"/>
                  <a:pt x="3429" y="1152"/>
                  <a:pt x="3426" y="1173"/>
                </a:cubicBezTo>
                <a:cubicBezTo>
                  <a:pt x="3425" y="1186"/>
                  <a:pt x="3422" y="1195"/>
                  <a:pt x="3417" y="1199"/>
                </a:cubicBezTo>
                <a:cubicBezTo>
                  <a:pt x="3413" y="1203"/>
                  <a:pt x="3405" y="1205"/>
                  <a:pt x="3393" y="1205"/>
                </a:cubicBezTo>
                <a:cubicBezTo>
                  <a:pt x="3366" y="1205"/>
                  <a:pt x="3351" y="1204"/>
                  <a:pt x="3346" y="1201"/>
                </a:cubicBezTo>
                <a:cubicBezTo>
                  <a:pt x="3342" y="1197"/>
                  <a:pt x="3340" y="1187"/>
                  <a:pt x="3340" y="1169"/>
                </a:cubicBezTo>
                <a:cubicBezTo>
                  <a:pt x="3340" y="1116"/>
                  <a:pt x="3340" y="1084"/>
                  <a:pt x="3341" y="1073"/>
                </a:cubicBezTo>
                <a:cubicBezTo>
                  <a:pt x="3342" y="1062"/>
                  <a:pt x="3344" y="1053"/>
                  <a:pt x="3347" y="1047"/>
                </a:cubicBezTo>
                <a:cubicBezTo>
                  <a:pt x="3354" y="1036"/>
                  <a:pt x="3375" y="1031"/>
                  <a:pt x="3410" y="1031"/>
                </a:cubicBezTo>
                <a:cubicBezTo>
                  <a:pt x="3462" y="1031"/>
                  <a:pt x="3499" y="1035"/>
                  <a:pt x="3520" y="1042"/>
                </a:cubicBezTo>
                <a:cubicBezTo>
                  <a:pt x="3542" y="1049"/>
                  <a:pt x="3559" y="1063"/>
                  <a:pt x="3573" y="1084"/>
                </a:cubicBezTo>
                <a:cubicBezTo>
                  <a:pt x="3585" y="1101"/>
                  <a:pt x="3594" y="1113"/>
                  <a:pt x="3602" y="1118"/>
                </a:cubicBezTo>
                <a:cubicBezTo>
                  <a:pt x="3610" y="1124"/>
                  <a:pt x="3621" y="1127"/>
                  <a:pt x="3635" y="1127"/>
                </a:cubicBezTo>
                <a:cubicBezTo>
                  <a:pt x="3655" y="1127"/>
                  <a:pt x="3671" y="1119"/>
                  <a:pt x="3682" y="1104"/>
                </a:cubicBezTo>
                <a:cubicBezTo>
                  <a:pt x="3693" y="1089"/>
                  <a:pt x="3699" y="1068"/>
                  <a:pt x="3699" y="1044"/>
                </a:cubicBezTo>
                <a:cubicBezTo>
                  <a:pt x="3699" y="997"/>
                  <a:pt x="3688" y="962"/>
                  <a:pt x="3665" y="939"/>
                </a:cubicBezTo>
                <a:cubicBezTo>
                  <a:pt x="3648" y="907"/>
                  <a:pt x="3628" y="891"/>
                  <a:pt x="3606" y="891"/>
                </a:cubicBezTo>
                <a:close/>
                <a:moveTo>
                  <a:pt x="0" y="0"/>
                </a:moveTo>
                <a:lnTo>
                  <a:pt x="19242" y="0"/>
                </a:lnTo>
                <a:lnTo>
                  <a:pt x="19242" y="2454"/>
                </a:lnTo>
                <a:lnTo>
                  <a:pt x="0" y="2454"/>
                </a:lnTo>
                <a:lnTo>
                  <a:pt x="0" y="0"/>
                </a:lnTo>
                <a:close/>
              </a:path>
            </a:pathLst>
          </a:custGeom>
          <a:solidFill>
            <a:schemeClr val="bg1">
              <a:alpha val="70000"/>
            </a:schemeClr>
          </a:solidFill>
          <a:effectLst/>
        </p:spPr>
        <p:txBody>
          <a:bodyPr wrap="square" rtlCol="0">
            <a:noAutofit/>
          </a:bodyPr>
          <a:lstStyle/>
          <a:p>
            <a:endParaRPr lang="en-US" sz="5400" b="1" dirty="0">
              <a:solidFill>
                <a:srgbClr val="FF0000"/>
              </a:solidFill>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58496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living condition</a:t>
            </a:r>
          </a:p>
        </p:txBody>
      </p:sp>
      <p:sp>
        <p:nvSpPr>
          <p:cNvPr id="12" name="Rectangle 11"/>
          <p:cNvSpPr/>
          <p:nvPr/>
        </p:nvSpPr>
        <p:spPr>
          <a:xfrm>
            <a:off x="311150" y="4385945"/>
            <a:ext cx="5015230" cy="922020"/>
          </a:xfrm>
          <a:prstGeom prst="rect">
            <a:avLst/>
          </a:prstGeom>
        </p:spPr>
        <p:txBody>
          <a:bodyPr wrap="square">
            <a:spAutoFit/>
          </a:bodyPr>
          <a:lstStyle/>
          <a:p>
            <a:pPr lvl="0" algn="ctr"/>
            <a:r>
              <a:rPr lang="en-US" sz="5400" dirty="0"/>
              <a:t>điều kiện sống</a:t>
            </a:r>
          </a:p>
        </p:txBody>
      </p:sp>
      <p:sp>
        <p:nvSpPr>
          <p:cNvPr id="2" name="Rectangle 1"/>
          <p:cNvSpPr/>
          <p:nvPr/>
        </p:nvSpPr>
        <p:spPr>
          <a:xfrm>
            <a:off x="782619" y="3215037"/>
            <a:ext cx="4838700" cy="829945"/>
          </a:xfrm>
          <a:prstGeom prst="rect">
            <a:avLst/>
          </a:prstGeom>
        </p:spPr>
        <p:txBody>
          <a:bodyPr wrap="none">
            <a:spAutoFit/>
          </a:bodyPr>
          <a:lstStyle/>
          <a:p>
            <a:pPr algn="ctr"/>
            <a:r>
              <a:rPr lang="en-US" sz="4800" b="1">
                <a:solidFill>
                  <a:schemeClr val="accent5">
                    <a:lumMod val="50000"/>
                  </a:schemeClr>
                </a:solidFill>
              </a:rPr>
              <a:t>/ˈlɪvɪŋ kənˈdɪʃənz/</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534248" y="1827212"/>
            <a:ext cx="5574030" cy="829945"/>
          </a:xfrm>
          <a:prstGeom prst="rect">
            <a:avLst/>
          </a:prstGeom>
          <a:noFill/>
          <a:ln w="9525">
            <a:noFill/>
          </a:ln>
        </p:spPr>
        <p:txBody>
          <a:bodyPr wrap="square">
            <a:spAutoFit/>
          </a:bodyPr>
          <a:lstStyle/>
          <a:p>
            <a:pPr marL="635" indent="-635" algn="just"/>
            <a:r>
              <a:rPr lang="en-US" sz="4800" b="0" dirty="0">
                <a:solidFill>
                  <a:srgbClr val="000000"/>
                </a:solidFill>
                <a:latin typeface="Times New Roman" panose="02020603050405020304" pitchFamily="18" charset="0"/>
              </a:rPr>
              <a:t>standard of living</a:t>
            </a:r>
          </a:p>
        </p:txBody>
      </p:sp>
      <p:pic>
        <p:nvPicPr>
          <p:cNvPr id="3" name="Content Placeholder 2" descr="114576973-set-of-cute-colorful-line-icons-of-different-houses-and-living-conditions-on-yellow-background"/>
          <p:cNvPicPr>
            <a:picLocks noGrp="1" noChangeAspect="1"/>
          </p:cNvPicPr>
          <p:nvPr>
            <p:ph idx="1"/>
          </p:nvPr>
        </p:nvPicPr>
        <p:blipFill>
          <a:blip r:embed="rId5"/>
          <a:stretch>
            <a:fillRect/>
          </a:stretch>
        </p:blipFill>
        <p:spPr>
          <a:xfrm>
            <a:off x="6570682" y="2961005"/>
            <a:ext cx="5310167" cy="3501579"/>
          </a:xfrm>
          <a:prstGeom prst="rect">
            <a:avLst/>
          </a:prstGeom>
        </p:spPr>
      </p:pic>
      <p:pic>
        <p:nvPicPr>
          <p:cNvPr id="6" name="Content Placeholder 5" descr="generations-work-best-work-traits-different-generations-106443554"/>
          <p:cNvPicPr>
            <a:picLocks noGrp="1" noChangeAspect="1"/>
          </p:cNvPicPr>
          <p:nvPr>
            <p:ph sz="half" idx="2"/>
          </p:nvPr>
        </p:nvPicPr>
        <p:blipFill>
          <a:blip r:embed="rId6"/>
          <a:srcRect t="14161" b="26409"/>
          <a:stretch>
            <a:fillRect/>
          </a:stretch>
        </p:blipFill>
        <p:spPr>
          <a:xfrm>
            <a:off x="14320520" y="5176520"/>
            <a:ext cx="4150360" cy="1837690"/>
          </a:xfrm>
          <a:prstGeom prst="rect">
            <a:avLst/>
          </a:prstGeom>
        </p:spPr>
      </p:pic>
      <p:pic>
        <p:nvPicPr>
          <p:cNvPr id="8" name="living condition">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0" y="2920365"/>
            <a:ext cx="963827" cy="922020"/>
          </a:xfrm>
          <a:prstGeom prst="rect">
            <a:avLst/>
          </a:prstGeom>
        </p:spPr>
      </p:pic>
      <p:pic>
        <p:nvPicPr>
          <p:cNvPr id="9" name="Content Placeholder 2" descr="96996623-business-concept-hand-offers-opportunity-to-business-woman"/>
          <p:cNvPicPr>
            <a:picLocks noChangeAspect="1"/>
          </p:cNvPicPr>
          <p:nvPr/>
        </p:nvPicPr>
        <p:blipFill>
          <a:blip r:embed="rId8"/>
          <a:stretch>
            <a:fillRect/>
          </a:stretch>
        </p:blipFill>
        <p:spPr>
          <a:xfrm>
            <a:off x="-3898900" y="4385945"/>
            <a:ext cx="2176780" cy="17405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8"/>
                </p:tgtEl>
              </p:cMediaNode>
            </p:audio>
          </p:childTnLst>
        </p:cTn>
      </p:par>
    </p:tnLst>
    <p:bldLst>
      <p:bldP spid="7" grpId="0"/>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980767"/>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74316" y="1312813"/>
            <a:ext cx="6459566"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rgbClr val="AD4F0F"/>
                </a:solidFill>
              </a:rPr>
              <a:t>opportunity</a:t>
            </a:r>
            <a:r>
              <a:rPr lang="en-US" sz="6000" b="1" dirty="0"/>
              <a:t> </a:t>
            </a:r>
            <a:r>
              <a:rPr lang="en-US" sz="5400" b="1" dirty="0">
                <a:solidFill>
                  <a:srgbClr val="AD4F0F"/>
                </a:solidFill>
              </a:rPr>
              <a:t>(n)</a:t>
            </a:r>
            <a:endParaRPr lang="en-US" sz="4400" b="1" dirty="0">
              <a:solidFill>
                <a:srgbClr val="AD4F0F"/>
              </a:solidFill>
            </a:endParaRPr>
          </a:p>
        </p:txBody>
      </p:sp>
      <p:sp>
        <p:nvSpPr>
          <p:cNvPr id="12" name="Rectangle 11"/>
          <p:cNvSpPr/>
          <p:nvPr/>
        </p:nvSpPr>
        <p:spPr>
          <a:xfrm>
            <a:off x="812795" y="4075024"/>
            <a:ext cx="4050892" cy="829945"/>
          </a:xfrm>
          <a:prstGeom prst="rect">
            <a:avLst/>
          </a:prstGeom>
        </p:spPr>
        <p:txBody>
          <a:bodyPr wrap="square">
            <a:spAutoFit/>
          </a:bodyPr>
          <a:lstStyle/>
          <a:p>
            <a:pPr lvl="0" algn="ctr"/>
            <a:r>
              <a:rPr lang="en-US" sz="4800" dirty="0" err="1"/>
              <a:t>cơ</a:t>
            </a:r>
            <a:r>
              <a:rPr lang="en-US" sz="4800" dirty="0"/>
              <a:t> </a:t>
            </a:r>
            <a:r>
              <a:rPr lang="en-US" sz="4800" dirty="0" err="1"/>
              <a:t>hội</a:t>
            </a:r>
            <a:endParaRPr lang="en-US" sz="4800" dirty="0"/>
          </a:p>
        </p:txBody>
      </p:sp>
      <p:sp>
        <p:nvSpPr>
          <p:cNvPr id="2" name="Rectangle 1"/>
          <p:cNvSpPr/>
          <p:nvPr/>
        </p:nvSpPr>
        <p:spPr>
          <a:xfrm>
            <a:off x="1192876" y="2905413"/>
            <a:ext cx="3880485" cy="829945"/>
          </a:xfrm>
          <a:prstGeom prst="rect">
            <a:avLst/>
          </a:prstGeom>
        </p:spPr>
        <p:txBody>
          <a:bodyPr wrap="none">
            <a:spAutoFit/>
          </a:bodyPr>
          <a:lstStyle/>
          <a:p>
            <a:pPr algn="ctr"/>
            <a:r>
              <a:rPr lang="en-US" sz="4800" b="1" dirty="0">
                <a:solidFill>
                  <a:schemeClr val="accent5">
                    <a:lumMod val="50000"/>
                  </a:schemeClr>
                </a:solidFill>
              </a:rPr>
              <a:t>/ˌ</a:t>
            </a:r>
            <a:r>
              <a:rPr lang="en-US" sz="4800" b="1" dirty="0" err="1">
                <a:solidFill>
                  <a:schemeClr val="accent5">
                    <a:lumMod val="50000"/>
                  </a:schemeClr>
                </a:solidFill>
              </a:rPr>
              <a:t>ɒpəˈtjuːnəti</a:t>
            </a:r>
            <a:r>
              <a:rPr lang="en-US" sz="48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568565" y="906780"/>
            <a:ext cx="5416550" cy="1198880"/>
          </a:xfrm>
          <a:prstGeom prst="rect">
            <a:avLst/>
          </a:prstGeom>
          <a:noFill/>
          <a:ln w="9525">
            <a:noFill/>
          </a:ln>
        </p:spPr>
        <p:txBody>
          <a:bodyPr wrap="square">
            <a:spAutoFit/>
          </a:bodyPr>
          <a:lstStyle/>
          <a:p>
            <a:pPr marL="635" indent="-635" algn="just"/>
            <a:r>
              <a:rPr lang="en-US" sz="7200" b="0" dirty="0">
                <a:solidFill>
                  <a:srgbClr val="000000"/>
                </a:solidFill>
                <a:latin typeface="Times New Roman" panose="02020603050405020304" pitchFamily="18" charset="0"/>
              </a:rPr>
              <a:t>chance</a:t>
            </a:r>
          </a:p>
        </p:txBody>
      </p:sp>
      <p:sp>
        <p:nvSpPr>
          <p:cNvPr id="9" name="Text Box 8"/>
          <p:cNvSpPr txBox="1"/>
          <p:nvPr/>
        </p:nvSpPr>
        <p:spPr>
          <a:xfrm>
            <a:off x="4754880" y="5073877"/>
            <a:ext cx="7437120" cy="1200329"/>
          </a:xfrm>
          <a:prstGeom prst="rect">
            <a:avLst/>
          </a:prstGeom>
          <a:noFill/>
          <a:ln w="9525">
            <a:noFill/>
          </a:ln>
        </p:spPr>
        <p:txBody>
          <a:bodyPr wrap="square">
            <a:spAutoFit/>
          </a:bodyPr>
          <a:lstStyle/>
          <a:p>
            <a:pPr marL="635" indent="-635"/>
            <a:r>
              <a:rPr lang="en-US" sz="3600" b="1" u="sng">
                <a:solidFill>
                  <a:srgbClr val="000000"/>
                </a:solidFill>
                <a:latin typeface="Times New Roman" panose="02020603050405020304" pitchFamily="18" charset="0"/>
              </a:rPr>
              <a:t>Ex:</a:t>
            </a:r>
            <a:r>
              <a:rPr lang="en-US" sz="3600" b="0">
                <a:solidFill>
                  <a:srgbClr val="000000"/>
                </a:solidFill>
                <a:latin typeface="Times New Roman" panose="02020603050405020304" pitchFamily="18" charset="0"/>
              </a:rPr>
              <a:t> </a:t>
            </a:r>
            <a:r>
              <a:rPr lang="en-US" sz="3600">
                <a:solidFill>
                  <a:srgbClr val="000000"/>
                </a:solidFill>
                <a:latin typeface="Times New Roman" panose="02020603050405020304" pitchFamily="18" charset="0"/>
              </a:rPr>
              <a:t>He had a golden opportunity to score in the first half but squandered it.</a:t>
            </a:r>
          </a:p>
        </p:txBody>
      </p:sp>
      <p:pic>
        <p:nvPicPr>
          <p:cNvPr id="3" name="Content Placeholder 2" descr="96996623-business-concept-hand-offers-opportunity-to-business-woman"/>
          <p:cNvPicPr>
            <a:picLocks noGrp="1" noChangeAspect="1"/>
          </p:cNvPicPr>
          <p:nvPr>
            <p:ph idx="1"/>
          </p:nvPr>
        </p:nvPicPr>
        <p:blipFill>
          <a:blip r:embed="rId5"/>
          <a:stretch>
            <a:fillRect/>
          </a:stretch>
        </p:blipFill>
        <p:spPr>
          <a:xfrm>
            <a:off x="6808344" y="2105660"/>
            <a:ext cx="5032557" cy="2894330"/>
          </a:xfrm>
          <a:prstGeom prst="rect">
            <a:avLst/>
          </a:prstGeom>
        </p:spPr>
      </p:pic>
      <p:pic>
        <p:nvPicPr>
          <p:cNvPr id="5" name="opportunity">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51099" y="2758410"/>
            <a:ext cx="1123950" cy="1123950"/>
          </a:xfrm>
          <a:prstGeom prst="rect">
            <a:avLst/>
          </a:prstGeom>
        </p:spPr>
      </p:pic>
      <p:pic>
        <p:nvPicPr>
          <p:cNvPr id="6" name="Content Placeholder 2" descr="114576973-set-of-cute-colorful-line-icons-of-different-houses-and-living-conditions-on-yellow-background"/>
          <p:cNvPicPr>
            <a:picLocks noChangeAspect="1"/>
          </p:cNvPicPr>
          <p:nvPr/>
        </p:nvPicPr>
        <p:blipFill>
          <a:blip r:embed="rId7"/>
          <a:stretch>
            <a:fillRect/>
          </a:stretch>
        </p:blipFill>
        <p:spPr>
          <a:xfrm>
            <a:off x="12815570" y="4594860"/>
            <a:ext cx="2158365" cy="2158365"/>
          </a:xfrm>
          <a:prstGeom prst="rect">
            <a:avLst/>
          </a:prstGeom>
        </p:spPr>
      </p:pic>
      <p:pic>
        <p:nvPicPr>
          <p:cNvPr id="17" name="Content Placeholder 16" descr="high-angle-little-girl-getting-her-hair-dyed"/>
          <p:cNvPicPr>
            <a:picLocks noGrp="1" noChangeAspect="1"/>
          </p:cNvPicPr>
          <p:nvPr>
            <p:ph sz="half" idx="2"/>
          </p:nvPr>
        </p:nvPicPr>
        <p:blipFill>
          <a:blip r:embed="rId8"/>
          <a:stretch>
            <a:fillRect/>
          </a:stretch>
        </p:blipFill>
        <p:spPr>
          <a:xfrm>
            <a:off x="-3862070" y="4417060"/>
            <a:ext cx="2584450" cy="17227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2" grpId="0"/>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dye (v)</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nhuộm</a:t>
            </a:r>
          </a:p>
        </p:txBody>
      </p:sp>
      <p:sp>
        <p:nvSpPr>
          <p:cNvPr id="2" name="Rectangle 1"/>
          <p:cNvSpPr/>
          <p:nvPr/>
        </p:nvSpPr>
        <p:spPr>
          <a:xfrm>
            <a:off x="2234770" y="3072090"/>
            <a:ext cx="1534795" cy="829945"/>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daɪ</a:t>
            </a:r>
            <a:r>
              <a:rPr lang="en-US" sz="48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507480" y="1000125"/>
            <a:ext cx="5416550" cy="1198880"/>
          </a:xfrm>
          <a:prstGeom prst="rect">
            <a:avLst/>
          </a:prstGeom>
          <a:noFill/>
          <a:ln w="9525">
            <a:noFill/>
          </a:ln>
        </p:spPr>
        <p:txBody>
          <a:bodyPr wrap="square">
            <a:spAutoFit/>
          </a:bodyPr>
          <a:lstStyle/>
          <a:p>
            <a:pPr marL="635" indent="-635"/>
            <a:r>
              <a:rPr lang="en-US" sz="3600" b="0">
                <a:solidFill>
                  <a:srgbClr val="000000"/>
                </a:solidFill>
                <a:latin typeface="Times New Roman" panose="02020603050405020304" pitchFamily="18" charset="0"/>
              </a:rPr>
              <a:t>to change the colour of sth using a special liquid.</a:t>
            </a:r>
          </a:p>
        </p:txBody>
      </p:sp>
      <p:pic>
        <p:nvPicPr>
          <p:cNvPr id="6" name="Content Placeholder 5" descr="96996623-business-concept-hand-offers-opportunity-to-business-woman"/>
          <p:cNvPicPr>
            <a:picLocks noGrp="1" noChangeAspect="1"/>
          </p:cNvPicPr>
          <p:nvPr>
            <p:ph idx="1"/>
          </p:nvPr>
        </p:nvPicPr>
        <p:blipFill>
          <a:blip r:embed="rId5"/>
          <a:stretch>
            <a:fillRect/>
          </a:stretch>
        </p:blipFill>
        <p:spPr>
          <a:xfrm>
            <a:off x="14842490" y="4610100"/>
            <a:ext cx="2003425" cy="1602105"/>
          </a:xfrm>
          <a:prstGeom prst="rect">
            <a:avLst/>
          </a:prstGeom>
        </p:spPr>
      </p:pic>
      <p:pic>
        <p:nvPicPr>
          <p:cNvPr id="10" name="dye">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568848" y="2889899"/>
            <a:ext cx="1374775" cy="1374775"/>
          </a:xfrm>
          <a:prstGeom prst="rect">
            <a:avLst/>
          </a:prstGeom>
        </p:spPr>
      </p:pic>
      <p:pic>
        <p:nvPicPr>
          <p:cNvPr id="17" name="Content Placeholder 16" descr="high-angle-little-girl-getting-her-hair-dyed"/>
          <p:cNvPicPr>
            <a:picLocks noGrp="1" noChangeAspect="1"/>
          </p:cNvPicPr>
          <p:nvPr>
            <p:ph sz="half" idx="2"/>
          </p:nvPr>
        </p:nvPicPr>
        <p:blipFill>
          <a:blip r:embed="rId7"/>
          <a:stretch>
            <a:fillRect/>
          </a:stretch>
        </p:blipFill>
        <p:spPr>
          <a:xfrm>
            <a:off x="6009005" y="2370455"/>
            <a:ext cx="5181600" cy="40071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720"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delay="0">
                      <p:tgtEl>
                        <p:sldTgt/>
                      </p:tgtEl>
                    </p:cond>
                  </p:endCondLst>
                </p:cTn>
                <p:tgtEl>
                  <p:spTgt spid="10"/>
                </p:tgtEl>
              </p:cMediaNode>
            </p:audio>
          </p:childTnLst>
        </p:cTn>
      </p:par>
    </p:tnLst>
    <p:bldLst>
      <p:bldP spid="7" grpId="0"/>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4244481544"/>
              </p:ext>
            </p:extLst>
          </p:nvPr>
        </p:nvGraphicFramePr>
        <p:xfrm>
          <a:off x="804545" y="873760"/>
          <a:ext cx="11262995" cy="5409565"/>
        </p:xfrm>
        <a:graphic>
          <a:graphicData uri="http://schemas.openxmlformats.org/drawingml/2006/table">
            <a:tbl>
              <a:tblPr firstRow="1" bandRow="1">
                <a:tableStyleId>{5DA37D80-6434-44D0-A028-1B22A696006F}</a:tableStyleId>
              </a:tblPr>
              <a:tblGrid>
                <a:gridCol w="3979545">
                  <a:extLst>
                    <a:ext uri="{9D8B030D-6E8A-4147-A177-3AD203B41FA5}">
                      <a16:colId xmlns:a16="http://schemas.microsoft.com/office/drawing/2014/main" val="20000"/>
                    </a:ext>
                  </a:extLst>
                </a:gridCol>
                <a:gridCol w="4105267">
                  <a:extLst>
                    <a:ext uri="{9D8B030D-6E8A-4147-A177-3AD203B41FA5}">
                      <a16:colId xmlns:a16="http://schemas.microsoft.com/office/drawing/2014/main" val="20001"/>
                    </a:ext>
                  </a:extLst>
                </a:gridCol>
                <a:gridCol w="3178183">
                  <a:extLst>
                    <a:ext uri="{9D8B030D-6E8A-4147-A177-3AD203B41FA5}">
                      <a16:colId xmlns:a16="http://schemas.microsoft.com/office/drawing/2014/main" val="20002"/>
                    </a:ext>
                  </a:extLst>
                </a:gridCol>
              </a:tblGrid>
              <a:tr h="951865">
                <a:tc>
                  <a:txBody>
                    <a:bodyPr/>
                    <a:lstStyle/>
                    <a:p>
                      <a:pPr algn="ctr"/>
                      <a:r>
                        <a:rPr lang="en-US" sz="4000" b="1" dirty="0">
                          <a:solidFill>
                            <a:srgbClr val="05A0B8"/>
                          </a:solidFill>
                        </a:rPr>
                        <a:t>New words</a:t>
                      </a:r>
                    </a:p>
                  </a:txBody>
                  <a:tcPr anchor="ctr"/>
                </a:tc>
                <a:tc>
                  <a:txBody>
                    <a:bodyPr/>
                    <a:lstStyle/>
                    <a:p>
                      <a:pPr algn="ctr"/>
                      <a:r>
                        <a:rPr lang="en-US" sz="4000" b="1" dirty="0">
                          <a:solidFill>
                            <a:srgbClr val="05A0B8"/>
                          </a:solidFill>
                        </a:rPr>
                        <a:t>Pronunciation</a:t>
                      </a:r>
                    </a:p>
                  </a:txBody>
                  <a:tcPr anchor="ctr"/>
                </a:tc>
                <a:tc>
                  <a:txBody>
                    <a:bodyPr/>
                    <a:lstStyle/>
                    <a:p>
                      <a:pPr algn="ctr"/>
                      <a:r>
                        <a:rPr lang="en-US" sz="4000" b="1" dirty="0">
                          <a:solidFill>
                            <a:srgbClr val="05A0B8"/>
                          </a:solidFill>
                        </a:rPr>
                        <a:t>Meaning</a:t>
                      </a:r>
                    </a:p>
                  </a:txBody>
                  <a:tcPr anchor="ctr"/>
                </a:tc>
                <a:extLst>
                  <a:ext uri="{0D108BD9-81ED-4DB2-BD59-A6C34878D82A}">
                    <a16:rowId xmlns:a16="http://schemas.microsoft.com/office/drawing/2014/main" val="10000"/>
                  </a:ext>
                </a:extLst>
              </a:tr>
              <a:tr h="100203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1. generation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/ˌdʒenəˈreɪʃn/</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thế hệ</a:t>
                      </a:r>
                    </a:p>
                  </a:txBody>
                  <a:tcPr marL="36195" marR="36195" marT="71755" marB="71755" anchor="ctr"/>
                </a:tc>
                <a:extLst>
                  <a:ext uri="{0D108BD9-81ED-4DB2-BD59-A6C34878D82A}">
                    <a16:rowId xmlns:a16="http://schemas.microsoft.com/office/drawing/2014/main" val="10001"/>
                  </a:ext>
                </a:extLst>
              </a:tr>
              <a:tr h="145351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2. living condition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/ˈlɪvɪŋ kənˈdɪʃənz/</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điều kiện sống</a:t>
                      </a:r>
                    </a:p>
                  </a:txBody>
                  <a:tcPr marL="36195" marR="36195" marT="71755" marB="71755" anchor="ctr"/>
                </a:tc>
                <a:extLst>
                  <a:ext uri="{0D108BD9-81ED-4DB2-BD59-A6C34878D82A}">
                    <a16:rowId xmlns:a16="http://schemas.microsoft.com/office/drawing/2014/main" val="10002"/>
                  </a:ext>
                </a:extLst>
              </a:tr>
              <a:tr h="100139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3. opportunity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/ˌɒpəˈtjuːnəti/</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cơ hội</a:t>
                      </a:r>
                    </a:p>
                  </a:txBody>
                  <a:tcPr marL="36195" marR="36195" marT="71755" marB="71755" anchor="ctr"/>
                </a:tc>
                <a:extLst>
                  <a:ext uri="{0D108BD9-81ED-4DB2-BD59-A6C34878D82A}">
                    <a16:rowId xmlns:a16="http://schemas.microsoft.com/office/drawing/2014/main" val="10003"/>
                  </a:ext>
                </a:extLst>
              </a:tr>
              <a:tr h="100076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4. dye (v)</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/daɪ/</a:t>
                      </a:r>
                    </a:p>
                  </a:txBody>
                  <a:tcPr marL="36195" marR="36195" marT="71755" marB="71755" anchor="ctr"/>
                </a:tc>
                <a:tc>
                  <a:txBody>
                    <a:bodyPr/>
                    <a:lstStyle/>
                    <a:p>
                      <a:pPr marL="0" marR="0" algn="ctr">
                        <a:lnSpc>
                          <a:spcPct val="107000"/>
                        </a:lnSpc>
                        <a:spcBef>
                          <a:spcPts val="0"/>
                        </a:spcBef>
                        <a:spcAft>
                          <a:spcPts val="0"/>
                        </a:spcAft>
                        <a:buNone/>
                      </a:pP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nhuộm</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bl>
          </a:graphicData>
        </a:graphic>
      </p:graphicFrame>
      <p:sp>
        <p:nvSpPr>
          <p:cNvPr id="6" name="TextBox 5"/>
          <p:cNvSpPr txBox="1"/>
          <p:nvPr/>
        </p:nvSpPr>
        <p:spPr>
          <a:xfrm>
            <a:off x="499767" y="66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5" name="generation">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11"/>
          <a:stretch>
            <a:fillRect/>
          </a:stretch>
        </p:blipFill>
        <p:spPr>
          <a:xfrm>
            <a:off x="-143827" y="1745615"/>
            <a:ext cx="1229360" cy="1229360"/>
          </a:xfrm>
          <a:prstGeom prst="rect">
            <a:avLst/>
          </a:prstGeom>
        </p:spPr>
      </p:pic>
      <p:pic>
        <p:nvPicPr>
          <p:cNvPr id="8" name="living condition">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143827" y="2917825"/>
            <a:ext cx="1229360" cy="1229360"/>
          </a:xfrm>
          <a:prstGeom prst="rect">
            <a:avLst/>
          </a:prstGeom>
        </p:spPr>
      </p:pic>
      <p:pic>
        <p:nvPicPr>
          <p:cNvPr id="4" name="opportunity">
            <a:hlinkClick r:id="" action="ppaction://media"/>
          </p:cNvPr>
          <p:cNvPicPr/>
          <p:nvPr>
            <a:audioFile r:link="rId6"/>
            <p:extLst>
              <p:ext uri="{DAA4B4D4-6D71-4841-9C94-3DE7FCFB9230}">
                <p14:media xmlns:p14="http://schemas.microsoft.com/office/powerpoint/2010/main" r:embed="rId5"/>
              </p:ext>
            </p:extLst>
          </p:nvPr>
        </p:nvPicPr>
        <p:blipFill>
          <a:blip r:embed="rId11"/>
          <a:stretch>
            <a:fillRect/>
          </a:stretch>
        </p:blipFill>
        <p:spPr>
          <a:xfrm>
            <a:off x="-143827" y="4220210"/>
            <a:ext cx="1229360" cy="1229360"/>
          </a:xfrm>
          <a:prstGeom prst="rect">
            <a:avLst/>
          </a:prstGeom>
        </p:spPr>
      </p:pic>
      <p:pic>
        <p:nvPicPr>
          <p:cNvPr id="3" name="dye">
            <a:hlinkClick r:id="" action="ppaction://media"/>
          </p:cNvPr>
          <p:cNvPicPr/>
          <p:nvPr>
            <a:audioFile r:link="rId8"/>
            <p:extLst>
              <p:ext uri="{DAA4B4D4-6D71-4841-9C94-3DE7FCFB9230}">
                <p14:media xmlns:p14="http://schemas.microsoft.com/office/powerpoint/2010/main" r:embed="rId7"/>
              </p:ext>
            </p:extLst>
          </p:nvPr>
        </p:nvPicPr>
        <p:blipFill>
          <a:blip r:embed="rId11"/>
          <a:stretch>
            <a:fillRect/>
          </a:stretch>
        </p:blipFill>
        <p:spPr>
          <a:xfrm>
            <a:off x="-143827" y="5287010"/>
            <a:ext cx="1229360" cy="12293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08"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7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032"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5"/>
                </p:tgtEl>
              </p:cMediaNode>
            </p:audio>
            <p:audio>
              <p:cMediaNode vol="100000">
                <p:cTn id="20" fill="hold" display="1">
                  <p:stCondLst>
                    <p:cond delay="indefinite"/>
                  </p:stCondLst>
                  <p:endCondLst>
                    <p:cond evt="onStopAudio" delay="0">
                      <p:tgtEl>
                        <p:sldTgt/>
                      </p:tgtEl>
                    </p:cond>
                  </p:endCondLst>
                </p:cTn>
                <p:tgtEl>
                  <p:spTgt spid="8"/>
                </p:tgtEl>
              </p:cMediaNode>
            </p:audio>
            <p:audio>
              <p:cMediaNode>
                <p:cTn id="21" fill="hold" display="1">
                  <p:stCondLst>
                    <p:cond delay="indefinite"/>
                  </p:stCondLst>
                  <p:endCondLst>
                    <p:cond evt="onStopAudio" delay="0">
                      <p:tgtEl>
                        <p:sldTgt/>
                      </p:tgtEl>
                    </p:cond>
                  </p:endCondLst>
                </p:cTn>
                <p:tgtEl>
                  <p:spTgt spid="4"/>
                </p:tgtEl>
              </p:cMediaNode>
            </p:audio>
            <p:audio>
              <p:cMediaNode>
                <p:cTn id="22" fill="hold" display="1">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515C5-A072-D6B6-3B3F-312EF8CF7F4A}"/>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C2F4D58E-C925-7B93-D416-643474185424}"/>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5560CAEA-771E-A6BB-35DF-DD00406584D5}"/>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C84EEFE8-A579-13F6-97A1-5C3451CF0EE4}"/>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45003526-77F3-3B45-9AFF-9F49097E0314}"/>
              </a:ext>
            </a:extLst>
          </p:cNvPr>
          <p:cNvSpPr/>
          <p:nvPr/>
        </p:nvSpPr>
        <p:spPr>
          <a:xfrm>
            <a:off x="1863524" y="2232538"/>
            <a:ext cx="2287970"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a:extLst>
              <a:ext uri="{FF2B5EF4-FFF2-40B4-BE49-F238E27FC236}">
                <a16:creationId xmlns:a16="http://schemas.microsoft.com/office/drawing/2014/main" id="{2E003593-2F4D-39F4-7B5D-1DDC968240B6}"/>
              </a:ext>
            </a:extLst>
          </p:cNvPr>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20" name="Rectangle 19">
            <a:extLst>
              <a:ext uri="{FF2B5EF4-FFF2-40B4-BE49-F238E27FC236}">
                <a16:creationId xmlns:a16="http://schemas.microsoft.com/office/drawing/2014/main" id="{4571CF25-C306-EB85-51CD-A69102BDAEBD}"/>
              </a:ext>
            </a:extLst>
          </p:cNvPr>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a:extLst>
              <a:ext uri="{FF2B5EF4-FFF2-40B4-BE49-F238E27FC236}">
                <a16:creationId xmlns:a16="http://schemas.microsoft.com/office/drawing/2014/main" id="{0778CB4F-8B8F-FEC3-0A53-60BDEC83556C}"/>
              </a:ext>
            </a:extLst>
          </p:cNvPr>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a:extLst>
              <a:ext uri="{FF2B5EF4-FFF2-40B4-BE49-F238E27FC236}">
                <a16:creationId xmlns:a16="http://schemas.microsoft.com/office/drawing/2014/main" id="{F13F9F6E-7FC7-F0AB-6043-1934D1ED22DA}"/>
              </a:ext>
            </a:extLst>
          </p:cNvPr>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cxnSp>
        <p:nvCxnSpPr>
          <p:cNvPr id="24" name="Curved Connector 23">
            <a:extLst>
              <a:ext uri="{FF2B5EF4-FFF2-40B4-BE49-F238E27FC236}">
                <a16:creationId xmlns:a16="http://schemas.microsoft.com/office/drawing/2014/main" id="{89F3D63F-9362-F847-DCA9-6F29E09BAFC5}"/>
              </a:ext>
            </a:extLst>
          </p:cNvPr>
          <p:cNvCxnSpPr>
            <a:cxnSpLocks/>
            <a:stCxn id="16" idx="3"/>
            <a:endCxn id="17" idx="0"/>
          </p:cNvCxnSpPr>
          <p:nvPr/>
        </p:nvCxnSpPr>
        <p:spPr>
          <a:xfrm>
            <a:off x="2505075" y="1409153"/>
            <a:ext cx="502434"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D80D6083-D490-9210-4AC9-249FC7BC0E5E}"/>
              </a:ext>
            </a:extLst>
          </p:cNvPr>
          <p:cNvCxnSpPr>
            <a:cxnSpLocks/>
            <a:stCxn id="17" idx="1"/>
            <a:endCxn id="18" idx="0"/>
          </p:cNvCxnSpPr>
          <p:nvPr/>
        </p:nvCxnSpPr>
        <p:spPr>
          <a:xfrm rot="10800000" flipV="1">
            <a:off x="1587118" y="2541341"/>
            <a:ext cx="276406"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2AD2DD4D-E028-60CF-E64F-9B8E6C3D65B6}"/>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D9C23AFD-F78B-9BE7-78D4-109319CB8FD5}"/>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E9B1889-B1C3-B144-1548-727052C1805A}"/>
              </a:ext>
            </a:extLst>
          </p:cNvPr>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a:extLst>
              <a:ext uri="{FF2B5EF4-FFF2-40B4-BE49-F238E27FC236}">
                <a16:creationId xmlns:a16="http://schemas.microsoft.com/office/drawing/2014/main" id="{52D0AC1A-1249-6FEB-F800-D36B187D07BC}"/>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240B8AE2-1E91-43F9-51D1-927EF9D4C240}"/>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0E99D477-1A46-3316-45CA-2C5A60348656}"/>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8208F4C0-79E9-CF83-73F9-36D267D3D7B2}"/>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92F3E716-29A4-22CF-1ECE-B6B1581436A3}"/>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CBAAA563-0C87-1A15-5409-F292D24CF5C5}"/>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F22A67C1-2C65-855B-8C4F-C709A9CEAEFB}"/>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34C73A25-BC25-0875-53ED-450A10667B70}"/>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FD3E1ACC-3241-BFE6-82E2-88E1D32DF342}"/>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26900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393163" y="1333182"/>
            <a:ext cx="11619865" cy="638573"/>
          </a:xfrm>
          <a:prstGeom prst="rect">
            <a:avLst/>
          </a:prstGeom>
          <a:noFill/>
        </p:spPr>
        <p:txBody>
          <a:bodyPr wrap="square">
            <a:spAutoFit/>
          </a:bodyPr>
          <a:lstStyle/>
          <a:p>
            <a:pPr algn="just">
              <a:lnSpc>
                <a:spcPct val="120000"/>
              </a:lnSpc>
            </a:pPr>
            <a:r>
              <a:rPr lang="en-US" sz="3200" b="1" dirty="0">
                <a:solidFill>
                  <a:srgbClr val="242021"/>
                </a:solidFill>
                <a:latin typeface="Comic Sans MS" panose="030F0702030302020204" charset="0"/>
                <a:cs typeface="Comic Sans MS" panose="030F0702030302020204" charset="0"/>
              </a:rPr>
              <a:t>Look at the pictures on pages 60-61 and answer.</a:t>
            </a:r>
          </a:p>
        </p:txBody>
      </p:sp>
      <p:sp>
        <p:nvSpPr>
          <p:cNvPr id="3" name="TextBox 10"/>
          <p:cNvSpPr txBox="1"/>
          <p:nvPr/>
        </p:nvSpPr>
        <p:spPr>
          <a:xfrm>
            <a:off x="518144" y="2272665"/>
            <a:ext cx="11266186" cy="2453640"/>
          </a:xfrm>
          <a:prstGeom prst="rect">
            <a:avLst/>
          </a:prstGeom>
          <a:noFill/>
        </p:spPr>
        <p:txBody>
          <a:bodyPr wrap="square">
            <a:spAutoFit/>
          </a:bodyPr>
          <a:lstStyle/>
          <a:p>
            <a:pPr>
              <a:lnSpc>
                <a:spcPct val="120000"/>
              </a:lnSpc>
            </a:pPr>
            <a:r>
              <a:rPr lang="en-US" sz="3200" dirty="0">
                <a:solidFill>
                  <a:srgbClr val="242021"/>
                </a:solidFill>
                <a:latin typeface="Comic Sans MS" panose="030F0702030302020204" charset="0"/>
                <a:cs typeface="Comic Sans MS" panose="030F0702030302020204" charset="0"/>
              </a:rPr>
              <a:t>- What do you think the children / teens in each picture</a:t>
            </a:r>
          </a:p>
          <a:p>
            <a:pPr>
              <a:lnSpc>
                <a:spcPct val="120000"/>
              </a:lnSpc>
            </a:pPr>
            <a:r>
              <a:rPr lang="en-US" sz="3200" dirty="0">
                <a:solidFill>
                  <a:srgbClr val="242021"/>
                </a:solidFill>
                <a:latin typeface="Comic Sans MS" panose="030F0702030302020204" charset="0"/>
                <a:cs typeface="Comic Sans MS" panose="030F0702030302020204" charset="0"/>
              </a:rPr>
              <a:t>   are doing? </a:t>
            </a:r>
          </a:p>
          <a:p>
            <a:pPr>
              <a:lnSpc>
                <a:spcPct val="120000"/>
              </a:lnSpc>
            </a:pPr>
            <a:r>
              <a:rPr lang="en-US" sz="3200" dirty="0">
                <a:solidFill>
                  <a:srgbClr val="242021"/>
                </a:solidFill>
                <a:latin typeface="Comic Sans MS" panose="030F0702030302020204" charset="0"/>
                <a:cs typeface="Comic Sans MS" panose="030F0702030302020204" charset="0"/>
              </a:rPr>
              <a:t>- Do you think the activity in each </a:t>
            </a:r>
            <a:r>
              <a:rPr lang="en-US" sz="3200" dirty="0" err="1">
                <a:solidFill>
                  <a:srgbClr val="242021"/>
                </a:solidFill>
                <a:latin typeface="Comic Sans MS" panose="030F0702030302020204" charset="0"/>
                <a:cs typeface="Comic Sans MS" panose="030F0702030302020204" charset="0"/>
              </a:rPr>
              <a:t>apicture</a:t>
            </a:r>
            <a:r>
              <a:rPr lang="en-US" sz="3200" dirty="0">
                <a:solidFill>
                  <a:srgbClr val="242021"/>
                </a:solidFill>
                <a:latin typeface="Comic Sans MS" panose="030F0702030302020204" charset="0"/>
                <a:cs typeface="Comic Sans MS" panose="030F0702030302020204" charset="0"/>
              </a:rPr>
              <a:t> is popular </a:t>
            </a:r>
          </a:p>
          <a:p>
            <a:pPr>
              <a:lnSpc>
                <a:spcPct val="120000"/>
              </a:lnSpc>
            </a:pPr>
            <a:r>
              <a:rPr lang="en-US" sz="3200" dirty="0">
                <a:solidFill>
                  <a:srgbClr val="242021"/>
                </a:solidFill>
                <a:latin typeface="Comic Sans MS" panose="030F0702030302020204" charset="0"/>
                <a:cs typeface="Comic Sans MS" panose="030F0702030302020204" charset="0"/>
              </a:rPr>
              <a:t>   in the past or present?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2114610" y="1155065"/>
            <a:ext cx="7877055" cy="2016760"/>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487067" y="3251201"/>
            <a:ext cx="4064000" cy="327628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p:blipFill>
        <p:spPr>
          <a:xfrm>
            <a:off x="4671622" y="3251201"/>
            <a:ext cx="2846411" cy="327628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p:blipFill>
        <p:spPr>
          <a:xfrm>
            <a:off x="7817463" y="3251201"/>
            <a:ext cx="3887470" cy="32762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 y="-7620"/>
            <a:ext cx="12192000" cy="84137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82998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p>
        </p:txBody>
      </p:sp>
      <p:sp>
        <p:nvSpPr>
          <p:cNvPr id="16" name="Rounded Rectangle 15"/>
          <p:cNvSpPr/>
          <p:nvPr/>
        </p:nvSpPr>
        <p:spPr>
          <a:xfrm>
            <a:off x="487067" y="84029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73765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7898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40030" y="1610360"/>
            <a:ext cx="11704320" cy="4669155"/>
          </a:xfrm>
          <a:prstGeom prst="rect">
            <a:avLst/>
          </a:prstGeom>
          <a:noFill/>
          <a:ln w="57150">
            <a:solidFill>
              <a:srgbClr val="FFC000"/>
            </a:solidFill>
            <a:prstDash val="dash"/>
          </a:ln>
        </p:spPr>
        <p:txBody>
          <a:bodyPr wrap="square" rtlCol="0" anchor="t">
            <a:noAutofit/>
          </a:bodyPr>
          <a:lstStyle/>
          <a:p>
            <a:pPr algn="just"/>
            <a:r>
              <a:rPr lang="en-US" sz="3000" b="1"/>
              <a:t>Phong:</a:t>
            </a:r>
            <a:r>
              <a:rPr lang="en-US" sz="3000"/>
              <a:t> Grandpa, do you mind telling me how our lives are different from yours in the past?</a:t>
            </a:r>
          </a:p>
          <a:p>
            <a:pPr algn="just"/>
            <a:r>
              <a:rPr lang="en-US" sz="3000" b="1"/>
              <a:t>Grandpa: </a:t>
            </a:r>
            <a:r>
              <a:rPr lang="en-US" sz="3000"/>
              <a:t>Well, there are many differences. In my day, we mostly played outdoors. The games were simple and cost little. We made our own toys from natural materials.</a:t>
            </a:r>
          </a:p>
          <a:p>
            <a:pPr algn="just"/>
            <a:r>
              <a:rPr lang="en-US" sz="3000" b="1"/>
              <a:t>Phong:</a:t>
            </a:r>
            <a:r>
              <a:rPr lang="en-US" sz="3000"/>
              <a:t> That sounds interesting. Nowadays, most leisure games depend on electronic devices.</a:t>
            </a:r>
          </a:p>
          <a:p>
            <a:pPr algn="just"/>
            <a:r>
              <a:rPr lang="en-US" sz="3000" b="1"/>
              <a:t>Grandpa: </a:t>
            </a:r>
            <a:r>
              <a:rPr lang="en-US" sz="3000"/>
              <a:t>Right, but that is mostly true in the city only. Many children in the countryside still play traditional games.</a:t>
            </a:r>
          </a:p>
          <a:p>
            <a:pPr algn="just"/>
            <a:r>
              <a:rPr lang="en-US" sz="3000" b="1"/>
              <a:t>Phong:</a:t>
            </a:r>
            <a:r>
              <a:rPr lang="en-US" sz="3000"/>
              <a:t> I know.</a:t>
            </a:r>
          </a:p>
        </p:txBody>
      </p:sp>
      <p:pic>
        <p:nvPicPr>
          <p:cNvPr id="4" name="035">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957955" y="659130"/>
            <a:ext cx="786130" cy="7861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6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 y="-7620"/>
            <a:ext cx="12192000" cy="84137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82998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p>
        </p:txBody>
      </p:sp>
      <p:sp>
        <p:nvSpPr>
          <p:cNvPr id="16" name="Rounded Rectangle 15"/>
          <p:cNvSpPr/>
          <p:nvPr/>
        </p:nvSpPr>
        <p:spPr>
          <a:xfrm>
            <a:off x="487067" y="84029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73765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7898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40030" y="1450340"/>
            <a:ext cx="11704320" cy="5180965"/>
          </a:xfrm>
          <a:prstGeom prst="rect">
            <a:avLst/>
          </a:prstGeom>
          <a:noFill/>
          <a:ln w="57150">
            <a:solidFill>
              <a:srgbClr val="FFC000"/>
            </a:solidFill>
            <a:prstDash val="dash"/>
          </a:ln>
        </p:spPr>
        <p:txBody>
          <a:bodyPr wrap="square" rtlCol="0" anchor="t">
            <a:noAutofit/>
          </a:bodyPr>
          <a:lstStyle/>
          <a:p>
            <a:pPr algn="just"/>
            <a:r>
              <a:rPr lang="en-US" sz="3000" b="1">
                <a:sym typeface="+mn-ea"/>
              </a:rPr>
              <a:t>Grandpa:</a:t>
            </a:r>
            <a:r>
              <a:rPr lang="en-US" sz="3000">
                <a:sym typeface="+mn-ea"/>
              </a:rPr>
              <a:t> Another thing is that children nowadays have more freedom of choice. </a:t>
            </a:r>
            <a:r>
              <a:rPr lang="en-US" sz="3000"/>
              <a:t>They wear short dresses and jeans with holes. They also dye their hair purple and green.</a:t>
            </a:r>
          </a:p>
          <a:p>
            <a:pPr algn="just"/>
            <a:r>
              <a:rPr lang="en-US" sz="3000" b="1"/>
              <a:t>Phong:</a:t>
            </a:r>
            <a:r>
              <a:rPr lang="en-US" sz="3000"/>
              <a:t> Ha ha … Not many, Grandpa.</a:t>
            </a:r>
          </a:p>
          <a:p>
            <a:pPr algn="just"/>
            <a:r>
              <a:rPr lang="en-US" sz="3000" b="1"/>
              <a:t>Grandpa:</a:t>
            </a:r>
            <a:r>
              <a:rPr lang="en-US" sz="3000"/>
              <a:t> Hm … And many children of my generation left school early to support their families. Moreover, there were not many schools then.</a:t>
            </a:r>
          </a:p>
          <a:p>
            <a:pPr algn="just"/>
            <a:r>
              <a:rPr lang="en-US" sz="3000" b="1"/>
              <a:t>Phong: </a:t>
            </a:r>
            <a:r>
              <a:rPr lang="en-US" sz="3000"/>
              <a:t>You mean we have more opportunities to learn now?</a:t>
            </a:r>
          </a:p>
          <a:p>
            <a:pPr algn="just"/>
            <a:r>
              <a:rPr lang="en-US" sz="3000" b="1"/>
              <a:t>Grandpa:</a:t>
            </a:r>
            <a:r>
              <a:rPr lang="en-US" sz="3000"/>
              <a:t> That’s right.</a:t>
            </a:r>
          </a:p>
          <a:p>
            <a:pPr algn="just"/>
            <a:r>
              <a:rPr lang="en-US" sz="3000" b="1"/>
              <a:t>Phong:</a:t>
            </a:r>
            <a:r>
              <a:rPr lang="en-US" sz="3000"/>
              <a:t> Do you think these changes are for the better?</a:t>
            </a:r>
          </a:p>
          <a:p>
            <a:pPr algn="just"/>
            <a:r>
              <a:rPr lang="en-US" sz="3000" b="1"/>
              <a:t>Grandpa:</a:t>
            </a:r>
            <a:r>
              <a:rPr lang="en-US" sz="3000"/>
              <a:t> Yes, they mostly are. They have improved our living conditions.</a:t>
            </a:r>
          </a:p>
          <a:p>
            <a:pPr algn="just"/>
            <a:r>
              <a:rPr lang="en-US" sz="3000" b="1"/>
              <a:t>Phong:</a:t>
            </a:r>
            <a:r>
              <a:rPr lang="en-US" sz="3000"/>
              <a:t> Thank you, Grandpa.</a:t>
            </a:r>
          </a:p>
        </p:txBody>
      </p:sp>
      <p:pic>
        <p:nvPicPr>
          <p:cNvPr id="4" name="035">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957955" y="659130"/>
            <a:ext cx="786130" cy="7861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6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96278" y="1125712"/>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Read the conversation again and circle the correct answers.</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32" name="Rounded Rectangle 31"/>
          <p:cNvSpPr/>
          <p:nvPr/>
        </p:nvSpPr>
        <p:spPr>
          <a:xfrm>
            <a:off x="660113" y="110426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712898" y="100101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4" name="Text Box 33"/>
          <p:cNvSpPr txBox="1"/>
          <p:nvPr/>
        </p:nvSpPr>
        <p:spPr>
          <a:xfrm>
            <a:off x="846455" y="8302625"/>
            <a:ext cx="10598785" cy="1116330"/>
          </a:xfrm>
          <a:prstGeom prst="rect">
            <a:avLst/>
          </a:prstGeom>
          <a:solidFill>
            <a:srgbClr val="F1EB90"/>
          </a:solidFill>
        </p:spPr>
        <p:txBody>
          <a:bodyPr wrap="square" rtlCol="0" anchor="t">
            <a:noAutofit/>
          </a:bodyPr>
          <a:lstStyle/>
          <a:p>
            <a:pPr algn="just"/>
            <a:r>
              <a:rPr lang="en-US" sz="3200"/>
              <a:t>2. Vietnamese people take great pride in their culture which has been ________________for thousands of years.</a:t>
            </a:r>
          </a:p>
          <a:p>
            <a:pPr algn="just"/>
            <a:endParaRPr lang="en-US" sz="3200"/>
          </a:p>
        </p:txBody>
      </p:sp>
      <p:sp>
        <p:nvSpPr>
          <p:cNvPr id="35" name="Text Box 34"/>
          <p:cNvSpPr txBox="1"/>
          <p:nvPr/>
        </p:nvSpPr>
        <p:spPr>
          <a:xfrm>
            <a:off x="846455" y="8331200"/>
            <a:ext cx="10598785" cy="1116330"/>
          </a:xfrm>
          <a:prstGeom prst="rect">
            <a:avLst/>
          </a:prstGeom>
          <a:solidFill>
            <a:srgbClr val="9FBB73"/>
          </a:solidFill>
        </p:spPr>
        <p:txBody>
          <a:bodyPr wrap="square" rtlCol="0" anchor="t">
            <a:noAutofit/>
          </a:bodyPr>
          <a:lstStyle/>
          <a:p>
            <a:pPr algn="just"/>
            <a:r>
              <a:rPr lang="en-US" sz="3200"/>
              <a:t>3. The foreign tourists gave a _____________performance of the Vietnamese folk songs and dances</a:t>
            </a:r>
          </a:p>
        </p:txBody>
      </p:sp>
      <p:sp>
        <p:nvSpPr>
          <p:cNvPr id="2" name="Text Box 1"/>
          <p:cNvSpPr txBox="1"/>
          <p:nvPr/>
        </p:nvSpPr>
        <p:spPr>
          <a:xfrm>
            <a:off x="604520" y="1812925"/>
            <a:ext cx="11259185" cy="1076325"/>
          </a:xfrm>
          <a:prstGeom prst="rect">
            <a:avLst/>
          </a:prstGeom>
          <a:solidFill>
            <a:srgbClr val="FED9ED"/>
          </a:solidFill>
        </p:spPr>
        <p:txBody>
          <a:bodyPr wrap="square" rtlCol="0" anchor="t">
            <a:spAutoFit/>
          </a:bodyPr>
          <a:lstStyle/>
          <a:p>
            <a:pPr algn="just"/>
            <a:r>
              <a:rPr lang="en-US" sz="3200" b="1" dirty="0"/>
              <a:t>1. Phong and his grandpa are talking about some differences between ___________.</a:t>
            </a:r>
          </a:p>
        </p:txBody>
      </p:sp>
      <p:sp>
        <p:nvSpPr>
          <p:cNvPr id="5" name="Text Box 4"/>
          <p:cNvSpPr txBox="1"/>
          <p:nvPr/>
        </p:nvSpPr>
        <p:spPr>
          <a:xfrm>
            <a:off x="604520" y="3215816"/>
            <a:ext cx="11279506" cy="2061210"/>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dirty="0"/>
              <a:t>A.</a:t>
            </a:r>
            <a:r>
              <a:rPr lang="en-US" sz="3200" dirty="0"/>
              <a:t> children in the city and the countryside</a:t>
            </a:r>
          </a:p>
          <a:p>
            <a:r>
              <a:rPr lang="en-US" sz="3200" b="1" dirty="0"/>
              <a:t>B.</a:t>
            </a:r>
            <a:r>
              <a:rPr lang="en-US" sz="3200" dirty="0"/>
              <a:t> the living standards in the past and now </a:t>
            </a:r>
          </a:p>
          <a:p>
            <a:r>
              <a:rPr lang="en-US" sz="3200" b="1" dirty="0"/>
              <a:t>C.</a:t>
            </a:r>
            <a:r>
              <a:rPr lang="en-US" sz="3200" dirty="0"/>
              <a:t> life in the past and now</a:t>
            </a:r>
          </a:p>
          <a:p>
            <a:r>
              <a:rPr lang="en-US" sz="3200" b="1" dirty="0"/>
              <a:t>D.</a:t>
            </a:r>
            <a:r>
              <a:rPr lang="en-US" sz="3200" dirty="0"/>
              <a:t> past and present entertainment</a:t>
            </a:r>
          </a:p>
        </p:txBody>
      </p:sp>
      <p:sp>
        <p:nvSpPr>
          <p:cNvPr id="6" name="Oval 5"/>
          <p:cNvSpPr/>
          <p:nvPr/>
        </p:nvSpPr>
        <p:spPr>
          <a:xfrm>
            <a:off x="586260" y="4233359"/>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0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alpha val="97000"/>
          </a:schemeClr>
        </a:solidFill>
        <a:effectLst/>
      </p:bgPr>
    </p:bg>
    <p:spTree>
      <p:nvGrpSpPr>
        <p:cNvPr id="1" name=""/>
        <p:cNvGrpSpPr/>
        <p:nvPr/>
      </p:nvGrpSpPr>
      <p:grpSpPr>
        <a:xfrm>
          <a:off x="0" y="0"/>
          <a:ext cx="0" cy="0"/>
          <a:chOff x="0" y="0"/>
          <a:chExt cx="0" cy="0"/>
        </a:xfrm>
      </p:grpSpPr>
      <p:grpSp>
        <p:nvGrpSpPr>
          <p:cNvPr id="33" name="Group 32"/>
          <p:cNvGrpSpPr/>
          <p:nvPr/>
        </p:nvGrpSpPr>
        <p:grpSpPr>
          <a:xfrm>
            <a:off x="2213480" y="1897706"/>
            <a:ext cx="712470" cy="709295"/>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368375" y="1763850"/>
            <a:ext cx="2089150" cy="923330"/>
          </a:xfrm>
          <a:prstGeom prst="rect">
            <a:avLst/>
          </a:prstGeom>
          <a:noFill/>
        </p:spPr>
        <p:txBody>
          <a:bodyPr wrap="square" rtlCol="0">
            <a:spAutoFit/>
          </a:bodyPr>
          <a:lstStyle/>
          <a:p>
            <a:pPr algn="ctr"/>
            <a:r>
              <a:rPr lang="en-US" sz="5400" b="1" dirty="0">
                <a:latin typeface="Myriad Pro" pitchFamily="34" charset="0"/>
              </a:rPr>
              <a:t>Unit</a:t>
            </a:r>
          </a:p>
        </p:txBody>
      </p:sp>
      <p:sp>
        <p:nvSpPr>
          <p:cNvPr id="17" name="TextBox 16"/>
          <p:cNvSpPr txBox="1"/>
          <p:nvPr/>
        </p:nvSpPr>
        <p:spPr>
          <a:xfrm>
            <a:off x="2149526" y="1755844"/>
            <a:ext cx="786673" cy="923330"/>
          </a:xfrm>
          <a:prstGeom prst="rect">
            <a:avLst/>
          </a:prstGeom>
          <a:noFill/>
        </p:spPr>
        <p:txBody>
          <a:bodyPr wrap="square" rtlCol="0">
            <a:spAutoFit/>
          </a:bodyPr>
          <a:lstStyle/>
          <a:p>
            <a:pPr algn="ctr"/>
            <a:r>
              <a:rPr lang="en-US" sz="5400" b="1" u="sng" dirty="0">
                <a:solidFill>
                  <a:schemeClr val="bg1"/>
                </a:solidFill>
                <a:latin typeface="Myriad Pro" pitchFamily="34" charset="0"/>
              </a:rPr>
              <a:t>6</a:t>
            </a:r>
          </a:p>
        </p:txBody>
      </p:sp>
      <p:grpSp>
        <p:nvGrpSpPr>
          <p:cNvPr id="53" name="Group 52"/>
          <p:cNvGrpSpPr/>
          <p:nvPr/>
        </p:nvGrpSpPr>
        <p:grpSpPr>
          <a:xfrm>
            <a:off x="-3008737" y="-3737692"/>
            <a:ext cx="20469361" cy="7734735"/>
            <a:chOff x="-2845976" y="-4644311"/>
            <a:chExt cx="20469361" cy="9947406"/>
          </a:xfrm>
          <a:solidFill>
            <a:srgbClr val="E55604"/>
          </a:solidFill>
        </p:grpSpPr>
        <p:sp>
          <p:nvSpPr>
            <p:cNvPr id="37" name="Double Wave 36"/>
            <p:cNvSpPr/>
            <p:nvPr/>
          </p:nvSpPr>
          <p:spPr>
            <a:xfrm rot="960982">
              <a:off x="-2845976" y="-4644311"/>
              <a:ext cx="5831942" cy="5304944"/>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Double Wave 37"/>
            <p:cNvSpPr/>
            <p:nvPr/>
          </p:nvSpPr>
          <p:spPr>
            <a:xfrm rot="960982">
              <a:off x="94929" y="-3586881"/>
              <a:ext cx="5831942" cy="5110130"/>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Double Wave 38"/>
            <p:cNvSpPr/>
            <p:nvPr/>
          </p:nvSpPr>
          <p:spPr>
            <a:xfrm rot="960982">
              <a:off x="2985516" y="-2719228"/>
              <a:ext cx="5831942" cy="510004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Double Wave 41"/>
            <p:cNvSpPr/>
            <p:nvPr/>
          </p:nvSpPr>
          <p:spPr>
            <a:xfrm rot="960982">
              <a:off x="5954187" y="-1771385"/>
              <a:ext cx="5831942" cy="5057257"/>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Double Wave 43"/>
            <p:cNvSpPr/>
            <p:nvPr/>
          </p:nvSpPr>
          <p:spPr>
            <a:xfrm rot="960982">
              <a:off x="8904248" y="-691251"/>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Double Wave 51"/>
            <p:cNvSpPr/>
            <p:nvPr/>
          </p:nvSpPr>
          <p:spPr>
            <a:xfrm rot="960982">
              <a:off x="11791443" y="423540"/>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1" name="Group 60"/>
          <p:cNvGrpSpPr/>
          <p:nvPr/>
        </p:nvGrpSpPr>
        <p:grpSpPr>
          <a:xfrm rot="20064236">
            <a:off x="-2798221" y="2136436"/>
            <a:ext cx="20469361" cy="7734735"/>
            <a:chOff x="-2845976" y="-4644311"/>
            <a:chExt cx="20469361" cy="9947406"/>
          </a:xfrm>
          <a:solidFill>
            <a:srgbClr val="00B050"/>
          </a:solidFill>
        </p:grpSpPr>
        <p:sp>
          <p:nvSpPr>
            <p:cNvPr id="62" name="Double Wave 61"/>
            <p:cNvSpPr/>
            <p:nvPr/>
          </p:nvSpPr>
          <p:spPr>
            <a:xfrm rot="960982">
              <a:off x="-2845976" y="-4644311"/>
              <a:ext cx="5831942" cy="5304944"/>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Double Wave 62"/>
            <p:cNvSpPr/>
            <p:nvPr/>
          </p:nvSpPr>
          <p:spPr>
            <a:xfrm rot="960982">
              <a:off x="94929" y="-3586881"/>
              <a:ext cx="5831942" cy="5110130"/>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Double Wave 63"/>
            <p:cNvSpPr/>
            <p:nvPr/>
          </p:nvSpPr>
          <p:spPr>
            <a:xfrm rot="960982">
              <a:off x="2985516" y="-2719228"/>
              <a:ext cx="5831942" cy="510004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Double Wave 64"/>
            <p:cNvSpPr/>
            <p:nvPr/>
          </p:nvSpPr>
          <p:spPr>
            <a:xfrm rot="960982">
              <a:off x="5954187" y="-1771385"/>
              <a:ext cx="5831942" cy="5057257"/>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Double Wave 65"/>
            <p:cNvSpPr/>
            <p:nvPr/>
          </p:nvSpPr>
          <p:spPr>
            <a:xfrm rot="960982">
              <a:off x="8904248" y="-691251"/>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Double Wave 66"/>
            <p:cNvSpPr/>
            <p:nvPr/>
          </p:nvSpPr>
          <p:spPr>
            <a:xfrm rot="960982">
              <a:off x="11791443" y="423540"/>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Rectangle 3"/>
          <p:cNvSpPr/>
          <p:nvPr/>
        </p:nvSpPr>
        <p:spPr>
          <a:xfrm>
            <a:off x="3283367" y="3893858"/>
            <a:ext cx="6521108" cy="849262"/>
          </a:xfrm>
          <a:prstGeom prst="rect">
            <a:avLst/>
          </a:prstGeom>
          <a:solidFill>
            <a:schemeClr val="bg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s 28"/>
          <p:cNvSpPr/>
          <p:nvPr/>
        </p:nvSpPr>
        <p:spPr>
          <a:xfrm>
            <a:off x="3434745" y="3877059"/>
            <a:ext cx="6756400" cy="863600"/>
          </a:xfrm>
          <a:prstGeom prst="rect">
            <a:avLst/>
          </a:prstGeom>
          <a:gradFill>
            <a:gsLst>
              <a:gs pos="52000">
                <a:schemeClr val="accent1">
                  <a:lumMod val="0"/>
                  <a:alpha val="43000"/>
                  <a:lumOff val="100000"/>
                </a:schemeClr>
              </a:gs>
              <a:gs pos="12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3" name="TextBox 42"/>
          <p:cNvSpPr txBox="1"/>
          <p:nvPr/>
        </p:nvSpPr>
        <p:spPr>
          <a:xfrm>
            <a:off x="3717577" y="3897727"/>
            <a:ext cx="6442710" cy="707886"/>
          </a:xfrm>
          <a:prstGeom prst="rect">
            <a:avLst/>
          </a:prstGeom>
          <a:solidFill>
            <a:schemeClr val="bg1">
              <a:alpha val="0"/>
            </a:schemeClr>
          </a:solidFill>
        </p:spPr>
        <p:txBody>
          <a:bodyPr wrap="square" rtlCol="0">
            <a:spAutoFit/>
          </a:bodyPr>
          <a:lstStyle/>
          <a:p>
            <a:pPr fontAlgn="t"/>
            <a:r>
              <a:rPr lang="en-US" sz="4000" b="1" dirty="0"/>
              <a:t>We didn’t do it in my day.</a:t>
            </a:r>
            <a:endParaRPr lang="en-US" sz="4000" dirty="0"/>
          </a:p>
        </p:txBody>
      </p:sp>
      <p:sp>
        <p:nvSpPr>
          <p:cNvPr id="34" name="Rounded Rectangle 33"/>
          <p:cNvSpPr/>
          <p:nvPr/>
        </p:nvSpPr>
        <p:spPr>
          <a:xfrm>
            <a:off x="3910614" y="298444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19114" y="1690989"/>
            <a:ext cx="10831663" cy="830997"/>
          </a:xfrm>
          <a:prstGeom prst="rect">
            <a:avLst/>
          </a:prstGeom>
          <a:solidFill>
            <a:schemeClr val="bg1">
              <a:alpha val="0"/>
            </a:schemeClr>
          </a:solidFill>
        </p:spPr>
        <p:txBody>
          <a:bodyPr wrap="square" rtlCol="0">
            <a:spAutoFit/>
          </a:bodyPr>
          <a:lstStyle/>
          <a:p>
            <a:pPr fontAlgn="t"/>
            <a:r>
              <a:rPr lang="en-US" sz="4800" b="1" dirty="0"/>
              <a:t>VIETNAMESE LIFESTYLE: THEN AND NOW</a:t>
            </a:r>
            <a:endParaRPr lang="en-US" sz="4800" dirty="0"/>
          </a:p>
        </p:txBody>
      </p:sp>
      <p:sp>
        <p:nvSpPr>
          <p:cNvPr id="36" name="TextBox 35"/>
          <p:cNvSpPr txBox="1"/>
          <p:nvPr/>
        </p:nvSpPr>
        <p:spPr>
          <a:xfrm>
            <a:off x="4436171" y="3019991"/>
            <a:ext cx="5632625" cy="584775"/>
          </a:xfrm>
          <a:prstGeom prst="rect">
            <a:avLst/>
          </a:prstGeom>
          <a:noFill/>
        </p:spPr>
        <p:txBody>
          <a:bodyPr wrap="square" rtlCol="0">
            <a:spAutoFit/>
          </a:bodyPr>
          <a:lstStyle/>
          <a:p>
            <a:r>
              <a:rPr lang="en-US" sz="3200" b="1" dirty="0">
                <a:solidFill>
                  <a:schemeClr val="bg1"/>
                </a:solidFill>
              </a:rPr>
              <a:t>LESSON 1: GETTING STARTED</a:t>
            </a:r>
          </a:p>
        </p:txBody>
      </p:sp>
      <p:grpSp>
        <p:nvGrpSpPr>
          <p:cNvPr id="7" name="Group 6"/>
          <p:cNvGrpSpPr/>
          <p:nvPr/>
        </p:nvGrpSpPr>
        <p:grpSpPr>
          <a:xfrm>
            <a:off x="3366146" y="283280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fill="hold" nodeType="withEffect" p14:presetBounceEnd="10000">
                                      <p:stCondLst>
                                        <p:cond delay="0"/>
                                      </p:stCondLst>
                                      <p:childTnLst>
                                        <p:animMotion origin="layout" path="M 0.18789 0.10972 L -0.38229 -0.23009 " pathEditMode="relative" rAng="0" ptsTypes="AA" p14:bounceEnd="10000">
                                          <p:cBhvr>
                                            <p:cTn id="6" dur="6000" fill="hold"/>
                                            <p:tgtEl>
                                              <p:spTgt spid="53"/>
                                            </p:tgtEl>
                                            <p:attrNameLst>
                                              <p:attrName>ppt_x</p:attrName>
                                              <p:attrName>ppt_y</p:attrName>
                                            </p:attrNameLst>
                                          </p:cBhvr>
                                          <p:rCtr x="-28516" y="-16991"/>
                                        </p:animMotion>
                                      </p:childTnLst>
                                    </p:cTn>
                                  </p:par>
                                  <p:par>
                                    <p:cTn id="7" presetID="42" presetClass="path" presetSubtype="0" repeatCount="indefinite" accel="50000" fill="hold" nodeType="withEffect" p14:presetBounceEnd="10000">
                                      <p:stCondLst>
                                        <p:cond delay="0"/>
                                      </p:stCondLst>
                                      <p:childTnLst>
                                        <p:animMotion origin="layout" path="M 0.18789 0.10973 L -0.38581 0.18866 " pathEditMode="relative" rAng="0" ptsTypes="AA" p14:bounceEnd="10000">
                                          <p:cBhvr>
                                            <p:cTn id="8" dur="6000" fill="hold"/>
                                            <p:tgtEl>
                                              <p:spTgt spid="61"/>
                                            </p:tgtEl>
                                            <p:attrNameLst>
                                              <p:attrName>ppt_x</p:attrName>
                                              <p:attrName>ppt_y</p:attrName>
                                            </p:attrNameLst>
                                          </p:cBhvr>
                                          <p:rCtr x="-28685" y="3935"/>
                                        </p:animMotion>
                                      </p:childTnLst>
                                    </p:cTn>
                                  </p:par>
                                  <p:par>
                                    <p:cTn id="9" presetID="47"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par>
                                    <p:cTn id="14" presetID="47" presetClass="entr" presetSubtype="0" fill="hold" grpId="2"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par>
                                    <p:cTn id="19" presetID="47" presetClass="entr" presetSubtype="0" fill="hold" grpId="2"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grpId="2"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7" presetClass="entr" presetSubtype="0" fill="hold" grpId="2"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grpId="2"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7" presetClass="entr" presetSubtype="0" fill="hold" grpId="2"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par>
                                    <p:cTn id="44" presetID="47" presetClass="entr" presetSubtype="0" fill="hold" grpId="2"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7" presetClass="entr" presetSubtype="0" fill="hold" grpId="2"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40" grpId="2"/>
          <p:bldP spid="17" grpId="1"/>
          <p:bldP spid="17" grpId="2"/>
          <p:bldP spid="4" grpId="1" animBg="1"/>
          <p:bldP spid="4" grpId="2" animBg="1"/>
          <p:bldP spid="29" grpId="1" animBg="1"/>
          <p:bldP spid="29" grpId="2" animBg="1"/>
          <p:bldP spid="43" grpId="1" animBg="1"/>
          <p:bldP spid="43" grpId="2" animBg="1"/>
          <p:bldP spid="34" grpId="1" animBg="1"/>
          <p:bldP spid="34" grpId="2" animBg="1"/>
          <p:bldP spid="2" grpId="1" animBg="1"/>
          <p:bldP spid="2" grpId="2" animBg="1"/>
          <p:bldP spid="36" grpId="1"/>
          <p:bldP spid="36"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fill="hold" nodeType="withEffect">
                                      <p:stCondLst>
                                        <p:cond delay="0"/>
                                      </p:stCondLst>
                                      <p:childTnLst>
                                        <p:animMotion origin="layout" path="M 0.18789 0.10972 L -0.38229 -0.23009 " pathEditMode="relative" rAng="0" ptsTypes="AA">
                                          <p:cBhvr>
                                            <p:cTn id="6" dur="6000" fill="hold"/>
                                            <p:tgtEl>
                                              <p:spTgt spid="53"/>
                                            </p:tgtEl>
                                            <p:attrNameLst>
                                              <p:attrName>ppt_x</p:attrName>
                                              <p:attrName>ppt_y</p:attrName>
                                            </p:attrNameLst>
                                          </p:cBhvr>
                                          <p:rCtr x="-28516" y="-16991"/>
                                        </p:animMotion>
                                      </p:childTnLst>
                                    </p:cTn>
                                  </p:par>
                                  <p:par>
                                    <p:cTn id="7" presetID="42" presetClass="path" presetSubtype="0" repeatCount="indefinite" accel="50000" fill="hold" nodeType="withEffect">
                                      <p:stCondLst>
                                        <p:cond delay="0"/>
                                      </p:stCondLst>
                                      <p:childTnLst>
                                        <p:animMotion origin="layout" path="M 0.18789 0.10973 L -0.38581 0.18866 " pathEditMode="relative" rAng="0" ptsTypes="AA">
                                          <p:cBhvr>
                                            <p:cTn id="8" dur="6000" fill="hold"/>
                                            <p:tgtEl>
                                              <p:spTgt spid="61"/>
                                            </p:tgtEl>
                                            <p:attrNameLst>
                                              <p:attrName>ppt_x</p:attrName>
                                              <p:attrName>ppt_y</p:attrName>
                                            </p:attrNameLst>
                                          </p:cBhvr>
                                          <p:rCtr x="-28685" y="3935"/>
                                        </p:animMotion>
                                      </p:childTnLst>
                                    </p:cTn>
                                  </p:par>
                                  <p:par>
                                    <p:cTn id="9" presetID="47"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par>
                                    <p:cTn id="14" presetID="47" presetClass="entr" presetSubtype="0" fill="hold" grpId="2"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par>
                                    <p:cTn id="19" presetID="47" presetClass="entr" presetSubtype="0" fill="hold" grpId="2"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grpId="2"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7" presetClass="entr" presetSubtype="0" fill="hold" grpId="2"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grpId="2"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7" presetClass="entr" presetSubtype="0" fill="hold" grpId="2"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par>
                                    <p:cTn id="44" presetID="47" presetClass="entr" presetSubtype="0" fill="hold" grpId="2"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7" presetClass="entr" presetSubtype="0" fill="hold" grpId="2"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40" grpId="2"/>
          <p:bldP spid="17" grpId="1"/>
          <p:bldP spid="17" grpId="2"/>
          <p:bldP spid="4" grpId="1" animBg="1"/>
          <p:bldP spid="4" grpId="2" animBg="1"/>
          <p:bldP spid="29" grpId="1" animBg="1"/>
          <p:bldP spid="29" grpId="2" animBg="1"/>
          <p:bldP spid="43" grpId="1" animBg="1"/>
          <p:bldP spid="43" grpId="2" animBg="1"/>
          <p:bldP spid="34" grpId="1" animBg="1"/>
          <p:bldP spid="34" grpId="2" animBg="1"/>
          <p:bldP spid="2" grpId="1" animBg="1"/>
          <p:bldP spid="2" grpId="2" animBg="1"/>
          <p:bldP spid="36" grpId="1"/>
          <p:bldP spid="36" grpId="2"/>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19"/>
            <a:ext cx="12192000" cy="903528"/>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0083" y="933374"/>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Read the conversation again and circle the correct answers.</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32" name="Rounded Rectangle 31"/>
          <p:cNvSpPr/>
          <p:nvPr/>
        </p:nvSpPr>
        <p:spPr>
          <a:xfrm>
            <a:off x="604691" y="927145"/>
            <a:ext cx="555392" cy="583564"/>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84129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4" name="Text Box 33"/>
          <p:cNvSpPr txBox="1"/>
          <p:nvPr/>
        </p:nvSpPr>
        <p:spPr>
          <a:xfrm>
            <a:off x="846455" y="8302625"/>
            <a:ext cx="10598785" cy="1116330"/>
          </a:xfrm>
          <a:prstGeom prst="rect">
            <a:avLst/>
          </a:prstGeom>
          <a:solidFill>
            <a:srgbClr val="F1EB90"/>
          </a:solidFill>
        </p:spPr>
        <p:txBody>
          <a:bodyPr wrap="square" rtlCol="0" anchor="t">
            <a:noAutofit/>
          </a:bodyPr>
          <a:lstStyle/>
          <a:p>
            <a:pPr algn="just"/>
            <a:r>
              <a:rPr lang="en-US" sz="3200"/>
              <a:t>2. Vietnamese people take great pride in their culture which has been ________________for thousands of years.</a:t>
            </a:r>
          </a:p>
          <a:p>
            <a:pPr algn="just"/>
            <a:endParaRPr lang="en-US" sz="3200"/>
          </a:p>
        </p:txBody>
      </p:sp>
      <p:sp>
        <p:nvSpPr>
          <p:cNvPr id="35" name="Text Box 34"/>
          <p:cNvSpPr txBox="1"/>
          <p:nvPr/>
        </p:nvSpPr>
        <p:spPr>
          <a:xfrm>
            <a:off x="846455" y="8331200"/>
            <a:ext cx="10598785" cy="1116330"/>
          </a:xfrm>
          <a:prstGeom prst="rect">
            <a:avLst/>
          </a:prstGeom>
          <a:solidFill>
            <a:srgbClr val="9FBB73"/>
          </a:solidFill>
        </p:spPr>
        <p:txBody>
          <a:bodyPr wrap="square" rtlCol="0" anchor="t">
            <a:noAutofit/>
          </a:bodyPr>
          <a:lstStyle/>
          <a:p>
            <a:pPr algn="just"/>
            <a:r>
              <a:rPr lang="en-US" sz="3200"/>
              <a:t>3. The foreign tourists gave a _____________performance of the Vietnamese folk songs and dances</a:t>
            </a:r>
          </a:p>
        </p:txBody>
      </p:sp>
      <p:sp>
        <p:nvSpPr>
          <p:cNvPr id="2" name="Text Box 1"/>
          <p:cNvSpPr txBox="1"/>
          <p:nvPr/>
        </p:nvSpPr>
        <p:spPr>
          <a:xfrm>
            <a:off x="630873" y="1812925"/>
            <a:ext cx="11259185" cy="583565"/>
          </a:xfrm>
          <a:prstGeom prst="rect">
            <a:avLst/>
          </a:prstGeom>
          <a:solidFill>
            <a:srgbClr val="FED9ED"/>
          </a:solidFill>
        </p:spPr>
        <p:txBody>
          <a:bodyPr wrap="square" rtlCol="0" anchor="t">
            <a:spAutoFit/>
          </a:bodyPr>
          <a:lstStyle/>
          <a:p>
            <a:pPr algn="just"/>
            <a:r>
              <a:rPr lang="en-US" sz="3200" b="1"/>
              <a:t>2. Phong’s grandpa mentions _________________differences.</a:t>
            </a:r>
          </a:p>
        </p:txBody>
      </p:sp>
      <p:sp>
        <p:nvSpPr>
          <p:cNvPr id="5" name="Text Box 4"/>
          <p:cNvSpPr txBox="1"/>
          <p:nvPr/>
        </p:nvSpPr>
        <p:spPr>
          <a:xfrm>
            <a:off x="630873" y="2553335"/>
            <a:ext cx="286956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t>A. two                      </a:t>
            </a:r>
          </a:p>
          <a:p>
            <a:r>
              <a:rPr lang="en-US" sz="3200" dirty="0"/>
              <a:t>C. four                       </a:t>
            </a:r>
          </a:p>
        </p:txBody>
      </p:sp>
      <p:sp>
        <p:nvSpPr>
          <p:cNvPr id="6" name="Oval 5"/>
          <p:cNvSpPr/>
          <p:nvPr/>
        </p:nvSpPr>
        <p:spPr>
          <a:xfrm>
            <a:off x="7186930" y="255333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6477318" y="2553335"/>
            <a:ext cx="286829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t>B. three                        </a:t>
            </a:r>
          </a:p>
          <a:p>
            <a:r>
              <a:rPr lang="en-US" sz="3200" dirty="0"/>
              <a:t>D. five</a:t>
            </a:r>
          </a:p>
        </p:txBody>
      </p:sp>
      <p:sp>
        <p:nvSpPr>
          <p:cNvPr id="7" name="Oval 6"/>
          <p:cNvSpPr/>
          <p:nvPr/>
        </p:nvSpPr>
        <p:spPr>
          <a:xfrm>
            <a:off x="6477318" y="259080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Text Box 7"/>
          <p:cNvSpPr txBox="1"/>
          <p:nvPr/>
        </p:nvSpPr>
        <p:spPr>
          <a:xfrm>
            <a:off x="630873" y="3786505"/>
            <a:ext cx="11259185" cy="583565"/>
          </a:xfrm>
          <a:prstGeom prst="rect">
            <a:avLst/>
          </a:prstGeom>
          <a:solidFill>
            <a:srgbClr val="FED9ED"/>
          </a:solidFill>
        </p:spPr>
        <p:txBody>
          <a:bodyPr wrap="square" rtlCol="0" anchor="t">
            <a:spAutoFit/>
          </a:bodyPr>
          <a:lstStyle/>
          <a:p>
            <a:pPr algn="just"/>
            <a:r>
              <a:rPr lang="en-US" sz="3200" b="1"/>
              <a:t>3. Phong’s grandpa sees most of the changes as ______________.</a:t>
            </a:r>
          </a:p>
        </p:txBody>
      </p:sp>
      <p:sp>
        <p:nvSpPr>
          <p:cNvPr id="9" name="Text Box 8"/>
          <p:cNvSpPr txBox="1"/>
          <p:nvPr/>
        </p:nvSpPr>
        <p:spPr>
          <a:xfrm>
            <a:off x="657477" y="4555971"/>
            <a:ext cx="286956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t>A. positive                      </a:t>
            </a:r>
          </a:p>
          <a:p>
            <a:r>
              <a:rPr lang="en-US" sz="3200" dirty="0"/>
              <a:t>C. unnecessary                       </a:t>
            </a:r>
          </a:p>
        </p:txBody>
      </p:sp>
      <p:sp>
        <p:nvSpPr>
          <p:cNvPr id="10" name="Text Box 9"/>
          <p:cNvSpPr txBox="1"/>
          <p:nvPr/>
        </p:nvSpPr>
        <p:spPr>
          <a:xfrm>
            <a:off x="6503922" y="4526915"/>
            <a:ext cx="286829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t>B. negative                        </a:t>
            </a:r>
          </a:p>
          <a:p>
            <a:r>
              <a:rPr lang="en-US" sz="3200"/>
              <a:t>D. necessary</a:t>
            </a:r>
          </a:p>
        </p:txBody>
      </p:sp>
      <p:sp>
        <p:nvSpPr>
          <p:cNvPr id="13" name="Oval 12"/>
          <p:cNvSpPr/>
          <p:nvPr/>
        </p:nvSpPr>
        <p:spPr>
          <a:xfrm>
            <a:off x="657477" y="4564697"/>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15" name="Table 14"/>
          <p:cNvGraphicFramePr/>
          <p:nvPr/>
        </p:nvGraphicFramePr>
        <p:xfrm>
          <a:off x="846455" y="7080885"/>
          <a:ext cx="10957560" cy="2834640"/>
        </p:xfrm>
        <a:graphic>
          <a:graphicData uri="http://schemas.openxmlformats.org/drawingml/2006/table">
            <a:tbl>
              <a:tblPr firstRow="1" bandRow="1">
                <a:tableStyleId>{5C22544A-7EE6-4342-B048-85BDC9FD1C3A}</a:tableStyleId>
              </a:tblPr>
              <a:tblGrid>
                <a:gridCol w="5478780">
                  <a:extLst>
                    <a:ext uri="{9D8B030D-6E8A-4147-A177-3AD203B41FA5}">
                      <a16:colId xmlns:a16="http://schemas.microsoft.com/office/drawing/2014/main" val="20000"/>
                    </a:ext>
                  </a:extLst>
                </a:gridCol>
                <a:gridCol w="5478780">
                  <a:extLst>
                    <a:ext uri="{9D8B030D-6E8A-4147-A177-3AD203B41FA5}">
                      <a16:colId xmlns:a16="http://schemas.microsoft.com/office/drawing/2014/main" val="20001"/>
                    </a:ext>
                  </a:extLst>
                </a:gridCol>
              </a:tblGrid>
              <a:tr h="548640">
                <a:tc>
                  <a:txBody>
                    <a:bodyPr/>
                    <a:lstStyle/>
                    <a:p>
                      <a:pPr algn="ctr">
                        <a:buNone/>
                      </a:pPr>
                      <a:r>
                        <a:rPr lang="en-US" sz="3000"/>
                        <a:t>THE PAST</a:t>
                      </a:r>
                    </a:p>
                  </a:txBody>
                  <a:tcPr>
                    <a:solidFill>
                      <a:srgbClr val="B06161"/>
                    </a:solidFill>
                  </a:tcPr>
                </a:tc>
                <a:tc>
                  <a:txBody>
                    <a:bodyPr/>
                    <a:lstStyle/>
                    <a:p>
                      <a:pPr algn="ctr">
                        <a:buNone/>
                      </a:pPr>
                      <a:r>
                        <a:rPr lang="en-US" sz="3000"/>
                        <a:t>THE PRESENT</a:t>
                      </a:r>
                    </a:p>
                  </a:txBody>
                  <a:tcPr>
                    <a:solidFill>
                      <a:srgbClr val="B06161"/>
                    </a:solidFill>
                  </a:tcPr>
                </a:tc>
                <a:extLst>
                  <a:ext uri="{0D108BD9-81ED-4DB2-BD59-A6C34878D82A}">
                    <a16:rowId xmlns:a16="http://schemas.microsoft.com/office/drawing/2014/main" val="10000"/>
                  </a:ext>
                </a:extLst>
              </a:tr>
              <a:tr h="2286000">
                <a:tc>
                  <a:txBody>
                    <a:bodyPr/>
                    <a:lstStyle/>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txBody>
                  <a:tcPr>
                    <a:solidFill>
                      <a:srgbClr val="F0DBAF"/>
                    </a:solidFill>
                  </a:tcPr>
                </a:tc>
                <a:tc>
                  <a:txBody>
                    <a:bodyPr/>
                    <a:lstStyle/>
                    <a:p>
                      <a:pPr>
                        <a:buNone/>
                      </a:pPr>
                      <a:endParaRPr lang="en-US"/>
                    </a:p>
                    <a:p>
                      <a:pPr>
                        <a:buNone/>
                      </a:pPr>
                      <a:endParaRPr lang="en-US"/>
                    </a:p>
                    <a:p>
                      <a:pPr>
                        <a:buNone/>
                      </a:pPr>
                      <a:endParaRPr lang="en-US"/>
                    </a:p>
                    <a:p>
                      <a:pPr>
                        <a:buNone/>
                      </a:pPr>
                      <a:endParaRPr lang="en-US"/>
                    </a:p>
                  </a:txBody>
                  <a:tcPr>
                    <a:solidFill>
                      <a:srgbClr val="F0DBAF"/>
                    </a:solidFill>
                  </a:tcPr>
                </a:tc>
                <a:extLst>
                  <a:ext uri="{0D108BD9-81ED-4DB2-BD59-A6C34878D82A}">
                    <a16:rowId xmlns:a16="http://schemas.microsoft.com/office/drawing/2014/main" val="10001"/>
                  </a:ext>
                </a:extLst>
              </a:tr>
            </a:tbl>
          </a:graphicData>
        </a:graphic>
      </p:graphicFrame>
      <p:sp>
        <p:nvSpPr>
          <p:cNvPr id="18" name="Text Box 17"/>
          <p:cNvSpPr txBox="1"/>
          <p:nvPr/>
        </p:nvSpPr>
        <p:spPr>
          <a:xfrm>
            <a:off x="-5078730" y="-1915160"/>
            <a:ext cx="3561080" cy="553085"/>
          </a:xfrm>
          <a:prstGeom prst="rect">
            <a:avLst/>
          </a:prstGeom>
          <a:solidFill>
            <a:srgbClr val="DC8686"/>
          </a:solidFill>
        </p:spPr>
        <p:txBody>
          <a:bodyPr wrap="square" rtlCol="0" anchor="t">
            <a:spAutoFit/>
          </a:bodyPr>
          <a:lstStyle/>
          <a:p>
            <a:r>
              <a:rPr lang="en-US" sz="3000"/>
              <a:t>b. leave school early</a:t>
            </a:r>
          </a:p>
        </p:txBody>
      </p:sp>
      <p:sp>
        <p:nvSpPr>
          <p:cNvPr id="19" name="Text Box 18"/>
          <p:cNvSpPr txBox="1"/>
          <p:nvPr/>
        </p:nvSpPr>
        <p:spPr>
          <a:xfrm>
            <a:off x="-7309485" y="-1282700"/>
            <a:ext cx="6082665" cy="553085"/>
          </a:xfrm>
          <a:prstGeom prst="rect">
            <a:avLst/>
          </a:prstGeom>
          <a:solidFill>
            <a:srgbClr val="DC8686"/>
          </a:solidFill>
        </p:spPr>
        <p:txBody>
          <a:bodyPr wrap="square" rtlCol="0" anchor="t">
            <a:spAutoFit/>
          </a:bodyPr>
          <a:lstStyle/>
          <a:p>
            <a:r>
              <a:rPr lang="en-US" sz="3000"/>
              <a:t>d. have more opportunities to learn</a:t>
            </a:r>
          </a:p>
        </p:txBody>
      </p:sp>
      <p:sp>
        <p:nvSpPr>
          <p:cNvPr id="23" name="Text Box 22"/>
          <p:cNvSpPr txBox="1"/>
          <p:nvPr/>
        </p:nvSpPr>
        <p:spPr>
          <a:xfrm>
            <a:off x="13273405" y="-2988310"/>
            <a:ext cx="5446395" cy="553085"/>
          </a:xfrm>
          <a:prstGeom prst="rect">
            <a:avLst/>
          </a:prstGeom>
          <a:solidFill>
            <a:srgbClr val="7ED7C1"/>
          </a:solidFill>
        </p:spPr>
        <p:txBody>
          <a:bodyPr wrap="square" rtlCol="0" anchor="t">
            <a:spAutoFit/>
          </a:bodyPr>
          <a:lstStyle/>
          <a:p>
            <a:r>
              <a:rPr lang="en-US" sz="3000"/>
              <a:t>a. depend on electronic devices</a:t>
            </a:r>
          </a:p>
        </p:txBody>
      </p:sp>
      <p:sp>
        <p:nvSpPr>
          <p:cNvPr id="24" name="Text Box 23"/>
          <p:cNvSpPr txBox="1"/>
          <p:nvPr/>
        </p:nvSpPr>
        <p:spPr>
          <a:xfrm>
            <a:off x="13273405" y="-2435225"/>
            <a:ext cx="2926080" cy="553085"/>
          </a:xfrm>
          <a:prstGeom prst="rect">
            <a:avLst/>
          </a:prstGeom>
          <a:solidFill>
            <a:srgbClr val="7ED7C1"/>
          </a:solidFill>
        </p:spPr>
        <p:txBody>
          <a:bodyPr wrap="square" rtlCol="0" anchor="t">
            <a:spAutoFit/>
          </a:bodyPr>
          <a:lstStyle/>
          <a:p>
            <a:r>
              <a:rPr lang="en-US" sz="3000"/>
              <a:t>c. dye their hair</a:t>
            </a:r>
          </a:p>
        </p:txBody>
      </p:sp>
      <p:sp>
        <p:nvSpPr>
          <p:cNvPr id="25" name="Text Box 24"/>
          <p:cNvSpPr txBox="1"/>
          <p:nvPr/>
        </p:nvSpPr>
        <p:spPr>
          <a:xfrm>
            <a:off x="13273405" y="-1742440"/>
            <a:ext cx="6139180" cy="553085"/>
          </a:xfrm>
          <a:prstGeom prst="rect">
            <a:avLst/>
          </a:prstGeom>
          <a:solidFill>
            <a:srgbClr val="7ED7C1"/>
          </a:solidFill>
        </p:spPr>
        <p:txBody>
          <a:bodyPr wrap="square" rtlCol="0" anchor="t">
            <a:spAutoFit/>
          </a:bodyPr>
          <a:lstStyle/>
          <a:p>
            <a:r>
              <a:rPr lang="en-US" sz="3000"/>
              <a:t>e. make toys from natural materials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0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41" presetClass="entr" presetSubtype="0" fill="hold" grpId="0" nodeType="withEffect">
                                  <p:stCondLst>
                                    <p:cond delay="0"/>
                                  </p:stCondLst>
                                  <p:iterate type="lt">
                                    <p:tmPct val="5000"/>
                                  </p:iterate>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anim calcmode="lin" valueType="num">
                                      <p:cBhvr>
                                        <p:cTn id="3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8"/>
                                        </p:tgtEl>
                                      </p:cBhvr>
                                    </p:animEffect>
                                  </p:childTnLst>
                                </p:cTn>
                              </p:par>
                            </p:childTnLst>
                          </p:cTn>
                        </p:par>
                        <p:par>
                          <p:cTn id="38" fill="hold">
                            <p:stCondLst>
                              <p:cond delay="1800"/>
                            </p:stCondLst>
                            <p:childTnLst>
                              <p:par>
                                <p:cTn id="39" presetID="41" presetClass="entr" presetSubtype="0" fill="hold" grpId="0" nodeType="afterEffect">
                                  <p:stCondLst>
                                    <p:cond delay="0"/>
                                  </p:stCondLst>
                                  <p:iterate type="lt">
                                    <p:tmPct val="5000"/>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anim calcmode="lin" valueType="num">
                                      <p:cBhvr>
                                        <p:cTn id="4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9"/>
                                        </p:tgtEl>
                                      </p:cBhvr>
                                    </p:animEffect>
                                  </p:childTnLst>
                                </p:cTn>
                              </p:par>
                              <p:par>
                                <p:cTn id="46" presetID="41" presetClass="entr" presetSubtype="0" fill="hold" grpId="0" nodeType="withEffect">
                                  <p:stCondLst>
                                    <p:cond delay="0"/>
                                  </p:stCondLst>
                                  <p:iterate type="lt">
                                    <p:tmPct val="5000"/>
                                  </p:iterate>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0"/>
                                        </p:tgtEl>
                                        <p:attrNameLst>
                                          <p:attrName>ppt_y</p:attrName>
                                        </p:attrNameLst>
                                      </p:cBhvr>
                                      <p:tavLst>
                                        <p:tav tm="0">
                                          <p:val>
                                            <p:strVal val="#ppt_y"/>
                                          </p:val>
                                        </p:tav>
                                        <p:tav tm="100000">
                                          <p:val>
                                            <p:strVal val="#ppt_y"/>
                                          </p:val>
                                        </p:tav>
                                      </p:tavLst>
                                    </p:anim>
                                    <p:anim calcmode="lin" valueType="num">
                                      <p:cBhvr>
                                        <p:cTn id="5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1" animBg="1"/>
      <p:bldP spid="4" grpId="0" animBg="1"/>
      <p:bldP spid="4" grpId="1" animBg="1"/>
      <p:bldP spid="7" grpId="0" bldLvl="0" animBg="1"/>
      <p:bldP spid="7" grpId="1" animBg="1"/>
      <p:bldP spid="8" grpId="0" animBg="1"/>
      <p:bldP spid="8" grpId="1" animBg="1"/>
      <p:bldP spid="9" grpId="0" animBg="1"/>
      <p:bldP spid="9" grpId="1" animBg="1"/>
      <p:bldP spid="10" grpId="0" animBg="1"/>
      <p:bldP spid="10" grpId="1" animBg="1"/>
      <p:bldP spid="13" grpId="0" bldLvl="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6" name="TextBox 11"/>
          <p:cNvSpPr txBox="1"/>
          <p:nvPr/>
        </p:nvSpPr>
        <p:spPr>
          <a:xfrm>
            <a:off x="1078865" y="1123914"/>
            <a:ext cx="11029315" cy="553085"/>
          </a:xfrm>
          <a:prstGeom prst="rect">
            <a:avLst/>
          </a:prstGeom>
          <a:noFill/>
          <a:effectLst/>
        </p:spPr>
        <p:txBody>
          <a:bodyPr wrap="square" rtlCol="0">
            <a:spAutoFit/>
          </a:bodyPr>
          <a:lstStyle/>
          <a:p>
            <a:pPr algn="just"/>
            <a:r>
              <a:rPr lang="en-US" sz="3000" b="1" dirty="0">
                <a:effectLst>
                  <a:glow rad="88900">
                    <a:schemeClr val="bg1"/>
                  </a:glow>
                </a:effectLst>
                <a:cs typeface="Arial" panose="020B0604020202020204" pitchFamily="34" charset="0"/>
              </a:rPr>
              <a:t>Write the expressions from the conversation in the correct column.</a:t>
            </a:r>
          </a:p>
        </p:txBody>
      </p:sp>
      <p:sp>
        <p:nvSpPr>
          <p:cNvPr id="37" name="Rounded Rectangle 36"/>
          <p:cNvSpPr/>
          <p:nvPr/>
        </p:nvSpPr>
        <p:spPr>
          <a:xfrm>
            <a:off x="576197" y="112577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38" name="TextBox 16"/>
          <p:cNvSpPr txBox="1"/>
          <p:nvPr/>
        </p:nvSpPr>
        <p:spPr>
          <a:xfrm>
            <a:off x="628983" y="1069060"/>
            <a:ext cx="397035" cy="583565"/>
          </a:xfrm>
          <a:prstGeom prst="rect">
            <a:avLst/>
          </a:prstGeom>
          <a:noFill/>
        </p:spPr>
        <p:txBody>
          <a:bodyPr wrap="square" rtlCol="0">
            <a:spAutoFit/>
          </a:bodyPr>
          <a:lstStyle/>
          <a:p>
            <a:pPr algn="ctr"/>
            <a:r>
              <a:rPr lang="en-US" sz="3200" b="1" dirty="0">
                <a:solidFill>
                  <a:schemeClr val="bg1"/>
                </a:solidFill>
                <a:latin typeface="Myriad Pro" pitchFamily="34" charset="0"/>
              </a:rPr>
              <a:t>3</a:t>
            </a:r>
          </a:p>
        </p:txBody>
      </p:sp>
      <p:graphicFrame>
        <p:nvGraphicFramePr>
          <p:cNvPr id="15" name="Table 14"/>
          <p:cNvGraphicFramePr/>
          <p:nvPr>
            <p:extLst>
              <p:ext uri="{D42A27DB-BD31-4B8C-83A1-F6EECF244321}">
                <p14:modId xmlns:p14="http://schemas.microsoft.com/office/powerpoint/2010/main" val="3424822375"/>
              </p:ext>
            </p:extLst>
          </p:nvPr>
        </p:nvGraphicFramePr>
        <p:xfrm>
          <a:off x="341040" y="3884343"/>
          <a:ext cx="11621136" cy="2834640"/>
        </p:xfrm>
        <a:graphic>
          <a:graphicData uri="http://schemas.openxmlformats.org/drawingml/2006/table">
            <a:tbl>
              <a:tblPr firstRow="1" bandRow="1">
                <a:tableStyleId>{5C22544A-7EE6-4342-B048-85BDC9FD1C3A}</a:tableStyleId>
              </a:tblPr>
              <a:tblGrid>
                <a:gridCol w="5810568">
                  <a:extLst>
                    <a:ext uri="{9D8B030D-6E8A-4147-A177-3AD203B41FA5}">
                      <a16:colId xmlns:a16="http://schemas.microsoft.com/office/drawing/2014/main" val="20000"/>
                    </a:ext>
                  </a:extLst>
                </a:gridCol>
                <a:gridCol w="5810568">
                  <a:extLst>
                    <a:ext uri="{9D8B030D-6E8A-4147-A177-3AD203B41FA5}">
                      <a16:colId xmlns:a16="http://schemas.microsoft.com/office/drawing/2014/main" val="20001"/>
                    </a:ext>
                  </a:extLst>
                </a:gridCol>
              </a:tblGrid>
              <a:tr h="548640">
                <a:tc>
                  <a:txBody>
                    <a:bodyPr/>
                    <a:lstStyle/>
                    <a:p>
                      <a:pPr algn="ctr">
                        <a:buNone/>
                      </a:pPr>
                      <a:r>
                        <a:rPr lang="en-US" sz="3000"/>
                        <a:t>THE PAST</a:t>
                      </a:r>
                    </a:p>
                  </a:txBody>
                  <a:tcPr>
                    <a:solidFill>
                      <a:srgbClr val="B06161"/>
                    </a:solidFill>
                  </a:tcPr>
                </a:tc>
                <a:tc>
                  <a:txBody>
                    <a:bodyPr/>
                    <a:lstStyle/>
                    <a:p>
                      <a:pPr algn="ctr">
                        <a:buNone/>
                      </a:pPr>
                      <a:r>
                        <a:rPr lang="en-US" sz="3000" dirty="0"/>
                        <a:t>THE PRESENT</a:t>
                      </a:r>
                    </a:p>
                  </a:txBody>
                  <a:tcPr>
                    <a:solidFill>
                      <a:srgbClr val="B06161"/>
                    </a:solidFill>
                  </a:tcPr>
                </a:tc>
                <a:extLst>
                  <a:ext uri="{0D108BD9-81ED-4DB2-BD59-A6C34878D82A}">
                    <a16:rowId xmlns:a16="http://schemas.microsoft.com/office/drawing/2014/main" val="10000"/>
                  </a:ext>
                </a:extLst>
              </a:tr>
              <a:tr h="20116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extLst>
                  <a:ext uri="{0D108BD9-81ED-4DB2-BD59-A6C34878D82A}">
                    <a16:rowId xmlns:a16="http://schemas.microsoft.com/office/drawing/2014/main" val="10001"/>
                  </a:ext>
                </a:extLst>
              </a:tr>
            </a:tbl>
          </a:graphicData>
        </a:graphic>
      </p:graphicFrame>
      <p:sp>
        <p:nvSpPr>
          <p:cNvPr id="2" name="Text Box 1"/>
          <p:cNvSpPr txBox="1"/>
          <p:nvPr/>
        </p:nvSpPr>
        <p:spPr>
          <a:xfrm>
            <a:off x="341040" y="1922906"/>
            <a:ext cx="5079909" cy="553085"/>
          </a:xfrm>
          <a:prstGeom prst="rect">
            <a:avLst/>
          </a:prstGeom>
          <a:solidFill>
            <a:srgbClr val="7ED7C1"/>
          </a:solidFill>
        </p:spPr>
        <p:txBody>
          <a:bodyPr wrap="square" rtlCol="0" anchor="t">
            <a:spAutoFit/>
          </a:bodyPr>
          <a:lstStyle/>
          <a:p>
            <a:r>
              <a:rPr lang="en-US" sz="3000" dirty="0"/>
              <a:t>a. depend on electronic devices</a:t>
            </a:r>
          </a:p>
        </p:txBody>
      </p:sp>
      <p:sp>
        <p:nvSpPr>
          <p:cNvPr id="7" name="Text Box 6"/>
          <p:cNvSpPr txBox="1"/>
          <p:nvPr/>
        </p:nvSpPr>
        <p:spPr>
          <a:xfrm>
            <a:off x="6410498" y="1948086"/>
            <a:ext cx="3561080" cy="553085"/>
          </a:xfrm>
          <a:prstGeom prst="rect">
            <a:avLst/>
          </a:prstGeom>
          <a:solidFill>
            <a:srgbClr val="DC8686"/>
          </a:solidFill>
        </p:spPr>
        <p:txBody>
          <a:bodyPr wrap="square" rtlCol="0" anchor="t">
            <a:spAutoFit/>
          </a:bodyPr>
          <a:lstStyle/>
          <a:p>
            <a:r>
              <a:rPr lang="en-US" sz="3000" dirty="0"/>
              <a:t>b. leave school early</a:t>
            </a:r>
          </a:p>
        </p:txBody>
      </p:sp>
      <p:sp>
        <p:nvSpPr>
          <p:cNvPr id="8" name="Text Box 7"/>
          <p:cNvSpPr txBox="1"/>
          <p:nvPr/>
        </p:nvSpPr>
        <p:spPr>
          <a:xfrm>
            <a:off x="341040" y="2559760"/>
            <a:ext cx="2652395" cy="553085"/>
          </a:xfrm>
          <a:prstGeom prst="rect">
            <a:avLst/>
          </a:prstGeom>
          <a:solidFill>
            <a:srgbClr val="7ED7C1"/>
          </a:solidFill>
        </p:spPr>
        <p:txBody>
          <a:bodyPr wrap="square" rtlCol="0" anchor="t">
            <a:spAutoFit/>
          </a:bodyPr>
          <a:lstStyle/>
          <a:p>
            <a:r>
              <a:rPr lang="en-US" sz="3000" dirty="0"/>
              <a:t>c. dye their hair</a:t>
            </a:r>
          </a:p>
        </p:txBody>
      </p:sp>
      <p:sp>
        <p:nvSpPr>
          <p:cNvPr id="13" name="Text Box 12"/>
          <p:cNvSpPr txBox="1"/>
          <p:nvPr/>
        </p:nvSpPr>
        <p:spPr>
          <a:xfrm>
            <a:off x="6403346" y="2559759"/>
            <a:ext cx="5704834" cy="553085"/>
          </a:xfrm>
          <a:prstGeom prst="rect">
            <a:avLst/>
          </a:prstGeom>
          <a:solidFill>
            <a:srgbClr val="DC8686"/>
          </a:solidFill>
        </p:spPr>
        <p:txBody>
          <a:bodyPr wrap="square" rtlCol="0" anchor="t">
            <a:spAutoFit/>
          </a:bodyPr>
          <a:lstStyle/>
          <a:p>
            <a:r>
              <a:rPr lang="en-US" sz="3000" dirty="0"/>
              <a:t>d. have more opportunities to learn</a:t>
            </a:r>
          </a:p>
        </p:txBody>
      </p:sp>
      <p:sp>
        <p:nvSpPr>
          <p:cNvPr id="14" name="Text Box 13"/>
          <p:cNvSpPr txBox="1"/>
          <p:nvPr/>
        </p:nvSpPr>
        <p:spPr>
          <a:xfrm>
            <a:off x="307346" y="3201484"/>
            <a:ext cx="5699915" cy="553085"/>
          </a:xfrm>
          <a:prstGeom prst="rect">
            <a:avLst/>
          </a:prstGeom>
          <a:solidFill>
            <a:srgbClr val="7ED7C1"/>
          </a:solidFill>
        </p:spPr>
        <p:txBody>
          <a:bodyPr wrap="square" rtlCol="0" anchor="t">
            <a:spAutoFit/>
          </a:bodyPr>
          <a:lstStyle/>
          <a:p>
            <a:r>
              <a:rPr lang="en-US" sz="3000" dirty="0"/>
              <a:t>e. make toys from natural materials</a:t>
            </a:r>
          </a:p>
        </p:txBody>
      </p:sp>
      <p:sp>
        <p:nvSpPr>
          <p:cNvPr id="3" name="Text Box 2"/>
          <p:cNvSpPr txBox="1"/>
          <p:nvPr/>
        </p:nvSpPr>
        <p:spPr>
          <a:xfrm>
            <a:off x="524510" y="-1278255"/>
            <a:ext cx="2356485" cy="553085"/>
          </a:xfrm>
          <a:prstGeom prst="rect">
            <a:avLst/>
          </a:prstGeom>
          <a:solidFill>
            <a:srgbClr val="7ED7C1"/>
          </a:solidFill>
        </p:spPr>
        <p:txBody>
          <a:bodyPr wrap="square" rtlCol="0" anchor="t">
            <a:spAutoFit/>
          </a:bodyPr>
          <a:lstStyle/>
          <a:p>
            <a:pPr algn="ctr"/>
            <a:r>
              <a:rPr lang="en-US" sz="3000" dirty="0"/>
              <a:t>opportunity</a:t>
            </a:r>
          </a:p>
        </p:txBody>
      </p:sp>
      <p:sp>
        <p:nvSpPr>
          <p:cNvPr id="4" name="Text Box 3"/>
          <p:cNvSpPr txBox="1"/>
          <p:nvPr/>
        </p:nvSpPr>
        <p:spPr>
          <a:xfrm>
            <a:off x="3176905" y="-1289685"/>
            <a:ext cx="1897380" cy="553085"/>
          </a:xfrm>
          <a:prstGeom prst="rect">
            <a:avLst/>
          </a:prstGeom>
          <a:solidFill>
            <a:srgbClr val="DC8686"/>
          </a:solidFill>
        </p:spPr>
        <p:txBody>
          <a:bodyPr wrap="square" rtlCol="0" anchor="t">
            <a:spAutoFit/>
          </a:bodyPr>
          <a:lstStyle/>
          <a:p>
            <a:pPr algn="ctr"/>
            <a:r>
              <a:rPr lang="en-US" sz="3000" dirty="0"/>
              <a:t>freedom</a:t>
            </a:r>
          </a:p>
        </p:txBody>
      </p:sp>
      <p:sp>
        <p:nvSpPr>
          <p:cNvPr id="5" name="Text Box 4"/>
          <p:cNvSpPr txBox="1"/>
          <p:nvPr/>
        </p:nvSpPr>
        <p:spPr>
          <a:xfrm>
            <a:off x="5370195" y="-1289685"/>
            <a:ext cx="1158240" cy="553085"/>
          </a:xfrm>
          <a:prstGeom prst="rect">
            <a:avLst/>
          </a:prstGeom>
          <a:solidFill>
            <a:srgbClr val="7ED7C1"/>
          </a:solidFill>
        </p:spPr>
        <p:txBody>
          <a:bodyPr wrap="square" rtlCol="0" anchor="t">
            <a:spAutoFit/>
          </a:bodyPr>
          <a:lstStyle/>
          <a:p>
            <a:pPr algn="ctr"/>
            <a:r>
              <a:rPr lang="en-US" sz="3000" dirty="0"/>
              <a:t>dyed</a:t>
            </a:r>
          </a:p>
        </p:txBody>
      </p:sp>
      <p:sp>
        <p:nvSpPr>
          <p:cNvPr id="6" name="Text Box 5"/>
          <p:cNvSpPr txBox="1"/>
          <p:nvPr/>
        </p:nvSpPr>
        <p:spPr>
          <a:xfrm>
            <a:off x="6824345" y="-1282700"/>
            <a:ext cx="2379980" cy="553085"/>
          </a:xfrm>
          <a:prstGeom prst="rect">
            <a:avLst/>
          </a:prstGeom>
          <a:solidFill>
            <a:srgbClr val="DC8686"/>
          </a:solidFill>
        </p:spPr>
        <p:txBody>
          <a:bodyPr wrap="square" rtlCol="0" anchor="t">
            <a:spAutoFit/>
          </a:bodyPr>
          <a:lstStyle/>
          <a:p>
            <a:pPr algn="ctr"/>
            <a:r>
              <a:rPr lang="en-US" sz="3000" dirty="0"/>
              <a:t>generations</a:t>
            </a:r>
          </a:p>
        </p:txBody>
      </p:sp>
      <p:sp>
        <p:nvSpPr>
          <p:cNvPr id="9" name="Text Box 8"/>
          <p:cNvSpPr txBox="1"/>
          <p:nvPr/>
        </p:nvSpPr>
        <p:spPr>
          <a:xfrm>
            <a:off x="9608820" y="-1304290"/>
            <a:ext cx="1781175" cy="553085"/>
          </a:xfrm>
          <a:prstGeom prst="rect">
            <a:avLst/>
          </a:prstGeom>
          <a:solidFill>
            <a:srgbClr val="7ED7C1"/>
          </a:solidFill>
        </p:spPr>
        <p:txBody>
          <a:bodyPr wrap="square" rtlCol="0" anchor="t">
            <a:spAutoFit/>
          </a:bodyPr>
          <a:lstStyle/>
          <a:p>
            <a:pPr algn="ctr"/>
            <a:r>
              <a:rPr lang="en-US" sz="3000" dirty="0"/>
              <a:t>materials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3.7037E-6 L 0.46732 0.38334 " pathEditMode="relative" rAng="0" ptsTypes="AA">
                                      <p:cBhvr>
                                        <p:cTn id="6" dur="2000" fill="hold"/>
                                        <p:tgtEl>
                                          <p:spTgt spid="2"/>
                                        </p:tgtEl>
                                        <p:attrNameLst>
                                          <p:attrName>ppt_x</p:attrName>
                                          <p:attrName>ppt_y</p:attrName>
                                        </p:attrNameLst>
                                      </p:cBhvr>
                                      <p:rCtr x="23359" y="1916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04167E-6 -3.7037E-6 L -0.48555 0.37709 " pathEditMode="relative" rAng="0" ptsTypes="AA">
                                      <p:cBhvr>
                                        <p:cTn id="10" dur="2000" fill="hold"/>
                                        <p:tgtEl>
                                          <p:spTgt spid="7"/>
                                        </p:tgtEl>
                                        <p:attrNameLst>
                                          <p:attrName>ppt_x</p:attrName>
                                          <p:attrName>ppt_y</p:attrName>
                                        </p:attrNameLst>
                                      </p:cBhvr>
                                      <p:rCtr x="-24284" y="1884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54167E-6 4.07407E-6 L 0.47474 0.40231 " pathEditMode="relative" rAng="0" ptsTypes="AA">
                                      <p:cBhvr>
                                        <p:cTn id="14" dur="2000" fill="hold"/>
                                        <p:tgtEl>
                                          <p:spTgt spid="8"/>
                                        </p:tgtEl>
                                        <p:attrNameLst>
                                          <p:attrName>ppt_x</p:attrName>
                                          <p:attrName>ppt_y</p:attrName>
                                        </p:attrNameLst>
                                      </p:cBhvr>
                                      <p:rCtr x="23737" y="2011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2.59259E-6 L 0.15976 0.47199 " pathEditMode="relative" rAng="0" ptsTypes="AA">
                                      <p:cBhvr>
                                        <p:cTn id="18" dur="2000" fill="hold"/>
                                        <p:tgtEl>
                                          <p:spTgt spid="13"/>
                                        </p:tgtEl>
                                        <p:attrNameLst>
                                          <p:attrName>ppt_x</p:attrName>
                                          <p:attrName>ppt_y</p:attrName>
                                        </p:attrNameLst>
                                      </p:cBhvr>
                                      <p:rCtr x="7982" y="2358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58333E-6 3.33333E-6 L -0.03763 0.28102 " pathEditMode="relative" rAng="0" ptsTypes="AA">
                                      <p:cBhvr>
                                        <p:cTn id="22" dur="2000" fill="hold"/>
                                        <p:tgtEl>
                                          <p:spTgt spid="14"/>
                                        </p:tgtEl>
                                        <p:attrNameLst>
                                          <p:attrName>ppt_x</p:attrName>
                                          <p:attrName>ppt_y</p:attrName>
                                        </p:attrNameLst>
                                      </p:cBhvr>
                                      <p:rCtr x="-1888" y="1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578103" y="2650101"/>
            <a:ext cx="11224895" cy="1076325"/>
          </a:xfrm>
          <a:prstGeom prst="rect">
            <a:avLst/>
          </a:prstGeom>
          <a:solidFill>
            <a:srgbClr val="F0DBAF"/>
          </a:solidFill>
        </p:spPr>
        <p:txBody>
          <a:bodyPr wrap="square" rtlCol="0" anchor="t">
            <a:spAutoFit/>
          </a:bodyPr>
          <a:lstStyle/>
          <a:p>
            <a:pPr algn="just"/>
            <a:r>
              <a:rPr lang="en-US" sz="3200" b="1"/>
              <a:t>1.</a:t>
            </a:r>
            <a:r>
              <a:rPr lang="en-US" sz="3200"/>
              <a:t> A few teenagers in my village have ____________ their hair brown.</a:t>
            </a:r>
          </a:p>
        </p:txBody>
      </p:sp>
      <p:sp>
        <p:nvSpPr>
          <p:cNvPr id="9" name="Text Box 8"/>
          <p:cNvSpPr txBox="1"/>
          <p:nvPr/>
        </p:nvSpPr>
        <p:spPr>
          <a:xfrm>
            <a:off x="578102" y="3986775"/>
            <a:ext cx="11224895" cy="1076325"/>
          </a:xfrm>
          <a:prstGeom prst="rect">
            <a:avLst/>
          </a:prstGeom>
          <a:solidFill>
            <a:srgbClr val="F0DBAF"/>
          </a:solidFill>
        </p:spPr>
        <p:txBody>
          <a:bodyPr wrap="square" rtlCol="0" anchor="t">
            <a:spAutoFit/>
          </a:bodyPr>
          <a:lstStyle/>
          <a:p>
            <a:pPr algn="just"/>
            <a:r>
              <a:rPr lang="en-US" sz="3200" b="1"/>
              <a:t>2.</a:t>
            </a:r>
            <a:r>
              <a:rPr lang="en-US" sz="3200"/>
              <a:t> Young people’s lifestyle today is different from that of the previous </a:t>
            </a:r>
            <a:r>
              <a:rPr lang="en-US" sz="3200">
                <a:sym typeface="+mn-ea"/>
              </a:rPr>
              <a:t>____________</a:t>
            </a:r>
            <a:r>
              <a:rPr lang="en-US" sz="3200"/>
              <a:t>.</a:t>
            </a:r>
          </a:p>
        </p:txBody>
      </p:sp>
      <p:sp>
        <p:nvSpPr>
          <p:cNvPr id="10" name="Text Box 9"/>
          <p:cNvSpPr txBox="1"/>
          <p:nvPr/>
        </p:nvSpPr>
        <p:spPr>
          <a:xfrm>
            <a:off x="578101" y="5292601"/>
            <a:ext cx="11224895" cy="1076325"/>
          </a:xfrm>
          <a:prstGeom prst="rect">
            <a:avLst/>
          </a:prstGeom>
          <a:solidFill>
            <a:srgbClr val="F0DBAF"/>
          </a:solidFill>
        </p:spPr>
        <p:txBody>
          <a:bodyPr wrap="square" rtlCol="0" anchor="t">
            <a:spAutoFit/>
          </a:bodyPr>
          <a:lstStyle/>
          <a:p>
            <a:pPr algn="just"/>
            <a:r>
              <a:rPr lang="en-US" sz="3200" b="1" dirty="0"/>
              <a:t>3.</a:t>
            </a:r>
            <a:r>
              <a:rPr lang="en-US" sz="3200" dirty="0"/>
              <a:t> Nowadays, nearly all young people have a(n) </a:t>
            </a:r>
            <a:r>
              <a:rPr lang="en-US" sz="3200" dirty="0">
                <a:sym typeface="+mn-ea"/>
              </a:rPr>
              <a:t>____________</a:t>
            </a:r>
            <a:r>
              <a:rPr lang="en-US" sz="3200" dirty="0"/>
              <a:t> to go to school.</a:t>
            </a:r>
          </a:p>
        </p:txBody>
      </p:sp>
      <p:sp>
        <p:nvSpPr>
          <p:cNvPr id="2" name="Text Box 1"/>
          <p:cNvSpPr txBox="1"/>
          <p:nvPr/>
        </p:nvSpPr>
        <p:spPr>
          <a:xfrm>
            <a:off x="578103" y="1878945"/>
            <a:ext cx="2356485" cy="553085"/>
          </a:xfrm>
          <a:prstGeom prst="rect">
            <a:avLst/>
          </a:prstGeom>
          <a:solidFill>
            <a:srgbClr val="7ED7C1"/>
          </a:solidFill>
        </p:spPr>
        <p:txBody>
          <a:bodyPr wrap="square" rtlCol="0" anchor="t">
            <a:spAutoFit/>
          </a:bodyPr>
          <a:lstStyle/>
          <a:p>
            <a:pPr algn="ctr"/>
            <a:r>
              <a:rPr lang="en-US" sz="3000" dirty="0"/>
              <a:t>opportunity</a:t>
            </a:r>
          </a:p>
        </p:txBody>
      </p:sp>
      <p:sp>
        <p:nvSpPr>
          <p:cNvPr id="7" name="Text Box 6"/>
          <p:cNvSpPr txBox="1"/>
          <p:nvPr/>
        </p:nvSpPr>
        <p:spPr>
          <a:xfrm>
            <a:off x="3381300" y="1853871"/>
            <a:ext cx="1727327" cy="553085"/>
          </a:xfrm>
          <a:prstGeom prst="rect">
            <a:avLst/>
          </a:prstGeom>
          <a:solidFill>
            <a:srgbClr val="DC8686"/>
          </a:solidFill>
        </p:spPr>
        <p:txBody>
          <a:bodyPr wrap="square" rtlCol="0" anchor="t">
            <a:spAutoFit/>
          </a:bodyPr>
          <a:lstStyle/>
          <a:p>
            <a:pPr algn="ctr"/>
            <a:r>
              <a:rPr lang="en-US" sz="3000" dirty="0"/>
              <a:t>freedom</a:t>
            </a:r>
          </a:p>
        </p:txBody>
      </p:sp>
      <p:sp>
        <p:nvSpPr>
          <p:cNvPr id="8" name="Text Box 7"/>
          <p:cNvSpPr txBox="1"/>
          <p:nvPr/>
        </p:nvSpPr>
        <p:spPr>
          <a:xfrm>
            <a:off x="5671440" y="1855197"/>
            <a:ext cx="1158240" cy="553085"/>
          </a:xfrm>
          <a:prstGeom prst="rect">
            <a:avLst/>
          </a:prstGeom>
          <a:solidFill>
            <a:srgbClr val="7ED7C1"/>
          </a:solidFill>
        </p:spPr>
        <p:txBody>
          <a:bodyPr wrap="square" rtlCol="0" anchor="t">
            <a:spAutoFit/>
          </a:bodyPr>
          <a:lstStyle/>
          <a:p>
            <a:pPr algn="ctr"/>
            <a:r>
              <a:rPr lang="en-US" sz="3000" dirty="0"/>
              <a:t>dyed</a:t>
            </a:r>
          </a:p>
        </p:txBody>
      </p:sp>
      <p:sp>
        <p:nvSpPr>
          <p:cNvPr id="13" name="Text Box 12"/>
          <p:cNvSpPr txBox="1"/>
          <p:nvPr/>
        </p:nvSpPr>
        <p:spPr>
          <a:xfrm>
            <a:off x="7234176" y="1874500"/>
            <a:ext cx="2023741" cy="553085"/>
          </a:xfrm>
          <a:prstGeom prst="rect">
            <a:avLst/>
          </a:prstGeom>
          <a:solidFill>
            <a:srgbClr val="DC8686"/>
          </a:solidFill>
        </p:spPr>
        <p:txBody>
          <a:bodyPr wrap="square" rtlCol="0" anchor="t">
            <a:spAutoFit/>
          </a:bodyPr>
          <a:lstStyle/>
          <a:p>
            <a:pPr algn="ctr"/>
            <a:r>
              <a:rPr lang="en-US" sz="3000" dirty="0"/>
              <a:t>generation</a:t>
            </a:r>
          </a:p>
        </p:txBody>
      </p:sp>
      <p:sp>
        <p:nvSpPr>
          <p:cNvPr id="14" name="Text Box 13"/>
          <p:cNvSpPr txBox="1"/>
          <p:nvPr/>
        </p:nvSpPr>
        <p:spPr>
          <a:xfrm>
            <a:off x="9662413" y="1852910"/>
            <a:ext cx="1781175" cy="553085"/>
          </a:xfrm>
          <a:prstGeom prst="rect">
            <a:avLst/>
          </a:prstGeom>
          <a:solidFill>
            <a:srgbClr val="7ED7C1"/>
          </a:solidFill>
        </p:spPr>
        <p:txBody>
          <a:bodyPr wrap="square" rtlCol="0" anchor="t">
            <a:spAutoFit/>
          </a:bodyPr>
          <a:lstStyle/>
          <a:p>
            <a:pPr algn="ctr"/>
            <a:r>
              <a:rPr lang="en-US" sz="3000" dirty="0"/>
              <a:t>materials</a:t>
            </a: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9167E-6 5.55112E-17 L 0.20442 0.12037 " pathEditMode="relative" rAng="0" ptsTypes="AA">
                                      <p:cBhvr>
                                        <p:cTn id="6" dur="2000" fill="hold"/>
                                        <p:tgtEl>
                                          <p:spTgt spid="8"/>
                                        </p:tgtEl>
                                        <p:attrNameLst>
                                          <p:attrName>ppt_x</p:attrName>
                                          <p:attrName>ppt_y</p:attrName>
                                        </p:attrNameLst>
                                      </p:cBhvr>
                                      <p:rCtr x="10221" y="6019"/>
                                    </p:animMotion>
                                  </p:childTnLst>
                                </p:cTn>
                              </p:par>
                              <p:par>
                                <p:cTn id="7" presetID="1" presetClass="emph" presetSubtype="2" fill="hold" nodeType="withEffect">
                                  <p:stCondLst>
                                    <p:cond delay="0"/>
                                  </p:stCondLst>
                                  <p:childTnLst>
                                    <p:animClr clrSpc="rgb" dir="cw">
                                      <p:cBhvr>
                                        <p:cTn id="8" dur="2000" fill="hold"/>
                                        <p:tgtEl>
                                          <p:spTgt spid="8"/>
                                        </p:tgtEl>
                                        <p:attrNameLst>
                                          <p:attrName>fillcolor</p:attrName>
                                        </p:attrNameLst>
                                      </p:cBhvr>
                                      <p:to>
                                        <a:srgbClr val="E80000"/>
                                      </p:to>
                                    </p:animClr>
                                    <p:set>
                                      <p:cBhvr>
                                        <p:cTn id="9" dur="2000" fill="hold"/>
                                        <p:tgtEl>
                                          <p:spTgt spid="8"/>
                                        </p:tgtEl>
                                        <p:attrNameLst>
                                          <p:attrName>fill.type</p:attrName>
                                        </p:attrNameLst>
                                      </p:cBhvr>
                                      <p:to>
                                        <p:strVal val="solid"/>
                                      </p:to>
                                    </p:set>
                                    <p:set>
                                      <p:cBhvr>
                                        <p:cTn id="10" dur="2000" fill="hold"/>
                                        <p:tgtEl>
                                          <p:spTgt spid="8"/>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25E-6 2.59259E-6 L -0.39675 0.3787 " pathEditMode="relative" rAng="0" ptsTypes="AA">
                                      <p:cBhvr>
                                        <p:cTn id="14" dur="2000" fill="hold"/>
                                        <p:tgtEl>
                                          <p:spTgt spid="13"/>
                                        </p:tgtEl>
                                        <p:attrNameLst>
                                          <p:attrName>ppt_x</p:attrName>
                                          <p:attrName>ppt_y</p:attrName>
                                        </p:attrNameLst>
                                      </p:cBhvr>
                                      <p:rCtr x="-19844" y="18935"/>
                                    </p:animMotion>
                                  </p:childTnLst>
                                </p:cTn>
                              </p:par>
                              <p:par>
                                <p:cTn id="15" presetID="1" presetClass="emph" presetSubtype="2" fill="hold" nodeType="withEffect">
                                  <p:stCondLst>
                                    <p:cond delay="0"/>
                                  </p:stCondLst>
                                  <p:childTnLst>
                                    <p:animClr clrSpc="rgb" dir="cw">
                                      <p:cBhvr>
                                        <p:cTn id="16" dur="2000" fill="hold"/>
                                        <p:tgtEl>
                                          <p:spTgt spid="13"/>
                                        </p:tgtEl>
                                        <p:attrNameLst>
                                          <p:attrName>fillcolor</p:attrName>
                                        </p:attrNameLst>
                                      </p:cBhvr>
                                      <p:to>
                                        <a:srgbClr val="E80000"/>
                                      </p:to>
                                    </p:animClr>
                                    <p:set>
                                      <p:cBhvr>
                                        <p:cTn id="17" dur="2000" fill="hold"/>
                                        <p:tgtEl>
                                          <p:spTgt spid="13"/>
                                        </p:tgtEl>
                                        <p:attrNameLst>
                                          <p:attrName>fill.type</p:attrName>
                                        </p:attrNameLst>
                                      </p:cBhvr>
                                      <p:to>
                                        <p:strVal val="solid"/>
                                      </p:to>
                                    </p:set>
                                    <p:set>
                                      <p:cBhvr>
                                        <p:cTn id="18" dur="2000" fill="hold"/>
                                        <p:tgtEl>
                                          <p:spTgt spid="1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4.16667E-7 -1.85185E-6 L 0.67448 0.49861 " pathEditMode="relative" rAng="0" ptsTypes="AA">
                                      <p:cBhvr>
                                        <p:cTn id="22" dur="2000" fill="hold"/>
                                        <p:tgtEl>
                                          <p:spTgt spid="2"/>
                                        </p:tgtEl>
                                        <p:attrNameLst>
                                          <p:attrName>ppt_x</p:attrName>
                                          <p:attrName>ppt_y</p:attrName>
                                        </p:attrNameLst>
                                      </p:cBhvr>
                                      <p:rCtr x="33724" y="24931"/>
                                    </p:animMotion>
                                  </p:childTnLst>
                                </p:cTn>
                              </p:par>
                              <p:par>
                                <p:cTn id="23" presetID="1" presetClass="emph" presetSubtype="2" fill="hold" nodeType="withEffect">
                                  <p:stCondLst>
                                    <p:cond delay="0"/>
                                  </p:stCondLst>
                                  <p:childTnLst>
                                    <p:animClr clrSpc="rgb" dir="cw">
                                      <p:cBhvr>
                                        <p:cTn id="24" dur="2000" fill="hold"/>
                                        <p:tgtEl>
                                          <p:spTgt spid="2"/>
                                        </p:tgtEl>
                                        <p:attrNameLst>
                                          <p:attrName>fillcolor</p:attrName>
                                        </p:attrNameLst>
                                      </p:cBhvr>
                                      <p:to>
                                        <a:srgbClr val="E80000"/>
                                      </p:to>
                                    </p:animClr>
                                    <p:set>
                                      <p:cBhvr>
                                        <p:cTn id="25" dur="2000" fill="hold"/>
                                        <p:tgtEl>
                                          <p:spTgt spid="2"/>
                                        </p:tgtEl>
                                        <p:attrNameLst>
                                          <p:attrName>fill.type</p:attrName>
                                        </p:attrNameLst>
                                      </p:cBhvr>
                                      <p:to>
                                        <p:strVal val="solid"/>
                                      </p:to>
                                    </p:set>
                                    <p:set>
                                      <p:cBhvr>
                                        <p:cTn id="26"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504847" y="2816194"/>
            <a:ext cx="11224895" cy="1076325"/>
          </a:xfrm>
          <a:prstGeom prst="rect">
            <a:avLst/>
          </a:prstGeom>
          <a:solidFill>
            <a:srgbClr val="F0DBAF"/>
          </a:solidFill>
        </p:spPr>
        <p:txBody>
          <a:bodyPr wrap="square" rtlCol="0" anchor="t">
            <a:spAutoFit/>
          </a:bodyPr>
          <a:lstStyle/>
          <a:p>
            <a:pPr algn="just"/>
            <a:r>
              <a:rPr lang="en-US" sz="3200" b="1" dirty="0"/>
              <a:t>4.</a:t>
            </a:r>
            <a:r>
              <a:rPr lang="en-US" sz="3200" dirty="0"/>
              <a:t> He wants to live green, so he uses products made from natural </a:t>
            </a:r>
            <a:r>
              <a:rPr lang="en-US" sz="3200" dirty="0">
                <a:sym typeface="+mn-ea"/>
              </a:rPr>
              <a:t>____________</a:t>
            </a:r>
            <a:r>
              <a:rPr lang="en-US" sz="3200" dirty="0"/>
              <a:t>.</a:t>
            </a:r>
          </a:p>
        </p:txBody>
      </p:sp>
      <p:sp>
        <p:nvSpPr>
          <p:cNvPr id="9" name="Text Box 8"/>
          <p:cNvSpPr txBox="1"/>
          <p:nvPr/>
        </p:nvSpPr>
        <p:spPr>
          <a:xfrm>
            <a:off x="483552" y="4280124"/>
            <a:ext cx="11224895" cy="583565"/>
          </a:xfrm>
          <a:prstGeom prst="rect">
            <a:avLst/>
          </a:prstGeom>
          <a:solidFill>
            <a:srgbClr val="F0DBAF"/>
          </a:solidFill>
        </p:spPr>
        <p:txBody>
          <a:bodyPr wrap="square" rtlCol="0" anchor="t">
            <a:spAutoFit/>
          </a:bodyPr>
          <a:lstStyle/>
          <a:p>
            <a:pPr algn="just"/>
            <a:r>
              <a:rPr lang="en-US" sz="3200" b="1"/>
              <a:t>5.</a:t>
            </a:r>
            <a:r>
              <a:rPr lang="en-US" sz="3200"/>
              <a:t> My parents give me </a:t>
            </a:r>
            <a:r>
              <a:rPr lang="en-US" sz="3200">
                <a:sym typeface="+mn-ea"/>
              </a:rPr>
              <a:t>____________</a:t>
            </a:r>
            <a:r>
              <a:rPr lang="en-US" sz="3200"/>
              <a:t> to pursue my own interests.</a:t>
            </a:r>
          </a:p>
        </p:txBody>
      </p:sp>
      <p:sp>
        <p:nvSpPr>
          <p:cNvPr id="2" name="Text Box 1"/>
          <p:cNvSpPr txBox="1"/>
          <p:nvPr/>
        </p:nvSpPr>
        <p:spPr>
          <a:xfrm>
            <a:off x="578103" y="1901539"/>
            <a:ext cx="2356485" cy="553085"/>
          </a:xfrm>
          <a:prstGeom prst="rect">
            <a:avLst/>
          </a:prstGeom>
          <a:solidFill>
            <a:srgbClr val="7ED7C1"/>
          </a:solidFill>
        </p:spPr>
        <p:txBody>
          <a:bodyPr wrap="square" rtlCol="0" anchor="t">
            <a:spAutoFit/>
          </a:bodyPr>
          <a:lstStyle/>
          <a:p>
            <a:pPr algn="ctr"/>
            <a:r>
              <a:rPr lang="en-US" sz="3000" dirty="0"/>
              <a:t>opportunity</a:t>
            </a:r>
          </a:p>
        </p:txBody>
      </p:sp>
      <p:sp>
        <p:nvSpPr>
          <p:cNvPr id="7" name="Text Box 6"/>
          <p:cNvSpPr txBox="1"/>
          <p:nvPr/>
        </p:nvSpPr>
        <p:spPr>
          <a:xfrm>
            <a:off x="3230498" y="1890109"/>
            <a:ext cx="1897380" cy="553085"/>
          </a:xfrm>
          <a:prstGeom prst="rect">
            <a:avLst/>
          </a:prstGeom>
          <a:solidFill>
            <a:srgbClr val="DC8686"/>
          </a:solidFill>
        </p:spPr>
        <p:txBody>
          <a:bodyPr wrap="square" rtlCol="0" anchor="t">
            <a:spAutoFit/>
          </a:bodyPr>
          <a:lstStyle/>
          <a:p>
            <a:pPr algn="ctr"/>
            <a:r>
              <a:rPr lang="en-US" sz="3000" dirty="0"/>
              <a:t>freedom</a:t>
            </a:r>
          </a:p>
        </p:txBody>
      </p:sp>
      <p:sp>
        <p:nvSpPr>
          <p:cNvPr id="8" name="Text Box 7"/>
          <p:cNvSpPr txBox="1"/>
          <p:nvPr/>
        </p:nvSpPr>
        <p:spPr>
          <a:xfrm>
            <a:off x="5423788" y="1890109"/>
            <a:ext cx="1158240" cy="553085"/>
          </a:xfrm>
          <a:prstGeom prst="rect">
            <a:avLst/>
          </a:prstGeom>
          <a:solidFill>
            <a:srgbClr val="7ED7C1"/>
          </a:solidFill>
        </p:spPr>
        <p:txBody>
          <a:bodyPr wrap="square" rtlCol="0" anchor="t">
            <a:spAutoFit/>
          </a:bodyPr>
          <a:lstStyle/>
          <a:p>
            <a:pPr algn="ctr"/>
            <a:r>
              <a:rPr lang="en-US" sz="3000" dirty="0"/>
              <a:t>dyed</a:t>
            </a:r>
          </a:p>
        </p:txBody>
      </p:sp>
      <p:sp>
        <p:nvSpPr>
          <p:cNvPr id="13" name="Text Box 12"/>
          <p:cNvSpPr txBox="1"/>
          <p:nvPr/>
        </p:nvSpPr>
        <p:spPr>
          <a:xfrm>
            <a:off x="6877938" y="1897094"/>
            <a:ext cx="2379980" cy="553085"/>
          </a:xfrm>
          <a:prstGeom prst="rect">
            <a:avLst/>
          </a:prstGeom>
          <a:solidFill>
            <a:srgbClr val="DC8686"/>
          </a:solidFill>
        </p:spPr>
        <p:txBody>
          <a:bodyPr wrap="square" rtlCol="0" anchor="t">
            <a:spAutoFit/>
          </a:bodyPr>
          <a:lstStyle/>
          <a:p>
            <a:pPr algn="ctr"/>
            <a:r>
              <a:rPr lang="en-US" sz="3000" dirty="0"/>
              <a:t>generation</a:t>
            </a:r>
          </a:p>
        </p:txBody>
      </p:sp>
      <p:sp>
        <p:nvSpPr>
          <p:cNvPr id="14" name="Text Box 13"/>
          <p:cNvSpPr txBox="1"/>
          <p:nvPr/>
        </p:nvSpPr>
        <p:spPr>
          <a:xfrm>
            <a:off x="9662413" y="1875504"/>
            <a:ext cx="1781175" cy="553085"/>
          </a:xfrm>
          <a:prstGeom prst="rect">
            <a:avLst/>
          </a:prstGeom>
          <a:solidFill>
            <a:srgbClr val="7ED7C1"/>
          </a:solidFill>
        </p:spPr>
        <p:txBody>
          <a:bodyPr wrap="square" rtlCol="0" anchor="t">
            <a:spAutoFit/>
          </a:bodyPr>
          <a:lstStyle/>
          <a:p>
            <a:pPr algn="ctr"/>
            <a:r>
              <a:rPr lang="en-US" sz="3000" dirty="0"/>
              <a:t>materials</a:t>
            </a: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E-6 2.59259E-6 L -0.72618 0.21134 " pathEditMode="relative" rAng="0" ptsTypes="AA">
                                      <p:cBhvr>
                                        <p:cTn id="6" dur="2000" fill="hold"/>
                                        <p:tgtEl>
                                          <p:spTgt spid="14"/>
                                        </p:tgtEl>
                                        <p:attrNameLst>
                                          <p:attrName>ppt_x</p:attrName>
                                          <p:attrName>ppt_y</p:attrName>
                                        </p:attrNameLst>
                                      </p:cBhvr>
                                      <p:rCtr x="-36315" y="10556"/>
                                    </p:animMotion>
                                  </p:childTnLst>
                                </p:cTn>
                              </p:par>
                              <p:par>
                                <p:cTn id="7" presetID="1" presetClass="emph" presetSubtype="2" fill="hold" nodeType="withEffect">
                                  <p:stCondLst>
                                    <p:cond delay="0"/>
                                  </p:stCondLst>
                                  <p:childTnLst>
                                    <p:animClr clrSpc="rgb" dir="cw">
                                      <p:cBhvr>
                                        <p:cTn id="8" dur="2000" fill="hold"/>
                                        <p:tgtEl>
                                          <p:spTgt spid="14"/>
                                        </p:tgtEl>
                                        <p:attrNameLst>
                                          <p:attrName>fillcolor</p:attrName>
                                        </p:attrNameLst>
                                      </p:cBhvr>
                                      <p:to>
                                        <a:srgbClr val="E80000"/>
                                      </p:to>
                                    </p:animClr>
                                    <p:set>
                                      <p:cBhvr>
                                        <p:cTn id="9" dur="2000" fill="hold"/>
                                        <p:tgtEl>
                                          <p:spTgt spid="14"/>
                                        </p:tgtEl>
                                        <p:attrNameLst>
                                          <p:attrName>fill.type</p:attrName>
                                        </p:attrNameLst>
                                      </p:cBhvr>
                                      <p:to>
                                        <p:strVal val="solid"/>
                                      </p:to>
                                    </p:set>
                                    <p:set>
                                      <p:cBhvr>
                                        <p:cTn id="10" dur="2000" fill="hold"/>
                                        <p:tgtEl>
                                          <p:spTgt spid="1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66667E-6 -2.22222E-6 L 0.10221 0.34792 " pathEditMode="relative" rAng="0" ptsTypes="AA">
                                      <p:cBhvr>
                                        <p:cTn id="14" dur="2000" fill="hold"/>
                                        <p:tgtEl>
                                          <p:spTgt spid="7"/>
                                        </p:tgtEl>
                                        <p:attrNameLst>
                                          <p:attrName>ppt_x</p:attrName>
                                          <p:attrName>ppt_y</p:attrName>
                                        </p:attrNameLst>
                                      </p:cBhvr>
                                      <p:rCtr x="5104" y="17384"/>
                                    </p:animMotion>
                                  </p:childTnLst>
                                </p:cTn>
                              </p:par>
                              <p:par>
                                <p:cTn id="15" presetID="1" presetClass="emph" presetSubtype="2" fill="hold" nodeType="withEffect">
                                  <p:stCondLst>
                                    <p:cond delay="0"/>
                                  </p:stCondLst>
                                  <p:childTnLst>
                                    <p:animClr clrSpc="rgb" dir="cw">
                                      <p:cBhvr>
                                        <p:cTn id="16" dur="2000" fill="hold"/>
                                        <p:tgtEl>
                                          <p:spTgt spid="7"/>
                                        </p:tgtEl>
                                        <p:attrNameLst>
                                          <p:attrName>fillcolor</p:attrName>
                                        </p:attrNameLst>
                                      </p:cBhvr>
                                      <p:to>
                                        <a:srgbClr val="E80000"/>
                                      </p:to>
                                    </p:animClr>
                                    <p:set>
                                      <p:cBhvr>
                                        <p:cTn id="17" dur="2000" fill="hold"/>
                                        <p:tgtEl>
                                          <p:spTgt spid="7"/>
                                        </p:tgtEl>
                                        <p:attrNameLst>
                                          <p:attrName>fill.type</p:attrName>
                                        </p:attrNameLst>
                                      </p:cBhvr>
                                      <p:to>
                                        <p:strVal val="solid"/>
                                      </p:to>
                                    </p:set>
                                    <p:set>
                                      <p:cBhvr>
                                        <p:cTn id="1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D8FAE-D85F-8D0D-B0D1-27646BE5508B}"/>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1073EE40-89C1-3328-1111-DDA0C1D08F42}"/>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749BA5F9-3420-B5E4-FE92-3B9B5CB1559F}"/>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AD7434FE-41B4-A849-FAB8-66418E6044A9}"/>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8F291584-F175-C57C-A94C-1E5E7140F387}"/>
              </a:ext>
            </a:extLst>
          </p:cNvPr>
          <p:cNvSpPr/>
          <p:nvPr/>
        </p:nvSpPr>
        <p:spPr>
          <a:xfrm>
            <a:off x="1988642" y="2232538"/>
            <a:ext cx="2162852"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a:extLst>
              <a:ext uri="{FF2B5EF4-FFF2-40B4-BE49-F238E27FC236}">
                <a16:creationId xmlns:a16="http://schemas.microsoft.com/office/drawing/2014/main" id="{CF27BE22-42D6-F14C-CA2A-ADB0241E3268}"/>
              </a:ext>
            </a:extLst>
          </p:cNvPr>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19" name="Rounded Rectangle 18">
            <a:extLst>
              <a:ext uri="{FF2B5EF4-FFF2-40B4-BE49-F238E27FC236}">
                <a16:creationId xmlns:a16="http://schemas.microsoft.com/office/drawing/2014/main" id="{3686DB01-CC6A-D496-A846-4F1A7AD99D82}"/>
              </a:ext>
            </a:extLst>
          </p:cNvPr>
          <p:cNvSpPr/>
          <p:nvPr/>
        </p:nvSpPr>
        <p:spPr>
          <a:xfrm>
            <a:off x="2272295" y="4998899"/>
            <a:ext cx="216285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a:extLst>
              <a:ext uri="{FF2B5EF4-FFF2-40B4-BE49-F238E27FC236}">
                <a16:creationId xmlns:a16="http://schemas.microsoft.com/office/drawing/2014/main" id="{F43357CB-87BD-AE19-02E1-01D26DC4EC12}"/>
              </a:ext>
            </a:extLst>
          </p:cNvPr>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a:extLst>
              <a:ext uri="{FF2B5EF4-FFF2-40B4-BE49-F238E27FC236}">
                <a16:creationId xmlns:a16="http://schemas.microsoft.com/office/drawing/2014/main" id="{F2A6F922-05BE-7062-9E6D-BC5792185D41}"/>
              </a:ext>
            </a:extLst>
          </p:cNvPr>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a:extLst>
              <a:ext uri="{FF2B5EF4-FFF2-40B4-BE49-F238E27FC236}">
                <a16:creationId xmlns:a16="http://schemas.microsoft.com/office/drawing/2014/main" id="{0AE423DB-FDAD-86BF-3448-CE259CA5CD08}"/>
              </a:ext>
            </a:extLst>
          </p:cNvPr>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sp>
        <p:nvSpPr>
          <p:cNvPr id="23" name="Rectangle 22">
            <a:extLst>
              <a:ext uri="{FF2B5EF4-FFF2-40B4-BE49-F238E27FC236}">
                <a16:creationId xmlns:a16="http://schemas.microsoft.com/office/drawing/2014/main" id="{A7AFFCF8-C9EF-FFE3-0B76-35F0CB77287A}"/>
              </a:ext>
            </a:extLst>
          </p:cNvPr>
          <p:cNvSpPr/>
          <p:nvPr/>
        </p:nvSpPr>
        <p:spPr>
          <a:xfrm>
            <a:off x="4546899" y="5232050"/>
            <a:ext cx="7313211"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latin typeface="Calibri" panose="020F0502020204030204" pitchFamily="34" charset="0"/>
                <a:cs typeface="Calibri" panose="020F0502020204030204" pitchFamily="34" charset="0"/>
              </a:rPr>
              <a:t>Task 5:</a:t>
            </a:r>
            <a:r>
              <a:rPr lang="en-US" sz="2400">
                <a:solidFill>
                  <a:schemeClr val="tx1"/>
                </a:solidFill>
                <a:latin typeface="Calibri" panose="020F0502020204030204" pitchFamily="34" charset="0"/>
                <a:cs typeface="Calibri" panose="020F0502020204030204" pitchFamily="34" charset="0"/>
              </a:rPr>
              <a:t> Quiz </a:t>
            </a:r>
            <a:endParaRPr lang="en-US" sz="2400" dirty="0">
              <a:solidFill>
                <a:schemeClr val="tx1"/>
              </a:solidFill>
              <a:latin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0EADD311-B025-41A5-15EB-3BAC55350028}"/>
              </a:ext>
            </a:extLst>
          </p:cNvPr>
          <p:cNvCxnSpPr>
            <a:cxnSpLocks/>
            <a:stCxn id="16" idx="3"/>
            <a:endCxn id="17" idx="0"/>
          </p:cNvCxnSpPr>
          <p:nvPr/>
        </p:nvCxnSpPr>
        <p:spPr>
          <a:xfrm>
            <a:off x="2505075" y="1409153"/>
            <a:ext cx="564993"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AD8D86AE-4998-5E20-B88F-3F32EBAC4544}"/>
              </a:ext>
            </a:extLst>
          </p:cNvPr>
          <p:cNvCxnSpPr>
            <a:cxnSpLocks/>
            <a:stCxn id="17" idx="1"/>
            <a:endCxn id="18" idx="0"/>
          </p:cNvCxnSpPr>
          <p:nvPr/>
        </p:nvCxnSpPr>
        <p:spPr>
          <a:xfrm rot="10800000" flipV="1">
            <a:off x="1587118" y="2541341"/>
            <a:ext cx="401524"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a16="http://schemas.microsoft.com/office/drawing/2014/main" id="{05751E65-511E-DA7F-C1B0-368A520F485F}"/>
              </a:ext>
            </a:extLst>
          </p:cNvPr>
          <p:cNvCxnSpPr>
            <a:cxnSpLocks/>
            <a:stCxn id="18" idx="3"/>
            <a:endCxn id="19" idx="0"/>
          </p:cNvCxnSpPr>
          <p:nvPr/>
        </p:nvCxnSpPr>
        <p:spPr>
          <a:xfrm>
            <a:off x="2505075" y="3788241"/>
            <a:ext cx="848646" cy="121065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A9C6218F-49D4-EDF8-BD35-1E6C269F890E}"/>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914696F8-5EFC-FDBA-6C19-03A3BB88482A}"/>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7F21AF6-DD66-6866-815D-E2249ED66CB7}"/>
              </a:ext>
            </a:extLst>
          </p:cNvPr>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a:extLst>
              <a:ext uri="{FF2B5EF4-FFF2-40B4-BE49-F238E27FC236}">
                <a16:creationId xmlns:a16="http://schemas.microsoft.com/office/drawing/2014/main" id="{426374CD-AFEC-8C39-E748-C8A95ED1D7D9}"/>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85DE9DC3-46B3-32B4-9691-F43D795D9F18}"/>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F35211E3-52B0-001A-5D73-1B54BA5995BC}"/>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87EA38BE-427A-1D35-99BA-ED2B0E5DC3C3}"/>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1D34F05A-5789-7A08-5B14-FC3D7C25DB3D}"/>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145E6D21-6692-E78B-5579-C11DB6022322}"/>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625BCEBB-0FFC-8E1A-3404-D5A149B7B427}"/>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B624D8CC-4D6A-6D1D-6828-D1FBB2118300}"/>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6BC3AF7C-BEF6-4F64-664A-CD8B86463542}"/>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a:extLst>
              <a:ext uri="{FF2B5EF4-FFF2-40B4-BE49-F238E27FC236}">
                <a16:creationId xmlns:a16="http://schemas.microsoft.com/office/drawing/2014/main" id="{2B3DE54A-E658-99CB-A0F0-1345B60A509B}"/>
              </a:ext>
            </a:extLst>
          </p:cNvPr>
          <p:cNvPicPr>
            <a:picLocks noGrp="1" noChangeAspect="1"/>
          </p:cNvPicPr>
          <p:nvPr>
            <p:ph idx="1"/>
          </p:nvPr>
        </p:nvPicPr>
        <p:blipFill>
          <a:blip r:embed="rId5"/>
          <a:stretch>
            <a:fillRect/>
          </a:stretch>
        </p:blipFill>
        <p:spPr>
          <a:xfrm flipH="1">
            <a:off x="12192000" y="2232660"/>
            <a:ext cx="1230630" cy="1230630"/>
          </a:xfrm>
          <a:prstGeom prst="rect">
            <a:avLst/>
          </a:prstGeom>
        </p:spPr>
      </p:pic>
    </p:spTree>
    <p:extLst>
      <p:ext uri="{BB962C8B-B14F-4D97-AF65-F5344CB8AC3E}">
        <p14:creationId xmlns:p14="http://schemas.microsoft.com/office/powerpoint/2010/main" val="1332480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65" y="1260475"/>
            <a:ext cx="11029413" cy="1015663"/>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3200" b="1" dirty="0">
                <a:solidFill>
                  <a:schemeClr val="bg1"/>
                </a:solidFill>
                <a:highlight>
                  <a:srgbClr val="0000FF"/>
                </a:highlight>
              </a:rPr>
              <a:t>Q</a:t>
            </a:r>
            <a:r>
              <a:rPr lang="en-US" sz="3200" b="1" dirty="0">
                <a:solidFill>
                  <a:schemeClr val="bg1"/>
                </a:solidFill>
                <a:highlight>
                  <a:srgbClr val="FF0000"/>
                </a:highlight>
              </a:rPr>
              <a:t>U</a:t>
            </a:r>
            <a:r>
              <a:rPr lang="en-US" sz="3200" b="1" dirty="0">
                <a:solidFill>
                  <a:schemeClr val="bg1"/>
                </a:solidFill>
                <a:highlight>
                  <a:srgbClr val="00FF00"/>
                </a:highlight>
              </a:rPr>
              <a:t>I</a:t>
            </a:r>
            <a:r>
              <a:rPr lang="en-US" sz="3200" b="1" dirty="0">
                <a:solidFill>
                  <a:schemeClr val="bg1"/>
                </a:solidFill>
                <a:highlight>
                  <a:srgbClr val="FFFF00"/>
                </a:highlight>
              </a:rPr>
              <a:t>Z</a:t>
            </a:r>
            <a:r>
              <a:rPr lang="en-US" sz="3200" b="1" dirty="0">
                <a:solidFill>
                  <a:schemeClr val="bg1"/>
                </a:solidFill>
              </a:rPr>
              <a:t>:</a:t>
            </a:r>
            <a:r>
              <a:rPr lang="en-US" sz="3200" b="1" dirty="0"/>
              <a:t> </a:t>
            </a:r>
            <a:r>
              <a:rPr lang="en-US" sz="2800" b="1" dirty="0"/>
              <a:t>Work in pairs. Decide if the statements below are TRUE or FALSE </a:t>
            </a:r>
          </a:p>
          <a:p>
            <a:r>
              <a:rPr lang="en-US" sz="2800" b="1" dirty="0"/>
              <a:t>about life in Viet Nam 40 years ago. Share your answers with the class.</a:t>
            </a:r>
          </a:p>
        </p:txBody>
      </p:sp>
      <p:sp>
        <p:nvSpPr>
          <p:cNvPr id="16" name="Rounded Rectangle 15"/>
          <p:cNvSpPr/>
          <p:nvPr/>
        </p:nvSpPr>
        <p:spPr>
          <a:xfrm>
            <a:off x="325496" y="1260475"/>
            <a:ext cx="629403" cy="650283"/>
          </a:xfrm>
          <a:prstGeom prst="roundRect">
            <a:avLst/>
          </a:prstGeom>
          <a:solidFill>
            <a:srgbClr val="96C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77793" y="1202872"/>
            <a:ext cx="677106"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3" name="Text Box 2"/>
          <p:cNvSpPr txBox="1"/>
          <p:nvPr/>
        </p:nvSpPr>
        <p:spPr>
          <a:xfrm>
            <a:off x="1287957" y="2552531"/>
            <a:ext cx="4570095" cy="583565"/>
          </a:xfrm>
          <a:prstGeom prst="rect">
            <a:avLst/>
          </a:prstGeom>
          <a:noFill/>
        </p:spPr>
        <p:txBody>
          <a:bodyPr wrap="square" rtlCol="0" anchor="t">
            <a:spAutoFit/>
          </a:bodyPr>
          <a:lstStyle/>
          <a:p>
            <a:r>
              <a:rPr lang="en-US" sz="3200" dirty="0"/>
              <a:t>40 years ago, ______</a:t>
            </a:r>
          </a:p>
        </p:txBody>
      </p:sp>
      <p:sp>
        <p:nvSpPr>
          <p:cNvPr id="4" name="Text Box 3"/>
          <p:cNvSpPr txBox="1"/>
          <p:nvPr/>
        </p:nvSpPr>
        <p:spPr>
          <a:xfrm>
            <a:off x="358815" y="3412490"/>
            <a:ext cx="9675153" cy="3046988"/>
          </a:xfrm>
          <a:prstGeom prst="rect">
            <a:avLst/>
          </a:prstGeom>
          <a:noFill/>
        </p:spPr>
        <p:txBody>
          <a:bodyPr wrap="square" rtlCol="0" anchor="t">
            <a:spAutoFit/>
          </a:bodyPr>
          <a:lstStyle/>
          <a:p>
            <a:r>
              <a:rPr lang="en-US" sz="3200" b="1" dirty="0"/>
              <a:t>1.</a:t>
            </a:r>
            <a:r>
              <a:rPr lang="en-US" sz="3200" dirty="0"/>
              <a:t> school children didn’t wear uniforms.</a:t>
            </a:r>
          </a:p>
          <a:p>
            <a:r>
              <a:rPr lang="en-US" sz="3200" b="1" dirty="0"/>
              <a:t>2.</a:t>
            </a:r>
            <a:r>
              <a:rPr lang="en-US" sz="3200" dirty="0"/>
              <a:t> no Vietnamese student could go and study abroad.</a:t>
            </a:r>
          </a:p>
          <a:p>
            <a:r>
              <a:rPr lang="en-US" sz="3200" b="1" dirty="0"/>
              <a:t>3.</a:t>
            </a:r>
            <a:r>
              <a:rPr lang="en-US" sz="3200" dirty="0"/>
              <a:t> most people wrote letters instead of writing emails or  </a:t>
            </a:r>
          </a:p>
          <a:p>
            <a:r>
              <a:rPr lang="en-US" sz="3200" b="1" dirty="0"/>
              <a:t>    </a:t>
            </a:r>
            <a:r>
              <a:rPr lang="en-US" sz="3200" dirty="0"/>
              <a:t>texting messages.</a:t>
            </a:r>
          </a:p>
          <a:p>
            <a:r>
              <a:rPr lang="en-US" sz="3200" b="1" dirty="0"/>
              <a:t>4.</a:t>
            </a:r>
            <a:r>
              <a:rPr lang="en-US" sz="3200" dirty="0"/>
              <a:t> bicycles were the main means of transportation.</a:t>
            </a:r>
          </a:p>
          <a:p>
            <a:r>
              <a:rPr lang="en-US" sz="3200" b="1" dirty="0"/>
              <a:t>5.</a:t>
            </a:r>
            <a:r>
              <a:rPr lang="en-US" sz="3200" dirty="0"/>
              <a:t> people lit firecrackers at Tet and weddings.</a:t>
            </a:r>
          </a:p>
        </p:txBody>
      </p:sp>
      <p:sp>
        <p:nvSpPr>
          <p:cNvPr id="100" name="Text Box 99"/>
          <p:cNvSpPr txBox="1"/>
          <p:nvPr/>
        </p:nvSpPr>
        <p:spPr>
          <a:xfrm>
            <a:off x="10252710" y="3182620"/>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False</a:t>
            </a:r>
          </a:p>
        </p:txBody>
      </p:sp>
      <p:sp>
        <p:nvSpPr>
          <p:cNvPr id="5" name="Text Box 4"/>
          <p:cNvSpPr txBox="1"/>
          <p:nvPr/>
        </p:nvSpPr>
        <p:spPr>
          <a:xfrm>
            <a:off x="10252710" y="3818255"/>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False</a:t>
            </a:r>
          </a:p>
        </p:txBody>
      </p:sp>
      <p:sp>
        <p:nvSpPr>
          <p:cNvPr id="6" name="Text Box 5"/>
          <p:cNvSpPr txBox="1"/>
          <p:nvPr/>
        </p:nvSpPr>
        <p:spPr>
          <a:xfrm>
            <a:off x="10252710" y="4525010"/>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True</a:t>
            </a:r>
          </a:p>
        </p:txBody>
      </p:sp>
      <p:sp>
        <p:nvSpPr>
          <p:cNvPr id="7" name="Text Box 6"/>
          <p:cNvSpPr txBox="1"/>
          <p:nvPr/>
        </p:nvSpPr>
        <p:spPr>
          <a:xfrm>
            <a:off x="10252710" y="5240020"/>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True</a:t>
            </a:r>
          </a:p>
        </p:txBody>
      </p:sp>
      <p:sp>
        <p:nvSpPr>
          <p:cNvPr id="8" name="Text Box 7"/>
          <p:cNvSpPr txBox="1"/>
          <p:nvPr/>
        </p:nvSpPr>
        <p:spPr>
          <a:xfrm>
            <a:off x="10252710" y="5874385"/>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True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0" grpId="0"/>
      <p:bldP spid="100" grpId="1"/>
      <p:bldP spid="5" grpId="0"/>
      <p:bldP spid="5" grpId="1"/>
      <p:bldP spid="6" grpId="0"/>
      <p:bldP spid="6" grpId="1"/>
      <p:bldP spid="7" grpId="0"/>
      <p:bldP spid="7" grpId="1"/>
      <p:bldP spid="8" grpId="0"/>
      <p:bldP spid="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4" name="Text Box 3"/>
          <p:cNvSpPr txBox="1"/>
          <p:nvPr/>
        </p:nvSpPr>
        <p:spPr>
          <a:xfrm>
            <a:off x="574040" y="2275205"/>
            <a:ext cx="11438890" cy="3046095"/>
          </a:xfrm>
          <a:prstGeom prst="rect">
            <a:avLst/>
          </a:prstGeom>
          <a:noFill/>
        </p:spPr>
        <p:txBody>
          <a:bodyPr wrap="square" rtlCol="0" anchor="t">
            <a:spAutoFit/>
          </a:bodyPr>
          <a:lstStyle/>
          <a:p>
            <a:r>
              <a:rPr lang="en-US" sz="3200" b="1" dirty="0"/>
              <a:t>1.</a:t>
            </a:r>
            <a:r>
              <a:rPr lang="en-US" sz="3200" dirty="0"/>
              <a:t> Many schools in Viet Nam had school uniforms since the 1950s.</a:t>
            </a:r>
          </a:p>
          <a:p>
            <a:r>
              <a:rPr lang="en-US" sz="3200" b="1" dirty="0"/>
              <a:t>2.</a:t>
            </a:r>
            <a:r>
              <a:rPr lang="en-US" sz="3200" dirty="0"/>
              <a:t> Students in Viet Nam could go and study abroad as far back as the 1940s.</a:t>
            </a:r>
          </a:p>
          <a:p>
            <a:pPr algn="just"/>
            <a:r>
              <a:rPr lang="en-US" sz="3200" b="1" dirty="0"/>
              <a:t>3.</a:t>
            </a:r>
            <a:r>
              <a:rPr lang="en-US" sz="3200" dirty="0"/>
              <a:t> According to Decision no 406-TTg dated 8 August 1994, there was a complete ban on the production, trade and lighting of firecrackers in Viet Nam. </a:t>
            </a:r>
            <a:r>
              <a:rPr lang="en-US" sz="3200" b="1" dirty="0"/>
              <a:t>(ABOUT 28 YEARS)</a:t>
            </a:r>
            <a:r>
              <a:rPr lang="en-US" sz="3200" dirty="0"/>
              <a:t>.</a:t>
            </a:r>
          </a:p>
        </p:txBody>
      </p:sp>
      <p:sp>
        <p:nvSpPr>
          <p:cNvPr id="2" name="TextBox 11"/>
          <p:cNvSpPr txBox="1"/>
          <p:nvPr/>
        </p:nvSpPr>
        <p:spPr>
          <a:xfrm>
            <a:off x="1078865" y="1260475"/>
            <a:ext cx="10841355" cy="82994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pPr algn="ctr"/>
            <a:r>
              <a:rPr lang="en-US" sz="4800" b="1" dirty="0">
                <a:solidFill>
                  <a:srgbClr val="FF0000"/>
                </a:solidFill>
              </a:rPr>
              <a:t>KNOWLEDGE TIME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E9E91-73CD-A820-3BC9-60180613F2B3}"/>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4E20FA25-2E1B-E4F3-AA4E-8364A5089B1D}"/>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01DECD8D-9F2B-8631-F78A-A00D17CBDFB3}"/>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D4782068-6141-8342-202C-40EE18FA3FE7}"/>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DD0F242F-1064-5892-A659-D3DBF6653C7B}"/>
              </a:ext>
            </a:extLst>
          </p:cNvPr>
          <p:cNvSpPr/>
          <p:nvPr/>
        </p:nvSpPr>
        <p:spPr>
          <a:xfrm>
            <a:off x="1988642" y="2232538"/>
            <a:ext cx="2162852"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a:extLst>
              <a:ext uri="{FF2B5EF4-FFF2-40B4-BE49-F238E27FC236}">
                <a16:creationId xmlns:a16="http://schemas.microsoft.com/office/drawing/2014/main" id="{5F09F531-0D2F-3B6D-0F77-F35632ED8E71}"/>
              </a:ext>
            </a:extLst>
          </p:cNvPr>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19" name="Rounded Rectangle 18">
            <a:extLst>
              <a:ext uri="{FF2B5EF4-FFF2-40B4-BE49-F238E27FC236}">
                <a16:creationId xmlns:a16="http://schemas.microsoft.com/office/drawing/2014/main" id="{0142F1F4-D07E-7B88-6173-00CB43EE165D}"/>
              </a:ext>
            </a:extLst>
          </p:cNvPr>
          <p:cNvSpPr/>
          <p:nvPr/>
        </p:nvSpPr>
        <p:spPr>
          <a:xfrm>
            <a:off x="2272295" y="4998899"/>
            <a:ext cx="216285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a:extLst>
              <a:ext uri="{FF2B5EF4-FFF2-40B4-BE49-F238E27FC236}">
                <a16:creationId xmlns:a16="http://schemas.microsoft.com/office/drawing/2014/main" id="{430C6D7E-6D39-01E2-6EB4-CCD1A57C32CA}"/>
              </a:ext>
            </a:extLst>
          </p:cNvPr>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a:extLst>
              <a:ext uri="{FF2B5EF4-FFF2-40B4-BE49-F238E27FC236}">
                <a16:creationId xmlns:a16="http://schemas.microsoft.com/office/drawing/2014/main" id="{8CB9A178-C106-4591-690D-9814499464AF}"/>
              </a:ext>
            </a:extLst>
          </p:cNvPr>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a:extLst>
              <a:ext uri="{FF2B5EF4-FFF2-40B4-BE49-F238E27FC236}">
                <a16:creationId xmlns:a16="http://schemas.microsoft.com/office/drawing/2014/main" id="{70D71DDF-8A8E-42A5-7FA6-58F8701DAA37}"/>
              </a:ext>
            </a:extLst>
          </p:cNvPr>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sp>
        <p:nvSpPr>
          <p:cNvPr id="23" name="Rectangle 22">
            <a:extLst>
              <a:ext uri="{FF2B5EF4-FFF2-40B4-BE49-F238E27FC236}">
                <a16:creationId xmlns:a16="http://schemas.microsoft.com/office/drawing/2014/main" id="{AAC5AC04-3B50-533B-63FC-025F17D04382}"/>
              </a:ext>
            </a:extLst>
          </p:cNvPr>
          <p:cNvSpPr/>
          <p:nvPr/>
        </p:nvSpPr>
        <p:spPr>
          <a:xfrm>
            <a:off x="4546899" y="5232050"/>
            <a:ext cx="7313211"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latin typeface="Calibri" panose="020F0502020204030204" pitchFamily="34" charset="0"/>
                <a:cs typeface="Calibri" panose="020F0502020204030204" pitchFamily="34" charset="0"/>
              </a:rPr>
              <a:t>Task 5:</a:t>
            </a:r>
            <a:r>
              <a:rPr lang="en-US" sz="2400">
                <a:solidFill>
                  <a:schemeClr val="tx1"/>
                </a:solidFill>
                <a:latin typeface="Calibri" panose="020F0502020204030204" pitchFamily="34" charset="0"/>
                <a:cs typeface="Calibri" panose="020F0502020204030204" pitchFamily="34" charset="0"/>
              </a:rPr>
              <a:t> Quiz </a:t>
            </a:r>
            <a:endParaRPr lang="en-US" sz="2400" dirty="0">
              <a:solidFill>
                <a:schemeClr val="tx1"/>
              </a:solidFill>
              <a:latin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23CC447C-A632-C156-A7D0-5C1ACF00FBD7}"/>
              </a:ext>
            </a:extLst>
          </p:cNvPr>
          <p:cNvCxnSpPr>
            <a:cxnSpLocks/>
            <a:stCxn id="16" idx="3"/>
            <a:endCxn id="17" idx="0"/>
          </p:cNvCxnSpPr>
          <p:nvPr/>
        </p:nvCxnSpPr>
        <p:spPr>
          <a:xfrm>
            <a:off x="2505075" y="1409153"/>
            <a:ext cx="564993"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3EC3FBBD-9E52-088A-0D60-2EFA28F75161}"/>
              </a:ext>
            </a:extLst>
          </p:cNvPr>
          <p:cNvCxnSpPr>
            <a:cxnSpLocks/>
            <a:stCxn id="17" idx="1"/>
            <a:endCxn id="18" idx="0"/>
          </p:cNvCxnSpPr>
          <p:nvPr/>
        </p:nvCxnSpPr>
        <p:spPr>
          <a:xfrm rot="10800000" flipV="1">
            <a:off x="1587118" y="2541341"/>
            <a:ext cx="401524"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a16="http://schemas.microsoft.com/office/drawing/2014/main" id="{8E4DF944-E36E-FFFD-853F-561EBF21C175}"/>
              </a:ext>
            </a:extLst>
          </p:cNvPr>
          <p:cNvCxnSpPr>
            <a:cxnSpLocks/>
            <a:stCxn id="18" idx="3"/>
            <a:endCxn id="19" idx="0"/>
          </p:cNvCxnSpPr>
          <p:nvPr/>
        </p:nvCxnSpPr>
        <p:spPr>
          <a:xfrm>
            <a:off x="2505075" y="3788241"/>
            <a:ext cx="848646" cy="121065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F6C8E88F-CC0B-63ED-DB62-DA1A82433385}"/>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765C4EBB-48D1-6B72-EAE2-80FD847B39E0}"/>
              </a:ext>
            </a:extLst>
          </p:cNvPr>
          <p:cNvSpPr/>
          <p:nvPr/>
        </p:nvSpPr>
        <p:spPr>
          <a:xfrm>
            <a:off x="150471" y="5926304"/>
            <a:ext cx="235460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a:extLst>
              <a:ext uri="{FF2B5EF4-FFF2-40B4-BE49-F238E27FC236}">
                <a16:creationId xmlns:a16="http://schemas.microsoft.com/office/drawing/2014/main" id="{60FF3C63-3A7A-2267-2D09-75A7EF17485A}"/>
              </a:ext>
            </a:extLst>
          </p:cNvPr>
          <p:cNvCxnSpPr>
            <a:cxnSpLocks/>
            <a:stCxn id="19" idx="1"/>
            <a:endCxn id="27" idx="0"/>
          </p:cNvCxnSpPr>
          <p:nvPr/>
        </p:nvCxnSpPr>
        <p:spPr>
          <a:xfrm rot="10800000" flipV="1">
            <a:off x="1327773" y="5299622"/>
            <a:ext cx="944522" cy="62668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5306567B-0B7E-BAA7-F170-03AB29A40514}"/>
              </a:ext>
            </a:extLst>
          </p:cNvPr>
          <p:cNvSpPr/>
          <p:nvPr/>
        </p:nvSpPr>
        <p:spPr>
          <a:xfrm>
            <a:off x="4548739" y="5925796"/>
            <a:ext cx="7309529"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Wrap-up</a:t>
            </a:r>
          </a:p>
          <a:p>
            <a:pPr indent="0">
              <a:buFont typeface="Arial" panose="020B0604020202020204" pitchFamily="34" charset="0"/>
              <a:buNone/>
            </a:pPr>
            <a:r>
              <a:rPr lang="en-US" sz="2400">
                <a:solidFill>
                  <a:schemeClr val="tx1"/>
                </a:solidFill>
              </a:rPr>
              <a:t>Homework</a:t>
            </a:r>
            <a:endParaRPr lang="en-GB" sz="2400" dirty="0">
              <a:solidFill>
                <a:schemeClr val="tx1"/>
              </a:solidFill>
            </a:endParaRPr>
          </a:p>
        </p:txBody>
      </p:sp>
      <p:sp>
        <p:nvSpPr>
          <p:cNvPr id="30" name="Rounded Rectangle 29">
            <a:extLst>
              <a:ext uri="{FF2B5EF4-FFF2-40B4-BE49-F238E27FC236}">
                <a16:creationId xmlns:a16="http://schemas.microsoft.com/office/drawing/2014/main" id="{35D5F265-BCBA-69E7-8C66-7FB3DFDEB16C}"/>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D9DC510-793A-48B4-E6B2-3F69D38324F5}"/>
              </a:ext>
            </a:extLst>
          </p:cNvPr>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a:extLst>
              <a:ext uri="{FF2B5EF4-FFF2-40B4-BE49-F238E27FC236}">
                <a16:creationId xmlns:a16="http://schemas.microsoft.com/office/drawing/2014/main" id="{5204A294-0B30-28DC-8C15-87C1DCB298C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2272F1D5-484D-EA21-23D7-2546A5C10DFB}"/>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434A4C02-6660-B742-2402-18D3E9308011}"/>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5B838FA1-B7BF-4DBD-69D8-E1417B555AE0}"/>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40E0A69A-E832-0364-62B1-5E41AFC16F08}"/>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F0FE2416-16C7-7F0D-6F45-4D7D3BC63747}"/>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0F2F7D6E-D58F-2A23-687F-C1235B0D7544}"/>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71E4854A-513E-F94A-8FEC-56D6E69DC846}"/>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8584ABA1-46D2-ED1F-7B19-7B8B6D2B5B9C}"/>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a:extLst>
              <a:ext uri="{FF2B5EF4-FFF2-40B4-BE49-F238E27FC236}">
                <a16:creationId xmlns:a16="http://schemas.microsoft.com/office/drawing/2014/main" id="{6EBEEDF6-63C6-D318-AF60-5161CFCAEE32}"/>
              </a:ext>
            </a:extLst>
          </p:cNvPr>
          <p:cNvPicPr>
            <a:picLocks noGrp="1" noChangeAspect="1"/>
          </p:cNvPicPr>
          <p:nvPr>
            <p:ph idx="1"/>
          </p:nvPr>
        </p:nvPicPr>
        <p:blipFill>
          <a:blip r:embed="rId5"/>
          <a:stretch>
            <a:fillRect/>
          </a:stretch>
        </p:blipFill>
        <p:spPr>
          <a:xfrm flipH="1">
            <a:off x="12192000" y="2232660"/>
            <a:ext cx="1230630" cy="1230630"/>
          </a:xfrm>
          <a:prstGeom prst="rect">
            <a:avLst/>
          </a:prstGeom>
        </p:spPr>
      </p:pic>
    </p:spTree>
    <p:extLst>
      <p:ext uri="{BB962C8B-B14F-4D97-AF65-F5344CB8AC3E}">
        <p14:creationId xmlns:p14="http://schemas.microsoft.com/office/powerpoint/2010/main" val="3916480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2520922"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17521"/>
            <a:ext cx="8149852" cy="1668470"/>
          </a:xfrm>
          <a:prstGeom prst="rect">
            <a:avLst/>
          </a:prstGeom>
          <a:noFill/>
        </p:spPr>
        <p:txBody>
          <a:bodyPr wrap="square" rtlCol="0">
            <a:spAutoFit/>
          </a:bodyPr>
          <a:lstStyle/>
          <a:p>
            <a:pPr>
              <a:lnSpc>
                <a:spcPct val="150000"/>
              </a:lnSpc>
            </a:pPr>
            <a:r>
              <a:rPr lang="en-US" sz="3600" dirty="0"/>
              <a:t>- Do exercises in the Workbook.</a:t>
            </a: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990848"/>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2520922"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469390"/>
            <a:ext cx="11146790" cy="837473"/>
          </a:xfrm>
          <a:prstGeom prst="rect">
            <a:avLst/>
          </a:prstGeom>
          <a:noFill/>
        </p:spPr>
        <p:txBody>
          <a:bodyPr wrap="square" rtlCol="0">
            <a:spAutoFit/>
          </a:bodyPr>
          <a:lstStyle/>
          <a:p>
            <a:pPr>
              <a:lnSpc>
                <a:spcPct val="150000"/>
              </a:lnSpc>
            </a:pPr>
            <a:r>
              <a:rPr lang="en-US" sz="3600" dirty="0"/>
              <a:t>- prepare for the Project of the unit;</a:t>
            </a:r>
          </a:p>
        </p:txBody>
      </p:sp>
      <p:sp>
        <p:nvSpPr>
          <p:cNvPr id="4" name="TextBox 1"/>
          <p:cNvSpPr txBox="1"/>
          <p:nvPr/>
        </p:nvSpPr>
        <p:spPr>
          <a:xfrm>
            <a:off x="461645" y="2087880"/>
            <a:ext cx="11146790" cy="1668470"/>
          </a:xfrm>
          <a:prstGeom prst="rect">
            <a:avLst/>
          </a:prstGeom>
          <a:noFill/>
        </p:spPr>
        <p:txBody>
          <a:bodyPr wrap="square" rtlCol="0">
            <a:spAutoFit/>
          </a:bodyPr>
          <a:lstStyle/>
          <a:p>
            <a:pPr algn="just">
              <a:lnSpc>
                <a:spcPct val="150000"/>
              </a:lnSpc>
            </a:pPr>
            <a:r>
              <a:rPr lang="en-US" sz="3600" dirty="0"/>
              <a:t>- open book p.69, look at the picture and say what the</a:t>
            </a:r>
          </a:p>
          <a:p>
            <a:pPr algn="just">
              <a:lnSpc>
                <a:spcPct val="150000"/>
              </a:lnSpc>
            </a:pPr>
            <a:r>
              <a:rPr lang="en-US" sz="3600" dirty="0"/>
              <a:t>   topic of the project is;</a:t>
            </a:r>
          </a:p>
        </p:txBody>
      </p:sp>
      <p:sp>
        <p:nvSpPr>
          <p:cNvPr id="8" name="TextBox 1"/>
          <p:cNvSpPr txBox="1"/>
          <p:nvPr/>
        </p:nvSpPr>
        <p:spPr>
          <a:xfrm>
            <a:off x="436245" y="3574415"/>
            <a:ext cx="11147425" cy="837473"/>
          </a:xfrm>
          <a:prstGeom prst="rect">
            <a:avLst/>
          </a:prstGeom>
          <a:noFill/>
        </p:spPr>
        <p:txBody>
          <a:bodyPr wrap="square" rtlCol="0">
            <a:spAutoFit/>
          </a:bodyPr>
          <a:lstStyle/>
          <a:p>
            <a:pPr>
              <a:lnSpc>
                <a:spcPct val="150000"/>
              </a:lnSpc>
            </a:pPr>
            <a:r>
              <a:rPr lang="en-US" sz="3600" dirty="0"/>
              <a:t>- work individually  to design a poster;</a:t>
            </a:r>
          </a:p>
        </p:txBody>
      </p:sp>
      <p:sp>
        <p:nvSpPr>
          <p:cNvPr id="13" name="TextBox 1"/>
          <p:cNvSpPr txBox="1"/>
          <p:nvPr/>
        </p:nvSpPr>
        <p:spPr>
          <a:xfrm>
            <a:off x="411480" y="4282300"/>
            <a:ext cx="11147425" cy="837473"/>
          </a:xfrm>
          <a:prstGeom prst="rect">
            <a:avLst/>
          </a:prstGeom>
          <a:noFill/>
        </p:spPr>
        <p:txBody>
          <a:bodyPr wrap="square" rtlCol="0">
            <a:spAutoFit/>
          </a:bodyPr>
          <a:lstStyle/>
          <a:p>
            <a:pPr>
              <a:lnSpc>
                <a:spcPct val="150000"/>
              </a:lnSpc>
            </a:pPr>
            <a:r>
              <a:rPr lang="en-US" sz="3600" dirty="0"/>
              <a:t>- show and present in Lesson 7 – Looking back and Project.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976755" y="657929"/>
            <a:ext cx="3472764" cy="707886"/>
          </a:xfrm>
          <a:prstGeom prst="rect">
            <a:avLst/>
          </a:prstGeom>
          <a:noFill/>
        </p:spPr>
        <p:txBody>
          <a:bodyPr wrap="square" rtlCol="0">
            <a:spAutoFit/>
          </a:bodyPr>
          <a:lstStyle/>
          <a:p>
            <a:r>
              <a:rPr lang="en-US" sz="40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8003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Use the words related </a:t>
            </a:r>
            <a:r>
              <a:rPr lang="en-US" sz="3600"/>
              <a:t>to lifestyle;</a:t>
            </a:r>
            <a:endParaRPr lang="en-US" sz="3600" dirty="0"/>
          </a:p>
          <a:p>
            <a:pPr marL="457200" indent="-457200" algn="just">
              <a:lnSpc>
                <a:spcPct val="150000"/>
              </a:lnSpc>
              <a:buFont typeface="Courier New" panose="02070309020205020404" pitchFamily="49" charset="0"/>
              <a:buChar char="o"/>
            </a:pPr>
            <a:r>
              <a:rPr lang="en-US" sz="3600" dirty="0"/>
              <a:t>Gain vocabulary to talk about changes in lifestyle.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707887"/>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7293" y="771533"/>
            <a:ext cx="263666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31901" y="84730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4687" y="67256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23643" y="90139"/>
            <a:ext cx="413269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CONSOLIDATION</a:t>
            </a:r>
          </a:p>
        </p:txBody>
      </p:sp>
      <p:sp>
        <p:nvSpPr>
          <p:cNvPr id="100" name="Text Box 99"/>
          <p:cNvSpPr txBox="1"/>
          <p:nvPr/>
        </p:nvSpPr>
        <p:spPr>
          <a:xfrm>
            <a:off x="380145" y="1527487"/>
            <a:ext cx="11346815" cy="1804670"/>
          </a:xfrm>
          <a:prstGeom prst="rect">
            <a:avLst/>
          </a:prstGeom>
          <a:noFill/>
          <a:ln w="9525">
            <a:noFill/>
          </a:ln>
        </p:spPr>
        <p:txBody>
          <a:bodyPr wrap="square">
            <a:noAutofit/>
          </a:bodyPr>
          <a:lstStyle/>
          <a:p>
            <a:pPr marL="635" indent="-635" algn="just"/>
            <a:r>
              <a:rPr lang="en-US" sz="3000" b="1" dirty="0">
                <a:solidFill>
                  <a:srgbClr val="000000"/>
                </a:solidFill>
                <a:latin typeface="Calibri" panose="020F0502020204030204" pitchFamily="34" charset="0"/>
                <a:cs typeface="Calibri" panose="020F0502020204030204" pitchFamily="34" charset="0"/>
              </a:rPr>
              <a:t>Step 1:</a:t>
            </a:r>
            <a:r>
              <a:rPr lang="en-US" sz="3000" b="0" dirty="0">
                <a:solidFill>
                  <a:srgbClr val="000000"/>
                </a:solidFill>
                <a:latin typeface="Calibri" panose="020F0502020204030204" pitchFamily="34" charset="0"/>
                <a:cs typeface="Calibri" panose="020F0502020204030204" pitchFamily="34" charset="0"/>
              </a:rPr>
              <a:t> Ask the interviewee the questions about his / her life in the past They may ask questions about different aspects of life or focus on one aspect. You can ask the questions as suggested in the project or create their own questions. </a:t>
            </a:r>
          </a:p>
          <a:p>
            <a:pPr marL="635" indent="-635" algn="just"/>
            <a:r>
              <a:rPr lang="en-US" sz="3000" b="1" dirty="0">
                <a:solidFill>
                  <a:srgbClr val="000000"/>
                </a:solidFill>
                <a:latin typeface="Calibri" panose="020F0502020204030204" pitchFamily="34" charset="0"/>
                <a:cs typeface="Calibri" panose="020F0502020204030204" pitchFamily="34" charset="0"/>
              </a:rPr>
              <a:t>For example (with focus on one aspect)</a:t>
            </a:r>
            <a:r>
              <a:rPr lang="en-US" sz="3000" b="0" dirty="0">
                <a:solidFill>
                  <a:srgbClr val="000000"/>
                </a:solidFill>
                <a:latin typeface="Calibri" panose="020F0502020204030204" pitchFamily="34" charset="0"/>
                <a:cs typeface="Calibri" panose="020F0502020204030204" pitchFamily="34" charset="0"/>
              </a:rPr>
              <a:t>:</a:t>
            </a:r>
          </a:p>
        </p:txBody>
      </p:sp>
      <p:sp>
        <p:nvSpPr>
          <p:cNvPr id="2" name="Text Box 1"/>
          <p:cNvSpPr txBox="1"/>
          <p:nvPr/>
        </p:nvSpPr>
        <p:spPr>
          <a:xfrm>
            <a:off x="283421" y="3905539"/>
            <a:ext cx="11259820" cy="2862322"/>
          </a:xfrm>
          <a:prstGeom prst="rect">
            <a:avLst/>
          </a:prstGeom>
          <a:solidFill>
            <a:srgbClr val="FFC000"/>
          </a:solidFill>
          <a:ln w="9525">
            <a:noFill/>
          </a:ln>
        </p:spPr>
        <p:txBody>
          <a:bodyPr wrap="square">
            <a:spAutoFit/>
          </a:bodyPr>
          <a:lstStyle/>
          <a:p>
            <a:pPr marL="635" indent="-635"/>
            <a:r>
              <a:rPr lang="en-US" sz="3000" b="0" dirty="0">
                <a:latin typeface="Calibri" panose="020F0502020204030204" pitchFamily="34" charset="0"/>
                <a:cs typeface="Calibri" panose="020F0502020204030204" pitchFamily="34" charset="0"/>
              </a:rPr>
              <a:t>- What school did you go to?</a:t>
            </a:r>
          </a:p>
          <a:p>
            <a:pPr marL="635" indent="-635"/>
            <a:r>
              <a:rPr lang="en-US" sz="3000" b="0" dirty="0">
                <a:latin typeface="Calibri" panose="020F0502020204030204" pitchFamily="34" charset="0"/>
                <a:cs typeface="Calibri" panose="020F0502020204030204" pitchFamily="34" charset="0"/>
              </a:rPr>
              <a:t>- Did you have to wear a uniform?</a:t>
            </a:r>
          </a:p>
          <a:p>
            <a:pPr marL="635" indent="-635"/>
            <a:r>
              <a:rPr lang="en-US" sz="3000" b="0" dirty="0">
                <a:latin typeface="Calibri" panose="020F0502020204030204" pitchFamily="34" charset="0"/>
                <a:cs typeface="Calibri" panose="020F0502020204030204" pitchFamily="34" charset="0"/>
              </a:rPr>
              <a:t>- What was learning like then?</a:t>
            </a:r>
          </a:p>
          <a:p>
            <a:pPr marL="635" indent="-635"/>
            <a:r>
              <a:rPr lang="en-US" sz="3000" b="0" dirty="0">
                <a:latin typeface="Calibri" panose="020F0502020204030204" pitchFamily="34" charset="0"/>
                <a:cs typeface="Calibri" panose="020F0502020204030204" pitchFamily="34" charset="0"/>
              </a:rPr>
              <a:t>- How do you describe the relationship between teachers and students then?</a:t>
            </a:r>
          </a:p>
          <a:p>
            <a:pPr marL="635" indent="-635"/>
            <a:r>
              <a:rPr lang="en-US" sz="3000" b="0" dirty="0">
                <a:latin typeface="Calibri" panose="020F0502020204030204" pitchFamily="34" charset="0"/>
                <a:cs typeface="Calibri" panose="020F0502020204030204" pitchFamily="34" charset="0"/>
              </a:rPr>
              <a:t>- How did you spend time after school?</a:t>
            </a:r>
          </a:p>
        </p:txBody>
      </p:sp>
      <p:graphicFrame>
        <p:nvGraphicFramePr>
          <p:cNvPr id="3" name="Table 2"/>
          <p:cNvGraphicFramePr/>
          <p:nvPr/>
        </p:nvGraphicFramePr>
        <p:xfrm>
          <a:off x="753110" y="7962900"/>
          <a:ext cx="11259820" cy="4250055"/>
        </p:xfrm>
        <a:graphic>
          <a:graphicData uri="http://schemas.openxmlformats.org/drawingml/2006/table">
            <a:tbl>
              <a:tblPr/>
              <a:tblGrid>
                <a:gridCol w="2847975">
                  <a:extLst>
                    <a:ext uri="{9D8B030D-6E8A-4147-A177-3AD203B41FA5}">
                      <a16:colId xmlns:a16="http://schemas.microsoft.com/office/drawing/2014/main" val="20000"/>
                    </a:ext>
                  </a:extLst>
                </a:gridCol>
                <a:gridCol w="6011545">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tblGrid>
              <a:tr h="592455">
                <a:tc>
                  <a:txBody>
                    <a:bodyPr/>
                    <a:lstStyle/>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6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4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966064"/>
            <a:ext cx="2439899"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45" y="1583690"/>
            <a:ext cx="11346815" cy="1804670"/>
          </a:xfrm>
          <a:prstGeom prst="rect">
            <a:avLst/>
          </a:prstGeom>
          <a:noFill/>
          <a:ln w="9525">
            <a:noFill/>
          </a:ln>
        </p:spPr>
        <p:txBody>
          <a:bodyPr wrap="square">
            <a:noAutofit/>
          </a:bodyPr>
          <a:lstStyle/>
          <a:p>
            <a:pPr marL="635" indent="-635" algn="just"/>
            <a:r>
              <a:rPr lang="en-US" sz="3000" b="1" dirty="0">
                <a:solidFill>
                  <a:srgbClr val="000000"/>
                </a:solidFill>
                <a:latin typeface="Calibri" panose="020F0502020204030204" pitchFamily="34" charset="0"/>
                <a:cs typeface="Calibri" panose="020F0502020204030204" pitchFamily="34" charset="0"/>
              </a:rPr>
              <a:t>Step 2: </a:t>
            </a:r>
            <a:r>
              <a:rPr lang="en-US" sz="3000" dirty="0">
                <a:solidFill>
                  <a:srgbClr val="000000"/>
                </a:solidFill>
                <a:latin typeface="Calibri" panose="020F0502020204030204" pitchFamily="34" charset="0"/>
                <a:cs typeface="Calibri" panose="020F0502020204030204" pitchFamily="34" charset="0"/>
              </a:rPr>
              <a:t>Create a table to record their family member’s answers. </a:t>
            </a:r>
          </a:p>
          <a:p>
            <a:pPr marL="635" indent="-635" algn="just"/>
            <a:r>
              <a:rPr lang="en-US" sz="3000" dirty="0">
                <a:solidFill>
                  <a:srgbClr val="000000"/>
                </a:solidFill>
                <a:latin typeface="Calibri" panose="020F0502020204030204" pitchFamily="34" charset="0"/>
                <a:cs typeface="Calibri" panose="020F0502020204030204" pitchFamily="34" charset="0"/>
              </a:rPr>
              <a:t>            The table may look like this:</a:t>
            </a:r>
          </a:p>
        </p:txBody>
      </p:sp>
      <p:graphicFrame>
        <p:nvGraphicFramePr>
          <p:cNvPr id="3" name="Table 2"/>
          <p:cNvGraphicFramePr/>
          <p:nvPr>
            <p:extLst>
              <p:ext uri="{D42A27DB-BD31-4B8C-83A1-F6EECF244321}">
                <p14:modId xmlns:p14="http://schemas.microsoft.com/office/powerpoint/2010/main" val="1290913487"/>
              </p:ext>
            </p:extLst>
          </p:nvPr>
        </p:nvGraphicFramePr>
        <p:xfrm>
          <a:off x="530542" y="2607946"/>
          <a:ext cx="11259820" cy="3593665"/>
        </p:xfrm>
        <a:graphic>
          <a:graphicData uri="http://schemas.openxmlformats.org/drawingml/2006/table">
            <a:tbl>
              <a:tblPr/>
              <a:tblGrid>
                <a:gridCol w="2847975">
                  <a:extLst>
                    <a:ext uri="{9D8B030D-6E8A-4147-A177-3AD203B41FA5}">
                      <a16:colId xmlns:a16="http://schemas.microsoft.com/office/drawing/2014/main" val="20000"/>
                    </a:ext>
                  </a:extLst>
                </a:gridCol>
                <a:gridCol w="6011545">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tblGrid>
              <a:tr h="563507">
                <a:tc>
                  <a:txBody>
                    <a:bodyPr/>
                    <a:lstStyle/>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486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486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486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2795">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5763">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dirty="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044783"/>
            <a:ext cx="2590370"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67" y="1797606"/>
            <a:ext cx="11346815" cy="1804670"/>
          </a:xfrm>
          <a:prstGeom prst="rect">
            <a:avLst/>
          </a:prstGeom>
          <a:noFill/>
          <a:ln w="9525">
            <a:noFill/>
          </a:ln>
        </p:spPr>
        <p:txBody>
          <a:bodyPr wrap="square">
            <a:noAutofit/>
          </a:bodyPr>
          <a:lstStyle/>
          <a:p>
            <a:pPr marL="635" indent="-635" algn="just"/>
            <a:r>
              <a:rPr lang="en-US" sz="3200" b="1" dirty="0">
                <a:solidFill>
                  <a:srgbClr val="000000"/>
                </a:solidFill>
                <a:latin typeface="Calibri" panose="020F0502020204030204" pitchFamily="34" charset="0"/>
                <a:cs typeface="Calibri" panose="020F0502020204030204" pitchFamily="34" charset="0"/>
              </a:rPr>
              <a:t>Step 3: </a:t>
            </a:r>
            <a:r>
              <a:rPr lang="en-US" sz="3200" dirty="0">
                <a:solidFill>
                  <a:srgbClr val="000000"/>
                </a:solidFill>
                <a:latin typeface="Calibri" panose="020F0502020204030204" pitchFamily="34" charset="0"/>
                <a:cs typeface="Calibri" panose="020F0502020204030204" pitchFamily="34" charset="0"/>
              </a:rPr>
              <a:t> Make the poster.</a:t>
            </a:r>
          </a:p>
          <a:p>
            <a:pPr marL="635" indent="-635" algn="just"/>
            <a:r>
              <a:rPr lang="en-US" sz="3200" b="1" u="sng" dirty="0">
                <a:solidFill>
                  <a:srgbClr val="000000"/>
                </a:solidFill>
                <a:latin typeface="Calibri" panose="020F0502020204030204" pitchFamily="34" charset="0"/>
                <a:cs typeface="Calibri" panose="020F0502020204030204" pitchFamily="34" charset="0"/>
              </a:rPr>
              <a:t>For the text:</a:t>
            </a:r>
            <a:r>
              <a:rPr lang="en-US" sz="3200" dirty="0">
                <a:solidFill>
                  <a:srgbClr val="000000"/>
                </a:solidFill>
                <a:latin typeface="Calibri" panose="020F0502020204030204" pitchFamily="34" charset="0"/>
                <a:cs typeface="Calibri" panose="020F0502020204030204" pitchFamily="34" charset="0"/>
              </a:rPr>
              <a:t> You choose only the key information to present in your poster. They must be in short form. The findings should be grouped and presented according to the order of the questions asked.</a:t>
            </a:r>
          </a:p>
          <a:p>
            <a:pPr marL="635" indent="-635" algn="just"/>
            <a:r>
              <a:rPr lang="en-US" sz="3200" b="1" u="sng" dirty="0">
                <a:solidFill>
                  <a:srgbClr val="000000"/>
                </a:solidFill>
                <a:latin typeface="Calibri" panose="020F0502020204030204" pitchFamily="34" charset="0"/>
                <a:cs typeface="Calibri" panose="020F0502020204030204" pitchFamily="34" charset="0"/>
              </a:rPr>
              <a:t>For the pictures:</a:t>
            </a:r>
            <a:r>
              <a:rPr lang="en-US" sz="3200" dirty="0">
                <a:solidFill>
                  <a:srgbClr val="000000"/>
                </a:solidFill>
                <a:latin typeface="Calibri" panose="020F0502020204030204" pitchFamily="34" charset="0"/>
                <a:cs typeface="Calibri" panose="020F0502020204030204" pitchFamily="34" charset="0"/>
              </a:rPr>
              <a:t> You may have pictures of the family member individually or with family. Whatever they are, they must illustrate the information in the poster.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113661"/>
            <a:ext cx="2416749"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76198" y="1948212"/>
            <a:ext cx="11346815" cy="1804670"/>
          </a:xfrm>
          <a:prstGeom prst="rect">
            <a:avLst/>
          </a:prstGeom>
          <a:noFill/>
          <a:ln w="9525">
            <a:noFill/>
          </a:ln>
        </p:spPr>
        <p:txBody>
          <a:bodyPr wrap="square">
            <a:noAutofit/>
          </a:bodyPr>
          <a:lstStyle/>
          <a:p>
            <a:pPr marL="635" indent="-635" algn="just"/>
            <a:r>
              <a:rPr lang="en-US" sz="3200" b="1" dirty="0">
                <a:solidFill>
                  <a:srgbClr val="000000"/>
                </a:solidFill>
                <a:latin typeface="Calibri" panose="020F0502020204030204" pitchFamily="34" charset="0"/>
                <a:cs typeface="Calibri" panose="020F0502020204030204" pitchFamily="34" charset="0"/>
              </a:rPr>
              <a:t>Step 4: </a:t>
            </a:r>
            <a:r>
              <a:rPr lang="en-US" sz="3200" dirty="0">
                <a:solidFill>
                  <a:srgbClr val="000000"/>
                </a:solidFill>
                <a:latin typeface="Calibri" panose="020F0502020204030204" pitchFamily="34" charset="0"/>
                <a:cs typeface="Calibri" panose="020F0502020204030204" pitchFamily="34" charset="0"/>
              </a:rPr>
              <a:t> How to report:</a:t>
            </a:r>
          </a:p>
          <a:p>
            <a:pPr marL="635" indent="-635" algn="just"/>
            <a:r>
              <a:rPr lang="en-US" sz="3200" dirty="0">
                <a:solidFill>
                  <a:srgbClr val="000000"/>
                </a:solidFill>
                <a:latin typeface="Calibri" panose="020F0502020204030204" pitchFamily="34" charset="0"/>
                <a:cs typeface="Calibri" panose="020F0502020204030204" pitchFamily="34" charset="0"/>
              </a:rPr>
              <a:t>I have interviewed my ______ about his / her life in the past </a:t>
            </a:r>
          </a:p>
          <a:p>
            <a:pPr marL="635" indent="-635" algn="just"/>
            <a:r>
              <a:rPr lang="en-US" sz="3200" dirty="0">
                <a:solidFill>
                  <a:srgbClr val="000000"/>
                </a:solidFill>
                <a:latin typeface="Calibri" panose="020F0502020204030204" pitchFamily="34" charset="0"/>
                <a:cs typeface="Calibri" panose="020F0502020204030204" pitchFamily="34" charset="0"/>
              </a:rPr>
              <a:t>when he / she was my age. Here are the findings.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p:cNvSpPr/>
          <p:nvPr/>
        </p:nvSpPr>
        <p:spPr>
          <a:xfrm>
            <a:off x="2000042" y="2241354"/>
            <a:ext cx="2162851"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p:cNvSpPr/>
          <p:nvPr/>
        </p:nvSpPr>
        <p:spPr>
          <a:xfrm>
            <a:off x="313246" y="3429000"/>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19" name="Rounded Rectangle 18"/>
          <p:cNvSpPr/>
          <p:nvPr/>
        </p:nvSpPr>
        <p:spPr>
          <a:xfrm>
            <a:off x="2388624" y="4867450"/>
            <a:ext cx="2021329"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sp>
        <p:nvSpPr>
          <p:cNvPr id="23" name="Rectangle 22"/>
          <p:cNvSpPr/>
          <p:nvPr/>
        </p:nvSpPr>
        <p:spPr>
          <a:xfrm>
            <a:off x="4546899" y="5232050"/>
            <a:ext cx="7313211"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latin typeface="Calibri" panose="020F0502020204030204" pitchFamily="34" charset="0"/>
                <a:cs typeface="Calibri" panose="020F0502020204030204" pitchFamily="34" charset="0"/>
              </a:rPr>
              <a:t>Task 5:</a:t>
            </a:r>
            <a:r>
              <a:rPr lang="en-US" sz="2400">
                <a:solidFill>
                  <a:schemeClr val="tx1"/>
                </a:solidFill>
                <a:latin typeface="Calibri" panose="020F0502020204030204" pitchFamily="34" charset="0"/>
                <a:cs typeface="Calibri" panose="020F0502020204030204" pitchFamily="34" charset="0"/>
              </a:rPr>
              <a:t> Quiz </a:t>
            </a:r>
            <a:endParaRPr lang="en-US" sz="2400"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cxnSpLocks/>
            <a:stCxn id="16" idx="3"/>
            <a:endCxn id="17" idx="0"/>
          </p:cNvCxnSpPr>
          <p:nvPr/>
        </p:nvCxnSpPr>
        <p:spPr>
          <a:xfrm>
            <a:off x="2505075" y="1409153"/>
            <a:ext cx="576393" cy="83220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231204" y="2550158"/>
            <a:ext cx="768839" cy="87884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149160" y="3729724"/>
            <a:ext cx="1250129" cy="1137726"/>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0" y="5926304"/>
            <a:ext cx="2412307"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p:cNvCxnSpPr>
            <a:cxnSpLocks/>
            <a:stCxn id="19" idx="1"/>
            <a:endCxn id="27" idx="0"/>
          </p:cNvCxnSpPr>
          <p:nvPr/>
        </p:nvCxnSpPr>
        <p:spPr>
          <a:xfrm rot="10800000" flipV="1">
            <a:off x="1875314" y="5168174"/>
            <a:ext cx="513310" cy="75813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548739" y="5925796"/>
            <a:ext cx="7309529"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Wrap-up</a:t>
            </a:r>
          </a:p>
          <a:p>
            <a:pPr indent="0">
              <a:buFont typeface="Arial" panose="020B0604020202020204" pitchFamily="34" charset="0"/>
              <a:buNone/>
            </a:pPr>
            <a:r>
              <a:rPr lang="en-US" sz="2400">
                <a:solidFill>
                  <a:schemeClr val="tx1"/>
                </a:solidFill>
              </a:rPr>
              <a:t>Homework</a:t>
            </a:r>
            <a:endParaRPr lang="en-GB" sz="2400"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p:cNvPicPr>
            <a:picLocks noGrp="1" noChangeAspect="1"/>
          </p:cNvPicPr>
          <p:nvPr>
            <p:ph idx="1"/>
          </p:nvPr>
        </p:nvPicPr>
        <p:blipFill>
          <a:blip r:embed="rId5"/>
          <a:stretch>
            <a:fillRect/>
          </a:stretch>
        </p:blipFill>
        <p:spPr>
          <a:xfrm flipH="1">
            <a:off x="12192000" y="2232660"/>
            <a:ext cx="1230630" cy="1230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pic>
        <p:nvPicPr>
          <p:cNvPr id="2" name="Content Placeholder 1" descr="giphy"/>
          <p:cNvPicPr>
            <a:picLocks noGrp="1" noChangeAspect="1"/>
          </p:cNvPicPr>
          <p:nvPr>
            <p:ph idx="1"/>
          </p:nvPr>
        </p:nvPicPr>
        <p:blipFill>
          <a:blip r:embed="rId3"/>
          <a:stretch>
            <a:fillRect/>
          </a:stretch>
        </p:blipFill>
        <p:spPr>
          <a:xfrm>
            <a:off x="57785" y="1757045"/>
            <a:ext cx="3862070" cy="3862070"/>
          </a:xfrm>
          <a:prstGeom prst="rect">
            <a:avLst/>
          </a:prstGeom>
        </p:spPr>
      </p:pic>
      <p:sp>
        <p:nvSpPr>
          <p:cNvPr id="4" name="TextBox 11"/>
          <p:cNvSpPr txBox="1"/>
          <p:nvPr/>
        </p:nvSpPr>
        <p:spPr>
          <a:xfrm>
            <a:off x="5052695" y="1214120"/>
            <a:ext cx="3747770" cy="922020"/>
          </a:xfrm>
          <a:prstGeom prst="rect">
            <a:avLst/>
          </a:prstGeom>
          <a:solidFill>
            <a:srgbClr val="FFFF00"/>
          </a:solidFill>
        </p:spPr>
        <p:txBody>
          <a:bodyPr wrap="square" rtlCol="0">
            <a:spAutoFit/>
          </a:bodyPr>
          <a:lstStyle/>
          <a:p>
            <a:pPr algn="ctr">
              <a:lnSpc>
                <a:spcPct val="150000"/>
              </a:lnSpc>
            </a:pPr>
            <a:r>
              <a:rPr lang="en-US" sz="3600" b="1" dirty="0">
                <a:solidFill>
                  <a:srgbClr val="FF0000"/>
                </a:solidFill>
              </a:rPr>
              <a:t>EXPERIENCES</a:t>
            </a:r>
          </a:p>
        </p:txBody>
      </p:sp>
      <p:sp>
        <p:nvSpPr>
          <p:cNvPr id="100" name="Text Box 99"/>
          <p:cNvSpPr txBox="1"/>
          <p:nvPr/>
        </p:nvSpPr>
        <p:spPr>
          <a:xfrm>
            <a:off x="4513006" y="2274570"/>
            <a:ext cx="7595272" cy="1383665"/>
          </a:xfrm>
          <a:prstGeom prst="rect">
            <a:avLst/>
          </a:prstGeom>
          <a:noFill/>
          <a:ln w="9525">
            <a:noFill/>
          </a:ln>
        </p:spPr>
        <p:txBody>
          <a:bodyPr wrap="square">
            <a:spAutoFit/>
          </a:bodyPr>
          <a:lstStyle/>
          <a:p>
            <a:pPr marL="635" indent="-635"/>
            <a:r>
              <a:rPr lang="en-US" sz="2800" b="0">
                <a:solidFill>
                  <a:srgbClr val="231F20"/>
                </a:solidFill>
                <a:latin typeface="Times New Roman" panose="02020603050405020304" pitchFamily="18" charset="0"/>
              </a:rPr>
              <a:t>Take turns to write any words and phrases  about the kind of experience and the adjectives describing experiences on the board</a:t>
            </a:r>
          </a:p>
        </p:txBody>
      </p:sp>
      <p:sp>
        <p:nvSpPr>
          <p:cNvPr id="5" name="Text Box 4"/>
          <p:cNvSpPr txBox="1"/>
          <p:nvPr/>
        </p:nvSpPr>
        <p:spPr>
          <a:xfrm>
            <a:off x="4513006" y="3658235"/>
            <a:ext cx="7382449" cy="953135"/>
          </a:xfrm>
          <a:prstGeom prst="rect">
            <a:avLst/>
          </a:prstGeom>
          <a:noFill/>
          <a:ln w="9525">
            <a:noFill/>
          </a:ln>
        </p:spPr>
        <p:txBody>
          <a:bodyPr wrap="square">
            <a:spAutoFit/>
          </a:bodyPr>
          <a:lstStyle/>
          <a:p>
            <a:pPr marL="635" indent="-635"/>
            <a:r>
              <a:rPr lang="en-US" sz="2800" b="1" u="sng" dirty="0">
                <a:solidFill>
                  <a:srgbClr val="231F20"/>
                </a:solidFill>
                <a:latin typeface="Times New Roman" panose="02020603050405020304" pitchFamily="18" charset="0"/>
              </a:rPr>
              <a:t>For example:</a:t>
            </a:r>
            <a:r>
              <a:rPr lang="en-US" sz="2800" b="0" dirty="0">
                <a:solidFill>
                  <a:srgbClr val="231F20"/>
                </a:solidFill>
                <a:latin typeface="Times New Roman" panose="02020603050405020304" pitchFamily="18" charset="0"/>
              </a:rPr>
              <a:t> </a:t>
            </a:r>
          </a:p>
          <a:p>
            <a:pPr marL="635" indent="-635"/>
            <a:r>
              <a:rPr lang="en-US" sz="2800" b="0" dirty="0">
                <a:solidFill>
                  <a:srgbClr val="231F20"/>
                </a:solidFill>
                <a:latin typeface="Times New Roman" panose="02020603050405020304" pitchFamily="18" charset="0"/>
              </a:rPr>
              <a:t>a learning experience, a frightening experience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0" grpId="0"/>
      <p:bldP spid="100" grpId="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a:grpSpLocks noGrp="1" noUngrp="1" noRot="1" noChangeAspect="1" noMove="1" noResize="1"/>
          </p:cNvGrpSpPr>
          <p:nvPr/>
        </p:nvGrpSpPr>
        <p:grpSpPr>
          <a:xfrm>
            <a:off x="0" y="2095500"/>
            <a:ext cx="4466590" cy="3869055"/>
            <a:chOff x="-19221" y="197691"/>
            <a:chExt cx="5378624" cy="6402614"/>
          </a:xfrm>
        </p:grpSpPr>
        <p:sp>
          <p:nvSpPr>
            <p:cNvPr id="2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1" name="TextBox 20"/>
          <p:cNvSpPr txBox="1"/>
          <p:nvPr/>
        </p:nvSpPr>
        <p:spPr>
          <a:xfrm>
            <a:off x="4420921" y="1619640"/>
            <a:ext cx="7545705" cy="3088005"/>
          </a:xfrm>
          <a:prstGeom prst="rect">
            <a:avLst/>
          </a:prstGeom>
          <a:noFill/>
        </p:spPr>
        <p:txBody>
          <a:bodyPr wrap="square">
            <a:noAutofit/>
          </a:bodyPr>
          <a:lstStyle/>
          <a:p>
            <a:pPr algn="just">
              <a:lnSpc>
                <a:spcPct val="150000"/>
              </a:lnSpc>
            </a:pPr>
            <a:r>
              <a:rPr lang="en-US" sz="3200" dirty="0"/>
              <a:t>- How is shopping now different from that   about 10 years ago?</a:t>
            </a:r>
          </a:p>
          <a:p>
            <a:pPr algn="just">
              <a:lnSpc>
                <a:spcPct val="150000"/>
              </a:lnSpc>
            </a:pPr>
            <a:r>
              <a:rPr lang="en-US" sz="3200" dirty="0"/>
              <a:t>- What is trendy for young people now?</a:t>
            </a:r>
          </a:p>
        </p:txBody>
      </p:sp>
      <p:sp>
        <p:nvSpPr>
          <p:cNvPr id="4" name="TextBox 3"/>
          <p:cNvSpPr txBox="1"/>
          <p:nvPr/>
        </p:nvSpPr>
        <p:spPr>
          <a:xfrm>
            <a:off x="5628384" y="1068064"/>
            <a:ext cx="5682431" cy="645160"/>
          </a:xfrm>
          <a:prstGeom prst="rect">
            <a:avLst/>
          </a:prstGeom>
          <a:noFill/>
        </p:spPr>
        <p:txBody>
          <a:bodyPr wrap="square" rtlCol="0">
            <a:spAutoFit/>
          </a:bodyPr>
          <a:lstStyle/>
          <a:p>
            <a:r>
              <a:rPr lang="en-US" sz="3600" b="1" dirty="0"/>
              <a:t>Answer the questions:</a:t>
            </a:r>
          </a:p>
        </p:txBody>
      </p:sp>
      <p:sp>
        <p:nvSpPr>
          <p:cNvPr id="5" name="TextBox 4"/>
          <p:cNvSpPr txBox="1"/>
          <p:nvPr/>
        </p:nvSpPr>
        <p:spPr>
          <a:xfrm>
            <a:off x="416779" y="3417312"/>
            <a:ext cx="2851659"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THINK!</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2" name="Text Box 1"/>
          <p:cNvSpPr txBox="1"/>
          <p:nvPr/>
        </p:nvSpPr>
        <p:spPr>
          <a:xfrm>
            <a:off x="4308475" y="4001079"/>
            <a:ext cx="7883525" cy="2232021"/>
          </a:xfrm>
          <a:prstGeom prst="rect">
            <a:avLst/>
          </a:prstGeom>
          <a:noFill/>
        </p:spPr>
        <p:txBody>
          <a:bodyPr wrap="square" rtlCol="0" anchor="t">
            <a:spAutoFit/>
          </a:bodyPr>
          <a:lstStyle/>
          <a:p>
            <a:pPr>
              <a:lnSpc>
                <a:spcPct val="150000"/>
              </a:lnSpc>
              <a:spcBef>
                <a:spcPts val="0"/>
              </a:spcBef>
              <a:spcAft>
                <a:spcPts val="0"/>
              </a:spcAft>
            </a:pPr>
            <a:r>
              <a:rPr lang="en-US" sz="3200" b="1" dirty="0">
                <a:sym typeface="+mn-ea"/>
              </a:rPr>
              <a:t>What aspect of life you think has changed (transportation, fashion, entertainment, shopping, travelling, learning …)?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p:cNvSpPr txBox="1"/>
          <p:nvPr/>
        </p:nvSpPr>
        <p:spPr>
          <a:xfrm>
            <a:off x="4619625" y="1160780"/>
            <a:ext cx="7045325" cy="706755"/>
          </a:xfrm>
          <a:prstGeom prst="rect">
            <a:avLst/>
          </a:prstGeom>
          <a:noFill/>
        </p:spPr>
        <p:txBody>
          <a:bodyPr wrap="square" rtlCol="0">
            <a:spAutoFit/>
          </a:bodyPr>
          <a:lstStyle/>
          <a:p>
            <a:pPr algn="just"/>
            <a:r>
              <a:rPr lang="en-US" sz="4000" b="1" dirty="0"/>
              <a:t>Topic: Hobbies</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graphicFrame>
        <p:nvGraphicFramePr>
          <p:cNvPr id="6" name="Table 5"/>
          <p:cNvGraphicFramePr/>
          <p:nvPr/>
        </p:nvGraphicFramePr>
        <p:xfrm>
          <a:off x="1647190" y="9194800"/>
          <a:ext cx="9706610" cy="2632075"/>
        </p:xfrm>
        <a:graphic>
          <a:graphicData uri="http://schemas.openxmlformats.org/drawingml/2006/table">
            <a:tbl>
              <a:tblPr firstRow="1" bandRow="1">
                <a:tableStyleId>{5C22544A-7EE6-4342-B048-85BDC9FD1C3A}</a:tableStyleId>
              </a:tblPr>
              <a:tblGrid>
                <a:gridCol w="4853305">
                  <a:extLst>
                    <a:ext uri="{9D8B030D-6E8A-4147-A177-3AD203B41FA5}">
                      <a16:colId xmlns:a16="http://schemas.microsoft.com/office/drawing/2014/main" val="20000"/>
                    </a:ext>
                  </a:extLst>
                </a:gridCol>
                <a:gridCol w="4853305">
                  <a:extLst>
                    <a:ext uri="{9D8B030D-6E8A-4147-A177-3AD203B41FA5}">
                      <a16:colId xmlns:a16="http://schemas.microsoft.com/office/drawing/2014/main" val="20001"/>
                    </a:ext>
                  </a:extLst>
                </a:gridCol>
              </a:tblGrid>
              <a:tr h="2632075">
                <a:tc>
                  <a:txBody>
                    <a:bodyPr/>
                    <a:lstStyle/>
                    <a:p>
                      <a:pPr algn="ctr">
                        <a:buNone/>
                      </a:pPr>
                      <a:r>
                        <a:rPr lang="en-US" sz="4400" dirty="0">
                          <a:solidFill>
                            <a:srgbClr val="00B050"/>
                          </a:solidFill>
                          <a:sym typeface="+mn-ea"/>
                        </a:rPr>
                        <a:t>Advantages team</a:t>
                      </a:r>
                    </a:p>
                  </a:txBody>
                  <a:tcPr>
                    <a:lnR w="12700" cmpd="sng">
                      <a:solidFill>
                        <a:schemeClr val="tx1"/>
                      </a:solidFill>
                      <a:prstDash val="solid"/>
                    </a:lnR>
                    <a:noFill/>
                  </a:tcPr>
                </a:tc>
                <a:tc>
                  <a:txBody>
                    <a:bodyPr/>
                    <a:lstStyle/>
                    <a:p>
                      <a:pPr>
                        <a:buNone/>
                      </a:pPr>
                      <a:r>
                        <a:rPr lang="en-US" sz="4400" dirty="0">
                          <a:solidFill>
                            <a:srgbClr val="FFC000"/>
                          </a:solidFill>
                          <a:sym typeface="+mn-ea"/>
                        </a:rPr>
                        <a:t>Disadvantages team</a:t>
                      </a:r>
                      <a:endParaRPr lang="en-US" sz="4400" dirty="0">
                        <a:solidFill>
                          <a:schemeClr val="tx1"/>
                        </a:solidFill>
                        <a:sym typeface="+mn-ea"/>
                      </a:endParaRPr>
                    </a:p>
                    <a:p>
                      <a:pPr>
                        <a:buNone/>
                      </a:pPr>
                      <a:endParaRPr lang="en-US" sz="4400">
                        <a:solidFill>
                          <a:schemeClr val="tx1"/>
                        </a:solidFill>
                      </a:endParaRPr>
                    </a:p>
                  </a:txBody>
                  <a:tcPr>
                    <a:lnL w="12700" cmpd="sng">
                      <a:solidFill>
                        <a:schemeClr val="tx1"/>
                      </a:solidFill>
                      <a:prstDash val="solid"/>
                    </a:lnL>
                    <a:noFill/>
                  </a:tcPr>
                </a:tc>
                <a:extLst>
                  <a:ext uri="{0D108BD9-81ED-4DB2-BD59-A6C34878D82A}">
                    <a16:rowId xmlns:a16="http://schemas.microsoft.com/office/drawing/2014/main" val="10000"/>
                  </a:ext>
                </a:extLst>
              </a:tr>
            </a:tbl>
          </a:graphicData>
        </a:graphic>
      </p:graphicFrame>
      <p:sp>
        <p:nvSpPr>
          <p:cNvPr id="8" name="TextBox 3"/>
          <p:cNvSpPr txBox="1"/>
          <p:nvPr/>
        </p:nvSpPr>
        <p:spPr>
          <a:xfrm>
            <a:off x="4733290" y="1867535"/>
            <a:ext cx="7045325" cy="706755"/>
          </a:xfrm>
          <a:prstGeom prst="rect">
            <a:avLst/>
          </a:prstGeom>
          <a:noFill/>
        </p:spPr>
        <p:txBody>
          <a:bodyPr wrap="square" rtlCol="0">
            <a:spAutoFit/>
          </a:bodyPr>
          <a:lstStyle/>
          <a:p>
            <a:pPr algn="just"/>
            <a:r>
              <a:rPr lang="en-US" sz="4000" dirty="0">
                <a:solidFill>
                  <a:schemeClr val="tx1"/>
                </a:solidFill>
              </a:rPr>
              <a:t>- Work in pairs / groups.</a:t>
            </a:r>
          </a:p>
        </p:txBody>
      </p:sp>
      <p:sp>
        <p:nvSpPr>
          <p:cNvPr id="9" name="TextBox 3"/>
          <p:cNvSpPr txBox="1"/>
          <p:nvPr/>
        </p:nvSpPr>
        <p:spPr>
          <a:xfrm>
            <a:off x="4733290" y="2570480"/>
            <a:ext cx="7171690" cy="1322070"/>
          </a:xfrm>
          <a:prstGeom prst="rect">
            <a:avLst/>
          </a:prstGeom>
          <a:noFill/>
        </p:spPr>
        <p:txBody>
          <a:bodyPr wrap="square" rtlCol="0">
            <a:spAutoFit/>
          </a:bodyPr>
          <a:lstStyle/>
          <a:p>
            <a:pPr algn="just"/>
            <a:r>
              <a:rPr lang="en-US" sz="4000" dirty="0"/>
              <a:t>- Each pairs / groups will have </a:t>
            </a:r>
          </a:p>
          <a:p>
            <a:pPr algn="just"/>
            <a:r>
              <a:rPr lang="en-US" sz="4000" dirty="0"/>
              <a:t>  a set of questions.</a:t>
            </a:r>
          </a:p>
        </p:txBody>
      </p:sp>
      <p:sp>
        <p:nvSpPr>
          <p:cNvPr id="3" name="TextBox 3"/>
          <p:cNvSpPr txBox="1"/>
          <p:nvPr/>
        </p:nvSpPr>
        <p:spPr>
          <a:xfrm>
            <a:off x="4619625" y="3856678"/>
            <a:ext cx="7171690" cy="1323439"/>
          </a:xfrm>
          <a:prstGeom prst="rect">
            <a:avLst/>
          </a:prstGeom>
          <a:noFill/>
        </p:spPr>
        <p:txBody>
          <a:bodyPr wrap="square" rtlCol="0">
            <a:spAutoFit/>
          </a:bodyPr>
          <a:lstStyle/>
          <a:p>
            <a:pPr algn="just"/>
            <a:r>
              <a:rPr lang="en-US" sz="4000" dirty="0"/>
              <a:t>- Take turns asking and answering</a:t>
            </a:r>
          </a:p>
          <a:p>
            <a:pPr algn="just"/>
            <a:r>
              <a:rPr lang="en-US" sz="4000" dirty="0"/>
              <a:t>   the questions in pairs / groups.</a:t>
            </a:r>
          </a:p>
        </p:txBody>
      </p:sp>
      <p:pic>
        <p:nvPicPr>
          <p:cNvPr id="7" name="Content Placeholder 6" descr="QA"/>
          <p:cNvPicPr>
            <a:picLocks noGrp="1" noChangeAspect="1"/>
          </p:cNvPicPr>
          <p:nvPr>
            <p:ph idx="1"/>
          </p:nvPr>
        </p:nvPicPr>
        <p:blipFill>
          <a:blip r:embed="rId3"/>
          <a:stretch>
            <a:fillRect/>
          </a:stretch>
        </p:blipFill>
        <p:spPr>
          <a:xfrm>
            <a:off x="114300" y="1514475"/>
            <a:ext cx="4147185" cy="41471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graphicFrame>
        <p:nvGraphicFramePr>
          <p:cNvPr id="6" name="Table 5"/>
          <p:cNvGraphicFramePr/>
          <p:nvPr/>
        </p:nvGraphicFramePr>
        <p:xfrm>
          <a:off x="1647190" y="9194800"/>
          <a:ext cx="9706610" cy="2632075"/>
        </p:xfrm>
        <a:graphic>
          <a:graphicData uri="http://schemas.openxmlformats.org/drawingml/2006/table">
            <a:tbl>
              <a:tblPr firstRow="1" bandRow="1">
                <a:tableStyleId>{5C22544A-7EE6-4342-B048-85BDC9FD1C3A}</a:tableStyleId>
              </a:tblPr>
              <a:tblGrid>
                <a:gridCol w="4853305">
                  <a:extLst>
                    <a:ext uri="{9D8B030D-6E8A-4147-A177-3AD203B41FA5}">
                      <a16:colId xmlns:a16="http://schemas.microsoft.com/office/drawing/2014/main" val="20000"/>
                    </a:ext>
                  </a:extLst>
                </a:gridCol>
                <a:gridCol w="4853305">
                  <a:extLst>
                    <a:ext uri="{9D8B030D-6E8A-4147-A177-3AD203B41FA5}">
                      <a16:colId xmlns:a16="http://schemas.microsoft.com/office/drawing/2014/main" val="20001"/>
                    </a:ext>
                  </a:extLst>
                </a:gridCol>
              </a:tblGrid>
              <a:tr h="2632075">
                <a:tc>
                  <a:txBody>
                    <a:bodyPr/>
                    <a:lstStyle/>
                    <a:p>
                      <a:pPr algn="ctr">
                        <a:buNone/>
                      </a:pPr>
                      <a:r>
                        <a:rPr lang="en-US" sz="4400" dirty="0">
                          <a:solidFill>
                            <a:srgbClr val="00B050"/>
                          </a:solidFill>
                          <a:sym typeface="+mn-ea"/>
                        </a:rPr>
                        <a:t>Advantages team</a:t>
                      </a:r>
                    </a:p>
                  </a:txBody>
                  <a:tcPr>
                    <a:lnR w="12700" cmpd="sng">
                      <a:solidFill>
                        <a:schemeClr val="tx1"/>
                      </a:solidFill>
                      <a:prstDash val="solid"/>
                    </a:lnR>
                    <a:noFill/>
                  </a:tcPr>
                </a:tc>
                <a:tc>
                  <a:txBody>
                    <a:bodyPr/>
                    <a:lstStyle/>
                    <a:p>
                      <a:pPr>
                        <a:buNone/>
                      </a:pPr>
                      <a:r>
                        <a:rPr lang="en-US" sz="4400" dirty="0">
                          <a:solidFill>
                            <a:srgbClr val="FFC000"/>
                          </a:solidFill>
                          <a:sym typeface="+mn-ea"/>
                        </a:rPr>
                        <a:t>Disadvantages team</a:t>
                      </a:r>
                      <a:endParaRPr lang="en-US" sz="4400" dirty="0">
                        <a:solidFill>
                          <a:schemeClr val="tx1"/>
                        </a:solidFill>
                        <a:sym typeface="+mn-ea"/>
                      </a:endParaRPr>
                    </a:p>
                    <a:p>
                      <a:pPr>
                        <a:buNone/>
                      </a:pPr>
                      <a:endParaRPr lang="en-US" sz="4400">
                        <a:solidFill>
                          <a:schemeClr val="tx1"/>
                        </a:solidFill>
                      </a:endParaRPr>
                    </a:p>
                  </a:txBody>
                  <a:tcPr>
                    <a:lnL w="12700" cmpd="sng">
                      <a:solidFill>
                        <a:schemeClr val="tx1"/>
                      </a:solidFill>
                      <a:prstDash val="solid"/>
                    </a:lnL>
                    <a:noFill/>
                  </a:tcPr>
                </a:tc>
                <a:extLst>
                  <a:ext uri="{0D108BD9-81ED-4DB2-BD59-A6C34878D82A}">
                    <a16:rowId xmlns:a16="http://schemas.microsoft.com/office/drawing/2014/main" val="10000"/>
                  </a:ext>
                </a:extLst>
              </a:tr>
            </a:tbl>
          </a:graphicData>
        </a:graphic>
      </p:graphicFrame>
      <p:sp>
        <p:nvSpPr>
          <p:cNvPr id="8" name="TextBox 3"/>
          <p:cNvSpPr txBox="1"/>
          <p:nvPr/>
        </p:nvSpPr>
        <p:spPr>
          <a:xfrm>
            <a:off x="4437381" y="2486660"/>
            <a:ext cx="7500620" cy="4031873"/>
          </a:xfrm>
          <a:prstGeom prst="rect">
            <a:avLst/>
          </a:prstGeom>
          <a:noFill/>
        </p:spPr>
        <p:txBody>
          <a:bodyPr wrap="square" rtlCol="0">
            <a:spAutoFit/>
          </a:bodyPr>
          <a:lstStyle/>
          <a:p>
            <a:pPr algn="just"/>
            <a:r>
              <a:rPr lang="en-US" sz="3200" dirty="0">
                <a:solidFill>
                  <a:schemeClr val="tx1"/>
                </a:solidFill>
              </a:rPr>
              <a:t>- What are some hobbies that you enjoy or     </a:t>
            </a:r>
          </a:p>
          <a:p>
            <a:pPr algn="just"/>
            <a:r>
              <a:rPr lang="en-US" sz="3200" dirty="0"/>
              <a:t>   want to try?</a:t>
            </a:r>
          </a:p>
          <a:p>
            <a:pPr algn="just"/>
            <a:r>
              <a:rPr lang="en-US" sz="3200" dirty="0">
                <a:solidFill>
                  <a:schemeClr val="tx1"/>
                </a:solidFill>
              </a:rPr>
              <a:t>- How do you balance your hobbies and </a:t>
            </a:r>
          </a:p>
          <a:p>
            <a:pPr algn="just"/>
            <a:r>
              <a:rPr lang="en-US" sz="3200" dirty="0"/>
              <a:t>   your work or study?</a:t>
            </a:r>
          </a:p>
          <a:p>
            <a:pPr algn="just"/>
            <a:r>
              <a:rPr lang="en-US" sz="3200" dirty="0">
                <a:solidFill>
                  <a:schemeClr val="tx1"/>
                </a:solidFill>
              </a:rPr>
              <a:t>- What are some benefits or challenges of </a:t>
            </a:r>
          </a:p>
          <a:p>
            <a:pPr algn="just"/>
            <a:r>
              <a:rPr lang="en-US" sz="3200" dirty="0"/>
              <a:t>  having hobbies?</a:t>
            </a:r>
          </a:p>
          <a:p>
            <a:pPr algn="just"/>
            <a:r>
              <a:rPr lang="en-US" sz="3200" dirty="0">
                <a:solidFill>
                  <a:schemeClr val="tx1"/>
                </a:solidFill>
              </a:rPr>
              <a:t>- How did you discover or develop your</a:t>
            </a:r>
          </a:p>
          <a:p>
            <a:pPr algn="just"/>
            <a:r>
              <a:rPr lang="en-US" sz="3200" dirty="0"/>
              <a:t>  hobbies?</a:t>
            </a:r>
            <a:endParaRPr lang="en-US" sz="3200" dirty="0">
              <a:solidFill>
                <a:schemeClr val="tx1"/>
              </a:solidFill>
            </a:endParaRPr>
          </a:p>
        </p:txBody>
      </p:sp>
      <p:pic>
        <p:nvPicPr>
          <p:cNvPr id="7" name="Content Placeholder 6" descr="QA"/>
          <p:cNvPicPr>
            <a:picLocks noGrp="1" noChangeAspect="1"/>
          </p:cNvPicPr>
          <p:nvPr>
            <p:ph idx="1"/>
          </p:nvPr>
        </p:nvPicPr>
        <p:blipFill>
          <a:blip r:embed="rId3"/>
          <a:stretch>
            <a:fillRect/>
          </a:stretch>
        </p:blipFill>
        <p:spPr>
          <a:xfrm>
            <a:off x="114300" y="1514475"/>
            <a:ext cx="4147185" cy="4147185"/>
          </a:xfrm>
          <a:prstGeom prst="rect">
            <a:avLst/>
          </a:prstGeom>
        </p:spPr>
      </p:pic>
      <p:sp>
        <p:nvSpPr>
          <p:cNvPr id="2" name="TextBox 3"/>
          <p:cNvSpPr txBox="1"/>
          <p:nvPr/>
        </p:nvSpPr>
        <p:spPr>
          <a:xfrm>
            <a:off x="4710430" y="1898015"/>
            <a:ext cx="7045325" cy="706755"/>
          </a:xfrm>
          <a:prstGeom prst="rect">
            <a:avLst/>
          </a:prstGeom>
          <a:noFill/>
        </p:spPr>
        <p:txBody>
          <a:bodyPr wrap="square" rtlCol="0">
            <a:spAutoFit/>
          </a:bodyPr>
          <a:lstStyle/>
          <a:p>
            <a:pPr algn="just"/>
            <a:r>
              <a:rPr lang="en-US" sz="4000" b="1" dirty="0"/>
              <a:t>Questions:</a:t>
            </a:r>
          </a:p>
        </p:txBody>
      </p:sp>
      <p:sp>
        <p:nvSpPr>
          <p:cNvPr id="5" name="TextBox 3"/>
          <p:cNvSpPr txBox="1"/>
          <p:nvPr/>
        </p:nvSpPr>
        <p:spPr>
          <a:xfrm>
            <a:off x="4801870" y="1259840"/>
            <a:ext cx="7500620" cy="583565"/>
          </a:xfrm>
          <a:prstGeom prst="rect">
            <a:avLst/>
          </a:prstGeom>
          <a:noFill/>
        </p:spPr>
        <p:txBody>
          <a:bodyPr wrap="square" rtlCol="0">
            <a:spAutoFit/>
          </a:bodyPr>
          <a:lstStyle/>
          <a:p>
            <a:pPr algn="just"/>
            <a:r>
              <a:rPr lang="en-US" sz="3200" dirty="0">
                <a:solidFill>
                  <a:schemeClr val="tx1"/>
                </a:solidFill>
                <a:highlight>
                  <a:srgbClr val="FFFF00"/>
                </a:highlight>
              </a:rPr>
              <a:t>Now, share your ideas.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47650" y="1768476"/>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generation (n)</a:t>
            </a:r>
            <a:r>
              <a:rPr lang="en-US" sz="5400" b="1" dirty="0"/>
              <a:t> </a:t>
            </a:r>
            <a:endParaRPr lang="en-US" sz="5400" b="1" dirty="0">
              <a:solidFill>
                <a:srgbClr val="AD4F0F"/>
              </a:solidFill>
            </a:endParaRPr>
          </a:p>
        </p:txBody>
      </p:sp>
      <p:sp>
        <p:nvSpPr>
          <p:cNvPr id="12" name="Rectangle 11"/>
          <p:cNvSpPr/>
          <p:nvPr/>
        </p:nvSpPr>
        <p:spPr>
          <a:xfrm>
            <a:off x="712154" y="4194807"/>
            <a:ext cx="4050892" cy="829945"/>
          </a:xfrm>
          <a:prstGeom prst="rect">
            <a:avLst/>
          </a:prstGeom>
        </p:spPr>
        <p:txBody>
          <a:bodyPr wrap="square">
            <a:spAutoFit/>
          </a:bodyPr>
          <a:lstStyle/>
          <a:p>
            <a:pPr lvl="0" algn="ctr"/>
            <a:r>
              <a:rPr lang="en-US" sz="4800" dirty="0" err="1"/>
              <a:t>thế</a:t>
            </a:r>
            <a:r>
              <a:rPr lang="en-US" sz="4800" dirty="0"/>
              <a:t> </a:t>
            </a:r>
            <a:r>
              <a:rPr lang="en-US" sz="4800" dirty="0" err="1"/>
              <a:t>hệ</a:t>
            </a:r>
            <a:endParaRPr lang="en-US" sz="4800" dirty="0"/>
          </a:p>
        </p:txBody>
      </p:sp>
      <p:sp>
        <p:nvSpPr>
          <p:cNvPr id="2" name="Rectangle 1"/>
          <p:cNvSpPr/>
          <p:nvPr/>
        </p:nvSpPr>
        <p:spPr>
          <a:xfrm>
            <a:off x="1343654" y="3143815"/>
            <a:ext cx="3528595" cy="769441"/>
          </a:xfrm>
          <a:prstGeom prst="rect">
            <a:avLst/>
          </a:prstGeom>
        </p:spPr>
        <p:txBody>
          <a:bodyPr wrap="none">
            <a:spAutoFit/>
          </a:bodyPr>
          <a:lstStyle/>
          <a:p>
            <a:pPr algn="ctr"/>
            <a:r>
              <a:rPr lang="en-US" sz="4400" b="1" dirty="0">
                <a:solidFill>
                  <a:schemeClr val="accent5">
                    <a:lumMod val="50000"/>
                  </a:schemeClr>
                </a:solidFill>
              </a:rPr>
              <a:t>/ˌ</a:t>
            </a:r>
            <a:r>
              <a:rPr lang="en-US" sz="4400" b="1" dirty="0" err="1">
                <a:solidFill>
                  <a:schemeClr val="accent5">
                    <a:lumMod val="50000"/>
                  </a:schemeClr>
                </a:solidFill>
              </a:rPr>
              <a:t>dʒenəˈreɪʃn</a:t>
            </a:r>
            <a:r>
              <a:rPr lang="en-US" sz="44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882005" y="1130935"/>
            <a:ext cx="6247130" cy="1446550"/>
          </a:xfrm>
          <a:prstGeom prst="rect">
            <a:avLst/>
          </a:prstGeom>
          <a:noFill/>
          <a:ln w="9525">
            <a:noFill/>
          </a:ln>
        </p:spPr>
        <p:txBody>
          <a:bodyPr wrap="square">
            <a:spAutoFit/>
          </a:bodyPr>
          <a:lstStyle/>
          <a:p>
            <a:pPr marL="635" indent="-635"/>
            <a:r>
              <a:rPr lang="en-US" sz="4400" b="0" dirty="0">
                <a:solidFill>
                  <a:srgbClr val="000000"/>
                </a:solidFill>
                <a:latin typeface="Times New Roman" panose="02020603050405020304" pitchFamily="18" charset="0"/>
              </a:rPr>
              <a:t>all the people of about the same age within a society</a:t>
            </a:r>
          </a:p>
        </p:txBody>
      </p:sp>
      <p:pic>
        <p:nvPicPr>
          <p:cNvPr id="5" name="gener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87045" y="3143885"/>
            <a:ext cx="989965" cy="989965"/>
          </a:xfrm>
          <a:prstGeom prst="rect">
            <a:avLst/>
          </a:prstGeom>
        </p:spPr>
      </p:pic>
      <p:pic>
        <p:nvPicPr>
          <p:cNvPr id="13" name="Content Placeholder 12" descr="generations-work-best-work-traits-different-generations-106443554"/>
          <p:cNvPicPr>
            <a:picLocks noGrp="1" noChangeAspect="1"/>
          </p:cNvPicPr>
          <p:nvPr>
            <p:ph sz="half" idx="2"/>
          </p:nvPr>
        </p:nvPicPr>
        <p:blipFill>
          <a:blip r:embed="rId6"/>
          <a:srcRect t="14161" b="26409"/>
          <a:stretch>
            <a:fillRect/>
          </a:stretch>
        </p:blipFill>
        <p:spPr>
          <a:xfrm>
            <a:off x="5776595" y="3477895"/>
            <a:ext cx="6247130" cy="2766060"/>
          </a:xfrm>
          <a:prstGeom prst="rect">
            <a:avLst/>
          </a:prstGeom>
        </p:spPr>
      </p:pic>
      <p:pic>
        <p:nvPicPr>
          <p:cNvPr id="6" name="Content Placeholder 5" descr="114576973-set-of-cute-colorful-line-icons-of-different-houses-and-living-conditions-on-yellow-background"/>
          <p:cNvPicPr>
            <a:picLocks noGrp="1" noChangeAspect="1"/>
          </p:cNvPicPr>
          <p:nvPr>
            <p:ph idx="1"/>
          </p:nvPr>
        </p:nvPicPr>
        <p:blipFill>
          <a:blip r:embed="rId7"/>
          <a:stretch>
            <a:fillRect/>
          </a:stretch>
        </p:blipFill>
        <p:spPr>
          <a:xfrm>
            <a:off x="-4853940" y="4363085"/>
            <a:ext cx="2196465" cy="21964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mediacall" presetSubtype="0" fill="hold" nodeType="withEffect">
                                  <p:stCondLst>
                                    <p:cond delay="0"/>
                                  </p:stCondLst>
                                  <p:childTnLst>
                                    <p:cmd type="call" cmd="playFrom(0.0)">
                                      <p:cBhvr>
                                        <p:cTn id="9" dur="1032"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TotalTime>
  <Words>2003</Words>
  <PresentationFormat>Widescreen</PresentationFormat>
  <Paragraphs>379</Paragraphs>
  <Slides>34</Slides>
  <Notes>28</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Adobe Gothic Std B</vt:lpstr>
      <vt:lpstr>Arial</vt:lpstr>
      <vt:lpstr>Calibri</vt:lpstr>
      <vt:lpstr>Calibri Light</vt:lpstr>
      <vt:lpstr>Comic Sans MS</vt:lpstr>
      <vt:lpstr>Cooper Black</vt:lpstr>
      <vt:lpstr>Courier New</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2024-03-06T15:57:07Z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8C7035F1CAF14C38A987F017ED973128_13</vt:lpwstr>
  </property>
  <property fmtid="{D5CDD505-2E9C-101B-9397-08002B2CF9AE}" pid="3" name="KSOProductBuildVer">
    <vt:lpwstr>1033-12.2.0.13306</vt:lpwstr>
  </property>
</Properties>
</file>