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89" r:id="rId3"/>
    <p:sldMasterId id="2147483701" r:id="rId4"/>
    <p:sldMasterId id="2147483713" r:id="rId5"/>
    <p:sldMasterId id="2147483725" r:id="rId6"/>
    <p:sldMasterId id="2147483737" r:id="rId7"/>
  </p:sldMasterIdLst>
  <p:notesMasterIdLst>
    <p:notesMasterId r:id="rId17"/>
  </p:notesMasterIdLst>
  <p:sldIdLst>
    <p:sldId id="361" r:id="rId8"/>
    <p:sldId id="362" r:id="rId9"/>
    <p:sldId id="360" r:id="rId10"/>
    <p:sldId id="331" r:id="rId11"/>
    <p:sldId id="2007577120" r:id="rId12"/>
    <p:sldId id="2007577122" r:id="rId13"/>
    <p:sldId id="2007577124" r:id="rId14"/>
    <p:sldId id="2007577118" r:id="rId15"/>
    <p:sldId id="20075771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0E3E4-832D-4B82-9257-32413298F195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21C01-BB4E-43B4-BF2D-65F935D7C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7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094B691-B9FC-4B9E-BB15-9B4592A8084B}" type="slidenum">
              <a:rPr lang="en-US">
                <a:solidFill>
                  <a:srgbClr val="000000"/>
                </a:solidFill>
              </a:rPr>
              <a:pPr eaLnBrk="1" hangingPunct="1"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787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53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633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596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192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348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09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9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3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5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1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67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31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7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7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0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1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8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4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5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57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5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2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50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64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8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97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26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D5F13C6-08C0-4E93-8DA7-F2007D007DDA}" type="datetimeFigureOut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9EF4EF-4730-411C-AD39-8F3744551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8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B0A484-BE22-41D0-AB75-93E26A184E50}" type="datetimeFigureOut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4F5832-1371-4D4E-89C0-7F82CB481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1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937286-6CE7-48B6-99B9-CDECE6BB731A}" type="datetimeFigureOut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0DB0E7-0947-465B-AAC1-AB6947E68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82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8E3176-A9AE-427C-AFE9-E1A69ACA8CDD}" type="datetimeFigureOut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EC70B11-5194-4E34-B9A7-55F384FA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245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69964E8-0BC1-47BD-8303-0CD08BF5CA67}" type="datetimeFigureOut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82249C4-8B35-4CD1-83E7-D63BB4A0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48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D0E35EA-6543-4177-99D2-1E2F12A01461}" type="datetimeFigureOut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4DAEB0-E810-4950-9A99-86C6C7999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13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6CB5169-14C2-4AF5-8008-C35996E2511D}" type="datetimeFigureOut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564F3A-12D5-4779-8440-3071415E3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346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F677D03-8B91-49F8-B868-69BAD9EF1516}" type="datetimeFigureOut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EE4E1F2-D09F-4376-8102-33B04F178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74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5E44BE5-9D54-41CF-B73D-D6DF8392FEDB}" type="datetimeFigureOut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3DEE74C-5723-4136-812F-02C218041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400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4A51AB0-DE08-4666-80F1-C04185DB3F55}" type="datetimeFigureOut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EE79B2-153B-4659-9D92-7DF55F210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04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939F8D-5F73-41C5-B6B5-DDB0E58D54CB}" type="datetimeFigureOut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C96E00-224E-429E-A076-BA0C42787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17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3A7F6-135A-4273-988B-4D23BCC1DD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59174"/>
      </p:ext>
    </p:extLst>
  </p:cSld>
  <p:clrMapOvr>
    <a:masterClrMapping/>
  </p:clrMapOvr>
  <p:transition spd="med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4980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F7653-D685-4D9F-B271-8627563E65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601515"/>
      </p:ext>
    </p:extLst>
  </p:cSld>
  <p:clrMapOvr>
    <a:masterClrMapping/>
  </p:clrMapOvr>
  <p:transition spd="med">
    <p:strips dir="r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B9E9D-B407-41A7-A1AE-E8B1442003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22217"/>
      </p:ext>
    </p:extLst>
  </p:cSld>
  <p:clrMapOvr>
    <a:masterClrMapping/>
  </p:clrMapOvr>
  <p:transition spd="med">
    <p:strips dir="r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39139-D155-427A-9C15-BDC7505A60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59042"/>
      </p:ext>
    </p:extLst>
  </p:cSld>
  <p:clrMapOvr>
    <a:masterClrMapping/>
  </p:clrMapOvr>
  <p:transition spd="med">
    <p:strips dir="r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B9301-6EE1-44E1-853D-558E43DBAB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81260"/>
      </p:ext>
    </p:extLst>
  </p:cSld>
  <p:clrMapOvr>
    <a:masterClrMapping/>
  </p:clrMapOvr>
  <p:transition spd="med">
    <p:strips dir="r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E767F-5762-4739-84BB-C7FE8AC5E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72007"/>
      </p:ext>
    </p:extLst>
  </p:cSld>
  <p:clrMapOvr>
    <a:masterClrMapping/>
  </p:clrMapOvr>
  <p:transition spd="med">
    <p:strips dir="r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81642-CF52-4553-9B8F-831E904F95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90169"/>
      </p:ext>
    </p:extLst>
  </p:cSld>
  <p:clrMapOvr>
    <a:masterClrMapping/>
  </p:clrMapOvr>
  <p:transition spd="med">
    <p:strips dir="r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18EF4-7E03-4D13-A22A-A3334780BA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18669"/>
      </p:ext>
    </p:extLst>
  </p:cSld>
  <p:clrMapOvr>
    <a:masterClrMapping/>
  </p:clrMapOvr>
  <p:transition spd="med">
    <p:strips dir="r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A3A3E-0F0E-4821-98E6-F570423A10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61545"/>
      </p:ext>
    </p:extLst>
  </p:cSld>
  <p:clrMapOvr>
    <a:masterClrMapping/>
  </p:clrMapOvr>
  <p:transition spd="med">
    <p:strips dir="r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1CF02-D72D-41D5-AA14-83A8986D8E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75380"/>
      </p:ext>
    </p:extLst>
  </p:cSld>
  <p:clrMapOvr>
    <a:masterClrMapping/>
  </p:clrMapOvr>
  <p:transition spd="med">
    <p:strips dir="r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01894-57E2-4CE6-A711-D5463ADB6B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68172"/>
      </p:ext>
    </p:extLst>
  </p:cSld>
  <p:clrMapOvr>
    <a:masterClrMapping/>
  </p:clrMapOvr>
  <p:transition spd="med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989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838AB-987F-4961-A740-4058B60A5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243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D89EA-6CAD-49BC-A306-DC6C0A4A6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659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5A6C6-1AE3-4D16-BC64-6F992A41A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691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0EFA7-12F3-4116-9822-9BE89268E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27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C1E61-2DDF-4CC8-9E31-20E508047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49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FD06C-C49A-47F8-932C-8FFD0E3E7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489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65AC1-F1DB-4157-9081-F6B49CD39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31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1CE1F-1E93-4DDA-B6D5-4F4AD6906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37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B9BC3-CED3-42C9-BD28-3B25224F1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39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11D35-4615-4618-82C5-181CF2487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14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1126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E79E4-BA2B-477C-9265-A205C96F3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75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47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587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873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2FDC53-EB7C-4E30-BD56-254D85E1A9EB}"/>
              </a:ext>
            </a:extLst>
          </p:cNvPr>
          <p:cNvSpPr txBox="1"/>
          <p:nvPr userDrawn="1"/>
        </p:nvSpPr>
        <p:spPr>
          <a:xfrm>
            <a:off x="9398977" y="54936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16249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9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068642-816B-4762-84C9-92B08C932722}"/>
              </a:ext>
            </a:extLst>
          </p:cNvPr>
          <p:cNvSpPr txBox="1"/>
          <p:nvPr userDrawn="1"/>
        </p:nvSpPr>
        <p:spPr>
          <a:xfrm>
            <a:off x="9265920" y="94736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94961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04E6841-CEB9-4B89-9B67-272E2F74D53E}" type="datetimeFigureOut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CBBBB80-0506-483E-AAC4-5245AE83B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970" y="-14288"/>
            <a:ext cx="1223433" cy="104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20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4A465-90F7-4FD2-A0D4-982B95D2017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6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med"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7F4944-AE10-4BF6-9BC3-CEA6409520D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5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9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D978843-FFF4-4E0D-A4B7-49C55FF85D27}"/>
              </a:ext>
            </a:extLst>
          </p:cNvPr>
          <p:cNvSpPr txBox="1"/>
          <p:nvPr/>
        </p:nvSpPr>
        <p:spPr>
          <a:xfrm>
            <a:off x="2352535" y="1252594"/>
            <a:ext cx="701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76036" y="0"/>
            <a:ext cx="2815964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dinhphuong110993@gmail.com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xmlns="" id="{9F302B99-0A58-46E5-AE4C-ADD77C242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22" y="0"/>
            <a:ext cx="11898376" cy="6692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76036" y="0"/>
            <a:ext cx="2815964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dinhphuong110993@gmail.com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42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015" y="433137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D978843-FFF4-4E0D-A4B7-49C55FF85D27}"/>
              </a:ext>
            </a:extLst>
          </p:cNvPr>
          <p:cNvSpPr txBox="1"/>
          <p:nvPr/>
        </p:nvSpPr>
        <p:spPr>
          <a:xfrm>
            <a:off x="2869893" y="1644226"/>
            <a:ext cx="7016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Bài</a:t>
            </a:r>
            <a:r>
              <a:rPr lang="en-US" sz="4800" b="1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 </a:t>
            </a:r>
            <a:r>
              <a:rPr lang="en-US" sz="4800" b="1" dirty="0" err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viết</a:t>
            </a:r>
            <a:r>
              <a:rPr lang="en-US" sz="4800" b="1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 1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Đôi</a:t>
            </a:r>
            <a:r>
              <a:rPr lang="en-US" sz="4800" b="1" noProof="0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 </a:t>
            </a:r>
            <a:r>
              <a:rPr lang="en-US" sz="4800" b="1" noProof="0" dirty="0" err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bàn</a:t>
            </a:r>
            <a:r>
              <a:rPr lang="en-US" sz="4800" b="1" noProof="0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 </a:t>
            </a:r>
            <a:r>
              <a:rPr lang="en-US" sz="4800" b="1" noProof="0" dirty="0" err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tay</a:t>
            </a:r>
            <a:r>
              <a:rPr lang="en-US" sz="4800" b="1" noProof="0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 </a:t>
            </a:r>
            <a:r>
              <a:rPr lang="en-US" sz="4800" b="1" noProof="0" dirty="0" err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bé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76036" y="0"/>
            <a:ext cx="2815964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dinhphuong110993@gmail.com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462116" y="914404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142699" y="127821"/>
            <a:ext cx="579711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BF273D-F031-4FB8-91A3-3F6894B0D253}"/>
              </a:ext>
            </a:extLst>
          </p:cNvPr>
          <p:cNvSpPr txBox="1"/>
          <p:nvPr/>
        </p:nvSpPr>
        <p:spPr>
          <a:xfrm>
            <a:off x="557636" y="1177447"/>
            <a:ext cx="5090321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Đôi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tay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xíu</a:t>
            </a:r>
            <a:endParaRPr lang="vi-VN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Mà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siêng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năng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vi-VN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Hết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sâu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kim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cho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</a:t>
            </a:r>
            <a:endParaRPr lang="en-US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Lại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nhặt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rau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giúp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mẹ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6"/>
            <a:ext cx="4007056" cy="46420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B4E63F-F413-4566-B3F4-9B614339E8B8}"/>
              </a:ext>
            </a:extLst>
          </p:cNvPr>
          <p:cNvSpPr txBox="1"/>
          <p:nvPr/>
        </p:nvSpPr>
        <p:spPr>
          <a:xfrm>
            <a:off x="4402432" y="1174164"/>
            <a:ext cx="5090321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Đôi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tay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be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endParaRPr lang="vi-VN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ai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biết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  <a:endParaRPr lang="vi-VN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Chiều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cây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cho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ông</a:t>
            </a:r>
            <a:endParaRPr lang="vi-VN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Tối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chép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thơ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tặng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</a:t>
            </a:r>
            <a:r>
              <a:rPr lang="vi-VN" sz="2400" b="1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0022E9B-7E57-4F68-8262-54D611C143C3}"/>
              </a:ext>
            </a:extLst>
          </p:cNvPr>
          <p:cNvSpPr/>
          <p:nvPr/>
        </p:nvSpPr>
        <p:spPr>
          <a:xfrm>
            <a:off x="692462" y="4012713"/>
            <a:ext cx="7643673" cy="1029809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thơ có những chữ nào viết hoa?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0C8177F-C67C-4498-B25C-692C2BBADB1F}"/>
              </a:ext>
            </a:extLst>
          </p:cNvPr>
          <p:cNvCxnSpPr/>
          <p:nvPr/>
        </p:nvCxnSpPr>
        <p:spPr>
          <a:xfrm>
            <a:off x="657067" y="1693881"/>
            <a:ext cx="22194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E6E9463-C9B1-4156-8F9D-8D6E87566AD2}"/>
              </a:ext>
            </a:extLst>
          </p:cNvPr>
          <p:cNvCxnSpPr/>
          <p:nvPr/>
        </p:nvCxnSpPr>
        <p:spPr>
          <a:xfrm>
            <a:off x="657067" y="2253174"/>
            <a:ext cx="22194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7A6C2FC-A498-4CDC-81FE-15B38EE56982}"/>
              </a:ext>
            </a:extLst>
          </p:cNvPr>
          <p:cNvCxnSpPr/>
          <p:nvPr/>
        </p:nvCxnSpPr>
        <p:spPr>
          <a:xfrm>
            <a:off x="657067" y="2803589"/>
            <a:ext cx="22194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3C2C971-2AB5-4BFC-BF20-CE0CE9B94497}"/>
              </a:ext>
            </a:extLst>
          </p:cNvPr>
          <p:cNvCxnSpPr/>
          <p:nvPr/>
        </p:nvCxnSpPr>
        <p:spPr>
          <a:xfrm>
            <a:off x="657067" y="3333443"/>
            <a:ext cx="22194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86D4722-4263-4A5C-9396-76B60D430777}"/>
              </a:ext>
            </a:extLst>
          </p:cNvPr>
          <p:cNvCxnSpPr/>
          <p:nvPr/>
        </p:nvCxnSpPr>
        <p:spPr>
          <a:xfrm>
            <a:off x="4443277" y="1631151"/>
            <a:ext cx="22194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D4AB889-C490-4F66-9A8D-4C2CD97FBA2F}"/>
              </a:ext>
            </a:extLst>
          </p:cNvPr>
          <p:cNvCxnSpPr/>
          <p:nvPr/>
        </p:nvCxnSpPr>
        <p:spPr>
          <a:xfrm>
            <a:off x="4474347" y="2253174"/>
            <a:ext cx="22194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1A81CF2-2F34-4161-A45A-B3FF405D750D}"/>
              </a:ext>
            </a:extLst>
          </p:cNvPr>
          <p:cNvCxnSpPr/>
          <p:nvPr/>
        </p:nvCxnSpPr>
        <p:spPr>
          <a:xfrm>
            <a:off x="4514297" y="2803589"/>
            <a:ext cx="22194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C311CB7-11AF-487B-B80A-CC9BC5187C1B}"/>
              </a:ext>
            </a:extLst>
          </p:cNvPr>
          <p:cNvCxnSpPr/>
          <p:nvPr/>
        </p:nvCxnSpPr>
        <p:spPr>
          <a:xfrm>
            <a:off x="4474347" y="3345127"/>
            <a:ext cx="22194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376036" y="0"/>
            <a:ext cx="2815964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dinhphuong110993@gmail.com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139"/>
          <p:cNvGrpSpPr>
            <a:grpSpLocks/>
          </p:cNvGrpSpPr>
          <p:nvPr/>
        </p:nvGrpSpPr>
        <p:grpSpPr bwMode="auto">
          <a:xfrm>
            <a:off x="-50795" y="7"/>
            <a:ext cx="1157817" cy="1095375"/>
            <a:chOff x="1353570" y="1860082"/>
            <a:chExt cx="1425587" cy="1247005"/>
          </a:xfrm>
        </p:grpSpPr>
        <p:sp>
          <p:nvSpPr>
            <p:cNvPr id="22" name="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ea"/>
                <a:sym typeface="+mn-lt"/>
              </a:endParaRPr>
            </a:p>
          </p:txBody>
        </p:sp>
        <p:sp>
          <p:nvSpPr>
            <p:cNvPr id="23" name="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30791" y="2017314"/>
              <a:ext cx="1071145" cy="937964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1</a:t>
              </a:r>
              <a:endPara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24" name="AutoShape 3">
              <a:extLst>
                <a:ext uri="{FF2B5EF4-FFF2-40B4-BE49-F238E27FC236}"/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4383" y="2223341"/>
              <a:ext cx="380504" cy="553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34"/>
          <p:cNvGrpSpPr>
            <a:grpSpLocks/>
          </p:cNvGrpSpPr>
          <p:nvPr/>
        </p:nvGrpSpPr>
        <p:grpSpPr bwMode="auto">
          <a:xfrm>
            <a:off x="0" y="6529388"/>
            <a:ext cx="12194117" cy="328612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417311" y="6557554"/>
              <a:ext cx="2427895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826155" y="6557554"/>
              <a:ext cx="2480813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300618" y="6557554"/>
              <a:ext cx="2480813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715812" y="6557554"/>
              <a:ext cx="2478697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6557554"/>
              <a:ext cx="2427895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135"/>
          <p:cNvGrpSpPr>
            <a:grpSpLocks/>
          </p:cNvGrpSpPr>
          <p:nvPr/>
        </p:nvGrpSpPr>
        <p:grpSpPr bwMode="auto">
          <a:xfrm>
            <a:off x="1214969" y="0"/>
            <a:ext cx="10636251" cy="1219200"/>
            <a:chOff x="2470108" y="2002067"/>
            <a:chExt cx="8616920" cy="966897"/>
          </a:xfrm>
        </p:grpSpPr>
        <p:sp>
          <p:nvSpPr>
            <p:cNvPr id="3" name="2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470108" y="2002067"/>
              <a:ext cx="8236232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64541" name="137"/>
            <p:cNvSpPr txBox="1">
              <a:spLocks noChangeArrowheads="1"/>
            </p:cNvSpPr>
            <p:nvPr/>
          </p:nvSpPr>
          <p:spPr bwMode="auto">
            <a:xfrm>
              <a:off x="2470108" y="2129641"/>
              <a:ext cx="8616920" cy="56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4000" b="1" smtClean="0">
                <a:solidFill>
                  <a:srgbClr val="00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</a:endParaRPr>
            </a:p>
          </p:txBody>
        </p:sp>
      </p:grpSp>
      <p:grpSp>
        <p:nvGrpSpPr>
          <p:cNvPr id="5" name="139"/>
          <p:cNvGrpSpPr>
            <a:grpSpLocks/>
          </p:cNvGrpSpPr>
          <p:nvPr/>
        </p:nvGrpSpPr>
        <p:grpSpPr bwMode="auto">
          <a:xfrm>
            <a:off x="-50795" y="7"/>
            <a:ext cx="1157817" cy="109537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30791" y="2017314"/>
              <a:ext cx="1071145" cy="937964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5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2</a:t>
              </a:r>
              <a:endParaRPr lang="zh-CN" alt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/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4383" y="2223341"/>
              <a:ext cx="380504" cy="553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4517" name="Rectangle 8"/>
          <p:cNvSpPr>
            <a:spLocks noChangeArrowheads="1"/>
          </p:cNvSpPr>
          <p:nvPr/>
        </p:nvSpPr>
        <p:spPr bwMode="auto">
          <a:xfrm>
            <a:off x="1107020" y="339725"/>
            <a:ext cx="1058333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 chữ phù hợp với ô trống: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4518" name="Rectangle 11"/>
          <p:cNvSpPr>
            <a:spLocks noChangeArrowheads="1"/>
          </p:cNvSpPr>
          <p:nvPr/>
        </p:nvSpPr>
        <p:spPr bwMode="auto">
          <a:xfrm>
            <a:off x="948268" y="1762125"/>
            <a:ext cx="4665133" cy="7683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∎</a:t>
            </a: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ái đồng hồ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914401" y="1749425"/>
            <a:ext cx="4667251" cy="7683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ái đồng hồ</a:t>
            </a:r>
          </a:p>
        </p:txBody>
      </p:sp>
      <p:sp>
        <p:nvSpPr>
          <p:cNvPr id="64520" name="Rectangle 14"/>
          <p:cNvSpPr>
            <a:spLocks noChangeArrowheads="1"/>
          </p:cNvSpPr>
          <p:nvPr/>
        </p:nvSpPr>
        <p:spPr bwMode="auto">
          <a:xfrm>
            <a:off x="6568018" y="1749431"/>
            <a:ext cx="2475358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∎</a:t>
            </a: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 tu hú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631519" y="1747845"/>
            <a:ext cx="2284600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 tu hú</a:t>
            </a:r>
          </a:p>
        </p:txBody>
      </p:sp>
      <p:sp>
        <p:nvSpPr>
          <p:cNvPr id="64522" name="Rectangle 15"/>
          <p:cNvSpPr>
            <a:spLocks noChangeArrowheads="1"/>
          </p:cNvSpPr>
          <p:nvPr/>
        </p:nvSpPr>
        <p:spPr bwMode="auto">
          <a:xfrm>
            <a:off x="1026587" y="2887669"/>
            <a:ext cx="2427268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∎</a:t>
            </a: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êu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047751" y="2892431"/>
            <a:ext cx="2268570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êu</a:t>
            </a:r>
          </a:p>
        </p:txBody>
      </p:sp>
      <p:sp>
        <p:nvSpPr>
          <p:cNvPr id="64524" name="Rectangle 16"/>
          <p:cNvSpPr>
            <a:spLocks noChangeArrowheads="1"/>
          </p:cNvSpPr>
          <p:nvPr/>
        </p:nvSpPr>
        <p:spPr bwMode="auto">
          <a:xfrm>
            <a:off x="4438651" y="4051300"/>
            <a:ext cx="4000500" cy="7699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∎</a:t>
            </a: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âu chuyện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337051" y="4041775"/>
            <a:ext cx="4203700" cy="7699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âu chuyện</a:t>
            </a:r>
          </a:p>
        </p:txBody>
      </p:sp>
      <p:sp>
        <p:nvSpPr>
          <p:cNvPr id="64526" name="Rectangle 17"/>
          <p:cNvSpPr>
            <a:spLocks noChangeArrowheads="1"/>
          </p:cNvSpPr>
          <p:nvPr/>
        </p:nvSpPr>
        <p:spPr bwMode="auto">
          <a:xfrm>
            <a:off x="7306733" y="2874970"/>
            <a:ext cx="1330814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∎</a:t>
            </a: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ì lạ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306735" y="2892431"/>
            <a:ext cx="1172116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ì lạ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35000" y="4821245"/>
            <a:ext cx="466794" cy="76944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0" idx="3"/>
          </p:cNvCxnSpPr>
          <p:nvPr/>
        </p:nvCxnSpPr>
        <p:spPr>
          <a:xfrm flipV="1">
            <a:off x="1101794" y="4821246"/>
            <a:ext cx="2147291" cy="384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325284" y="4329120"/>
            <a:ext cx="3417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cxnSp>
        <p:nvCxnSpPr>
          <p:cNvPr id="37" name="Straight Arrow Connector 36"/>
          <p:cNvCxnSpPr>
            <a:stCxn id="20" idx="3"/>
          </p:cNvCxnSpPr>
          <p:nvPr/>
        </p:nvCxnSpPr>
        <p:spPr>
          <a:xfrm>
            <a:off x="1101794" y="5205966"/>
            <a:ext cx="2223491" cy="756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51201" y="4797431"/>
            <a:ext cx="4347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280833" y="5440370"/>
            <a:ext cx="4347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cxnSp>
        <p:nvCxnSpPr>
          <p:cNvPr id="47" name="Straight Arrow Connector 46"/>
          <p:cNvCxnSpPr>
            <a:stCxn id="20" idx="3"/>
          </p:cNvCxnSpPr>
          <p:nvPr/>
        </p:nvCxnSpPr>
        <p:spPr>
          <a:xfrm>
            <a:off x="1101794" y="5205966"/>
            <a:ext cx="1946211" cy="5852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194304" y="4916495"/>
            <a:ext cx="591829" cy="769441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c: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568017" y="4916488"/>
            <a:ext cx="33265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 nguyên âm: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a, ă, â, o, ô, ơ, u, ư</a:t>
            </a:r>
            <a:endParaRPr lang="en-US" sz="32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67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7" grpId="0" animBg="1"/>
      <p:bldP spid="29" grpId="0" animBg="1"/>
      <p:bldP spid="20" grpId="0" animBg="1"/>
      <p:bldP spid="28" grpId="0"/>
      <p:bldP spid="41" grpId="0"/>
      <p:bldP spid="43" grpId="0"/>
      <p:bldP spid="39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914400" y="-304800"/>
            <a:ext cx="10668000" cy="1371600"/>
          </a:xfrm>
        </p:spPr>
        <p:txBody>
          <a:bodyPr/>
          <a:lstStyle/>
          <a:p>
            <a:pPr algn="l" eaLnBrk="1" hangingPunct="1"/>
            <a:r>
              <a:rPr lang="en-US" sz="2800" b="1" smtClean="0">
                <a:solidFill>
                  <a:srgbClr val="0000FF"/>
                </a:solidFill>
              </a:rPr>
              <a:t>Viết vào vở 10 chữ cái trong bảng sau:</a:t>
            </a:r>
          </a:p>
        </p:txBody>
      </p:sp>
      <p:sp>
        <p:nvSpPr>
          <p:cNvPr id="65539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406400" y="1600200"/>
            <a:ext cx="10668000" cy="3124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/>
              <a:t>       </a:t>
            </a:r>
          </a:p>
        </p:txBody>
      </p:sp>
      <p:graphicFrame>
        <p:nvGraphicFramePr>
          <p:cNvPr id="36012" name="Group 172"/>
          <p:cNvGraphicFramePr>
            <a:graphicFrameLocks noGrp="1"/>
          </p:cNvGraphicFramePr>
          <p:nvPr/>
        </p:nvGraphicFramePr>
        <p:xfrm>
          <a:off x="1524000" y="914407"/>
          <a:ext cx="9245600" cy="5257801"/>
        </p:xfrm>
        <a:graphic>
          <a:graphicData uri="http://schemas.openxmlformats.org/drawingml/2006/table">
            <a:tbl>
              <a:tblPr/>
              <a:tblGrid>
                <a:gridCol w="3149600"/>
                <a:gridCol w="2980267"/>
                <a:gridCol w="3115733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thứ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tự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Chữ cái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Tên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chữ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cái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952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Ớ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bê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xê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dê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đê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e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" charset="0"/>
                        </a:rPr>
                        <a:t>ê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35966" name="Text Box 126"/>
          <p:cNvSpPr txBox="1">
            <a:spLocks noChangeArrowheads="1"/>
          </p:cNvSpPr>
          <p:nvPr/>
        </p:nvSpPr>
        <p:spPr bwMode="auto">
          <a:xfrm>
            <a:off x="5892800" y="4662488"/>
            <a:ext cx="81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35967" name="Text Box 127"/>
          <p:cNvSpPr txBox="1">
            <a:spLocks noChangeArrowheads="1"/>
          </p:cNvSpPr>
          <p:nvPr/>
        </p:nvSpPr>
        <p:spPr bwMode="auto">
          <a:xfrm>
            <a:off x="5892800" y="5195888"/>
            <a:ext cx="81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65588" name="Text Box 128"/>
          <p:cNvSpPr txBox="1">
            <a:spLocks noChangeArrowheads="1"/>
          </p:cNvSpPr>
          <p:nvPr/>
        </p:nvSpPr>
        <p:spPr bwMode="auto">
          <a:xfrm>
            <a:off x="5892800" y="5653088"/>
            <a:ext cx="81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sp>
        <p:nvSpPr>
          <p:cNvPr id="129081" name="Text Box 129"/>
          <p:cNvSpPr txBox="1">
            <a:spLocks noChangeArrowheads="1"/>
          </p:cNvSpPr>
          <p:nvPr/>
        </p:nvSpPr>
        <p:spPr bwMode="auto">
          <a:xfrm>
            <a:off x="5892800" y="4052888"/>
            <a:ext cx="81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35970" name="Text Box 130"/>
          <p:cNvSpPr txBox="1">
            <a:spLocks noChangeArrowheads="1"/>
          </p:cNvSpPr>
          <p:nvPr/>
        </p:nvSpPr>
        <p:spPr bwMode="auto">
          <a:xfrm>
            <a:off x="5892800" y="3048007"/>
            <a:ext cx="81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5971" name="Text Box 131"/>
          <p:cNvSpPr txBox="1">
            <a:spLocks noChangeArrowheads="1"/>
          </p:cNvSpPr>
          <p:nvPr/>
        </p:nvSpPr>
        <p:spPr bwMode="auto">
          <a:xfrm>
            <a:off x="5892800" y="2528888"/>
            <a:ext cx="81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â</a:t>
            </a:r>
          </a:p>
        </p:txBody>
      </p:sp>
      <p:sp>
        <p:nvSpPr>
          <p:cNvPr id="35972" name="Text Box 132"/>
          <p:cNvSpPr txBox="1">
            <a:spLocks noChangeArrowheads="1"/>
          </p:cNvSpPr>
          <p:nvPr/>
        </p:nvSpPr>
        <p:spPr bwMode="auto">
          <a:xfrm>
            <a:off x="5892800" y="2009782"/>
            <a:ext cx="81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grpSp>
        <p:nvGrpSpPr>
          <p:cNvPr id="13" name="139"/>
          <p:cNvGrpSpPr>
            <a:grpSpLocks/>
          </p:cNvGrpSpPr>
          <p:nvPr/>
        </p:nvGrpSpPr>
        <p:grpSpPr bwMode="auto">
          <a:xfrm>
            <a:off x="-50795" y="7"/>
            <a:ext cx="1157817" cy="1095375"/>
            <a:chOff x="1353570" y="1860082"/>
            <a:chExt cx="1425587" cy="1247005"/>
          </a:xfrm>
        </p:grpSpPr>
        <p:sp>
          <p:nvSpPr>
            <p:cNvPr id="14" name="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2000" kern="0">
                <a:solidFill>
                  <a:prstClr val="white"/>
                </a:solidFill>
                <a:latin typeface="Calibri"/>
                <a:sym typeface="+mn-lt"/>
              </a:endParaRPr>
            </a:p>
          </p:txBody>
        </p:sp>
        <p:sp>
          <p:nvSpPr>
            <p:cNvPr id="15" name="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30791" y="2017314"/>
              <a:ext cx="1071145" cy="937964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5400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3</a:t>
              </a:r>
              <a:endParaRPr lang="zh-CN" altLang="en-US" sz="5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16" name="AutoShape 3">
              <a:extLst>
                <a:ext uri="{FF2B5EF4-FFF2-40B4-BE49-F238E27FC236}"/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4383" y="2223341"/>
              <a:ext cx="380504" cy="553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Calibri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61071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9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66" grpId="0"/>
      <p:bldP spid="35967" grpId="0"/>
      <p:bldP spid="129081" grpId="0"/>
      <p:bldP spid="35970" grpId="0"/>
      <p:bldP spid="35971" grpId="0"/>
      <p:bldP spid="359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101600" y="152400"/>
            <a:ext cx="1219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FFF"/>
                </a:solidFill>
                <a:latin typeface=".VnTime" pitchFamily="34" charset="0"/>
              </a:rPr>
              <a:t> . Häc thuéc b¶ng ch÷ c¸i:</a:t>
            </a:r>
          </a:p>
        </p:txBody>
      </p:sp>
      <p:graphicFrame>
        <p:nvGraphicFramePr>
          <p:cNvPr id="100422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50071"/>
              </p:ext>
            </p:extLst>
          </p:nvPr>
        </p:nvGraphicFramePr>
        <p:xfrm>
          <a:off x="1930401" y="976313"/>
          <a:ext cx="6028266" cy="5197412"/>
        </p:xfrm>
        <a:graphic>
          <a:graphicData uri="http://schemas.openxmlformats.org/drawingml/2006/table">
            <a:tbl>
              <a:tblPr/>
              <a:tblGrid>
                <a:gridCol w="3014133"/>
                <a:gridCol w="3014133"/>
              </a:tblGrid>
              <a:tr h="5182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Time" panose="020B7200000000000000" pitchFamily="34" charset="0"/>
                        </a:rPr>
                        <a:t>Sè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Time" panose="020B7200000000000000" pitchFamily="34" charset="0"/>
                        </a:rPr>
                        <a:t>thø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Time" panose="020B7200000000000000" pitchFamily="34" charset="0"/>
                        </a:rPr>
                        <a:t>tù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L="121920" marR="12192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Time" panose="020B7200000000000000" pitchFamily="34" charset="0"/>
                        </a:rPr>
                        <a:t>Ch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Time" panose="020B7200000000000000" pitchFamily="34" charset="0"/>
                        </a:rPr>
                        <a:t>÷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Time" panose="020B7200000000000000" pitchFamily="34" charset="0"/>
                        </a:rPr>
                        <a:t>c¸i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L="121920" marR="12192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Arial" pitchFamily="34" charset="0"/>
                        </a:rPr>
                        <a:t>1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Arial" pitchFamily="34" charset="0"/>
                        </a:rPr>
                        <a:t>a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Arial" pitchFamily="34" charset="0"/>
                        </a:rPr>
                        <a:t>2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Arial" pitchFamily="34" charset="0"/>
                        </a:rPr>
                        <a:t>3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Arial" pitchFamily="34" charset="0"/>
                        </a:rPr>
                        <a:t>4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Arial" pitchFamily="34" charset="0"/>
                        </a:rPr>
                        <a:t>5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Arial" pitchFamily="34" charset="0"/>
                        </a:rPr>
                        <a:t>c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Arial" pitchFamily="34" charset="0"/>
                        </a:rPr>
                        <a:t>6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Arial" pitchFamily="34" charset="0"/>
                        </a:rPr>
                        <a:t>7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Arial" pitchFamily="34" charset="0"/>
                        </a:rPr>
                        <a:t>8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.VnArial" pitchFamily="34" charset="0"/>
                        </a:rPr>
                        <a:t>9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6603" name="Text Box 62"/>
          <p:cNvSpPr txBox="1">
            <a:spLocks noChangeArrowheads="1"/>
          </p:cNvSpPr>
          <p:nvPr/>
        </p:nvSpPr>
        <p:spPr bwMode="auto">
          <a:xfrm>
            <a:off x="6299200" y="2001838"/>
            <a:ext cx="111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sp>
        <p:nvSpPr>
          <p:cNvPr id="66604" name="Text Box 63"/>
          <p:cNvSpPr txBox="1">
            <a:spLocks noChangeArrowheads="1"/>
          </p:cNvSpPr>
          <p:nvPr/>
        </p:nvSpPr>
        <p:spPr bwMode="auto">
          <a:xfrm>
            <a:off x="6197600" y="2535238"/>
            <a:ext cx="111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</a:t>
            </a:r>
          </a:p>
        </p:txBody>
      </p:sp>
      <p:sp>
        <p:nvSpPr>
          <p:cNvPr id="66605" name="Text Box 64"/>
          <p:cNvSpPr txBox="1">
            <a:spLocks noChangeArrowheads="1"/>
          </p:cNvSpPr>
          <p:nvPr/>
        </p:nvSpPr>
        <p:spPr bwMode="auto">
          <a:xfrm>
            <a:off x="6096000" y="4059238"/>
            <a:ext cx="812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00"/>
                </a:solidFill>
                <a:latin typeface=".VnArial" pitchFamily="34" charset="0"/>
              </a:rPr>
              <a:t>d</a:t>
            </a:r>
            <a:endParaRPr lang="en-US" altLang="en-US" sz="3600" dirty="0" smtClean="0">
              <a:solidFill>
                <a:srgbClr val="FFFF00"/>
              </a:solidFill>
              <a:latin typeface=".VnArial" pitchFamily="34" charset="0"/>
            </a:endParaRPr>
          </a:p>
        </p:txBody>
      </p:sp>
      <p:sp>
        <p:nvSpPr>
          <p:cNvPr id="66606" name="Text Box 65"/>
          <p:cNvSpPr txBox="1">
            <a:spLocks noChangeArrowheads="1"/>
          </p:cNvSpPr>
          <p:nvPr/>
        </p:nvSpPr>
        <p:spPr bwMode="auto">
          <a:xfrm>
            <a:off x="6096000" y="4587875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FFFF00"/>
                </a:solidFill>
                <a:latin typeface=".VnArial" pitchFamily="34" charset="0"/>
              </a:rPr>
              <a:t>đ</a:t>
            </a:r>
          </a:p>
        </p:txBody>
      </p:sp>
      <p:sp>
        <p:nvSpPr>
          <p:cNvPr id="66607" name="Text Box 66"/>
          <p:cNvSpPr txBox="1">
            <a:spLocks noChangeArrowheads="1"/>
          </p:cNvSpPr>
          <p:nvPr/>
        </p:nvSpPr>
        <p:spPr bwMode="auto">
          <a:xfrm>
            <a:off x="6051551" y="5081588"/>
            <a:ext cx="111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00"/>
                </a:solidFill>
                <a:latin typeface=".VnArial" pitchFamily="34" charset="0"/>
              </a:rPr>
              <a:t>e</a:t>
            </a:r>
            <a:endParaRPr lang="en-US" altLang="en-US" sz="3600" dirty="0" smtClean="0">
              <a:solidFill>
                <a:srgbClr val="FFFF00"/>
              </a:solidFill>
              <a:latin typeface=".VnArial" pitchFamily="34" charset="0"/>
            </a:endParaRPr>
          </a:p>
        </p:txBody>
      </p:sp>
      <p:sp>
        <p:nvSpPr>
          <p:cNvPr id="66608" name="Text Box 67"/>
          <p:cNvSpPr txBox="1">
            <a:spLocks noChangeArrowheads="1"/>
          </p:cNvSpPr>
          <p:nvPr/>
        </p:nvSpPr>
        <p:spPr bwMode="auto">
          <a:xfrm>
            <a:off x="6096000" y="5619750"/>
            <a:ext cx="111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sp>
        <p:nvSpPr>
          <p:cNvPr id="66609" name="Text Box 68"/>
          <p:cNvSpPr txBox="1">
            <a:spLocks noChangeArrowheads="1"/>
          </p:cNvSpPr>
          <p:nvPr/>
        </p:nvSpPr>
        <p:spPr bwMode="auto">
          <a:xfrm>
            <a:off x="6191251" y="3048000"/>
            <a:ext cx="111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FFFF00"/>
                </a:solidFill>
                <a:latin typeface=".VnArial" pitchFamily="34" charset="0"/>
              </a:rPr>
              <a:t>b</a:t>
            </a:r>
            <a:endParaRPr lang="en-US" altLang="en-US" sz="3600" dirty="0" smtClean="0">
              <a:solidFill>
                <a:srgbClr val="FFFF00"/>
              </a:solidFill>
              <a:latin typeface=".VnArial" pitchFamily="34" charset="0"/>
            </a:endParaRPr>
          </a:p>
        </p:txBody>
      </p:sp>
      <p:sp>
        <p:nvSpPr>
          <p:cNvPr id="100425" name="AutoShape 73"/>
          <p:cNvSpPr>
            <a:spLocks noChangeArrowheads="1"/>
          </p:cNvSpPr>
          <p:nvPr/>
        </p:nvSpPr>
        <p:spPr bwMode="auto">
          <a:xfrm>
            <a:off x="6045200" y="2514600"/>
            <a:ext cx="812800" cy="533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5400" smtClean="0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00426" name="AutoShape 74"/>
          <p:cNvSpPr>
            <a:spLocks noChangeArrowheads="1"/>
          </p:cNvSpPr>
          <p:nvPr/>
        </p:nvSpPr>
        <p:spPr bwMode="auto">
          <a:xfrm>
            <a:off x="5892800" y="5135563"/>
            <a:ext cx="812800" cy="533400"/>
          </a:xfrm>
          <a:prstGeom prst="smileyFace">
            <a:avLst>
              <a:gd name="adj" fmla="val 4653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5400" smtClean="0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00427" name="AutoShape 75"/>
          <p:cNvSpPr>
            <a:spLocks noChangeArrowheads="1"/>
          </p:cNvSpPr>
          <p:nvPr/>
        </p:nvSpPr>
        <p:spPr bwMode="auto">
          <a:xfrm>
            <a:off x="6070600" y="1468438"/>
            <a:ext cx="812800" cy="533400"/>
          </a:xfrm>
          <a:prstGeom prst="smileyFace">
            <a:avLst>
              <a:gd name="adj" fmla="val 4653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5400" smtClean="0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00428" name="AutoShape 76"/>
          <p:cNvSpPr>
            <a:spLocks noChangeArrowheads="1"/>
          </p:cNvSpPr>
          <p:nvPr/>
        </p:nvSpPr>
        <p:spPr bwMode="auto">
          <a:xfrm>
            <a:off x="6051551" y="3525838"/>
            <a:ext cx="812800" cy="5334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5400" smtClean="0">
              <a:solidFill>
                <a:srgbClr val="00000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47431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25" grpId="0" animBg="1"/>
      <p:bldP spid="100426" grpId="0" animBg="1"/>
      <p:bldP spid="100427" grpId="0" animBg="1"/>
      <p:bldP spid="1004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2"/>
            <a:ext cx="6349846" cy="1165570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06E4FE81-70BA-41F4-BF05-6EA2825C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7" y="636890"/>
            <a:ext cx="12024459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xmlns="" id="{5B053235-3294-4D24-BDC3-53A3C73D1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404307"/>
              </p:ext>
            </p:extLst>
          </p:nvPr>
        </p:nvGraphicFramePr>
        <p:xfrm>
          <a:off x="899164" y="2120087"/>
          <a:ext cx="4917441" cy="4353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>
                  <a:extLst>
                    <a:ext uri="{9D8B030D-6E8A-4147-A177-3AD203B41FA5}">
                      <a16:colId xmlns:a16="http://schemas.microsoft.com/office/drawing/2014/main" xmlns="" val="1122422540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xmlns="" val="28920763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xmlns="" val="1416036857"/>
                    </a:ext>
                  </a:extLst>
                </a:gridCol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456467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2424718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421852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6571515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329946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9332805"/>
                  </a:ext>
                </a:extLst>
              </a:tr>
            </a:tbl>
          </a:graphicData>
        </a:graphic>
      </p:graphicFrame>
      <p:graphicFrame>
        <p:nvGraphicFramePr>
          <p:cNvPr id="23" name="Table 6">
            <a:extLst>
              <a:ext uri="{FF2B5EF4-FFF2-40B4-BE49-F238E27FC236}">
                <a16:creationId xmlns:a16="http://schemas.microsoft.com/office/drawing/2014/main" xmlns="" id="{55F4989A-C406-4848-9796-C28DC71FB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579790"/>
              </p:ext>
            </p:extLst>
          </p:nvPr>
        </p:nvGraphicFramePr>
        <p:xfrm>
          <a:off x="6426204" y="2120087"/>
          <a:ext cx="4917441" cy="364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>
                  <a:extLst>
                    <a:ext uri="{9D8B030D-6E8A-4147-A177-3AD203B41FA5}">
                      <a16:colId xmlns:a16="http://schemas.microsoft.com/office/drawing/2014/main" xmlns="" val="1122422540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xmlns="" val="28920763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xmlns="" val="1416036857"/>
                    </a:ext>
                  </a:extLst>
                </a:gridCol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456467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2424718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421852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6571515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32994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6A5B384-8EC7-4AB6-A7AC-38551B41F2DD}"/>
              </a:ext>
            </a:extLst>
          </p:cNvPr>
          <p:cNvSpPr txBox="1"/>
          <p:nvPr/>
        </p:nvSpPr>
        <p:spPr>
          <a:xfrm>
            <a:off x="3026411" y="4512200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F628295-B802-4954-A1D8-EEF7BA6AF921}"/>
              </a:ext>
            </a:extLst>
          </p:cNvPr>
          <p:cNvSpPr txBox="1"/>
          <p:nvPr/>
        </p:nvSpPr>
        <p:spPr>
          <a:xfrm>
            <a:off x="3026411" y="5829215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5AA16DE-7951-45BE-AADD-257B1D2A1638}"/>
              </a:ext>
            </a:extLst>
          </p:cNvPr>
          <p:cNvSpPr txBox="1"/>
          <p:nvPr/>
        </p:nvSpPr>
        <p:spPr>
          <a:xfrm>
            <a:off x="8553451" y="3074673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063D362-4C4E-43B3-8163-3C6AF23D6D66}"/>
              </a:ext>
            </a:extLst>
          </p:cNvPr>
          <p:cNvSpPr txBox="1"/>
          <p:nvPr/>
        </p:nvSpPr>
        <p:spPr>
          <a:xfrm>
            <a:off x="8553451" y="4490918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E827EBE-D9D2-48F6-BE98-E212F8164D98}"/>
              </a:ext>
            </a:extLst>
          </p:cNvPr>
          <p:cNvSpPr/>
          <p:nvPr/>
        </p:nvSpPr>
        <p:spPr>
          <a:xfrm>
            <a:off x="767080" y="1276813"/>
            <a:ext cx="747016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4BA2A4C-23CE-48F5-BD0E-A3F0E7FE74BC}"/>
              </a:ext>
            </a:extLst>
          </p:cNvPr>
          <p:cNvSpPr/>
          <p:nvPr/>
        </p:nvSpPr>
        <p:spPr>
          <a:xfrm flipV="1">
            <a:off x="8668863" y="1294994"/>
            <a:ext cx="3172719" cy="457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12BBCCC-5A3A-4090-8822-9C61F8F0893B}"/>
              </a:ext>
            </a:extLst>
          </p:cNvPr>
          <p:cNvSpPr/>
          <p:nvPr/>
        </p:nvSpPr>
        <p:spPr>
          <a:xfrm flipV="1">
            <a:off x="411148" y="1839971"/>
            <a:ext cx="143417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08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3" y="2197897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801" y="3429006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309</Words>
  <Application>Microsoft Office PowerPoint</Application>
  <PresentationFormat>Custom</PresentationFormat>
  <Paragraphs>134</Paragraphs>
  <Slides>9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Office 主题</vt:lpstr>
      <vt:lpstr>1_Office 主题​​</vt:lpstr>
      <vt:lpstr>Office 主题​​</vt:lpstr>
      <vt:lpstr>5_Office Theme</vt:lpstr>
      <vt:lpstr>6_Office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vào vở 10 chữ cái trong bảng sau:</vt:lpstr>
      <vt:lpstr>PowerPoint Presentation</vt:lpstr>
      <vt:lpstr>2. Tìm những chữ cái còn thiếu trong bảng. Học thuộc tên các chữ cái.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9</cp:revision>
  <dcterms:created xsi:type="dcterms:W3CDTF">2021-07-24T01:05:21Z</dcterms:created>
  <dcterms:modified xsi:type="dcterms:W3CDTF">2021-08-25T07:50:19Z</dcterms:modified>
</cp:coreProperties>
</file>