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Lst>
  <p:sldSz cy="6858000" cx="9144000"/>
  <p:notesSz cx="6858000" cy="9144000"/>
  <p:embeddedFontLst>
    <p:embeddedFont>
      <p:font typeface="Tahoma"/>
      <p:regular r:id="rId72"/>
      <p:bold r:id="rId73"/>
    </p:embeddedFont>
    <p:embeddedFont>
      <p:font typeface="Libre Baskerville"/>
      <p:regular r:id="rId74"/>
      <p:bold r:id="rId75"/>
      <p: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77" roundtripDataSignature="AMtx7miAyzwUGFqSz4BIDw4gasUvilSF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9E0769-D05E-499C-85C7-A3E9B2FD69AF}">
  <a:tblStyle styleId="{849E0769-D05E-499C-85C7-A3E9B2FD69AF}"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Tahoma-bold.fntdata"/><Relationship Id="rId72" Type="http://schemas.openxmlformats.org/officeDocument/2006/relationships/font" Target="fonts/Tahoma-regular.fntdata"/><Relationship Id="rId31" Type="http://schemas.openxmlformats.org/officeDocument/2006/relationships/slide" Target="slides/slide25.xml"/><Relationship Id="rId75" Type="http://schemas.openxmlformats.org/officeDocument/2006/relationships/font" Target="fonts/LibreBaskerville-bold.fntdata"/><Relationship Id="rId30" Type="http://schemas.openxmlformats.org/officeDocument/2006/relationships/slide" Target="slides/slide24.xml"/><Relationship Id="rId74" Type="http://schemas.openxmlformats.org/officeDocument/2006/relationships/font" Target="fonts/LibreBaskerville-regular.fntdata"/><Relationship Id="rId33" Type="http://schemas.openxmlformats.org/officeDocument/2006/relationships/slide" Target="slides/slide27.xml"/><Relationship Id="rId77" Type="http://customschemas.google.com/relationships/presentationmetadata" Target="metadata"/><Relationship Id="rId32" Type="http://schemas.openxmlformats.org/officeDocument/2006/relationships/slide" Target="slides/slide26.xml"/><Relationship Id="rId76" Type="http://schemas.openxmlformats.org/officeDocument/2006/relationships/font" Target="fonts/LibreBaskerville-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a:p>
            <a:pPr indent="0" lvl="0" marL="0" rtl="0" algn="l">
              <a:lnSpc>
                <a:spcPct val="100000"/>
              </a:lnSpc>
              <a:spcBef>
                <a:spcPts val="360"/>
              </a:spcBef>
              <a:spcAft>
                <a:spcPts val="0"/>
              </a:spcAft>
              <a:buSzPts val="1400"/>
              <a:buNone/>
            </a:pPr>
            <a:r>
              <a:t/>
            </a:r>
            <a:endParaRPr b="1"/>
          </a:p>
          <a:p>
            <a:pPr indent="0" lvl="0" marL="0" rtl="0" algn="l">
              <a:lnSpc>
                <a:spcPct val="100000"/>
              </a:lnSpc>
              <a:spcBef>
                <a:spcPts val="360"/>
              </a:spcBef>
              <a:spcAft>
                <a:spcPts val="0"/>
              </a:spcAft>
              <a:buSzPts val="1400"/>
              <a:buNone/>
            </a:pPr>
            <a:r>
              <a:t/>
            </a:r>
            <a:endParaRPr/>
          </a:p>
        </p:txBody>
      </p:sp>
      <p:sp>
        <p:nvSpPr>
          <p:cNvPr id="187" name="Google Shape;18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01" name="Google Shape;20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08" name="Google Shape;20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14" name="Google Shape;21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23" name="Google Shape;22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29" name="Google Shape;22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5" name="Google Shape;23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8" name="Google Shape;9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48" name="Google Shape;24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64" name="Google Shape;26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71" name="Google Shape;27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84" name="Google Shape;28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90" name="Google Shape;29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96" name="Google Shape;29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02" name="Google Shape;30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10" name="Google Shape;31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15" name="Google Shape;31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20" name="Google Shape;32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4" name="Google Shape;10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36" name="Google Shape;33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343" name="Google Shape;343;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63" name="Google Shape;36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72" name="Google Shape;37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11" name="Google Shape;41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17" name="Google Shape;417;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23" name="Google Shape;42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44" name="Google Shape;44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50" name="Google Shape;45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Báo cáo của cơ quan phòng, chống tôi phạm Liên hợp quốc, mỗi năm trên thế giới có khoảng 4-6 triệu học sinh có liên quan trực tiếp đến bạo lực học đường. Số liệu này ngày càng tăng, khiến bạo lực học đường trở thành vấn đề chung của giáo dục quốc tế.</a:t>
            </a:r>
            <a:endParaRPr/>
          </a:p>
          <a:p>
            <a:pPr indent="0" lvl="0" marL="0" rtl="0" algn="l">
              <a:lnSpc>
                <a:spcPct val="100000"/>
              </a:lnSpc>
              <a:spcBef>
                <a:spcPts val="360"/>
              </a:spcBef>
              <a:spcAft>
                <a:spcPts val="0"/>
              </a:spcAft>
              <a:buSzPts val="1400"/>
              <a:buNone/>
            </a:pPr>
            <a:r>
              <a:rPr lang="en-US"/>
              <a:t>- khoảng 5.200 học sinh/1 vụ đánh nhau</a:t>
            </a:r>
            <a:endParaRPr/>
          </a:p>
          <a:p>
            <a:pPr indent="-171450" lvl="0" marL="171450" rtl="0" algn="l">
              <a:lnSpc>
                <a:spcPct val="100000"/>
              </a:lnSpc>
              <a:spcBef>
                <a:spcPts val="360"/>
              </a:spcBef>
              <a:spcAft>
                <a:spcPts val="0"/>
              </a:spcAft>
              <a:buClr>
                <a:schemeClr val="dk1"/>
              </a:buClr>
              <a:buSzPts val="1200"/>
              <a:buFont typeface="Calibri"/>
              <a:buChar char="-"/>
            </a:pPr>
            <a:r>
              <a:rPr lang="en-US"/>
              <a:t>11.000 học sinh/1 học sinh bị buộc thôi học</a:t>
            </a:r>
            <a:endParaRPr/>
          </a:p>
          <a:p>
            <a:pPr indent="-171450" lvl="0" marL="171450" rtl="0" algn="l">
              <a:lnSpc>
                <a:spcPct val="100000"/>
              </a:lnSpc>
              <a:spcBef>
                <a:spcPts val="360"/>
              </a:spcBef>
              <a:spcAft>
                <a:spcPts val="0"/>
              </a:spcAft>
              <a:buClr>
                <a:schemeClr val="dk1"/>
              </a:buClr>
              <a:buSzPts val="1200"/>
              <a:buFont typeface="Calibri"/>
              <a:buChar char="-"/>
            </a:pPr>
            <a:r>
              <a:rPr lang="en-US"/>
              <a:t>Cũng theo báo cáo của Tổng cục Cảnh sát phòng chống tội phạm, từ năm 2013 đến năm 2-15, đã xử lý hơn 25.00 vụ phạm pháp hình sự với 42.000 đối tượng. Trong đó có hơn 75% là thanh niên và học sinh, sinh viên. </a:t>
            </a:r>
            <a:endParaRPr/>
          </a:p>
          <a:p>
            <a:pPr indent="-171450" lvl="0" marL="171450" rtl="0" algn="l">
              <a:lnSpc>
                <a:spcPct val="100000"/>
              </a:lnSpc>
              <a:spcBef>
                <a:spcPts val="360"/>
              </a:spcBef>
              <a:spcAft>
                <a:spcPts val="0"/>
              </a:spcAft>
              <a:buClr>
                <a:schemeClr val="dk1"/>
              </a:buClr>
              <a:buSzPts val="1200"/>
              <a:buFont typeface="Calibri"/>
              <a:buChar char="-"/>
            </a:pPr>
            <a:r>
              <a:rPr lang="en-US"/>
              <a:t>310 vụ/3 tháng năm 2019</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120" name="Google Shape;12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56" name="Google Shape;456;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62" name="Google Shape;46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68" name="Google Shape;46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74" name="Google Shape;47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94" name="Google Shape;494;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00" name="Google Shape;500;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06" name="Google Shape;50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2" name="Google Shape;512;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
        <p:nvSpPr>
          <p:cNvPr id="513" name="Google Shape;513;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19" name="Google Shape;519;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25" name="Google Shape;525;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8" name="Google Shape;12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35" name="Google Shape;535;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41" name="Google Shape;541;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49" name="Google Shape;549;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58" name="Google Shape;558;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1" name="Google Shape;571;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2" name="Google Shape;572;p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80" name="Google Shape;580;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8" name="Google Shape;588;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9" name="Google Shape;589;p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97" name="Google Shape;597;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4" name="Google Shape;604;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5" name="Google Shape;605;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606" name="Google Shape;606;p58: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18" name="Google Shape;618;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34" name="Google Shape;13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24" name="Google Shape;624;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30" name="Google Shape;630;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36" name="Google Shape;636;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42" name="Google Shape;642;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48" name="Google Shape;648;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654" name="Google Shape;654;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0" name="Google Shape;14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7" name="Google Shape;14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7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7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6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4" name="Google Shape;24;p6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5" name="Google Shape;25;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4" name="Google Shape;34;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9" name="Google Shape;39;p7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0" name="Google Shape;40;p7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1" name="Google Shape;41;p7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2" name="Google Shape;42;p7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3" name="Google Shape;43;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 name="Shape 46"/>
        <p:cNvGrpSpPr/>
        <p:nvPr/>
      </p:nvGrpSpPr>
      <p:grpSpPr>
        <a:xfrm>
          <a:off x="0" y="0"/>
          <a:ext cx="0" cy="0"/>
          <a:chOff x="0" y="0"/>
          <a:chExt cx="0" cy="0"/>
        </a:xfrm>
      </p:grpSpPr>
      <p:sp>
        <p:nvSpPr>
          <p:cNvPr id="47" name="Google Shape;47;p7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 name="Google Shape;48;p7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49" name="Google Shape;49;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7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4" name="Google Shape;54;p7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55" name="Google Shape;55;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7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7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75"/>
          <p:cNvSpPr/>
          <p:nvPr>
            <p:ph idx="2" type="pic"/>
          </p:nvPr>
        </p:nvSpPr>
        <p:spPr>
          <a:xfrm>
            <a:off x="1792288" y="612775"/>
            <a:ext cx="5486400" cy="4114800"/>
          </a:xfrm>
          <a:prstGeom prst="rect">
            <a:avLst/>
          </a:prstGeom>
          <a:noFill/>
          <a:ln>
            <a:noFill/>
          </a:ln>
        </p:spPr>
      </p:sp>
      <p:sp>
        <p:nvSpPr>
          <p:cNvPr id="68" name="Google Shape;68;p7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1" name="Google Shape;11;p6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about:blank" TargetMode="Externa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2.jpg"/><Relationship Id="rId5" Type="http://schemas.openxmlformats.org/officeDocument/2006/relationships/image" Target="../media/image11.jpg"/><Relationship Id="rId6"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
        <p:nvSpPr>
          <p:cNvPr id="89" name="Google Shape;89;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None/>
            </a:pPr>
            <a:r>
              <a:t/>
            </a:r>
            <a:endParaRPr>
              <a:latin typeface="Libre Baskerville"/>
              <a:ea typeface="Libre Baskerville"/>
              <a:cs typeface="Libre Baskerville"/>
              <a:sym typeface="Libre Baskerville"/>
            </a:endParaRPr>
          </a:p>
        </p:txBody>
      </p:sp>
      <p:sp>
        <p:nvSpPr>
          <p:cNvPr descr="Bouquet" id="90" name="Google Shape;90;p1"/>
          <p:cNvSpPr txBox="1"/>
          <p:nvPr>
            <p:ph type="title"/>
          </p:nvPr>
        </p:nvSpPr>
        <p:spPr>
          <a:xfrm>
            <a:off x="0" y="0"/>
            <a:ext cx="9448800" cy="6858000"/>
          </a:xfrm>
          <a:prstGeom prst="rect">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en-US"/>
              <a:t>              </a:t>
            </a:r>
            <a:endParaRPr b="1"/>
          </a:p>
        </p:txBody>
      </p:sp>
      <p:pic>
        <p:nvPicPr>
          <p:cNvPr descr="bouquet" id="91" name="Google Shape;91;p1"/>
          <p:cNvPicPr preferRelativeResize="0"/>
          <p:nvPr/>
        </p:nvPicPr>
        <p:blipFill rotWithShape="1">
          <a:blip r:embed="rId4">
            <a:alphaModFix/>
          </a:blip>
          <a:srcRect b="0" l="0" r="0" t="0"/>
          <a:stretch/>
        </p:blipFill>
        <p:spPr>
          <a:xfrm>
            <a:off x="533400" y="4267200"/>
            <a:ext cx="1371600" cy="1406525"/>
          </a:xfrm>
          <a:prstGeom prst="rect">
            <a:avLst/>
          </a:prstGeom>
          <a:noFill/>
          <a:ln>
            <a:noFill/>
          </a:ln>
        </p:spPr>
      </p:pic>
      <p:pic>
        <p:nvPicPr>
          <p:cNvPr descr="107.jpg" id="92" name="Google Shape;92;p1"/>
          <p:cNvPicPr preferRelativeResize="0"/>
          <p:nvPr/>
        </p:nvPicPr>
        <p:blipFill rotWithShape="1">
          <a:blip r:embed="rId5">
            <a:alphaModFix/>
          </a:blip>
          <a:srcRect b="0" l="0" r="0" t="0"/>
          <a:stretch/>
        </p:blipFill>
        <p:spPr>
          <a:xfrm>
            <a:off x="2209800" y="3733800"/>
            <a:ext cx="4953000" cy="2819400"/>
          </a:xfrm>
          <a:prstGeom prst="rect">
            <a:avLst/>
          </a:prstGeom>
          <a:noFill/>
          <a:ln>
            <a:noFill/>
          </a:ln>
        </p:spPr>
      </p:pic>
      <p:pic>
        <p:nvPicPr>
          <p:cNvPr descr="bouquet" id="93" name="Google Shape;93;p1"/>
          <p:cNvPicPr preferRelativeResize="0"/>
          <p:nvPr/>
        </p:nvPicPr>
        <p:blipFill rotWithShape="1">
          <a:blip r:embed="rId4">
            <a:alphaModFix/>
          </a:blip>
          <a:srcRect b="0" l="0" r="0" t="0"/>
          <a:stretch/>
        </p:blipFill>
        <p:spPr>
          <a:xfrm>
            <a:off x="7413625" y="4191000"/>
            <a:ext cx="1577975" cy="1406525"/>
          </a:xfrm>
          <a:prstGeom prst="rect">
            <a:avLst/>
          </a:prstGeom>
          <a:noFill/>
          <a:ln>
            <a:noFill/>
          </a:ln>
        </p:spPr>
      </p:pic>
      <p:sp>
        <p:nvSpPr>
          <p:cNvPr id="94" name="Google Shape;94;p1"/>
          <p:cNvSpPr txBox="1"/>
          <p:nvPr/>
        </p:nvSpPr>
        <p:spPr>
          <a:xfrm>
            <a:off x="1066800" y="381000"/>
            <a:ext cx="7620000" cy="9906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Arial"/>
                <a:ea typeface="Arial"/>
                <a:cs typeface="Arial"/>
                <a:sym typeface="Arial"/>
              </a:rPr>
              <a:t>Phần 1.2</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304800" y="1371600"/>
            <a:ext cx="8991600" cy="1804988"/>
          </a:xfrm>
          <a:prstGeom prst="rect">
            <a:avLst/>
          </a:prstGeom>
        </p:spPr>
        <p:txBody>
          <a:bodyPr>
            <a:prstTxWarp prst="textPlain"/>
          </a:bodyPr>
          <a:lstStyle/>
          <a:p>
            <a:pPr lvl="0" algn="ctr"/>
            <a:r>
              <a:rPr b="1" i="0">
                <a:ln cap="flat" cmpd="sng" w="12700">
                  <a:solidFill>
                    <a:srgbClr val="0000E2"/>
                  </a:solidFill>
                  <a:prstDash val="solid"/>
                  <a:round/>
                  <a:headEnd len="sm" w="sm" type="none"/>
                  <a:tailEnd len="sm" w="sm" type="none"/>
                </a:ln>
                <a:solidFill>
                  <a:srgbClr val="0000FF"/>
                </a:solidFill>
                <a:latin typeface="Times New Roman"/>
              </a:rPr>
              <a:t>PHÒNG CHỐNG BẠO LỰC</a:t>
            </a:r>
            <a:br>
              <a:rPr b="1" i="0">
                <a:ln cap="flat" cmpd="sng" w="12700">
                  <a:solidFill>
                    <a:srgbClr val="0000E2"/>
                  </a:solidFill>
                  <a:prstDash val="solid"/>
                  <a:round/>
                  <a:headEnd len="sm" w="sm" type="none"/>
                  <a:tailEnd len="sm" w="sm" type="none"/>
                </a:ln>
                <a:solidFill>
                  <a:srgbClr val="0000FF"/>
                </a:solidFill>
                <a:latin typeface="Times New Roman"/>
              </a:rPr>
            </a:br>
            <a:r>
              <a:rPr b="1" i="0">
                <a:ln cap="flat" cmpd="sng" w="12700">
                  <a:solidFill>
                    <a:srgbClr val="0000E2"/>
                  </a:solidFill>
                  <a:prstDash val="solid"/>
                  <a:round/>
                  <a:headEnd len="sm" w="sm" type="none"/>
                  <a:tailEnd len="sm" w="sm" type="none"/>
                </a:ln>
                <a:solidFill>
                  <a:srgbClr val="0000FF"/>
                </a:solidFill>
                <a:latin typeface="Times New Roman"/>
              </a:rPr>
              <a:t>TRÊN CƠ SỞ GIỚI </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0"/>
          <p:cNvSpPr txBox="1"/>
          <p:nvPr>
            <p:ph type="title"/>
          </p:nvPr>
        </p:nvSpPr>
        <p:spPr>
          <a:xfrm>
            <a:off x="1485900" y="274638"/>
            <a:ext cx="6172200" cy="8683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2800">
                <a:latin typeface="Times New Roman"/>
                <a:ea typeface="Times New Roman"/>
                <a:cs typeface="Times New Roman"/>
                <a:sym typeface="Times New Roman"/>
              </a:rPr>
              <a:t>Có bao nhiêu trẻ từng bị trừng phạt thân thể?</a:t>
            </a:r>
            <a:endParaRPr b="1" sz="2800">
              <a:latin typeface="Times New Roman"/>
              <a:ea typeface="Times New Roman"/>
              <a:cs typeface="Times New Roman"/>
              <a:sym typeface="Times New Roman"/>
            </a:endParaRPr>
          </a:p>
        </p:txBody>
      </p:sp>
      <p:sp>
        <p:nvSpPr>
          <p:cNvPr id="181" name="Google Shape;181;p10"/>
          <p:cNvSpPr txBox="1"/>
          <p:nvPr/>
        </p:nvSpPr>
        <p:spPr>
          <a:xfrm>
            <a:off x="552450" y="5750004"/>
            <a:ext cx="8039100"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Times New Roman"/>
                <a:ea typeface="Times New Roman"/>
                <a:cs typeface="Times New Roman"/>
                <a:sym typeface="Times New Roman"/>
              </a:rPr>
              <a:t>Chỉ số</a:t>
            </a:r>
            <a:r>
              <a:rPr b="0" i="0" lang="en-US" sz="1600" u="none" cap="none" strike="noStrike">
                <a:solidFill>
                  <a:schemeClr val="dk1"/>
                </a:solidFill>
                <a:latin typeface="Times New Roman"/>
                <a:ea typeface="Times New Roman"/>
                <a:cs typeface="Times New Roman"/>
                <a:sym typeface="Times New Roman"/>
              </a:rPr>
              <a:t>: Biện pháp kỷ luật sử dụng bạo lực – Tỷ lệ trẻ trong độ tuổi từ 1 - 14 từng phải chịu biện pháp kỷ luật sử dụng bạo lực (tâm lý hoặc/và trừng phạt thể chất).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Nguồn</a:t>
            </a:r>
            <a:r>
              <a:rPr b="0" i="0" lang="en-US" sz="1400" u="none" cap="none" strike="noStrike">
                <a:solidFill>
                  <a:schemeClr val="dk1"/>
                </a:solidFill>
                <a:latin typeface="Times New Roman"/>
                <a:ea typeface="Times New Roman"/>
                <a:cs typeface="Times New Roman"/>
                <a:sym typeface="Times New Roman"/>
              </a:rPr>
              <a:t>: UNICEF (2016)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pic>
        <p:nvPicPr>
          <p:cNvPr id="182" name="Google Shape;182;p10"/>
          <p:cNvPicPr preferRelativeResize="0"/>
          <p:nvPr/>
        </p:nvPicPr>
        <p:blipFill rotWithShape="1">
          <a:blip r:embed="rId3">
            <a:alphaModFix/>
          </a:blip>
          <a:srcRect b="0" l="0" r="0" t="0"/>
          <a:stretch/>
        </p:blipFill>
        <p:spPr>
          <a:xfrm>
            <a:off x="0" y="1219199"/>
            <a:ext cx="4572000" cy="4690533"/>
          </a:xfrm>
          <a:prstGeom prst="rect">
            <a:avLst/>
          </a:prstGeom>
          <a:noFill/>
          <a:ln>
            <a:noFill/>
          </a:ln>
        </p:spPr>
      </p:pic>
      <p:pic>
        <p:nvPicPr>
          <p:cNvPr id="183" name="Google Shape;183;p10"/>
          <p:cNvPicPr preferRelativeResize="0"/>
          <p:nvPr/>
        </p:nvPicPr>
        <p:blipFill rotWithShape="1">
          <a:blip r:embed="rId4">
            <a:alphaModFix/>
          </a:blip>
          <a:srcRect b="0" l="0" r="0" t="0"/>
          <a:stretch/>
        </p:blipFill>
        <p:spPr>
          <a:xfrm>
            <a:off x="4572000" y="965201"/>
            <a:ext cx="4267200" cy="494453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1762433" y="156465"/>
            <a:ext cx="5767080" cy="66443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b="1" lang="en-US" sz="3200">
                <a:latin typeface="Times New Roman"/>
                <a:ea typeface="Times New Roman"/>
                <a:cs typeface="Times New Roman"/>
                <a:sym typeface="Times New Roman"/>
              </a:rPr>
              <a:t>Bạo lực thể chất </a:t>
            </a:r>
            <a:endParaRPr/>
          </a:p>
        </p:txBody>
      </p:sp>
      <p:sp>
        <p:nvSpPr>
          <p:cNvPr id="190" name="Google Shape;190;p11"/>
          <p:cNvSpPr txBox="1"/>
          <p:nvPr/>
        </p:nvSpPr>
        <p:spPr>
          <a:xfrm>
            <a:off x="841887" y="5482697"/>
            <a:ext cx="7747436"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Times New Roman"/>
                <a:ea typeface="Times New Roman"/>
                <a:cs typeface="Times New Roman"/>
                <a:sym typeface="Times New Roman"/>
              </a:rPr>
              <a:t>Chỉ số: </a:t>
            </a:r>
            <a:r>
              <a:rPr b="0" i="0" lang="en-US" sz="1600" u="none" cap="none" strike="noStrike">
                <a:solidFill>
                  <a:schemeClr val="dk1"/>
                </a:solidFill>
                <a:latin typeface="Times New Roman"/>
                <a:ea typeface="Times New Roman"/>
                <a:cs typeface="Times New Roman"/>
                <a:sym typeface="Times New Roman"/>
              </a:rPr>
              <a:t>Học sinh (trong độ tuổi 13 - 15) cho biết từng tham gia đánh nhau được xác định là ‘tỷ lệ (%) học sinh từng tham gia đánh nhau hoặc nhiều hơn trong 12 tháng gần nhất’</a:t>
            </a:r>
            <a:endParaRPr b="0" i="0" sz="1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Nguồn: </a:t>
            </a:r>
            <a:r>
              <a:rPr b="0" i="0" lang="en-US" sz="1400" u="none" cap="none" strike="noStrike">
                <a:solidFill>
                  <a:schemeClr val="dk1"/>
                </a:solidFill>
                <a:latin typeface="Times New Roman"/>
                <a:ea typeface="Times New Roman"/>
                <a:cs typeface="Times New Roman"/>
                <a:sym typeface="Times New Roman"/>
              </a:rPr>
              <a:t>Trung tâm Kiểm soát và Phòng ngừa dịch bệnh (CDC) &amp; Tổ chức Y tế Thế giới (WHO) (2013). Khảo sát toàn cầu sức khỏe học sinh trong nhà trường: Việt Nam.</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pic>
        <p:nvPicPr>
          <p:cNvPr id="191" name="Google Shape;191;p11"/>
          <p:cNvPicPr preferRelativeResize="0"/>
          <p:nvPr/>
        </p:nvPicPr>
        <p:blipFill rotWithShape="1">
          <a:blip r:embed="rId3">
            <a:alphaModFix/>
          </a:blip>
          <a:srcRect b="0" l="0" r="0" t="0"/>
          <a:stretch/>
        </p:blipFill>
        <p:spPr>
          <a:xfrm>
            <a:off x="702623" y="1131358"/>
            <a:ext cx="7886700" cy="43513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descr="fbffa00a055dea03b34c.jpg" id="198" name="Google Shape;198;p12"/>
          <p:cNvPicPr preferRelativeResize="0"/>
          <p:nvPr>
            <p:ph idx="1" type="body"/>
          </p:nvPr>
        </p:nvPicPr>
        <p:blipFill rotWithShape="1">
          <a:blip r:embed="rId3">
            <a:alphaModFix/>
          </a:blip>
          <a:srcRect b="0" l="-4687" r="-4687" t="0"/>
          <a:stretch/>
        </p:blipFill>
        <p:spPr>
          <a:xfrm>
            <a:off x="457200" y="228600"/>
            <a:ext cx="8229600" cy="6172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2" name="Shape 202"/>
        <p:cNvGrpSpPr/>
        <p:nvPr/>
      </p:nvGrpSpPr>
      <p:grpSpPr>
        <a:xfrm>
          <a:off x="0" y="0"/>
          <a:ext cx="0" cy="0"/>
          <a:chOff x="0" y="0"/>
          <a:chExt cx="0" cy="0"/>
        </a:xfrm>
      </p:grpSpPr>
      <p:sp>
        <p:nvSpPr>
          <p:cNvPr id="203" name="Google Shape;203;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Nghiên cứu năm 2016 của UNESCO về BLHĐTCSG</a:t>
            </a:r>
            <a:endParaRPr/>
          </a:p>
        </p:txBody>
      </p:sp>
      <p:pic>
        <p:nvPicPr>
          <p:cNvPr id="204" name="Google Shape;204;p13"/>
          <p:cNvPicPr preferRelativeResize="0"/>
          <p:nvPr/>
        </p:nvPicPr>
        <p:blipFill rotWithShape="1">
          <a:blip r:embed="rId3">
            <a:alphaModFix/>
          </a:blip>
          <a:srcRect b="0" l="0" r="0" t="0"/>
          <a:stretch/>
        </p:blipFill>
        <p:spPr>
          <a:xfrm>
            <a:off x="457200" y="1600200"/>
            <a:ext cx="8229600" cy="4525963"/>
          </a:xfrm>
          <a:prstGeom prst="rect">
            <a:avLst/>
          </a:prstGeom>
          <a:noFill/>
          <a:ln>
            <a:noFill/>
          </a:ln>
        </p:spPr>
      </p:pic>
      <p:sp>
        <p:nvSpPr>
          <p:cNvPr id="205" name="Google Shape;205;p13"/>
          <p:cNvSpPr txBox="1"/>
          <p:nvPr>
            <p:ph idx="4294967295" type="body"/>
          </p:nvPr>
        </p:nvSpPr>
        <p:spPr>
          <a:xfrm>
            <a:off x="914400" y="6218238"/>
            <a:ext cx="7391400" cy="6397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Quan điểm về GD bằng “kỷ luật sắt”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9" name="Shape 209"/>
        <p:cNvGrpSpPr/>
        <p:nvPr/>
      </p:nvGrpSpPr>
      <p:grpSpPr>
        <a:xfrm>
          <a:off x="0" y="0"/>
          <a:ext cx="0" cy="0"/>
          <a:chOff x="0" y="0"/>
          <a:chExt cx="0" cy="0"/>
        </a:xfrm>
      </p:grpSpPr>
      <p:sp>
        <p:nvSpPr>
          <p:cNvPr id="210" name="Google Shape;21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Bạo lực học đường trên cơ sở giới</a:t>
            </a:r>
            <a:endParaRPr/>
          </a:p>
        </p:txBody>
      </p:sp>
      <p:pic>
        <p:nvPicPr>
          <p:cNvPr id="211" name="Google Shape;211;p14"/>
          <p:cNvPicPr preferRelativeResize="0"/>
          <p:nvPr/>
        </p:nvPicPr>
        <p:blipFill rotWithShape="1">
          <a:blip r:embed="rId3">
            <a:alphaModFix/>
          </a:blip>
          <a:srcRect b="0" l="0" r="0" t="0"/>
          <a:stretch/>
        </p:blipFill>
        <p:spPr>
          <a:xfrm>
            <a:off x="457200" y="1600200"/>
            <a:ext cx="8229600" cy="45259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5" name="Shape 215"/>
        <p:cNvGrpSpPr/>
        <p:nvPr/>
      </p:nvGrpSpPr>
      <p:grpSpPr>
        <a:xfrm>
          <a:off x="0" y="0"/>
          <a:ext cx="0" cy="0"/>
          <a:chOff x="0" y="0"/>
          <a:chExt cx="0" cy="0"/>
        </a:xfrm>
      </p:grpSpPr>
      <p:sp>
        <p:nvSpPr>
          <p:cNvPr id="216" name="Google Shape;21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latin typeface="Arial"/>
                <a:ea typeface="Arial"/>
                <a:cs typeface="Arial"/>
                <a:sym typeface="Arial"/>
              </a:rPr>
              <a:t>Khái niệm</a:t>
            </a:r>
            <a:endParaRPr/>
          </a:p>
        </p:txBody>
      </p:sp>
      <p:sp>
        <p:nvSpPr>
          <p:cNvPr id="217" name="Google Shape;217;p15"/>
          <p:cNvSpPr txBox="1"/>
          <p:nvPr>
            <p:ph idx="1" type="body"/>
          </p:nvPr>
        </p:nvSpPr>
        <p:spPr>
          <a:xfrm>
            <a:off x="1828800" y="1066800"/>
            <a:ext cx="7162800" cy="5334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Font typeface="Arial"/>
              <a:buNone/>
            </a:pPr>
            <a:r>
              <a:rPr b="1" lang="en-US" sz="3200">
                <a:latin typeface="Arial"/>
                <a:ea typeface="Arial"/>
                <a:cs typeface="Arial"/>
                <a:sym typeface="Arial"/>
              </a:rPr>
              <a:t>Thế nào là bạo lực học đường?</a:t>
            </a:r>
            <a:endParaRPr/>
          </a:p>
        </p:txBody>
      </p:sp>
      <p:sp>
        <p:nvSpPr>
          <p:cNvPr id="218" name="Google Shape;218;p15"/>
          <p:cNvSpPr txBox="1"/>
          <p:nvPr>
            <p:ph idx="2" type="body"/>
          </p:nvPr>
        </p:nvSpPr>
        <p:spPr>
          <a:xfrm>
            <a:off x="228600" y="1414121"/>
            <a:ext cx="8686800" cy="48006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Calibri"/>
              <a:buNone/>
            </a:pPr>
            <a:r>
              <a:t/>
            </a:r>
            <a:endParaRPr sz="2400">
              <a:latin typeface="Arial"/>
              <a:ea typeface="Arial"/>
              <a:cs typeface="Arial"/>
              <a:sym typeface="Arial"/>
            </a:endParaRPr>
          </a:p>
          <a:p>
            <a:pPr indent="-342900" lvl="0" marL="342900" rtl="0" algn="l">
              <a:lnSpc>
                <a:spcPct val="90000"/>
              </a:lnSpc>
              <a:spcBef>
                <a:spcPts val="480"/>
              </a:spcBef>
              <a:spcAft>
                <a:spcPts val="0"/>
              </a:spcAft>
              <a:buClr>
                <a:schemeClr val="dk1"/>
              </a:buClr>
              <a:buSzPts val="2400"/>
              <a:buFont typeface="Arial"/>
              <a:buNone/>
            </a:pPr>
            <a:r>
              <a:rPr lang="en-US" sz="2400">
                <a:latin typeface="Arial"/>
                <a:ea typeface="Arial"/>
                <a:cs typeface="Arial"/>
                <a:sym typeface="Arial"/>
              </a:rPr>
              <a:t>Bạo lực học đường </a:t>
            </a:r>
            <a:endParaRPr/>
          </a:p>
          <a:p>
            <a:pPr indent="-342900" lvl="0" marL="342900" rtl="0" algn="l">
              <a:lnSpc>
                <a:spcPct val="90000"/>
              </a:lnSpc>
              <a:spcBef>
                <a:spcPts val="480"/>
              </a:spcBef>
              <a:spcAft>
                <a:spcPts val="0"/>
              </a:spcAft>
              <a:buClr>
                <a:schemeClr val="dk1"/>
              </a:buClr>
              <a:buSzPts val="2400"/>
              <a:buFont typeface="Arial"/>
              <a:buNone/>
            </a:pPr>
            <a:r>
              <a:rPr lang="en-US" sz="2400">
                <a:latin typeface="Arial"/>
                <a:ea typeface="Arial"/>
                <a:cs typeface="Arial"/>
                <a:sym typeface="Arial"/>
              </a:rPr>
              <a:t>là những hành động </a:t>
            </a:r>
            <a:endParaRPr/>
          </a:p>
          <a:p>
            <a:pPr indent="-342900" lvl="0" marL="342900" rtl="0" algn="l">
              <a:lnSpc>
                <a:spcPct val="90000"/>
              </a:lnSpc>
              <a:spcBef>
                <a:spcPts val="480"/>
              </a:spcBef>
              <a:spcAft>
                <a:spcPts val="0"/>
              </a:spcAft>
              <a:buClr>
                <a:schemeClr val="dk1"/>
              </a:buClr>
              <a:buSzPts val="2400"/>
              <a:buFont typeface="Arial"/>
              <a:buNone/>
            </a:pPr>
            <a:r>
              <a:rPr lang="en-US" sz="2400">
                <a:latin typeface="Arial"/>
                <a:ea typeface="Arial"/>
                <a:cs typeface="Arial"/>
                <a:sym typeface="Arial"/>
              </a:rPr>
              <a:t>mang tính chất bạo </a:t>
            </a:r>
            <a:endParaRPr/>
          </a:p>
          <a:p>
            <a:pPr indent="-342900" lvl="0" marL="342900" rtl="0" algn="l">
              <a:lnSpc>
                <a:spcPct val="90000"/>
              </a:lnSpc>
              <a:spcBef>
                <a:spcPts val="480"/>
              </a:spcBef>
              <a:spcAft>
                <a:spcPts val="0"/>
              </a:spcAft>
              <a:buClr>
                <a:schemeClr val="dk1"/>
              </a:buClr>
              <a:buSzPts val="2400"/>
              <a:buFont typeface="Arial"/>
              <a:buNone/>
            </a:pPr>
            <a:r>
              <a:rPr lang="en-US" sz="2400">
                <a:latin typeface="Arial"/>
                <a:ea typeface="Arial"/>
                <a:cs typeface="Arial"/>
                <a:sym typeface="Arial"/>
              </a:rPr>
              <a:t>lực xảy ra nơi trường </a:t>
            </a:r>
            <a:endParaRPr/>
          </a:p>
          <a:p>
            <a:pPr indent="-342900" lvl="0" marL="342900" rtl="0" algn="l">
              <a:lnSpc>
                <a:spcPct val="90000"/>
              </a:lnSpc>
              <a:spcBef>
                <a:spcPts val="480"/>
              </a:spcBef>
              <a:spcAft>
                <a:spcPts val="0"/>
              </a:spcAft>
              <a:buClr>
                <a:schemeClr val="dk1"/>
              </a:buClr>
              <a:buSzPts val="2400"/>
              <a:buFont typeface="Arial"/>
              <a:buNone/>
            </a:pPr>
            <a:r>
              <a:rPr lang="en-US" sz="2400">
                <a:latin typeface="Arial"/>
                <a:ea typeface="Arial"/>
                <a:cs typeface="Arial"/>
                <a:sym typeface="Arial"/>
              </a:rPr>
              <a:t>học hoặc liên quan </a:t>
            </a:r>
            <a:endParaRPr/>
          </a:p>
          <a:p>
            <a:pPr indent="-342900" lvl="0" marL="342900" rtl="0" algn="l">
              <a:lnSpc>
                <a:spcPct val="90000"/>
              </a:lnSpc>
              <a:spcBef>
                <a:spcPts val="480"/>
              </a:spcBef>
              <a:spcAft>
                <a:spcPts val="0"/>
              </a:spcAft>
              <a:buClr>
                <a:schemeClr val="dk1"/>
              </a:buClr>
              <a:buSzPts val="2400"/>
              <a:buFont typeface="Arial"/>
              <a:buNone/>
            </a:pPr>
            <a:r>
              <a:rPr lang="en-US" sz="2400">
                <a:latin typeface="Arial"/>
                <a:ea typeface="Arial"/>
                <a:cs typeface="Arial"/>
                <a:sym typeface="Arial"/>
              </a:rPr>
              <a:t>đến trường học.</a:t>
            </a:r>
            <a:endParaRPr/>
          </a:p>
        </p:txBody>
      </p:sp>
      <p:pic>
        <p:nvPicPr>
          <p:cNvPr descr="bạo-lực-học-đường-2" id="219" name="Google Shape;219;p15"/>
          <p:cNvPicPr preferRelativeResize="0"/>
          <p:nvPr/>
        </p:nvPicPr>
        <p:blipFill rotWithShape="1">
          <a:blip r:embed="rId3">
            <a:alphaModFix/>
          </a:blip>
          <a:srcRect b="0" l="0" r="0" t="0"/>
          <a:stretch/>
        </p:blipFill>
        <p:spPr>
          <a:xfrm>
            <a:off x="4648200" y="2057400"/>
            <a:ext cx="4114800" cy="3003550"/>
          </a:xfrm>
          <a:prstGeom prst="rect">
            <a:avLst/>
          </a:prstGeom>
          <a:noFill/>
          <a:ln>
            <a:noFill/>
          </a:ln>
        </p:spPr>
      </p:pic>
      <p:pic>
        <p:nvPicPr>
          <p:cNvPr descr="baoluchocduong" id="220" name="Google Shape;220;p15"/>
          <p:cNvPicPr preferRelativeResize="0"/>
          <p:nvPr/>
        </p:nvPicPr>
        <p:blipFill rotWithShape="1">
          <a:blip r:embed="rId4">
            <a:alphaModFix/>
          </a:blip>
          <a:srcRect b="0" l="0" r="0" t="0"/>
          <a:stretch/>
        </p:blipFill>
        <p:spPr>
          <a:xfrm>
            <a:off x="434926" y="4343400"/>
            <a:ext cx="3657600" cy="2362200"/>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455"/>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2000"/>
                                        <p:tgtEl>
                                          <p:spTgt spid="2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1000"/>
                                        <p:tgtEl>
                                          <p:spTgt spid="2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23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6"/>
          <p:cNvSpPr/>
          <p:nvPr/>
        </p:nvSpPr>
        <p:spPr>
          <a:xfrm>
            <a:off x="152400" y="0"/>
            <a:ext cx="8686800" cy="685800"/>
          </a:xfrm>
          <a:prstGeom prst="flowChartAlternateProcess">
            <a:avLst/>
          </a:prstGeom>
          <a:gradFill>
            <a:gsLst>
              <a:gs pos="0">
                <a:schemeClr val="hlink"/>
              </a:gs>
              <a:gs pos="50000">
                <a:srgbClr val="FFFFFF"/>
              </a:gs>
              <a:gs pos="100000">
                <a:schemeClr val="hlink"/>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KHÁI NIỆM LIÊN QUAN ĐẾN BẠO LỰC GIỚI</a:t>
            </a:r>
            <a:endParaRPr b="0" i="0" sz="1400" u="none" cap="none" strike="noStrike">
              <a:solidFill>
                <a:srgbClr val="000000"/>
              </a:solidFill>
              <a:latin typeface="Arial"/>
              <a:ea typeface="Arial"/>
              <a:cs typeface="Arial"/>
              <a:sym typeface="Arial"/>
            </a:endParaRPr>
          </a:p>
        </p:txBody>
      </p:sp>
      <p:sp>
        <p:nvSpPr>
          <p:cNvPr id="226" name="Google Shape;226;p16"/>
          <p:cNvSpPr/>
          <p:nvPr/>
        </p:nvSpPr>
        <p:spPr>
          <a:xfrm>
            <a:off x="228600" y="847868"/>
            <a:ext cx="8686800" cy="5521512"/>
          </a:xfrm>
          <a:prstGeom prst="rect">
            <a:avLst/>
          </a:prstGeom>
          <a:noFill/>
          <a:ln>
            <a:noFill/>
          </a:ln>
        </p:spPr>
        <p:txBody>
          <a:bodyPr anchorCtr="0" anchor="t" bIns="45700" lIns="91425" spcFirstLastPara="1" rIns="91425" wrap="square" tIns="45700">
            <a:noAutofit/>
          </a:bodyPr>
          <a:lstStyle/>
          <a:p>
            <a:pPr indent="-457200" lvl="0" marL="457200" marR="0" rtl="0" algn="just">
              <a:lnSpc>
                <a:spcPct val="110000"/>
              </a:lnSpc>
              <a:spcBef>
                <a:spcPts val="0"/>
              </a:spcBef>
              <a:spcAft>
                <a:spcPts val="0"/>
              </a:spcAft>
              <a:buClr>
                <a:srgbClr val="0000CC"/>
              </a:buClr>
              <a:buSzPts val="2400"/>
              <a:buFont typeface="Noto Sans Symbols"/>
              <a:buChar char="❖"/>
            </a:pPr>
            <a:r>
              <a:rPr b="1" i="0" lang="en-US" sz="2400" u="none" cap="none" strike="noStrike">
                <a:solidFill>
                  <a:srgbClr val="0000CC"/>
                </a:solidFill>
                <a:latin typeface="Calibri"/>
                <a:ea typeface="Calibri"/>
                <a:cs typeface="Calibri"/>
                <a:sym typeface="Calibri"/>
              </a:rPr>
              <a:t>BẠO LỰC: </a:t>
            </a:r>
            <a:r>
              <a:rPr b="0" i="0" lang="en-US" sz="2400" u="none" cap="none" strike="noStrike">
                <a:solidFill>
                  <a:srgbClr val="878787"/>
                </a:solidFill>
                <a:latin typeface="Tahoma"/>
                <a:ea typeface="Tahoma"/>
                <a:cs typeface="Tahoma"/>
                <a:sym typeface="Tahoma"/>
              </a:rPr>
              <a:t>Là bất cứ hành động nào </a:t>
            </a:r>
            <a:r>
              <a:rPr b="0" i="1" lang="en-US" sz="2400" u="none" cap="none" strike="noStrike">
                <a:solidFill>
                  <a:srgbClr val="FF0000"/>
                </a:solidFill>
                <a:latin typeface="Tahoma"/>
                <a:ea typeface="Tahoma"/>
                <a:cs typeface="Tahoma"/>
                <a:sym typeface="Tahoma"/>
              </a:rPr>
              <a:t>gây tổn hại cho người khác</a:t>
            </a:r>
            <a:r>
              <a:rPr b="0" i="0" lang="en-US" sz="2400" u="none" cap="none" strike="noStrike">
                <a:solidFill>
                  <a:srgbClr val="FF0000"/>
                </a:solidFill>
                <a:latin typeface="Tahoma"/>
                <a:ea typeface="Tahoma"/>
                <a:cs typeface="Tahoma"/>
                <a:sym typeface="Tahoma"/>
              </a:rPr>
              <a:t>,</a:t>
            </a:r>
            <a:r>
              <a:rPr b="0" i="0" lang="en-US" sz="2400" u="none" cap="none" strike="noStrike">
                <a:solidFill>
                  <a:srgbClr val="878787"/>
                </a:solidFill>
                <a:latin typeface="Tahoma"/>
                <a:ea typeface="Tahoma"/>
                <a:cs typeface="Tahoma"/>
                <a:sym typeface="Tahoma"/>
              </a:rPr>
              <a:t> hoặc </a:t>
            </a:r>
            <a:r>
              <a:rPr b="0" i="1" lang="en-US" sz="2400" u="none" cap="none" strike="noStrike">
                <a:solidFill>
                  <a:srgbClr val="FF0000"/>
                </a:solidFill>
                <a:latin typeface="Tahoma"/>
                <a:ea typeface="Tahoma"/>
                <a:cs typeface="Tahoma"/>
                <a:sym typeface="Tahoma"/>
              </a:rPr>
              <a:t>ngăn cản không cho người khác được thực hiện những quyền chính đáng</a:t>
            </a:r>
            <a:endParaRPr b="1" i="0" sz="2400" u="none" cap="none" strike="noStrike">
              <a:solidFill>
                <a:srgbClr val="0000CC"/>
              </a:solidFill>
              <a:latin typeface="Calibri"/>
              <a:ea typeface="Calibri"/>
              <a:cs typeface="Calibri"/>
              <a:sym typeface="Calibri"/>
            </a:endParaRPr>
          </a:p>
          <a:p>
            <a:pPr indent="-457200" lvl="0" marL="457200" marR="0" rtl="0" algn="just">
              <a:lnSpc>
                <a:spcPct val="110000"/>
              </a:lnSpc>
              <a:spcBef>
                <a:spcPts val="600"/>
              </a:spcBef>
              <a:spcAft>
                <a:spcPts val="0"/>
              </a:spcAft>
              <a:buClr>
                <a:srgbClr val="0000CC"/>
              </a:buClr>
              <a:buSzPts val="2400"/>
              <a:buFont typeface="Noto Sans Symbols"/>
              <a:buChar char="❖"/>
            </a:pPr>
            <a:r>
              <a:rPr b="1" i="0" lang="en-US" sz="2400" u="none" cap="none" strike="noStrike">
                <a:solidFill>
                  <a:srgbClr val="0000CC"/>
                </a:solidFill>
                <a:latin typeface="Calibri"/>
                <a:ea typeface="Calibri"/>
                <a:cs typeface="Calibri"/>
                <a:sym typeface="Calibri"/>
              </a:rPr>
              <a:t>BẠO LỰC TRÊN CƠ SỞ GIỚI</a:t>
            </a:r>
            <a:r>
              <a:rPr b="1" i="0" lang="en-US" sz="2400" u="none" cap="none" strike="noStrike">
                <a:solidFill>
                  <a:schemeClr val="dk2"/>
                </a:solidFill>
                <a:latin typeface="Calibri"/>
                <a:ea typeface="Calibri"/>
                <a:cs typeface="Calibri"/>
                <a:sym typeface="Calibri"/>
              </a:rPr>
              <a:t>: Là bất kì </a:t>
            </a:r>
            <a:r>
              <a:rPr b="1" i="1" lang="en-US" sz="2400" u="none" cap="none" strike="noStrike">
                <a:solidFill>
                  <a:srgbClr val="FF0000"/>
                </a:solidFill>
                <a:latin typeface="Calibri"/>
                <a:ea typeface="Calibri"/>
                <a:cs typeface="Calibri"/>
                <a:sym typeface="Calibri"/>
              </a:rPr>
              <a:t>hành động nào gây ra, hoặc có khả năng gây ra</a:t>
            </a:r>
            <a:r>
              <a:rPr b="1" i="0" lang="en-US" sz="2400" u="none" cap="none" strike="noStrike">
                <a:solidFill>
                  <a:srgbClr val="FF0000"/>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các </a:t>
            </a:r>
            <a:r>
              <a:rPr b="1" i="1" lang="en-US" sz="2400" u="none" cap="none" strike="noStrike">
                <a:solidFill>
                  <a:srgbClr val="000000"/>
                </a:solidFill>
                <a:latin typeface="Calibri"/>
                <a:ea typeface="Calibri"/>
                <a:cs typeface="Calibri"/>
                <a:sym typeface="Calibri"/>
              </a:rPr>
              <a:t>tổn hại về thể chất, tình dục, tinh thần hoặc tâm lý </a:t>
            </a:r>
            <a:r>
              <a:rPr b="1" i="0" lang="en-US" sz="2400" u="none" cap="none" strike="noStrike">
                <a:solidFill>
                  <a:schemeClr val="dk2"/>
                </a:solidFill>
                <a:latin typeface="Calibri"/>
                <a:ea typeface="Calibri"/>
                <a:cs typeface="Calibri"/>
                <a:sym typeface="Calibri"/>
              </a:rPr>
              <a:t>của người khác dựa trên</a:t>
            </a:r>
            <a:r>
              <a:rPr b="1" i="0" lang="en-US" sz="2400" u="none" cap="none" strike="noStrike">
                <a:solidFill>
                  <a:schemeClr val="dk1"/>
                </a:solidFill>
                <a:latin typeface="Calibri"/>
                <a:ea typeface="Calibri"/>
                <a:cs typeface="Calibri"/>
                <a:sym typeface="Calibri"/>
              </a:rPr>
              <a:t> </a:t>
            </a:r>
            <a:r>
              <a:rPr b="1" i="1" lang="en-US" sz="2400" u="none" cap="none" strike="noStrike">
                <a:solidFill>
                  <a:srgbClr val="0000CC"/>
                </a:solidFill>
                <a:latin typeface="Calibri"/>
                <a:ea typeface="Calibri"/>
                <a:cs typeface="Calibri"/>
                <a:sym typeface="Calibri"/>
              </a:rPr>
              <a:t>đặc điểm giới tính, định kiến giới</a:t>
            </a:r>
            <a:r>
              <a:rPr b="1" i="0" lang="en-US" sz="2400" u="none" cap="none" strike="noStrike">
                <a:solidFill>
                  <a:srgbClr val="FF0000"/>
                </a:solidFill>
                <a:latin typeface="Calibri"/>
                <a:ea typeface="Calibri"/>
                <a:cs typeface="Calibri"/>
                <a:sym typeface="Calibri"/>
              </a:rPr>
              <a:t> </a:t>
            </a:r>
            <a:r>
              <a:rPr b="1" i="0" lang="en-US" sz="2400" u="none" cap="none" strike="noStrike">
                <a:solidFill>
                  <a:schemeClr val="dk2"/>
                </a:solidFill>
                <a:latin typeface="Calibri"/>
                <a:ea typeface="Calibri"/>
                <a:cs typeface="Calibri"/>
                <a:sym typeface="Calibri"/>
              </a:rPr>
              <a:t>hay sự</a:t>
            </a:r>
            <a:r>
              <a:rPr b="1" i="0" lang="en-US" sz="2400" u="none" cap="none" strike="noStrike">
                <a:solidFill>
                  <a:schemeClr val="dk1"/>
                </a:solidFill>
                <a:latin typeface="Calibri"/>
                <a:ea typeface="Calibri"/>
                <a:cs typeface="Calibri"/>
                <a:sym typeface="Calibri"/>
              </a:rPr>
              <a:t> </a:t>
            </a:r>
            <a:r>
              <a:rPr b="1" i="1" lang="en-US" sz="2400" u="none" cap="none" strike="noStrike">
                <a:solidFill>
                  <a:srgbClr val="0000CC"/>
                </a:solidFill>
                <a:latin typeface="Calibri"/>
                <a:ea typeface="Calibri"/>
                <a:cs typeface="Calibri"/>
                <a:sym typeface="Calibri"/>
              </a:rPr>
              <a:t>PBĐX về giới </a:t>
            </a:r>
            <a:r>
              <a:rPr b="1" i="1" lang="en-US" sz="2400" u="none" cap="none" strike="noStrike">
                <a:solidFill>
                  <a:schemeClr val="dk1"/>
                </a:solidFill>
                <a:latin typeface="Calibri"/>
                <a:ea typeface="Calibri"/>
                <a:cs typeface="Calibri"/>
                <a:sym typeface="Calibri"/>
              </a:rPr>
              <a:t>và từ mối quan hệ </a:t>
            </a:r>
            <a:r>
              <a:rPr b="1" i="1" lang="en-US" sz="2400" u="none" cap="none" strike="noStrike">
                <a:solidFill>
                  <a:srgbClr val="0000FF"/>
                </a:solidFill>
                <a:latin typeface="Calibri"/>
                <a:ea typeface="Calibri"/>
                <a:cs typeface="Calibri"/>
                <a:sym typeface="Calibri"/>
              </a:rPr>
              <a:t>không bình đẳng về quyền lực </a:t>
            </a:r>
            <a:r>
              <a:rPr b="1" i="1" lang="en-US" sz="2400" u="none" cap="none" strike="noStrike">
                <a:solidFill>
                  <a:schemeClr val="dk1"/>
                </a:solidFill>
                <a:latin typeface="Calibri"/>
                <a:ea typeface="Calibri"/>
                <a:cs typeface="Calibri"/>
                <a:sym typeface="Calibri"/>
              </a:rPr>
              <a:t>giữa các giới. </a:t>
            </a:r>
            <a:r>
              <a:rPr b="1" i="1" lang="en-US" sz="2000" u="none" cap="none" strike="noStrike">
                <a:solidFill>
                  <a:schemeClr val="dk1"/>
                </a:solidFill>
                <a:latin typeface="Calibri"/>
                <a:ea typeface="Calibri"/>
                <a:cs typeface="Calibri"/>
                <a:sym typeface="Calibri"/>
              </a:rPr>
              <a:t>(Plan,2018 và Unesco, 2016)</a:t>
            </a:r>
            <a:endParaRPr b="0" i="0" sz="1400" u="none" cap="none" strike="noStrike">
              <a:solidFill>
                <a:srgbClr val="000000"/>
              </a:solidFill>
              <a:latin typeface="Arial"/>
              <a:ea typeface="Arial"/>
              <a:cs typeface="Arial"/>
              <a:sym typeface="Arial"/>
            </a:endParaRPr>
          </a:p>
          <a:p>
            <a:pPr indent="-457200" lvl="0" marL="457200" marR="0" rtl="0" algn="just">
              <a:lnSpc>
                <a:spcPct val="110000"/>
              </a:lnSpc>
              <a:spcBef>
                <a:spcPts val="600"/>
              </a:spcBef>
              <a:spcAft>
                <a:spcPts val="0"/>
              </a:spcAft>
              <a:buClr>
                <a:srgbClr val="0000FF"/>
              </a:buClr>
              <a:buSzPts val="2400"/>
              <a:buFont typeface="Noto Sans Symbols"/>
              <a:buChar char="❖"/>
            </a:pPr>
            <a:r>
              <a:rPr b="1" i="0" lang="en-US" sz="2400" u="none" cap="none" strike="noStrike">
                <a:solidFill>
                  <a:srgbClr val="0000FF"/>
                </a:solidFill>
                <a:latin typeface="Calibri"/>
                <a:ea typeface="Calibri"/>
                <a:cs typeface="Calibri"/>
                <a:sym typeface="Calibri"/>
              </a:rPr>
              <a:t>BẠO LỰC HỌC ĐƯỜNG TRÊN CƠ SỞ GIỚI (BLHĐTCSG): </a:t>
            </a:r>
            <a:r>
              <a:rPr b="1" i="1" lang="en-US" sz="2400" u="none" cap="none" strike="noStrike">
                <a:solidFill>
                  <a:schemeClr val="dk1"/>
                </a:solidFill>
                <a:latin typeface="Calibri"/>
                <a:ea typeface="Calibri"/>
                <a:cs typeface="Calibri"/>
                <a:sym typeface="Calibri"/>
              </a:rPr>
              <a:t>Là </a:t>
            </a:r>
            <a:r>
              <a:rPr b="1" i="1" lang="en-US" sz="2400" u="none" cap="none" strike="noStrike">
                <a:solidFill>
                  <a:srgbClr val="FF0000"/>
                </a:solidFill>
                <a:latin typeface="Calibri"/>
                <a:ea typeface="Calibri"/>
                <a:cs typeface="Calibri"/>
                <a:sym typeface="Calibri"/>
              </a:rPr>
              <a:t>những hành động gây tổn hại hoặc có khả năng gây tổn hại đối với các học sinh</a:t>
            </a:r>
            <a:r>
              <a:rPr b="1" i="1" lang="en-US" sz="2400" u="none" cap="none" strike="noStrike">
                <a:solidFill>
                  <a:schemeClr val="dk1"/>
                </a:solidFill>
                <a:latin typeface="Calibri"/>
                <a:ea typeface="Calibri"/>
                <a:cs typeface="Calibri"/>
                <a:sym typeface="Calibri"/>
              </a:rPr>
              <a:t> về thân thể, tinh thần hay tình dục; xuất phát từ những </a:t>
            </a:r>
            <a:r>
              <a:rPr b="1" i="1" lang="en-US" sz="2400" u="none" cap="none" strike="noStrike">
                <a:solidFill>
                  <a:srgbClr val="0000FF"/>
                </a:solidFill>
                <a:latin typeface="Calibri"/>
                <a:ea typeface="Calibri"/>
                <a:cs typeface="Calibri"/>
                <a:sym typeface="Calibri"/>
              </a:rPr>
              <a:t>định kiến giới, phân biệt đối xử về giới hoặc những lí do liên quan đến giới tính </a:t>
            </a:r>
            <a:r>
              <a:rPr b="1" i="1" lang="en-US" sz="2400" u="none" cap="none" strike="noStrike">
                <a:solidFill>
                  <a:schemeClr val="dk1"/>
                </a:solidFill>
                <a:latin typeface="Calibri"/>
                <a:ea typeface="Calibri"/>
                <a:cs typeface="Calibri"/>
                <a:sym typeface="Calibri"/>
              </a:rPr>
              <a:t>của các em (Plan,2018)</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500"/>
                                        <p:tgtEl>
                                          <p:spTgt spid="22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7"/>
          <p:cNvSpPr/>
          <p:nvPr/>
        </p:nvSpPr>
        <p:spPr>
          <a:xfrm>
            <a:off x="152400" y="152400"/>
            <a:ext cx="8686800" cy="685800"/>
          </a:xfrm>
          <a:prstGeom prst="flowChartAlternateProcess">
            <a:avLst/>
          </a:prstGeom>
          <a:gradFill>
            <a:gsLst>
              <a:gs pos="0">
                <a:schemeClr val="hlink"/>
              </a:gs>
              <a:gs pos="50000">
                <a:srgbClr val="FFFFFF"/>
              </a:gs>
              <a:gs pos="100000">
                <a:schemeClr val="hlink"/>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KHÁI NIỆM LIÊN QUAN ĐẾN XÂM HẠI TÌNH DỤC</a:t>
            </a:r>
            <a:endParaRPr b="0" i="0" sz="1400" u="none" cap="none" strike="noStrike">
              <a:solidFill>
                <a:srgbClr val="000000"/>
              </a:solidFill>
              <a:latin typeface="Arial"/>
              <a:ea typeface="Arial"/>
              <a:cs typeface="Arial"/>
              <a:sym typeface="Arial"/>
            </a:endParaRPr>
          </a:p>
        </p:txBody>
      </p:sp>
      <p:sp>
        <p:nvSpPr>
          <p:cNvPr id="232" name="Google Shape;232;p17"/>
          <p:cNvSpPr/>
          <p:nvPr/>
        </p:nvSpPr>
        <p:spPr>
          <a:xfrm>
            <a:off x="152400" y="914400"/>
            <a:ext cx="8763000" cy="5479642"/>
          </a:xfrm>
          <a:prstGeom prst="rect">
            <a:avLst/>
          </a:prstGeom>
          <a:noFill/>
          <a:ln>
            <a:noFill/>
          </a:ln>
        </p:spPr>
        <p:txBody>
          <a:bodyPr anchorCtr="0" anchor="t" bIns="45700" lIns="91425" spcFirstLastPara="1" rIns="91425" wrap="square" tIns="45700">
            <a:noAutofit/>
          </a:bodyPr>
          <a:lstStyle/>
          <a:p>
            <a:pPr indent="-457200" lvl="0" marL="457200" marR="0" rtl="0" algn="just">
              <a:lnSpc>
                <a:spcPct val="130000"/>
              </a:lnSpc>
              <a:spcBef>
                <a:spcPts val="0"/>
              </a:spcBef>
              <a:spcAft>
                <a:spcPts val="0"/>
              </a:spcAft>
              <a:buClr>
                <a:schemeClr val="dk1"/>
              </a:buClr>
              <a:buSzPts val="2600"/>
              <a:buFont typeface="Noto Sans Symbols"/>
              <a:buChar char="❖"/>
            </a:pPr>
            <a:r>
              <a:rPr b="1" i="1" lang="en-US" sz="2600" u="none" cap="none" strike="noStrike">
                <a:solidFill>
                  <a:schemeClr val="dk1"/>
                </a:solidFill>
                <a:latin typeface="Calibri"/>
                <a:ea typeface="Calibri"/>
                <a:cs typeface="Calibri"/>
                <a:sym typeface="Calibri"/>
              </a:rPr>
              <a:t>Quấy rối tình dục</a:t>
            </a:r>
            <a:r>
              <a:rPr b="0" i="1" lang="en-US" sz="2600" u="none" cap="none" strike="noStrike">
                <a:solidFill>
                  <a:schemeClr val="dk1"/>
                </a:solidFill>
                <a:latin typeface="Calibri"/>
                <a:ea typeface="Calibri"/>
                <a:cs typeface="Calibri"/>
                <a:sym typeface="Calibri"/>
              </a:rPr>
              <a:t>: bao gồm các bình luận, cử chỉ, hành vi với mục đích làm tổn thương, xúc phạm hoặc hạ thấp nhân phẩm của người khác liên quan tới tình dục</a:t>
            </a:r>
            <a:endParaRPr b="0" i="0" sz="2600" u="none" cap="none" strike="noStrike">
              <a:solidFill>
                <a:schemeClr val="dk1"/>
              </a:solidFill>
              <a:latin typeface="Calibri"/>
              <a:ea typeface="Calibri"/>
              <a:cs typeface="Calibri"/>
              <a:sym typeface="Calibri"/>
            </a:endParaRPr>
          </a:p>
          <a:p>
            <a:pPr indent="-457200" lvl="0" marL="457200" marR="0" rtl="0" algn="just">
              <a:lnSpc>
                <a:spcPct val="130000"/>
              </a:lnSpc>
              <a:spcBef>
                <a:spcPts val="600"/>
              </a:spcBef>
              <a:spcAft>
                <a:spcPts val="0"/>
              </a:spcAft>
              <a:buClr>
                <a:schemeClr val="dk1"/>
              </a:buClr>
              <a:buSzPts val="2600"/>
              <a:buFont typeface="Noto Sans Symbols"/>
              <a:buChar char="❖"/>
            </a:pPr>
            <a:r>
              <a:rPr b="1" i="1" lang="en-US" sz="2600" u="none" cap="none" strike="noStrike">
                <a:solidFill>
                  <a:schemeClr val="dk1"/>
                </a:solidFill>
                <a:latin typeface="Calibri"/>
                <a:ea typeface="Calibri"/>
                <a:cs typeface="Calibri"/>
                <a:sym typeface="Calibri"/>
              </a:rPr>
              <a:t>Xâm hại tình dục trẻ em: </a:t>
            </a:r>
            <a:r>
              <a:rPr b="0" i="1" lang="en-US" sz="2600" u="none" cap="none" strike="noStrike">
                <a:solidFill>
                  <a:schemeClr val="dk1"/>
                </a:solidFill>
                <a:latin typeface="Calibri"/>
                <a:ea typeface="Calibri"/>
                <a:cs typeface="Calibri"/>
                <a:sym typeface="Calibri"/>
              </a:rPr>
              <a:t>Là việc dùng vũ lực, đe dọa dùng vũ lực, ép buộc, lôi kéo, dụ dỗ trẻ em tham gia vào các hành vi liên quan đến tình dục, bao gồm hiếp dâm, cưỡng dâm, giao cấu, dâm ô với trẻ em và sử dụng trẻ em vào mục đích mại dâm, khiêu dâm dưới mọi hình thức (Luật trẻ em, 2016)</a:t>
            </a:r>
            <a:endParaRPr b="0" i="0" sz="1400" u="none" cap="none" strike="noStrike">
              <a:solidFill>
                <a:srgbClr val="000000"/>
              </a:solidFill>
              <a:latin typeface="Arial"/>
              <a:ea typeface="Arial"/>
              <a:cs typeface="Arial"/>
              <a:sym typeface="Arial"/>
            </a:endParaRPr>
          </a:p>
          <a:p>
            <a:pPr indent="-457200" lvl="0" marL="457200" marR="0" rtl="0" algn="just">
              <a:lnSpc>
                <a:spcPct val="120000"/>
              </a:lnSpc>
              <a:spcBef>
                <a:spcPts val="600"/>
              </a:spcBef>
              <a:spcAft>
                <a:spcPts val="0"/>
              </a:spcAft>
              <a:buClr>
                <a:srgbClr val="0000FF"/>
              </a:buClr>
              <a:buSzPts val="2800"/>
              <a:buFont typeface="Noto Sans Symbols"/>
              <a:buChar char="⮚"/>
            </a:pPr>
            <a:r>
              <a:rPr b="0" i="0" lang="en-US" sz="2800" u="none" cap="none" strike="noStrike">
                <a:solidFill>
                  <a:srgbClr val="0000FF"/>
                </a:solidFill>
                <a:latin typeface="Calibri"/>
                <a:ea typeface="Calibri"/>
                <a:cs typeface="Calibri"/>
                <a:sym typeface="Calibri"/>
              </a:rPr>
              <a:t>Như vậy, QRTD/XHTD trẻ em trong trường học là một dạng của bạo lực học đường trên cơ sở giới</a:t>
            </a:r>
            <a:endParaRPr b="0" i="0" sz="2800" u="none" cap="none" strike="noStrike">
              <a:solidFill>
                <a:srgbClr val="0000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6" name="Shape 236"/>
        <p:cNvGrpSpPr/>
        <p:nvPr/>
      </p:nvGrpSpPr>
      <p:grpSpPr>
        <a:xfrm>
          <a:off x="0" y="0"/>
          <a:ext cx="0" cy="0"/>
          <a:chOff x="0" y="0"/>
          <a:chExt cx="0" cy="0"/>
        </a:xfrm>
      </p:grpSpPr>
      <p:sp>
        <p:nvSpPr>
          <p:cNvPr id="237" name="Google Shape;237;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238" name="Google Shape;238;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a:t>Liệt kê các hành vi bạo lực trên cơ sở giới trong trường học.</a:t>
            </a:r>
            <a:endParaRPr/>
          </a:p>
          <a:p>
            <a:pPr indent="-342900" lvl="0" marL="457200" rtl="0" algn="l">
              <a:lnSpc>
                <a:spcPct val="100000"/>
              </a:lnSpc>
              <a:spcBef>
                <a:spcPts val="360"/>
              </a:spcBef>
              <a:spcAft>
                <a:spcPts val="0"/>
              </a:spcAft>
              <a:buClr>
                <a:schemeClr val="dk1"/>
              </a:buClr>
              <a:buSzPts val="1800"/>
              <a:buChar char="•"/>
            </a:pPr>
            <a:r>
              <a:rPr lang="en-US"/>
              <a:t>Theo thầy cô, nguyên nhân nào dẫn đến tình trạng đó?</a:t>
            </a:r>
            <a:endParaRPr/>
          </a:p>
          <a:p>
            <a:pPr indent="-342900" lvl="0" marL="457200" rtl="0" algn="l">
              <a:lnSpc>
                <a:spcPct val="100000"/>
              </a:lnSpc>
              <a:spcBef>
                <a:spcPts val="360"/>
              </a:spcBef>
              <a:spcAft>
                <a:spcPts val="0"/>
              </a:spcAft>
              <a:buClr>
                <a:schemeClr val="dk1"/>
              </a:buClr>
              <a:buSzPts val="1800"/>
              <a:buChar char="•"/>
            </a:pPr>
            <a:r>
              <a:rPr lang="en-US"/>
              <a:t>Lấy ví dụ về một trường hợp BLTCSG mà thầy cô từng gặp và nêu cách giải quyết. </a:t>
            </a:r>
            <a:endParaRPr/>
          </a:p>
          <a:p>
            <a:pPr indent="-342900" lvl="0" marL="457200" rtl="0" algn="l">
              <a:lnSpc>
                <a:spcPct val="100000"/>
              </a:lnSpc>
              <a:spcBef>
                <a:spcPts val="360"/>
              </a:spcBef>
              <a:spcAft>
                <a:spcPts val="0"/>
              </a:spcAft>
              <a:buClr>
                <a:schemeClr val="dk1"/>
              </a:buClr>
              <a:buSzPts val="1800"/>
              <a:buChar char="•"/>
            </a:pPr>
            <a:r>
              <a:rPr lang="en-US"/>
              <a:t>Trách nhiệm của học sinh, thầy cô, nhà trường, xã hội trong việc giảm/xoá bỏ BLTCSG trong trường học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3" name="Shape 243"/>
        <p:cNvGrpSpPr/>
        <p:nvPr/>
      </p:nvGrpSpPr>
      <p:grpSpPr>
        <a:xfrm>
          <a:off x="0" y="0"/>
          <a:ext cx="0" cy="0"/>
          <a:chOff x="0" y="0"/>
          <a:chExt cx="0" cy="0"/>
        </a:xfrm>
      </p:grpSpPr>
      <p:sp>
        <p:nvSpPr>
          <p:cNvPr id="244" name="Google Shape;244;p19"/>
          <p:cNvSpPr txBox="1"/>
          <p:nvPr>
            <p:ph type="title"/>
          </p:nvPr>
        </p:nvSpPr>
        <p:spPr>
          <a:xfrm>
            <a:off x="628650" y="365127"/>
            <a:ext cx="7886700" cy="104522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b="1" lang="en-US" sz="3200">
                <a:solidFill>
                  <a:srgbClr val="006600"/>
                </a:solidFill>
                <a:latin typeface="Arial"/>
                <a:ea typeface="Arial"/>
                <a:cs typeface="Arial"/>
                <a:sym typeface="Arial"/>
              </a:rPr>
              <a:t>Một số từ ngữ có liên quan</a:t>
            </a:r>
            <a:endParaRPr i="1" sz="3200">
              <a:solidFill>
                <a:srgbClr val="006600"/>
              </a:solidFill>
              <a:latin typeface="Arial"/>
              <a:ea typeface="Arial"/>
              <a:cs typeface="Arial"/>
              <a:sym typeface="Arial"/>
            </a:endParaRPr>
          </a:p>
        </p:txBody>
      </p:sp>
      <p:graphicFrame>
        <p:nvGraphicFramePr>
          <p:cNvPr id="245" name="Google Shape;245;p19"/>
          <p:cNvGraphicFramePr/>
          <p:nvPr/>
        </p:nvGraphicFramePr>
        <p:xfrm>
          <a:off x="457200" y="1600200"/>
          <a:ext cx="3000000" cy="3000000"/>
        </p:xfrm>
        <a:graphic>
          <a:graphicData uri="http://schemas.openxmlformats.org/drawingml/2006/table">
            <a:tbl>
              <a:tblPr bandRow="1" firstRow="1">
                <a:noFill/>
                <a:tableStyleId>{849E0769-D05E-499C-85C7-A3E9B2FD69AF}</a:tableStyleId>
              </a:tblPr>
              <a:tblGrid>
                <a:gridCol w="4114800"/>
                <a:gridCol w="4114800"/>
              </a:tblGrid>
              <a:tr h="2333200">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solidFill>
                            <a:srgbClr val="000000"/>
                          </a:solidFill>
                          <a:latin typeface="Arial"/>
                          <a:ea typeface="Arial"/>
                          <a:cs typeface="Arial"/>
                          <a:sym typeface="Arial"/>
                        </a:rPr>
                        <a:t>Người bị bạo lực </a:t>
                      </a:r>
                      <a:r>
                        <a:rPr b="0" lang="en-US" sz="2400" u="none" cap="none" strike="noStrike">
                          <a:solidFill>
                            <a:srgbClr val="000000"/>
                          </a:solidFill>
                          <a:latin typeface="Arial"/>
                          <a:ea typeface="Arial"/>
                          <a:cs typeface="Arial"/>
                          <a:sym typeface="Arial"/>
                        </a:rPr>
                        <a:t>(còn gọi là nạn nhân): là</a:t>
                      </a:r>
                      <a:r>
                        <a:rPr lang="en-US" sz="2400" u="none" cap="none" strike="noStrike">
                          <a:solidFill>
                            <a:srgbClr val="000000"/>
                          </a:solidFill>
                          <a:latin typeface="Arial"/>
                          <a:ea typeface="Arial"/>
                          <a:cs typeface="Arial"/>
                          <a:sym typeface="Arial"/>
                        </a:rPr>
                        <a:t> người phải chịu mọi hình thức và hậu quả của bạo lực</a:t>
                      </a:r>
                      <a:endParaRPr sz="2400" u="none" cap="none" strike="noStrike">
                        <a:solidFill>
                          <a:srgbClr val="000000"/>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5DFEC"/>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solidFill>
                            <a:srgbClr val="000000"/>
                          </a:solidFill>
                          <a:latin typeface="Arial"/>
                          <a:ea typeface="Arial"/>
                          <a:cs typeface="Arial"/>
                          <a:sym typeface="Arial"/>
                        </a:rPr>
                        <a:t>Người gây bạo lực</a:t>
                      </a:r>
                      <a:r>
                        <a:rPr b="0" lang="en-US" sz="2400" u="none" cap="none" strike="noStrike">
                          <a:solidFill>
                            <a:srgbClr val="000000"/>
                          </a:solidFill>
                          <a:latin typeface="Arial"/>
                          <a:ea typeface="Arial"/>
                          <a:cs typeface="Arial"/>
                          <a:sym typeface="Arial"/>
                        </a:rPr>
                        <a:t>: là </a:t>
                      </a:r>
                      <a:r>
                        <a:rPr lang="en-US" sz="2400" u="none" cap="none" strike="noStrike">
                          <a:solidFill>
                            <a:srgbClr val="000000"/>
                          </a:solidFill>
                          <a:latin typeface="Arial"/>
                          <a:ea typeface="Arial"/>
                          <a:cs typeface="Arial"/>
                          <a:sym typeface="Arial"/>
                        </a:rPr>
                        <a:t>người gây ra bạo lực hoặc gây ra nguy hại đối với nạn nhân</a:t>
                      </a:r>
                      <a:endParaRPr sz="2400" u="none" cap="none" strike="noStrike">
                        <a:solidFill>
                          <a:srgbClr val="000000"/>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r>
              <a:tr h="2333200">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solidFill>
                            <a:srgbClr val="000000"/>
                          </a:solidFill>
                          <a:latin typeface="Arial"/>
                          <a:ea typeface="Arial"/>
                          <a:cs typeface="Arial"/>
                          <a:sym typeface="Arial"/>
                        </a:rPr>
                        <a:t>Người cổ vũ bạo lực: </a:t>
                      </a:r>
                      <a:r>
                        <a:rPr b="0" lang="en-US" sz="2400" u="none" cap="none" strike="noStrike">
                          <a:solidFill>
                            <a:srgbClr val="000000"/>
                          </a:solidFill>
                          <a:latin typeface="Arial"/>
                          <a:ea typeface="Arial"/>
                          <a:cs typeface="Arial"/>
                          <a:sym typeface="Arial"/>
                        </a:rPr>
                        <a:t>là </a:t>
                      </a:r>
                      <a:r>
                        <a:rPr lang="en-US" sz="2400" u="none" cap="none" strike="noStrike">
                          <a:solidFill>
                            <a:srgbClr val="000000"/>
                          </a:solidFill>
                          <a:latin typeface="Arial"/>
                          <a:ea typeface="Arial"/>
                          <a:cs typeface="Arial"/>
                          <a:sym typeface="Arial"/>
                        </a:rPr>
                        <a:t>người cổ vũ, tham gia hoặc cho thấy họ hào hứng bởi hành vi bạo lực</a:t>
                      </a:r>
                      <a:endParaRPr sz="2400" u="none" cap="none" strike="noStrike">
                        <a:solidFill>
                          <a:srgbClr val="000000"/>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solidFill>
                            <a:srgbClr val="000000"/>
                          </a:solidFill>
                          <a:latin typeface="Arial"/>
                          <a:ea typeface="Arial"/>
                          <a:cs typeface="Arial"/>
                          <a:sym typeface="Arial"/>
                        </a:rPr>
                        <a:t>Người chứng kiến bạo lực: </a:t>
                      </a:r>
                      <a:r>
                        <a:rPr b="0" lang="en-US" sz="2400" u="none" cap="none" strike="noStrike">
                          <a:solidFill>
                            <a:srgbClr val="000000"/>
                          </a:solidFill>
                          <a:latin typeface="Arial"/>
                          <a:ea typeface="Arial"/>
                          <a:cs typeface="Arial"/>
                          <a:sym typeface="Arial"/>
                        </a:rPr>
                        <a:t>là người chứng kiến (nhìn thấy, nghe thấy) các</a:t>
                      </a:r>
                      <a:r>
                        <a:rPr lang="en-US" sz="2400" u="none" cap="none" strike="noStrike">
                          <a:solidFill>
                            <a:srgbClr val="000000"/>
                          </a:solidFill>
                          <a:latin typeface="Arial"/>
                          <a:ea typeface="Arial"/>
                          <a:cs typeface="Arial"/>
                          <a:sym typeface="Arial"/>
                        </a:rPr>
                        <a:t> hành vi bạo lực</a:t>
                      </a:r>
                      <a:endParaRPr sz="2400" u="none" cap="none" strike="noStrike">
                        <a:solidFill>
                          <a:srgbClr val="000000"/>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DCDB"/>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0000FF"/>
                </a:solidFill>
                <a:latin typeface="Arial"/>
                <a:ea typeface="Arial"/>
                <a:cs typeface="Arial"/>
                <a:sym typeface="Arial"/>
              </a:rPr>
              <a:t>MỤC TIÊU</a:t>
            </a:r>
            <a:endParaRPr sz="4000"/>
          </a:p>
        </p:txBody>
      </p:sp>
      <p:sp>
        <p:nvSpPr>
          <p:cNvPr id="101" name="Google Shape;101;p2"/>
          <p:cNvSpPr txBox="1"/>
          <p:nvPr>
            <p:ph idx="1" type="body"/>
          </p:nvPr>
        </p:nvSpPr>
        <p:spPr>
          <a:xfrm>
            <a:off x="457200" y="1036638"/>
            <a:ext cx="8229600" cy="5516562"/>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0000FF"/>
              </a:buClr>
              <a:buSzPts val="2800"/>
              <a:buFont typeface="Noto Sans Symbols"/>
              <a:buChar char="⮊"/>
            </a:pPr>
            <a:r>
              <a:rPr lang="en-US" sz="2800">
                <a:latin typeface="Arial"/>
                <a:ea typeface="Arial"/>
                <a:cs typeface="Arial"/>
                <a:sym typeface="Arial"/>
              </a:rPr>
              <a:t>Hiểu và trình bày được một số khái niệm liên quan đến bạo lực trên cơ sở giới, biểu hiện, hành vi BLTCSG</a:t>
            </a:r>
            <a:endParaRPr/>
          </a:p>
          <a:p>
            <a:pPr indent="-457200" lvl="0" marL="457200" rtl="0" algn="l">
              <a:lnSpc>
                <a:spcPct val="100000"/>
              </a:lnSpc>
              <a:spcBef>
                <a:spcPts val="560"/>
              </a:spcBef>
              <a:spcAft>
                <a:spcPts val="0"/>
              </a:spcAft>
              <a:buClr>
                <a:srgbClr val="0000FF"/>
              </a:buClr>
              <a:buSzPts val="2800"/>
              <a:buFont typeface="Noto Sans Symbols"/>
              <a:buChar char="⮊"/>
            </a:pPr>
            <a:r>
              <a:rPr lang="en-US" sz="2800">
                <a:latin typeface="Arial"/>
                <a:ea typeface="Arial"/>
                <a:cs typeface="Arial"/>
                <a:sym typeface="Arial"/>
              </a:rPr>
              <a:t>Phân tích được các nguyên nhân cơ bản, tác động và hệ quả của BLTCSG</a:t>
            </a:r>
            <a:endParaRPr/>
          </a:p>
          <a:p>
            <a:pPr indent="-457200" lvl="0" marL="457200" rtl="0" algn="l">
              <a:lnSpc>
                <a:spcPct val="100000"/>
              </a:lnSpc>
              <a:spcBef>
                <a:spcPts val="560"/>
              </a:spcBef>
              <a:spcAft>
                <a:spcPts val="0"/>
              </a:spcAft>
              <a:buClr>
                <a:srgbClr val="0000FF"/>
              </a:buClr>
              <a:buSzPts val="2800"/>
              <a:buFont typeface="Noto Sans Symbols"/>
              <a:buChar char="⮊"/>
            </a:pPr>
            <a:r>
              <a:rPr lang="en-US" sz="2800">
                <a:latin typeface="Arial"/>
                <a:ea typeface="Arial"/>
                <a:cs typeface="Arial"/>
                <a:sym typeface="Arial"/>
              </a:rPr>
              <a:t>Liệt kê được cácbước cơ bản trong qui trình phòng ngừa và xử lí các vụ việc bạo lực học đường TCSG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0"/>
          <p:cNvSpPr/>
          <p:nvPr/>
        </p:nvSpPr>
        <p:spPr>
          <a:xfrm>
            <a:off x="4651440" y="1490662"/>
            <a:ext cx="1736725" cy="2325688"/>
          </a:xfrm>
          <a:custGeom>
            <a:rect b="b" l="l" r="r" t="t"/>
            <a:pathLst>
              <a:path extrusionOk="0" h="21600" w="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66FF"/>
          </a:solidFill>
          <a:ln cap="flat" cmpd="sng" w="57150">
            <a:solidFill>
              <a:srgbClr val="FFFFFF"/>
            </a:solidFill>
            <a:prstDash val="solid"/>
            <a:miter lim="800000"/>
            <a:headEnd len="sm" w="sm" type="none"/>
            <a:tailEnd len="sm" w="sm" type="none"/>
          </a:ln>
          <a:effectLst>
            <a:outerShdw rotWithShape="0" algn="ctr" dir="2471156" dist="135003">
              <a:srgbClr val="000000">
                <a:alpha val="4941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1" name="Google Shape;251;p20"/>
          <p:cNvSpPr/>
          <p:nvPr/>
        </p:nvSpPr>
        <p:spPr>
          <a:xfrm>
            <a:off x="4164078" y="3184525"/>
            <a:ext cx="2773362" cy="2119312"/>
          </a:xfrm>
          <a:custGeom>
            <a:rect b="b" l="l" r="r" t="t"/>
            <a:pathLst>
              <a:path extrusionOk="0" h="21600" w="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B050"/>
          </a:solidFill>
          <a:ln cap="flat" cmpd="sng" w="57150">
            <a:solidFill>
              <a:srgbClr val="FFFFFF"/>
            </a:solidFill>
            <a:prstDash val="solid"/>
            <a:miter lim="800000"/>
            <a:headEnd len="sm" w="sm" type="none"/>
            <a:tailEnd len="sm" w="sm" type="none"/>
          </a:ln>
          <a:effectLst>
            <a:outerShdw rotWithShape="0" algn="ctr" dir="2471156" dist="135003">
              <a:srgbClr val="000000">
                <a:alpha val="4941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B050"/>
              </a:solidFill>
              <a:latin typeface="Arial"/>
              <a:ea typeface="Arial"/>
              <a:cs typeface="Arial"/>
              <a:sym typeface="Arial"/>
            </a:endParaRPr>
          </a:p>
        </p:txBody>
      </p:sp>
      <p:sp>
        <p:nvSpPr>
          <p:cNvPr id="252" name="Google Shape;252;p20"/>
          <p:cNvSpPr/>
          <p:nvPr/>
        </p:nvSpPr>
        <p:spPr>
          <a:xfrm>
            <a:off x="3092515" y="3159125"/>
            <a:ext cx="1671638" cy="2708275"/>
          </a:xfrm>
          <a:custGeom>
            <a:rect b="b" l="l" r="r" t="t"/>
            <a:pathLst>
              <a:path extrusionOk="0" h="21600" w="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a:gsLst>
              <a:gs pos="0">
                <a:schemeClr val="hlink"/>
              </a:gs>
              <a:gs pos="100000">
                <a:srgbClr val="B8B8FF"/>
              </a:gs>
            </a:gsLst>
            <a:lin ang="18900000" scaled="0"/>
          </a:gradFill>
          <a:ln cap="flat" cmpd="sng" w="57150">
            <a:solidFill>
              <a:srgbClr val="FFFFFF"/>
            </a:solidFill>
            <a:prstDash val="solid"/>
            <a:miter lim="800000"/>
            <a:headEnd len="sm" w="sm" type="none"/>
            <a:tailEnd len="sm" w="sm" type="none"/>
          </a:ln>
          <a:effectLst>
            <a:outerShdw rotWithShape="0" algn="ctr" dir="2471156" dist="135003">
              <a:srgbClr val="000000">
                <a:alpha val="4941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3" name="Google Shape;253;p20"/>
          <p:cNvSpPr txBox="1"/>
          <p:nvPr/>
        </p:nvSpPr>
        <p:spPr>
          <a:xfrm>
            <a:off x="6388165" y="2797260"/>
            <a:ext cx="203613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CC"/>
                </a:solidFill>
                <a:latin typeface="Arial"/>
                <a:ea typeface="Arial"/>
                <a:cs typeface="Arial"/>
                <a:sym typeface="Arial"/>
              </a:rPr>
              <a:t>Bạo lực kinh tế</a:t>
            </a:r>
            <a:endParaRPr b="1" i="0" sz="2000" u="none" cap="none" strike="noStrike">
              <a:solidFill>
                <a:srgbClr val="0000CC"/>
              </a:solidFill>
              <a:latin typeface="Arial"/>
              <a:ea typeface="Arial"/>
              <a:cs typeface="Arial"/>
              <a:sym typeface="Arial"/>
            </a:endParaRPr>
          </a:p>
        </p:txBody>
      </p:sp>
      <p:sp>
        <p:nvSpPr>
          <p:cNvPr id="254" name="Google Shape;254;p20"/>
          <p:cNvSpPr txBox="1"/>
          <p:nvPr/>
        </p:nvSpPr>
        <p:spPr>
          <a:xfrm>
            <a:off x="383886" y="4903727"/>
            <a:ext cx="2529191" cy="4001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1" i="0" lang="en-US" sz="2000" u="none" cap="none" strike="noStrike">
                <a:solidFill>
                  <a:srgbClr val="0000CC"/>
                </a:solidFill>
                <a:latin typeface="Arial"/>
                <a:ea typeface="Arial"/>
                <a:cs typeface="Arial"/>
                <a:sym typeface="Arial"/>
              </a:rPr>
              <a:t>Bạo lực tinh thần</a:t>
            </a:r>
            <a:endParaRPr b="1" i="0" sz="2000" u="none" cap="none" strike="noStrike">
              <a:solidFill>
                <a:srgbClr val="0000CC"/>
              </a:solidFill>
              <a:latin typeface="Arial"/>
              <a:ea typeface="Arial"/>
              <a:cs typeface="Arial"/>
              <a:sym typeface="Arial"/>
            </a:endParaRPr>
          </a:p>
        </p:txBody>
      </p:sp>
      <p:sp>
        <p:nvSpPr>
          <p:cNvPr id="255" name="Google Shape;255;p20"/>
          <p:cNvSpPr txBox="1"/>
          <p:nvPr/>
        </p:nvSpPr>
        <p:spPr>
          <a:xfrm>
            <a:off x="6388165" y="5169317"/>
            <a:ext cx="281146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CC"/>
                </a:solidFill>
                <a:latin typeface="Arial"/>
                <a:ea typeface="Arial"/>
                <a:cs typeface="Arial"/>
                <a:sym typeface="Arial"/>
              </a:rPr>
              <a:t>Bạo lực tình dục</a:t>
            </a:r>
            <a:endParaRPr b="1" i="0" sz="2000" u="none" cap="none" strike="noStrike">
              <a:solidFill>
                <a:srgbClr val="0000CC"/>
              </a:solidFill>
              <a:latin typeface="Arial"/>
              <a:ea typeface="Arial"/>
              <a:cs typeface="Arial"/>
              <a:sym typeface="Arial"/>
            </a:endParaRPr>
          </a:p>
        </p:txBody>
      </p:sp>
      <p:sp>
        <p:nvSpPr>
          <p:cNvPr id="256" name="Google Shape;256;p20"/>
          <p:cNvSpPr/>
          <p:nvPr/>
        </p:nvSpPr>
        <p:spPr>
          <a:xfrm>
            <a:off x="2517840" y="2100262"/>
            <a:ext cx="2806700" cy="1614488"/>
          </a:xfrm>
          <a:custGeom>
            <a:rect b="b" l="l" r="r" t="t"/>
            <a:pathLst>
              <a:path extrusionOk="0" h="21600" w="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a:gsLst>
              <a:gs pos="0">
                <a:schemeClr val="folHlink"/>
              </a:gs>
              <a:gs pos="100000">
                <a:srgbClr val="5A005A"/>
              </a:gs>
            </a:gsLst>
            <a:lin ang="2700000" scaled="0"/>
          </a:gradFill>
          <a:ln cap="flat" cmpd="sng" w="57150">
            <a:solidFill>
              <a:srgbClr val="FFFFFF"/>
            </a:solidFill>
            <a:prstDash val="solid"/>
            <a:miter lim="800000"/>
            <a:headEnd len="sm" w="sm" type="none"/>
            <a:tailEnd len="sm" w="sm" type="none"/>
          </a:ln>
          <a:effectLst>
            <a:outerShdw rotWithShape="0" algn="ctr" dir="2471156" dist="135003">
              <a:srgbClr val="000000">
                <a:alpha val="4941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7" name="Google Shape;257;p20"/>
          <p:cNvSpPr txBox="1"/>
          <p:nvPr/>
        </p:nvSpPr>
        <p:spPr>
          <a:xfrm>
            <a:off x="79440" y="2653506"/>
            <a:ext cx="2438400" cy="4001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1" i="0" lang="en-US" sz="2000" u="none" cap="none" strike="noStrike">
                <a:solidFill>
                  <a:srgbClr val="0000CC"/>
                </a:solidFill>
                <a:latin typeface="Arial"/>
                <a:ea typeface="Arial"/>
                <a:cs typeface="Arial"/>
                <a:sym typeface="Arial"/>
              </a:rPr>
              <a:t>Bạo lực thân thể</a:t>
            </a:r>
            <a:endParaRPr b="1" i="0" sz="2000" u="none" cap="none" strike="noStrike">
              <a:solidFill>
                <a:srgbClr val="0000CC"/>
              </a:solidFill>
              <a:latin typeface="Arial"/>
              <a:ea typeface="Arial"/>
              <a:cs typeface="Arial"/>
              <a:sym typeface="Arial"/>
            </a:endParaRPr>
          </a:p>
        </p:txBody>
      </p:sp>
      <p:sp>
        <p:nvSpPr>
          <p:cNvPr id="258" name="Google Shape;258;p20"/>
          <p:cNvSpPr txBox="1"/>
          <p:nvPr/>
        </p:nvSpPr>
        <p:spPr>
          <a:xfrm>
            <a:off x="196850" y="5950803"/>
            <a:ext cx="8763000"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rgbClr val="000000"/>
                </a:solidFill>
                <a:latin typeface="Calibri"/>
                <a:ea typeface="Calibri"/>
                <a:cs typeface="Calibri"/>
                <a:sym typeface="Calibri"/>
              </a:rPr>
              <a:t>Hành động bạo lực có thể là bạo lực thân thể, tinh thần, tình dục và kinh tế, hoặc cũng có thể phối hợp các hình thức bạo lực nêu trên</a:t>
            </a:r>
            <a:endParaRPr b="1" i="1" sz="2400" u="none" cap="none" strike="noStrike">
              <a:solidFill>
                <a:srgbClr val="000000"/>
              </a:solidFill>
              <a:latin typeface="Calibri"/>
              <a:ea typeface="Calibri"/>
              <a:cs typeface="Calibri"/>
              <a:sym typeface="Calibri"/>
            </a:endParaRPr>
          </a:p>
        </p:txBody>
      </p:sp>
      <p:sp>
        <p:nvSpPr>
          <p:cNvPr id="259" name="Google Shape;259;p20"/>
          <p:cNvSpPr txBox="1"/>
          <p:nvPr/>
        </p:nvSpPr>
        <p:spPr>
          <a:xfrm>
            <a:off x="196850" y="1027393"/>
            <a:ext cx="8763000" cy="649007"/>
          </a:xfrm>
          <a:prstGeom prst="rect">
            <a:avLst/>
          </a:prstGeom>
          <a:noFill/>
          <a:ln>
            <a:noFill/>
          </a:ln>
        </p:spPr>
        <p:txBody>
          <a:bodyPr anchorCtr="0" anchor="t" bIns="0" lIns="0" spcFirstLastPara="1" rIns="0" wrap="square" tIns="0">
            <a:normAutofit fontScale="77500" lnSpcReduction="20000"/>
          </a:bodyPr>
          <a:lstStyle/>
          <a:p>
            <a:pPr indent="0" lvl="0" marL="0" marR="0" rtl="0" algn="ctr">
              <a:lnSpc>
                <a:spcPct val="90000"/>
              </a:lnSpc>
              <a:spcBef>
                <a:spcPts val="0"/>
              </a:spcBef>
              <a:spcAft>
                <a:spcPts val="0"/>
              </a:spcAft>
              <a:buClr>
                <a:schemeClr val="accent1"/>
              </a:buClr>
              <a:buSzPct val="100000"/>
              <a:buFont typeface="Calibri"/>
              <a:buNone/>
            </a:pPr>
            <a:r>
              <a:t/>
            </a:r>
            <a:endParaRPr b="1" i="0" sz="2800" u="none" cap="none" strike="noStrike">
              <a:solidFill>
                <a:schemeClr val="accent1"/>
              </a:solidFill>
              <a:latin typeface="Calibri"/>
              <a:ea typeface="Calibri"/>
              <a:cs typeface="Calibri"/>
              <a:sym typeface="Calibri"/>
            </a:endParaRPr>
          </a:p>
          <a:p>
            <a:pPr indent="0" lvl="0" marL="0" marR="0" rtl="0" algn="ctr">
              <a:lnSpc>
                <a:spcPct val="90000"/>
              </a:lnSpc>
              <a:spcBef>
                <a:spcPts val="0"/>
              </a:spcBef>
              <a:spcAft>
                <a:spcPts val="0"/>
              </a:spcAft>
              <a:buClr>
                <a:srgbClr val="C00000"/>
              </a:buClr>
              <a:buSzPct val="100000"/>
              <a:buFont typeface="Calibri"/>
              <a:buNone/>
            </a:pPr>
            <a:r>
              <a:rPr b="1" i="0" lang="en-US" sz="3500" u="none" cap="none" strike="noStrike">
                <a:solidFill>
                  <a:srgbClr val="C00000"/>
                </a:solidFill>
                <a:latin typeface="Calibri"/>
                <a:ea typeface="Calibri"/>
                <a:cs typeface="Calibri"/>
                <a:sym typeface="Calibri"/>
              </a:rPr>
              <a:t>CÁC HÌNH THỨC BẠO LỰC HỌC ĐƯỜNG TRÊN CƠ SỞ GIỚI</a:t>
            </a:r>
            <a:endParaRPr b="0" i="0" sz="1400" u="none" cap="none" strike="noStrike">
              <a:solidFill>
                <a:srgbClr val="000000"/>
              </a:solidFill>
              <a:latin typeface="Arial"/>
              <a:ea typeface="Arial"/>
              <a:cs typeface="Arial"/>
              <a:sym typeface="Arial"/>
            </a:endParaRPr>
          </a:p>
        </p:txBody>
      </p:sp>
      <p:sp>
        <p:nvSpPr>
          <p:cNvPr id="260" name="Google Shape;260;p20"/>
          <p:cNvSpPr/>
          <p:nvPr/>
        </p:nvSpPr>
        <p:spPr>
          <a:xfrm>
            <a:off x="914400" y="165100"/>
            <a:ext cx="727075" cy="825500"/>
          </a:xfrm>
          <a:prstGeom prst="ellipse">
            <a:avLst/>
          </a:prstGeom>
          <a:gradFill>
            <a:gsLst>
              <a:gs pos="0">
                <a:srgbClr val="669900"/>
              </a:gs>
              <a:gs pos="50000">
                <a:srgbClr val="EAF1DC"/>
              </a:gs>
              <a:gs pos="100000">
                <a:srgbClr val="669900"/>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61" name="Google Shape;261;p20"/>
          <p:cNvSpPr/>
          <p:nvPr/>
        </p:nvSpPr>
        <p:spPr>
          <a:xfrm>
            <a:off x="1641475" y="152400"/>
            <a:ext cx="6740525" cy="914400"/>
          </a:xfrm>
          <a:prstGeom prst="flowChartAlternateProcess">
            <a:avLst/>
          </a:prstGeom>
          <a:gradFill>
            <a:gsLst>
              <a:gs pos="0">
                <a:srgbClr val="669900"/>
              </a:gs>
              <a:gs pos="50000">
                <a:srgbClr val="EAF1DC"/>
              </a:gs>
              <a:gs pos="100000">
                <a:srgbClr val="669900"/>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CÁC HÌNH THỨC VÀ BIỂU HIỆN CỦA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BLHĐTCSG và XHTD</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ppt_w</p:attrName>
                                        </p:attrNameLst>
                                      </p:cBhvr>
                                      <p:tavLst>
                                        <p:tav fmla="" tm="0">
                                          <p:val>
                                            <p:strVal val="0"/>
                                          </p:val>
                                        </p:tav>
                                        <p:tav fmla="" tm="100000">
                                          <p:val>
                                            <p:strVal val="#ppt_w"/>
                                          </p:val>
                                        </p:tav>
                                      </p:tavLst>
                                    </p:anim>
                                    <p:anim calcmode="lin" valueType="num">
                                      <p:cBhvr additive="base">
                                        <p:cTn dur="500"/>
                                        <p:tgtEl>
                                          <p:spTgt spid="2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ppt_w</p:attrName>
                                        </p:attrNameLst>
                                      </p:cBhvr>
                                      <p:tavLst>
                                        <p:tav fmla="" tm="0">
                                          <p:val>
                                            <p:strVal val="0"/>
                                          </p:val>
                                        </p:tav>
                                        <p:tav fmla="" tm="100000">
                                          <p:val>
                                            <p:strVal val="#ppt_w"/>
                                          </p:val>
                                        </p:tav>
                                      </p:tavLst>
                                    </p:anim>
                                    <p:anim calcmode="lin" valueType="num">
                                      <p:cBhvr additive="base">
                                        <p:cTn dur="500"/>
                                        <p:tgtEl>
                                          <p:spTgt spid="2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500"/>
                                        <p:tgtEl>
                                          <p:spTgt spid="2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txBox="1"/>
          <p:nvPr/>
        </p:nvSpPr>
        <p:spPr>
          <a:xfrm>
            <a:off x="1391443" y="1254250"/>
            <a:ext cx="6284913" cy="4983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200"/>
              <a:buFont typeface="Arial"/>
              <a:buNone/>
            </a:pPr>
            <a:r>
              <a:rPr b="1" i="0" lang="en-US" sz="3200" u="none" cap="none" strike="noStrike">
                <a:solidFill>
                  <a:srgbClr val="C00000"/>
                </a:solidFill>
                <a:latin typeface="Calibri"/>
                <a:ea typeface="Calibri"/>
                <a:cs typeface="Calibri"/>
                <a:sym typeface="Calibri"/>
              </a:rPr>
              <a:t>Hoạt động 2: BÀI TẬP THẺ</a:t>
            </a:r>
            <a:endParaRPr b="0" i="0" sz="1400" u="none" cap="none" strike="noStrike">
              <a:solidFill>
                <a:srgbClr val="000000"/>
              </a:solidFill>
              <a:latin typeface="Arial"/>
              <a:ea typeface="Arial"/>
              <a:cs typeface="Arial"/>
              <a:sym typeface="Arial"/>
            </a:endParaRPr>
          </a:p>
        </p:txBody>
      </p:sp>
      <p:sp>
        <p:nvSpPr>
          <p:cNvPr id="267" name="Google Shape;267;p21"/>
          <p:cNvSpPr txBox="1"/>
          <p:nvPr/>
        </p:nvSpPr>
        <p:spPr>
          <a:xfrm>
            <a:off x="304800" y="1752600"/>
            <a:ext cx="8610599" cy="5105400"/>
          </a:xfrm>
          <a:prstGeom prst="rect">
            <a:avLst/>
          </a:prstGeom>
          <a:noFill/>
          <a:ln>
            <a:noFill/>
          </a:ln>
        </p:spPr>
        <p:txBody>
          <a:bodyPr anchorCtr="0" anchor="t" bIns="0" lIns="0" spcFirstLastPara="1" rIns="0" wrap="square" tIns="0">
            <a:noAutofit/>
          </a:bodyPr>
          <a:lstStyle/>
          <a:p>
            <a:pPr indent="-457200" lvl="0" marL="457200" marR="0" rtl="0" algn="l">
              <a:lnSpc>
                <a:spcPct val="105000"/>
              </a:lnSpc>
              <a:spcBef>
                <a:spcPts val="0"/>
              </a:spcBef>
              <a:spcAft>
                <a:spcPts val="0"/>
              </a:spcAft>
              <a:buClr>
                <a:srgbClr val="3B3B37"/>
              </a:buClr>
              <a:buSzPts val="2400"/>
              <a:buFont typeface="Noto Sans Symbols"/>
              <a:buChar char="▪"/>
            </a:pPr>
            <a:r>
              <a:rPr b="1" i="0" lang="en-US" sz="2400" u="none" cap="none" strike="noStrike">
                <a:solidFill>
                  <a:srgbClr val="3B3B37"/>
                </a:solidFill>
                <a:latin typeface="Calibri"/>
                <a:ea typeface="Calibri"/>
                <a:cs typeface="Calibri"/>
                <a:sym typeface="Calibri"/>
              </a:rPr>
              <a:t>Nhóm 1: Liệt kê các hành vi BLHĐTCSG về thân thể, </a:t>
            </a:r>
            <a:endParaRPr b="0" i="0" sz="1400" u="none" cap="none" strike="noStrike">
              <a:solidFill>
                <a:srgbClr val="000000"/>
              </a:solidFill>
              <a:latin typeface="Arial"/>
              <a:ea typeface="Arial"/>
              <a:cs typeface="Arial"/>
              <a:sym typeface="Arial"/>
            </a:endParaRPr>
          </a:p>
          <a:p>
            <a:pPr indent="-457200" lvl="0" marL="457200" marR="0" rtl="0" algn="l">
              <a:lnSpc>
                <a:spcPct val="105000"/>
              </a:lnSpc>
              <a:spcBef>
                <a:spcPts val="1000"/>
              </a:spcBef>
              <a:spcAft>
                <a:spcPts val="0"/>
              </a:spcAft>
              <a:buClr>
                <a:srgbClr val="3B3B37"/>
              </a:buClr>
              <a:buSzPts val="2400"/>
              <a:buFont typeface="Noto Sans Symbols"/>
              <a:buChar char="▪"/>
            </a:pPr>
            <a:r>
              <a:rPr b="1" i="0" lang="en-US" sz="2400" u="none" cap="none" strike="noStrike">
                <a:solidFill>
                  <a:srgbClr val="3B3B37"/>
                </a:solidFill>
                <a:latin typeface="Calibri"/>
                <a:ea typeface="Calibri"/>
                <a:cs typeface="Calibri"/>
                <a:sym typeface="Calibri"/>
              </a:rPr>
              <a:t>Nhóm 2: Liệt kê các hành vi BLHĐTCSG về tinh thần?</a:t>
            </a:r>
            <a:endParaRPr b="0" i="0" sz="1400" u="none" cap="none" strike="noStrike">
              <a:solidFill>
                <a:srgbClr val="000000"/>
              </a:solidFill>
              <a:latin typeface="Arial"/>
              <a:ea typeface="Arial"/>
              <a:cs typeface="Arial"/>
              <a:sym typeface="Arial"/>
            </a:endParaRPr>
          </a:p>
          <a:p>
            <a:pPr indent="-457200" lvl="0" marL="457200" marR="0" rtl="0" algn="l">
              <a:lnSpc>
                <a:spcPct val="105000"/>
              </a:lnSpc>
              <a:spcBef>
                <a:spcPts val="1000"/>
              </a:spcBef>
              <a:spcAft>
                <a:spcPts val="0"/>
              </a:spcAft>
              <a:buClr>
                <a:srgbClr val="3B3B37"/>
              </a:buClr>
              <a:buSzPts val="2400"/>
              <a:buFont typeface="Noto Sans Symbols"/>
              <a:buChar char="▪"/>
            </a:pPr>
            <a:r>
              <a:rPr b="1" i="0" lang="en-US" sz="2400" u="none" cap="none" strike="noStrike">
                <a:solidFill>
                  <a:srgbClr val="3B3B37"/>
                </a:solidFill>
                <a:latin typeface="Calibri"/>
                <a:ea typeface="Calibri"/>
                <a:cs typeface="Calibri"/>
                <a:sym typeface="Calibri"/>
              </a:rPr>
              <a:t>Nhóm 3: Liệt kê các hành vi BLHĐTCSG về tình dục?</a:t>
            </a:r>
            <a:endParaRPr b="0" i="0" sz="1400" u="none" cap="none" strike="noStrike">
              <a:solidFill>
                <a:srgbClr val="000000"/>
              </a:solidFill>
              <a:latin typeface="Arial"/>
              <a:ea typeface="Arial"/>
              <a:cs typeface="Arial"/>
              <a:sym typeface="Arial"/>
            </a:endParaRPr>
          </a:p>
          <a:p>
            <a:pPr indent="-457200" lvl="0" marL="457200" marR="0" rtl="0" algn="l">
              <a:lnSpc>
                <a:spcPct val="105000"/>
              </a:lnSpc>
              <a:spcBef>
                <a:spcPts val="1000"/>
              </a:spcBef>
              <a:spcAft>
                <a:spcPts val="0"/>
              </a:spcAft>
              <a:buClr>
                <a:srgbClr val="3B3B37"/>
              </a:buClr>
              <a:buSzPts val="2400"/>
              <a:buFont typeface="Noto Sans Symbols"/>
              <a:buChar char="▪"/>
            </a:pPr>
            <a:r>
              <a:rPr b="1" i="0" lang="en-US" sz="2400" u="none" cap="none" strike="noStrike">
                <a:solidFill>
                  <a:srgbClr val="3B3B37"/>
                </a:solidFill>
                <a:latin typeface="Calibri"/>
                <a:ea typeface="Calibri"/>
                <a:cs typeface="Calibri"/>
                <a:sym typeface="Calibri"/>
              </a:rPr>
              <a:t>Nhóm 4: Liệt kê các hành vi BLHĐTCSG về kinh tế?</a:t>
            </a:r>
            <a:endParaRPr b="0" i="0" sz="1400" u="none" cap="none" strike="noStrike">
              <a:solidFill>
                <a:srgbClr val="000000"/>
              </a:solidFill>
              <a:latin typeface="Arial"/>
              <a:ea typeface="Arial"/>
              <a:cs typeface="Arial"/>
              <a:sym typeface="Arial"/>
            </a:endParaRPr>
          </a:p>
          <a:p>
            <a:pPr indent="-457200" lvl="0" marL="457200" marR="0" rtl="0" algn="l">
              <a:lnSpc>
                <a:spcPct val="105000"/>
              </a:lnSpc>
              <a:spcBef>
                <a:spcPts val="1000"/>
              </a:spcBef>
              <a:spcAft>
                <a:spcPts val="0"/>
              </a:spcAft>
              <a:buClr>
                <a:srgbClr val="3B3B37"/>
              </a:buClr>
              <a:buSzPts val="2400"/>
              <a:buFont typeface="Noto Sans Symbols"/>
              <a:buChar char="▪"/>
            </a:pPr>
            <a:r>
              <a:rPr b="1" i="0" lang="en-US" sz="2400" u="none" cap="none" strike="noStrike">
                <a:solidFill>
                  <a:srgbClr val="3B3B37"/>
                </a:solidFill>
                <a:latin typeface="Calibri"/>
                <a:ea typeface="Calibri"/>
                <a:cs typeface="Calibri"/>
                <a:sym typeface="Calibri"/>
              </a:rPr>
              <a:t>Nhóm 5, 6: Liệt kê các hành vi xâm hại tình dục trong trường học?</a:t>
            </a:r>
            <a:endParaRPr/>
          </a:p>
          <a:p>
            <a:pPr indent="-457200" lvl="0" marL="457200" marR="0" rtl="0" algn="l">
              <a:lnSpc>
                <a:spcPct val="105000"/>
              </a:lnSpc>
              <a:spcBef>
                <a:spcPts val="1000"/>
              </a:spcBef>
              <a:spcAft>
                <a:spcPts val="0"/>
              </a:spcAft>
              <a:buClr>
                <a:srgbClr val="3B3B37"/>
              </a:buClr>
              <a:buSzPts val="2400"/>
              <a:buFont typeface="Noto Sans Symbols"/>
              <a:buChar char="▪"/>
            </a:pPr>
            <a:r>
              <a:rPr b="1" i="0" lang="en-US" sz="2400" u="none" cap="none" strike="noStrike">
                <a:solidFill>
                  <a:srgbClr val="3B3B37"/>
                </a:solidFill>
                <a:latin typeface="Calibri"/>
                <a:ea typeface="Calibri"/>
                <a:cs typeface="Calibri"/>
                <a:sym typeface="Calibri"/>
              </a:rPr>
              <a:t>Nhóm 7: </a:t>
            </a:r>
            <a:endParaRPr b="0" i="0" sz="1400" u="none" cap="none" strike="noStrike">
              <a:solidFill>
                <a:srgbClr val="000000"/>
              </a:solidFill>
              <a:latin typeface="Arial"/>
              <a:ea typeface="Arial"/>
              <a:cs typeface="Arial"/>
              <a:sym typeface="Arial"/>
            </a:endParaRPr>
          </a:p>
          <a:p>
            <a:pPr indent="-457200" lvl="0" marL="457200" marR="0" rtl="0" algn="l">
              <a:lnSpc>
                <a:spcPct val="105000"/>
              </a:lnSpc>
              <a:spcBef>
                <a:spcPts val="1000"/>
              </a:spcBef>
              <a:spcAft>
                <a:spcPts val="0"/>
              </a:spcAft>
              <a:buClr>
                <a:srgbClr val="0000FF"/>
              </a:buClr>
              <a:buSzPts val="2400"/>
              <a:buFont typeface="Noto Sans Symbols"/>
              <a:buChar char="❖"/>
            </a:pPr>
            <a:r>
              <a:rPr b="1" i="0" lang="en-US" sz="2400" u="none" cap="none" strike="noStrike">
                <a:solidFill>
                  <a:srgbClr val="0000FF"/>
                </a:solidFill>
                <a:latin typeface="Calibri"/>
                <a:ea typeface="Calibri"/>
                <a:cs typeface="Calibri"/>
                <a:sym typeface="Calibri"/>
              </a:rPr>
              <a:t>Thời gian: 10 phút</a:t>
            </a:r>
            <a:endParaRPr b="1" i="0" sz="2400" u="none" cap="none" strike="noStrike">
              <a:solidFill>
                <a:srgbClr val="0000FF"/>
              </a:solidFill>
              <a:latin typeface="Calibri"/>
              <a:ea typeface="Calibri"/>
              <a:cs typeface="Calibri"/>
              <a:sym typeface="Calibri"/>
            </a:endParaRPr>
          </a:p>
        </p:txBody>
      </p:sp>
      <p:sp>
        <p:nvSpPr>
          <p:cNvPr id="268" name="Google Shape;268;p21"/>
          <p:cNvSpPr/>
          <p:nvPr/>
        </p:nvSpPr>
        <p:spPr>
          <a:xfrm>
            <a:off x="152401" y="0"/>
            <a:ext cx="8762998" cy="1143000"/>
          </a:xfrm>
          <a:prstGeom prst="flowChartAlternateProcess">
            <a:avLst/>
          </a:prstGeom>
          <a:gradFill>
            <a:gsLst>
              <a:gs pos="0">
                <a:srgbClr val="669900"/>
              </a:gs>
              <a:gs pos="50000">
                <a:srgbClr val="EAF1DC"/>
              </a:gs>
              <a:gs pos="100000">
                <a:srgbClr val="669900"/>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Các biểu hiện của BLHĐTCSG và XHTDTE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2"/>
          <p:cNvSpPr/>
          <p:nvPr/>
        </p:nvSpPr>
        <p:spPr>
          <a:xfrm>
            <a:off x="4651440" y="1698840"/>
            <a:ext cx="1736725" cy="1925578"/>
          </a:xfrm>
          <a:custGeom>
            <a:rect b="b" l="l" r="r" t="t"/>
            <a:pathLst>
              <a:path extrusionOk="0" h="21600" w="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66FF"/>
          </a:solidFill>
          <a:ln cap="flat" cmpd="sng" w="57150">
            <a:solidFill>
              <a:srgbClr val="FFFFFF"/>
            </a:solidFill>
            <a:prstDash val="solid"/>
            <a:miter lim="800000"/>
            <a:headEnd len="sm" w="sm" type="none"/>
            <a:tailEnd len="sm" w="sm" type="none"/>
          </a:ln>
          <a:effectLst>
            <a:outerShdw rotWithShape="0" algn="ctr" dir="2471156" dist="135003">
              <a:srgbClr val="000000">
                <a:alpha val="4941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4" name="Google Shape;274;p22"/>
          <p:cNvSpPr/>
          <p:nvPr/>
        </p:nvSpPr>
        <p:spPr>
          <a:xfrm>
            <a:off x="4164078" y="2992593"/>
            <a:ext cx="2762016" cy="1712424"/>
          </a:xfrm>
          <a:custGeom>
            <a:rect b="b" l="l" r="r" t="t"/>
            <a:pathLst>
              <a:path extrusionOk="0" h="21600" w="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B050"/>
          </a:solidFill>
          <a:ln cap="flat" cmpd="sng" w="57150">
            <a:solidFill>
              <a:srgbClr val="FFFFFF"/>
            </a:solidFill>
            <a:prstDash val="solid"/>
            <a:miter lim="800000"/>
            <a:headEnd len="sm" w="sm" type="none"/>
            <a:tailEnd len="sm" w="sm" type="none"/>
          </a:ln>
          <a:effectLst>
            <a:outerShdw rotWithShape="0" algn="ctr" dir="2471156" dist="135003">
              <a:srgbClr val="000000">
                <a:alpha val="4941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5" name="Google Shape;275;p22"/>
          <p:cNvSpPr/>
          <p:nvPr/>
        </p:nvSpPr>
        <p:spPr>
          <a:xfrm>
            <a:off x="3287949" y="2967194"/>
            <a:ext cx="1476204" cy="2144712"/>
          </a:xfrm>
          <a:custGeom>
            <a:rect b="b" l="l" r="r" t="t"/>
            <a:pathLst>
              <a:path extrusionOk="0" h="21600" w="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a:gsLst>
              <a:gs pos="0">
                <a:schemeClr val="hlink"/>
              </a:gs>
              <a:gs pos="100000">
                <a:srgbClr val="B8B8FF"/>
              </a:gs>
            </a:gsLst>
            <a:lin ang="18900000" scaled="0"/>
          </a:gradFill>
          <a:ln cap="flat" cmpd="sng" w="57150">
            <a:solidFill>
              <a:srgbClr val="FFFFFF"/>
            </a:solidFill>
            <a:prstDash val="solid"/>
            <a:miter lim="800000"/>
            <a:headEnd len="sm" w="sm" type="none"/>
            <a:tailEnd len="sm" w="sm" type="none"/>
          </a:ln>
          <a:effectLst>
            <a:outerShdw rotWithShape="0" algn="ctr" dir="2471156" dist="135003">
              <a:srgbClr val="000000">
                <a:alpha val="4941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6" name="Google Shape;276;p22"/>
          <p:cNvSpPr txBox="1"/>
          <p:nvPr/>
        </p:nvSpPr>
        <p:spPr>
          <a:xfrm>
            <a:off x="6383255" y="1708275"/>
            <a:ext cx="2748125" cy="20005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Bạo lực kinh tế</a:t>
            </a:r>
            <a:endParaRPr b="1" i="0" sz="2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7030A0"/>
              </a:buClr>
              <a:buSzPts val="2000"/>
              <a:buFont typeface="Noto Sans Symbols"/>
              <a:buChar char="▪"/>
            </a:pPr>
            <a:r>
              <a:rPr b="1" i="0" lang="en-US" sz="2000" u="none" cap="none" strike="noStrike">
                <a:solidFill>
                  <a:srgbClr val="7030A0"/>
                </a:solidFill>
                <a:latin typeface="Arial"/>
                <a:ea typeface="Arial"/>
                <a:cs typeface="Arial"/>
                <a:sym typeface="Arial"/>
              </a:rPr>
              <a:t>Sĩ diện nam tính</a:t>
            </a:r>
            <a:endParaRPr b="1" i="0" sz="2000" u="none" cap="none" strike="noStrike">
              <a:solidFill>
                <a:srgbClr val="7030A0"/>
              </a:solidFill>
              <a:latin typeface="Arial"/>
              <a:ea typeface="Arial"/>
              <a:cs typeface="Arial"/>
              <a:sym typeface="Arial"/>
            </a:endParaRPr>
          </a:p>
          <a:p>
            <a:pPr indent="-228600" lvl="0" marL="228600" marR="0" rtl="0" algn="l">
              <a:lnSpc>
                <a:spcPct val="100000"/>
              </a:lnSpc>
              <a:spcBef>
                <a:spcPts val="0"/>
              </a:spcBef>
              <a:spcAft>
                <a:spcPts val="0"/>
              </a:spcAft>
              <a:buClr>
                <a:srgbClr val="7030A0"/>
              </a:buClr>
              <a:buSzPts val="2000"/>
              <a:buFont typeface="Noto Sans Symbols"/>
              <a:buChar char="▪"/>
            </a:pPr>
            <a:r>
              <a:rPr b="1" i="0" lang="en-US" sz="2000" u="none" cap="none" strike="noStrike">
                <a:solidFill>
                  <a:srgbClr val="7030A0"/>
                </a:solidFill>
                <a:latin typeface="Arial"/>
                <a:ea typeface="Arial"/>
                <a:cs typeface="Arial"/>
                <a:sym typeface="Arial"/>
              </a:rPr>
              <a:t>Trấn lột tiền/tài sản</a:t>
            </a:r>
            <a:endParaRPr b="1" i="0" sz="2000" u="none" cap="none" strike="noStrike">
              <a:solidFill>
                <a:srgbClr val="7030A0"/>
              </a:solidFill>
              <a:latin typeface="Arial"/>
              <a:ea typeface="Arial"/>
              <a:cs typeface="Arial"/>
              <a:sym typeface="Arial"/>
            </a:endParaRPr>
          </a:p>
          <a:p>
            <a:pPr indent="-228600" lvl="0" marL="228600" marR="0" rtl="0" algn="l">
              <a:lnSpc>
                <a:spcPct val="100000"/>
              </a:lnSpc>
              <a:spcBef>
                <a:spcPts val="0"/>
              </a:spcBef>
              <a:spcAft>
                <a:spcPts val="0"/>
              </a:spcAft>
              <a:buClr>
                <a:srgbClr val="7030A0"/>
              </a:buClr>
              <a:buSzPts val="2000"/>
              <a:buFont typeface="Noto Sans Symbols"/>
              <a:buChar char="▪"/>
            </a:pPr>
            <a:r>
              <a:rPr b="1" i="0" lang="en-US" sz="2000" u="none" cap="none" strike="noStrike">
                <a:solidFill>
                  <a:srgbClr val="7030A0"/>
                </a:solidFill>
                <a:latin typeface="Arial"/>
                <a:ea typeface="Arial"/>
                <a:cs typeface="Arial"/>
                <a:sym typeface="Arial"/>
              </a:rPr>
              <a:t>Bắt cống nạp</a:t>
            </a:r>
            <a:endParaRPr b="1" i="0" sz="2000" u="none" cap="none" strike="noStrike">
              <a:solidFill>
                <a:srgbClr val="7030A0"/>
              </a:solidFill>
              <a:latin typeface="Arial"/>
              <a:ea typeface="Arial"/>
              <a:cs typeface="Arial"/>
              <a:sym typeface="Arial"/>
            </a:endParaRPr>
          </a:p>
          <a:p>
            <a:pPr indent="-228600" lvl="0" marL="228600" marR="0" rtl="0" algn="l">
              <a:lnSpc>
                <a:spcPct val="100000"/>
              </a:lnSpc>
              <a:spcBef>
                <a:spcPts val="0"/>
              </a:spcBef>
              <a:spcAft>
                <a:spcPts val="0"/>
              </a:spcAft>
              <a:buClr>
                <a:srgbClr val="7030A0"/>
              </a:buClr>
              <a:buSzPts val="2000"/>
              <a:buFont typeface="Noto Sans Symbols"/>
              <a:buChar char="▪"/>
            </a:pPr>
            <a:r>
              <a:rPr b="1" i="0" lang="en-US" sz="2000" u="none" cap="none" strike="noStrike">
                <a:solidFill>
                  <a:srgbClr val="7030A0"/>
                </a:solidFill>
                <a:latin typeface="Arial"/>
                <a:ea typeface="Arial"/>
                <a:cs typeface="Arial"/>
                <a:sym typeface="Arial"/>
              </a:rPr>
              <a:t>Bắt ép đi trấn lột</a:t>
            </a:r>
            <a:endParaRPr b="1" i="0" sz="2000" u="none" cap="none" strike="noStrike">
              <a:solidFill>
                <a:srgbClr val="7030A0"/>
              </a:solidFill>
              <a:latin typeface="Arial"/>
              <a:ea typeface="Arial"/>
              <a:cs typeface="Arial"/>
              <a:sym typeface="Arial"/>
            </a:endParaRPr>
          </a:p>
          <a:p>
            <a:pPr indent="-228600" lvl="0" marL="228600" marR="0" rtl="0" algn="l">
              <a:lnSpc>
                <a:spcPct val="100000"/>
              </a:lnSpc>
              <a:spcBef>
                <a:spcPts val="0"/>
              </a:spcBef>
              <a:spcAft>
                <a:spcPts val="0"/>
              </a:spcAft>
              <a:buClr>
                <a:srgbClr val="7030A0"/>
              </a:buClr>
              <a:buSzPts val="2000"/>
              <a:buFont typeface="Noto Sans Symbols"/>
              <a:buChar char="▪"/>
            </a:pPr>
            <a:r>
              <a:rPr b="1" i="0" lang="en-US" sz="2000" u="none" cap="none" strike="noStrike">
                <a:solidFill>
                  <a:srgbClr val="7030A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77" name="Google Shape;277;p22"/>
          <p:cNvSpPr txBox="1"/>
          <p:nvPr/>
        </p:nvSpPr>
        <p:spPr>
          <a:xfrm>
            <a:off x="758758" y="4700108"/>
            <a:ext cx="2774151"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Bạo lực tinh thần</a:t>
            </a:r>
            <a:endParaRPr b="1" i="0" sz="2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CC"/>
              </a:buClr>
              <a:buSzPts val="2000"/>
              <a:buFont typeface="Noto Sans Symbols"/>
              <a:buChar char="▪"/>
            </a:pPr>
            <a:r>
              <a:rPr b="1" i="0" lang="en-US" sz="2000" u="none" cap="none" strike="noStrike">
                <a:solidFill>
                  <a:srgbClr val="0000CC"/>
                </a:solidFill>
                <a:latin typeface="Arial"/>
                <a:ea typeface="Arial"/>
                <a:cs typeface="Arial"/>
                <a:sym typeface="Arial"/>
              </a:rPr>
              <a:t>Quấy rầy, lăng mạ</a:t>
            </a:r>
            <a:endParaRPr b="1" i="0" sz="2000" u="none" cap="none" strike="noStrike">
              <a:solidFill>
                <a:srgbClr val="0000CC"/>
              </a:solidFill>
              <a:latin typeface="Arial"/>
              <a:ea typeface="Arial"/>
              <a:cs typeface="Arial"/>
              <a:sym typeface="Arial"/>
            </a:endParaRPr>
          </a:p>
          <a:p>
            <a:pPr indent="-228600" lvl="0" marL="228600" marR="0" rtl="0" algn="l">
              <a:lnSpc>
                <a:spcPct val="100000"/>
              </a:lnSpc>
              <a:spcBef>
                <a:spcPts val="0"/>
              </a:spcBef>
              <a:spcAft>
                <a:spcPts val="0"/>
              </a:spcAft>
              <a:buClr>
                <a:srgbClr val="0000CC"/>
              </a:buClr>
              <a:buSzPts val="2000"/>
              <a:buFont typeface="Noto Sans Symbols"/>
              <a:buChar char="▪"/>
            </a:pPr>
            <a:r>
              <a:rPr b="1" i="0" lang="en-US" sz="2000" u="none" cap="none" strike="noStrike">
                <a:solidFill>
                  <a:srgbClr val="0000CC"/>
                </a:solidFill>
                <a:latin typeface="Arial"/>
                <a:ea typeface="Arial"/>
                <a:cs typeface="Arial"/>
                <a:sym typeface="Arial"/>
              </a:rPr>
              <a:t>Bắt nạt, chọc ghẹo</a:t>
            </a:r>
            <a:endParaRPr b="1" i="0" sz="2000" u="none" cap="none" strike="noStrike">
              <a:solidFill>
                <a:srgbClr val="0000CC"/>
              </a:solidFill>
              <a:latin typeface="Arial"/>
              <a:ea typeface="Arial"/>
              <a:cs typeface="Arial"/>
              <a:sym typeface="Arial"/>
            </a:endParaRPr>
          </a:p>
          <a:p>
            <a:pPr indent="-228600" lvl="0" marL="228600" marR="0" rtl="0" algn="l">
              <a:lnSpc>
                <a:spcPct val="100000"/>
              </a:lnSpc>
              <a:spcBef>
                <a:spcPts val="0"/>
              </a:spcBef>
              <a:spcAft>
                <a:spcPts val="0"/>
              </a:spcAft>
              <a:buClr>
                <a:srgbClr val="0000CC"/>
              </a:buClr>
              <a:buSzPts val="2000"/>
              <a:buFont typeface="Noto Sans Symbols"/>
              <a:buChar char="▪"/>
            </a:pPr>
            <a:r>
              <a:rPr b="1" i="0" lang="en-US" sz="2000" u="none" cap="none" strike="noStrike">
                <a:solidFill>
                  <a:srgbClr val="0000CC"/>
                </a:solidFill>
                <a:latin typeface="Arial"/>
                <a:ea typeface="Arial"/>
                <a:cs typeface="Arial"/>
                <a:sym typeface="Arial"/>
              </a:rPr>
              <a:t>Thao túng, hành hạ về cảm xúc</a:t>
            </a:r>
            <a:endParaRPr b="1" i="0" sz="2000" u="none" cap="none" strike="noStrike">
              <a:solidFill>
                <a:srgbClr val="0000CC"/>
              </a:solidFill>
              <a:latin typeface="Arial"/>
              <a:ea typeface="Arial"/>
              <a:cs typeface="Arial"/>
              <a:sym typeface="Arial"/>
            </a:endParaRPr>
          </a:p>
          <a:p>
            <a:pPr indent="-228600" lvl="0" marL="228600" marR="0" rtl="0" algn="l">
              <a:lnSpc>
                <a:spcPct val="100000"/>
              </a:lnSpc>
              <a:spcBef>
                <a:spcPts val="0"/>
              </a:spcBef>
              <a:spcAft>
                <a:spcPts val="0"/>
              </a:spcAft>
              <a:buClr>
                <a:srgbClr val="0000CC"/>
              </a:buClr>
              <a:buSzPts val="2000"/>
              <a:buFont typeface="Noto Sans Symbols"/>
              <a:buChar char="▪"/>
            </a:pPr>
            <a:r>
              <a:rPr b="1" i="0" lang="en-US" sz="2000" u="none" cap="none" strike="noStrike">
                <a:solidFill>
                  <a:srgbClr val="0000CC"/>
                </a:solidFill>
                <a:latin typeface="Arial"/>
                <a:ea typeface="Arial"/>
                <a:cs typeface="Arial"/>
                <a:sym typeface="Arial"/>
              </a:rPr>
              <a:t>Đặt biệt danh xấu…</a:t>
            </a:r>
            <a:endParaRPr b="0" i="0" sz="1400" u="none" cap="none" strike="noStrike">
              <a:solidFill>
                <a:srgbClr val="000000"/>
              </a:solidFill>
              <a:latin typeface="Arial"/>
              <a:ea typeface="Arial"/>
              <a:cs typeface="Arial"/>
              <a:sym typeface="Arial"/>
            </a:endParaRPr>
          </a:p>
        </p:txBody>
      </p:sp>
      <p:sp>
        <p:nvSpPr>
          <p:cNvPr id="278" name="Google Shape;278;p22"/>
          <p:cNvSpPr txBox="1"/>
          <p:nvPr/>
        </p:nvSpPr>
        <p:spPr>
          <a:xfrm>
            <a:off x="5226907" y="4781252"/>
            <a:ext cx="3722540" cy="2000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Bạo lực tình dục</a:t>
            </a:r>
            <a:endParaRPr b="1" i="0" sz="2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6600"/>
              </a:buClr>
              <a:buSzPts val="2000"/>
              <a:buFont typeface="Noto Sans Symbols"/>
              <a:buChar char="▪"/>
            </a:pPr>
            <a:r>
              <a:rPr b="1" i="0" lang="en-US" sz="2000" u="none" cap="none" strike="noStrike">
                <a:solidFill>
                  <a:srgbClr val="006600"/>
                </a:solidFill>
                <a:latin typeface="Arial"/>
                <a:ea typeface="Arial"/>
                <a:cs typeface="Arial"/>
                <a:sym typeface="Arial"/>
              </a:rPr>
              <a:t>Hiếp dâm, cưỡng dâm</a:t>
            </a:r>
            <a:endParaRPr b="1" i="0" sz="2000" u="none" cap="none" strike="noStrike">
              <a:solidFill>
                <a:srgbClr val="006600"/>
              </a:solidFill>
              <a:latin typeface="Arial"/>
              <a:ea typeface="Arial"/>
              <a:cs typeface="Arial"/>
              <a:sym typeface="Arial"/>
            </a:endParaRPr>
          </a:p>
          <a:p>
            <a:pPr indent="-228600" lvl="0" marL="228600" marR="0" rtl="0" algn="l">
              <a:lnSpc>
                <a:spcPct val="100000"/>
              </a:lnSpc>
              <a:spcBef>
                <a:spcPts val="0"/>
              </a:spcBef>
              <a:spcAft>
                <a:spcPts val="0"/>
              </a:spcAft>
              <a:buClr>
                <a:srgbClr val="006600"/>
              </a:buClr>
              <a:buSzPts val="2000"/>
              <a:buFont typeface="Noto Sans Symbols"/>
              <a:buChar char="▪"/>
            </a:pPr>
            <a:r>
              <a:rPr b="1" i="0" lang="en-US" sz="2000" u="none" cap="none" strike="noStrike">
                <a:solidFill>
                  <a:srgbClr val="006600"/>
                </a:solidFill>
                <a:latin typeface="Arial"/>
                <a:ea typeface="Arial"/>
                <a:cs typeface="Arial"/>
                <a:sym typeface="Arial"/>
              </a:rPr>
              <a:t>Mơn trớn, sờ soạng</a:t>
            </a:r>
            <a:endParaRPr b="1" i="0" sz="2000" u="none" cap="none" strike="noStrike">
              <a:solidFill>
                <a:srgbClr val="006600"/>
              </a:solidFill>
              <a:latin typeface="Arial"/>
              <a:ea typeface="Arial"/>
              <a:cs typeface="Arial"/>
              <a:sym typeface="Arial"/>
            </a:endParaRPr>
          </a:p>
          <a:p>
            <a:pPr indent="-228600" lvl="0" marL="228600" marR="0" rtl="0" algn="l">
              <a:lnSpc>
                <a:spcPct val="100000"/>
              </a:lnSpc>
              <a:spcBef>
                <a:spcPts val="0"/>
              </a:spcBef>
              <a:spcAft>
                <a:spcPts val="0"/>
              </a:spcAft>
              <a:buClr>
                <a:srgbClr val="006600"/>
              </a:buClr>
              <a:buSzPts val="2000"/>
              <a:buFont typeface="Noto Sans Symbols"/>
              <a:buChar char="▪"/>
            </a:pPr>
            <a:r>
              <a:rPr b="1" i="0" lang="en-US" sz="2000" u="none" cap="none" strike="noStrike">
                <a:solidFill>
                  <a:srgbClr val="006600"/>
                </a:solidFill>
                <a:latin typeface="Arial"/>
                <a:ea typeface="Arial"/>
                <a:cs typeface="Arial"/>
                <a:sym typeface="Arial"/>
              </a:rPr>
              <a:t>Lời lẽ gợi dục</a:t>
            </a:r>
            <a:endParaRPr b="1" i="0" sz="2000" u="none" cap="none" strike="noStrike">
              <a:solidFill>
                <a:srgbClr val="006600"/>
              </a:solidFill>
              <a:latin typeface="Arial"/>
              <a:ea typeface="Arial"/>
              <a:cs typeface="Arial"/>
              <a:sym typeface="Arial"/>
            </a:endParaRPr>
          </a:p>
          <a:p>
            <a:pPr indent="-228600" lvl="0" marL="228600" marR="0" rtl="0" algn="l">
              <a:lnSpc>
                <a:spcPct val="100000"/>
              </a:lnSpc>
              <a:spcBef>
                <a:spcPts val="0"/>
              </a:spcBef>
              <a:spcAft>
                <a:spcPts val="0"/>
              </a:spcAft>
              <a:buClr>
                <a:srgbClr val="006600"/>
              </a:buClr>
              <a:buSzPts val="2000"/>
              <a:buFont typeface="Noto Sans Symbols"/>
              <a:buChar char="▪"/>
            </a:pPr>
            <a:r>
              <a:rPr b="1" i="0" lang="en-US" sz="2000" u="none" cap="none" strike="noStrike">
                <a:solidFill>
                  <a:srgbClr val="006600"/>
                </a:solidFill>
                <a:latin typeface="Arial"/>
                <a:ea typeface="Arial"/>
                <a:cs typeface="Arial"/>
                <a:sym typeface="Arial"/>
              </a:rPr>
              <a:t>Cho xem các tranh ảnh, dụng cụ kích dục…</a:t>
            </a:r>
            <a:endParaRPr b="0" i="0" sz="1400" u="none" cap="none" strike="noStrike">
              <a:solidFill>
                <a:srgbClr val="000000"/>
              </a:solidFill>
              <a:latin typeface="Arial"/>
              <a:ea typeface="Arial"/>
              <a:cs typeface="Arial"/>
              <a:sym typeface="Arial"/>
            </a:endParaRPr>
          </a:p>
        </p:txBody>
      </p:sp>
      <p:sp>
        <p:nvSpPr>
          <p:cNvPr id="279" name="Google Shape;279;p22"/>
          <p:cNvSpPr/>
          <p:nvPr/>
        </p:nvSpPr>
        <p:spPr>
          <a:xfrm>
            <a:off x="3092514" y="1908330"/>
            <a:ext cx="2232025" cy="1614488"/>
          </a:xfrm>
          <a:custGeom>
            <a:rect b="b" l="l" r="r" t="t"/>
            <a:pathLst>
              <a:path extrusionOk="0" h="21600" w="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a:gsLst>
              <a:gs pos="0">
                <a:schemeClr val="folHlink"/>
              </a:gs>
              <a:gs pos="100000">
                <a:srgbClr val="5A005A"/>
              </a:gs>
            </a:gsLst>
            <a:lin ang="2700000" scaled="0"/>
          </a:gradFill>
          <a:ln cap="flat" cmpd="sng" w="57150">
            <a:solidFill>
              <a:srgbClr val="FFFFFF"/>
            </a:solidFill>
            <a:prstDash val="solid"/>
            <a:miter lim="800000"/>
            <a:headEnd len="sm" w="sm" type="none"/>
            <a:tailEnd len="sm" w="sm" type="none"/>
          </a:ln>
          <a:effectLst>
            <a:outerShdw rotWithShape="0" algn="ctr" dir="2471156" dist="135003">
              <a:srgbClr val="000000">
                <a:alpha val="4941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0" name="Google Shape;280;p22"/>
          <p:cNvSpPr txBox="1"/>
          <p:nvPr/>
        </p:nvSpPr>
        <p:spPr>
          <a:xfrm>
            <a:off x="0" y="1455721"/>
            <a:ext cx="3287949" cy="29238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Bạo lực thân thể</a:t>
            </a:r>
            <a:endParaRPr b="1" i="0" sz="2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990166"/>
              </a:buClr>
              <a:buSzPts val="2000"/>
              <a:buFont typeface="Noto Sans Symbols"/>
              <a:buChar char="▪"/>
            </a:pPr>
            <a:r>
              <a:rPr b="1" i="0" lang="en-US" sz="2000" u="none" cap="none" strike="noStrike">
                <a:solidFill>
                  <a:srgbClr val="990166"/>
                </a:solidFill>
                <a:latin typeface="Arial"/>
                <a:ea typeface="Arial"/>
                <a:cs typeface="Arial"/>
                <a:sym typeface="Arial"/>
              </a:rPr>
              <a:t>Đánh, đấm, tát</a:t>
            </a:r>
            <a:endParaRPr b="1" i="0" sz="2000" u="none" cap="none" strike="noStrike">
              <a:solidFill>
                <a:srgbClr val="990166"/>
              </a:solidFill>
              <a:latin typeface="Arial"/>
              <a:ea typeface="Arial"/>
              <a:cs typeface="Arial"/>
              <a:sym typeface="Arial"/>
            </a:endParaRPr>
          </a:p>
          <a:p>
            <a:pPr indent="-228600" lvl="0" marL="228600" marR="0" rtl="0" algn="l">
              <a:lnSpc>
                <a:spcPct val="100000"/>
              </a:lnSpc>
              <a:spcBef>
                <a:spcPts val="0"/>
              </a:spcBef>
              <a:spcAft>
                <a:spcPts val="0"/>
              </a:spcAft>
              <a:buClr>
                <a:srgbClr val="990166"/>
              </a:buClr>
              <a:buSzPts val="2000"/>
              <a:buFont typeface="Noto Sans Symbols"/>
              <a:buChar char="▪"/>
            </a:pPr>
            <a:r>
              <a:rPr b="1" i="0" lang="en-US" sz="2000" u="none" cap="none" strike="noStrike">
                <a:solidFill>
                  <a:srgbClr val="990166"/>
                </a:solidFill>
                <a:latin typeface="Arial"/>
                <a:ea typeface="Arial"/>
                <a:cs typeface="Arial"/>
                <a:sym typeface="Arial"/>
              </a:rPr>
              <a:t>Bóp cổ</a:t>
            </a:r>
            <a:endParaRPr b="1" i="0" sz="2000" u="none" cap="none" strike="noStrike">
              <a:solidFill>
                <a:srgbClr val="990166"/>
              </a:solidFill>
              <a:latin typeface="Arial"/>
              <a:ea typeface="Arial"/>
              <a:cs typeface="Arial"/>
              <a:sym typeface="Arial"/>
            </a:endParaRPr>
          </a:p>
          <a:p>
            <a:pPr indent="-228600" lvl="0" marL="228600" marR="0" rtl="0" algn="l">
              <a:lnSpc>
                <a:spcPct val="100000"/>
              </a:lnSpc>
              <a:spcBef>
                <a:spcPts val="0"/>
              </a:spcBef>
              <a:spcAft>
                <a:spcPts val="0"/>
              </a:spcAft>
              <a:buClr>
                <a:srgbClr val="990166"/>
              </a:buClr>
              <a:buSzPts val="2000"/>
              <a:buFont typeface="Noto Sans Symbols"/>
              <a:buChar char="▪"/>
            </a:pPr>
            <a:r>
              <a:rPr b="1" i="0" lang="en-US" sz="2000" u="none" cap="none" strike="noStrike">
                <a:solidFill>
                  <a:srgbClr val="990166"/>
                </a:solidFill>
                <a:latin typeface="Arial"/>
                <a:ea typeface="Arial"/>
                <a:cs typeface="Arial"/>
                <a:sym typeface="Arial"/>
              </a:rPr>
              <a:t>Bắt đứng/ngồi/quỳ ở những tư thế gây đau đớn cơ thể</a:t>
            </a:r>
            <a:endParaRPr b="1" i="0" sz="2000" u="none" cap="none" strike="noStrike">
              <a:solidFill>
                <a:srgbClr val="990166"/>
              </a:solidFill>
              <a:latin typeface="Arial"/>
              <a:ea typeface="Arial"/>
              <a:cs typeface="Arial"/>
              <a:sym typeface="Arial"/>
            </a:endParaRPr>
          </a:p>
          <a:p>
            <a:pPr indent="-228600" lvl="0" marL="228600" marR="0" rtl="0" algn="l">
              <a:lnSpc>
                <a:spcPct val="100000"/>
              </a:lnSpc>
              <a:spcBef>
                <a:spcPts val="0"/>
              </a:spcBef>
              <a:spcAft>
                <a:spcPts val="0"/>
              </a:spcAft>
              <a:buClr>
                <a:srgbClr val="990166"/>
              </a:buClr>
              <a:buSzPts val="2000"/>
              <a:buFont typeface="Noto Sans Symbols"/>
              <a:buChar char="▪"/>
            </a:pPr>
            <a:r>
              <a:rPr b="1" i="0" lang="en-US" sz="2000" u="none" cap="none" strike="noStrike">
                <a:solidFill>
                  <a:srgbClr val="990166"/>
                </a:solidFill>
                <a:latin typeface="Arial"/>
                <a:ea typeface="Arial"/>
                <a:cs typeface="Arial"/>
                <a:sym typeface="Arial"/>
              </a:rPr>
              <a:t>Bắt luyện tập quá mức</a:t>
            </a:r>
            <a:endParaRPr b="1" i="0" sz="2000" u="none" cap="none" strike="noStrike">
              <a:solidFill>
                <a:srgbClr val="990166"/>
              </a:solidFill>
              <a:latin typeface="Arial"/>
              <a:ea typeface="Arial"/>
              <a:cs typeface="Arial"/>
              <a:sym typeface="Arial"/>
            </a:endParaRPr>
          </a:p>
          <a:p>
            <a:pPr indent="-228600" lvl="0" marL="228600" marR="0" rtl="0" algn="l">
              <a:lnSpc>
                <a:spcPct val="100000"/>
              </a:lnSpc>
              <a:spcBef>
                <a:spcPts val="0"/>
              </a:spcBef>
              <a:spcAft>
                <a:spcPts val="0"/>
              </a:spcAft>
              <a:buClr>
                <a:srgbClr val="990166"/>
              </a:buClr>
              <a:buSzPts val="2000"/>
              <a:buFont typeface="Noto Sans Symbols"/>
              <a:buChar char="▪"/>
            </a:pPr>
            <a:r>
              <a:rPr b="1" i="0" lang="en-US" sz="2000" u="none" cap="none" strike="noStrike">
                <a:solidFill>
                  <a:srgbClr val="990166"/>
                </a:solidFill>
                <a:latin typeface="Arial"/>
                <a:ea typeface="Arial"/>
                <a:cs typeface="Arial"/>
                <a:sym typeface="Arial"/>
              </a:rPr>
              <a:t>Cấm đi vệ sinh</a:t>
            </a:r>
            <a:endParaRPr b="1" i="0" sz="2000" u="none" cap="none" strike="noStrike">
              <a:solidFill>
                <a:srgbClr val="990166"/>
              </a:solidFill>
              <a:latin typeface="Arial"/>
              <a:ea typeface="Arial"/>
              <a:cs typeface="Arial"/>
              <a:sym typeface="Arial"/>
            </a:endParaRPr>
          </a:p>
          <a:p>
            <a:pPr indent="-228600" lvl="0" marL="228600" marR="0" rtl="0" algn="l">
              <a:lnSpc>
                <a:spcPct val="100000"/>
              </a:lnSpc>
              <a:spcBef>
                <a:spcPts val="0"/>
              </a:spcBef>
              <a:spcAft>
                <a:spcPts val="0"/>
              </a:spcAft>
              <a:buClr>
                <a:srgbClr val="990166"/>
              </a:buClr>
              <a:buSzPts val="2000"/>
              <a:buFont typeface="Noto Sans Symbols"/>
              <a:buChar char="▪"/>
            </a:pPr>
            <a:r>
              <a:rPr b="1" i="0" lang="en-US" sz="2000" u="none" cap="none" strike="noStrike">
                <a:solidFill>
                  <a:srgbClr val="990166"/>
                </a:solidFill>
                <a:latin typeface="Arial"/>
                <a:ea typeface="Arial"/>
                <a:cs typeface="Arial"/>
                <a:sym typeface="Arial"/>
              </a:rPr>
              <a:t>Bóc lột sức lao động</a:t>
            </a:r>
            <a:endParaRPr b="1" i="0" sz="2000" u="none" cap="none" strike="noStrike">
              <a:solidFill>
                <a:srgbClr val="990166"/>
              </a:solidFill>
              <a:latin typeface="Arial"/>
              <a:ea typeface="Arial"/>
              <a:cs typeface="Arial"/>
              <a:sym typeface="Arial"/>
            </a:endParaRPr>
          </a:p>
        </p:txBody>
      </p:sp>
      <p:sp>
        <p:nvSpPr>
          <p:cNvPr id="281" name="Google Shape;281;p22"/>
          <p:cNvSpPr txBox="1"/>
          <p:nvPr/>
        </p:nvSpPr>
        <p:spPr>
          <a:xfrm>
            <a:off x="196849" y="122969"/>
            <a:ext cx="8752597" cy="770371"/>
          </a:xfrm>
          <a:prstGeom prst="rect">
            <a:avLst/>
          </a:prstGeom>
          <a:noFill/>
          <a:ln>
            <a:noFill/>
          </a:ln>
        </p:spPr>
        <p:txBody>
          <a:bodyPr anchorCtr="0" anchor="t" bIns="0" lIns="0" spcFirstLastPara="1" rIns="0" wrap="square" tIns="0">
            <a:normAutofit fontScale="40000" lnSpcReduction="20000"/>
          </a:bodyPr>
          <a:lstStyle/>
          <a:p>
            <a:pPr indent="0" lvl="0" marL="0" marR="0" rtl="0" algn="ctr">
              <a:lnSpc>
                <a:spcPct val="90000"/>
              </a:lnSpc>
              <a:spcBef>
                <a:spcPts val="0"/>
              </a:spcBef>
              <a:spcAft>
                <a:spcPts val="0"/>
              </a:spcAft>
              <a:buClr>
                <a:schemeClr val="accent1"/>
              </a:buClr>
              <a:buSzPct val="100000"/>
              <a:buFont typeface="Calibri"/>
              <a:buNone/>
            </a:pPr>
            <a:r>
              <a:t/>
            </a:r>
            <a:endParaRPr b="1" i="0" sz="2800" u="none" cap="none" strike="noStrike">
              <a:solidFill>
                <a:schemeClr val="accent1"/>
              </a:solidFill>
              <a:latin typeface="Calibri"/>
              <a:ea typeface="Calibri"/>
              <a:cs typeface="Calibri"/>
              <a:sym typeface="Calibri"/>
            </a:endParaRPr>
          </a:p>
          <a:p>
            <a:pPr indent="0" lvl="0" marL="0" marR="0" rtl="0" algn="ctr">
              <a:lnSpc>
                <a:spcPct val="90000"/>
              </a:lnSpc>
              <a:spcBef>
                <a:spcPts val="300"/>
              </a:spcBef>
              <a:spcAft>
                <a:spcPts val="0"/>
              </a:spcAft>
              <a:buClr>
                <a:schemeClr val="accent1"/>
              </a:buClr>
              <a:buSzPct val="100000"/>
              <a:buFont typeface="Calibri"/>
              <a:buNone/>
            </a:pPr>
            <a:r>
              <a:t/>
            </a:r>
            <a:endParaRPr b="1" i="0" sz="4300" u="none" cap="none" strike="noStrike">
              <a:solidFill>
                <a:srgbClr val="FF0000"/>
              </a:solidFill>
              <a:latin typeface="Arial"/>
              <a:ea typeface="Arial"/>
              <a:cs typeface="Arial"/>
              <a:sym typeface="Arial"/>
            </a:endParaRPr>
          </a:p>
          <a:p>
            <a:pPr indent="0" lvl="0" marL="0" marR="0" rtl="0" algn="ctr">
              <a:lnSpc>
                <a:spcPct val="90000"/>
              </a:lnSpc>
              <a:spcBef>
                <a:spcPts val="600"/>
              </a:spcBef>
              <a:spcAft>
                <a:spcPts val="0"/>
              </a:spcAft>
              <a:buClr>
                <a:srgbClr val="FF0000"/>
              </a:buClr>
              <a:buSzPct val="100000"/>
              <a:buFont typeface="Calibri"/>
              <a:buNone/>
            </a:pPr>
            <a:r>
              <a:rPr b="1" i="0" lang="en-US" sz="7400" u="none" cap="none" strike="noStrike">
                <a:solidFill>
                  <a:srgbClr val="FF0000"/>
                </a:solidFill>
                <a:latin typeface="Calibri"/>
                <a:ea typeface="Calibri"/>
                <a:cs typeface="Calibri"/>
                <a:sym typeface="Calibri"/>
              </a:rPr>
              <a:t>CÁC HÌNH THỨC và BIỂU HIỆN CỦA BLHĐTCSG</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ppt_w</p:attrName>
                                        </p:attrNameLst>
                                      </p:cBhvr>
                                      <p:tavLst>
                                        <p:tav fmla="" tm="0">
                                          <p:val>
                                            <p:strVal val="0"/>
                                          </p:val>
                                        </p:tav>
                                        <p:tav fmla="" tm="100000">
                                          <p:val>
                                            <p:strVal val="#ppt_w"/>
                                          </p:val>
                                        </p:tav>
                                      </p:tavLst>
                                    </p:anim>
                                    <p:anim calcmode="lin" valueType="num">
                                      <p:cBhvr additive="base">
                                        <p:cTn dur="500"/>
                                        <p:tgtEl>
                                          <p:spTgt spid="27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500"/>
                                        <p:tgtEl>
                                          <p:spTgt spid="275"/>
                                        </p:tgtEl>
                                        <p:attrNameLst>
                                          <p:attrName>ppt_w</p:attrName>
                                        </p:attrNameLst>
                                      </p:cBhvr>
                                      <p:tavLst>
                                        <p:tav fmla="" tm="0">
                                          <p:val>
                                            <p:strVal val="0"/>
                                          </p:val>
                                        </p:tav>
                                        <p:tav fmla="" tm="100000">
                                          <p:val>
                                            <p:strVal val="#ppt_w"/>
                                          </p:val>
                                        </p:tav>
                                      </p:tavLst>
                                    </p:anim>
                                    <p:anim calcmode="lin" valueType="num">
                                      <p:cBhvr additive="base">
                                        <p:cTn dur="500"/>
                                        <p:tgtEl>
                                          <p:spTgt spid="2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500"/>
                                        <p:tgtEl>
                                          <p:spTgt spid="2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500"/>
                                        <p:tgtEl>
                                          <p:spTgt spid="2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3"/>
          <p:cNvSpPr txBox="1"/>
          <p:nvPr/>
        </p:nvSpPr>
        <p:spPr>
          <a:xfrm>
            <a:off x="179388" y="284202"/>
            <a:ext cx="8713787"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D10074"/>
                </a:solidFill>
                <a:latin typeface="Arial"/>
                <a:ea typeface="Arial"/>
                <a:cs typeface="Arial"/>
                <a:sym typeface="Arial"/>
              </a:rPr>
              <a:t>CÁC HÀNH VI QUẤY RỐI TÌNH DỤC HỌC SINH </a:t>
            </a:r>
            <a:endParaRPr b="1" i="0" sz="3000" u="none" cap="none" strike="noStrike">
              <a:solidFill>
                <a:srgbClr val="D10074"/>
              </a:solidFill>
              <a:latin typeface="Arial"/>
              <a:ea typeface="Arial"/>
              <a:cs typeface="Arial"/>
              <a:sym typeface="Arial"/>
            </a:endParaRPr>
          </a:p>
        </p:txBody>
      </p:sp>
      <p:sp>
        <p:nvSpPr>
          <p:cNvPr id="287" name="Google Shape;287;p23"/>
          <p:cNvSpPr txBox="1"/>
          <p:nvPr/>
        </p:nvSpPr>
        <p:spPr>
          <a:xfrm>
            <a:off x="179388" y="969963"/>
            <a:ext cx="8713787" cy="512603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5000"/>
              </a:lnSpc>
              <a:spcBef>
                <a:spcPts val="0"/>
              </a:spcBef>
              <a:spcAft>
                <a:spcPts val="0"/>
              </a:spcAft>
              <a:buClr>
                <a:srgbClr val="0000FF"/>
              </a:buClr>
              <a:buSzPts val="2800"/>
              <a:buFont typeface="Noto Sans Symbols"/>
              <a:buChar char="⮚"/>
            </a:pPr>
            <a:r>
              <a:rPr b="1" i="0" lang="en-US" sz="2800" u="none" cap="none" strike="noStrike">
                <a:solidFill>
                  <a:srgbClr val="0000FF"/>
                </a:solidFill>
                <a:latin typeface="Calibri"/>
                <a:ea typeface="Calibri"/>
                <a:cs typeface="Calibri"/>
                <a:sym typeface="Calibri"/>
              </a:rPr>
              <a:t>Đụng chạm, cấu, sờ vào người không mong muốn</a:t>
            </a:r>
            <a:endParaRPr b="1" i="0" sz="2800" u="none" cap="none" strike="noStrike">
              <a:solidFill>
                <a:srgbClr val="0000FF"/>
              </a:solidFill>
              <a:latin typeface="Calibri"/>
              <a:ea typeface="Calibri"/>
              <a:cs typeface="Calibri"/>
              <a:sym typeface="Calibri"/>
            </a:endParaRPr>
          </a:p>
          <a:p>
            <a:pPr indent="-342900" lvl="0" marL="342900" marR="0" rtl="0" algn="l">
              <a:lnSpc>
                <a:spcPct val="105000"/>
              </a:lnSpc>
              <a:spcBef>
                <a:spcPts val="1000"/>
              </a:spcBef>
              <a:spcAft>
                <a:spcPts val="0"/>
              </a:spcAft>
              <a:buClr>
                <a:srgbClr val="0000FF"/>
              </a:buClr>
              <a:buSzPts val="2800"/>
              <a:buFont typeface="Noto Sans Symbols"/>
              <a:buChar char="⮚"/>
            </a:pPr>
            <a:r>
              <a:rPr b="1" i="0" lang="en-US" sz="2800" u="none" cap="none" strike="noStrike">
                <a:solidFill>
                  <a:srgbClr val="0000FF"/>
                </a:solidFill>
                <a:latin typeface="Calibri"/>
                <a:ea typeface="Calibri"/>
                <a:cs typeface="Calibri"/>
                <a:sym typeface="Calibri"/>
              </a:rPr>
              <a:t>Trẻ bị cài bẫy, bị buộc nghe kể chuyện tục tĩu, gợi dục</a:t>
            </a:r>
            <a:endParaRPr b="1" i="0" sz="2800" u="none" cap="none" strike="noStrike">
              <a:solidFill>
                <a:srgbClr val="0000FF"/>
              </a:solidFill>
              <a:latin typeface="Calibri"/>
              <a:ea typeface="Calibri"/>
              <a:cs typeface="Calibri"/>
              <a:sym typeface="Calibri"/>
            </a:endParaRPr>
          </a:p>
          <a:p>
            <a:pPr indent="-342900" lvl="0" marL="342900" marR="0" rtl="0" algn="l">
              <a:lnSpc>
                <a:spcPct val="105000"/>
              </a:lnSpc>
              <a:spcBef>
                <a:spcPts val="1000"/>
              </a:spcBef>
              <a:spcAft>
                <a:spcPts val="0"/>
              </a:spcAft>
              <a:buClr>
                <a:srgbClr val="0000FF"/>
              </a:buClr>
              <a:buSzPts val="2800"/>
              <a:buFont typeface="Noto Sans Symbols"/>
              <a:buChar char="⮚"/>
            </a:pPr>
            <a:r>
              <a:rPr b="1" i="0" lang="en-US" sz="2800" u="none" cap="none" strike="noStrike">
                <a:solidFill>
                  <a:srgbClr val="0000FF"/>
                </a:solidFill>
                <a:latin typeface="Calibri"/>
                <a:ea typeface="Calibri"/>
                <a:cs typeface="Calibri"/>
                <a:sym typeface="Calibri"/>
              </a:rPr>
              <a:t>Trẻ bị gán vào những hình vẽ gợi dục (VD trên tường nhà vệ sinh của trường)</a:t>
            </a:r>
            <a:endParaRPr b="0" i="0" sz="1400" u="none" cap="none" strike="noStrike">
              <a:solidFill>
                <a:srgbClr val="000000"/>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800"/>
              <a:buFont typeface="Noto Sans Symbols"/>
              <a:buChar char="⮚"/>
            </a:pPr>
            <a:r>
              <a:rPr b="1" i="0" lang="en-US" sz="2800" u="none" cap="none" strike="noStrike">
                <a:solidFill>
                  <a:srgbClr val="0000FF"/>
                </a:solidFill>
                <a:latin typeface="Calibri"/>
                <a:ea typeface="Calibri"/>
                <a:cs typeface="Calibri"/>
                <a:sym typeface="Calibri"/>
              </a:rPr>
              <a:t>Trẻ bị đưa ra làm mục tiêu cho các hành vi, cử chỉ gợi dục</a:t>
            </a:r>
            <a:endParaRPr b="1" i="0" sz="2800" u="none" cap="none" strike="noStrike">
              <a:solidFill>
                <a:srgbClr val="0000FF"/>
              </a:solidFill>
              <a:latin typeface="Calibri"/>
              <a:ea typeface="Calibri"/>
              <a:cs typeface="Calibri"/>
              <a:sym typeface="Calibri"/>
            </a:endParaRPr>
          </a:p>
          <a:p>
            <a:pPr indent="-342900" lvl="0" marL="342900" marR="0" rtl="0" algn="l">
              <a:lnSpc>
                <a:spcPct val="105000"/>
              </a:lnSpc>
              <a:spcBef>
                <a:spcPts val="1000"/>
              </a:spcBef>
              <a:spcAft>
                <a:spcPts val="0"/>
              </a:spcAft>
              <a:buClr>
                <a:srgbClr val="0000FF"/>
              </a:buClr>
              <a:buSzPts val="2800"/>
              <a:buFont typeface="Noto Sans Symbols"/>
              <a:buChar char="⮚"/>
            </a:pPr>
            <a:r>
              <a:rPr b="1" i="0" lang="en-US" sz="2800" u="none" cap="none" strike="noStrike">
                <a:solidFill>
                  <a:srgbClr val="0000FF"/>
                </a:solidFill>
                <a:latin typeface="Calibri"/>
                <a:ea typeface="Calibri"/>
                <a:cs typeface="Calibri"/>
                <a:sym typeface="Calibri"/>
              </a:rPr>
              <a:t>Trẻ bị tung tin đồn xấu về tình dục hoặc bị gợi ý về tình dục</a:t>
            </a:r>
            <a:endParaRPr b="1" i="0" sz="2800" u="none" cap="none" strike="noStrike">
              <a:solidFill>
                <a:srgbClr val="0000FF"/>
              </a:solidFill>
              <a:latin typeface="Calibri"/>
              <a:ea typeface="Calibri"/>
              <a:cs typeface="Calibri"/>
              <a:sym typeface="Calibri"/>
            </a:endParaRPr>
          </a:p>
          <a:p>
            <a:pPr indent="-342900" lvl="0" marL="342900" marR="0" rtl="0" algn="l">
              <a:lnSpc>
                <a:spcPct val="105000"/>
              </a:lnSpc>
              <a:spcBef>
                <a:spcPts val="1000"/>
              </a:spcBef>
              <a:spcAft>
                <a:spcPts val="0"/>
              </a:spcAft>
              <a:buClr>
                <a:srgbClr val="0000FF"/>
              </a:buClr>
              <a:buSzPts val="2800"/>
              <a:buFont typeface="Noto Sans Symbols"/>
              <a:buChar char="⮚"/>
            </a:pPr>
            <a:r>
              <a:rPr b="1" i="0" lang="en-US" sz="2800" u="none" cap="none" strike="noStrike">
                <a:solidFill>
                  <a:srgbClr val="0000FF"/>
                </a:solidFill>
                <a:latin typeface="Calibri"/>
                <a:ea typeface="Calibri"/>
                <a:cs typeface="Calibri"/>
                <a:sym typeface="Calibri"/>
              </a:rPr>
              <a:t>Trẻ bị lột quần áo hoặc bị nhìn ai đó cởi hết quần áo</a:t>
            </a:r>
            <a:endParaRPr b="1" i="0" sz="2800" u="none" cap="none" strike="noStrike">
              <a:solidFill>
                <a:srgbClr val="0000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4"/>
          <p:cNvSpPr txBox="1"/>
          <p:nvPr/>
        </p:nvSpPr>
        <p:spPr>
          <a:xfrm>
            <a:off x="165100" y="241300"/>
            <a:ext cx="8713788" cy="4921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FF0000"/>
                </a:solidFill>
                <a:latin typeface="Arial"/>
                <a:ea typeface="Arial"/>
                <a:cs typeface="Arial"/>
                <a:sym typeface="Arial"/>
              </a:rPr>
              <a:t>CÁC HÀNH VI XÂM HẠI TÌNH DỤC KHÔNG TIẾP XÚC</a:t>
            </a:r>
            <a:endParaRPr b="1" i="0" sz="2600" u="none" cap="none" strike="noStrike">
              <a:solidFill>
                <a:srgbClr val="FF0000"/>
              </a:solidFill>
              <a:latin typeface="Arial"/>
              <a:ea typeface="Arial"/>
              <a:cs typeface="Arial"/>
              <a:sym typeface="Arial"/>
            </a:endParaRPr>
          </a:p>
        </p:txBody>
      </p:sp>
      <p:sp>
        <p:nvSpPr>
          <p:cNvPr id="293" name="Google Shape;293;p24"/>
          <p:cNvSpPr txBox="1"/>
          <p:nvPr/>
        </p:nvSpPr>
        <p:spPr>
          <a:xfrm>
            <a:off x="355600" y="771525"/>
            <a:ext cx="8523288" cy="52736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5000"/>
              </a:lnSpc>
              <a:spcBef>
                <a:spcPts val="0"/>
              </a:spcBef>
              <a:spcAft>
                <a:spcPts val="0"/>
              </a:spcAft>
              <a:buClr>
                <a:srgbClr val="0000FF"/>
              </a:buClr>
              <a:buSzPts val="2300"/>
              <a:buFont typeface="Noto Sans Symbols"/>
              <a:buChar char="⮚"/>
            </a:pPr>
            <a:r>
              <a:rPr b="1" i="0" lang="en-US" sz="2300" u="none" cap="none" strike="noStrike">
                <a:solidFill>
                  <a:srgbClr val="0000FF"/>
                </a:solidFill>
                <a:latin typeface="Arial"/>
                <a:ea typeface="Arial"/>
                <a:cs typeface="Arial"/>
                <a:sym typeface="Arial"/>
              </a:rPr>
              <a:t>Phô bày bộ phận sinh dục trước mặ̣t HS</a:t>
            </a:r>
            <a:endParaRPr b="1" i="0" sz="2300" u="none" cap="none" strike="noStrike">
              <a:solidFill>
                <a:srgbClr val="0000FF"/>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300"/>
              <a:buFont typeface="Noto Sans Symbols"/>
              <a:buChar char="⮚"/>
            </a:pPr>
            <a:r>
              <a:rPr b="1" i="0" lang="en-US" sz="2300" u="none" cap="none" strike="noStrike">
                <a:solidFill>
                  <a:srgbClr val="0000FF"/>
                </a:solidFill>
                <a:latin typeface="Arial"/>
                <a:ea typeface="Arial"/>
                <a:cs typeface="Arial"/>
                <a:sym typeface="Arial"/>
              </a:rPr>
              <a:t>Cho HS tranh, sách, truyện, phim khiêu dâm</a:t>
            </a:r>
            <a:endParaRPr b="1" i="0" sz="2300" u="none" cap="none" strike="noStrike">
              <a:solidFill>
                <a:srgbClr val="0000FF"/>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300"/>
              <a:buFont typeface="Noto Sans Symbols"/>
              <a:buChar char="⮚"/>
            </a:pPr>
            <a:r>
              <a:rPr b="1" i="0" lang="en-US" sz="2300" u="none" cap="none" strike="noStrike">
                <a:solidFill>
                  <a:srgbClr val="0000FF"/>
                </a:solidFill>
                <a:latin typeface="Arial"/>
                <a:ea typeface="Arial"/>
                <a:cs typeface="Arial"/>
                <a:sym typeface="Arial"/>
              </a:rPr>
              <a:t>Chụp ảnh HS cho mục đí́ch tì̀nh dục</a:t>
            </a:r>
            <a:endParaRPr b="1" i="0" sz="2300" u="none" cap="none" strike="noStrike">
              <a:solidFill>
                <a:srgbClr val="0000FF"/>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300"/>
              <a:buFont typeface="Noto Sans Symbols"/>
              <a:buChar char="⮚"/>
            </a:pPr>
            <a:r>
              <a:rPr b="1" i="0" lang="en-US" sz="2300" u="none" cap="none" strike="noStrike">
                <a:solidFill>
                  <a:srgbClr val="0000FF"/>
                </a:solidFill>
                <a:latin typeface="Arial"/>
                <a:ea typeface="Arial"/>
                <a:cs typeface="Arial"/>
                <a:sym typeface="Arial"/>
              </a:rPr>
              <a:t>Yêu cầ̀u HS phô bày bộ phận sinh dục cho anh/chị ta xem</a:t>
            </a:r>
            <a:endParaRPr b="1" i="0" sz="2300" u="none" cap="none" strike="noStrike">
              <a:solidFill>
                <a:srgbClr val="0000FF"/>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300"/>
              <a:buFont typeface="Noto Sans Symbols"/>
              <a:buChar char="⮚"/>
            </a:pPr>
            <a:r>
              <a:rPr b="1" i="0" lang="en-US" sz="2300" u="none" cap="none" strike="noStrike">
                <a:solidFill>
                  <a:srgbClr val="0000FF"/>
                </a:solidFill>
                <a:latin typeface="Arial"/>
                <a:ea typeface="Arial"/>
                <a:cs typeface="Arial"/>
                <a:sym typeface="Arial"/>
              </a:rPr>
              <a:t>Khuyến khí́ch HS xem hoặc nghe các âm thanh kí́ch dục</a:t>
            </a:r>
            <a:endParaRPr b="1" i="0" sz="2300" u="none" cap="none" strike="noStrike">
              <a:solidFill>
                <a:srgbClr val="0000FF"/>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300"/>
              <a:buFont typeface="Noto Sans Symbols"/>
              <a:buChar char="⮚"/>
            </a:pPr>
            <a:r>
              <a:rPr b="1" i="0" lang="en-US" sz="2300" u="none" cap="none" strike="noStrike">
                <a:solidFill>
                  <a:srgbClr val="0000FF"/>
                </a:solidFill>
                <a:latin typeface="Arial"/>
                <a:ea typeface="Arial"/>
                <a:cs typeface="Arial"/>
                <a:sym typeface="Arial"/>
              </a:rPr>
              <a:t>Nhì̀n HS khi chưa mặ̣c quầ̀n áo hoặc ngó́ HS trong nhà tắm/nhà vệ sinh</a:t>
            </a:r>
            <a:endParaRPr b="1" i="0" sz="2300" u="none" cap="none" strike="noStrike">
              <a:solidFill>
                <a:srgbClr val="0000FF"/>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300"/>
              <a:buFont typeface="Noto Sans Symbols"/>
              <a:buChar char="⮚"/>
            </a:pPr>
            <a:r>
              <a:rPr b="1" i="0" lang="en-US" sz="2300" u="none" cap="none" strike="noStrike">
                <a:solidFill>
                  <a:srgbClr val="0000FF"/>
                </a:solidFill>
                <a:latin typeface="Arial"/>
                <a:ea typeface="Arial"/>
                <a:cs typeface="Arial"/>
                <a:sym typeface="Arial"/>
              </a:rPr>
              <a:t>Gửi các tin nhắn yêu đương/thư tì̀nh tới HS </a:t>
            </a:r>
            <a:endParaRPr b="0" i="0" sz="1400" u="none" cap="none" strike="noStrike">
              <a:solidFill>
                <a:srgbClr val="000000"/>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300"/>
              <a:buFont typeface="Noto Sans Symbols"/>
              <a:buChar char="⮚"/>
            </a:pPr>
            <a:r>
              <a:rPr b="1" i="0" lang="en-US" sz="2300" u="none" cap="none" strike="noStrike">
                <a:solidFill>
                  <a:srgbClr val="0000FF"/>
                </a:solidFill>
                <a:latin typeface="Arial"/>
                <a:ea typeface="Arial"/>
                <a:cs typeface="Arial"/>
                <a:sym typeface="Arial"/>
              </a:rPr>
              <a:t>Dùng những lời nó́i thô tục trước mặ̣t HS</a:t>
            </a:r>
            <a:endParaRPr b="0" i="0" sz="1400" u="none" cap="none" strike="noStrike">
              <a:solidFill>
                <a:srgbClr val="000000"/>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300"/>
              <a:buFont typeface="Noto Sans Symbols"/>
              <a:buChar char="⮚"/>
            </a:pPr>
            <a:r>
              <a:rPr b="1" i="0" lang="en-US" sz="2300" u="none" cap="none" strike="noStrike">
                <a:solidFill>
                  <a:srgbClr val="0000FF"/>
                </a:solidFill>
                <a:latin typeface="Arial"/>
                <a:ea typeface="Arial"/>
                <a:cs typeface="Arial"/>
                <a:sym typeface="Arial"/>
              </a:rPr>
              <a:t>Sử dụng các hì̀nh ảnh của HS đưa lên internet với mục đích liên quan đến tình dục</a:t>
            </a:r>
            <a:endParaRPr b="0" i="0" sz="2300" u="none" cap="none" strike="noStrike">
              <a:solidFill>
                <a:srgbClr val="0000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5"/>
          <p:cNvSpPr txBox="1"/>
          <p:nvPr/>
        </p:nvSpPr>
        <p:spPr>
          <a:xfrm>
            <a:off x="165100" y="393700"/>
            <a:ext cx="8713788"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Arial"/>
                <a:ea typeface="Arial"/>
                <a:cs typeface="Arial"/>
                <a:sym typeface="Arial"/>
              </a:rPr>
              <a:t>CÁC HÀNH VI XÂM HẠI TÌNH DỤC CÓ TIẾP XÚC</a:t>
            </a:r>
            <a:endParaRPr b="1" i="0" sz="2800" u="none" cap="none" strike="noStrike">
              <a:solidFill>
                <a:srgbClr val="FF0000"/>
              </a:solidFill>
              <a:latin typeface="Arial"/>
              <a:ea typeface="Arial"/>
              <a:cs typeface="Arial"/>
              <a:sym typeface="Arial"/>
            </a:endParaRPr>
          </a:p>
        </p:txBody>
      </p:sp>
      <p:sp>
        <p:nvSpPr>
          <p:cNvPr id="299" name="Google Shape;299;p25"/>
          <p:cNvSpPr txBox="1"/>
          <p:nvPr/>
        </p:nvSpPr>
        <p:spPr>
          <a:xfrm>
            <a:off x="355600" y="917575"/>
            <a:ext cx="8402638" cy="56356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5000"/>
              </a:lnSpc>
              <a:spcBef>
                <a:spcPts val="0"/>
              </a:spcBef>
              <a:spcAft>
                <a:spcPts val="0"/>
              </a:spcAft>
              <a:buClr>
                <a:srgbClr val="0000FF"/>
              </a:buClr>
              <a:buSzPts val="2400"/>
              <a:buFont typeface="Noto Sans Symbols"/>
              <a:buChar char="⮚"/>
            </a:pPr>
            <a:r>
              <a:rPr b="1" i="0" lang="en-US" sz="2400" u="none" cap="none" strike="noStrike">
                <a:solidFill>
                  <a:srgbClr val="0000FF"/>
                </a:solidFill>
                <a:latin typeface="Arial"/>
                <a:ea typeface="Arial"/>
                <a:cs typeface="Arial"/>
                <a:sym typeface="Arial"/>
              </a:rPr>
              <a:t>Sờ vào bộ phận sinh dục hoặc cơ thể̉ HS với mục đí́ch tì̀nh dục</a:t>
            </a:r>
            <a:endParaRPr b="1" i="0" sz="2400" u="none" cap="none" strike="noStrike">
              <a:solidFill>
                <a:srgbClr val="0000FF"/>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400"/>
              <a:buFont typeface="Noto Sans Symbols"/>
              <a:buChar char="⮚"/>
            </a:pPr>
            <a:r>
              <a:rPr b="1" i="0" lang="en-US" sz="2400" u="none" cap="none" strike="noStrike">
                <a:solidFill>
                  <a:srgbClr val="0000FF"/>
                </a:solidFill>
                <a:latin typeface="Arial"/>
                <a:ea typeface="Arial"/>
                <a:cs typeface="Arial"/>
                <a:sym typeface="Arial"/>
              </a:rPr>
              <a:t>Yêu cầu HS sờ vào bộ phận sinh dục của đố́i tượng hoặc chơi các trò chơi tì̀nh dục</a:t>
            </a:r>
            <a:endParaRPr b="1" i="0" sz="2400" u="none" cap="none" strike="noStrike">
              <a:solidFill>
                <a:srgbClr val="0000FF"/>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400"/>
              <a:buFont typeface="Noto Sans Symbols"/>
              <a:buChar char="⮚"/>
            </a:pPr>
            <a:r>
              <a:rPr b="1" i="0" lang="en-US" sz="2400" u="none" cap="none" strike="noStrike">
                <a:solidFill>
                  <a:srgbClr val="0000FF"/>
                </a:solidFill>
                <a:latin typeface="Arial"/>
                <a:ea typeface="Arial"/>
                <a:cs typeface="Arial"/>
                <a:sym typeface="Arial"/>
              </a:rPr>
              <a:t>Đưa các vật dụng hoặc bộ phận cơ thể̉ (như ngó́n tay, lưỡi, dương vật) vào âm đạo hay hậu môn, miệng của trẻ với mục đí́ch quan hệ tì̀nh dục.</a:t>
            </a:r>
            <a:endParaRPr b="1" i="0" sz="2400" u="none" cap="none" strike="noStrike">
              <a:solidFill>
                <a:srgbClr val="0000FF"/>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400"/>
              <a:buFont typeface="Noto Sans Symbols"/>
              <a:buChar char="⮚"/>
            </a:pPr>
            <a:r>
              <a:rPr b="1" i="0" lang="en-US" sz="2400" u="none" cap="none" strike="noStrike">
                <a:solidFill>
                  <a:srgbClr val="0000FF"/>
                </a:solidFill>
                <a:latin typeface="Arial"/>
                <a:ea typeface="Arial"/>
                <a:cs typeface="Arial"/>
                <a:sym typeface="Arial"/>
              </a:rPr>
              <a:t>Quan hệ tì̀nh dục bằ̀ng đường miệng, âm đạo hay hậu môn;</a:t>
            </a:r>
            <a:endParaRPr b="1" i="0" sz="2400" u="none" cap="none" strike="noStrike">
              <a:solidFill>
                <a:srgbClr val="0000FF"/>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400"/>
              <a:buFont typeface="Noto Sans Symbols"/>
              <a:buChar char="⮚"/>
            </a:pPr>
            <a:r>
              <a:rPr b="1" i="0" lang="en-US" sz="2400" u="none" cap="none" strike="noStrike">
                <a:solidFill>
                  <a:srgbClr val="0000FF"/>
                </a:solidFill>
                <a:latin typeface="Arial"/>
                <a:ea typeface="Arial"/>
                <a:cs typeface="Arial"/>
                <a:sym typeface="Arial"/>
              </a:rPr>
              <a:t>Ép buộc HS thực hiện các hành vi gợi dục</a:t>
            </a:r>
            <a:endParaRPr b="1" i="0" sz="2400" u="none" cap="none" strike="noStrike">
              <a:solidFill>
                <a:srgbClr val="0000FF"/>
              </a:solidFill>
              <a:latin typeface="Arial"/>
              <a:ea typeface="Arial"/>
              <a:cs typeface="Arial"/>
              <a:sym typeface="Arial"/>
            </a:endParaRPr>
          </a:p>
          <a:p>
            <a:pPr indent="-342900" lvl="0" marL="342900" marR="0" rtl="0" algn="l">
              <a:lnSpc>
                <a:spcPct val="105000"/>
              </a:lnSpc>
              <a:spcBef>
                <a:spcPts val="1000"/>
              </a:spcBef>
              <a:spcAft>
                <a:spcPts val="0"/>
              </a:spcAft>
              <a:buClr>
                <a:srgbClr val="0000FF"/>
              </a:buClr>
              <a:buSzPts val="2400"/>
              <a:buFont typeface="Noto Sans Symbols"/>
              <a:buChar char="⮚"/>
            </a:pPr>
            <a:r>
              <a:rPr b="1" i="0" lang="en-US" sz="2400" u="none" cap="none" strike="noStrike">
                <a:solidFill>
                  <a:srgbClr val="0000FF"/>
                </a:solidFill>
                <a:latin typeface="Arial"/>
                <a:ea typeface="Arial"/>
                <a:cs typeface="Arial"/>
                <a:sym typeface="Arial"/>
              </a:rPr>
              <a:t>Ép buộc HS quan hệ tì̀nh dục hoặc lôi kéo HS vào các hành vi tình dục với HS hoặc với người lớn</a:t>
            </a:r>
            <a:endParaRPr b="1" i="0" sz="2400" u="none" cap="none" strike="noStrike">
              <a:solidFill>
                <a:srgbClr val="0000FF"/>
              </a:solidFill>
              <a:latin typeface="Arial"/>
              <a:ea typeface="Arial"/>
              <a:cs typeface="Arial"/>
              <a:sym typeface="Arial"/>
            </a:endParaRPr>
          </a:p>
          <a:p>
            <a:pPr indent="-190500" lvl="0" marL="342900" marR="0" rtl="0" algn="l">
              <a:lnSpc>
                <a:spcPct val="105000"/>
              </a:lnSpc>
              <a:spcBef>
                <a:spcPts val="1000"/>
              </a:spcBef>
              <a:spcAft>
                <a:spcPts val="0"/>
              </a:spcAft>
              <a:buClr>
                <a:schemeClr val="dk1"/>
              </a:buClr>
              <a:buSzPts val="2400"/>
              <a:buFont typeface="Noto Sans Symbols"/>
              <a:buNone/>
            </a:pPr>
            <a:r>
              <a:t/>
            </a:r>
            <a:endParaRPr b="0" i="0" sz="2400" u="none" cap="none" strike="noStrike">
              <a:solidFill>
                <a:srgbClr val="0000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6"/>
          <p:cNvSpPr txBox="1"/>
          <p:nvPr/>
        </p:nvSpPr>
        <p:spPr>
          <a:xfrm>
            <a:off x="457200" y="1254250"/>
            <a:ext cx="7793037" cy="49835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200"/>
              <a:buFont typeface="Arial"/>
              <a:buNone/>
            </a:pPr>
            <a:r>
              <a:rPr b="1" i="0" lang="en-US" sz="3200" u="none" cap="none" strike="noStrike">
                <a:solidFill>
                  <a:srgbClr val="C00000"/>
                </a:solidFill>
                <a:latin typeface="Calibri"/>
                <a:ea typeface="Calibri"/>
                <a:cs typeface="Calibri"/>
                <a:sym typeface="Calibri"/>
              </a:rPr>
              <a:t>Hoạt động 3: THẢO LUẬN TÌNH HUỐNG</a:t>
            </a:r>
            <a:endParaRPr b="0" i="0" sz="1400" u="none" cap="none" strike="noStrike">
              <a:solidFill>
                <a:srgbClr val="000000"/>
              </a:solidFill>
              <a:latin typeface="Arial"/>
              <a:ea typeface="Arial"/>
              <a:cs typeface="Arial"/>
              <a:sym typeface="Arial"/>
            </a:endParaRPr>
          </a:p>
        </p:txBody>
      </p:sp>
      <p:sp>
        <p:nvSpPr>
          <p:cNvPr id="305" name="Google Shape;305;p26"/>
          <p:cNvSpPr/>
          <p:nvPr/>
        </p:nvSpPr>
        <p:spPr>
          <a:xfrm>
            <a:off x="457200" y="76200"/>
            <a:ext cx="738188" cy="809625"/>
          </a:xfrm>
          <a:prstGeom prst="ellipse">
            <a:avLst/>
          </a:prstGeom>
          <a:gradFill>
            <a:gsLst>
              <a:gs pos="0">
                <a:schemeClr val="accent1"/>
              </a:gs>
              <a:gs pos="50000">
                <a:srgbClr val="F0F2F7"/>
              </a:gs>
              <a:gs pos="100000">
                <a:schemeClr val="accent1"/>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06" name="Google Shape;306;p26"/>
          <p:cNvSpPr/>
          <p:nvPr/>
        </p:nvSpPr>
        <p:spPr>
          <a:xfrm>
            <a:off x="1143000" y="76200"/>
            <a:ext cx="7107238" cy="1066800"/>
          </a:xfrm>
          <a:prstGeom prst="flowChartAlternateProcess">
            <a:avLst/>
          </a:prstGeom>
          <a:gradFill>
            <a:gsLst>
              <a:gs pos="0">
                <a:schemeClr val="accent1"/>
              </a:gs>
              <a:gs pos="50000">
                <a:srgbClr val="F0F2F7"/>
              </a:gs>
              <a:gs pos="100000">
                <a:schemeClr val="accent1"/>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HỆ QUẢ VÀ NGUYÊN NHÂN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CỦA BLHĐTCSG</a:t>
            </a:r>
            <a:endParaRPr b="0" i="0" sz="1400" u="none" cap="none" strike="noStrike">
              <a:solidFill>
                <a:srgbClr val="000000"/>
              </a:solidFill>
              <a:latin typeface="Arial"/>
              <a:ea typeface="Arial"/>
              <a:cs typeface="Arial"/>
              <a:sym typeface="Arial"/>
            </a:endParaRPr>
          </a:p>
        </p:txBody>
      </p:sp>
      <p:sp>
        <p:nvSpPr>
          <p:cNvPr id="307" name="Google Shape;307;p26"/>
          <p:cNvSpPr txBox="1"/>
          <p:nvPr/>
        </p:nvSpPr>
        <p:spPr>
          <a:xfrm>
            <a:off x="503238" y="1847850"/>
            <a:ext cx="8388350" cy="5162550"/>
          </a:xfrm>
          <a:prstGeom prst="rect">
            <a:avLst/>
          </a:prstGeom>
          <a:noFill/>
          <a:ln>
            <a:noFill/>
          </a:ln>
        </p:spPr>
        <p:txBody>
          <a:bodyPr anchorCtr="0" anchor="t" bIns="0" lIns="0" spcFirstLastPara="1" rIns="0" wrap="square" tIns="0">
            <a:noAutofit/>
          </a:bodyPr>
          <a:lstStyle/>
          <a:p>
            <a:pPr indent="0" lvl="0" marL="0" marR="0" rtl="0" algn="ctr">
              <a:lnSpc>
                <a:spcPct val="105000"/>
              </a:lnSpc>
              <a:spcBef>
                <a:spcPts val="0"/>
              </a:spcBef>
              <a:spcAft>
                <a:spcPts val="0"/>
              </a:spcAft>
              <a:buClr>
                <a:srgbClr val="000000"/>
              </a:buClr>
              <a:buSzPts val="2400"/>
              <a:buFont typeface="Arial"/>
              <a:buNone/>
            </a:pPr>
            <a:r>
              <a:rPr b="1" i="0" lang="en-US" sz="2400" u="none" cap="none" strike="noStrike">
                <a:solidFill>
                  <a:srgbClr val="0000CC"/>
                </a:solidFill>
                <a:latin typeface="Arial"/>
                <a:ea typeface="Arial"/>
                <a:cs typeface="Arial"/>
                <a:sym typeface="Arial"/>
              </a:rPr>
              <a:t>Câu hỏi thảo luận:</a:t>
            </a:r>
            <a:endParaRPr b="0" i="0" sz="1400" u="none" cap="none" strike="noStrike">
              <a:solidFill>
                <a:srgbClr val="000000"/>
              </a:solidFill>
              <a:latin typeface="Arial"/>
              <a:ea typeface="Arial"/>
              <a:cs typeface="Arial"/>
              <a:sym typeface="Arial"/>
            </a:endParaRPr>
          </a:p>
          <a:p>
            <a:pPr indent="-457200" lvl="0" marL="457200" marR="0" rtl="0" algn="l">
              <a:lnSpc>
                <a:spcPct val="105000"/>
              </a:lnSpc>
              <a:spcBef>
                <a:spcPts val="1000"/>
              </a:spcBef>
              <a:spcAft>
                <a:spcPts val="0"/>
              </a:spcAft>
              <a:buClr>
                <a:schemeClr val="dk1"/>
              </a:buClr>
              <a:buSzPts val="2400"/>
              <a:buFont typeface="Calibri"/>
              <a:buAutoNum type="arabicPeriod"/>
            </a:pPr>
            <a:r>
              <a:rPr b="1" i="0" lang="en-US" sz="2400" u="none" cap="none" strike="noStrike">
                <a:solidFill>
                  <a:schemeClr val="dk1"/>
                </a:solidFill>
                <a:latin typeface="Arial"/>
                <a:ea typeface="Arial"/>
                <a:cs typeface="Arial"/>
                <a:sym typeface="Arial"/>
              </a:rPr>
              <a:t>Thầy/Cô chia sẻ một tình huống bạo lực mà Thầy/Cô đã chứng kiến/giải quyết.</a:t>
            </a:r>
            <a:endParaRPr b="0" i="0" sz="1400" u="none" cap="none" strike="noStrike">
              <a:solidFill>
                <a:srgbClr val="000000"/>
              </a:solidFill>
              <a:latin typeface="Arial"/>
              <a:ea typeface="Arial"/>
              <a:cs typeface="Arial"/>
              <a:sym typeface="Arial"/>
            </a:endParaRPr>
          </a:p>
          <a:p>
            <a:pPr indent="-457200" lvl="0" marL="457200" marR="0" rtl="0" algn="l">
              <a:lnSpc>
                <a:spcPct val="105000"/>
              </a:lnSpc>
              <a:spcBef>
                <a:spcPts val="1000"/>
              </a:spcBef>
              <a:spcAft>
                <a:spcPts val="0"/>
              </a:spcAft>
              <a:buClr>
                <a:schemeClr val="dk1"/>
              </a:buClr>
              <a:buSzPts val="2400"/>
              <a:buFont typeface="Calibri"/>
              <a:buAutoNum type="arabicPeriod"/>
            </a:pPr>
            <a:r>
              <a:rPr b="1" i="0" lang="en-US" sz="2400" u="none" cap="none" strike="noStrike">
                <a:solidFill>
                  <a:schemeClr val="dk1"/>
                </a:solidFill>
                <a:latin typeface="Arial"/>
                <a:ea typeface="Arial"/>
                <a:cs typeface="Arial"/>
                <a:sym typeface="Arial"/>
              </a:rPr>
              <a:t>Câu chuyện có phải là một tình huống BLHĐTCSG không? Nếu có, đó là hình thức bạo lực gì?</a:t>
            </a:r>
            <a:endParaRPr b="0" i="0" sz="1400" u="none" cap="none" strike="noStrike">
              <a:solidFill>
                <a:srgbClr val="000000"/>
              </a:solidFill>
              <a:latin typeface="Arial"/>
              <a:ea typeface="Arial"/>
              <a:cs typeface="Arial"/>
              <a:sym typeface="Arial"/>
            </a:endParaRPr>
          </a:p>
          <a:p>
            <a:pPr indent="-457200" lvl="0" marL="457200" marR="0" rtl="0" algn="l">
              <a:lnSpc>
                <a:spcPct val="105000"/>
              </a:lnSpc>
              <a:spcBef>
                <a:spcPts val="1000"/>
              </a:spcBef>
              <a:spcAft>
                <a:spcPts val="0"/>
              </a:spcAft>
              <a:buClr>
                <a:schemeClr val="dk1"/>
              </a:buClr>
              <a:buSzPts val="2400"/>
              <a:buFont typeface="Calibri"/>
              <a:buAutoNum type="arabicPeriod"/>
            </a:pPr>
            <a:r>
              <a:rPr b="1" i="0" lang="en-US" sz="2400" u="none" cap="none" strike="noStrike">
                <a:solidFill>
                  <a:schemeClr val="dk1"/>
                </a:solidFill>
                <a:latin typeface="Arial"/>
                <a:ea typeface="Arial"/>
                <a:cs typeface="Arial"/>
                <a:sym typeface="Arial"/>
              </a:rPr>
              <a:t>Hình thức bạo lực đó xảy ra ở đâu? Ai là người gây ra bạo lực? Ai là người bị bạo lực?</a:t>
            </a:r>
            <a:endParaRPr b="0" i="0" sz="1400" u="none" cap="none" strike="noStrike">
              <a:solidFill>
                <a:srgbClr val="000000"/>
              </a:solidFill>
              <a:latin typeface="Arial"/>
              <a:ea typeface="Arial"/>
              <a:cs typeface="Arial"/>
              <a:sym typeface="Arial"/>
            </a:endParaRPr>
          </a:p>
          <a:p>
            <a:pPr indent="-457200" lvl="0" marL="457200" marR="0" rtl="0" algn="l">
              <a:lnSpc>
                <a:spcPct val="105000"/>
              </a:lnSpc>
              <a:spcBef>
                <a:spcPts val="1000"/>
              </a:spcBef>
              <a:spcAft>
                <a:spcPts val="0"/>
              </a:spcAft>
              <a:buClr>
                <a:schemeClr val="dk1"/>
              </a:buClr>
              <a:buSzPts val="2400"/>
              <a:buFont typeface="Calibri"/>
              <a:buAutoNum type="arabicPeriod"/>
            </a:pPr>
            <a:r>
              <a:rPr b="1" i="0" lang="en-US" sz="2400" u="none" cap="none" strike="noStrike">
                <a:solidFill>
                  <a:schemeClr val="dk1"/>
                </a:solidFill>
                <a:latin typeface="Arial"/>
                <a:ea typeface="Arial"/>
                <a:cs typeface="Arial"/>
                <a:sym typeface="Arial"/>
              </a:rPr>
              <a:t>Hậu quả của các hành vi BLG trong câu chuyện này là gì?</a:t>
            </a:r>
            <a:endParaRPr b="0" i="0" sz="1400" u="none" cap="none" strike="noStrike">
              <a:solidFill>
                <a:srgbClr val="000000"/>
              </a:solidFill>
              <a:latin typeface="Arial"/>
              <a:ea typeface="Arial"/>
              <a:cs typeface="Arial"/>
              <a:sym typeface="Arial"/>
            </a:endParaRPr>
          </a:p>
          <a:p>
            <a:pPr indent="-457200" lvl="0" marL="457200" marR="0" rtl="0" algn="l">
              <a:lnSpc>
                <a:spcPct val="105000"/>
              </a:lnSpc>
              <a:spcBef>
                <a:spcPts val="1000"/>
              </a:spcBef>
              <a:spcAft>
                <a:spcPts val="0"/>
              </a:spcAft>
              <a:buClr>
                <a:schemeClr val="dk1"/>
              </a:buClr>
              <a:buSzPts val="2400"/>
              <a:buFont typeface="Calibri"/>
              <a:buAutoNum type="arabicPeriod"/>
            </a:pPr>
            <a:r>
              <a:rPr b="1" i="0" lang="en-US" sz="2400" u="none" cap="none" strike="noStrike">
                <a:solidFill>
                  <a:schemeClr val="dk1"/>
                </a:solidFill>
                <a:latin typeface="Arial"/>
                <a:ea typeface="Arial"/>
                <a:cs typeface="Arial"/>
                <a:sym typeface="Arial"/>
              </a:rPr>
              <a:t>Nguyên nhân của BLHĐTCSG là gì?</a:t>
            </a:r>
            <a:endParaRPr b="0" i="0" sz="1400" u="none" cap="none" strike="noStrike">
              <a:solidFill>
                <a:srgbClr val="000000"/>
              </a:solidFill>
              <a:latin typeface="Arial"/>
              <a:ea typeface="Arial"/>
              <a:cs typeface="Arial"/>
              <a:sym typeface="Arial"/>
            </a:endParaRPr>
          </a:p>
          <a:p>
            <a:pPr indent="-304800" lvl="0" marL="457200" marR="0" rtl="0" algn="l">
              <a:lnSpc>
                <a:spcPct val="105000"/>
              </a:lnSpc>
              <a:spcBef>
                <a:spcPts val="1000"/>
              </a:spcBef>
              <a:spcAft>
                <a:spcPts val="0"/>
              </a:spcAft>
              <a:buClr>
                <a:srgbClr val="3B3B37"/>
              </a:buClr>
              <a:buSzPts val="2400"/>
              <a:buFont typeface="Calibri"/>
              <a:buNone/>
            </a:pPr>
            <a:r>
              <a:t/>
            </a:r>
            <a:endParaRPr b="1"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1" name="Shape 311"/>
        <p:cNvGrpSpPr/>
        <p:nvPr/>
      </p:nvGrpSpPr>
      <p:grpSpPr>
        <a:xfrm>
          <a:off x="0" y="0"/>
          <a:ext cx="0" cy="0"/>
          <a:chOff x="0" y="0"/>
          <a:chExt cx="0" cy="0"/>
        </a:xfrm>
      </p:grpSpPr>
      <p:sp>
        <p:nvSpPr>
          <p:cNvPr id="312" name="Google Shape;312;p27"/>
          <p:cNvSpPr txBox="1"/>
          <p:nvPr/>
        </p:nvSpPr>
        <p:spPr>
          <a:xfrm>
            <a:off x="404813" y="187325"/>
            <a:ext cx="8305800" cy="64008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SzPts val="1700"/>
              <a:buFont typeface="Arial"/>
              <a:buNone/>
            </a:pPr>
            <a:r>
              <a:rPr b="0" i="0" lang="en-US" sz="1700" u="none" cap="none" strike="noStrike">
                <a:solidFill>
                  <a:srgbClr val="3B3B37"/>
                </a:solidFill>
                <a:latin typeface="Arial"/>
                <a:ea typeface="Arial"/>
                <a:cs typeface="Arial"/>
                <a:sym typeface="Arial"/>
              </a:rPr>
              <a:t>     </a:t>
            </a:r>
            <a:r>
              <a:rPr b="1" i="0" lang="en-US" sz="2800" u="none" cap="none" strike="noStrike">
                <a:solidFill>
                  <a:srgbClr val="0000FF"/>
                </a:solidFill>
                <a:latin typeface="Calibri"/>
                <a:ea typeface="Calibri"/>
                <a:cs typeface="Calibri"/>
                <a:sym typeface="Calibri"/>
              </a:rPr>
              <a:t>TÌNH HUỐNG 1:</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700"/>
              <a:buFont typeface="Arial"/>
              <a:buNone/>
            </a:pPr>
            <a:r>
              <a:rPr b="0" i="0" lang="en-US" sz="1700" u="none" cap="none" strike="noStrike">
                <a:solidFill>
                  <a:srgbClr val="3B3B37"/>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1700"/>
              <a:buFont typeface="Arial"/>
              <a:buNone/>
            </a:pPr>
            <a:r>
              <a:rPr b="0" i="0" lang="en-US" sz="1700" u="none" cap="none" strike="noStrike">
                <a:solidFill>
                  <a:srgbClr val="3B3B37"/>
                </a:solidFill>
                <a:latin typeface="Arial"/>
                <a:ea typeface="Arial"/>
                <a:cs typeface="Arial"/>
                <a:sym typeface="Arial"/>
              </a:rPr>
              <a:t>	</a:t>
            </a:r>
            <a:r>
              <a:rPr b="1" i="0" lang="en-US" sz="1800" u="none" cap="none" strike="noStrike">
                <a:solidFill>
                  <a:srgbClr val="3B3B37"/>
                </a:solidFill>
                <a:latin typeface="Calibri"/>
                <a:ea typeface="Calibri"/>
                <a:cs typeface="Calibri"/>
                <a:sym typeface="Calibri"/>
              </a:rPr>
              <a:t>Tôi tên H, học sinh lớp 10A, trường THPT X. Tôi rất thích học toán. Thầy Nam, giáo viên dạy toán của lớp rất quý tôi vì tôi học giỏi toán. Thứ 3 tuần trước, thầy Nam nói với tôi rằng, thầy sẽ phụ đạo thêm toán cho tôi, nếu tôi mang cặp về nhà giúp thầy. Thực sự, tôi không cảm thấy thoải mái với đề nghị của thầy, nhưng vì không muốn làm phật ý thầy nên tôi đã đồng ý.</a:t>
            </a:r>
            <a:endParaRPr b="0" i="0" sz="1400" u="none" cap="none" strike="noStrike">
              <a:solidFill>
                <a:srgbClr val="000000"/>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1800"/>
              <a:buFont typeface="Arial"/>
              <a:buNone/>
            </a:pPr>
            <a:r>
              <a:t/>
            </a:r>
            <a:endParaRPr b="1" i="0" sz="1800" u="none" cap="none" strike="noStrike">
              <a:solidFill>
                <a:srgbClr val="3B3B37"/>
              </a:solidFill>
              <a:latin typeface="Calibri"/>
              <a:ea typeface="Calibri"/>
              <a:cs typeface="Calibri"/>
              <a:sym typeface="Calibri"/>
            </a:endParaRPr>
          </a:p>
          <a:p>
            <a:pPr indent="0" lvl="0" marL="0" marR="0" rtl="0" algn="just">
              <a:lnSpc>
                <a:spcPct val="120000"/>
              </a:lnSpc>
              <a:spcBef>
                <a:spcPts val="0"/>
              </a:spcBef>
              <a:spcAft>
                <a:spcPts val="0"/>
              </a:spcAft>
              <a:buClr>
                <a:srgbClr val="000000"/>
              </a:buClr>
              <a:buSzPts val="1800"/>
              <a:buFont typeface="Arial"/>
              <a:buNone/>
            </a:pPr>
            <a:r>
              <a:rPr b="1" i="0" lang="en-US" sz="1800" u="none" cap="none" strike="noStrike">
                <a:solidFill>
                  <a:srgbClr val="3B3B37"/>
                </a:solidFill>
                <a:latin typeface="Calibri"/>
                <a:ea typeface="Calibri"/>
                <a:cs typeface="Calibri"/>
                <a:sym typeface="Calibri"/>
              </a:rPr>
              <a:t>	Hôm đầu tiên mang cặp về giúp thầy, thầy nói cảm ơn và cố tính chạm nhẹ tay vào ngực tôi khi tôi đưa cặp cho thầy trước cổng. Tôi giật thót mình, nhưng rồi cũng “thở phào” vì đã thoát khỏi thầy. Hôm sau, thầy lại nói tôi mang cặp về giúp thầy. Lần này, thầy cố ý ép tôi mang vào trong nhà. Khi tôi từ chối, thầy tỏ vẻ tức giận và mắng tôi thiếu lịch sự. Cuối cùng tôi đành phải đồng ý mang cặp vào nhà cho thầy. Khi tôi bước vào nhà, thầy đóng sập cửa lại, kéo tôi vào phòng ngủ rồi đè tôi xuống giường. Tôi kháng cự quyết liệt, nên thầy ngừng lại, nhưng lớn tiếng mắng tôi là đồ không biết điều; thầy đe dọa nếu tôi kể cho ai biết chuyện này thì tôi sẽ bị đúp môn của thầy. Tôi vùng chạy khỏi nhà thầy và cảm thấy sợ hãi với những gì đã xảy đến với mình. Tôi cảm thấy mình thật ngu ngốc đã tự đẩy mình vào hoàn cảnh này. Tôi cảm thấy lo sợ khi phải đến lớp và đối mặt với thầy. Tôi chỉ muốn bỏ học, hoặc chuyển qua trường khác.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6" name="Shape 316"/>
        <p:cNvGrpSpPr/>
        <p:nvPr/>
      </p:nvGrpSpPr>
      <p:grpSpPr>
        <a:xfrm>
          <a:off x="0" y="0"/>
          <a:ext cx="0" cy="0"/>
          <a:chOff x="0" y="0"/>
          <a:chExt cx="0" cy="0"/>
        </a:xfrm>
      </p:grpSpPr>
      <p:sp>
        <p:nvSpPr>
          <p:cNvPr id="317" name="Google Shape;317;p28"/>
          <p:cNvSpPr txBox="1"/>
          <p:nvPr/>
        </p:nvSpPr>
        <p:spPr>
          <a:xfrm>
            <a:off x="430213" y="211138"/>
            <a:ext cx="8229600" cy="64008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SzPts val="3600"/>
              <a:buFont typeface="Arial"/>
              <a:buNone/>
            </a:pPr>
            <a:r>
              <a:rPr b="0" i="0" lang="en-US" sz="3600" u="none" cap="none" strike="noStrike">
                <a:solidFill>
                  <a:srgbClr val="3B3B37"/>
                </a:solidFill>
                <a:latin typeface="Arial"/>
                <a:ea typeface="Arial"/>
                <a:cs typeface="Arial"/>
                <a:sym typeface="Arial"/>
              </a:rPr>
              <a:t> </a:t>
            </a:r>
            <a:r>
              <a:rPr b="1" i="0" lang="en-US" sz="2800" u="none" cap="none" strike="noStrike">
                <a:solidFill>
                  <a:srgbClr val="0000FF"/>
                </a:solidFill>
                <a:latin typeface="Calibri"/>
                <a:ea typeface="Calibri"/>
                <a:cs typeface="Calibri"/>
                <a:sym typeface="Calibri"/>
              </a:rPr>
              <a:t>TÌNH HUỐNG 2:</a:t>
            </a:r>
            <a:endParaRPr b="0" i="0" sz="1400" u="none" cap="none" strike="noStrike">
              <a:solidFill>
                <a:srgbClr val="000000"/>
              </a:solidFill>
              <a:latin typeface="Arial"/>
              <a:ea typeface="Arial"/>
              <a:cs typeface="Arial"/>
              <a:sym typeface="Arial"/>
            </a:endParaRPr>
          </a:p>
          <a:p>
            <a:pPr indent="0" lvl="0" marL="0" marR="0" rtl="0" algn="just">
              <a:lnSpc>
                <a:spcPct val="105000"/>
              </a:lnSpc>
              <a:spcBef>
                <a:spcPts val="1000"/>
              </a:spcBef>
              <a:spcAft>
                <a:spcPts val="0"/>
              </a:spcAft>
              <a:buClr>
                <a:srgbClr val="000000"/>
              </a:buClr>
              <a:buSzPts val="2000"/>
              <a:buFont typeface="Arial"/>
              <a:buNone/>
            </a:pPr>
            <a:r>
              <a:rPr b="0" i="0" lang="en-US" sz="2000" u="none" cap="none" strike="noStrike">
                <a:solidFill>
                  <a:srgbClr val="3B3B37"/>
                </a:solidFill>
                <a:latin typeface="Arial"/>
                <a:ea typeface="Arial"/>
                <a:cs typeface="Arial"/>
                <a:sym typeface="Arial"/>
              </a:rPr>
              <a:t>	</a:t>
            </a:r>
            <a:r>
              <a:rPr b="1" i="0" lang="en-US" sz="2200" u="none" cap="none" strike="noStrike">
                <a:solidFill>
                  <a:srgbClr val="3B3B37"/>
                </a:solidFill>
                <a:latin typeface="Calibri"/>
                <a:ea typeface="Calibri"/>
                <a:cs typeface="Calibri"/>
                <a:sym typeface="Calibri"/>
              </a:rPr>
              <a:t>Tôi là C, học sinh lớp 10C, trường THPT A. Tôi thích đá bóng và cũng chơi khá môn này. Do chơi thể thao thường xuyên nên tôi cơ bắp và cao lớn hơn các bạn khác trong lớp. Tôi thích chơi với những anh học lớp trên vì họ nổi tiếng và được nhiều bạn gái biết đến hơn. </a:t>
            </a:r>
            <a:endParaRPr b="0" i="0" sz="1400" u="none" cap="none" strike="noStrike">
              <a:solidFill>
                <a:srgbClr val="000000"/>
              </a:solidFill>
              <a:latin typeface="Arial"/>
              <a:ea typeface="Arial"/>
              <a:cs typeface="Arial"/>
              <a:sym typeface="Arial"/>
            </a:endParaRPr>
          </a:p>
          <a:p>
            <a:pPr indent="0" lvl="0" marL="0" marR="0" rtl="0" algn="just">
              <a:lnSpc>
                <a:spcPct val="105000"/>
              </a:lnSpc>
              <a:spcBef>
                <a:spcPts val="1000"/>
              </a:spcBef>
              <a:spcAft>
                <a:spcPts val="0"/>
              </a:spcAft>
              <a:buClr>
                <a:srgbClr val="000000"/>
              </a:buClr>
              <a:buSzPts val="2200"/>
              <a:buFont typeface="Arial"/>
              <a:buNone/>
            </a:pPr>
            <a:r>
              <a:rPr b="1" i="0" lang="en-US" sz="2200" u="none" cap="none" strike="noStrike">
                <a:solidFill>
                  <a:srgbClr val="3B3B37"/>
                </a:solidFill>
                <a:latin typeface="Calibri"/>
                <a:ea typeface="Calibri"/>
                <a:cs typeface="Calibri"/>
                <a:sym typeface="Calibri"/>
              </a:rPr>
              <a:t>	Tuần trước, khi đang từ sân bóng trở lại lớp học, có một bạn nữ lớp trên đi sát gần và khen tôi rất đẹp trai. Cô ấy nói, nếu biết tôi sớm hơn thì bạn ấy đã không hẹn hò với Tuấn – bạn trai của cô ấy hiện nay. Rất ngạc nhiên và có phần thích thú vì những lời tán tỉnh của cô gái, song tôi không nói gì vì tôi thường rất nhát mỗi khi gần các bạn nữ. Hôm sau, khi vừa ra khỏi cổng trường, tôi thấy Tuấn cùng mấy anh lớp trên và cả cô gái hôm qua buông lời tán tỉnh cứ đi theo tôi. Lo lắng, nhưng tôi vẫn tiếp tục đi. Vừa qua chỗ rẽ, Tuấn lao thẳng xe vào tôi; mấy người bạn của hắn cũng lao vào đánh tôi. Tôi chẳng thể làm gì, chỉ biết kêu cứu và hứng trọn những cú đấm, đạp của mấy người bọn họ. Tuấn đạp chân lên người tôi và gằn giọng, nếu còn tán tỉnh bạn gái hắn tôi sẽ còn nhừ đòn</a:t>
            </a:r>
            <a:endParaRPr b="1" i="0" sz="2200" u="none" cap="none" strike="noStrike">
              <a:solidFill>
                <a:srgbClr val="3B3B37"/>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1" name="Shape 321"/>
        <p:cNvGrpSpPr/>
        <p:nvPr/>
      </p:nvGrpSpPr>
      <p:grpSpPr>
        <a:xfrm>
          <a:off x="0" y="0"/>
          <a:ext cx="0" cy="0"/>
          <a:chOff x="0" y="0"/>
          <a:chExt cx="0" cy="0"/>
        </a:xfrm>
      </p:grpSpPr>
      <p:sp>
        <p:nvSpPr>
          <p:cNvPr id="322" name="Google Shape;322;p29"/>
          <p:cNvSpPr txBox="1"/>
          <p:nvPr/>
        </p:nvSpPr>
        <p:spPr>
          <a:xfrm>
            <a:off x="423863" y="304800"/>
            <a:ext cx="8491537" cy="6515100"/>
          </a:xfrm>
          <a:prstGeom prst="rect">
            <a:avLst/>
          </a:prstGeom>
          <a:noFill/>
          <a:ln>
            <a:noFill/>
          </a:ln>
        </p:spPr>
        <p:txBody>
          <a:bodyPr anchorCtr="0" anchor="t" bIns="0" lIns="0" spcFirstLastPara="1" rIns="0" wrap="square" tIns="0">
            <a:noAutofit/>
          </a:bodyPr>
          <a:lstStyle/>
          <a:p>
            <a:pPr indent="0" lvl="0" marL="0" marR="0" rtl="0" algn="ctr">
              <a:lnSpc>
                <a:spcPct val="92857"/>
              </a:lnSpc>
              <a:spcBef>
                <a:spcPts val="0"/>
              </a:spcBef>
              <a:spcAft>
                <a:spcPts val="0"/>
              </a:spcAft>
              <a:buClr>
                <a:srgbClr val="000000"/>
              </a:buClr>
              <a:buSzPts val="2800"/>
              <a:buFont typeface="Arial"/>
              <a:buNone/>
            </a:pPr>
            <a:r>
              <a:rPr b="1" i="0" lang="en-US" sz="2800" u="none" cap="none" strike="noStrike">
                <a:solidFill>
                  <a:srgbClr val="0000FF"/>
                </a:solidFill>
                <a:latin typeface="Calibri"/>
                <a:ea typeface="Calibri"/>
                <a:cs typeface="Calibri"/>
                <a:sym typeface="Calibri"/>
              </a:rPr>
              <a:t>TÌNH HUỐNG 3:</a:t>
            </a:r>
            <a:endParaRPr b="0" i="0" sz="1400" u="none" cap="none" strike="noStrike">
              <a:solidFill>
                <a:srgbClr val="000000"/>
              </a:solidFill>
              <a:latin typeface="Arial"/>
              <a:ea typeface="Arial"/>
              <a:cs typeface="Arial"/>
              <a:sym typeface="Arial"/>
            </a:endParaRPr>
          </a:p>
          <a:p>
            <a:pPr indent="0" lvl="0" marL="0" marR="0" rtl="0" algn="just">
              <a:lnSpc>
                <a:spcPct val="130000"/>
              </a:lnSpc>
              <a:spcBef>
                <a:spcPts val="0"/>
              </a:spcBef>
              <a:spcAft>
                <a:spcPts val="0"/>
              </a:spcAft>
              <a:buClr>
                <a:srgbClr val="000000"/>
              </a:buClr>
              <a:buSzPts val="2000"/>
              <a:buFont typeface="Arial"/>
              <a:buNone/>
            </a:pPr>
            <a:r>
              <a:t/>
            </a:r>
            <a:endParaRPr b="0" i="0" sz="2000" u="none" cap="none" strike="noStrike">
              <a:solidFill>
                <a:srgbClr val="3B3B37"/>
              </a:solidFill>
              <a:latin typeface="Arial"/>
              <a:ea typeface="Arial"/>
              <a:cs typeface="Arial"/>
              <a:sym typeface="Arial"/>
            </a:endParaRPr>
          </a:p>
          <a:p>
            <a:pPr indent="45720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rgbClr val="3B3B37"/>
                </a:solidFill>
                <a:latin typeface="Calibri"/>
                <a:ea typeface="Calibri"/>
                <a:cs typeface="Calibri"/>
                <a:sym typeface="Calibri"/>
              </a:rPr>
              <a:t>Tôi tên T, học sinh lớp 11K, trường THPT Y. Tôi rất thích học văn và các môn xã hội, và rất muốn được đến trường mỗi ngày. Tuy nhiên, tôi luôn bị bạn bè chế nhạo là “thằng đàn ông mặc váy” vì không thích toán hay các môn khoa học như các bạn nam khác. Ở trường tôi chỉ chơi với các bạn nữ. Tôi thích chơi với các bạn nữ vì ở nhà tôi cũng chỉ có 4 chị gái của mình để chơi cùng. Tôi không thích chơi với mấy bạn nam vì các bạn chỉ thích cãi lộn, đánh đấm. Nhiều khi mấy bạn nam cố ý gây sự bảo tôi đánh lại, nhưng tôi chẳng bao giờ muốn đánh lộn với họ. Vì vậy, các bạn thường gọi tôi là “đồ nhát gan, đồ mặc váy”. Có lần tôi khóc vì bị một bạn nam lớn hơn bắt nạt. Cô giáo chủ nhiệm nhìn thấy và hỏi tôi tại sao. Sau khi nghe tôi kể sự tình, cô giáo nói: “Chuyện chẳng có gì! Tốt nhất là tôi không nên hành động như một cô gái, không nên suốt ngày chỉ chơi với các bạn gái”. Tôi thật không hiểu! Tại sao tôi lại không nên chơi với các bạn nữ, nếu tôi cảm thấy vui khi được chơi cùng các bạn?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p:nvPr/>
        </p:nvSpPr>
        <p:spPr>
          <a:xfrm rot="2854678">
            <a:off x="-1081882" y="1618457"/>
            <a:ext cx="3844925" cy="3925888"/>
          </a:xfrm>
          <a:custGeom>
            <a:rect b="b" l="l" r="r" t="t"/>
            <a:pathLst>
              <a:path extrusionOk="0" fill="none" h="23689" w="26542">
                <a:moveTo>
                  <a:pt x="-1" y="572"/>
                </a:moveTo>
                <a:cubicBezTo>
                  <a:pt x="1619" y="192"/>
                  <a:pt x="3278" y="-1"/>
                  <a:pt x="4942" y="0"/>
                </a:cubicBezTo>
                <a:cubicBezTo>
                  <a:pt x="16871" y="0"/>
                  <a:pt x="26542" y="9670"/>
                  <a:pt x="26542" y="21600"/>
                </a:cubicBezTo>
                <a:cubicBezTo>
                  <a:pt x="26542" y="22297"/>
                  <a:pt x="26508" y="22994"/>
                  <a:pt x="26440" y="23688"/>
                </a:cubicBezTo>
              </a:path>
              <a:path extrusionOk="0" h="23689" w="26542">
                <a:moveTo>
                  <a:pt x="-1" y="572"/>
                </a:moveTo>
                <a:cubicBezTo>
                  <a:pt x="1619" y="192"/>
                  <a:pt x="3278" y="-1"/>
                  <a:pt x="4942" y="0"/>
                </a:cubicBezTo>
                <a:cubicBezTo>
                  <a:pt x="16871" y="0"/>
                  <a:pt x="26542" y="9670"/>
                  <a:pt x="26542" y="21600"/>
                </a:cubicBezTo>
                <a:cubicBezTo>
                  <a:pt x="26542" y="22297"/>
                  <a:pt x="26508" y="22994"/>
                  <a:pt x="26440" y="23688"/>
                </a:cubicBezTo>
                <a:lnTo>
                  <a:pt x="4942" y="21600"/>
                </a:ln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07" name="Google Shape;107;p3"/>
          <p:cNvSpPr/>
          <p:nvPr/>
        </p:nvSpPr>
        <p:spPr>
          <a:xfrm>
            <a:off x="1447800" y="1219200"/>
            <a:ext cx="688975" cy="788988"/>
          </a:xfrm>
          <a:prstGeom prst="ellipse">
            <a:avLst/>
          </a:prstGeom>
          <a:gradFill>
            <a:gsLst>
              <a:gs pos="0">
                <a:schemeClr val="hlink"/>
              </a:gs>
              <a:gs pos="50000">
                <a:srgbClr val="FFFFFF"/>
              </a:gs>
              <a:gs pos="100000">
                <a:schemeClr val="hlink"/>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1905000" y="2374900"/>
            <a:ext cx="727075" cy="825500"/>
          </a:xfrm>
          <a:prstGeom prst="ellipse">
            <a:avLst/>
          </a:prstGeom>
          <a:gradFill>
            <a:gsLst>
              <a:gs pos="0">
                <a:srgbClr val="669900"/>
              </a:gs>
              <a:gs pos="50000">
                <a:srgbClr val="EAF1DC"/>
              </a:gs>
              <a:gs pos="100000">
                <a:srgbClr val="669900"/>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1828800" y="3657600"/>
            <a:ext cx="738188" cy="809625"/>
          </a:xfrm>
          <a:prstGeom prst="ellipse">
            <a:avLst/>
          </a:prstGeom>
          <a:gradFill>
            <a:gsLst>
              <a:gs pos="0">
                <a:schemeClr val="accent1"/>
              </a:gs>
              <a:gs pos="50000">
                <a:srgbClr val="F0F2F7"/>
              </a:gs>
              <a:gs pos="100000">
                <a:schemeClr val="accent1"/>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1295400" y="5014913"/>
            <a:ext cx="838200" cy="852487"/>
          </a:xfrm>
          <a:prstGeom prst="ellipse">
            <a:avLst/>
          </a:prstGeom>
          <a:gradFill>
            <a:gsLst>
              <a:gs pos="0">
                <a:srgbClr val="9933FF"/>
              </a:gs>
              <a:gs pos="50000">
                <a:srgbClr val="FBF7FF"/>
              </a:gs>
              <a:gs pos="100000">
                <a:srgbClr val="9933FF"/>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a:off x="2130425" y="1143000"/>
            <a:ext cx="5870575" cy="909638"/>
          </a:xfrm>
          <a:prstGeom prst="flowChartAlternateProcess">
            <a:avLst/>
          </a:prstGeom>
          <a:gradFill>
            <a:gsLst>
              <a:gs pos="0">
                <a:schemeClr val="hlink"/>
              </a:gs>
              <a:gs pos="50000">
                <a:srgbClr val="FFFFFF"/>
              </a:gs>
              <a:gs pos="100000">
                <a:schemeClr val="hlink"/>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Arial"/>
                <a:ea typeface="Arial"/>
                <a:cs typeface="Arial"/>
                <a:sym typeface="Arial"/>
              </a:rPr>
              <a:t> </a:t>
            </a:r>
            <a:r>
              <a:rPr b="0" i="0" lang="en-US" sz="3600" u="none" cap="none" strike="noStrike">
                <a:solidFill>
                  <a:schemeClr val="dk1"/>
                </a:solidFill>
                <a:latin typeface="Arial"/>
                <a:ea typeface="Arial"/>
                <a:cs typeface="Arial"/>
                <a:sym typeface="Arial"/>
              </a:rPr>
              <a:t>Thực trạng </a:t>
            </a:r>
            <a:r>
              <a:rPr b="0" i="1" lang="en-US" sz="3600" u="none" cap="none" strike="noStrike">
                <a:solidFill>
                  <a:schemeClr val="dk1"/>
                </a:solidFill>
                <a:latin typeface="Arial"/>
                <a:ea typeface="Arial"/>
                <a:cs typeface="Arial"/>
                <a:sym typeface="Arial"/>
              </a:rPr>
              <a:t>- </a:t>
            </a:r>
            <a:r>
              <a:rPr b="0" i="0" lang="en-US" sz="3600" u="none" cap="none" strike="noStrike">
                <a:solidFill>
                  <a:schemeClr val="dk1"/>
                </a:solidFill>
                <a:latin typeface="Arial"/>
                <a:ea typeface="Arial"/>
                <a:cs typeface="Arial"/>
                <a:sym typeface="Arial"/>
              </a:rPr>
              <a:t>Khái niệm</a:t>
            </a:r>
            <a:endParaRPr b="0" i="0" sz="3600" u="none" cap="none" strike="noStrike">
              <a:solidFill>
                <a:schemeClr val="dk1"/>
              </a:solidFill>
              <a:latin typeface="Arial"/>
              <a:ea typeface="Arial"/>
              <a:cs typeface="Arial"/>
              <a:sym typeface="Arial"/>
            </a:endParaRPr>
          </a:p>
        </p:txBody>
      </p:sp>
      <p:sp>
        <p:nvSpPr>
          <p:cNvPr id="112" name="Google Shape;112;p3"/>
          <p:cNvSpPr/>
          <p:nvPr/>
        </p:nvSpPr>
        <p:spPr>
          <a:xfrm>
            <a:off x="2624138" y="2286000"/>
            <a:ext cx="6062662" cy="1143000"/>
          </a:xfrm>
          <a:prstGeom prst="flowChartAlternateProcess">
            <a:avLst/>
          </a:prstGeom>
          <a:gradFill>
            <a:gsLst>
              <a:gs pos="0">
                <a:srgbClr val="669900"/>
              </a:gs>
              <a:gs pos="50000">
                <a:srgbClr val="EAF1DC"/>
              </a:gs>
              <a:gs pos="100000">
                <a:srgbClr val="669900"/>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Các hình thức và biểu hiện của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BLHĐTCSG và XHTDTE</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2514600" y="3657600"/>
            <a:ext cx="5715000" cy="1066800"/>
          </a:xfrm>
          <a:prstGeom prst="flowChartAlternateProcess">
            <a:avLst/>
          </a:prstGeom>
          <a:gradFill>
            <a:gsLst>
              <a:gs pos="0">
                <a:schemeClr val="accent1"/>
              </a:gs>
              <a:gs pos="50000">
                <a:srgbClr val="F0F2F7"/>
              </a:gs>
              <a:gs pos="100000">
                <a:schemeClr val="accent1"/>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Hệ quả và nguyên nhân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của BLHĐTCSG/XHTDTE</a:t>
            </a:r>
            <a:endParaRPr b="0" i="0" sz="1400" u="none" cap="none" strike="noStrike">
              <a:solidFill>
                <a:srgbClr val="000000"/>
              </a:solidFill>
              <a:latin typeface="Arial"/>
              <a:ea typeface="Arial"/>
              <a:cs typeface="Arial"/>
              <a:sym typeface="Arial"/>
            </a:endParaRPr>
          </a:p>
        </p:txBody>
      </p:sp>
      <p:sp>
        <p:nvSpPr>
          <p:cNvPr id="114" name="Google Shape;114;p3"/>
          <p:cNvSpPr/>
          <p:nvPr/>
        </p:nvSpPr>
        <p:spPr>
          <a:xfrm>
            <a:off x="2000250" y="4953000"/>
            <a:ext cx="6915150" cy="1219200"/>
          </a:xfrm>
          <a:prstGeom prst="flowChartAlternateProcess">
            <a:avLst/>
          </a:prstGeom>
          <a:gradFill>
            <a:gsLst>
              <a:gs pos="0">
                <a:srgbClr val="9933FF"/>
              </a:gs>
              <a:gs pos="50000">
                <a:srgbClr val="FBF7FF"/>
              </a:gs>
              <a:gs pos="100000">
                <a:srgbClr val="9933FF"/>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Quy trình xử lý BLHĐTCSG của nhà</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trường và kỹ năng hỗ trợ của GVCN</a:t>
            </a:r>
            <a:endParaRPr b="0" i="0" sz="2800" u="none" cap="none" strike="noStrike">
              <a:solidFill>
                <a:schemeClr val="dk1"/>
              </a:solidFill>
              <a:latin typeface="Arial"/>
              <a:ea typeface="Arial"/>
              <a:cs typeface="Arial"/>
              <a:sym typeface="Arial"/>
            </a:endParaRPr>
          </a:p>
        </p:txBody>
      </p:sp>
      <p:sp>
        <p:nvSpPr>
          <p:cNvPr id="115" name="Google Shape;115;p3"/>
          <p:cNvSpPr/>
          <p:nvPr/>
        </p:nvSpPr>
        <p:spPr>
          <a:xfrm>
            <a:off x="1219200" y="206375"/>
            <a:ext cx="7315200" cy="708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0000FF"/>
                </a:solidFill>
                <a:latin typeface="Arial"/>
                <a:ea typeface="Arial"/>
                <a:cs typeface="Arial"/>
                <a:sym typeface="Arial"/>
              </a:rPr>
              <a:t>CÁC NỘI DUNG CHÍNH</a:t>
            </a:r>
            <a:endParaRPr b="0" i="0" sz="1400" u="none" cap="none" strike="noStrike">
              <a:solidFill>
                <a:srgbClr val="000000"/>
              </a:solidFill>
              <a:latin typeface="Arial"/>
              <a:ea typeface="Arial"/>
              <a:cs typeface="Arial"/>
              <a:sym typeface="Arial"/>
            </a:endParaRPr>
          </a:p>
        </p:txBody>
      </p:sp>
      <p:sp>
        <p:nvSpPr>
          <p:cNvPr id="116" name="Google Shape;116;p3"/>
          <p:cNvSpPr/>
          <p:nvPr/>
        </p:nvSpPr>
        <p:spPr>
          <a:xfrm>
            <a:off x="76200" y="1905000"/>
            <a:ext cx="1752600" cy="3200400"/>
          </a:xfrm>
          <a:prstGeom prst="ellipse">
            <a:avLst/>
          </a:prstGeom>
          <a:blipFill rotWithShape="1">
            <a:blip r:embed="rId3">
              <a:alphaModFix/>
            </a:blip>
            <a:stretch>
              <a:fillRect b="0" l="0" r="0" t="0"/>
            </a:stretch>
          </a:blip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500"/>
                                        <p:tgtEl>
                                          <p:spTgt spid="10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p:tgtEl>
                                          <p:spTgt spid="11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7" name="Shape 327"/>
        <p:cNvGrpSpPr/>
        <p:nvPr/>
      </p:nvGrpSpPr>
      <p:grpSpPr>
        <a:xfrm>
          <a:off x="0" y="0"/>
          <a:ext cx="0" cy="0"/>
          <a:chOff x="0" y="0"/>
          <a:chExt cx="0" cy="0"/>
        </a:xfrm>
      </p:grpSpPr>
      <p:sp>
        <p:nvSpPr>
          <p:cNvPr id="328" name="Google Shape;328;p30"/>
          <p:cNvSpPr/>
          <p:nvPr/>
        </p:nvSpPr>
        <p:spPr>
          <a:xfrm>
            <a:off x="1873250" y="1111969"/>
            <a:ext cx="5413376" cy="5413375"/>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Trong xã hội</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329" name="Google Shape;329;p30"/>
          <p:cNvSpPr/>
          <p:nvPr/>
        </p:nvSpPr>
        <p:spPr>
          <a:xfrm>
            <a:off x="2587626" y="2032000"/>
            <a:ext cx="4191000" cy="3825875"/>
          </a:xfrm>
          <a:prstGeom prst="ellipse">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Tại nhà</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330" name="Google Shape;330;p30"/>
          <p:cNvSpPr/>
          <p:nvPr/>
        </p:nvSpPr>
        <p:spPr>
          <a:xfrm>
            <a:off x="3190875" y="2635250"/>
            <a:ext cx="2921000" cy="3008855"/>
          </a:xfrm>
          <a:prstGeom prst="ellipse">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Trên đường về hoặc trên đường đến trường</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31" name="Google Shape;331;p30"/>
          <p:cNvSpPr txBox="1"/>
          <p:nvPr>
            <p:ph type="title"/>
          </p:nvPr>
        </p:nvSpPr>
        <p:spPr>
          <a:xfrm>
            <a:off x="457200" y="243642"/>
            <a:ext cx="8229600" cy="725487"/>
          </a:xfrm>
          <a:prstGeom prst="rect">
            <a:avLst/>
          </a:prstGeom>
          <a:solidFill>
            <a:srgbClr val="FFFF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2800">
                <a:solidFill>
                  <a:srgbClr val="C00000"/>
                </a:solidFill>
                <a:latin typeface="Calibri"/>
                <a:ea typeface="Calibri"/>
                <a:cs typeface="Calibri"/>
                <a:sym typeface="Calibri"/>
              </a:rPr>
              <a:t>BLHĐTCSG/XHTDTE thường xảy ra trong và xung quanh trường học</a:t>
            </a:r>
            <a:endParaRPr b="1" sz="2800">
              <a:solidFill>
                <a:srgbClr val="C00000"/>
              </a:solidFill>
              <a:latin typeface="Calibri"/>
              <a:ea typeface="Calibri"/>
              <a:cs typeface="Calibri"/>
              <a:sym typeface="Calibri"/>
            </a:endParaRPr>
          </a:p>
        </p:txBody>
      </p:sp>
      <p:sp>
        <p:nvSpPr>
          <p:cNvPr id="332" name="Google Shape;332;p30"/>
          <p:cNvSpPr/>
          <p:nvPr/>
        </p:nvSpPr>
        <p:spPr>
          <a:xfrm>
            <a:off x="3719592" y="3571874"/>
            <a:ext cx="1851025" cy="1635125"/>
          </a:xfrm>
          <a:prstGeom prst="ellipse">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Trong trường – trong hoặc ngoài lớp</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33" name="Google Shape;333;p30"/>
          <p:cNvSpPr/>
          <p:nvPr/>
        </p:nvSpPr>
        <p:spPr>
          <a:xfrm>
            <a:off x="3337848" y="4725144"/>
            <a:ext cx="2880320" cy="1800200"/>
          </a:xfrm>
          <a:prstGeom prst="triangle">
            <a:avLst>
              <a:gd fmla="val 46826" name="adj"/>
            </a:avLst>
          </a:prstGeom>
          <a:blipFill rotWithShape="1">
            <a:blip r:embed="rId3">
              <a:alphaModFix/>
            </a:blip>
            <a:tile algn="tl" flip="none" tx="0" sx="100000" ty="0" sy="100000"/>
          </a:blipFill>
          <a:ln cap="flat" cmpd="sng" w="28575">
            <a:solidFill>
              <a:srgbClr val="5F497A"/>
            </a:solidFill>
            <a:prstDash val="dashDot"/>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Trên mạng</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31"/>
          <p:cNvPicPr preferRelativeResize="0"/>
          <p:nvPr/>
        </p:nvPicPr>
        <p:blipFill rotWithShape="1">
          <a:blip r:embed="rId3">
            <a:alphaModFix/>
          </a:blip>
          <a:srcRect b="17934" l="28570" r="23151" t="33152"/>
          <a:stretch/>
        </p:blipFill>
        <p:spPr>
          <a:xfrm>
            <a:off x="304800" y="1429728"/>
            <a:ext cx="8458200" cy="4742472"/>
          </a:xfrm>
          <a:prstGeom prst="rect">
            <a:avLst/>
          </a:prstGeom>
          <a:noFill/>
          <a:ln>
            <a:noFill/>
          </a:ln>
        </p:spPr>
      </p:pic>
      <p:sp>
        <p:nvSpPr>
          <p:cNvPr id="339" name="Google Shape;339;p31"/>
          <p:cNvSpPr txBox="1"/>
          <p:nvPr>
            <p:ph type="title"/>
          </p:nvPr>
        </p:nvSpPr>
        <p:spPr>
          <a:xfrm>
            <a:off x="419100" y="304800"/>
            <a:ext cx="8229600" cy="725487"/>
          </a:xfrm>
          <a:prstGeom prst="rect">
            <a:avLst/>
          </a:prstGeom>
          <a:solidFill>
            <a:srgbClr val="FFFF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C00000"/>
                </a:solidFill>
                <a:latin typeface="Arial"/>
                <a:ea typeface="Arial"/>
                <a:cs typeface="Arial"/>
                <a:sym typeface="Arial"/>
              </a:rPr>
              <a:t>Các địa điểm thường xảy ra BLHĐTCSG và XHTD/QRTD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2"/>
          <p:cNvSpPr txBox="1"/>
          <p:nvPr>
            <p:ph type="title"/>
          </p:nvPr>
        </p:nvSpPr>
        <p:spPr>
          <a:xfrm>
            <a:off x="875619" y="159655"/>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b="1" lang="en-US" sz="3200">
                <a:solidFill>
                  <a:srgbClr val="000000"/>
                </a:solidFill>
                <a:latin typeface="Arial"/>
                <a:ea typeface="Arial"/>
                <a:cs typeface="Arial"/>
                <a:sym typeface="Arial"/>
              </a:rPr>
              <a:t>Các hình thức bạo lực giới có thể xảy ra đồng thời và có quan hệ với nhau</a:t>
            </a:r>
            <a:endParaRPr b="1" sz="3200">
              <a:solidFill>
                <a:srgbClr val="000000"/>
              </a:solidFill>
              <a:latin typeface="Arial"/>
              <a:ea typeface="Arial"/>
              <a:cs typeface="Arial"/>
              <a:sym typeface="Arial"/>
            </a:endParaRPr>
          </a:p>
        </p:txBody>
      </p:sp>
      <p:sp>
        <p:nvSpPr>
          <p:cNvPr id="346" name="Google Shape;346;p32"/>
          <p:cNvSpPr txBox="1"/>
          <p:nvPr>
            <p:ph idx="1" type="body"/>
          </p:nvPr>
        </p:nvSpPr>
        <p:spPr>
          <a:xfrm>
            <a:off x="395536" y="1700808"/>
            <a:ext cx="8352928" cy="51265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latin typeface="Cambria"/>
                <a:ea typeface="Cambria"/>
                <a:cs typeface="Cambria"/>
                <a:sym typeface="Cambria"/>
              </a:rPr>
              <a:t> </a:t>
            </a:r>
            <a:endParaRPr/>
          </a:p>
        </p:txBody>
      </p:sp>
      <p:sp>
        <p:nvSpPr>
          <p:cNvPr id="347" name="Google Shape;347;p32"/>
          <p:cNvSpPr/>
          <p:nvPr/>
        </p:nvSpPr>
        <p:spPr>
          <a:xfrm rot="5400000">
            <a:off x="4293711" y="1607165"/>
            <a:ext cx="3473347" cy="3660633"/>
          </a:xfrm>
          <a:prstGeom prst="ellipse">
            <a:avLst/>
          </a:prstGeom>
          <a:solidFill>
            <a:srgbClr val="FF9900">
              <a:alpha val="43529"/>
            </a:srgbClr>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348" name="Google Shape;348;p32"/>
          <p:cNvSpPr/>
          <p:nvPr/>
        </p:nvSpPr>
        <p:spPr>
          <a:xfrm rot="5400000">
            <a:off x="2105384" y="1632151"/>
            <a:ext cx="3473347" cy="3660633"/>
          </a:xfrm>
          <a:prstGeom prst="ellipse">
            <a:avLst/>
          </a:prstGeom>
          <a:solidFill>
            <a:srgbClr val="21AFAC">
              <a:alpha val="43529"/>
            </a:srgbClr>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349" name="Google Shape;349;p32"/>
          <p:cNvSpPr/>
          <p:nvPr/>
        </p:nvSpPr>
        <p:spPr>
          <a:xfrm rot="5400000">
            <a:off x="2820726" y="3096889"/>
            <a:ext cx="3473347" cy="3660633"/>
          </a:xfrm>
          <a:prstGeom prst="ellipse">
            <a:avLst/>
          </a:prstGeom>
          <a:solidFill>
            <a:srgbClr val="E60000">
              <a:alpha val="43529"/>
            </a:srgbClr>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350" name="Google Shape;350;p32"/>
          <p:cNvSpPr txBox="1"/>
          <p:nvPr/>
        </p:nvSpPr>
        <p:spPr>
          <a:xfrm>
            <a:off x="2209800" y="3024479"/>
            <a:ext cx="3016832" cy="24622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Cưỡng hiếp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Ép buộc</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Quấy rối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tình dục</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51" name="Google Shape;351;p32"/>
          <p:cNvSpPr/>
          <p:nvPr/>
        </p:nvSpPr>
        <p:spPr>
          <a:xfrm rot="5400000">
            <a:off x="4821570" y="3103969"/>
            <a:ext cx="3473347" cy="3660633"/>
          </a:xfrm>
          <a:prstGeom prst="ellipse">
            <a:avLst/>
          </a:prstGeom>
          <a:solidFill>
            <a:srgbClr val="660066">
              <a:alpha val="43529"/>
            </a:srgbClr>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352" name="Google Shape;352;p32"/>
          <p:cNvSpPr txBox="1"/>
          <p:nvPr/>
        </p:nvSpPr>
        <p:spPr>
          <a:xfrm>
            <a:off x="5393410" y="2355742"/>
            <a:ext cx="2467292" cy="22159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Đánh đập      Phá huỷ            </a:t>
            </a:r>
            <a:br>
              <a:rPr b="1" i="0" lang="en-US" sz="1800" u="none" cap="none" strike="noStrike">
                <a:solidFill>
                  <a:schemeClr val="dk1"/>
                </a:solidFill>
                <a:latin typeface="Times New Roman"/>
                <a:ea typeface="Times New Roman"/>
                <a:cs typeface="Times New Roman"/>
                <a:sym typeface="Times New Roman"/>
              </a:rPr>
            </a:br>
            <a:r>
              <a:rPr b="1" i="0" lang="en-US" sz="1800" u="none" cap="none" strike="noStrike">
                <a:solidFill>
                  <a:schemeClr val="dk1"/>
                </a:solidFill>
                <a:latin typeface="Times New Roman"/>
                <a:ea typeface="Times New Roman"/>
                <a:cs typeface="Times New Roman"/>
                <a:sym typeface="Times New Roman"/>
              </a:rPr>
              <a:t>	        tài sản</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                 Trừng phạt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                    thân thể</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53" name="Google Shape;353;p32"/>
          <p:cNvSpPr txBox="1"/>
          <p:nvPr/>
        </p:nvSpPr>
        <p:spPr>
          <a:xfrm>
            <a:off x="2861550" y="2286000"/>
            <a:ext cx="990490" cy="46166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Times New Roman"/>
                <a:ea typeface="Times New Roman"/>
                <a:cs typeface="Times New Roman"/>
                <a:sym typeface="Times New Roman"/>
              </a:rPr>
              <a:t>BẠO LỰC TÌNH DỤC</a:t>
            </a:r>
            <a:endParaRPr b="1" i="0" sz="1200" u="none" cap="none" strike="noStrike">
              <a:solidFill>
                <a:schemeClr val="dk1"/>
              </a:solidFill>
              <a:latin typeface="Times New Roman"/>
              <a:ea typeface="Times New Roman"/>
              <a:cs typeface="Times New Roman"/>
              <a:sym typeface="Times New Roman"/>
            </a:endParaRPr>
          </a:p>
        </p:txBody>
      </p:sp>
      <p:sp>
        <p:nvSpPr>
          <p:cNvPr id="354" name="Google Shape;354;p32"/>
          <p:cNvSpPr txBox="1"/>
          <p:nvPr/>
        </p:nvSpPr>
        <p:spPr>
          <a:xfrm>
            <a:off x="5762600" y="1894077"/>
            <a:ext cx="1067259" cy="46166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Times New Roman"/>
                <a:ea typeface="Times New Roman"/>
                <a:cs typeface="Times New Roman"/>
                <a:sym typeface="Times New Roman"/>
              </a:rPr>
              <a:t>BẠO LỰC THỂ CHẤT</a:t>
            </a:r>
            <a:endParaRPr b="1" i="0" sz="1200" u="none" cap="none" strike="noStrike">
              <a:solidFill>
                <a:schemeClr val="dk1"/>
              </a:solidFill>
              <a:latin typeface="Times New Roman"/>
              <a:ea typeface="Times New Roman"/>
              <a:cs typeface="Times New Roman"/>
              <a:sym typeface="Times New Roman"/>
            </a:endParaRPr>
          </a:p>
        </p:txBody>
      </p:sp>
      <p:sp>
        <p:nvSpPr>
          <p:cNvPr id="355" name="Google Shape;355;p32"/>
          <p:cNvSpPr txBox="1"/>
          <p:nvPr/>
        </p:nvSpPr>
        <p:spPr>
          <a:xfrm>
            <a:off x="7162800" y="5025027"/>
            <a:ext cx="1067259" cy="46166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Times New Roman"/>
                <a:ea typeface="Times New Roman"/>
                <a:cs typeface="Times New Roman"/>
                <a:sym typeface="Times New Roman"/>
              </a:rPr>
              <a:t>BẠO LỰC KINH TẾ</a:t>
            </a:r>
            <a:endParaRPr b="1" i="0" sz="1200" u="none" cap="none" strike="noStrike">
              <a:solidFill>
                <a:schemeClr val="dk1"/>
              </a:solidFill>
              <a:latin typeface="Times New Roman"/>
              <a:ea typeface="Times New Roman"/>
              <a:cs typeface="Times New Roman"/>
              <a:sym typeface="Times New Roman"/>
            </a:endParaRPr>
          </a:p>
        </p:txBody>
      </p:sp>
      <p:sp>
        <p:nvSpPr>
          <p:cNvPr id="356" name="Google Shape;356;p32"/>
          <p:cNvSpPr txBox="1"/>
          <p:nvPr/>
        </p:nvSpPr>
        <p:spPr>
          <a:xfrm>
            <a:off x="3852039" y="5740199"/>
            <a:ext cx="1076422" cy="46166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Times New Roman"/>
                <a:ea typeface="Times New Roman"/>
                <a:cs typeface="Times New Roman"/>
                <a:sym typeface="Times New Roman"/>
              </a:rPr>
              <a:t>BẠO LỰC TÂM LÝ</a:t>
            </a:r>
            <a:endParaRPr b="0" i="0" sz="1200" u="none" cap="none" strike="noStrike">
              <a:solidFill>
                <a:schemeClr val="dk1"/>
              </a:solidFill>
              <a:latin typeface="Times New Roman"/>
              <a:ea typeface="Times New Roman"/>
              <a:cs typeface="Times New Roman"/>
              <a:sym typeface="Times New Roman"/>
            </a:endParaRPr>
          </a:p>
        </p:txBody>
      </p:sp>
      <p:sp>
        <p:nvSpPr>
          <p:cNvPr id="357" name="Google Shape;357;p32"/>
          <p:cNvSpPr txBox="1"/>
          <p:nvPr/>
        </p:nvSpPr>
        <p:spPr>
          <a:xfrm>
            <a:off x="5493472" y="3850139"/>
            <a:ext cx="10672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mbria"/>
                <a:ea typeface="Cambria"/>
                <a:cs typeface="Cambria"/>
                <a:sym typeface="Cambria"/>
              </a:rPr>
              <a:t>Bắt nạt</a:t>
            </a:r>
            <a:endParaRPr b="1" i="0" sz="1800" u="none" cap="none" strike="noStrike">
              <a:solidFill>
                <a:schemeClr val="dk1"/>
              </a:solidFill>
              <a:latin typeface="Cambria"/>
              <a:ea typeface="Cambria"/>
              <a:cs typeface="Cambria"/>
              <a:sym typeface="Cambria"/>
            </a:endParaRPr>
          </a:p>
        </p:txBody>
      </p:sp>
      <p:sp>
        <p:nvSpPr>
          <p:cNvPr id="358" name="Google Shape;358;p32"/>
          <p:cNvSpPr txBox="1"/>
          <p:nvPr/>
        </p:nvSpPr>
        <p:spPr>
          <a:xfrm>
            <a:off x="5274339" y="4382790"/>
            <a:ext cx="2422090"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Hăm doạ</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         Đe doạ</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Nhục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  mạ	        Trấn lột</a:t>
            </a:r>
            <a:endParaRPr b="0" i="0" sz="2400" u="none" cap="none" strike="noStrike">
              <a:solidFill>
                <a:schemeClr val="dk1"/>
              </a:solidFill>
              <a:latin typeface="Times New Roman"/>
              <a:ea typeface="Times New Roman"/>
              <a:cs typeface="Times New Roman"/>
              <a:sym typeface="Times New Roman"/>
            </a:endParaRPr>
          </a:p>
        </p:txBody>
      </p:sp>
      <p:sp>
        <p:nvSpPr>
          <p:cNvPr id="359" name="Google Shape;359;p32"/>
          <p:cNvSpPr txBox="1"/>
          <p:nvPr/>
        </p:nvSpPr>
        <p:spPr>
          <a:xfrm>
            <a:off x="3140771" y="5068954"/>
            <a:ext cx="2584173" cy="132343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 Tin đồn</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Cô lập</a:t>
            </a:r>
            <a:endParaRPr b="1" i="0" sz="2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60" name="Google Shape;360;p32"/>
          <p:cNvSpPr txBox="1"/>
          <p:nvPr/>
        </p:nvSpPr>
        <p:spPr>
          <a:xfrm>
            <a:off x="139146" y="2225882"/>
            <a:ext cx="1681050" cy="3816429"/>
          </a:xfrm>
          <a:prstGeom prst="rect">
            <a:avLst/>
          </a:prstGeom>
          <a:solidFill>
            <a:srgbClr val="FDE9D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Bạo lực giới có tính phức tạp, có quan hệ với nhau và bao gồm các hình thức bắt nạt khác nhau</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3"/>
          <p:cNvSpPr txBox="1"/>
          <p:nvPr>
            <p:ph type="title"/>
          </p:nvPr>
        </p:nvSpPr>
        <p:spPr>
          <a:xfrm>
            <a:off x="457200" y="76200"/>
            <a:ext cx="8229600" cy="563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C00000"/>
                </a:solidFill>
                <a:latin typeface="Calibri"/>
                <a:ea typeface="Calibri"/>
                <a:cs typeface="Calibri"/>
                <a:sym typeface="Calibri"/>
              </a:rPr>
              <a:t>Ảnh hưởng và tác động của BLHĐTCSG/XHTDTE</a:t>
            </a:r>
            <a:endParaRPr sz="3200">
              <a:solidFill>
                <a:srgbClr val="C00000"/>
              </a:solidFill>
              <a:latin typeface="Calibri"/>
              <a:ea typeface="Calibri"/>
              <a:cs typeface="Calibri"/>
              <a:sym typeface="Calibri"/>
            </a:endParaRPr>
          </a:p>
        </p:txBody>
      </p:sp>
      <p:sp>
        <p:nvSpPr>
          <p:cNvPr id="366" name="Google Shape;366;p33"/>
          <p:cNvSpPr txBox="1"/>
          <p:nvPr>
            <p:ph idx="1" type="body"/>
          </p:nvPr>
        </p:nvSpPr>
        <p:spPr>
          <a:xfrm>
            <a:off x="304800" y="762000"/>
            <a:ext cx="3886200" cy="761999"/>
          </a:xfrm>
          <a:prstGeom prst="rect">
            <a:avLst/>
          </a:prstGeom>
          <a:solidFill>
            <a:srgbClr val="CCFFFF"/>
          </a:solid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US"/>
              <a:t>Ảnh hưởng đối với việc học tập của trẻ</a:t>
            </a:r>
            <a:endParaRPr/>
          </a:p>
        </p:txBody>
      </p:sp>
      <p:sp>
        <p:nvSpPr>
          <p:cNvPr id="367" name="Google Shape;367;p33"/>
          <p:cNvSpPr txBox="1"/>
          <p:nvPr>
            <p:ph idx="2" type="body"/>
          </p:nvPr>
        </p:nvSpPr>
        <p:spPr>
          <a:xfrm>
            <a:off x="304800" y="1554162"/>
            <a:ext cx="3886200" cy="4999038"/>
          </a:xfrm>
          <a:prstGeom prst="rect">
            <a:avLst/>
          </a:prstGeom>
          <a:solidFill>
            <a:srgbClr val="FFFFCC"/>
          </a:solid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200"/>
              <a:buFont typeface="Noto Sans Symbols"/>
              <a:buChar char="▪"/>
            </a:pPr>
            <a:r>
              <a:rPr lang="en-US" sz="2200">
                <a:latin typeface="Calibri"/>
                <a:ea typeface="Calibri"/>
                <a:cs typeface="Calibri"/>
                <a:sym typeface="Calibri"/>
              </a:rPr>
              <a:t>Mất tập trung</a:t>
            </a:r>
            <a:endParaRPr sz="2200">
              <a:latin typeface="Calibri"/>
              <a:ea typeface="Calibri"/>
              <a:cs typeface="Calibri"/>
              <a:sym typeface="Calibri"/>
            </a:endParaRPr>
          </a:p>
          <a:p>
            <a:pPr indent="-228600" lvl="0" marL="228600" rtl="0" algn="l">
              <a:lnSpc>
                <a:spcPct val="100000"/>
              </a:lnSpc>
              <a:spcBef>
                <a:spcPts val="440"/>
              </a:spcBef>
              <a:spcAft>
                <a:spcPts val="0"/>
              </a:spcAft>
              <a:buClr>
                <a:schemeClr val="dk1"/>
              </a:buClr>
              <a:buSzPts val="2200"/>
              <a:buFont typeface="Noto Sans Symbols"/>
              <a:buChar char="▪"/>
            </a:pPr>
            <a:r>
              <a:rPr lang="en-US" sz="2200">
                <a:latin typeface="Calibri"/>
                <a:ea typeface="Calibri"/>
                <a:cs typeface="Calibri"/>
                <a:sym typeface="Calibri"/>
              </a:rPr>
              <a:t>Đạt điểm thấp</a:t>
            </a:r>
            <a:endParaRPr sz="2200">
              <a:latin typeface="Calibri"/>
              <a:ea typeface="Calibri"/>
              <a:cs typeface="Calibri"/>
              <a:sym typeface="Calibri"/>
            </a:endParaRPr>
          </a:p>
          <a:p>
            <a:pPr indent="-228600" lvl="0" marL="228600" rtl="0" algn="l">
              <a:lnSpc>
                <a:spcPct val="100000"/>
              </a:lnSpc>
              <a:spcBef>
                <a:spcPts val="440"/>
              </a:spcBef>
              <a:spcAft>
                <a:spcPts val="0"/>
              </a:spcAft>
              <a:buClr>
                <a:schemeClr val="dk1"/>
              </a:buClr>
              <a:buSzPts val="2200"/>
              <a:buFont typeface="Noto Sans Symbols"/>
              <a:buChar char="▪"/>
            </a:pPr>
            <a:r>
              <a:rPr lang="en-US" sz="2200">
                <a:latin typeface="Calibri"/>
                <a:ea typeface="Calibri"/>
                <a:cs typeface="Calibri"/>
                <a:sym typeface="Calibri"/>
              </a:rPr>
              <a:t>Không muốn tới trường</a:t>
            </a:r>
            <a:endParaRPr sz="2200">
              <a:latin typeface="Calibri"/>
              <a:ea typeface="Calibri"/>
              <a:cs typeface="Calibri"/>
              <a:sym typeface="Calibri"/>
            </a:endParaRPr>
          </a:p>
          <a:p>
            <a:pPr indent="-228600" lvl="0" marL="228600" rtl="0" algn="l">
              <a:lnSpc>
                <a:spcPct val="100000"/>
              </a:lnSpc>
              <a:spcBef>
                <a:spcPts val="440"/>
              </a:spcBef>
              <a:spcAft>
                <a:spcPts val="0"/>
              </a:spcAft>
              <a:buClr>
                <a:schemeClr val="dk1"/>
              </a:buClr>
              <a:buSzPts val="2200"/>
              <a:buFont typeface="Noto Sans Symbols"/>
              <a:buChar char="▪"/>
            </a:pPr>
            <a:r>
              <a:rPr lang="en-US" sz="2200">
                <a:latin typeface="Calibri"/>
                <a:ea typeface="Calibri"/>
                <a:cs typeface="Calibri"/>
                <a:sym typeface="Calibri"/>
              </a:rPr>
              <a:t>Lo sợ không muốn tham gia các HĐ trong lớp/trường</a:t>
            </a:r>
            <a:endParaRPr sz="2200">
              <a:latin typeface="Calibri"/>
              <a:ea typeface="Calibri"/>
              <a:cs typeface="Calibri"/>
              <a:sym typeface="Calibri"/>
            </a:endParaRPr>
          </a:p>
          <a:p>
            <a:pPr indent="-228600" lvl="0" marL="228600" rtl="0" algn="l">
              <a:lnSpc>
                <a:spcPct val="100000"/>
              </a:lnSpc>
              <a:spcBef>
                <a:spcPts val="440"/>
              </a:spcBef>
              <a:spcAft>
                <a:spcPts val="0"/>
              </a:spcAft>
              <a:buClr>
                <a:schemeClr val="dk1"/>
              </a:buClr>
              <a:buSzPts val="2200"/>
              <a:buFont typeface="Noto Sans Symbols"/>
              <a:buChar char="▪"/>
            </a:pPr>
            <a:r>
              <a:rPr lang="en-US" sz="2200">
                <a:latin typeface="Calibri"/>
                <a:ea typeface="Calibri"/>
                <a:cs typeface="Calibri"/>
                <a:sym typeface="Calibri"/>
              </a:rPr>
              <a:t>Không dám nhờ GV giúp đỡ</a:t>
            </a:r>
            <a:endParaRPr sz="2200">
              <a:latin typeface="Calibri"/>
              <a:ea typeface="Calibri"/>
              <a:cs typeface="Calibri"/>
              <a:sym typeface="Calibri"/>
            </a:endParaRPr>
          </a:p>
          <a:p>
            <a:pPr indent="-228600" lvl="0" marL="228600" rtl="0" algn="l">
              <a:lnSpc>
                <a:spcPct val="100000"/>
              </a:lnSpc>
              <a:spcBef>
                <a:spcPts val="440"/>
              </a:spcBef>
              <a:spcAft>
                <a:spcPts val="0"/>
              </a:spcAft>
              <a:buClr>
                <a:schemeClr val="dk1"/>
              </a:buClr>
              <a:buSzPts val="2200"/>
              <a:buFont typeface="Noto Sans Symbols"/>
              <a:buChar char="▪"/>
            </a:pPr>
            <a:r>
              <a:rPr lang="en-US" sz="2200">
                <a:latin typeface="Calibri"/>
                <a:ea typeface="Calibri"/>
                <a:cs typeface="Calibri"/>
                <a:sym typeface="Calibri"/>
              </a:rPr>
              <a:t>Bị cô lập trong các hoạt động tập thể của lớp, trường </a:t>
            </a:r>
            <a:endParaRPr/>
          </a:p>
          <a:p>
            <a:pPr indent="-228600" lvl="0" marL="228600" rtl="0" algn="l">
              <a:lnSpc>
                <a:spcPct val="100000"/>
              </a:lnSpc>
              <a:spcBef>
                <a:spcPts val="440"/>
              </a:spcBef>
              <a:spcAft>
                <a:spcPts val="0"/>
              </a:spcAft>
              <a:buClr>
                <a:schemeClr val="dk1"/>
              </a:buClr>
              <a:buSzPts val="2200"/>
              <a:buFont typeface="Noto Sans Symbols"/>
              <a:buChar char="▪"/>
            </a:pPr>
            <a:r>
              <a:rPr lang="en-US" sz="2200">
                <a:latin typeface="Calibri"/>
                <a:ea typeface="Calibri"/>
                <a:cs typeface="Calibri"/>
                <a:sym typeface="Calibri"/>
              </a:rPr>
              <a:t>Muốn chuyển trường để thoát khỏi bạo lực và sự kì thị</a:t>
            </a:r>
            <a:endParaRPr sz="2200">
              <a:latin typeface="Calibri"/>
              <a:ea typeface="Calibri"/>
              <a:cs typeface="Calibri"/>
              <a:sym typeface="Calibri"/>
            </a:endParaRPr>
          </a:p>
          <a:p>
            <a:pPr indent="-228600" lvl="0" marL="228600" rtl="0" algn="l">
              <a:lnSpc>
                <a:spcPct val="100000"/>
              </a:lnSpc>
              <a:spcBef>
                <a:spcPts val="440"/>
              </a:spcBef>
              <a:spcAft>
                <a:spcPts val="0"/>
              </a:spcAft>
              <a:buClr>
                <a:schemeClr val="dk1"/>
              </a:buClr>
              <a:buSzPts val="2200"/>
              <a:buFont typeface="Noto Sans Symbols"/>
              <a:buChar char="▪"/>
            </a:pPr>
            <a:r>
              <a:rPr lang="en-US" sz="2200">
                <a:latin typeface="Calibri"/>
                <a:ea typeface="Calibri"/>
                <a:cs typeface="Calibri"/>
                <a:sym typeface="Calibri"/>
              </a:rPr>
              <a:t>Bỏ học</a:t>
            </a:r>
            <a:endParaRPr sz="2200">
              <a:latin typeface="Calibri"/>
              <a:ea typeface="Calibri"/>
              <a:cs typeface="Calibri"/>
              <a:sym typeface="Calibri"/>
            </a:endParaRPr>
          </a:p>
          <a:p>
            <a:pPr indent="-228600" lvl="0" marL="228600" rtl="0" algn="l">
              <a:lnSpc>
                <a:spcPct val="100000"/>
              </a:lnSpc>
              <a:spcBef>
                <a:spcPts val="440"/>
              </a:spcBef>
              <a:spcAft>
                <a:spcPts val="0"/>
              </a:spcAft>
              <a:buClr>
                <a:schemeClr val="dk1"/>
              </a:buClr>
              <a:buSzPts val="2200"/>
              <a:buFont typeface="Noto Sans Symbols"/>
              <a:buChar char="▪"/>
            </a:pPr>
            <a:r>
              <a:rPr lang="en-US" sz="2200">
                <a:latin typeface="Calibri"/>
                <a:ea typeface="Calibri"/>
                <a:cs typeface="Calibri"/>
                <a:sym typeface="Calibri"/>
              </a:rPr>
              <a:t>Hạn chế lựa chọn môn học và nghề nghiệp</a:t>
            </a:r>
            <a:endParaRPr sz="2200">
              <a:latin typeface="Calibri"/>
              <a:ea typeface="Calibri"/>
              <a:cs typeface="Calibri"/>
              <a:sym typeface="Calibri"/>
            </a:endParaRPr>
          </a:p>
        </p:txBody>
      </p:sp>
      <p:sp>
        <p:nvSpPr>
          <p:cNvPr id="368" name="Google Shape;368;p33"/>
          <p:cNvSpPr txBox="1"/>
          <p:nvPr>
            <p:ph idx="3" type="body"/>
          </p:nvPr>
        </p:nvSpPr>
        <p:spPr>
          <a:xfrm>
            <a:off x="4492565" y="685801"/>
            <a:ext cx="4422835" cy="838200"/>
          </a:xfrm>
          <a:prstGeom prst="rect">
            <a:avLst/>
          </a:prstGeom>
          <a:solidFill>
            <a:srgbClr val="CCFFFF"/>
          </a:solid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US"/>
              <a:t>Tác động tới thể chất, tâm lý là gia tăng các nguy cơ:</a:t>
            </a:r>
            <a:endParaRPr/>
          </a:p>
        </p:txBody>
      </p:sp>
      <p:sp>
        <p:nvSpPr>
          <p:cNvPr id="369" name="Google Shape;369;p33"/>
          <p:cNvSpPr txBox="1"/>
          <p:nvPr>
            <p:ph idx="4" type="body"/>
          </p:nvPr>
        </p:nvSpPr>
        <p:spPr>
          <a:xfrm>
            <a:off x="4495800" y="1554162"/>
            <a:ext cx="4495800" cy="4999038"/>
          </a:xfrm>
          <a:prstGeom prst="rect">
            <a:avLst/>
          </a:prstGeom>
          <a:solidFill>
            <a:srgbClr val="FFFFCC"/>
          </a:solid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000"/>
              <a:buFont typeface="Noto Sans Symbols"/>
              <a:buChar char="▪"/>
            </a:pPr>
            <a:r>
              <a:rPr lang="en-US" sz="2000">
                <a:latin typeface="Calibri"/>
                <a:ea typeface="Calibri"/>
                <a:cs typeface="Calibri"/>
                <a:sym typeface="Calibri"/>
              </a:rPr>
              <a:t>Mất tự tin</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Font typeface="Noto Sans Symbols"/>
              <a:buChar char="▪"/>
            </a:pPr>
            <a:r>
              <a:rPr lang="en-US" sz="2000">
                <a:latin typeface="Calibri"/>
                <a:ea typeface="Calibri"/>
                <a:cs typeface="Calibri"/>
                <a:sym typeface="Calibri"/>
              </a:rPr>
              <a:t>Lo lắng, sợ hãi, tức giận</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Font typeface="Noto Sans Symbols"/>
              <a:buChar char="▪"/>
            </a:pPr>
            <a:r>
              <a:rPr lang="en-US" sz="2000">
                <a:latin typeface="Calibri"/>
                <a:ea typeface="Calibri"/>
                <a:cs typeface="Calibri"/>
                <a:sym typeface="Calibri"/>
              </a:rPr>
              <a:t>Trầm cảm, tuyệt vọng, sức khỏe kém</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Font typeface="Noto Sans Symbols"/>
              <a:buChar char="▪"/>
            </a:pPr>
            <a:r>
              <a:rPr lang="en-US" sz="2000">
                <a:latin typeface="Calibri"/>
                <a:ea typeface="Calibri"/>
                <a:cs typeface="Calibri"/>
                <a:sym typeface="Calibri"/>
              </a:rPr>
              <a:t>Mất niềm tin vào người khác</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Font typeface="Noto Sans Symbols"/>
              <a:buChar char="▪"/>
            </a:pPr>
            <a:r>
              <a:rPr lang="en-US" sz="2000">
                <a:latin typeface="Calibri"/>
                <a:ea typeface="Calibri"/>
                <a:cs typeface="Calibri"/>
                <a:sym typeface="Calibri"/>
              </a:rPr>
              <a:t>Có hành vi tình dục nguy hiểm</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Font typeface="Noto Sans Symbols"/>
              <a:buChar char="▪"/>
            </a:pPr>
            <a:r>
              <a:rPr lang="en-US" sz="2000">
                <a:latin typeface="Calibri"/>
                <a:ea typeface="Calibri"/>
                <a:cs typeface="Calibri"/>
                <a:sym typeface="Calibri"/>
              </a:rPr>
              <a:t>Xung đột trong gia đình</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Font typeface="Noto Sans Symbols"/>
              <a:buChar char="▪"/>
            </a:pPr>
            <a:r>
              <a:rPr lang="en-US" sz="2000">
                <a:latin typeface="Calibri"/>
                <a:ea typeface="Calibri"/>
                <a:cs typeface="Calibri"/>
                <a:sym typeface="Calibri"/>
              </a:rPr>
              <a:t>Tự ngược đãi/làm tổn thương bản thân</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Font typeface="Noto Sans Symbols"/>
              <a:buChar char="▪"/>
            </a:pPr>
            <a:r>
              <a:rPr lang="en-US" sz="2000">
                <a:latin typeface="Calibri"/>
                <a:ea typeface="Calibri"/>
                <a:cs typeface="Calibri"/>
                <a:sym typeface="Calibri"/>
              </a:rPr>
              <a:t>Tự tử (hoặc có ý muốn tự tử)</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Font typeface="Noto Sans Symbols"/>
              <a:buChar char="▪"/>
            </a:pPr>
            <a:r>
              <a:rPr lang="en-US" sz="2000">
                <a:latin typeface="Calibri"/>
                <a:ea typeface="Calibri"/>
                <a:cs typeface="Calibri"/>
                <a:sym typeface="Calibri"/>
              </a:rPr>
              <a:t>Sử dụng đồ uống có cồn hoặc các chất kích thích khác</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Font typeface="Noto Sans Symbols"/>
              <a:buChar char="▪"/>
            </a:pPr>
            <a:r>
              <a:rPr lang="en-US" sz="2000">
                <a:latin typeface="Calibri"/>
                <a:ea typeface="Calibri"/>
                <a:cs typeface="Calibri"/>
                <a:sym typeface="Calibri"/>
              </a:rPr>
              <a:t>Tổn thương cơ thể, mang thai (đối với em gái) và mắc các bệnh LTQĐTD</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Font typeface="Noto Sans Symbols"/>
              <a:buChar char="▪"/>
            </a:pPr>
            <a:r>
              <a:rPr lang="en-US" sz="2000">
                <a:latin typeface="Calibri"/>
                <a:ea typeface="Calibri"/>
                <a:cs typeface="Calibri"/>
                <a:sym typeface="Calibri"/>
              </a:rPr>
              <a:t>Nghiện tình dục, hoặc đi XHTD người khác</a:t>
            </a:r>
            <a:endParaRPr sz="20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4"/>
          <p:cNvSpPr/>
          <p:nvPr/>
        </p:nvSpPr>
        <p:spPr>
          <a:xfrm>
            <a:off x="2406650" y="227013"/>
            <a:ext cx="6324600" cy="762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1" lang="en-US" sz="4000" u="none" cap="none" strike="noStrike">
                <a:solidFill>
                  <a:srgbClr val="002060"/>
                </a:solidFill>
                <a:latin typeface="Arial"/>
                <a:ea typeface="Arial"/>
                <a:cs typeface="Arial"/>
                <a:sym typeface="Arial"/>
              </a:rPr>
              <a:t>Nguyên nhân</a:t>
            </a:r>
            <a:endParaRPr b="1" i="1" sz="4000" u="none" cap="none" strike="noStrike">
              <a:solidFill>
                <a:srgbClr val="002060"/>
              </a:solidFill>
              <a:latin typeface="Arial"/>
              <a:ea typeface="Arial"/>
              <a:cs typeface="Arial"/>
              <a:sym typeface="Arial"/>
            </a:endParaRPr>
          </a:p>
        </p:txBody>
      </p:sp>
      <p:sp>
        <p:nvSpPr>
          <p:cNvPr id="375" name="Google Shape;375;p34"/>
          <p:cNvSpPr/>
          <p:nvPr/>
        </p:nvSpPr>
        <p:spPr>
          <a:xfrm>
            <a:off x="1828800" y="1066800"/>
            <a:ext cx="7162800" cy="533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Nguyên nhân nào dẫn đến bạo lực học đường?</a:t>
            </a:r>
            <a:endParaRPr b="0" i="0" sz="1400" u="none" cap="none" strike="noStrike">
              <a:solidFill>
                <a:srgbClr val="000000"/>
              </a:solidFill>
              <a:latin typeface="Arial"/>
              <a:ea typeface="Arial"/>
              <a:cs typeface="Arial"/>
              <a:sym typeface="Arial"/>
            </a:endParaRPr>
          </a:p>
        </p:txBody>
      </p:sp>
      <p:sp>
        <p:nvSpPr>
          <p:cNvPr id="376" name="Google Shape;376;p34"/>
          <p:cNvSpPr/>
          <p:nvPr/>
        </p:nvSpPr>
        <p:spPr>
          <a:xfrm>
            <a:off x="6318250" y="3795713"/>
            <a:ext cx="1676400" cy="2590800"/>
          </a:xfrm>
          <a:prstGeom prst="roundRect">
            <a:avLst>
              <a:gd fmla="val 13745" name="adj"/>
            </a:avLst>
          </a:prstGeom>
          <a:no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7" name="Google Shape;377;p34"/>
          <p:cNvSpPr/>
          <p:nvPr/>
        </p:nvSpPr>
        <p:spPr>
          <a:xfrm>
            <a:off x="4565650" y="3795713"/>
            <a:ext cx="1665288" cy="2590800"/>
          </a:xfrm>
          <a:prstGeom prst="roundRect">
            <a:avLst>
              <a:gd fmla="val 13745" name="adj"/>
            </a:avLst>
          </a:prstGeom>
          <a:no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8" name="Google Shape;378;p34"/>
          <p:cNvSpPr/>
          <p:nvPr/>
        </p:nvSpPr>
        <p:spPr>
          <a:xfrm>
            <a:off x="2825750" y="3795713"/>
            <a:ext cx="1616075" cy="2590800"/>
          </a:xfrm>
          <a:prstGeom prst="roundRect">
            <a:avLst>
              <a:gd fmla="val 13745" name="adj"/>
            </a:avLst>
          </a:prstGeom>
          <a:no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9" name="Google Shape;379;p34"/>
          <p:cNvSpPr/>
          <p:nvPr/>
        </p:nvSpPr>
        <p:spPr>
          <a:xfrm>
            <a:off x="1054100" y="3810000"/>
            <a:ext cx="1676400" cy="2590800"/>
          </a:xfrm>
          <a:prstGeom prst="roundRect">
            <a:avLst>
              <a:gd fmla="val 13745" name="adj"/>
            </a:avLst>
          </a:prstGeom>
          <a:no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80" name="Google Shape;380;p34"/>
          <p:cNvGrpSpPr/>
          <p:nvPr/>
        </p:nvGrpSpPr>
        <p:grpSpPr>
          <a:xfrm>
            <a:off x="1179423" y="2258316"/>
            <a:ext cx="6480354" cy="1347647"/>
            <a:chOff x="495" y="1022"/>
            <a:chExt cx="4338" cy="979"/>
          </a:xfrm>
        </p:grpSpPr>
        <p:sp>
          <p:nvSpPr>
            <p:cNvPr id="381" name="Google Shape;381;p34"/>
            <p:cNvSpPr/>
            <p:nvPr/>
          </p:nvSpPr>
          <p:spPr>
            <a:xfrm rot="3419336">
              <a:off x="624" y="1200"/>
              <a:ext cx="672" cy="672"/>
            </a:xfrm>
            <a:prstGeom prst="rect">
              <a:avLst/>
            </a:prstGeom>
            <a:gradFill>
              <a:gsLst>
                <a:gs pos="0">
                  <a:schemeClr val="hlink"/>
                </a:gs>
                <a:gs pos="100000">
                  <a:srgbClr val="0000B3"/>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82" name="Google Shape;382;p34"/>
            <p:cNvGrpSpPr/>
            <p:nvPr/>
          </p:nvGrpSpPr>
          <p:grpSpPr>
            <a:xfrm>
              <a:off x="1296" y="1296"/>
              <a:ext cx="624" cy="96"/>
              <a:chOff x="2003" y="3440"/>
              <a:chExt cx="468" cy="243"/>
            </a:xfrm>
          </p:grpSpPr>
          <p:sp>
            <p:nvSpPr>
              <p:cNvPr id="383" name="Google Shape;383;p34"/>
              <p:cNvSpPr/>
              <p:nvPr/>
            </p:nvSpPr>
            <p:spPr>
              <a:xfrm>
                <a:off x="2003" y="3440"/>
                <a:ext cx="79" cy="240"/>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4" name="Google Shape;384;p34"/>
              <p:cNvSpPr/>
              <p:nvPr/>
            </p:nvSpPr>
            <p:spPr>
              <a:xfrm>
                <a:off x="2048" y="3443"/>
                <a:ext cx="388" cy="240"/>
              </a:xfrm>
              <a:prstGeom prst="rect">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5" name="Google Shape;385;p34"/>
              <p:cNvSpPr/>
              <p:nvPr/>
            </p:nvSpPr>
            <p:spPr>
              <a:xfrm>
                <a:off x="2400" y="3443"/>
                <a:ext cx="71" cy="235"/>
              </a:xfrm>
              <a:prstGeom prst="ellipse">
                <a:avLst/>
              </a:prstGeom>
              <a:gradFill>
                <a:gsLst>
                  <a:gs pos="0">
                    <a:srgbClr val="B3B3B3"/>
                  </a:gs>
                  <a:gs pos="50000">
                    <a:schemeClr val="lt1"/>
                  </a:gs>
                  <a:gs pos="100000">
                    <a:srgbClr val="B3B3B3"/>
                  </a:gs>
                </a:gsLst>
                <a:lin ang="5400000" scaled="0"/>
              </a:gra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6" name="Google Shape;386;p34"/>
              <p:cNvSpPr/>
              <p:nvPr/>
            </p:nvSpPr>
            <p:spPr>
              <a:xfrm>
                <a:off x="2439" y="3519"/>
                <a:ext cx="20" cy="70"/>
              </a:xfrm>
              <a:prstGeom prst="ellipse">
                <a:avLst/>
              </a:prstGeom>
              <a:gradFill>
                <a:gsLst>
                  <a:gs pos="0">
                    <a:srgbClr val="B3B3B3"/>
                  </a:gs>
                  <a:gs pos="50000">
                    <a:schemeClr val="lt1"/>
                  </a:gs>
                  <a:gs pos="100000">
                    <a:srgbClr val="B3B3B3"/>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87" name="Google Shape;387;p34"/>
            <p:cNvSpPr/>
            <p:nvPr/>
          </p:nvSpPr>
          <p:spPr>
            <a:xfrm rot="3419336">
              <a:off x="1776" y="1149"/>
              <a:ext cx="672" cy="678"/>
            </a:xfrm>
            <a:prstGeom prst="rect">
              <a:avLst/>
            </a:prstGeom>
            <a:gradFill>
              <a:gsLst>
                <a:gs pos="0">
                  <a:schemeClr val="accent2"/>
                </a:gs>
                <a:gs pos="100000">
                  <a:srgbClr val="87383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88" name="Google Shape;388;p34"/>
            <p:cNvGrpSpPr/>
            <p:nvPr/>
          </p:nvGrpSpPr>
          <p:grpSpPr>
            <a:xfrm>
              <a:off x="2448" y="1296"/>
              <a:ext cx="624" cy="96"/>
              <a:chOff x="2003" y="3440"/>
              <a:chExt cx="468" cy="243"/>
            </a:xfrm>
          </p:grpSpPr>
          <p:sp>
            <p:nvSpPr>
              <p:cNvPr id="389" name="Google Shape;389;p34"/>
              <p:cNvSpPr/>
              <p:nvPr/>
            </p:nvSpPr>
            <p:spPr>
              <a:xfrm>
                <a:off x="2003" y="3440"/>
                <a:ext cx="79" cy="240"/>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0" name="Google Shape;390;p34"/>
              <p:cNvSpPr/>
              <p:nvPr/>
            </p:nvSpPr>
            <p:spPr>
              <a:xfrm>
                <a:off x="2048" y="3443"/>
                <a:ext cx="388" cy="240"/>
              </a:xfrm>
              <a:prstGeom prst="rect">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1" name="Google Shape;391;p34"/>
              <p:cNvSpPr/>
              <p:nvPr/>
            </p:nvSpPr>
            <p:spPr>
              <a:xfrm>
                <a:off x="2400" y="3443"/>
                <a:ext cx="71" cy="235"/>
              </a:xfrm>
              <a:prstGeom prst="ellipse">
                <a:avLst/>
              </a:prstGeom>
              <a:gradFill>
                <a:gsLst>
                  <a:gs pos="0">
                    <a:srgbClr val="B3B3B3"/>
                  </a:gs>
                  <a:gs pos="50000">
                    <a:schemeClr val="lt1"/>
                  </a:gs>
                  <a:gs pos="100000">
                    <a:srgbClr val="B3B3B3"/>
                  </a:gs>
                </a:gsLst>
                <a:lin ang="5400000" scaled="0"/>
              </a:gra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2" name="Google Shape;392;p34"/>
              <p:cNvSpPr/>
              <p:nvPr/>
            </p:nvSpPr>
            <p:spPr>
              <a:xfrm>
                <a:off x="2438" y="3519"/>
                <a:ext cx="20" cy="70"/>
              </a:xfrm>
              <a:prstGeom prst="ellipse">
                <a:avLst/>
              </a:prstGeom>
              <a:gradFill>
                <a:gsLst>
                  <a:gs pos="0">
                    <a:srgbClr val="B3B3B3"/>
                  </a:gs>
                  <a:gs pos="50000">
                    <a:schemeClr val="lt1"/>
                  </a:gs>
                  <a:gs pos="100000">
                    <a:srgbClr val="B3B3B3"/>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93" name="Google Shape;393;p34"/>
            <p:cNvSpPr/>
            <p:nvPr/>
          </p:nvSpPr>
          <p:spPr>
            <a:xfrm rot="3419336">
              <a:off x="2880" y="1149"/>
              <a:ext cx="672" cy="678"/>
            </a:xfrm>
            <a:prstGeom prst="rect">
              <a:avLst/>
            </a:prstGeom>
            <a:gradFill>
              <a:gsLst>
                <a:gs pos="0">
                  <a:schemeClr val="hlink"/>
                </a:gs>
                <a:gs pos="100000">
                  <a:srgbClr val="0000B3"/>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94" name="Google Shape;394;p34"/>
            <p:cNvGrpSpPr/>
            <p:nvPr/>
          </p:nvGrpSpPr>
          <p:grpSpPr>
            <a:xfrm>
              <a:off x="3600" y="1296"/>
              <a:ext cx="816" cy="96"/>
              <a:chOff x="2003" y="3440"/>
              <a:chExt cx="468" cy="243"/>
            </a:xfrm>
          </p:grpSpPr>
          <p:sp>
            <p:nvSpPr>
              <p:cNvPr id="395" name="Google Shape;395;p34"/>
              <p:cNvSpPr/>
              <p:nvPr/>
            </p:nvSpPr>
            <p:spPr>
              <a:xfrm>
                <a:off x="2003" y="3440"/>
                <a:ext cx="79" cy="240"/>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6" name="Google Shape;396;p34"/>
              <p:cNvSpPr/>
              <p:nvPr/>
            </p:nvSpPr>
            <p:spPr>
              <a:xfrm>
                <a:off x="2048" y="3443"/>
                <a:ext cx="388" cy="240"/>
              </a:xfrm>
              <a:prstGeom prst="rect">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7" name="Google Shape;397;p34"/>
              <p:cNvSpPr/>
              <p:nvPr/>
            </p:nvSpPr>
            <p:spPr>
              <a:xfrm>
                <a:off x="2400" y="3443"/>
                <a:ext cx="71" cy="235"/>
              </a:xfrm>
              <a:prstGeom prst="ellipse">
                <a:avLst/>
              </a:prstGeom>
              <a:gradFill>
                <a:gsLst>
                  <a:gs pos="0">
                    <a:srgbClr val="B3B3B3"/>
                  </a:gs>
                  <a:gs pos="50000">
                    <a:schemeClr val="lt1"/>
                  </a:gs>
                  <a:gs pos="100000">
                    <a:srgbClr val="B3B3B3"/>
                  </a:gs>
                </a:gsLst>
                <a:lin ang="5400000" scaled="0"/>
              </a:gra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8" name="Google Shape;398;p34"/>
              <p:cNvSpPr/>
              <p:nvPr/>
            </p:nvSpPr>
            <p:spPr>
              <a:xfrm>
                <a:off x="2438" y="3519"/>
                <a:ext cx="20" cy="70"/>
              </a:xfrm>
              <a:prstGeom prst="ellipse">
                <a:avLst/>
              </a:prstGeom>
              <a:gradFill>
                <a:gsLst>
                  <a:gs pos="0">
                    <a:srgbClr val="B3B3B3"/>
                  </a:gs>
                  <a:gs pos="50000">
                    <a:schemeClr val="lt1"/>
                  </a:gs>
                  <a:gs pos="100000">
                    <a:srgbClr val="B3B3B3"/>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99" name="Google Shape;399;p34"/>
            <p:cNvSpPr/>
            <p:nvPr/>
          </p:nvSpPr>
          <p:spPr>
            <a:xfrm rot="3419336">
              <a:off x="4032" y="1152"/>
              <a:ext cx="672" cy="672"/>
            </a:xfrm>
            <a:prstGeom prst="rect">
              <a:avLst/>
            </a:prstGeom>
            <a:gradFill>
              <a:gsLst>
                <a:gs pos="0">
                  <a:schemeClr val="accent2"/>
                </a:gs>
                <a:gs pos="100000">
                  <a:srgbClr val="87383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00" name="Google Shape;400;p34"/>
          <p:cNvSpPr/>
          <p:nvPr/>
        </p:nvSpPr>
        <p:spPr>
          <a:xfrm>
            <a:off x="1447800" y="2746375"/>
            <a:ext cx="658813"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r>
              <a:rPr b="1" i="0" lang="en-US" sz="2400" u="none" cap="none" strike="noStrike">
                <a:solidFill>
                  <a:schemeClr val="lt1"/>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401" name="Google Shape;401;p34"/>
          <p:cNvSpPr/>
          <p:nvPr/>
        </p:nvSpPr>
        <p:spPr>
          <a:xfrm>
            <a:off x="3200400" y="2746375"/>
            <a:ext cx="658813"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r>
              <a:rPr b="1" i="0" lang="en-US" sz="2400" u="none" cap="none" strike="noStrike">
                <a:solidFill>
                  <a:schemeClr val="lt1"/>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402" name="Google Shape;402;p34"/>
          <p:cNvSpPr/>
          <p:nvPr/>
        </p:nvSpPr>
        <p:spPr>
          <a:xfrm>
            <a:off x="4800600" y="2746375"/>
            <a:ext cx="658813"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r>
              <a:rPr b="1" i="0" lang="en-US" sz="2400" u="none" cap="none" strike="noStrike">
                <a:solidFill>
                  <a:schemeClr val="lt1"/>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403" name="Google Shape;403;p34"/>
          <p:cNvSpPr/>
          <p:nvPr/>
        </p:nvSpPr>
        <p:spPr>
          <a:xfrm>
            <a:off x="6553200" y="2746375"/>
            <a:ext cx="595313"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r>
              <a:rPr b="1" i="0" lang="en-US" sz="2400" u="none" cap="none" strike="noStrike">
                <a:solidFill>
                  <a:schemeClr val="lt1"/>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404" name="Google Shape;404;p34"/>
          <p:cNvSpPr/>
          <p:nvPr/>
        </p:nvSpPr>
        <p:spPr>
          <a:xfrm>
            <a:off x="1143000" y="3886200"/>
            <a:ext cx="1454150" cy="28622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CÁ NHÂN: Đặc điểm tâm sinh lí lứa tuổi: sự phát triển của tính tự trọng, nhu cầu được ngưỡng mộ,...</a:t>
            </a:r>
            <a:endParaRPr b="0" i="0" sz="1400" u="none" cap="none" strike="noStrike">
              <a:solidFill>
                <a:srgbClr val="000000"/>
              </a:solidFill>
              <a:latin typeface="Arial"/>
              <a:ea typeface="Arial"/>
              <a:cs typeface="Arial"/>
              <a:sym typeface="Arial"/>
            </a:endParaRPr>
          </a:p>
        </p:txBody>
      </p:sp>
      <p:sp>
        <p:nvSpPr>
          <p:cNvPr id="405" name="Google Shape;405;p34"/>
          <p:cNvSpPr/>
          <p:nvPr/>
        </p:nvSpPr>
        <p:spPr>
          <a:xfrm>
            <a:off x="2895600" y="3886200"/>
            <a:ext cx="1524000" cy="31400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MÔI TRƯỜNG XH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Thế hệ trẻ bị đầu độc bởi các cảnh chém giết trong game, phim và tình trạng bạo lực gia đình.</a:t>
            </a:r>
            <a:endParaRPr b="0" i="0" sz="1400" u="none" cap="none" strike="noStrike">
              <a:solidFill>
                <a:srgbClr val="000000"/>
              </a:solidFill>
              <a:latin typeface="Arial"/>
              <a:ea typeface="Arial"/>
              <a:cs typeface="Arial"/>
              <a:sym typeface="Arial"/>
            </a:endParaRPr>
          </a:p>
        </p:txBody>
      </p:sp>
      <p:sp>
        <p:nvSpPr>
          <p:cNvPr id="406" name="Google Shape;406;p34"/>
          <p:cNvSpPr/>
          <p:nvPr/>
        </p:nvSpPr>
        <p:spPr>
          <a:xfrm>
            <a:off x="4648200" y="3886200"/>
            <a:ext cx="1524000" cy="31400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NHÀ TRƯỜNG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Nhà trường thiên về dạy chữ hơn việc dạy các kỹ năng cho HS. Dẫn đến các em thiếu kỹ năng sống.</a:t>
            </a:r>
            <a:endParaRPr b="0" i="0" sz="1400" u="none" cap="none" strike="noStrike">
              <a:solidFill>
                <a:srgbClr val="000000"/>
              </a:solidFill>
              <a:latin typeface="Arial"/>
              <a:ea typeface="Arial"/>
              <a:cs typeface="Arial"/>
              <a:sym typeface="Arial"/>
            </a:endParaRPr>
          </a:p>
        </p:txBody>
      </p:sp>
      <p:sp>
        <p:nvSpPr>
          <p:cNvPr id="407" name="Google Shape;407;p34"/>
          <p:cNvSpPr/>
          <p:nvPr/>
        </p:nvSpPr>
        <p:spPr>
          <a:xfrm>
            <a:off x="6400800" y="3886200"/>
            <a:ext cx="1524000" cy="2308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GIA ĐÌNH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Thiếu sự chăm sóc về mặt tinh thần của cha mẹ: cha mẹ làm xa, cha mẹ ly hôn,...</a:t>
            </a:r>
            <a:endParaRPr b="0" i="0" sz="1400" u="none" cap="none" strike="noStrike">
              <a:solidFill>
                <a:srgbClr val="000000"/>
              </a:solidFill>
              <a:latin typeface="Arial"/>
              <a:ea typeface="Arial"/>
              <a:cs typeface="Arial"/>
              <a:sym typeface="Arial"/>
            </a:endParaRPr>
          </a:p>
        </p:txBody>
      </p:sp>
      <p:sp>
        <p:nvSpPr>
          <p:cNvPr id="408" name="Google Shape;408;p34"/>
          <p:cNvSpPr txBox="1"/>
          <p:nvPr>
            <p:ph idx="1" type="body"/>
          </p:nvPr>
        </p:nvSpPr>
        <p:spPr>
          <a:xfrm>
            <a:off x="381000" y="1676400"/>
            <a:ext cx="6858000" cy="381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Arial"/>
              <a:buNone/>
            </a:pPr>
            <a:r>
              <a:rPr lang="en-US" sz="2000">
                <a:latin typeface="Arial"/>
                <a:ea typeface="Arial"/>
                <a:cs typeface="Arial"/>
                <a:sym typeface="Arial"/>
              </a:rPr>
              <a:t>Một số nguyên nhân chính gây bạo lực học đường:</a:t>
            </a:r>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Effect filter="fade" transition="in">
                                      <p:cBhvr>
                                        <p:cTn dur="455"/>
                                        <p:tgtEl>
                                          <p:spTgt spid="3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animEffect filter="fade" transition="in">
                                      <p:cBhvr>
                                        <p:cTn dur="1000"/>
                                        <p:tgtEl>
                                          <p:spTgt spid="3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0" st="0"/>
                                            </p:txEl>
                                          </p:spTgt>
                                        </p:tgtEl>
                                        <p:attrNameLst>
                                          <p:attrName>style.visibility</p:attrName>
                                        </p:attrNameLst>
                                      </p:cBhvr>
                                      <p:to>
                                        <p:strVal val="visible"/>
                                      </p:to>
                                    </p:set>
                                    <p:animEffect filter="fade" transition="in">
                                      <p:cBhvr>
                                        <p:cTn dur="1230"/>
                                        <p:tgtEl>
                                          <p:spTgt spid="4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5"/>
          <p:cNvSpPr txBox="1"/>
          <p:nvPr>
            <p:ph type="title"/>
          </p:nvPr>
        </p:nvSpPr>
        <p:spPr>
          <a:xfrm>
            <a:off x="457200" y="76200"/>
            <a:ext cx="8229600" cy="6397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0000FF"/>
                </a:solidFill>
                <a:latin typeface="Calibri"/>
                <a:ea typeface="Calibri"/>
                <a:cs typeface="Calibri"/>
                <a:sym typeface="Calibri"/>
              </a:rPr>
              <a:t>NGUYÊN NHÂN CỦA BLHĐTCSG VÀ XHTDTE</a:t>
            </a:r>
            <a:endParaRPr/>
          </a:p>
        </p:txBody>
      </p:sp>
      <p:sp>
        <p:nvSpPr>
          <p:cNvPr id="414" name="Google Shape;414;p35"/>
          <p:cNvSpPr txBox="1"/>
          <p:nvPr/>
        </p:nvSpPr>
        <p:spPr>
          <a:xfrm>
            <a:off x="76200" y="685800"/>
            <a:ext cx="8964612" cy="61722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2"/>
              </a:buClr>
              <a:buSzPts val="2400"/>
              <a:buFont typeface="Noto Sans Symbols"/>
              <a:buChar char="▪"/>
            </a:pPr>
            <a:r>
              <a:rPr b="1" i="0" lang="en-US" sz="2400" u="none" cap="none" strike="noStrike">
                <a:solidFill>
                  <a:schemeClr val="dk2"/>
                </a:solidFill>
                <a:latin typeface="Calibri"/>
                <a:ea typeface="Calibri"/>
                <a:cs typeface="Calibri"/>
                <a:sym typeface="Calibri"/>
              </a:rPr>
              <a:t>Nguyên nhân sâu xa </a:t>
            </a:r>
            <a:r>
              <a:rPr b="0" i="0" lang="en-US" sz="2400" u="none" cap="none" strike="noStrike">
                <a:solidFill>
                  <a:schemeClr val="dk2"/>
                </a:solidFill>
                <a:latin typeface="Calibri"/>
                <a:ea typeface="Calibri"/>
                <a:cs typeface="Calibri"/>
                <a:sym typeface="Calibri"/>
              </a:rPr>
              <a:t>của BLHĐTCSG và XHTD </a:t>
            </a:r>
            <a:r>
              <a:rPr b="1" i="0" lang="en-US" sz="2400" u="none" cap="none" strike="noStrike">
                <a:solidFill>
                  <a:schemeClr val="dk2"/>
                </a:solidFill>
                <a:latin typeface="Calibri"/>
                <a:ea typeface="Calibri"/>
                <a:cs typeface="Calibri"/>
                <a:sym typeface="Calibri"/>
              </a:rPr>
              <a:t>là do ĐKG và PBĐXVG</a:t>
            </a:r>
            <a:endParaRPr b="0" i="0" sz="2400" u="none" cap="none" strike="noStrike">
              <a:solidFill>
                <a:schemeClr val="dk2"/>
              </a:solidFill>
              <a:latin typeface="Calibri"/>
              <a:ea typeface="Calibri"/>
              <a:cs typeface="Calibri"/>
              <a:sym typeface="Calibri"/>
            </a:endParaRPr>
          </a:p>
          <a:p>
            <a:pPr indent="-228600" lvl="0" marL="228600" marR="0" rtl="0" algn="l">
              <a:lnSpc>
                <a:spcPct val="100000"/>
              </a:lnSpc>
              <a:spcBef>
                <a:spcPts val="480"/>
              </a:spcBef>
              <a:spcAft>
                <a:spcPts val="0"/>
              </a:spcAft>
              <a:buClr>
                <a:schemeClr val="dk2"/>
              </a:buClr>
              <a:buSzPts val="2400"/>
              <a:buFont typeface="Noto Sans Symbols"/>
              <a:buChar char="▪"/>
            </a:pPr>
            <a:r>
              <a:rPr b="1" i="0" lang="en-US" sz="2400" u="none" cap="none" strike="noStrike">
                <a:solidFill>
                  <a:schemeClr val="dk2"/>
                </a:solidFill>
                <a:latin typeface="Calibri"/>
                <a:ea typeface="Calibri"/>
                <a:cs typeface="Calibri"/>
                <a:sym typeface="Calibri"/>
              </a:rPr>
              <a:t>Sự bất bình đẳng về quyền lực </a:t>
            </a:r>
            <a:r>
              <a:rPr b="0" i="0" lang="en-US" sz="2400" u="none" cap="none" strike="noStrike">
                <a:solidFill>
                  <a:schemeClr val="dk2"/>
                </a:solidFill>
                <a:latin typeface="Calibri"/>
                <a:ea typeface="Calibri"/>
                <a:cs typeface="Calibri"/>
                <a:sym typeface="Calibri"/>
              </a:rPr>
              <a:t>giữa GV với HS hoặc giữa HS với HS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480"/>
              </a:spcBef>
              <a:spcAft>
                <a:spcPts val="0"/>
              </a:spcAft>
              <a:buClr>
                <a:schemeClr val="dk2"/>
              </a:buClr>
              <a:buSzPts val="2400"/>
              <a:buFont typeface="Noto Sans Symbols"/>
              <a:buChar char="▪"/>
            </a:pPr>
            <a:r>
              <a:rPr b="1" i="0" lang="en-US" sz="2400" u="none" cap="none" strike="noStrike">
                <a:solidFill>
                  <a:schemeClr val="dk2"/>
                </a:solidFill>
                <a:latin typeface="Calibri"/>
                <a:ea typeface="Calibri"/>
                <a:cs typeface="Calibri"/>
                <a:sym typeface="Calibri"/>
              </a:rPr>
              <a:t>Thể hiện sức mạnh nam tính</a:t>
            </a:r>
            <a:r>
              <a:rPr b="0" i="0" lang="en-US" sz="2400" u="none" cap="none" strike="noStrike">
                <a:solidFill>
                  <a:schemeClr val="dk2"/>
                </a:solidFill>
                <a:latin typeface="Calibri"/>
                <a:ea typeface="Calibri"/>
                <a:cs typeface="Calibri"/>
                <a:sym typeface="Calibri"/>
              </a:rPr>
              <a:t>. “Đôi khi nam đánh nhau là muốn thể hiện “nam tính” và khẳng định quyền lực “chinh phục và bảo vệ” bạn gái của mình” </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480"/>
              </a:spcBef>
              <a:spcAft>
                <a:spcPts val="0"/>
              </a:spcAft>
              <a:buClr>
                <a:schemeClr val="dk2"/>
              </a:buClr>
              <a:buSzPts val="2400"/>
              <a:buFont typeface="Noto Sans Symbols"/>
              <a:buChar char="▪"/>
            </a:pPr>
            <a:r>
              <a:rPr b="1" i="0" lang="en-US" sz="2400" u="none" cap="none" strike="noStrike">
                <a:solidFill>
                  <a:schemeClr val="dk2"/>
                </a:solidFill>
                <a:latin typeface="Calibri"/>
                <a:ea typeface="Calibri"/>
                <a:cs typeface="Calibri"/>
                <a:sym typeface="Calibri"/>
              </a:rPr>
              <a:t>Hạ thấp giá trị nữ tính</a:t>
            </a:r>
            <a:r>
              <a:rPr b="0" i="0" lang="en-US" sz="2400" u="none" cap="none" strike="noStrike">
                <a:solidFill>
                  <a:schemeClr val="dk2"/>
                </a:solidFill>
                <a:latin typeface="Calibri"/>
                <a:ea typeface="Calibri"/>
                <a:cs typeface="Calibri"/>
                <a:sym typeface="Calibri"/>
              </a:rPr>
              <a:t>. “Các bạn nữ trông nam tính thì được các bạn khác thích; còn các bạn nam có cử chỉ dịu dàng, nữ tính lại bị ghét, bị trêu chọc”</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480"/>
              </a:spcBef>
              <a:spcAft>
                <a:spcPts val="0"/>
              </a:spcAft>
              <a:buClr>
                <a:schemeClr val="dk2"/>
              </a:buClr>
              <a:buSzPts val="2400"/>
              <a:buFont typeface="Noto Sans Symbols"/>
              <a:buChar char="▪"/>
            </a:pPr>
            <a:r>
              <a:rPr b="1" i="0" lang="en-US" sz="2400" u="none" cap="none" strike="noStrike">
                <a:solidFill>
                  <a:schemeClr val="dk2"/>
                </a:solidFill>
                <a:latin typeface="Calibri"/>
                <a:ea typeface="Calibri"/>
                <a:cs typeface="Calibri"/>
                <a:sym typeface="Calibri"/>
              </a:rPr>
              <a:t>Không tuân theo khuôn mẫu giới </a:t>
            </a:r>
            <a:r>
              <a:rPr b="0" i="0" lang="en-US" sz="2400" u="none" cap="none" strike="noStrike">
                <a:solidFill>
                  <a:schemeClr val="dk2"/>
                </a:solidFill>
                <a:latin typeface="Calibri"/>
                <a:ea typeface="Calibri"/>
                <a:cs typeface="Calibri"/>
                <a:sym typeface="Calibri"/>
              </a:rPr>
              <a:t>cũng bị BLG và dễ bị QR/XHTD</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480"/>
              </a:spcBef>
              <a:spcAft>
                <a:spcPts val="0"/>
              </a:spcAft>
              <a:buClr>
                <a:schemeClr val="dk2"/>
              </a:buClr>
              <a:buSzPts val="2400"/>
              <a:buFont typeface="Noto Sans Symbols"/>
              <a:buChar char="▪"/>
            </a:pPr>
            <a:r>
              <a:rPr b="1" i="0" lang="en-US" sz="2400" u="none" cap="none" strike="noStrike">
                <a:solidFill>
                  <a:schemeClr val="dk2"/>
                </a:solidFill>
                <a:latin typeface="Calibri"/>
                <a:ea typeface="Calibri"/>
                <a:cs typeface="Calibri"/>
                <a:sym typeface="Calibri"/>
              </a:rPr>
              <a:t>Vị trí xã hội của TEG/PN  thấp</a:t>
            </a:r>
            <a:r>
              <a:rPr b="0" i="0" lang="en-US" sz="2400" u="none" cap="none" strike="noStrike">
                <a:solidFill>
                  <a:schemeClr val="dk2"/>
                </a:solidFill>
                <a:latin typeface="Calibri"/>
                <a:ea typeface="Calibri"/>
                <a:cs typeface="Calibri"/>
                <a:sym typeface="Calibri"/>
              </a:rPr>
              <a:t> khiến họ thường chấp nhận bị QR/XHTD và các hình thức BL khác. </a:t>
            </a:r>
            <a:endParaRPr b="0" i="0" sz="2400" u="none" cap="none" strike="noStrike">
              <a:solidFill>
                <a:schemeClr val="dk2"/>
              </a:solidFill>
              <a:latin typeface="Calibri"/>
              <a:ea typeface="Calibri"/>
              <a:cs typeface="Calibri"/>
              <a:sym typeface="Calibri"/>
            </a:endParaRPr>
          </a:p>
          <a:p>
            <a:pPr indent="-228600" lvl="0" marL="228600" marR="0" rtl="0" algn="l">
              <a:lnSpc>
                <a:spcPct val="100000"/>
              </a:lnSpc>
              <a:spcBef>
                <a:spcPts val="480"/>
              </a:spcBef>
              <a:spcAft>
                <a:spcPts val="0"/>
              </a:spcAft>
              <a:buClr>
                <a:schemeClr val="dk2"/>
              </a:buClr>
              <a:buSzPts val="2400"/>
              <a:buFont typeface="Noto Sans Symbols"/>
              <a:buChar char="▪"/>
            </a:pPr>
            <a:r>
              <a:rPr b="1" i="0" lang="en-US" sz="2400" u="none" cap="none" strike="noStrike">
                <a:solidFill>
                  <a:schemeClr val="dk2"/>
                </a:solidFill>
                <a:latin typeface="Calibri"/>
                <a:ea typeface="Calibri"/>
                <a:cs typeface="Calibri"/>
                <a:sym typeface="Calibri"/>
              </a:rPr>
              <a:t>Cơ thể của các TEG/PN trẻ thường bị coi như đối tượng tình dục </a:t>
            </a:r>
            <a:r>
              <a:rPr b="0" i="0" lang="en-US" sz="2400" u="none" cap="none" strike="noStrike">
                <a:solidFill>
                  <a:schemeClr val="dk2"/>
                </a:solidFill>
                <a:latin typeface="Calibri"/>
                <a:ea typeface="Calibri"/>
                <a:cs typeface="Calibri"/>
                <a:sym typeface="Calibri"/>
              </a:rPr>
              <a:t>để bình luận hay động chạm.</a:t>
            </a:r>
            <a:endParaRPr b="0" i="0" sz="2400" u="none" cap="none" strike="noStrike">
              <a:solidFill>
                <a:schemeClr val="dk2"/>
              </a:solidFill>
              <a:latin typeface="Calibri"/>
              <a:ea typeface="Calibri"/>
              <a:cs typeface="Calibri"/>
              <a:sym typeface="Calibri"/>
            </a:endParaRPr>
          </a:p>
          <a:p>
            <a:pPr indent="-228600" lvl="0" marL="228600" marR="0" rtl="0" algn="l">
              <a:lnSpc>
                <a:spcPct val="100000"/>
              </a:lnSpc>
              <a:spcBef>
                <a:spcPts val="480"/>
              </a:spcBef>
              <a:spcAft>
                <a:spcPts val="0"/>
              </a:spcAft>
              <a:buClr>
                <a:schemeClr val="dk2"/>
              </a:buClr>
              <a:buSzPts val="2400"/>
              <a:buFont typeface="Noto Sans Symbols"/>
              <a:buChar char="▪"/>
            </a:pPr>
            <a:r>
              <a:rPr b="1" i="0" lang="en-US" sz="2400" u="none" cap="none" strike="noStrike">
                <a:solidFill>
                  <a:schemeClr val="dk2"/>
                </a:solidFill>
                <a:latin typeface="Calibri"/>
                <a:ea typeface="Calibri"/>
                <a:cs typeface="Calibri"/>
                <a:sym typeface="Calibri"/>
              </a:rPr>
              <a:t>Sự hạn chế của pháp luật: </a:t>
            </a:r>
            <a:r>
              <a:rPr b="0" i="0" lang="en-US" sz="2400" u="none" cap="none" strike="noStrike">
                <a:solidFill>
                  <a:schemeClr val="dk2"/>
                </a:solidFill>
                <a:latin typeface="Calibri"/>
                <a:ea typeface="Calibri"/>
                <a:cs typeface="Calibri"/>
                <a:sym typeface="Calibri"/>
              </a:rPr>
              <a:t>Pháp luật chưa được thực thi hiệu quả để ngăn chặn BLG và QR/XHTD. </a:t>
            </a:r>
            <a:endParaRPr b="0" i="0" sz="2400" u="none" cap="none" strike="noStrike">
              <a:solidFill>
                <a:srgbClr val="00206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anim calcmode="lin" valueType="num">
                                      <p:cBhvr additive="base">
                                        <p:cTn dur="500"/>
                                        <p:tgtEl>
                                          <p:spTgt spid="41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41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4">
                                            <p:txEl>
                                              <p:pRg end="1" st="1"/>
                                            </p:txEl>
                                          </p:spTgt>
                                        </p:tgtEl>
                                        <p:attrNameLst>
                                          <p:attrName>style.visibility</p:attrName>
                                        </p:attrNameLst>
                                      </p:cBhvr>
                                      <p:to>
                                        <p:strVal val="visible"/>
                                      </p:to>
                                    </p:set>
                                    <p:anim calcmode="lin" valueType="num">
                                      <p:cBhvr additive="base">
                                        <p:cTn dur="500"/>
                                        <p:tgtEl>
                                          <p:spTgt spid="41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414">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4">
                                            <p:txEl>
                                              <p:pRg end="2" st="2"/>
                                            </p:txEl>
                                          </p:spTgt>
                                        </p:tgtEl>
                                        <p:attrNameLst>
                                          <p:attrName>style.visibility</p:attrName>
                                        </p:attrNameLst>
                                      </p:cBhvr>
                                      <p:to>
                                        <p:strVal val="visible"/>
                                      </p:to>
                                    </p:set>
                                    <p:anim calcmode="lin" valueType="num">
                                      <p:cBhvr additive="base">
                                        <p:cTn dur="500"/>
                                        <p:tgtEl>
                                          <p:spTgt spid="41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414">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4">
                                            <p:txEl>
                                              <p:pRg end="3" st="3"/>
                                            </p:txEl>
                                          </p:spTgt>
                                        </p:tgtEl>
                                        <p:attrNameLst>
                                          <p:attrName>style.visibility</p:attrName>
                                        </p:attrNameLst>
                                      </p:cBhvr>
                                      <p:to>
                                        <p:strVal val="visible"/>
                                      </p:to>
                                    </p:set>
                                    <p:anim calcmode="lin" valueType="num">
                                      <p:cBhvr additive="base">
                                        <p:cTn dur="500"/>
                                        <p:tgtEl>
                                          <p:spTgt spid="41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414">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4">
                                            <p:txEl>
                                              <p:pRg end="4" st="4"/>
                                            </p:txEl>
                                          </p:spTgt>
                                        </p:tgtEl>
                                        <p:attrNameLst>
                                          <p:attrName>style.visibility</p:attrName>
                                        </p:attrNameLst>
                                      </p:cBhvr>
                                      <p:to>
                                        <p:strVal val="visible"/>
                                      </p:to>
                                    </p:set>
                                    <p:anim calcmode="lin" valueType="num">
                                      <p:cBhvr additive="base">
                                        <p:cTn dur="500"/>
                                        <p:tgtEl>
                                          <p:spTgt spid="41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414">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4">
                                            <p:txEl>
                                              <p:pRg end="5" st="5"/>
                                            </p:txEl>
                                          </p:spTgt>
                                        </p:tgtEl>
                                        <p:attrNameLst>
                                          <p:attrName>style.visibility</p:attrName>
                                        </p:attrNameLst>
                                      </p:cBhvr>
                                      <p:to>
                                        <p:strVal val="visible"/>
                                      </p:to>
                                    </p:set>
                                    <p:anim calcmode="lin" valueType="num">
                                      <p:cBhvr additive="base">
                                        <p:cTn dur="500"/>
                                        <p:tgtEl>
                                          <p:spTgt spid="41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414">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4">
                                            <p:txEl>
                                              <p:pRg end="6" st="6"/>
                                            </p:txEl>
                                          </p:spTgt>
                                        </p:tgtEl>
                                        <p:attrNameLst>
                                          <p:attrName>style.visibility</p:attrName>
                                        </p:attrNameLst>
                                      </p:cBhvr>
                                      <p:to>
                                        <p:strVal val="visible"/>
                                      </p:to>
                                    </p:set>
                                    <p:anim calcmode="lin" valueType="num">
                                      <p:cBhvr additive="base">
                                        <p:cTn dur="500"/>
                                        <p:tgtEl>
                                          <p:spTgt spid="41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414">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4">
                                            <p:txEl>
                                              <p:pRg end="7" st="7"/>
                                            </p:txEl>
                                          </p:spTgt>
                                        </p:tgtEl>
                                        <p:attrNameLst>
                                          <p:attrName>style.visibility</p:attrName>
                                        </p:attrNameLst>
                                      </p:cBhvr>
                                      <p:to>
                                        <p:strVal val="visible"/>
                                      </p:to>
                                    </p:set>
                                    <p:anim calcmode="lin" valueType="num">
                                      <p:cBhvr additive="base">
                                        <p:cTn dur="500"/>
                                        <p:tgtEl>
                                          <p:spTgt spid="41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414">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8" name="Shape 418"/>
        <p:cNvGrpSpPr/>
        <p:nvPr/>
      </p:nvGrpSpPr>
      <p:grpSpPr>
        <a:xfrm>
          <a:off x="0" y="0"/>
          <a:ext cx="0" cy="0"/>
          <a:chOff x="0" y="0"/>
          <a:chExt cx="0" cy="0"/>
        </a:xfrm>
      </p:grpSpPr>
      <p:sp>
        <p:nvSpPr>
          <p:cNvPr id="419" name="Google Shape;419;p36"/>
          <p:cNvSpPr txBox="1"/>
          <p:nvPr/>
        </p:nvSpPr>
        <p:spPr>
          <a:xfrm>
            <a:off x="179388" y="158750"/>
            <a:ext cx="8713787" cy="5540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D10074"/>
                </a:solidFill>
                <a:latin typeface="Arial"/>
                <a:ea typeface="Arial"/>
                <a:cs typeface="Arial"/>
                <a:sym typeface="Arial"/>
              </a:rPr>
              <a:t>Đặc điểm của quấy rối/xâm hại tình dục</a:t>
            </a:r>
            <a:endParaRPr b="1" i="0" sz="3000" u="none" cap="none" strike="noStrike">
              <a:solidFill>
                <a:srgbClr val="D10074"/>
              </a:solidFill>
              <a:latin typeface="Arial"/>
              <a:ea typeface="Arial"/>
              <a:cs typeface="Arial"/>
              <a:sym typeface="Arial"/>
            </a:endParaRPr>
          </a:p>
        </p:txBody>
      </p:sp>
      <p:sp>
        <p:nvSpPr>
          <p:cNvPr id="420" name="Google Shape;420;p36"/>
          <p:cNvSpPr txBox="1"/>
          <p:nvPr/>
        </p:nvSpPr>
        <p:spPr>
          <a:xfrm>
            <a:off x="355600" y="836612"/>
            <a:ext cx="8402638" cy="56403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2400"/>
              <a:buFont typeface="Noto Sans Symbols"/>
              <a:buChar char="⮚"/>
            </a:pPr>
            <a:r>
              <a:rPr b="1" i="0" lang="en-US" sz="2400" u="none" cap="none" strike="noStrike">
                <a:solidFill>
                  <a:srgbClr val="FF0000"/>
                </a:solidFill>
                <a:latin typeface="Calibri"/>
                <a:ea typeface="Calibri"/>
                <a:cs typeface="Calibri"/>
                <a:sym typeface="Calibri"/>
              </a:rPr>
              <a:t>Quấy rối và xâm hại tình dục là phạm pháp.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Tuy nhiên:</a:t>
            </a:r>
            <a:r>
              <a:rPr b="1" i="1" lang="en-US" sz="2400" u="none" cap="none" strike="noStrike">
                <a:solidFill>
                  <a:schemeClr val="dk1"/>
                </a:solidFill>
                <a:latin typeface="Calibri"/>
                <a:ea typeface="Calibri"/>
                <a:cs typeface="Calibri"/>
                <a:sym typeface="Calibri"/>
              </a:rPr>
              <a:t> </a:t>
            </a:r>
            <a:r>
              <a:rPr b="1" i="1" lang="en-US" sz="2400" u="none" cap="none" strike="noStrike">
                <a:solidFill>
                  <a:srgbClr val="0000FF"/>
                </a:solidFill>
                <a:latin typeface="Calibri"/>
                <a:ea typeface="Calibri"/>
                <a:cs typeface="Calibri"/>
                <a:sym typeface="Calibri"/>
              </a:rPr>
              <a:t>Quấy rối/xâm hại xâm hại tình dục thường mang tính “vô hình” vì rất nhiều lý do:</a:t>
            </a:r>
            <a:endParaRPr b="1" i="1" sz="2400" u="none" cap="none" strike="noStrike">
              <a:solidFill>
                <a:srgbClr val="0000FF"/>
              </a:solidFill>
              <a:latin typeface="Calibri"/>
              <a:ea typeface="Calibri"/>
              <a:cs typeface="Calibri"/>
              <a:sym typeface="Calibri"/>
            </a:endParaRPr>
          </a:p>
          <a:p>
            <a:pPr indent="-342900" lvl="0" marL="342900" marR="0" rtl="0" algn="just">
              <a:lnSpc>
                <a:spcPct val="100000"/>
              </a:lnSpc>
              <a:spcBef>
                <a:spcPts val="48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Người ta </a:t>
            </a:r>
            <a:r>
              <a:rPr b="1" i="0" lang="en-US" sz="2400" u="sng" cap="none" strike="noStrike">
                <a:solidFill>
                  <a:schemeClr val="dk1"/>
                </a:solidFill>
                <a:latin typeface="Calibri"/>
                <a:ea typeface="Calibri"/>
                <a:cs typeface="Calibri"/>
                <a:sym typeface="Calibri"/>
              </a:rPr>
              <a:t>không nhìn thấy</a:t>
            </a:r>
            <a:r>
              <a:rPr b="1" i="0" lang="en-US" sz="24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QR/XHTD (đặc biệt là QRTD trên phương tiện GTCC đông đúc), hoặc “không muốn” nhìn thấy. </a:t>
            </a:r>
            <a:endParaRPr b="0" i="0" sz="2400" u="none" cap="none" strike="noStrike">
              <a:solidFill>
                <a:schemeClr val="dk1"/>
              </a:solidFill>
              <a:latin typeface="Calibri"/>
              <a:ea typeface="Calibri"/>
              <a:cs typeface="Calibri"/>
              <a:sym typeface="Calibri"/>
            </a:endParaRPr>
          </a:p>
          <a:p>
            <a:pPr indent="-342900" lvl="0" marL="342900" marR="0" rtl="0" algn="just">
              <a:lnSpc>
                <a:spcPct val="100000"/>
              </a:lnSpc>
              <a:spcBef>
                <a:spcPts val="48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Người ta </a:t>
            </a:r>
            <a:r>
              <a:rPr b="1" i="0" lang="en-US" sz="2400" u="sng" cap="none" strike="noStrike">
                <a:solidFill>
                  <a:schemeClr val="dk1"/>
                </a:solidFill>
                <a:latin typeface="Calibri"/>
                <a:ea typeface="Calibri"/>
                <a:cs typeface="Calibri"/>
                <a:sym typeface="Calibri"/>
              </a:rPr>
              <a:t>không đo lường</a:t>
            </a:r>
            <a:r>
              <a:rPr b="1" i="0" lang="en-US" sz="24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được mức độ nghiêm trọng của QR/XHTD và những tác động của nó đối với trẻ em, đặc biệt là các em gái. </a:t>
            </a:r>
            <a:endParaRPr b="0" i="0" sz="2400" u="none" cap="none" strike="noStrike">
              <a:solidFill>
                <a:schemeClr val="dk1"/>
              </a:solidFill>
              <a:latin typeface="Calibri"/>
              <a:ea typeface="Calibri"/>
              <a:cs typeface="Calibri"/>
              <a:sym typeface="Calibri"/>
            </a:endParaRPr>
          </a:p>
          <a:p>
            <a:pPr indent="-342900" lvl="0" marL="342900" marR="0" rtl="0" algn="just">
              <a:lnSpc>
                <a:spcPct val="100000"/>
              </a:lnSpc>
              <a:spcBef>
                <a:spcPts val="48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Người ta </a:t>
            </a:r>
            <a:r>
              <a:rPr b="1" i="0" lang="en-US" sz="2400" u="sng" cap="none" strike="noStrike">
                <a:solidFill>
                  <a:schemeClr val="dk1"/>
                </a:solidFill>
                <a:latin typeface="Calibri"/>
                <a:ea typeface="Calibri"/>
                <a:cs typeface="Calibri"/>
                <a:sym typeface="Calibri"/>
              </a:rPr>
              <a:t>không cho rằng </a:t>
            </a:r>
            <a:r>
              <a:rPr b="0" i="0" lang="en-US" sz="2400" u="none" cap="none" strike="noStrike">
                <a:solidFill>
                  <a:schemeClr val="dk1"/>
                </a:solidFill>
                <a:latin typeface="Calibri"/>
                <a:ea typeface="Calibri"/>
                <a:cs typeface="Calibri"/>
                <a:sym typeface="Calibri"/>
              </a:rPr>
              <a:t>mình cần phải can thiệp khi sự việc xảy ra hoặc </a:t>
            </a:r>
            <a:r>
              <a:rPr b="1" i="0" lang="en-US" sz="2400" u="sng" cap="none" strike="noStrike">
                <a:solidFill>
                  <a:schemeClr val="dk1"/>
                </a:solidFill>
                <a:latin typeface="Calibri"/>
                <a:ea typeface="Calibri"/>
                <a:cs typeface="Calibri"/>
                <a:sym typeface="Calibri"/>
              </a:rPr>
              <a:t>bị động</a:t>
            </a:r>
            <a:r>
              <a:rPr b="1" i="0" lang="en-US" sz="24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với hành vi QR/XHTD bởi họ sợ hãi. </a:t>
            </a:r>
            <a:endParaRPr b="0" i="0" sz="2400" u="none" cap="none" strike="noStrike">
              <a:solidFill>
                <a:schemeClr val="dk1"/>
              </a:solidFill>
              <a:latin typeface="Calibri"/>
              <a:ea typeface="Calibri"/>
              <a:cs typeface="Calibri"/>
              <a:sym typeface="Calibri"/>
            </a:endParaRPr>
          </a:p>
          <a:p>
            <a:pPr indent="-342900" lvl="0" marL="342900" marR="0" rtl="0" algn="just">
              <a:lnSpc>
                <a:spcPct val="100000"/>
              </a:lnSpc>
              <a:spcBef>
                <a:spcPts val="48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QR/XHTD </a:t>
            </a:r>
            <a:r>
              <a:rPr b="1" i="0" lang="en-US" sz="2400" u="sng" cap="none" strike="noStrike">
                <a:solidFill>
                  <a:schemeClr val="dk1"/>
                </a:solidFill>
                <a:latin typeface="Calibri"/>
                <a:ea typeface="Calibri"/>
                <a:cs typeface="Calibri"/>
                <a:sym typeface="Calibri"/>
              </a:rPr>
              <a:t>không được trình báo</a:t>
            </a:r>
            <a:r>
              <a:rPr b="0" i="0" lang="en-US" sz="2400" u="none" cap="none" strike="noStrike">
                <a:solidFill>
                  <a:schemeClr val="dk1"/>
                </a:solidFill>
                <a:latin typeface="Calibri"/>
                <a:ea typeface="Calibri"/>
                <a:cs typeface="Calibri"/>
                <a:sym typeface="Calibri"/>
              </a:rPr>
              <a:t>. Nạn nhân và gia đình thường ngại ngần trong việc trình báo vụ việc, bởi sự sĩ diện của người lớn. Nạn nhân cảm thấy xấu hổ, không tự tin hoặc cảm thấy vụ việc không được xử lý nghiêm túc.</a:t>
            </a:r>
            <a:endParaRPr b="0" i="0" sz="2400" u="none" cap="none" strike="noStrike">
              <a:solidFill>
                <a:schemeClr val="dk1"/>
              </a:solidFill>
              <a:latin typeface="Calibri"/>
              <a:ea typeface="Calibri"/>
              <a:cs typeface="Calibri"/>
              <a:sym typeface="Calibri"/>
            </a:endParaRPr>
          </a:p>
          <a:p>
            <a:pPr indent="-190500" lvl="1" marL="342900" marR="0" rtl="0" algn="l">
              <a:lnSpc>
                <a:spcPct val="150000"/>
              </a:lnSpc>
              <a:spcBef>
                <a:spcPts val="0"/>
              </a:spcBef>
              <a:spcAft>
                <a:spcPts val="0"/>
              </a:spcAft>
              <a:buClr>
                <a:schemeClr val="dk1"/>
              </a:buClr>
              <a:buSzPts val="2400"/>
              <a:buFont typeface="Noto Sans Symbols"/>
              <a:buNone/>
            </a:pPr>
            <a:r>
              <a:t/>
            </a:r>
            <a:endParaRPr b="0" i="0" sz="2400" u="none" cap="none" strike="noStrike">
              <a:solidFill>
                <a:srgbClr val="00206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600">
                <a:solidFill>
                  <a:srgbClr val="FF0000"/>
                </a:solidFill>
                <a:latin typeface="Times New Roman"/>
                <a:ea typeface="Times New Roman"/>
                <a:cs typeface="Times New Roman"/>
                <a:sym typeface="Times New Roman"/>
              </a:rPr>
              <a:t>CHƯƠNG TRÌNH PHÒNG NGỪA VÀ CAN THIỆP TOÀN DIỆN</a:t>
            </a:r>
            <a:endParaRPr/>
          </a:p>
        </p:txBody>
      </p:sp>
      <p:grpSp>
        <p:nvGrpSpPr>
          <p:cNvPr id="426" name="Google Shape;426;p37"/>
          <p:cNvGrpSpPr/>
          <p:nvPr/>
        </p:nvGrpSpPr>
        <p:grpSpPr>
          <a:xfrm>
            <a:off x="1893769" y="1570129"/>
            <a:ext cx="5356461" cy="4673199"/>
            <a:chOff x="1436569" y="-30071"/>
            <a:chExt cx="5356461" cy="4673199"/>
          </a:xfrm>
        </p:grpSpPr>
        <p:sp>
          <p:nvSpPr>
            <p:cNvPr id="427" name="Google Shape;427;p37"/>
            <p:cNvSpPr/>
            <p:nvPr/>
          </p:nvSpPr>
          <p:spPr>
            <a:xfrm>
              <a:off x="1778200" y="-30071"/>
              <a:ext cx="4673199" cy="4673199"/>
            </a:xfrm>
            <a:custGeom>
              <a:rect b="b" l="l" r="r" t="t"/>
              <a:pathLst>
                <a:path extrusionOk="0" h="120000" w="120000">
                  <a:moveTo>
                    <a:pt x="72355" y="4952"/>
                  </a:moveTo>
                  <a:lnTo>
                    <a:pt x="72355" y="4952"/>
                  </a:lnTo>
                  <a:cubicBezTo>
                    <a:pt x="99011" y="10934"/>
                    <a:pt x="117551" y="35156"/>
                    <a:pt x="116365" y="62449"/>
                  </a:cubicBezTo>
                  <a:cubicBezTo>
                    <a:pt x="115179" y="89742"/>
                    <a:pt x="94609" y="112264"/>
                    <a:pt x="67535" y="115913"/>
                  </a:cubicBezTo>
                  <a:cubicBezTo>
                    <a:pt x="40461" y="119561"/>
                    <a:pt x="14662" y="103288"/>
                    <a:pt x="6294" y="77282"/>
                  </a:cubicBezTo>
                  <a:cubicBezTo>
                    <a:pt x="-2074" y="51276"/>
                    <a:pt x="9392" y="23011"/>
                    <a:pt x="33513" y="10186"/>
                  </a:cubicBezTo>
                  <a:lnTo>
                    <a:pt x="32130" y="6898"/>
                  </a:lnTo>
                  <a:lnTo>
                    <a:pt x="39414" y="11062"/>
                  </a:lnTo>
                  <a:lnTo>
                    <a:pt x="37487" y="19633"/>
                  </a:lnTo>
                  <a:lnTo>
                    <a:pt x="36105" y="16347"/>
                  </a:lnTo>
                  <a:lnTo>
                    <a:pt x="36105" y="16347"/>
                  </a:lnTo>
                  <a:cubicBezTo>
                    <a:pt x="15017" y="27890"/>
                    <a:pt x="5196" y="52858"/>
                    <a:pt x="12768" y="75675"/>
                  </a:cubicBezTo>
                  <a:cubicBezTo>
                    <a:pt x="20340" y="98492"/>
                    <a:pt x="43140" y="112633"/>
                    <a:pt x="66946" y="109278"/>
                  </a:cubicBezTo>
                  <a:cubicBezTo>
                    <a:pt x="90751" y="105923"/>
                    <a:pt x="108754" y="86030"/>
                    <a:pt x="109725" y="62009"/>
                  </a:cubicBezTo>
                  <a:cubicBezTo>
                    <a:pt x="110695" y="37988"/>
                    <a:pt x="94355" y="16708"/>
                    <a:pt x="70898" y="11443"/>
                  </a:cubicBezTo>
                  <a:close/>
                </a:path>
              </a:pathLst>
            </a:custGeom>
            <a:solidFill>
              <a:srgbClr val="FFFF00"/>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37"/>
            <p:cNvSpPr/>
            <p:nvPr/>
          </p:nvSpPr>
          <p:spPr>
            <a:xfrm>
              <a:off x="3379440" y="1142"/>
              <a:ext cx="1470719" cy="735359"/>
            </a:xfrm>
            <a:prstGeom prst="roundRect">
              <a:avLst>
                <a:gd fmla="val 16667" name="adj"/>
              </a:avLst>
            </a:prstGeom>
            <a:solidFill>
              <a:srgbClr val="008000"/>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37"/>
            <p:cNvSpPr txBox="1"/>
            <p:nvPr/>
          </p:nvSpPr>
          <p:spPr>
            <a:xfrm>
              <a:off x="3415337" y="37039"/>
              <a:ext cx="1398925" cy="66356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b="0" i="0" lang="en-US" sz="1300" u="none" cap="none" strike="noStrike">
                  <a:solidFill>
                    <a:schemeClr val="lt1"/>
                  </a:solidFill>
                  <a:latin typeface="Arial"/>
                  <a:ea typeface="Arial"/>
                  <a:cs typeface="Arial"/>
                  <a:sym typeface="Arial"/>
                </a:rPr>
                <a:t>Nhận diện và đánh giá vấn đề</a:t>
              </a:r>
              <a:endParaRPr b="0" i="0" sz="1300" u="none" cap="none" strike="noStrike">
                <a:solidFill>
                  <a:schemeClr val="lt1"/>
                </a:solidFill>
                <a:latin typeface="Arial"/>
                <a:ea typeface="Arial"/>
                <a:cs typeface="Arial"/>
                <a:sym typeface="Arial"/>
              </a:endParaRPr>
            </a:p>
          </p:txBody>
        </p:sp>
        <p:sp>
          <p:nvSpPr>
            <p:cNvPr id="430" name="Google Shape;430;p37"/>
            <p:cNvSpPr/>
            <p:nvPr/>
          </p:nvSpPr>
          <p:spPr>
            <a:xfrm>
              <a:off x="4937501" y="751465"/>
              <a:ext cx="1470719" cy="735359"/>
            </a:xfrm>
            <a:prstGeom prst="roundRect">
              <a:avLst>
                <a:gd fmla="val 16667" name="adj"/>
              </a:avLst>
            </a:prstGeom>
            <a:solidFill>
              <a:srgbClr val="008000"/>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37"/>
            <p:cNvSpPr txBox="1"/>
            <p:nvPr/>
          </p:nvSpPr>
          <p:spPr>
            <a:xfrm>
              <a:off x="4973398" y="787362"/>
              <a:ext cx="1398925" cy="66356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b="0" i="0" lang="en-US" sz="1300" u="none" cap="none" strike="noStrike">
                  <a:solidFill>
                    <a:schemeClr val="lt1"/>
                  </a:solidFill>
                  <a:latin typeface="Arial"/>
                  <a:ea typeface="Arial"/>
                  <a:cs typeface="Arial"/>
                  <a:sym typeface="Arial"/>
                </a:rPr>
                <a:t>Đề xuất chiến lược</a:t>
              </a:r>
              <a:endParaRPr b="0" i="0" sz="1300" u="none" cap="none" strike="noStrike">
                <a:solidFill>
                  <a:schemeClr val="lt1"/>
                </a:solidFill>
                <a:latin typeface="Arial"/>
                <a:ea typeface="Arial"/>
                <a:cs typeface="Arial"/>
                <a:sym typeface="Arial"/>
              </a:endParaRPr>
            </a:p>
          </p:txBody>
        </p:sp>
        <p:sp>
          <p:nvSpPr>
            <p:cNvPr id="432" name="Google Shape;432;p37"/>
            <p:cNvSpPr/>
            <p:nvPr/>
          </p:nvSpPr>
          <p:spPr>
            <a:xfrm>
              <a:off x="5322311" y="2437425"/>
              <a:ext cx="1470719" cy="735359"/>
            </a:xfrm>
            <a:prstGeom prst="roundRect">
              <a:avLst>
                <a:gd fmla="val 16667" name="adj"/>
              </a:avLst>
            </a:prstGeom>
            <a:solidFill>
              <a:srgbClr val="008000"/>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37"/>
            <p:cNvSpPr txBox="1"/>
            <p:nvPr/>
          </p:nvSpPr>
          <p:spPr>
            <a:xfrm>
              <a:off x="5358208" y="2473322"/>
              <a:ext cx="1398925" cy="66356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b="0" i="0" lang="en-US" sz="1300" u="none" cap="none" strike="noStrike">
                  <a:solidFill>
                    <a:schemeClr val="lt1"/>
                  </a:solidFill>
                  <a:latin typeface="Arial"/>
                  <a:ea typeface="Arial"/>
                  <a:cs typeface="Arial"/>
                  <a:sym typeface="Arial"/>
                </a:rPr>
                <a:t>Xây dựng kế hoạch toàn diện</a:t>
              </a:r>
              <a:endParaRPr b="0" i="0" sz="1300" u="none" cap="none" strike="noStrike">
                <a:solidFill>
                  <a:schemeClr val="lt1"/>
                </a:solidFill>
                <a:latin typeface="Arial"/>
                <a:ea typeface="Arial"/>
                <a:cs typeface="Arial"/>
                <a:sym typeface="Arial"/>
              </a:endParaRPr>
            </a:p>
          </p:txBody>
        </p:sp>
        <p:sp>
          <p:nvSpPr>
            <p:cNvPr id="434" name="Google Shape;434;p37"/>
            <p:cNvSpPr/>
            <p:nvPr/>
          </p:nvSpPr>
          <p:spPr>
            <a:xfrm>
              <a:off x="4244099" y="3789460"/>
              <a:ext cx="1470719" cy="735359"/>
            </a:xfrm>
            <a:prstGeom prst="roundRect">
              <a:avLst>
                <a:gd fmla="val 16667" name="adj"/>
              </a:avLst>
            </a:prstGeom>
            <a:solidFill>
              <a:srgbClr val="008000"/>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7"/>
            <p:cNvSpPr txBox="1"/>
            <p:nvPr/>
          </p:nvSpPr>
          <p:spPr>
            <a:xfrm>
              <a:off x="4279996" y="3825357"/>
              <a:ext cx="1398925" cy="66356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b="0" i="0" lang="en-US" sz="1300" u="none" cap="none" strike="noStrike">
                  <a:solidFill>
                    <a:schemeClr val="lt1"/>
                  </a:solidFill>
                  <a:latin typeface="Arial"/>
                  <a:ea typeface="Arial"/>
                  <a:cs typeface="Arial"/>
                  <a:sym typeface="Arial"/>
                </a:rPr>
                <a:t>Vận động mọi thành viên tham gia</a:t>
              </a:r>
              <a:endParaRPr b="0" i="0" sz="1300" u="none" cap="none" strike="noStrike">
                <a:solidFill>
                  <a:schemeClr val="lt1"/>
                </a:solidFill>
                <a:latin typeface="Arial"/>
                <a:ea typeface="Arial"/>
                <a:cs typeface="Arial"/>
                <a:sym typeface="Arial"/>
              </a:endParaRPr>
            </a:p>
          </p:txBody>
        </p:sp>
        <p:sp>
          <p:nvSpPr>
            <p:cNvPr id="436" name="Google Shape;436;p37"/>
            <p:cNvSpPr/>
            <p:nvPr/>
          </p:nvSpPr>
          <p:spPr>
            <a:xfrm>
              <a:off x="2514781" y="3789460"/>
              <a:ext cx="1470719" cy="735359"/>
            </a:xfrm>
            <a:prstGeom prst="roundRect">
              <a:avLst>
                <a:gd fmla="val 16667" name="adj"/>
              </a:avLst>
            </a:prstGeom>
            <a:solidFill>
              <a:srgbClr val="008000"/>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7"/>
            <p:cNvSpPr txBox="1"/>
            <p:nvPr/>
          </p:nvSpPr>
          <p:spPr>
            <a:xfrm>
              <a:off x="2550678" y="3825357"/>
              <a:ext cx="1398925" cy="66356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b="0" i="0" lang="en-US" sz="1300" u="none" cap="none" strike="noStrike">
                  <a:solidFill>
                    <a:schemeClr val="lt1"/>
                  </a:solidFill>
                  <a:latin typeface="Arial"/>
                  <a:ea typeface="Arial"/>
                  <a:cs typeface="Arial"/>
                  <a:sym typeface="Arial"/>
                </a:rPr>
                <a:t>Thực hiện chương trình</a:t>
              </a:r>
              <a:endParaRPr b="0" i="0" sz="1300" u="none" cap="none" strike="noStrike">
                <a:solidFill>
                  <a:schemeClr val="lt1"/>
                </a:solidFill>
                <a:latin typeface="Arial"/>
                <a:ea typeface="Arial"/>
                <a:cs typeface="Arial"/>
                <a:sym typeface="Arial"/>
              </a:endParaRPr>
            </a:p>
          </p:txBody>
        </p:sp>
        <p:sp>
          <p:nvSpPr>
            <p:cNvPr id="438" name="Google Shape;438;p37"/>
            <p:cNvSpPr/>
            <p:nvPr/>
          </p:nvSpPr>
          <p:spPr>
            <a:xfrm>
              <a:off x="1436569" y="2437425"/>
              <a:ext cx="1470719" cy="735359"/>
            </a:xfrm>
            <a:prstGeom prst="roundRect">
              <a:avLst>
                <a:gd fmla="val 16667" name="adj"/>
              </a:avLst>
            </a:prstGeom>
            <a:solidFill>
              <a:srgbClr val="008000"/>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37"/>
            <p:cNvSpPr txBox="1"/>
            <p:nvPr/>
          </p:nvSpPr>
          <p:spPr>
            <a:xfrm>
              <a:off x="1472466" y="2473322"/>
              <a:ext cx="1398925" cy="66356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b="0" i="0" lang="en-US" sz="1300" u="none" cap="none" strike="noStrike">
                  <a:solidFill>
                    <a:schemeClr val="lt1"/>
                  </a:solidFill>
                  <a:latin typeface="Arial"/>
                  <a:ea typeface="Arial"/>
                  <a:cs typeface="Arial"/>
                  <a:sym typeface="Arial"/>
                </a:rPr>
                <a:t>Đánh giá hiệu quả chương trình</a:t>
              </a:r>
              <a:endParaRPr b="0" i="0" sz="1300" u="none" cap="none" strike="noStrike">
                <a:solidFill>
                  <a:schemeClr val="lt1"/>
                </a:solidFill>
                <a:latin typeface="Arial"/>
                <a:ea typeface="Arial"/>
                <a:cs typeface="Arial"/>
                <a:sym typeface="Arial"/>
              </a:endParaRPr>
            </a:p>
          </p:txBody>
        </p:sp>
        <p:sp>
          <p:nvSpPr>
            <p:cNvPr id="440" name="Google Shape;440;p37"/>
            <p:cNvSpPr/>
            <p:nvPr/>
          </p:nvSpPr>
          <p:spPr>
            <a:xfrm>
              <a:off x="1821378" y="751465"/>
              <a:ext cx="1470719" cy="735359"/>
            </a:xfrm>
            <a:prstGeom prst="roundRect">
              <a:avLst>
                <a:gd fmla="val 16667" name="adj"/>
              </a:avLst>
            </a:prstGeom>
            <a:solidFill>
              <a:srgbClr val="008000"/>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7"/>
            <p:cNvSpPr txBox="1"/>
            <p:nvPr/>
          </p:nvSpPr>
          <p:spPr>
            <a:xfrm>
              <a:off x="1857275" y="787362"/>
              <a:ext cx="1398925" cy="66356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Arial"/>
                <a:buNone/>
              </a:pPr>
              <a:r>
                <a:rPr b="0" i="0" lang="en-US" sz="1300" u="none" cap="none" strike="noStrike">
                  <a:solidFill>
                    <a:schemeClr val="lt1"/>
                  </a:solidFill>
                  <a:latin typeface="Arial"/>
                  <a:ea typeface="Arial"/>
                  <a:cs typeface="Arial"/>
                  <a:sym typeface="Arial"/>
                </a:rPr>
                <a:t>Chia sẻ kết quả và điều chỉnh</a:t>
              </a:r>
              <a:endParaRPr b="0" i="0" sz="1300" u="none" cap="none" strike="noStrike">
                <a:solidFill>
                  <a:schemeClr val="lt1"/>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342900" lvl="0" marL="342900" rtl="0" algn="ctr">
              <a:lnSpc>
                <a:spcPct val="100000"/>
              </a:lnSpc>
              <a:spcBef>
                <a:spcPts val="0"/>
              </a:spcBef>
              <a:spcAft>
                <a:spcPts val="0"/>
              </a:spcAft>
              <a:buSzPts val="1400"/>
              <a:buNone/>
            </a:pPr>
            <a:r>
              <a:rPr lang="en-US">
                <a:latin typeface="Calibri"/>
                <a:ea typeface="Calibri"/>
                <a:cs typeface="Calibri"/>
                <a:sym typeface="Calibri"/>
              </a:rPr>
              <a:t>Bước 1: Nhận diện vấn đề</a:t>
            </a:r>
            <a:br>
              <a:rPr lang="en-US" sz="4000">
                <a:latin typeface="Calibri"/>
                <a:ea typeface="Calibri"/>
                <a:cs typeface="Calibri"/>
                <a:sym typeface="Calibri"/>
              </a:rPr>
            </a:br>
            <a:endParaRPr>
              <a:latin typeface="Calibri"/>
              <a:ea typeface="Calibri"/>
              <a:cs typeface="Calibri"/>
              <a:sym typeface="Calibri"/>
            </a:endParaRPr>
          </a:p>
        </p:txBody>
      </p:sp>
      <p:sp>
        <p:nvSpPr>
          <p:cNvPr id="447" name="Google Shape;447;p38"/>
          <p:cNvSpPr txBox="1"/>
          <p:nvPr>
            <p:ph idx="1" type="body"/>
          </p:nvPr>
        </p:nvSpPr>
        <p:spPr>
          <a:xfrm>
            <a:off x="457200" y="990600"/>
            <a:ext cx="8229600" cy="51355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US" sz="2400">
                <a:latin typeface="Times New Roman"/>
                <a:ea typeface="Times New Roman"/>
                <a:cs typeface="Times New Roman"/>
                <a:sym typeface="Times New Roman"/>
              </a:rPr>
              <a:t>Thiết lập một cơ cấu tổ chức: BAN PHÒNG CHỐNG BẠO LỰC HỌC ĐƯỜNG. Lập một tổ công tác để hướng dẫn việc qui hoạch, áp dụng và đánh giá chương trình. Lập một tiến trình lấy quyết định cũng như phương pháp trao đổi và thông tin giữa các thành viên. </a:t>
            </a:r>
            <a:endParaRPr/>
          </a:p>
          <a:p>
            <a:pPr indent="-342900" lvl="0" marL="342900" rtl="0" algn="l">
              <a:lnSpc>
                <a:spcPct val="100000"/>
              </a:lnSpc>
              <a:spcBef>
                <a:spcPts val="480"/>
              </a:spcBef>
              <a:spcAft>
                <a:spcPts val="0"/>
              </a:spcAft>
              <a:buClr>
                <a:schemeClr val="dk1"/>
              </a:buClr>
              <a:buSzPts val="2400"/>
              <a:buChar char="•"/>
            </a:pPr>
            <a:r>
              <a:rPr lang="en-US" sz="2400">
                <a:latin typeface="Times New Roman"/>
                <a:ea typeface="Times New Roman"/>
                <a:cs typeface="Times New Roman"/>
                <a:sym typeface="Times New Roman"/>
              </a:rPr>
              <a:t>Tổ hỗ trợ học sinh: Gồm có: Hiệu trưởng hay đại diện ban giám hiệu, Tổng phụ trách, Chuyên viên tâm lý học đường, Chuyên viên công tác xã hội (trường/cộng đồng), Giáo viên , đại diện học sinh (trung học phổ thông hay cơ sở), Phụ huynh hay đại diện phụ huynh,  đại diện cộng đồng,  đại diện chính quyền địa phương.</a:t>
            </a:r>
            <a:endParaRPr sz="2400">
              <a:latin typeface="Times New Roman"/>
              <a:ea typeface="Times New Roman"/>
              <a:cs typeface="Times New Roman"/>
              <a:sym typeface="Times New Roman"/>
            </a:endParaRPr>
          </a:p>
          <a:p>
            <a:pPr indent="-342900" lvl="0" marL="342900" rtl="0" algn="l">
              <a:lnSpc>
                <a:spcPct val="100000"/>
              </a:lnSpc>
              <a:spcBef>
                <a:spcPts val="640"/>
              </a:spcBef>
              <a:spcAft>
                <a:spcPts val="0"/>
              </a:spcAft>
              <a:buClr>
                <a:schemeClr val="dk1"/>
              </a:buClr>
              <a:buSzPts val="3200"/>
              <a:buChar char="•"/>
            </a:pPr>
            <a:r>
              <a:rPr lang="en-US">
                <a:latin typeface="Calibri"/>
                <a:ea typeface="Calibri"/>
                <a:cs typeface="Calibri"/>
                <a:sym typeface="Calibri"/>
              </a:rPr>
              <a:t> </a:t>
            </a:r>
            <a:r>
              <a:rPr lang="en-US" sz="2400">
                <a:latin typeface="Times New Roman"/>
                <a:ea typeface="Times New Roman"/>
                <a:cs typeface="Times New Roman"/>
                <a:sym typeface="Times New Roman"/>
              </a:rPr>
              <a:t>Nhận diện nhu cầu bằng cách đánh giá. Dùng các bản khảo sát thăm dò học sinh, phụ huynh, giám hiệu, và phụ huynh về nhu cầu, khả năng và nguồn lực</a:t>
            </a:r>
            <a:endParaRPr sz="2400">
              <a:latin typeface="Times New Roman"/>
              <a:ea typeface="Times New Roman"/>
              <a:cs typeface="Times New Roman"/>
              <a:sym typeface="Times New Roman"/>
            </a:endParaRPr>
          </a:p>
          <a:p>
            <a:pPr indent="-139700" lvl="0" marL="342900" rtl="0" algn="l">
              <a:lnSpc>
                <a:spcPct val="100000"/>
              </a:lnSpc>
              <a:spcBef>
                <a:spcPts val="640"/>
              </a:spcBef>
              <a:spcAft>
                <a:spcPts val="0"/>
              </a:spcAft>
              <a:buClr>
                <a:schemeClr val="dk1"/>
              </a:buClr>
              <a:buSzPts val="3200"/>
              <a:buNone/>
            </a:pPr>
            <a:r>
              <a:t/>
            </a:r>
            <a:endParaRPr>
              <a:latin typeface="Arial"/>
              <a:ea typeface="Arial"/>
              <a:cs typeface="Arial"/>
              <a:sym typeface="Arial"/>
            </a:endParaRPr>
          </a:p>
          <a:p>
            <a:pPr indent="-139700" lvl="0" marL="342900" rtl="0" algn="l">
              <a:lnSpc>
                <a:spcPct val="100000"/>
              </a:lnSpc>
              <a:spcBef>
                <a:spcPts val="640"/>
              </a:spcBef>
              <a:spcAft>
                <a:spcPts val="0"/>
              </a:spcAft>
              <a:buClr>
                <a:schemeClr val="dk1"/>
              </a:buClr>
              <a:buSzPts val="3200"/>
              <a:buNone/>
            </a:pPr>
            <a:r>
              <a:t/>
            </a:r>
            <a:endParaRPr>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Calibri"/>
                <a:ea typeface="Calibri"/>
                <a:cs typeface="Calibri"/>
                <a:sym typeface="Calibri"/>
              </a:rPr>
              <a:t>Bước 2: Phân tích vấn đề</a:t>
            </a:r>
            <a:endParaRPr/>
          </a:p>
        </p:txBody>
      </p:sp>
      <p:sp>
        <p:nvSpPr>
          <p:cNvPr id="453" name="Google Shape;453;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latin typeface="Calibri"/>
                <a:ea typeface="Calibri"/>
                <a:cs typeface="Calibri"/>
                <a:sym typeface="Calibri"/>
              </a:rPr>
              <a:t>Phân tích dữ liệu thu thập từ khảo sát và đánh giá. Rút ra các kết luận và đề ra các giả thuyết (về nguyên nhân và hậu quả). Báo cáo các kết quả với học sinh, phụ huynh và cộng đồng. Đề ra các ưu tiên và các mục tiêu muốn đạt được</a:t>
            </a:r>
            <a:endParaRPr>
              <a:latin typeface="Arial"/>
              <a:ea typeface="Arial"/>
              <a:cs typeface="Arial"/>
              <a:sym typeface="Arial"/>
            </a:endParaRPr>
          </a:p>
          <a:p>
            <a:pPr indent="-139700" lvl="0" marL="342900" rtl="0" algn="l">
              <a:lnSpc>
                <a:spcPct val="100000"/>
              </a:lnSpc>
              <a:spcBef>
                <a:spcPts val="640"/>
              </a:spcBef>
              <a:spcAft>
                <a:spcPts val="0"/>
              </a:spcAft>
              <a:buClr>
                <a:schemeClr val="dk1"/>
              </a:buClr>
              <a:buSzPts val="3200"/>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1" name="Shape 121"/>
        <p:cNvGrpSpPr/>
        <p:nvPr/>
      </p:nvGrpSpPr>
      <p:grpSpPr>
        <a:xfrm>
          <a:off x="0" y="0"/>
          <a:ext cx="0" cy="0"/>
          <a:chOff x="0" y="0"/>
          <a:chExt cx="0" cy="0"/>
        </a:xfrm>
      </p:grpSpPr>
      <p:sp>
        <p:nvSpPr>
          <p:cNvPr id="122" name="Google Shape;122;p4"/>
          <p:cNvSpPr/>
          <p:nvPr/>
        </p:nvSpPr>
        <p:spPr>
          <a:xfrm>
            <a:off x="533400" y="152400"/>
            <a:ext cx="688975" cy="788988"/>
          </a:xfrm>
          <a:prstGeom prst="ellipse">
            <a:avLst/>
          </a:prstGeom>
          <a:gradFill>
            <a:gsLst>
              <a:gs pos="0">
                <a:schemeClr val="hlink"/>
              </a:gs>
              <a:gs pos="50000">
                <a:srgbClr val="FFFFFF"/>
              </a:gs>
              <a:gs pos="100000">
                <a:schemeClr val="hlink"/>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23" name="Google Shape;123;p4"/>
          <p:cNvSpPr/>
          <p:nvPr/>
        </p:nvSpPr>
        <p:spPr>
          <a:xfrm>
            <a:off x="1216025" y="76200"/>
            <a:ext cx="7165974" cy="909638"/>
          </a:xfrm>
          <a:prstGeom prst="flowChartAlternateProcess">
            <a:avLst/>
          </a:prstGeom>
          <a:gradFill>
            <a:gsLst>
              <a:gs pos="0">
                <a:schemeClr val="hlink"/>
              </a:gs>
              <a:gs pos="50000">
                <a:srgbClr val="FFFFFF"/>
              </a:gs>
              <a:gs pos="100000">
                <a:schemeClr val="hlink"/>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THỰC TRẠNG </a:t>
            </a:r>
            <a:r>
              <a:rPr b="0" i="1" lang="en-US" sz="36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KHÁI NIỆM</a:t>
            </a:r>
            <a:endParaRPr b="0" i="0" sz="1400" u="none" cap="none" strike="noStrike">
              <a:solidFill>
                <a:srgbClr val="000000"/>
              </a:solidFill>
              <a:latin typeface="Arial"/>
              <a:ea typeface="Arial"/>
              <a:cs typeface="Arial"/>
              <a:sym typeface="Arial"/>
            </a:endParaRPr>
          </a:p>
        </p:txBody>
      </p:sp>
      <p:sp>
        <p:nvSpPr>
          <p:cNvPr id="124" name="Google Shape;124;p4"/>
          <p:cNvSpPr txBox="1"/>
          <p:nvPr/>
        </p:nvSpPr>
        <p:spPr>
          <a:xfrm>
            <a:off x="304800" y="1066800"/>
            <a:ext cx="838200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200"/>
              <a:buFont typeface="Arial"/>
              <a:buNone/>
            </a:pPr>
            <a:r>
              <a:rPr b="1" i="0" lang="en-US" sz="3200" u="none" cap="none" strike="noStrike">
                <a:solidFill>
                  <a:srgbClr val="C00000"/>
                </a:solidFill>
                <a:latin typeface="Calibri"/>
                <a:ea typeface="Calibri"/>
                <a:cs typeface="Calibri"/>
                <a:sym typeface="Calibri"/>
              </a:rPr>
              <a:t>Hoạt động 1: Thảo luận những con số nói lên điều gì</a:t>
            </a:r>
            <a:endParaRPr b="1" i="0" sz="3200" u="none" cap="none" strike="noStrike">
              <a:solidFill>
                <a:srgbClr val="C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3200"/>
              <a:buFont typeface="Arial"/>
              <a:buNone/>
            </a:pPr>
            <a:r>
              <a:t/>
            </a:r>
            <a:endParaRPr b="1" i="0" sz="3200" u="none" cap="none" strike="noStrike">
              <a:solidFill>
                <a:srgbClr val="C00000"/>
              </a:solidFill>
              <a:latin typeface="Calibri"/>
              <a:ea typeface="Calibri"/>
              <a:cs typeface="Calibri"/>
              <a:sym typeface="Calibri"/>
            </a:endParaRPr>
          </a:p>
        </p:txBody>
      </p:sp>
      <p:sp>
        <p:nvSpPr>
          <p:cNvPr id="125" name="Google Shape;125;p4"/>
          <p:cNvSpPr txBox="1"/>
          <p:nvPr/>
        </p:nvSpPr>
        <p:spPr>
          <a:xfrm>
            <a:off x="304800" y="1752600"/>
            <a:ext cx="8610600" cy="5257800"/>
          </a:xfrm>
          <a:prstGeom prst="rect">
            <a:avLst/>
          </a:prstGeom>
          <a:noFill/>
          <a:ln>
            <a:noFill/>
          </a:ln>
        </p:spPr>
        <p:txBody>
          <a:bodyPr anchorCtr="0" anchor="t" bIns="45700" lIns="91425" spcFirstLastPara="1" rIns="91425" wrap="square" tIns="45700">
            <a:normAutofit/>
          </a:bodyPr>
          <a:lstStyle/>
          <a:p>
            <a:pPr indent="-139700" lvl="0" marL="342900" marR="0" rtl="0" algn="just">
              <a:lnSpc>
                <a:spcPct val="100000"/>
              </a:lnSpc>
              <a:spcBef>
                <a:spcPts val="0"/>
              </a:spcBef>
              <a:spcAft>
                <a:spcPts val="0"/>
              </a:spcAft>
              <a:buClr>
                <a:schemeClr val="dk1"/>
              </a:buClr>
              <a:buSzPts val="3200"/>
              <a:buFont typeface="Noto Sans Symbols"/>
              <a:buNone/>
            </a:pPr>
            <a:r>
              <a:t/>
            </a:r>
            <a:endParaRPr b="0" i="0" sz="3200" u="none" cap="none" strike="noStrike">
              <a:solidFill>
                <a:srgbClr val="000000"/>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4-6 triệu học sinh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1600 vụ</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khoảng 5.200 học sinh/1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11.000 học sinh/1</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310 vụ</a:t>
            </a:r>
            <a:endParaRPr b="0" i="0" sz="3200" u="none" cap="none" strike="noStrike">
              <a:solidFill>
                <a:schemeClr val="dk1"/>
              </a:solidFill>
              <a:latin typeface="Calibri"/>
              <a:ea typeface="Calibri"/>
              <a:cs typeface="Calibri"/>
              <a:sym typeface="Calibri"/>
            </a:endParaRPr>
          </a:p>
          <a:p>
            <a:pPr indent="-342900" lvl="0" marL="342900" marR="0" rtl="0" algn="just">
              <a:lnSpc>
                <a:spcPct val="100000"/>
              </a:lnSpc>
              <a:spcBef>
                <a:spcPts val="1200"/>
              </a:spcBef>
              <a:spcAft>
                <a:spcPts val="0"/>
              </a:spcAft>
              <a:buClr>
                <a:srgbClr val="000000"/>
              </a:buClr>
              <a:buSzPts val="3200"/>
              <a:buFont typeface="Noto Sans Symbols"/>
              <a:buChar char="▪"/>
            </a:pPr>
            <a:r>
              <a:rPr b="0" i="0" lang="en-US" sz="3200" u="none" cap="none" strike="noStrike">
                <a:solidFill>
                  <a:srgbClr val="000000"/>
                </a:solidFill>
                <a:latin typeface="Calibri"/>
                <a:ea typeface="Calibri"/>
                <a:cs typeface="Calibri"/>
                <a:sym typeface="Calibri"/>
              </a:rPr>
              <a:t>Mỗi nhóm lựa chọn hai số liệu để chia sẻ trước lớp và nêu cảm nhận của nhóm về các số liệu đó</a:t>
            </a:r>
            <a:endParaRPr b="0" i="0" sz="3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500"/>
                                        <p:tgtEl>
                                          <p:spTgt spid="12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500"/>
                                        <p:tgtEl>
                                          <p:spTgt spid="12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Calibri"/>
                <a:ea typeface="Calibri"/>
                <a:cs typeface="Calibri"/>
                <a:sym typeface="Calibri"/>
              </a:rPr>
              <a:t>Bước 3: Xác định các hoạt động can thiệp</a:t>
            </a:r>
            <a:endParaRPr>
              <a:latin typeface="Calibri"/>
              <a:ea typeface="Calibri"/>
              <a:cs typeface="Calibri"/>
              <a:sym typeface="Calibri"/>
            </a:endParaRPr>
          </a:p>
        </p:txBody>
      </p:sp>
      <p:pic>
        <p:nvPicPr>
          <p:cNvPr id="459" name="Google Shape;459;p40"/>
          <p:cNvPicPr preferRelativeResize="0"/>
          <p:nvPr>
            <p:ph idx="1" type="body"/>
          </p:nvPr>
        </p:nvPicPr>
        <p:blipFill rotWithShape="1">
          <a:blip r:embed="rId3">
            <a:alphaModFix/>
          </a:blip>
          <a:srcRect b="0" l="-12460" r="-12460" t="0"/>
          <a:stretch/>
        </p:blipFill>
        <p:spPr>
          <a:xfrm>
            <a:off x="457200" y="1600200"/>
            <a:ext cx="8229600" cy="452596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THẢO LUẬN NHÓM (15P)</a:t>
            </a:r>
            <a:endParaRPr/>
          </a:p>
        </p:txBody>
      </p:sp>
      <p:sp>
        <p:nvSpPr>
          <p:cNvPr id="465" name="Google Shape;465;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t>Anh/chị hãy xác định các hoạt động cần làm để phòng ngừa bạo lực học đường:</a:t>
            </a:r>
            <a:endParaRPr/>
          </a:p>
          <a:p>
            <a:pPr indent="0" lvl="0" marL="0" rtl="0" algn="l">
              <a:lnSpc>
                <a:spcPct val="100000"/>
              </a:lnSpc>
              <a:spcBef>
                <a:spcPts val="640"/>
              </a:spcBef>
              <a:spcAft>
                <a:spcPts val="0"/>
              </a:spcAft>
              <a:buClr>
                <a:schemeClr val="dk1"/>
              </a:buClr>
              <a:buSzPts val="3200"/>
              <a:buNone/>
            </a:pPr>
            <a:r>
              <a:rPr lang="en-US"/>
              <a:t>1 +2: Đối với cá nhân học sinh </a:t>
            </a:r>
            <a:endParaRPr/>
          </a:p>
          <a:p>
            <a:pPr indent="0" lvl="0" marL="0" rtl="0" algn="l">
              <a:lnSpc>
                <a:spcPct val="100000"/>
              </a:lnSpc>
              <a:spcBef>
                <a:spcPts val="640"/>
              </a:spcBef>
              <a:spcAft>
                <a:spcPts val="0"/>
              </a:spcAft>
              <a:buClr>
                <a:schemeClr val="dk1"/>
              </a:buClr>
              <a:buSzPts val="3200"/>
              <a:buNone/>
            </a:pPr>
            <a:r>
              <a:rPr lang="en-US"/>
              <a:t>3. Đối với gia đình học sinh</a:t>
            </a:r>
            <a:endParaRPr/>
          </a:p>
          <a:p>
            <a:pPr indent="0" lvl="0" marL="0" rtl="0" algn="l">
              <a:lnSpc>
                <a:spcPct val="100000"/>
              </a:lnSpc>
              <a:spcBef>
                <a:spcPts val="640"/>
              </a:spcBef>
              <a:spcAft>
                <a:spcPts val="0"/>
              </a:spcAft>
              <a:buClr>
                <a:schemeClr val="dk1"/>
              </a:buClr>
              <a:buSzPts val="3200"/>
              <a:buNone/>
            </a:pPr>
            <a:r>
              <a:rPr lang="en-US"/>
              <a:t>4 +5 Đối với giáo viên</a:t>
            </a:r>
            <a:endParaRPr/>
          </a:p>
          <a:p>
            <a:pPr indent="0" lvl="0" marL="0" rtl="0" algn="l">
              <a:lnSpc>
                <a:spcPct val="100000"/>
              </a:lnSpc>
              <a:spcBef>
                <a:spcPts val="640"/>
              </a:spcBef>
              <a:spcAft>
                <a:spcPts val="0"/>
              </a:spcAft>
              <a:buClr>
                <a:schemeClr val="dk1"/>
              </a:buClr>
              <a:buSzPts val="3200"/>
              <a:buNone/>
            </a:pPr>
            <a:r>
              <a:rPr lang="en-US"/>
              <a:t>6 Đối với nhà trường </a:t>
            </a:r>
            <a:endParaRPr/>
          </a:p>
          <a:p>
            <a:pPr indent="0" lvl="0" marL="0" rtl="0" algn="l">
              <a:lnSpc>
                <a:spcPct val="100000"/>
              </a:lnSpc>
              <a:spcBef>
                <a:spcPts val="640"/>
              </a:spcBef>
              <a:spcAft>
                <a:spcPts val="0"/>
              </a:spcAft>
              <a:buClr>
                <a:schemeClr val="dk1"/>
              </a:buClr>
              <a:buSzPts val="3200"/>
              <a:buNone/>
            </a:pPr>
            <a:r>
              <a:rPr lang="en-US"/>
              <a:t>7.Đối với cộng đồng nơi HS sống</a:t>
            </a:r>
            <a:endParaRPr/>
          </a:p>
          <a:p>
            <a:pPr indent="0" lvl="0" marL="0" rtl="0" algn="l">
              <a:lnSpc>
                <a:spcPct val="100000"/>
              </a:lnSpc>
              <a:spcBef>
                <a:spcPts val="640"/>
              </a:spcBef>
              <a:spcAft>
                <a:spcPts val="0"/>
              </a:spcAft>
              <a:buClr>
                <a:schemeClr val="dk1"/>
              </a:buClr>
              <a:buSzPts val="3200"/>
              <a:buNone/>
            </a:pPr>
            <a:r>
              <a:rPr lang="en-US"/>
              <a:t>8. Đối với xã hội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2"/>
          <p:cNvSpPr txBox="1"/>
          <p:nvPr>
            <p:ph type="title"/>
          </p:nvPr>
        </p:nvSpPr>
        <p:spPr>
          <a:xfrm>
            <a:off x="-228600" y="274638"/>
            <a:ext cx="9525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Times New Roman"/>
                <a:ea typeface="Times New Roman"/>
                <a:cs typeface="Times New Roman"/>
                <a:sym typeface="Times New Roman"/>
              </a:rPr>
              <a:t>NHỮNG BIỆN PHÁP GIÁO DỤC HS</a:t>
            </a:r>
            <a:br>
              <a:rPr lang="en-US">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
        <p:nvSpPr>
          <p:cNvPr id="471" name="Google Shape;471;p42"/>
          <p:cNvSpPr txBox="1"/>
          <p:nvPr>
            <p:ph idx="1" type="body"/>
          </p:nvPr>
        </p:nvSpPr>
        <p:spPr>
          <a:xfrm>
            <a:off x="457200" y="990600"/>
            <a:ext cx="8229600" cy="51355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Char char="•"/>
            </a:pPr>
            <a:r>
              <a:rPr lang="en-US" sz="2800">
                <a:latin typeface="Times New Roman"/>
                <a:ea typeface="Times New Roman"/>
                <a:cs typeface="Times New Roman"/>
                <a:sym typeface="Times New Roman"/>
              </a:rPr>
              <a:t>Chương trình và giáo trình chống bạo lực học đường</a:t>
            </a:r>
            <a:endParaRPr sz="2800">
              <a:latin typeface="Times New Roman"/>
              <a:ea typeface="Times New Roman"/>
              <a:cs typeface="Times New Roman"/>
              <a:sym typeface="Times New Roman"/>
            </a:endParaRPr>
          </a:p>
          <a:p>
            <a:pPr indent="-285750" lvl="1" marL="742950" rtl="0" algn="l">
              <a:lnSpc>
                <a:spcPct val="100000"/>
              </a:lnSpc>
              <a:spcBef>
                <a:spcPts val="560"/>
              </a:spcBef>
              <a:spcAft>
                <a:spcPts val="0"/>
              </a:spcAft>
              <a:buClr>
                <a:schemeClr val="dk1"/>
              </a:buClr>
              <a:buSzPts val="2800"/>
              <a:buChar char="–"/>
            </a:pPr>
            <a:r>
              <a:rPr lang="en-US">
                <a:latin typeface="Times New Roman"/>
                <a:ea typeface="Times New Roman"/>
                <a:cs typeface="Times New Roman"/>
                <a:sym typeface="Times New Roman"/>
              </a:rPr>
              <a:t>Gương tích cực và người hướng dẫn tinh thần</a:t>
            </a:r>
            <a:endParaRPr>
              <a:latin typeface="Times New Roman"/>
              <a:ea typeface="Times New Roman"/>
              <a:cs typeface="Times New Roman"/>
              <a:sym typeface="Times New Roman"/>
            </a:endParaRPr>
          </a:p>
          <a:p>
            <a:pPr indent="-285750" lvl="1" marL="742950" rtl="0" algn="l">
              <a:lnSpc>
                <a:spcPct val="100000"/>
              </a:lnSpc>
              <a:spcBef>
                <a:spcPts val="560"/>
              </a:spcBef>
              <a:spcAft>
                <a:spcPts val="0"/>
              </a:spcAft>
              <a:buClr>
                <a:schemeClr val="dk1"/>
              </a:buClr>
              <a:buSzPts val="2800"/>
              <a:buChar char="–"/>
            </a:pPr>
            <a:r>
              <a:rPr lang="en-US">
                <a:latin typeface="Times New Roman"/>
                <a:ea typeface="Times New Roman"/>
                <a:cs typeface="Times New Roman"/>
                <a:sym typeface="Times New Roman"/>
              </a:rPr>
              <a:t>Phát triển lòng tự tín</a:t>
            </a:r>
            <a:endParaRPr>
              <a:latin typeface="Times New Roman"/>
              <a:ea typeface="Times New Roman"/>
              <a:cs typeface="Times New Roman"/>
              <a:sym typeface="Times New Roman"/>
            </a:endParaRPr>
          </a:p>
          <a:p>
            <a:pPr indent="-285750" lvl="1" marL="742950" rtl="0" algn="l">
              <a:lnSpc>
                <a:spcPct val="100000"/>
              </a:lnSpc>
              <a:spcBef>
                <a:spcPts val="560"/>
              </a:spcBef>
              <a:spcAft>
                <a:spcPts val="0"/>
              </a:spcAft>
              <a:buClr>
                <a:schemeClr val="dk1"/>
              </a:buClr>
              <a:buSzPts val="2800"/>
              <a:buChar char="–"/>
            </a:pPr>
            <a:r>
              <a:rPr lang="en-US">
                <a:latin typeface="Times New Roman"/>
                <a:ea typeface="Times New Roman"/>
                <a:cs typeface="Times New Roman"/>
                <a:sym typeface="Times New Roman"/>
              </a:rPr>
              <a:t>Giáo dục nhân cách, kỹ năng sống và xã hội</a:t>
            </a:r>
            <a:endParaRPr>
              <a:latin typeface="Times New Roman"/>
              <a:ea typeface="Times New Roman"/>
              <a:cs typeface="Times New Roman"/>
              <a:sym typeface="Times New Roman"/>
            </a:endParaRPr>
          </a:p>
          <a:p>
            <a:pPr indent="-285750" lvl="1" marL="742950" rtl="0" algn="l">
              <a:lnSpc>
                <a:spcPct val="100000"/>
              </a:lnSpc>
              <a:spcBef>
                <a:spcPts val="560"/>
              </a:spcBef>
              <a:spcAft>
                <a:spcPts val="0"/>
              </a:spcAft>
              <a:buClr>
                <a:schemeClr val="dk1"/>
              </a:buClr>
              <a:buSzPts val="2800"/>
              <a:buChar char="–"/>
            </a:pPr>
            <a:r>
              <a:rPr lang="en-US">
                <a:latin typeface="Times New Roman"/>
                <a:ea typeface="Times New Roman"/>
                <a:cs typeface="Times New Roman"/>
                <a:sym typeface="Times New Roman"/>
              </a:rPr>
              <a:t>Giảm bạo lực/ kiểm soát giận dữ</a:t>
            </a:r>
            <a:endParaRPr>
              <a:latin typeface="Times New Roman"/>
              <a:ea typeface="Times New Roman"/>
              <a:cs typeface="Times New Roman"/>
              <a:sym typeface="Times New Roman"/>
            </a:endParaRPr>
          </a:p>
          <a:p>
            <a:pPr indent="-285750" lvl="1" marL="742950" rtl="0" algn="l">
              <a:lnSpc>
                <a:spcPct val="100000"/>
              </a:lnSpc>
              <a:spcBef>
                <a:spcPts val="560"/>
              </a:spcBef>
              <a:spcAft>
                <a:spcPts val="0"/>
              </a:spcAft>
              <a:buClr>
                <a:schemeClr val="dk1"/>
              </a:buClr>
              <a:buSzPts val="2800"/>
              <a:buChar char="–"/>
            </a:pPr>
            <a:r>
              <a:rPr lang="en-US">
                <a:latin typeface="Times New Roman"/>
                <a:ea typeface="Times New Roman"/>
                <a:cs typeface="Times New Roman"/>
                <a:sym typeface="Times New Roman"/>
              </a:rPr>
              <a:t>Giải quyết mâu thuẫn và bạn đồng lứa hỗ trợ hòa giải; giảm thành kiến, gia tăng hợp tác</a:t>
            </a:r>
            <a:endParaRPr>
              <a:latin typeface="Times New Roman"/>
              <a:ea typeface="Times New Roman"/>
              <a:cs typeface="Times New Roman"/>
              <a:sym typeface="Times New Roman"/>
            </a:endParaRPr>
          </a:p>
          <a:p>
            <a:pPr indent="-285750" lvl="1" marL="742950" rtl="0" algn="l">
              <a:lnSpc>
                <a:spcPct val="100000"/>
              </a:lnSpc>
              <a:spcBef>
                <a:spcPts val="560"/>
              </a:spcBef>
              <a:spcAft>
                <a:spcPts val="0"/>
              </a:spcAft>
              <a:buClr>
                <a:schemeClr val="dk1"/>
              </a:buClr>
              <a:buSzPts val="2800"/>
              <a:buChar char="–"/>
            </a:pPr>
            <a:r>
              <a:rPr lang="en-US">
                <a:latin typeface="Times New Roman"/>
                <a:ea typeface="Times New Roman"/>
                <a:cs typeface="Times New Roman"/>
                <a:sym typeface="Times New Roman"/>
              </a:rPr>
              <a:t>Giáo dục luật pháp &amp; phòng ngừa tội phạm, phòng chống băng đảng</a:t>
            </a:r>
            <a:endParaRPr>
              <a:latin typeface="Times New Roman"/>
              <a:ea typeface="Times New Roman"/>
              <a:cs typeface="Times New Roman"/>
              <a:sym typeface="Times New Roman"/>
            </a:endParaRPr>
          </a:p>
          <a:p>
            <a:pPr indent="-285750" lvl="1" marL="742950" rtl="0" algn="l">
              <a:lnSpc>
                <a:spcPct val="100000"/>
              </a:lnSpc>
              <a:spcBef>
                <a:spcPts val="560"/>
              </a:spcBef>
              <a:spcAft>
                <a:spcPts val="0"/>
              </a:spcAft>
              <a:buClr>
                <a:schemeClr val="dk1"/>
              </a:buClr>
              <a:buSzPts val="2800"/>
              <a:buChar char="–"/>
            </a:pPr>
            <a:r>
              <a:rPr lang="en-US">
                <a:latin typeface="Times New Roman"/>
                <a:ea typeface="Times New Roman"/>
                <a:cs typeface="Times New Roman"/>
                <a:sym typeface="Times New Roman"/>
              </a:rPr>
              <a:t>Giáo dục thanh thiếu niên về bạo lực trong các buổi hò hẹn, bạo lực trong gia đình, tấn công tình dục</a:t>
            </a:r>
            <a:endParaRPr>
              <a:latin typeface="Times New Roman"/>
              <a:ea typeface="Times New Roman"/>
              <a:cs typeface="Times New Roman"/>
              <a:sym typeface="Times New Roman"/>
            </a:endParaRPr>
          </a:p>
          <a:p>
            <a:pPr indent="-139700" lvl="0" marL="342900" rtl="0" algn="l">
              <a:lnSpc>
                <a:spcPct val="100000"/>
              </a:lnSpc>
              <a:spcBef>
                <a:spcPts val="640"/>
              </a:spcBef>
              <a:spcAft>
                <a:spcPts val="0"/>
              </a:spcAft>
              <a:buClr>
                <a:schemeClr val="dk1"/>
              </a:buClr>
              <a:buSzPts val="3200"/>
              <a:buNone/>
            </a:pPr>
            <a:r>
              <a:t/>
            </a:r>
            <a:endParaRPr>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latin typeface="Arial"/>
                <a:ea typeface="Arial"/>
                <a:cs typeface="Arial"/>
                <a:sym typeface="Arial"/>
              </a:rPr>
              <a:t>Kỹ năng quản lý cảm xúc</a:t>
            </a:r>
            <a:endParaRPr/>
          </a:p>
        </p:txBody>
      </p:sp>
      <p:sp>
        <p:nvSpPr>
          <p:cNvPr id="477" name="Google Shape;477;p43"/>
          <p:cNvSpPr/>
          <p:nvPr/>
        </p:nvSpPr>
        <p:spPr>
          <a:xfrm rot="-1358056">
            <a:off x="1077913" y="2538413"/>
            <a:ext cx="6853237" cy="2803525"/>
          </a:xfrm>
          <a:custGeom>
            <a:rect b="b" l="l" r="r" t="t"/>
            <a:pathLst>
              <a:path extrusionOk="0" h="1888" w="4040">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a:gsLst>
              <a:gs pos="0">
                <a:srgbClr val="FCFBF9"/>
              </a:gs>
              <a:gs pos="100000">
                <a:schemeClr val="lt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8" name="Google Shape;478;p43"/>
          <p:cNvSpPr/>
          <p:nvPr/>
        </p:nvSpPr>
        <p:spPr>
          <a:xfrm>
            <a:off x="3200400" y="1143000"/>
            <a:ext cx="2362200" cy="2362200"/>
          </a:xfrm>
          <a:prstGeom prst="ellipse">
            <a:avLst/>
          </a:prstGeom>
          <a:gradFill>
            <a:gsLst>
              <a:gs pos="0">
                <a:schemeClr val="dk1"/>
              </a:gs>
              <a:gs pos="100000">
                <a:schemeClr val="dk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9" name="Google Shape;479;p43"/>
          <p:cNvSpPr/>
          <p:nvPr/>
        </p:nvSpPr>
        <p:spPr>
          <a:xfrm>
            <a:off x="1143000" y="2971800"/>
            <a:ext cx="2057400" cy="1319213"/>
          </a:xfrm>
          <a:prstGeom prst="ellipse">
            <a:avLst/>
          </a:prstGeom>
          <a:gradFill>
            <a:gsLst>
              <a:gs pos="0">
                <a:schemeClr val="accent1"/>
              </a:gs>
              <a:gs pos="100000">
                <a:srgbClr val="2E4C6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sp>
        <p:nvSpPr>
          <p:cNvPr id="480" name="Google Shape;480;p43"/>
          <p:cNvSpPr/>
          <p:nvPr/>
        </p:nvSpPr>
        <p:spPr>
          <a:xfrm>
            <a:off x="2178050" y="4897438"/>
            <a:ext cx="2203450" cy="1808162"/>
          </a:xfrm>
          <a:prstGeom prst="ellipse">
            <a:avLst/>
          </a:prstGeom>
          <a:gradFill>
            <a:gsLst>
              <a:gs pos="0">
                <a:schemeClr val="accent2"/>
              </a:gs>
              <a:gs pos="100000">
                <a:srgbClr val="78323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1" name="Google Shape;481;p43"/>
          <p:cNvSpPr/>
          <p:nvPr/>
        </p:nvSpPr>
        <p:spPr>
          <a:xfrm>
            <a:off x="5257800" y="3840163"/>
            <a:ext cx="2286000" cy="2224087"/>
          </a:xfrm>
          <a:prstGeom prst="ellipse">
            <a:avLst/>
          </a:prstGeom>
          <a:gradFill>
            <a:gsLst>
              <a:gs pos="0">
                <a:schemeClr val="hlink"/>
              </a:gs>
              <a:gs pos="100000">
                <a:srgbClr val="0000B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2" name="Google Shape;482;p43"/>
          <p:cNvSpPr/>
          <p:nvPr/>
        </p:nvSpPr>
        <p:spPr>
          <a:xfrm>
            <a:off x="6781800" y="1905000"/>
            <a:ext cx="1524000" cy="1600200"/>
          </a:xfrm>
          <a:prstGeom prst="ellipse">
            <a:avLst/>
          </a:prstGeom>
          <a:gradFill>
            <a:gsLst>
              <a:gs pos="0">
                <a:schemeClr val="folHlink"/>
              </a:gs>
              <a:gs pos="100000">
                <a:srgbClr val="4E004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3" name="Google Shape;483;p43"/>
          <p:cNvSpPr txBox="1"/>
          <p:nvPr/>
        </p:nvSpPr>
        <p:spPr>
          <a:xfrm>
            <a:off x="1293813" y="3179763"/>
            <a:ext cx="1619250" cy="10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   Kiểm soát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     cảm xúc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     tiêu cực</a:t>
            </a:r>
            <a:endParaRPr b="0" i="0" sz="1400" u="none" cap="none" strike="noStrike">
              <a:solidFill>
                <a:srgbClr val="000000"/>
              </a:solidFill>
              <a:latin typeface="Arial"/>
              <a:ea typeface="Arial"/>
              <a:cs typeface="Arial"/>
              <a:sym typeface="Arial"/>
            </a:endParaRPr>
          </a:p>
        </p:txBody>
      </p:sp>
      <p:sp>
        <p:nvSpPr>
          <p:cNvPr id="484" name="Google Shape;484;p43"/>
          <p:cNvSpPr txBox="1"/>
          <p:nvPr/>
        </p:nvSpPr>
        <p:spPr>
          <a:xfrm>
            <a:off x="3505200" y="1492250"/>
            <a:ext cx="2119313" cy="16319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 Kiểm soát</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cảm xúc bản</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thân bằng việc</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điều chỉnh hành động cơ thể</a:t>
            </a:r>
            <a:endParaRPr b="0" i="0" sz="2000" u="none" cap="none" strike="noStrike">
              <a:solidFill>
                <a:schemeClr val="lt1"/>
              </a:solidFill>
              <a:latin typeface="Arial"/>
              <a:ea typeface="Arial"/>
              <a:cs typeface="Arial"/>
              <a:sym typeface="Arial"/>
            </a:endParaRPr>
          </a:p>
        </p:txBody>
      </p:sp>
      <p:sp>
        <p:nvSpPr>
          <p:cNvPr id="485" name="Google Shape;485;p43"/>
          <p:cNvSpPr txBox="1"/>
          <p:nvPr/>
        </p:nvSpPr>
        <p:spPr>
          <a:xfrm>
            <a:off x="6934200" y="2200275"/>
            <a:ext cx="1350963"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Kiểm soát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cảm xúc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bằng trí tuệ</a:t>
            </a:r>
            <a:endParaRPr b="0" i="0" sz="1400" u="none" cap="none" strike="noStrike">
              <a:solidFill>
                <a:srgbClr val="000000"/>
              </a:solidFill>
              <a:latin typeface="Arial"/>
              <a:ea typeface="Arial"/>
              <a:cs typeface="Arial"/>
              <a:sym typeface="Arial"/>
            </a:endParaRPr>
          </a:p>
        </p:txBody>
      </p:sp>
      <p:sp>
        <p:nvSpPr>
          <p:cNvPr id="486" name="Google Shape;486;p43"/>
          <p:cNvSpPr txBox="1"/>
          <p:nvPr/>
        </p:nvSpPr>
        <p:spPr>
          <a:xfrm>
            <a:off x="5448300" y="4291013"/>
            <a:ext cx="1905000" cy="1323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Điểu khiển cảm xúc bằng sử dụng ngôn từ</a:t>
            </a:r>
            <a:endParaRPr b="0" i="0" sz="1400" u="none" cap="none" strike="noStrike">
              <a:solidFill>
                <a:srgbClr val="000000"/>
              </a:solidFill>
              <a:latin typeface="Arial"/>
              <a:ea typeface="Arial"/>
              <a:cs typeface="Arial"/>
              <a:sym typeface="Arial"/>
            </a:endParaRPr>
          </a:p>
        </p:txBody>
      </p:sp>
      <p:sp>
        <p:nvSpPr>
          <p:cNvPr id="487" name="Google Shape;487;p43"/>
          <p:cNvSpPr txBox="1"/>
          <p:nvPr/>
        </p:nvSpPr>
        <p:spPr>
          <a:xfrm>
            <a:off x="2438400" y="5153025"/>
            <a:ext cx="1943100" cy="1323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Kiểm soát cảm xúc bằng cách rèn luyện sự tự tin</a:t>
            </a:r>
            <a:endParaRPr b="0" i="0" sz="1400" u="none" cap="none" strike="noStrike">
              <a:solidFill>
                <a:srgbClr val="000000"/>
              </a:solidFill>
              <a:latin typeface="Arial"/>
              <a:ea typeface="Arial"/>
              <a:cs typeface="Arial"/>
              <a:sym typeface="Arial"/>
            </a:endParaRPr>
          </a:p>
        </p:txBody>
      </p:sp>
      <p:cxnSp>
        <p:nvCxnSpPr>
          <p:cNvPr id="488" name="Google Shape;488;p43"/>
          <p:cNvCxnSpPr/>
          <p:nvPr/>
        </p:nvCxnSpPr>
        <p:spPr>
          <a:xfrm>
            <a:off x="2016125" y="1963738"/>
            <a:ext cx="1793875" cy="1617662"/>
          </a:xfrm>
          <a:prstGeom prst="straightConnector1">
            <a:avLst/>
          </a:prstGeom>
          <a:noFill/>
          <a:ln cap="flat" cmpd="sng" w="9525">
            <a:solidFill>
              <a:schemeClr val="dk1"/>
            </a:solidFill>
            <a:prstDash val="solid"/>
            <a:round/>
            <a:headEnd len="sm" w="sm" type="none"/>
            <a:tailEnd len="med" w="med" type="triangle"/>
          </a:ln>
        </p:spPr>
      </p:cxnSp>
      <p:cxnSp>
        <p:nvCxnSpPr>
          <p:cNvPr id="489" name="Google Shape;489;p43"/>
          <p:cNvCxnSpPr/>
          <p:nvPr/>
        </p:nvCxnSpPr>
        <p:spPr>
          <a:xfrm rot="10800000">
            <a:off x="0" y="1963738"/>
            <a:ext cx="2016125" cy="0"/>
          </a:xfrm>
          <a:prstGeom prst="straightConnector1">
            <a:avLst/>
          </a:prstGeom>
          <a:noFill/>
          <a:ln cap="flat" cmpd="sng" w="9525">
            <a:solidFill>
              <a:schemeClr val="dk1"/>
            </a:solidFill>
            <a:prstDash val="solid"/>
            <a:round/>
            <a:headEnd len="sm" w="sm" type="none"/>
            <a:tailEnd len="sm" w="sm" type="none"/>
          </a:ln>
        </p:spPr>
      </p:cxnSp>
      <p:sp>
        <p:nvSpPr>
          <p:cNvPr id="490" name="Google Shape;490;p43"/>
          <p:cNvSpPr txBox="1"/>
          <p:nvPr/>
        </p:nvSpPr>
        <p:spPr>
          <a:xfrm>
            <a:off x="-76200" y="1524000"/>
            <a:ext cx="3759200" cy="369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Phòng tránh Bạo lực học đường</a:t>
            </a:r>
            <a:endParaRPr b="0" i="0" sz="1400" u="none" cap="none" strike="noStrike">
              <a:solidFill>
                <a:srgbClr val="000000"/>
              </a:solidFill>
              <a:latin typeface="Arial"/>
              <a:ea typeface="Arial"/>
              <a:cs typeface="Arial"/>
              <a:sym typeface="Arial"/>
            </a:endParaRPr>
          </a:p>
        </p:txBody>
      </p:sp>
      <p:sp>
        <p:nvSpPr>
          <p:cNvPr id="491" name="Google Shape;491;p43"/>
          <p:cNvSpPr txBox="1"/>
          <p:nvPr/>
        </p:nvSpPr>
        <p:spPr>
          <a:xfrm>
            <a:off x="3657600" y="3581400"/>
            <a:ext cx="1752600" cy="519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Kỹ năng</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455"/>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7"/>
                                        </p:tgtEl>
                                        <p:attrNameLst>
                                          <p:attrName>style.visibility</p:attrName>
                                        </p:attrNameLst>
                                      </p:cBhvr>
                                      <p:to>
                                        <p:strVal val="visible"/>
                                      </p:to>
                                    </p:set>
                                    <p:anim calcmode="lin" valueType="num">
                                      <p:cBhvr additive="base">
                                        <p:cTn dur="500"/>
                                        <p:tgtEl>
                                          <p:spTgt spid="477"/>
                                        </p:tgtEl>
                                        <p:attrNameLst>
                                          <p:attrName>ppt_w</p:attrName>
                                        </p:attrNameLst>
                                      </p:cBhvr>
                                      <p:tavLst>
                                        <p:tav fmla="" tm="0">
                                          <p:val>
                                            <p:strVal val="0"/>
                                          </p:val>
                                        </p:tav>
                                        <p:tav fmla="" tm="100000">
                                          <p:val>
                                            <p:strVal val="#ppt_w"/>
                                          </p:val>
                                        </p:tav>
                                      </p:tavLst>
                                    </p:anim>
                                    <p:anim calcmode="lin" valueType="num">
                                      <p:cBhvr additive="base">
                                        <p:cTn dur="500"/>
                                        <p:tgtEl>
                                          <p:spTgt spid="47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78"/>
                                        </p:tgtEl>
                                        <p:attrNameLst>
                                          <p:attrName>style.visibility</p:attrName>
                                        </p:attrNameLst>
                                      </p:cBhvr>
                                      <p:to>
                                        <p:strVal val="visible"/>
                                      </p:to>
                                    </p:set>
                                    <p:anim calcmode="lin" valueType="num">
                                      <p:cBhvr additive="base">
                                        <p:cTn dur="500"/>
                                        <p:tgtEl>
                                          <p:spTgt spid="478"/>
                                        </p:tgtEl>
                                        <p:attrNameLst>
                                          <p:attrName>ppt_w</p:attrName>
                                        </p:attrNameLst>
                                      </p:cBhvr>
                                      <p:tavLst>
                                        <p:tav fmla="" tm="0">
                                          <p:val>
                                            <p:strVal val="0"/>
                                          </p:val>
                                        </p:tav>
                                        <p:tav fmla="" tm="100000">
                                          <p:val>
                                            <p:strVal val="#ppt_w"/>
                                          </p:val>
                                        </p:tav>
                                      </p:tavLst>
                                    </p:anim>
                                    <p:anim calcmode="lin" valueType="num">
                                      <p:cBhvr additive="base">
                                        <p:cTn dur="500"/>
                                        <p:tgtEl>
                                          <p:spTgt spid="47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79"/>
                                        </p:tgtEl>
                                        <p:attrNameLst>
                                          <p:attrName>style.visibility</p:attrName>
                                        </p:attrNameLst>
                                      </p:cBhvr>
                                      <p:to>
                                        <p:strVal val="visible"/>
                                      </p:to>
                                    </p:set>
                                    <p:anim calcmode="lin" valueType="num">
                                      <p:cBhvr additive="base">
                                        <p:cTn dur="500"/>
                                        <p:tgtEl>
                                          <p:spTgt spid="479"/>
                                        </p:tgtEl>
                                        <p:attrNameLst>
                                          <p:attrName>ppt_w</p:attrName>
                                        </p:attrNameLst>
                                      </p:cBhvr>
                                      <p:tavLst>
                                        <p:tav fmla="" tm="0">
                                          <p:val>
                                            <p:strVal val="0"/>
                                          </p:val>
                                        </p:tav>
                                        <p:tav fmla="" tm="100000">
                                          <p:val>
                                            <p:strVal val="#ppt_w"/>
                                          </p:val>
                                        </p:tav>
                                      </p:tavLst>
                                    </p:anim>
                                    <p:anim calcmode="lin" valueType="num">
                                      <p:cBhvr additive="base">
                                        <p:cTn dur="500"/>
                                        <p:tgtEl>
                                          <p:spTgt spid="47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500"/>
                                        <p:tgtEl>
                                          <p:spTgt spid="481"/>
                                        </p:tgtEl>
                                        <p:attrNameLst>
                                          <p:attrName>ppt_w</p:attrName>
                                        </p:attrNameLst>
                                      </p:cBhvr>
                                      <p:tavLst>
                                        <p:tav fmla="" tm="0">
                                          <p:val>
                                            <p:strVal val="0"/>
                                          </p:val>
                                        </p:tav>
                                        <p:tav fmla="" tm="100000">
                                          <p:val>
                                            <p:strVal val="#ppt_w"/>
                                          </p:val>
                                        </p:tav>
                                      </p:tavLst>
                                    </p:anim>
                                    <p:anim calcmode="lin" valueType="num">
                                      <p:cBhvr additive="base">
                                        <p:cTn dur="500"/>
                                        <p:tgtEl>
                                          <p:spTgt spid="48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500"/>
                                        <p:tgtEl>
                                          <p:spTgt spid="483"/>
                                        </p:tgtEl>
                                        <p:attrNameLst>
                                          <p:attrName>ppt_w</p:attrName>
                                        </p:attrNameLst>
                                      </p:cBhvr>
                                      <p:tavLst>
                                        <p:tav fmla="" tm="0">
                                          <p:val>
                                            <p:strVal val="0"/>
                                          </p:val>
                                        </p:tav>
                                        <p:tav fmla="" tm="100000">
                                          <p:val>
                                            <p:strVal val="#ppt_w"/>
                                          </p:val>
                                        </p:tav>
                                      </p:tavLst>
                                    </p:anim>
                                    <p:anim calcmode="lin" valueType="num">
                                      <p:cBhvr additive="base">
                                        <p:cTn dur="500"/>
                                        <p:tgtEl>
                                          <p:spTgt spid="4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4"/>
                                        </p:tgtEl>
                                        <p:attrNameLst>
                                          <p:attrName>style.visibility</p:attrName>
                                        </p:attrNameLst>
                                      </p:cBhvr>
                                      <p:to>
                                        <p:strVal val="visible"/>
                                      </p:to>
                                    </p:set>
                                    <p:anim calcmode="lin" valueType="num">
                                      <p:cBhvr additive="base">
                                        <p:cTn dur="500"/>
                                        <p:tgtEl>
                                          <p:spTgt spid="484"/>
                                        </p:tgtEl>
                                        <p:attrNameLst>
                                          <p:attrName>ppt_w</p:attrName>
                                        </p:attrNameLst>
                                      </p:cBhvr>
                                      <p:tavLst>
                                        <p:tav fmla="" tm="0">
                                          <p:val>
                                            <p:strVal val="0"/>
                                          </p:val>
                                        </p:tav>
                                        <p:tav fmla="" tm="100000">
                                          <p:val>
                                            <p:strVal val="#ppt_w"/>
                                          </p:val>
                                        </p:tav>
                                      </p:tavLst>
                                    </p:anim>
                                    <p:anim calcmode="lin" valueType="num">
                                      <p:cBhvr additive="base">
                                        <p:cTn dur="500"/>
                                        <p:tgtEl>
                                          <p:spTgt spid="4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5"/>
                                        </p:tgtEl>
                                        <p:attrNameLst>
                                          <p:attrName>style.visibility</p:attrName>
                                        </p:attrNameLst>
                                      </p:cBhvr>
                                      <p:to>
                                        <p:strVal val="visible"/>
                                      </p:to>
                                    </p:set>
                                    <p:anim calcmode="lin" valueType="num">
                                      <p:cBhvr additive="base">
                                        <p:cTn dur="500"/>
                                        <p:tgtEl>
                                          <p:spTgt spid="485"/>
                                        </p:tgtEl>
                                        <p:attrNameLst>
                                          <p:attrName>ppt_w</p:attrName>
                                        </p:attrNameLst>
                                      </p:cBhvr>
                                      <p:tavLst>
                                        <p:tav fmla="" tm="0">
                                          <p:val>
                                            <p:strVal val="0"/>
                                          </p:val>
                                        </p:tav>
                                        <p:tav fmla="" tm="100000">
                                          <p:val>
                                            <p:strVal val="#ppt_w"/>
                                          </p:val>
                                        </p:tav>
                                      </p:tavLst>
                                    </p:anim>
                                    <p:anim calcmode="lin" valueType="num">
                                      <p:cBhvr additive="base">
                                        <p:cTn dur="500"/>
                                        <p:tgtEl>
                                          <p:spTgt spid="48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6"/>
                                        </p:tgtEl>
                                        <p:attrNameLst>
                                          <p:attrName>style.visibility</p:attrName>
                                        </p:attrNameLst>
                                      </p:cBhvr>
                                      <p:to>
                                        <p:strVal val="visible"/>
                                      </p:to>
                                    </p:set>
                                    <p:anim calcmode="lin" valueType="num">
                                      <p:cBhvr additive="base">
                                        <p:cTn dur="500"/>
                                        <p:tgtEl>
                                          <p:spTgt spid="486"/>
                                        </p:tgtEl>
                                        <p:attrNameLst>
                                          <p:attrName>ppt_w</p:attrName>
                                        </p:attrNameLst>
                                      </p:cBhvr>
                                      <p:tavLst>
                                        <p:tav fmla="" tm="0">
                                          <p:val>
                                            <p:strVal val="0"/>
                                          </p:val>
                                        </p:tav>
                                        <p:tav fmla="" tm="100000">
                                          <p:val>
                                            <p:strVal val="#ppt_w"/>
                                          </p:val>
                                        </p:tav>
                                      </p:tavLst>
                                    </p:anim>
                                    <p:anim calcmode="lin" valueType="num">
                                      <p:cBhvr additive="base">
                                        <p:cTn dur="500"/>
                                        <p:tgtEl>
                                          <p:spTgt spid="48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7"/>
                                        </p:tgtEl>
                                        <p:attrNameLst>
                                          <p:attrName>style.visibility</p:attrName>
                                        </p:attrNameLst>
                                      </p:cBhvr>
                                      <p:to>
                                        <p:strVal val="visible"/>
                                      </p:to>
                                    </p:set>
                                    <p:anim calcmode="lin" valueType="num">
                                      <p:cBhvr additive="base">
                                        <p:cTn dur="500"/>
                                        <p:tgtEl>
                                          <p:spTgt spid="487"/>
                                        </p:tgtEl>
                                        <p:attrNameLst>
                                          <p:attrName>ppt_w</p:attrName>
                                        </p:attrNameLst>
                                      </p:cBhvr>
                                      <p:tavLst>
                                        <p:tav fmla="" tm="0">
                                          <p:val>
                                            <p:strVal val="0"/>
                                          </p:val>
                                        </p:tav>
                                        <p:tav fmla="" tm="100000">
                                          <p:val>
                                            <p:strVal val="#ppt_w"/>
                                          </p:val>
                                        </p:tav>
                                      </p:tavLst>
                                    </p:anim>
                                    <p:anim calcmode="lin" valueType="num">
                                      <p:cBhvr additive="base">
                                        <p:cTn dur="500"/>
                                        <p:tgtEl>
                                          <p:spTgt spid="4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8"/>
                                        </p:tgtEl>
                                        <p:attrNameLst>
                                          <p:attrName>style.visibility</p:attrName>
                                        </p:attrNameLst>
                                      </p:cBhvr>
                                      <p:to>
                                        <p:strVal val="visible"/>
                                      </p:to>
                                    </p:set>
                                    <p:anim calcmode="lin" valueType="num">
                                      <p:cBhvr additive="base">
                                        <p:cTn dur="500"/>
                                        <p:tgtEl>
                                          <p:spTgt spid="488"/>
                                        </p:tgtEl>
                                        <p:attrNameLst>
                                          <p:attrName>ppt_w</p:attrName>
                                        </p:attrNameLst>
                                      </p:cBhvr>
                                      <p:tavLst>
                                        <p:tav fmla="" tm="0">
                                          <p:val>
                                            <p:strVal val="0"/>
                                          </p:val>
                                        </p:tav>
                                        <p:tav fmla="" tm="100000">
                                          <p:val>
                                            <p:strVal val="#ppt_w"/>
                                          </p:val>
                                        </p:tav>
                                      </p:tavLst>
                                    </p:anim>
                                    <p:anim calcmode="lin" valueType="num">
                                      <p:cBhvr additive="base">
                                        <p:cTn dur="500"/>
                                        <p:tgtEl>
                                          <p:spTgt spid="4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9"/>
                                        </p:tgtEl>
                                        <p:attrNameLst>
                                          <p:attrName>style.visibility</p:attrName>
                                        </p:attrNameLst>
                                      </p:cBhvr>
                                      <p:to>
                                        <p:strVal val="visible"/>
                                      </p:to>
                                    </p:set>
                                    <p:anim calcmode="lin" valueType="num">
                                      <p:cBhvr additive="base">
                                        <p:cTn dur="500"/>
                                        <p:tgtEl>
                                          <p:spTgt spid="489"/>
                                        </p:tgtEl>
                                        <p:attrNameLst>
                                          <p:attrName>ppt_w</p:attrName>
                                        </p:attrNameLst>
                                      </p:cBhvr>
                                      <p:tavLst>
                                        <p:tav fmla="" tm="0">
                                          <p:val>
                                            <p:strVal val="0"/>
                                          </p:val>
                                        </p:tav>
                                        <p:tav fmla="" tm="100000">
                                          <p:val>
                                            <p:strVal val="#ppt_w"/>
                                          </p:val>
                                        </p:tav>
                                      </p:tavLst>
                                    </p:anim>
                                    <p:anim calcmode="lin" valueType="num">
                                      <p:cBhvr additive="base">
                                        <p:cTn dur="500"/>
                                        <p:tgtEl>
                                          <p:spTgt spid="4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90"/>
                                        </p:tgtEl>
                                        <p:attrNameLst>
                                          <p:attrName>style.visibility</p:attrName>
                                        </p:attrNameLst>
                                      </p:cBhvr>
                                      <p:to>
                                        <p:strVal val="visible"/>
                                      </p:to>
                                    </p:set>
                                    <p:anim calcmode="lin" valueType="num">
                                      <p:cBhvr additive="base">
                                        <p:cTn dur="500"/>
                                        <p:tgtEl>
                                          <p:spTgt spid="490"/>
                                        </p:tgtEl>
                                        <p:attrNameLst>
                                          <p:attrName>ppt_w</p:attrName>
                                        </p:attrNameLst>
                                      </p:cBhvr>
                                      <p:tavLst>
                                        <p:tav fmla="" tm="0">
                                          <p:val>
                                            <p:strVal val="0"/>
                                          </p:val>
                                        </p:tav>
                                        <p:tav fmla="" tm="100000">
                                          <p:val>
                                            <p:strVal val="#ppt_w"/>
                                          </p:val>
                                        </p:tav>
                                      </p:tavLst>
                                    </p:anim>
                                    <p:anim calcmode="lin" valueType="num">
                                      <p:cBhvr additive="base">
                                        <p:cTn dur="500"/>
                                        <p:tgtEl>
                                          <p:spTgt spid="4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91"/>
                                        </p:tgtEl>
                                        <p:attrNameLst>
                                          <p:attrName>style.visibility</p:attrName>
                                        </p:attrNameLst>
                                      </p:cBhvr>
                                      <p:to>
                                        <p:strVal val="visible"/>
                                      </p:to>
                                    </p:set>
                                    <p:anim calcmode="lin" valueType="num">
                                      <p:cBhvr additive="base">
                                        <p:cTn dur="500"/>
                                        <p:tgtEl>
                                          <p:spTgt spid="491"/>
                                        </p:tgtEl>
                                        <p:attrNameLst>
                                          <p:attrName>ppt_w</p:attrName>
                                        </p:attrNameLst>
                                      </p:cBhvr>
                                      <p:tavLst>
                                        <p:tav fmla="" tm="0">
                                          <p:val>
                                            <p:strVal val="0"/>
                                          </p:val>
                                        </p:tav>
                                        <p:tav fmla="" tm="100000">
                                          <p:val>
                                            <p:strVal val="#ppt_w"/>
                                          </p:val>
                                        </p:tav>
                                      </p:tavLst>
                                    </p:anim>
                                    <p:anim calcmode="lin" valueType="num">
                                      <p:cBhvr additive="base">
                                        <p:cTn dur="500"/>
                                        <p:tgtEl>
                                          <p:spTgt spid="49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600">
                <a:latin typeface="Times New Roman"/>
                <a:ea typeface="Times New Roman"/>
                <a:cs typeface="Times New Roman"/>
                <a:sym typeface="Times New Roman"/>
              </a:rPr>
              <a:t>Các can thiệp môi trường cấp gia đình</a:t>
            </a:r>
            <a:br>
              <a:rPr lang="en-US" sz="3600">
                <a:latin typeface="Times New Roman"/>
                <a:ea typeface="Times New Roman"/>
                <a:cs typeface="Times New Roman"/>
                <a:sym typeface="Times New Roman"/>
              </a:rPr>
            </a:br>
            <a:endParaRPr sz="3600">
              <a:latin typeface="Times New Roman"/>
              <a:ea typeface="Times New Roman"/>
              <a:cs typeface="Times New Roman"/>
              <a:sym typeface="Times New Roman"/>
            </a:endParaRPr>
          </a:p>
        </p:txBody>
      </p:sp>
      <p:sp>
        <p:nvSpPr>
          <p:cNvPr id="497" name="Google Shape;497;p44"/>
          <p:cNvSpPr txBox="1"/>
          <p:nvPr>
            <p:ph idx="1" type="body"/>
          </p:nvPr>
        </p:nvSpPr>
        <p:spPr>
          <a:xfrm>
            <a:off x="457200" y="990600"/>
            <a:ext cx="8229600" cy="51355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600"/>
              <a:buChar char="•"/>
            </a:pPr>
            <a:r>
              <a:rPr lang="en-US" sz="2600">
                <a:latin typeface="Times New Roman"/>
                <a:ea typeface="Times New Roman"/>
                <a:cs typeface="Times New Roman"/>
                <a:sym typeface="Times New Roman"/>
              </a:rPr>
              <a:t>Tập huấn các kỹ năng dạy con cái cho cha mẹ: Giúp phụ huynh lập ra và truyền đạt các tiêu chí về hành vi rõ ràng cho con cái qua hành động và lời nói. </a:t>
            </a:r>
            <a:endParaRPr/>
          </a:p>
          <a:p>
            <a:pPr indent="-342900" lvl="0" marL="342900" rtl="0" algn="l">
              <a:lnSpc>
                <a:spcPct val="100000"/>
              </a:lnSpc>
              <a:spcBef>
                <a:spcPts val="520"/>
              </a:spcBef>
              <a:spcAft>
                <a:spcPts val="0"/>
              </a:spcAft>
              <a:buClr>
                <a:schemeClr val="dk1"/>
              </a:buClr>
              <a:buSzPts val="2600"/>
              <a:buChar char="•"/>
            </a:pPr>
            <a:r>
              <a:rPr lang="en-US" sz="2600">
                <a:latin typeface="Times New Roman"/>
                <a:ea typeface="Times New Roman"/>
                <a:cs typeface="Times New Roman"/>
                <a:sym typeface="Times New Roman"/>
              </a:rPr>
              <a:t>Giúp phụ huynh cải thiện biện pháp kiểm soát &amp; kỷ luật con cái. </a:t>
            </a:r>
            <a:endParaRPr/>
          </a:p>
          <a:p>
            <a:pPr indent="-342900" lvl="0" marL="342900" rtl="0" algn="l">
              <a:lnSpc>
                <a:spcPct val="100000"/>
              </a:lnSpc>
              <a:spcBef>
                <a:spcPts val="520"/>
              </a:spcBef>
              <a:spcAft>
                <a:spcPts val="0"/>
              </a:spcAft>
              <a:buClr>
                <a:schemeClr val="dk1"/>
              </a:buClr>
              <a:buSzPts val="2600"/>
              <a:buChar char="•"/>
            </a:pPr>
            <a:r>
              <a:rPr lang="en-US" sz="2600">
                <a:latin typeface="Times New Roman"/>
                <a:ea typeface="Times New Roman"/>
                <a:cs typeface="Times New Roman"/>
                <a:sym typeface="Times New Roman"/>
              </a:rPr>
              <a:t>Giúp phụ huynh nêu gương cho con cái noi theo. </a:t>
            </a:r>
            <a:endParaRPr/>
          </a:p>
          <a:p>
            <a:pPr indent="-342900" lvl="0" marL="342900" rtl="0" algn="l">
              <a:lnSpc>
                <a:spcPct val="100000"/>
              </a:lnSpc>
              <a:spcBef>
                <a:spcPts val="520"/>
              </a:spcBef>
              <a:spcAft>
                <a:spcPts val="0"/>
              </a:spcAft>
              <a:buClr>
                <a:schemeClr val="dk1"/>
              </a:buClr>
              <a:buSzPts val="2600"/>
              <a:buChar char="•"/>
            </a:pPr>
            <a:r>
              <a:rPr lang="en-US" sz="2600">
                <a:latin typeface="Times New Roman"/>
                <a:ea typeface="Times New Roman"/>
                <a:cs typeface="Times New Roman"/>
                <a:sym typeface="Times New Roman"/>
              </a:rPr>
              <a:t>Gia tăng sự tham gia của phụ huynh vào sinh hoạt nhà trường: Cải thiện vấn đề truyền đạt trao đổi giữa phụ huynh</a:t>
            </a:r>
            <a:endParaRPr sz="2600">
              <a:latin typeface="Times New Roman"/>
              <a:ea typeface="Times New Roman"/>
              <a:cs typeface="Times New Roman"/>
              <a:sym typeface="Times New Roman"/>
            </a:endParaRPr>
          </a:p>
          <a:p>
            <a:pPr indent="-342900" lvl="0" marL="342900" rtl="0" algn="l">
              <a:lnSpc>
                <a:spcPct val="100000"/>
              </a:lnSpc>
              <a:spcBef>
                <a:spcPts val="520"/>
              </a:spcBef>
              <a:spcAft>
                <a:spcPts val="0"/>
              </a:spcAft>
              <a:buClr>
                <a:schemeClr val="dk1"/>
              </a:buClr>
              <a:buSzPts val="2600"/>
              <a:buChar char="•"/>
            </a:pPr>
            <a:r>
              <a:rPr lang="en-US" sz="2600">
                <a:latin typeface="Times New Roman"/>
                <a:ea typeface="Times New Roman"/>
                <a:cs typeface="Times New Roman"/>
                <a:sym typeface="Times New Roman"/>
              </a:rPr>
              <a:t>Nhà trường: cải thiện phương cách vận động, huấn luyện, công tác và lịch sinh hoạt để tạo điều kiện dễ dàng cho phụ huynh tham gia tự nguyện; để phụ huynh tham giam vào các quyết định, quản trị, và ủng hộ của nhà trường.</a:t>
            </a:r>
            <a:endParaRPr sz="2600">
              <a:latin typeface="Times New Roman"/>
              <a:ea typeface="Times New Roman"/>
              <a:cs typeface="Times New Roman"/>
              <a:sym typeface="Times New Roman"/>
            </a:endParaRPr>
          </a:p>
          <a:p>
            <a:pPr indent="-177800" lvl="0" marL="342900" rtl="0" algn="l">
              <a:lnSpc>
                <a:spcPct val="100000"/>
              </a:lnSpc>
              <a:spcBef>
                <a:spcPts val="520"/>
              </a:spcBef>
              <a:spcAft>
                <a:spcPts val="0"/>
              </a:spcAft>
              <a:buClr>
                <a:schemeClr val="dk1"/>
              </a:buClr>
              <a:buSzPts val="2600"/>
              <a:buNone/>
            </a:pPr>
            <a:r>
              <a:t/>
            </a:r>
            <a:endParaRPr sz="26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600">
                <a:latin typeface="Calibri"/>
                <a:ea typeface="Calibri"/>
                <a:cs typeface="Calibri"/>
                <a:sym typeface="Calibri"/>
              </a:rPr>
              <a:t>Các can thiệp môi trường cấp học đường</a:t>
            </a:r>
            <a:br>
              <a:rPr lang="en-US" sz="3600">
                <a:latin typeface="Times New Roman"/>
                <a:ea typeface="Times New Roman"/>
                <a:cs typeface="Times New Roman"/>
                <a:sym typeface="Times New Roman"/>
              </a:rPr>
            </a:br>
            <a:endParaRPr sz="3600">
              <a:latin typeface="Calibri"/>
              <a:ea typeface="Calibri"/>
              <a:cs typeface="Calibri"/>
              <a:sym typeface="Calibri"/>
            </a:endParaRPr>
          </a:p>
        </p:txBody>
      </p:sp>
      <p:sp>
        <p:nvSpPr>
          <p:cNvPr id="503" name="Google Shape;503;p45"/>
          <p:cNvSpPr txBox="1"/>
          <p:nvPr>
            <p:ph idx="1" type="body"/>
          </p:nvPr>
        </p:nvSpPr>
        <p:spPr>
          <a:xfrm>
            <a:off x="457200" y="838200"/>
            <a:ext cx="8229600" cy="5287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Char char="•"/>
            </a:pPr>
            <a:r>
              <a:rPr lang="en-US" sz="2800">
                <a:latin typeface="Times New Roman"/>
                <a:ea typeface="Times New Roman"/>
                <a:cs typeface="Times New Roman"/>
                <a:sym typeface="Times New Roman"/>
              </a:rPr>
              <a:t>Xây dựng các CLB đồng đẳng trong nhà trường</a:t>
            </a:r>
            <a:endParaRPr/>
          </a:p>
          <a:p>
            <a:pPr indent="-342900" lvl="0" marL="342900" rtl="0" algn="l">
              <a:lnSpc>
                <a:spcPct val="100000"/>
              </a:lnSpc>
              <a:spcBef>
                <a:spcPts val="560"/>
              </a:spcBef>
              <a:spcAft>
                <a:spcPts val="0"/>
              </a:spcAft>
              <a:buClr>
                <a:schemeClr val="dk1"/>
              </a:buClr>
              <a:buSzPts val="2800"/>
              <a:buChar char="•"/>
            </a:pPr>
            <a:r>
              <a:rPr lang="en-US" sz="2800">
                <a:latin typeface="Times New Roman"/>
                <a:ea typeface="Times New Roman"/>
                <a:cs typeface="Times New Roman"/>
                <a:sym typeface="Times New Roman"/>
              </a:rPr>
              <a:t>Cải thiện văn hóa học đường. </a:t>
            </a:r>
            <a:endParaRPr/>
          </a:p>
          <a:p>
            <a:pPr indent="-342900" lvl="0" marL="342900" rtl="0" algn="l">
              <a:lnSpc>
                <a:spcPct val="100000"/>
              </a:lnSpc>
              <a:spcBef>
                <a:spcPts val="560"/>
              </a:spcBef>
              <a:spcAft>
                <a:spcPts val="0"/>
              </a:spcAft>
              <a:buClr>
                <a:schemeClr val="dk1"/>
              </a:buClr>
              <a:buSzPts val="2800"/>
              <a:buChar char="•"/>
            </a:pPr>
            <a:r>
              <a:rPr lang="en-US" sz="2800">
                <a:latin typeface="Times New Roman"/>
                <a:ea typeface="Times New Roman"/>
                <a:cs typeface="Times New Roman"/>
                <a:sym typeface="Times New Roman"/>
              </a:rPr>
              <a:t>Lập và truyền đạt các điều lệ và tiêu chí rõ rang. </a:t>
            </a:r>
            <a:endParaRPr/>
          </a:p>
          <a:p>
            <a:pPr indent="-342900" lvl="0" marL="342900" rtl="0" algn="l">
              <a:lnSpc>
                <a:spcPct val="100000"/>
              </a:lnSpc>
              <a:spcBef>
                <a:spcPts val="560"/>
              </a:spcBef>
              <a:spcAft>
                <a:spcPts val="0"/>
              </a:spcAft>
              <a:buClr>
                <a:schemeClr val="dk1"/>
              </a:buClr>
              <a:buSzPts val="2800"/>
              <a:buChar char="•"/>
            </a:pPr>
            <a:r>
              <a:rPr lang="en-US" sz="2800">
                <a:latin typeface="Times New Roman"/>
                <a:ea typeface="Times New Roman"/>
                <a:cs typeface="Times New Roman"/>
                <a:sym typeface="Times New Roman"/>
              </a:rPr>
              <a:t>Nhất quán trong khen thưởng và trừng phạt. </a:t>
            </a:r>
            <a:endParaRPr/>
          </a:p>
          <a:p>
            <a:pPr indent="-342900" lvl="0" marL="342900" rtl="0" algn="l">
              <a:lnSpc>
                <a:spcPct val="100000"/>
              </a:lnSpc>
              <a:spcBef>
                <a:spcPts val="560"/>
              </a:spcBef>
              <a:spcAft>
                <a:spcPts val="0"/>
              </a:spcAft>
              <a:buClr>
                <a:schemeClr val="dk1"/>
              </a:buClr>
              <a:buSzPts val="2800"/>
              <a:buChar char="•"/>
            </a:pPr>
            <a:r>
              <a:rPr lang="en-US" sz="2800">
                <a:latin typeface="Times New Roman"/>
                <a:ea typeface="Times New Roman"/>
                <a:cs typeface="Times New Roman"/>
                <a:sym typeface="Times New Roman"/>
              </a:rPr>
              <a:t>Cải thiện kỹ năng quản lý lớp học của giáo viên. </a:t>
            </a:r>
            <a:endParaRPr/>
          </a:p>
          <a:p>
            <a:pPr indent="-342900" lvl="0" marL="342900" rtl="0" algn="l">
              <a:lnSpc>
                <a:spcPct val="100000"/>
              </a:lnSpc>
              <a:spcBef>
                <a:spcPts val="560"/>
              </a:spcBef>
              <a:spcAft>
                <a:spcPts val="0"/>
              </a:spcAft>
              <a:buClr>
                <a:schemeClr val="dk1"/>
              </a:buClr>
              <a:buSzPts val="2800"/>
              <a:buChar char="•"/>
            </a:pPr>
            <a:r>
              <a:rPr lang="en-US" sz="2800">
                <a:latin typeface="Times New Roman"/>
                <a:ea typeface="Times New Roman"/>
                <a:cs typeface="Times New Roman"/>
                <a:sym typeface="Times New Roman"/>
              </a:rPr>
              <a:t>Huấn luyện “Can Thiệp Phi Bạo Lực” cho giáo viên &amp; nhân viên. </a:t>
            </a:r>
            <a:endParaRPr/>
          </a:p>
          <a:p>
            <a:pPr indent="-342900" lvl="0" marL="342900" rtl="0" algn="l">
              <a:lnSpc>
                <a:spcPct val="100000"/>
              </a:lnSpc>
              <a:spcBef>
                <a:spcPts val="560"/>
              </a:spcBef>
              <a:spcAft>
                <a:spcPts val="0"/>
              </a:spcAft>
              <a:buClr>
                <a:schemeClr val="dk1"/>
              </a:buClr>
              <a:buSzPts val="2800"/>
              <a:buChar char="•"/>
            </a:pPr>
            <a:r>
              <a:rPr lang="en-US" sz="2800">
                <a:latin typeface="Times New Roman"/>
                <a:ea typeface="Times New Roman"/>
                <a:cs typeface="Times New Roman"/>
                <a:sym typeface="Times New Roman"/>
              </a:rPr>
              <a:t>Thiết kế môi trường hợp cách. </a:t>
            </a:r>
            <a:endParaRPr/>
          </a:p>
          <a:p>
            <a:pPr indent="-342900" lvl="0" marL="342900" rtl="0" algn="l">
              <a:lnSpc>
                <a:spcPct val="100000"/>
              </a:lnSpc>
              <a:spcBef>
                <a:spcPts val="560"/>
              </a:spcBef>
              <a:spcAft>
                <a:spcPts val="0"/>
              </a:spcAft>
              <a:buClr>
                <a:schemeClr val="dk1"/>
              </a:buClr>
              <a:buSzPts val="2800"/>
              <a:buChar char="•"/>
            </a:pPr>
            <a:r>
              <a:rPr lang="en-US" sz="2800">
                <a:latin typeface="Times New Roman"/>
                <a:ea typeface="Times New Roman"/>
                <a:cs typeface="Times New Roman"/>
                <a:sym typeface="Times New Roman"/>
              </a:rPr>
              <a:t>Dùng phương cách giám sát tự nhiên.Chiếu sáng môi trường hợp cách. Cải thiện việc kiểm tra xuất nhập nhà trường. </a:t>
            </a:r>
            <a:endParaRPr/>
          </a:p>
          <a:p>
            <a:pPr indent="-342900" lvl="0" marL="342900" rtl="0" algn="l">
              <a:lnSpc>
                <a:spcPct val="100000"/>
              </a:lnSpc>
              <a:spcBef>
                <a:spcPts val="560"/>
              </a:spcBef>
              <a:spcAft>
                <a:spcPts val="0"/>
              </a:spcAft>
              <a:buClr>
                <a:schemeClr val="dk1"/>
              </a:buClr>
              <a:buSzPts val="2800"/>
              <a:buChar char="•"/>
            </a:pPr>
            <a:r>
              <a:rPr lang="en-US" sz="2800">
                <a:latin typeface="Times New Roman"/>
                <a:ea typeface="Times New Roman"/>
                <a:cs typeface="Times New Roman"/>
                <a:sym typeface="Times New Roman"/>
              </a:rPr>
              <a:t>Cải thiện việc duy trì trật tự và bảo trì phòng ốc</a:t>
            </a:r>
            <a:endParaRPr sz="2800">
              <a:latin typeface="Times New Roman"/>
              <a:ea typeface="Times New Roman"/>
              <a:cs typeface="Times New Roman"/>
              <a:sym typeface="Times New Roman"/>
            </a:endParaRPr>
          </a:p>
          <a:p>
            <a:pPr indent="-165100" lvl="0" marL="342900" rtl="0" algn="l">
              <a:lnSpc>
                <a:spcPct val="100000"/>
              </a:lnSpc>
              <a:spcBef>
                <a:spcPts val="560"/>
              </a:spcBef>
              <a:spcAft>
                <a:spcPts val="0"/>
              </a:spcAft>
              <a:buClr>
                <a:schemeClr val="dk1"/>
              </a:buClr>
              <a:buSzPts val="2800"/>
              <a:buNone/>
            </a:pPr>
            <a:r>
              <a:t/>
            </a:r>
            <a:endParaRPr sz="2800">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6"/>
          <p:cNvSpPr txBox="1"/>
          <p:nvPr>
            <p:ph type="title"/>
          </p:nvPr>
        </p:nvSpPr>
        <p:spPr>
          <a:xfrm>
            <a:off x="457200" y="274638"/>
            <a:ext cx="8229600" cy="4873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600">
                <a:latin typeface="Calibri"/>
                <a:ea typeface="Calibri"/>
                <a:cs typeface="Calibri"/>
                <a:sym typeface="Calibri"/>
              </a:rPr>
              <a:t>Các can thiệp môi trường cấp cộng đồng</a:t>
            </a:r>
            <a:br>
              <a:rPr lang="en-US" sz="3600">
                <a:latin typeface="Times New Roman"/>
                <a:ea typeface="Times New Roman"/>
                <a:cs typeface="Times New Roman"/>
                <a:sym typeface="Times New Roman"/>
              </a:rPr>
            </a:br>
            <a:endParaRPr sz="3600">
              <a:latin typeface="Calibri"/>
              <a:ea typeface="Calibri"/>
              <a:cs typeface="Calibri"/>
              <a:sym typeface="Calibri"/>
            </a:endParaRPr>
          </a:p>
        </p:txBody>
      </p:sp>
      <p:sp>
        <p:nvSpPr>
          <p:cNvPr id="509" name="Google Shape;509;p46"/>
          <p:cNvSpPr txBox="1"/>
          <p:nvPr>
            <p:ph idx="1" type="body"/>
          </p:nvPr>
        </p:nvSpPr>
        <p:spPr>
          <a:xfrm>
            <a:off x="457200" y="838200"/>
            <a:ext cx="8229600" cy="5287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Char char="•"/>
            </a:pPr>
            <a:r>
              <a:rPr lang="en-US" sz="2800">
                <a:latin typeface="Times New Roman"/>
                <a:ea typeface="Times New Roman"/>
                <a:cs typeface="Times New Roman"/>
                <a:sym typeface="Times New Roman"/>
              </a:rPr>
              <a:t>Gia tăng sự tham gia của cư dân trong tiến trình quyết định các công việc liên quan đến cộng đồng. </a:t>
            </a:r>
            <a:endParaRPr/>
          </a:p>
          <a:p>
            <a:pPr indent="-342900" lvl="0" marL="342900" rtl="0" algn="l">
              <a:lnSpc>
                <a:spcPct val="100000"/>
              </a:lnSpc>
              <a:spcBef>
                <a:spcPts val="560"/>
              </a:spcBef>
              <a:spcAft>
                <a:spcPts val="0"/>
              </a:spcAft>
              <a:buClr>
                <a:schemeClr val="dk1"/>
              </a:buClr>
              <a:buSzPts val="2800"/>
              <a:buChar char="•"/>
            </a:pPr>
            <a:r>
              <a:rPr lang="en-US" sz="2800">
                <a:latin typeface="Times New Roman"/>
                <a:ea typeface="Times New Roman"/>
                <a:cs typeface="Times New Roman"/>
                <a:sym typeface="Times New Roman"/>
              </a:rPr>
              <a:t>Gia tăng việc giám sát học sinh bằng các chương trình sau giờ học và các phương tiện giải trí. </a:t>
            </a:r>
            <a:endParaRPr/>
          </a:p>
          <a:p>
            <a:pPr indent="-342900" lvl="0" marL="342900" rtl="0" algn="l">
              <a:lnSpc>
                <a:spcPct val="100000"/>
              </a:lnSpc>
              <a:spcBef>
                <a:spcPts val="560"/>
              </a:spcBef>
              <a:spcAft>
                <a:spcPts val="0"/>
              </a:spcAft>
              <a:buClr>
                <a:schemeClr val="dk1"/>
              </a:buClr>
              <a:buSzPts val="2800"/>
              <a:buChar char="•"/>
            </a:pPr>
            <a:r>
              <a:rPr lang="en-US" sz="2800">
                <a:latin typeface="Times New Roman"/>
                <a:ea typeface="Times New Roman"/>
                <a:cs typeface="Times New Roman"/>
                <a:sym typeface="Times New Roman"/>
              </a:rPr>
              <a:t>Áp dụng giờ giới nghiêm với thiếu niên và giảm điều kiện trẻ tiếp cận rượu và ma túy. Thiết lập các tuyến đường an toàn cho trẻ đến trường và về nhà hay đi tham dự các sinh hoạt trong cộng đồng. Thiết lập các chương trình an ninh khu phố (liên gia canh gác) để giúp đỡ và kiểm soát trẻ có hành vi phạm pháp. Tạo cơ hội làm ăn, gia cư, và công việc tại các khu vực nghèo đói</a:t>
            </a:r>
            <a:endParaRPr sz="2800">
              <a:latin typeface="Times New Roman"/>
              <a:ea typeface="Times New Roman"/>
              <a:cs typeface="Times New Roman"/>
              <a:sym typeface="Times New Roman"/>
            </a:endParaRPr>
          </a:p>
          <a:p>
            <a:pPr indent="-139700" lvl="0" marL="342900" rtl="0" algn="l">
              <a:lnSpc>
                <a:spcPct val="100000"/>
              </a:lnSpc>
              <a:spcBef>
                <a:spcPts val="640"/>
              </a:spcBef>
              <a:spcAft>
                <a:spcPts val="0"/>
              </a:spcAft>
              <a:buClr>
                <a:schemeClr val="dk1"/>
              </a:buClr>
              <a:buSzPts val="3200"/>
              <a:buNone/>
            </a:pPr>
            <a:r>
              <a:t/>
            </a:r>
            <a:endParaRPr>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600">
                <a:latin typeface="Times New Roman"/>
                <a:ea typeface="Times New Roman"/>
                <a:cs typeface="Times New Roman"/>
                <a:sym typeface="Times New Roman"/>
              </a:rPr>
              <a:t>Các can thiệp môi trường cấp xã hội</a:t>
            </a:r>
            <a:br>
              <a:rPr lang="en-US" sz="3600">
                <a:latin typeface="Times New Roman"/>
                <a:ea typeface="Times New Roman"/>
                <a:cs typeface="Times New Roman"/>
                <a:sym typeface="Times New Roman"/>
              </a:rPr>
            </a:br>
            <a:endParaRPr sz="3600">
              <a:latin typeface="Times New Roman"/>
              <a:ea typeface="Times New Roman"/>
              <a:cs typeface="Times New Roman"/>
              <a:sym typeface="Times New Roman"/>
            </a:endParaRPr>
          </a:p>
        </p:txBody>
      </p:sp>
      <p:sp>
        <p:nvSpPr>
          <p:cNvPr id="516" name="Google Shape;516;p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latin typeface="Calibri"/>
                <a:ea typeface="Calibri"/>
                <a:cs typeface="Calibri"/>
                <a:sym typeface="Calibri"/>
              </a:rPr>
              <a:t>Củng cố và cải thiện hệ thống pháp luật và cảnh sát.</a:t>
            </a:r>
            <a:endParaRPr/>
          </a:p>
          <a:p>
            <a:pPr indent="-342900" lvl="0" marL="342900" rtl="0" algn="l">
              <a:lnSpc>
                <a:spcPct val="100000"/>
              </a:lnSpc>
              <a:spcBef>
                <a:spcPts val="640"/>
              </a:spcBef>
              <a:spcAft>
                <a:spcPts val="0"/>
              </a:spcAft>
              <a:buClr>
                <a:schemeClr val="dk1"/>
              </a:buClr>
              <a:buSzPts val="3200"/>
              <a:buChar char="•"/>
            </a:pPr>
            <a:r>
              <a:rPr lang="en-US">
                <a:latin typeface="Calibri"/>
                <a:ea typeface="Calibri"/>
                <a:cs typeface="Calibri"/>
                <a:sym typeface="Calibri"/>
              </a:rPr>
              <a:t> Phổ biến những qui ước xã hội tích cực thông qua các phong trào thông tin quần chúng. </a:t>
            </a:r>
            <a:endParaRPr/>
          </a:p>
          <a:p>
            <a:pPr indent="-342900" lvl="0" marL="342900" rtl="0" algn="l">
              <a:lnSpc>
                <a:spcPct val="100000"/>
              </a:lnSpc>
              <a:spcBef>
                <a:spcPts val="640"/>
              </a:spcBef>
              <a:spcAft>
                <a:spcPts val="0"/>
              </a:spcAft>
              <a:buClr>
                <a:schemeClr val="dk1"/>
              </a:buClr>
              <a:buSzPts val="3200"/>
              <a:buChar char="•"/>
            </a:pPr>
            <a:r>
              <a:rPr lang="en-US">
                <a:latin typeface="Calibri"/>
                <a:ea typeface="Calibri"/>
                <a:cs typeface="Calibri"/>
                <a:sym typeface="Calibri"/>
              </a:rPr>
              <a:t>Xóa đói giảm nghèo.</a:t>
            </a:r>
            <a:endParaRPr/>
          </a:p>
          <a:p>
            <a:pPr indent="-342900" lvl="0" marL="342900" rtl="0" algn="l">
              <a:lnSpc>
                <a:spcPct val="100000"/>
              </a:lnSpc>
              <a:spcBef>
                <a:spcPts val="640"/>
              </a:spcBef>
              <a:spcAft>
                <a:spcPts val="0"/>
              </a:spcAft>
              <a:buClr>
                <a:schemeClr val="dk1"/>
              </a:buClr>
              <a:buSzPts val="3200"/>
              <a:buChar char="•"/>
            </a:pPr>
            <a:r>
              <a:rPr lang="en-US">
                <a:latin typeface="Calibri"/>
                <a:ea typeface="Calibri"/>
                <a:cs typeface="Calibri"/>
                <a:sym typeface="Calibri"/>
              </a:rPr>
              <a:t> Giảm cách biệt giàu nghèo. </a:t>
            </a:r>
            <a:endParaRPr/>
          </a:p>
          <a:p>
            <a:pPr indent="-342900" lvl="0" marL="342900" rtl="0" algn="l">
              <a:lnSpc>
                <a:spcPct val="100000"/>
              </a:lnSpc>
              <a:spcBef>
                <a:spcPts val="640"/>
              </a:spcBef>
              <a:spcAft>
                <a:spcPts val="0"/>
              </a:spcAft>
              <a:buClr>
                <a:schemeClr val="dk1"/>
              </a:buClr>
              <a:buSzPts val="3200"/>
              <a:buChar char="•"/>
            </a:pPr>
            <a:r>
              <a:rPr lang="en-US">
                <a:latin typeface="Calibri"/>
                <a:ea typeface="Calibri"/>
                <a:cs typeface="Calibri"/>
                <a:sym typeface="Calibri"/>
              </a:rPr>
              <a:t>Giảm bạo lực trong nội dung truyền thông.</a:t>
            </a:r>
            <a:endParaRPr/>
          </a:p>
          <a:p>
            <a:pPr indent="-342900" lvl="0" marL="342900" rtl="0" algn="l">
              <a:lnSpc>
                <a:spcPct val="100000"/>
              </a:lnSpc>
              <a:spcBef>
                <a:spcPts val="640"/>
              </a:spcBef>
              <a:spcAft>
                <a:spcPts val="0"/>
              </a:spcAft>
              <a:buClr>
                <a:schemeClr val="dk1"/>
              </a:buClr>
              <a:buSzPts val="3200"/>
              <a:buChar char="•"/>
            </a:pPr>
            <a:r>
              <a:rPr lang="en-US">
                <a:latin typeface="Calibri"/>
                <a:ea typeface="Calibri"/>
                <a:cs typeface="Calibri"/>
                <a:sym typeface="Calibri"/>
              </a:rPr>
              <a:t> Cải cách hệ thống giáo dục</a:t>
            </a:r>
            <a:endParaRPr>
              <a:latin typeface="Arial"/>
              <a:ea typeface="Arial"/>
              <a:cs typeface="Arial"/>
              <a:sym typeface="Arial"/>
            </a:endParaRPr>
          </a:p>
          <a:p>
            <a:pPr indent="-342900" lvl="0" marL="342900" rtl="0" algn="l">
              <a:lnSpc>
                <a:spcPct val="100000"/>
              </a:lnSpc>
              <a:spcBef>
                <a:spcPts val="640"/>
              </a:spcBef>
              <a:spcAft>
                <a:spcPts val="0"/>
              </a:spcAft>
              <a:buClr>
                <a:schemeClr val="dk1"/>
              </a:buClr>
              <a:buSzPts val="3200"/>
              <a:buChar char="•"/>
            </a:pPr>
            <a:r>
              <a:rPr lang="en-US">
                <a:latin typeface="Calibri"/>
                <a:ea typeface="Calibri"/>
                <a:cs typeface="Calibri"/>
                <a:sym typeface="Calibri"/>
              </a:rPr>
              <a:t> </a:t>
            </a:r>
            <a:endParaRPr>
              <a:latin typeface="Arial"/>
              <a:ea typeface="Arial"/>
              <a:cs typeface="Arial"/>
              <a:sym typeface="Arial"/>
            </a:endParaRPr>
          </a:p>
          <a:p>
            <a:pPr indent="-139700" lvl="0" marL="342900" rtl="0" algn="l">
              <a:lnSpc>
                <a:spcPct val="100000"/>
              </a:lnSpc>
              <a:spcBef>
                <a:spcPts val="640"/>
              </a:spcBef>
              <a:spcAft>
                <a:spcPts val="0"/>
              </a:spcAft>
              <a:buClr>
                <a:schemeClr val="dk1"/>
              </a:buClr>
              <a:buSzPts val="3200"/>
              <a:buNone/>
            </a:pPr>
            <a:r>
              <a:t/>
            </a:r>
            <a:endParaRPr>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latin typeface="Times New Roman"/>
                <a:ea typeface="Times New Roman"/>
                <a:cs typeface="Times New Roman"/>
                <a:sym typeface="Times New Roman"/>
              </a:rPr>
              <a:t>Bước 4: Đánh giá kế hoạch can thiệp và chia sẻ</a:t>
            </a:r>
            <a:br>
              <a:rPr lang="en-US" sz="3200">
                <a:latin typeface="Times New Roman"/>
                <a:ea typeface="Times New Roman"/>
                <a:cs typeface="Times New Roman"/>
                <a:sym typeface="Times New Roman"/>
              </a:rPr>
            </a:br>
            <a:endParaRPr sz="3200">
              <a:latin typeface="Times New Roman"/>
              <a:ea typeface="Times New Roman"/>
              <a:cs typeface="Times New Roman"/>
              <a:sym typeface="Times New Roman"/>
            </a:endParaRPr>
          </a:p>
        </p:txBody>
      </p:sp>
      <p:sp>
        <p:nvSpPr>
          <p:cNvPr id="522" name="Google Shape;522;p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latin typeface="Calibri"/>
                <a:ea typeface="Calibri"/>
                <a:cs typeface="Calibri"/>
                <a:sym typeface="Calibri"/>
              </a:rPr>
              <a:t>Thiết kế chương trình đánh giá kết quả cuối cùng và trong suốt thời gian áp dụng các chương trình phòng chống bạo lực học đường.</a:t>
            </a:r>
            <a:endParaRPr/>
          </a:p>
          <a:p>
            <a:pPr indent="-342900" lvl="0" marL="342900" rtl="0" algn="l">
              <a:lnSpc>
                <a:spcPct val="100000"/>
              </a:lnSpc>
              <a:spcBef>
                <a:spcPts val="640"/>
              </a:spcBef>
              <a:spcAft>
                <a:spcPts val="0"/>
              </a:spcAft>
              <a:buClr>
                <a:schemeClr val="dk1"/>
              </a:buClr>
              <a:buSzPts val="3200"/>
              <a:buChar char="•"/>
            </a:pPr>
            <a:r>
              <a:rPr lang="en-US">
                <a:latin typeface="Calibri"/>
                <a:ea typeface="Calibri"/>
                <a:cs typeface="Calibri"/>
                <a:sym typeface="Calibri"/>
              </a:rPr>
              <a:t>So sánh dữ liệu từng tháng và dữ liệu của năm trước. </a:t>
            </a:r>
            <a:endParaRPr/>
          </a:p>
          <a:p>
            <a:pPr indent="-342900" lvl="0" marL="342900" rtl="0" algn="l">
              <a:lnSpc>
                <a:spcPct val="100000"/>
              </a:lnSpc>
              <a:spcBef>
                <a:spcPts val="640"/>
              </a:spcBef>
              <a:spcAft>
                <a:spcPts val="0"/>
              </a:spcAft>
              <a:buClr>
                <a:schemeClr val="dk1"/>
              </a:buClr>
              <a:buSzPts val="3200"/>
              <a:buChar char="•"/>
            </a:pPr>
            <a:r>
              <a:rPr lang="en-US">
                <a:latin typeface="Calibri"/>
                <a:ea typeface="Calibri"/>
                <a:cs typeface="Calibri"/>
                <a:sym typeface="Calibri"/>
              </a:rPr>
              <a:t>Thông tin kết quả và phản hồi cho giáo viên, ban giám hiệu, phụ huynh và các cơ quan trong cộng đồng</a:t>
            </a:r>
            <a:endParaRPr/>
          </a:p>
          <a:p>
            <a:pPr indent="-342900" lvl="0" marL="342900" rtl="0" algn="l">
              <a:lnSpc>
                <a:spcPct val="100000"/>
              </a:lnSpc>
              <a:spcBef>
                <a:spcPts val="640"/>
              </a:spcBef>
              <a:spcAft>
                <a:spcPts val="0"/>
              </a:spcAft>
              <a:buClr>
                <a:schemeClr val="dk1"/>
              </a:buClr>
              <a:buSzPts val="3200"/>
              <a:buChar char="•"/>
            </a:pPr>
            <a:r>
              <a:rPr lang="en-US">
                <a:latin typeface="Calibri"/>
                <a:ea typeface="Calibri"/>
                <a:cs typeface="Calibri"/>
                <a:sym typeface="Calibri"/>
              </a:rPr>
              <a:t>Chia sẻ và nhân rộng</a:t>
            </a:r>
            <a:endParaRPr>
              <a:latin typeface="Arial"/>
              <a:ea typeface="Arial"/>
              <a:cs typeface="Arial"/>
              <a:sym typeface="Arial"/>
            </a:endParaRPr>
          </a:p>
          <a:p>
            <a:pPr indent="-139700" lvl="0" marL="342900" rtl="0" algn="l">
              <a:lnSpc>
                <a:spcPct val="100000"/>
              </a:lnSpc>
              <a:spcBef>
                <a:spcPts val="640"/>
              </a:spcBef>
              <a:spcAft>
                <a:spcPts val="0"/>
              </a:spcAft>
              <a:buClr>
                <a:schemeClr val="dk1"/>
              </a:buClr>
              <a:buSzPts val="3200"/>
              <a:buNone/>
            </a:pPr>
            <a:r>
              <a:t/>
            </a:r>
            <a:endParaRPr>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49"/>
          <p:cNvSpPr txBox="1"/>
          <p:nvPr>
            <p:ph idx="1" type="body"/>
          </p:nvPr>
        </p:nvSpPr>
        <p:spPr>
          <a:xfrm>
            <a:off x="0" y="2514600"/>
            <a:ext cx="5513387" cy="4057650"/>
          </a:xfrm>
          <a:prstGeom prst="rect">
            <a:avLst/>
          </a:prstGeom>
          <a:noFill/>
          <a:ln>
            <a:noFill/>
          </a:ln>
        </p:spPr>
        <p:txBody>
          <a:bodyPr anchorCtr="0" anchor="t" bIns="45700" lIns="91425" spcFirstLastPara="1" rIns="91425" wrap="square" tIns="45700">
            <a:noAutofit/>
          </a:bodyPr>
          <a:lstStyle/>
          <a:p>
            <a:pPr indent="-231775" lvl="1" marL="457200" rtl="0" algn="l">
              <a:lnSpc>
                <a:spcPct val="100000"/>
              </a:lnSpc>
              <a:spcBef>
                <a:spcPts val="0"/>
              </a:spcBef>
              <a:spcAft>
                <a:spcPts val="0"/>
              </a:spcAft>
              <a:buClr>
                <a:srgbClr val="3333CC"/>
              </a:buClr>
              <a:buSzPts val="2800"/>
              <a:buFont typeface="Noto Sans Symbols"/>
              <a:buChar char="▪"/>
            </a:pPr>
            <a:r>
              <a:rPr lang="en-US">
                <a:solidFill>
                  <a:srgbClr val="3333CC"/>
                </a:solidFill>
                <a:latin typeface="Tahoma"/>
                <a:ea typeface="Tahoma"/>
                <a:cs typeface="Tahoma"/>
                <a:sym typeface="Tahoma"/>
              </a:rPr>
              <a:t>Là GV, anh/chị sẽ làm gì?</a:t>
            </a:r>
            <a:endParaRPr sz="2800">
              <a:solidFill>
                <a:srgbClr val="000000"/>
              </a:solidFill>
              <a:latin typeface="Tahoma"/>
              <a:ea typeface="Tahoma"/>
              <a:cs typeface="Tahoma"/>
              <a:sym typeface="Tahoma"/>
            </a:endParaRPr>
          </a:p>
          <a:p>
            <a:pPr indent="-231775" lvl="1" marL="457200" rtl="0" algn="l">
              <a:lnSpc>
                <a:spcPct val="100000"/>
              </a:lnSpc>
              <a:spcBef>
                <a:spcPts val="1200"/>
              </a:spcBef>
              <a:spcAft>
                <a:spcPts val="0"/>
              </a:spcAft>
              <a:buClr>
                <a:srgbClr val="000000"/>
              </a:buClr>
              <a:buSzPts val="2800"/>
              <a:buFont typeface="Noto Sans Symbols"/>
              <a:buChar char="▪"/>
            </a:pPr>
            <a:r>
              <a:rPr lang="en-US" sz="2800">
                <a:solidFill>
                  <a:srgbClr val="000000"/>
                </a:solidFill>
                <a:latin typeface="Tahoma"/>
                <a:ea typeface="Tahoma"/>
                <a:cs typeface="Tahoma"/>
                <a:sym typeface="Tahoma"/>
              </a:rPr>
              <a:t>Khi có báo cáo học sinh bị bạo lực giới ở trường?</a:t>
            </a:r>
            <a:endParaRPr/>
          </a:p>
          <a:p>
            <a:pPr indent="-231775" lvl="1" marL="457200" rtl="0" algn="l">
              <a:lnSpc>
                <a:spcPct val="100000"/>
              </a:lnSpc>
              <a:spcBef>
                <a:spcPts val="1800"/>
              </a:spcBef>
              <a:spcAft>
                <a:spcPts val="0"/>
              </a:spcAft>
              <a:buClr>
                <a:srgbClr val="000000"/>
              </a:buClr>
              <a:buSzPts val="2800"/>
              <a:buFont typeface="Noto Sans Symbols"/>
              <a:buChar char="▪"/>
            </a:pPr>
            <a:r>
              <a:rPr lang="en-US" sz="2800">
                <a:solidFill>
                  <a:srgbClr val="000000"/>
                </a:solidFill>
                <a:latin typeface="Tahoma"/>
                <a:ea typeface="Tahoma"/>
                <a:cs typeface="Tahoma"/>
                <a:sym typeface="Tahoma"/>
              </a:rPr>
              <a:t>Hoặc, nhận được báo cáo về trường hợp học sinh của mình bị bạo lực giới ở ngoài nhà trường?</a:t>
            </a:r>
            <a:endParaRPr/>
          </a:p>
          <a:p>
            <a:pPr indent="0" lvl="0" marL="0" rtl="0" algn="l">
              <a:lnSpc>
                <a:spcPct val="100000"/>
              </a:lnSpc>
              <a:spcBef>
                <a:spcPts val="640"/>
              </a:spcBef>
              <a:spcAft>
                <a:spcPts val="0"/>
              </a:spcAft>
              <a:buClr>
                <a:schemeClr val="dk1"/>
              </a:buClr>
              <a:buSzPts val="3200"/>
              <a:buFont typeface="Calibri"/>
              <a:buNone/>
            </a:pPr>
            <a:r>
              <a:t/>
            </a:r>
            <a:endParaRPr/>
          </a:p>
        </p:txBody>
      </p:sp>
      <p:sp>
        <p:nvSpPr>
          <p:cNvPr id="528" name="Google Shape;528;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898989"/>
                </a:solidFill>
                <a:latin typeface="Arial"/>
                <a:ea typeface="Arial"/>
                <a:cs typeface="Arial"/>
                <a:sym typeface="Arial"/>
              </a:rPr>
              <a:t>‹#›</a:t>
            </a:fld>
            <a:endParaRPr sz="1200">
              <a:solidFill>
                <a:srgbClr val="898989"/>
              </a:solidFill>
              <a:latin typeface="Arial"/>
              <a:ea typeface="Arial"/>
              <a:cs typeface="Arial"/>
              <a:sym typeface="Arial"/>
            </a:endParaRPr>
          </a:p>
        </p:txBody>
      </p:sp>
      <p:sp>
        <p:nvSpPr>
          <p:cNvPr id="529" name="Google Shape;529;p49"/>
          <p:cNvSpPr txBox="1"/>
          <p:nvPr>
            <p:ph type="title"/>
          </p:nvPr>
        </p:nvSpPr>
        <p:spPr>
          <a:xfrm>
            <a:off x="381000" y="1447800"/>
            <a:ext cx="8229600" cy="762000"/>
          </a:xfrm>
          <a:prstGeom prst="rect">
            <a:avLst/>
          </a:prstGeom>
          <a:noFill/>
          <a:ln>
            <a:noFill/>
          </a:ln>
        </p:spPr>
        <p:txBody>
          <a:bodyPr anchorCtr="0" anchor="ctr" bIns="45700" lIns="91425" spcFirstLastPara="1" rIns="91425" wrap="square" tIns="45700">
            <a:noAutofit/>
          </a:bodyPr>
          <a:lstStyle/>
          <a:p>
            <a:pPr indent="-342900" lvl="0" marL="342900" rtl="0" algn="ctr">
              <a:lnSpc>
                <a:spcPct val="100000"/>
              </a:lnSpc>
              <a:spcBef>
                <a:spcPts val="0"/>
              </a:spcBef>
              <a:spcAft>
                <a:spcPts val="0"/>
              </a:spcAft>
              <a:buSzPts val="1400"/>
              <a:buNone/>
            </a:pPr>
            <a:r>
              <a:rPr lang="en-US">
                <a:solidFill>
                  <a:srgbClr val="3333CC"/>
                </a:solidFill>
                <a:latin typeface="Tahoma"/>
                <a:ea typeface="Tahoma"/>
                <a:cs typeface="Tahoma"/>
                <a:sym typeface="Tahoma"/>
              </a:rPr>
              <a:t>  </a:t>
            </a:r>
            <a:r>
              <a:rPr b="1" lang="en-US" sz="3200">
                <a:solidFill>
                  <a:srgbClr val="C00000"/>
                </a:solidFill>
                <a:latin typeface="Calibri"/>
                <a:ea typeface="Calibri"/>
                <a:cs typeface="Calibri"/>
                <a:sym typeface="Calibri"/>
              </a:rPr>
              <a:t>Hoạt động 4: Thảo luận nhóm</a:t>
            </a:r>
            <a:endParaRPr b="1" sz="3200">
              <a:solidFill>
                <a:srgbClr val="C00000"/>
              </a:solidFill>
              <a:latin typeface="Calibri"/>
              <a:ea typeface="Calibri"/>
              <a:cs typeface="Calibri"/>
              <a:sym typeface="Calibri"/>
            </a:endParaRPr>
          </a:p>
        </p:txBody>
      </p:sp>
      <p:pic>
        <p:nvPicPr>
          <p:cNvPr id="530" name="Google Shape;530;p49"/>
          <p:cNvPicPr preferRelativeResize="0"/>
          <p:nvPr/>
        </p:nvPicPr>
        <p:blipFill rotWithShape="1">
          <a:blip r:embed="rId3">
            <a:alphaModFix/>
          </a:blip>
          <a:srcRect b="0" l="0" r="0" t="0"/>
          <a:stretch/>
        </p:blipFill>
        <p:spPr>
          <a:xfrm>
            <a:off x="5714999" y="2895600"/>
            <a:ext cx="3273425" cy="3295650"/>
          </a:xfrm>
          <a:prstGeom prst="rect">
            <a:avLst/>
          </a:prstGeom>
          <a:noFill/>
          <a:ln>
            <a:noFill/>
          </a:ln>
        </p:spPr>
      </p:pic>
      <p:sp>
        <p:nvSpPr>
          <p:cNvPr id="531" name="Google Shape;531;p49"/>
          <p:cNvSpPr/>
          <p:nvPr/>
        </p:nvSpPr>
        <p:spPr>
          <a:xfrm>
            <a:off x="457200" y="138113"/>
            <a:ext cx="838200" cy="852487"/>
          </a:xfrm>
          <a:prstGeom prst="ellipse">
            <a:avLst/>
          </a:prstGeom>
          <a:gradFill>
            <a:gsLst>
              <a:gs pos="0">
                <a:srgbClr val="9933FF"/>
              </a:gs>
              <a:gs pos="50000">
                <a:srgbClr val="FBF7FF"/>
              </a:gs>
              <a:gs pos="100000">
                <a:srgbClr val="9933FF"/>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532" name="Google Shape;532;p49"/>
          <p:cNvSpPr/>
          <p:nvPr/>
        </p:nvSpPr>
        <p:spPr>
          <a:xfrm>
            <a:off x="1162049" y="76200"/>
            <a:ext cx="7826375" cy="1219200"/>
          </a:xfrm>
          <a:prstGeom prst="flowChartAlternateProcess">
            <a:avLst/>
          </a:prstGeom>
          <a:gradFill>
            <a:gsLst>
              <a:gs pos="0">
                <a:srgbClr val="9933FF"/>
              </a:gs>
              <a:gs pos="50000">
                <a:srgbClr val="FBF7FF"/>
              </a:gs>
              <a:gs pos="100000">
                <a:srgbClr val="9933FF"/>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Quy trình trợ giúp và kỹ năng cần thiết</a:t>
            </a:r>
            <a:endParaRPr b="0" i="0" sz="3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khi xử lý các tình huống BLHĐTCSG</a:t>
            </a:r>
            <a:endParaRPr b="0"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1"/>
                                        </p:tgtEl>
                                        <p:attrNameLst>
                                          <p:attrName>style.visibility</p:attrName>
                                        </p:attrNameLst>
                                      </p:cBhvr>
                                      <p:to>
                                        <p:strVal val="visible"/>
                                      </p:to>
                                    </p:set>
                                    <p:anim calcmode="lin" valueType="num">
                                      <p:cBhvr additive="base">
                                        <p:cTn dur="500"/>
                                        <p:tgtEl>
                                          <p:spTgt spid="53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32"/>
                                        </p:tgtEl>
                                        <p:attrNameLst>
                                          <p:attrName>style.visibility</p:attrName>
                                        </p:attrNameLst>
                                      </p:cBhvr>
                                      <p:to>
                                        <p:strVal val="visible"/>
                                      </p:to>
                                    </p:set>
                                    <p:anim calcmode="lin" valueType="num">
                                      <p:cBhvr additive="base">
                                        <p:cTn dur="500"/>
                                        <p:tgtEl>
                                          <p:spTgt spid="53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9" name="Shape 129"/>
        <p:cNvGrpSpPr/>
        <p:nvPr/>
      </p:nvGrpSpPr>
      <p:grpSpPr>
        <a:xfrm>
          <a:off x="0" y="0"/>
          <a:ext cx="0" cy="0"/>
          <a:chOff x="0" y="0"/>
          <a:chExt cx="0" cy="0"/>
        </a:xfrm>
      </p:grpSpPr>
      <p:sp>
        <p:nvSpPr>
          <p:cNvPr id="130" name="Google Shape;13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descr="20170119-ha-noi-yeu-cau-tang-cuong-ngan-chan-bao-luc-hoc-duong-1.jpg" id="131" name="Google Shape;131;p5"/>
          <p:cNvPicPr preferRelativeResize="0"/>
          <p:nvPr>
            <p:ph idx="1" type="body"/>
          </p:nvPr>
        </p:nvPicPr>
        <p:blipFill rotWithShape="1">
          <a:blip r:embed="rId3">
            <a:alphaModFix/>
          </a:blip>
          <a:srcRect b="0" l="-18874" r="-18875" t="0"/>
          <a:stretch/>
        </p:blipFill>
        <p:spPr>
          <a:xfrm>
            <a:off x="-914400" y="381000"/>
            <a:ext cx="10744200" cy="574516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descr="Description: C:\Users\dt_nga\AppData\Local\Microsoft\Windows\Temporary Internet Files\Content.Word\Quy trinh bao cao van de bao ve tre e trong truong hoc.jpg" id="537" name="Google Shape;537;p50"/>
          <p:cNvPicPr preferRelativeResize="0"/>
          <p:nvPr/>
        </p:nvPicPr>
        <p:blipFill rotWithShape="1">
          <a:blip r:embed="rId3">
            <a:alphaModFix/>
          </a:blip>
          <a:srcRect b="0" l="0" r="0" t="0"/>
          <a:stretch/>
        </p:blipFill>
        <p:spPr>
          <a:xfrm>
            <a:off x="0" y="228601"/>
            <a:ext cx="9144000" cy="6629400"/>
          </a:xfrm>
          <a:prstGeom prst="rect">
            <a:avLst/>
          </a:prstGeom>
          <a:noFill/>
          <a:ln>
            <a:noFill/>
          </a:ln>
        </p:spPr>
      </p:pic>
      <p:sp>
        <p:nvSpPr>
          <p:cNvPr id="538" name="Google Shape;538;p50"/>
          <p:cNvSpPr/>
          <p:nvPr/>
        </p:nvSpPr>
        <p:spPr>
          <a:xfrm>
            <a:off x="152401" y="76200"/>
            <a:ext cx="8836024" cy="457200"/>
          </a:xfrm>
          <a:prstGeom prst="flowChartAlternateProcess">
            <a:avLst/>
          </a:prstGeom>
          <a:gradFill>
            <a:gsLst>
              <a:gs pos="0">
                <a:srgbClr val="9933FF"/>
              </a:gs>
              <a:gs pos="50000">
                <a:srgbClr val="FBF7FF"/>
              </a:gs>
              <a:gs pos="100000">
                <a:srgbClr val="9933FF"/>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Quy trình xử lý chính thức các tình huống BL/XH</a:t>
            </a:r>
            <a:endParaRPr b="0"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500"/>
                                        <p:tgtEl>
                                          <p:spTgt spid="53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51"/>
          <p:cNvSpPr txBox="1"/>
          <p:nvPr>
            <p:ph type="title"/>
          </p:nvPr>
        </p:nvSpPr>
        <p:spPr>
          <a:xfrm>
            <a:off x="1447800" y="266700"/>
            <a:ext cx="6629400" cy="72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333CC"/>
                </a:solidFill>
                <a:latin typeface="Tahoma"/>
                <a:ea typeface="Tahoma"/>
                <a:cs typeface="Tahoma"/>
                <a:sym typeface="Tahoma"/>
              </a:rPr>
              <a:t>NGUYÊN TẮC HÀNH ĐỘNG</a:t>
            </a:r>
            <a:endParaRPr/>
          </a:p>
        </p:txBody>
      </p:sp>
      <p:sp>
        <p:nvSpPr>
          <p:cNvPr id="544" name="Google Shape;544;p51"/>
          <p:cNvSpPr txBox="1"/>
          <p:nvPr>
            <p:ph idx="1" type="body"/>
          </p:nvPr>
        </p:nvSpPr>
        <p:spPr>
          <a:xfrm>
            <a:off x="419100" y="990600"/>
            <a:ext cx="8420100" cy="4152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Noto Sans Symbols"/>
              <a:buChar char="⮚"/>
            </a:pPr>
            <a:r>
              <a:rPr b="1" lang="en-US" sz="2400">
                <a:latin typeface="Tahoma"/>
                <a:ea typeface="Tahoma"/>
                <a:cs typeface="Tahoma"/>
                <a:sym typeface="Tahoma"/>
              </a:rPr>
              <a:t>Hành động ngay lập tức, không được chậm trễ.</a:t>
            </a:r>
            <a:endParaRPr/>
          </a:p>
          <a:p>
            <a:pPr indent="-342900" lvl="0" marL="342900" rtl="0" algn="l">
              <a:lnSpc>
                <a:spcPct val="100000"/>
              </a:lnSpc>
              <a:spcBef>
                <a:spcPts val="1200"/>
              </a:spcBef>
              <a:spcAft>
                <a:spcPts val="0"/>
              </a:spcAft>
              <a:buClr>
                <a:schemeClr val="dk1"/>
              </a:buClr>
              <a:buSzPts val="2400"/>
              <a:buFont typeface="Noto Sans Symbols"/>
              <a:buChar char="⮚"/>
            </a:pPr>
            <a:r>
              <a:rPr b="1" lang="en-US" sz="2400">
                <a:latin typeface="Tahoma"/>
                <a:ea typeface="Tahoma"/>
                <a:cs typeface="Tahoma"/>
                <a:sym typeface="Tahoma"/>
              </a:rPr>
              <a:t>Đảm bảo giữ kín thông tin về trẻ và các bên liên quan (chỉ những người có trách nhiệm được thông báo).</a:t>
            </a:r>
            <a:endParaRPr/>
          </a:p>
          <a:p>
            <a:pPr indent="-342900" lvl="0" marL="342900" rtl="0" algn="l">
              <a:lnSpc>
                <a:spcPct val="100000"/>
              </a:lnSpc>
              <a:spcBef>
                <a:spcPts val="1200"/>
              </a:spcBef>
              <a:spcAft>
                <a:spcPts val="0"/>
              </a:spcAft>
              <a:buClr>
                <a:schemeClr val="dk1"/>
              </a:buClr>
              <a:buSzPts val="2400"/>
              <a:buFont typeface="Noto Sans Symbols"/>
              <a:buChar char="⮚"/>
            </a:pPr>
            <a:r>
              <a:rPr b="1" lang="en-US" sz="2400">
                <a:latin typeface="Tahoma"/>
                <a:ea typeface="Tahoma"/>
                <a:cs typeface="Tahoma"/>
                <a:sym typeface="Tahoma"/>
              </a:rPr>
              <a:t>Đảm bảo an toàn cho trẻ là yếu tố đầu tiên cần xem xét.</a:t>
            </a:r>
            <a:endParaRPr/>
          </a:p>
          <a:p>
            <a:pPr indent="-342900" lvl="0" marL="342900" rtl="0" algn="l">
              <a:lnSpc>
                <a:spcPct val="100000"/>
              </a:lnSpc>
              <a:spcBef>
                <a:spcPts val="1200"/>
              </a:spcBef>
              <a:spcAft>
                <a:spcPts val="0"/>
              </a:spcAft>
              <a:buClr>
                <a:schemeClr val="dk1"/>
              </a:buClr>
              <a:buSzPts val="2400"/>
              <a:buFont typeface="Noto Sans Symbols"/>
              <a:buChar char="⮚"/>
            </a:pPr>
            <a:r>
              <a:rPr b="1" lang="en-US" sz="2400">
                <a:latin typeface="Tahoma"/>
                <a:ea typeface="Tahoma"/>
                <a:cs typeface="Tahoma"/>
                <a:sym typeface="Tahoma"/>
              </a:rPr>
              <a:t>Đảm bảo những người liên quan phải nắm bắt được thông tin để phối hợp hành động.</a:t>
            </a:r>
            <a:endParaRPr/>
          </a:p>
          <a:p>
            <a:pPr indent="-342900" lvl="0" marL="342900" rtl="0" algn="l">
              <a:lnSpc>
                <a:spcPct val="100000"/>
              </a:lnSpc>
              <a:spcBef>
                <a:spcPts val="1200"/>
              </a:spcBef>
              <a:spcAft>
                <a:spcPts val="0"/>
              </a:spcAft>
              <a:buClr>
                <a:schemeClr val="dk1"/>
              </a:buClr>
              <a:buSzPts val="2400"/>
              <a:buFont typeface="Noto Sans Symbols"/>
              <a:buChar char="⮚"/>
            </a:pPr>
            <a:r>
              <a:rPr b="1" lang="en-US" sz="2400">
                <a:latin typeface="Tahoma"/>
                <a:ea typeface="Tahoma"/>
                <a:cs typeface="Tahoma"/>
                <a:sym typeface="Tahoma"/>
              </a:rPr>
              <a:t>Mọi quyết định đều phải xuất phát từ trẻ và vì trẻ.</a:t>
            </a:r>
            <a:endParaRPr/>
          </a:p>
        </p:txBody>
      </p:sp>
      <p:sp>
        <p:nvSpPr>
          <p:cNvPr id="545" name="Google Shape;545;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pic>
        <p:nvPicPr>
          <p:cNvPr id="546" name="Google Shape;546;p51"/>
          <p:cNvPicPr preferRelativeResize="0"/>
          <p:nvPr/>
        </p:nvPicPr>
        <p:blipFill rotWithShape="1">
          <a:blip r:embed="rId3">
            <a:alphaModFix/>
          </a:blip>
          <a:srcRect b="0" l="0" r="0" t="0"/>
          <a:stretch/>
        </p:blipFill>
        <p:spPr>
          <a:xfrm>
            <a:off x="1447800" y="5143500"/>
            <a:ext cx="6534150" cy="17335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2"/>
          <p:cNvSpPr txBox="1"/>
          <p:nvPr>
            <p:ph type="title"/>
          </p:nvPr>
        </p:nvSpPr>
        <p:spPr>
          <a:xfrm>
            <a:off x="2057400" y="274638"/>
            <a:ext cx="6629400" cy="12493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4000">
                <a:latin typeface="Tahoma"/>
                <a:ea typeface="Tahoma"/>
                <a:cs typeface="Tahoma"/>
                <a:sym typeface="Tahoma"/>
              </a:rPr>
              <a:t>Yêu cầu </a:t>
            </a:r>
            <a:endParaRPr/>
          </a:p>
        </p:txBody>
      </p:sp>
      <p:sp>
        <p:nvSpPr>
          <p:cNvPr id="552" name="Google Shape;552;p52"/>
          <p:cNvSpPr txBox="1"/>
          <p:nvPr>
            <p:ph idx="1" type="body"/>
          </p:nvPr>
        </p:nvSpPr>
        <p:spPr>
          <a:xfrm>
            <a:off x="620713" y="1122363"/>
            <a:ext cx="7886700" cy="4351337"/>
          </a:xfrm>
          <a:prstGeom prst="rect">
            <a:avLst/>
          </a:prstGeom>
          <a:noFill/>
          <a:ln>
            <a:noFill/>
          </a:ln>
        </p:spPr>
        <p:txBody>
          <a:bodyPr anchorCtr="0" anchor="t" bIns="45700" lIns="91425" spcFirstLastPara="1" rIns="91425" wrap="square" tIns="45700">
            <a:noAutofit/>
          </a:bodyPr>
          <a:lstStyle/>
          <a:p>
            <a:pPr indent="-342900" lvl="0" marL="342900" rtl="0" algn="l">
              <a:lnSpc>
                <a:spcPct val="114285"/>
              </a:lnSpc>
              <a:spcBef>
                <a:spcPts val="0"/>
              </a:spcBef>
              <a:spcAft>
                <a:spcPts val="0"/>
              </a:spcAft>
              <a:buClr>
                <a:srgbClr val="0000CC"/>
              </a:buClr>
              <a:buSzPts val="2800"/>
              <a:buFont typeface="Noto Sans Symbols"/>
              <a:buChar char="⮚"/>
            </a:pPr>
            <a:r>
              <a:rPr b="1" lang="en-US" sz="2800">
                <a:solidFill>
                  <a:srgbClr val="0000CC"/>
                </a:solidFill>
                <a:latin typeface="Tahoma"/>
                <a:ea typeface="Tahoma"/>
                <a:cs typeface="Tahoma"/>
                <a:sym typeface="Tahoma"/>
              </a:rPr>
              <a:t>Mọi giáo viên, cán bộ của nhà trường đều phải </a:t>
            </a:r>
            <a:r>
              <a:rPr b="1" lang="en-US" sz="2800">
                <a:solidFill>
                  <a:srgbClr val="FF0000"/>
                </a:solidFill>
                <a:latin typeface="Tahoma"/>
                <a:ea typeface="Tahoma"/>
                <a:cs typeface="Tahoma"/>
                <a:sym typeface="Tahoma"/>
              </a:rPr>
              <a:t>HÀNH ĐỘNG </a:t>
            </a:r>
            <a:r>
              <a:rPr b="1" lang="en-US" sz="2800">
                <a:solidFill>
                  <a:srgbClr val="0000FF"/>
                </a:solidFill>
                <a:latin typeface="Tahoma"/>
                <a:ea typeface="Tahoma"/>
                <a:cs typeface="Tahoma"/>
                <a:sym typeface="Tahoma"/>
              </a:rPr>
              <a:t>ngay</a:t>
            </a:r>
            <a:r>
              <a:rPr b="1" lang="en-US" sz="2800">
                <a:solidFill>
                  <a:srgbClr val="FF0000"/>
                </a:solidFill>
                <a:latin typeface="Tahoma"/>
                <a:ea typeface="Tahoma"/>
                <a:cs typeface="Tahoma"/>
                <a:sym typeface="Tahoma"/>
              </a:rPr>
              <a:t> </a:t>
            </a:r>
            <a:r>
              <a:rPr b="1" lang="en-US" sz="2800">
                <a:solidFill>
                  <a:srgbClr val="0000CC"/>
                </a:solidFill>
                <a:latin typeface="Tahoma"/>
                <a:ea typeface="Tahoma"/>
                <a:cs typeface="Tahoma"/>
                <a:sym typeface="Tahoma"/>
              </a:rPr>
              <a:t>khi chứng kiến, hoặc được thông báo, hoặc có thông tin liên quan đến bạo lực giới/quấy rối/xâm hại đối với học sinh</a:t>
            </a:r>
            <a:r>
              <a:rPr lang="en-US" sz="2800">
                <a:solidFill>
                  <a:srgbClr val="0000CC"/>
                </a:solidFill>
                <a:latin typeface="Tahoma"/>
                <a:ea typeface="Tahoma"/>
                <a:cs typeface="Tahoma"/>
                <a:sym typeface="Tahoma"/>
              </a:rPr>
              <a:t>. </a:t>
            </a:r>
            <a:endParaRPr/>
          </a:p>
          <a:p>
            <a:pPr indent="-190500" lvl="0" marL="342900" rtl="0" algn="l">
              <a:lnSpc>
                <a:spcPct val="116666"/>
              </a:lnSpc>
              <a:spcBef>
                <a:spcPts val="0"/>
              </a:spcBef>
              <a:spcAft>
                <a:spcPts val="0"/>
              </a:spcAft>
              <a:buClr>
                <a:schemeClr val="dk1"/>
              </a:buClr>
              <a:buSzPts val="2400"/>
              <a:buFont typeface="Noto Sans Symbols"/>
              <a:buNone/>
            </a:pPr>
            <a:r>
              <a:t/>
            </a:r>
            <a:endParaRPr sz="2400">
              <a:latin typeface="Tahoma"/>
              <a:ea typeface="Tahoma"/>
              <a:cs typeface="Tahoma"/>
              <a:sym typeface="Tahoma"/>
            </a:endParaRPr>
          </a:p>
          <a:p>
            <a:pPr indent="-342900" lvl="0" marL="342900" rtl="0" algn="l">
              <a:lnSpc>
                <a:spcPct val="133333"/>
              </a:lnSpc>
              <a:spcBef>
                <a:spcPts val="0"/>
              </a:spcBef>
              <a:spcAft>
                <a:spcPts val="0"/>
              </a:spcAft>
              <a:buClr>
                <a:schemeClr val="dk1"/>
              </a:buClr>
              <a:buSzPts val="2400"/>
              <a:buFont typeface="Tahoma"/>
              <a:buNone/>
            </a:pPr>
            <a:r>
              <a:rPr lang="en-US" sz="2400">
                <a:latin typeface="Tahoma"/>
                <a:ea typeface="Tahoma"/>
                <a:cs typeface="Tahoma"/>
                <a:sym typeface="Tahoma"/>
              </a:rPr>
              <a:t>	</a:t>
            </a:r>
            <a:r>
              <a:rPr b="1" lang="en-US" sz="2400">
                <a:latin typeface="Tahoma"/>
                <a:ea typeface="Tahoma"/>
                <a:cs typeface="Tahoma"/>
                <a:sym typeface="Tahoma"/>
              </a:rPr>
              <a:t>Việc chậm trễ hoặc không phản ứng có thể khiến HS rơi vào nguy cơ bị bạo lực giới ngày một trầm trọng, ảnh hưởng đến sức khỏe/tính mạng.</a:t>
            </a:r>
            <a:endParaRPr/>
          </a:p>
        </p:txBody>
      </p:sp>
      <p:sp>
        <p:nvSpPr>
          <p:cNvPr id="553" name="Google Shape;553;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
        <p:nvSpPr>
          <p:cNvPr id="554" name="Google Shape;554;p52"/>
          <p:cNvSpPr/>
          <p:nvPr/>
        </p:nvSpPr>
        <p:spPr>
          <a:xfrm>
            <a:off x="457200" y="633413"/>
            <a:ext cx="1600200" cy="5334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55" name="Google Shape;555;p52"/>
          <p:cNvPicPr preferRelativeResize="0"/>
          <p:nvPr/>
        </p:nvPicPr>
        <p:blipFill rotWithShape="1">
          <a:blip r:embed="rId3">
            <a:alphaModFix/>
          </a:blip>
          <a:srcRect b="0" l="0" r="0" t="0"/>
          <a:stretch/>
        </p:blipFill>
        <p:spPr>
          <a:xfrm>
            <a:off x="2057400" y="5029200"/>
            <a:ext cx="5543550" cy="18288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3"/>
          <p:cNvSpPr txBox="1"/>
          <p:nvPr>
            <p:ph type="title"/>
          </p:nvPr>
        </p:nvSpPr>
        <p:spPr>
          <a:xfrm>
            <a:off x="457200" y="65405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600">
                <a:solidFill>
                  <a:srgbClr val="0000FF"/>
                </a:solidFill>
              </a:rPr>
              <a:t>Quy trình quản lý các ca báo cáo bạo lực/xâm hại của nhà trường</a:t>
            </a:r>
            <a:endParaRPr sz="3600">
              <a:solidFill>
                <a:srgbClr val="0000FF"/>
              </a:solidFill>
            </a:endParaRPr>
          </a:p>
        </p:txBody>
      </p:sp>
      <p:grpSp>
        <p:nvGrpSpPr>
          <p:cNvPr id="561" name="Google Shape;561;p53"/>
          <p:cNvGrpSpPr/>
          <p:nvPr/>
        </p:nvGrpSpPr>
        <p:grpSpPr>
          <a:xfrm>
            <a:off x="307000" y="2902945"/>
            <a:ext cx="8529998" cy="1356908"/>
            <a:chOff x="2200" y="845545"/>
            <a:chExt cx="8529998" cy="1356908"/>
          </a:xfrm>
        </p:grpSpPr>
        <p:sp>
          <p:nvSpPr>
            <p:cNvPr id="562" name="Google Shape;562;p53"/>
            <p:cNvSpPr/>
            <p:nvPr/>
          </p:nvSpPr>
          <p:spPr>
            <a:xfrm>
              <a:off x="2200" y="845545"/>
              <a:ext cx="2792015" cy="1356908"/>
            </a:xfrm>
            <a:prstGeom prst="chevron">
              <a:avLst>
                <a:gd fmla="val 50000" name="adj"/>
              </a:avLst>
            </a:prstGeom>
            <a:solidFill>
              <a:srgbClr val="00B0F0"/>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53"/>
            <p:cNvSpPr txBox="1"/>
            <p:nvPr/>
          </p:nvSpPr>
          <p:spPr>
            <a:xfrm>
              <a:off x="680654" y="845545"/>
              <a:ext cx="1435107" cy="1356908"/>
            </a:xfrm>
            <a:prstGeom prst="rect">
              <a:avLst/>
            </a:prstGeom>
            <a:noFill/>
            <a:ln>
              <a:noFill/>
            </a:ln>
          </p:spPr>
          <p:txBody>
            <a:bodyPr anchorCtr="0" anchor="ctr" bIns="32000" lIns="96000" spcFirstLastPara="1" rIns="32000" wrap="square" tIns="32000">
              <a:noAutofit/>
            </a:bodyPr>
            <a:lstStyle/>
            <a:p>
              <a:pPr indent="0" lvl="0" marL="0" marR="0" rtl="0" algn="ctr">
                <a:lnSpc>
                  <a:spcPct val="9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1. Đánh giá ban đầu</a:t>
              </a:r>
              <a:endParaRPr b="1" i="0" sz="2400" u="none" cap="none" strike="noStrike">
                <a:solidFill>
                  <a:schemeClr val="lt1"/>
                </a:solidFill>
                <a:latin typeface="Arial"/>
                <a:ea typeface="Arial"/>
                <a:cs typeface="Arial"/>
                <a:sym typeface="Arial"/>
              </a:endParaRPr>
            </a:p>
          </p:txBody>
        </p:sp>
        <p:sp>
          <p:nvSpPr>
            <p:cNvPr id="564" name="Google Shape;564;p53"/>
            <p:cNvSpPr/>
            <p:nvPr/>
          </p:nvSpPr>
          <p:spPr>
            <a:xfrm>
              <a:off x="2515014" y="845545"/>
              <a:ext cx="2792015" cy="1356908"/>
            </a:xfrm>
            <a:prstGeom prst="chevron">
              <a:avLst>
                <a:gd fmla="val 50000" name="adj"/>
              </a:avLst>
            </a:prstGeom>
            <a:solidFill>
              <a:schemeClr val="accent6"/>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53"/>
            <p:cNvSpPr txBox="1"/>
            <p:nvPr/>
          </p:nvSpPr>
          <p:spPr>
            <a:xfrm>
              <a:off x="3193468" y="845545"/>
              <a:ext cx="1435107" cy="1356908"/>
            </a:xfrm>
            <a:prstGeom prst="rect">
              <a:avLst/>
            </a:prstGeom>
            <a:noFill/>
            <a:ln>
              <a:noFill/>
            </a:ln>
          </p:spPr>
          <p:txBody>
            <a:bodyPr anchorCtr="0" anchor="ctr" bIns="32000" lIns="96000" spcFirstLastPara="1" rIns="32000" wrap="square" tIns="32000">
              <a:noAutofit/>
            </a:bodyPr>
            <a:lstStyle/>
            <a:p>
              <a:pPr indent="0" lvl="0" marL="0" marR="0" rtl="0" algn="ctr">
                <a:lnSpc>
                  <a:spcPct val="9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2. Phỏng vấn học sinh</a:t>
              </a:r>
              <a:endParaRPr b="1" i="0" sz="2400" u="none" cap="none" strike="noStrike">
                <a:solidFill>
                  <a:schemeClr val="lt1"/>
                </a:solidFill>
                <a:latin typeface="Arial"/>
                <a:ea typeface="Arial"/>
                <a:cs typeface="Arial"/>
                <a:sym typeface="Arial"/>
              </a:endParaRPr>
            </a:p>
          </p:txBody>
        </p:sp>
        <p:sp>
          <p:nvSpPr>
            <p:cNvPr id="566" name="Google Shape;566;p53"/>
            <p:cNvSpPr/>
            <p:nvPr/>
          </p:nvSpPr>
          <p:spPr>
            <a:xfrm>
              <a:off x="5027828" y="845545"/>
              <a:ext cx="3504370" cy="1356908"/>
            </a:xfrm>
            <a:prstGeom prst="chevron">
              <a:avLst>
                <a:gd fmla="val 50000" name="adj"/>
              </a:avLst>
            </a:prstGeom>
            <a:solidFill>
              <a:srgbClr val="7030A0"/>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53"/>
            <p:cNvSpPr txBox="1"/>
            <p:nvPr/>
          </p:nvSpPr>
          <p:spPr>
            <a:xfrm>
              <a:off x="5706282" y="845545"/>
              <a:ext cx="2147462" cy="1356908"/>
            </a:xfrm>
            <a:prstGeom prst="rect">
              <a:avLst/>
            </a:prstGeom>
            <a:noFill/>
            <a:ln>
              <a:noFill/>
            </a:ln>
          </p:spPr>
          <p:txBody>
            <a:bodyPr anchorCtr="0" anchor="ctr" bIns="32000" lIns="96000" spcFirstLastPara="1" rIns="32000" wrap="square" tIns="32000">
              <a:noAutofit/>
            </a:bodyPr>
            <a:lstStyle/>
            <a:p>
              <a:pPr indent="0" lvl="0" marL="0" marR="0" rtl="0" algn="ctr">
                <a:lnSpc>
                  <a:spcPct val="9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3. Ứng phó trong quá trình báo cáo</a:t>
              </a:r>
              <a:endParaRPr b="1" i="0" sz="2400" u="none" cap="none" strike="noStrike">
                <a:solidFill>
                  <a:schemeClr val="lt1"/>
                </a:solidFill>
                <a:latin typeface="Arial"/>
                <a:ea typeface="Arial"/>
                <a:cs typeface="Arial"/>
                <a:sym typeface="Arial"/>
              </a:endParaRPr>
            </a:p>
          </p:txBody>
        </p:sp>
      </p:grpSp>
      <p:sp>
        <p:nvSpPr>
          <p:cNvPr id="568" name="Google Shape;568;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600">
                <a:solidFill>
                  <a:srgbClr val="0000FF"/>
                </a:solidFill>
                <a:latin typeface="Calibri"/>
                <a:ea typeface="Calibri"/>
                <a:cs typeface="Calibri"/>
                <a:sym typeface="Calibri"/>
              </a:rPr>
              <a:t>(1) Đánh giá ban đầu</a:t>
            </a:r>
            <a:endParaRPr b="1" sz="3600">
              <a:solidFill>
                <a:srgbClr val="0000FF"/>
              </a:solidFill>
              <a:latin typeface="Calibri"/>
              <a:ea typeface="Calibri"/>
              <a:cs typeface="Calibri"/>
              <a:sym typeface="Calibri"/>
            </a:endParaRPr>
          </a:p>
        </p:txBody>
      </p:sp>
      <p:sp>
        <p:nvSpPr>
          <p:cNvPr id="575" name="Google Shape;575;p54"/>
          <p:cNvSpPr txBox="1"/>
          <p:nvPr>
            <p:ph idx="1" type="body"/>
          </p:nvPr>
        </p:nvSpPr>
        <p:spPr>
          <a:xfrm>
            <a:off x="381000" y="1333500"/>
            <a:ext cx="5467350" cy="50673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Noto Sans Symbols"/>
              <a:buChar char="❖"/>
            </a:pPr>
            <a:r>
              <a:rPr b="1" lang="en-US" sz="2800">
                <a:latin typeface="Calibri"/>
                <a:ea typeface="Calibri"/>
                <a:cs typeface="Calibri"/>
                <a:sym typeface="Calibri"/>
              </a:rPr>
              <a:t>BGH, GVCN, giáo viên chuyên trách hay cán bộ tham vấn tâm lý thực hiện:</a:t>
            </a:r>
            <a:endParaRPr b="1" sz="2800">
              <a:latin typeface="Calibri"/>
              <a:ea typeface="Calibri"/>
              <a:cs typeface="Calibri"/>
              <a:sym typeface="Calibri"/>
            </a:endParaRPr>
          </a:p>
          <a:p>
            <a:pPr indent="-285750" lvl="1" marL="742950" rtl="0" algn="l">
              <a:lnSpc>
                <a:spcPct val="100000"/>
              </a:lnSpc>
              <a:spcBef>
                <a:spcPts val="1200"/>
              </a:spcBef>
              <a:spcAft>
                <a:spcPts val="0"/>
              </a:spcAft>
              <a:buClr>
                <a:srgbClr val="0000FF"/>
              </a:buClr>
              <a:buSzPts val="2800"/>
              <a:buFont typeface="Noto Sans Symbols"/>
              <a:buChar char="▪"/>
            </a:pPr>
            <a:r>
              <a:rPr lang="en-US" sz="2800"/>
              <a:t>Đánh giá nhanh</a:t>
            </a:r>
            <a:endParaRPr/>
          </a:p>
          <a:p>
            <a:pPr indent="-285750" lvl="1" marL="742950" rtl="0" algn="l">
              <a:lnSpc>
                <a:spcPct val="100000"/>
              </a:lnSpc>
              <a:spcBef>
                <a:spcPts val="1200"/>
              </a:spcBef>
              <a:spcAft>
                <a:spcPts val="0"/>
              </a:spcAft>
              <a:buClr>
                <a:srgbClr val="0000FF"/>
              </a:buClr>
              <a:buSzPts val="2800"/>
              <a:buFont typeface="Noto Sans Symbols"/>
              <a:buChar char="▪"/>
            </a:pPr>
            <a:r>
              <a:rPr lang="en-US" sz="2800"/>
              <a:t>Quyết định tính nghiêm trọng (những trợ giúp kịp thời nếu cần: Y tế, Tâm lý,...)</a:t>
            </a:r>
            <a:endParaRPr/>
          </a:p>
          <a:p>
            <a:pPr indent="-285750" lvl="1" marL="742950" rtl="0" algn="l">
              <a:lnSpc>
                <a:spcPct val="100000"/>
              </a:lnSpc>
              <a:spcBef>
                <a:spcPts val="1200"/>
              </a:spcBef>
              <a:spcAft>
                <a:spcPts val="0"/>
              </a:spcAft>
              <a:buClr>
                <a:srgbClr val="0000FF"/>
              </a:buClr>
              <a:buSzPts val="2800"/>
              <a:buFont typeface="Noto Sans Symbols"/>
              <a:buChar char="▪"/>
            </a:pPr>
            <a:r>
              <a:rPr lang="en-US" sz="2800"/>
              <a:t>Kế hoạch tiếp theo?</a:t>
            </a:r>
            <a:endParaRPr/>
          </a:p>
          <a:p>
            <a:pPr indent="-171450" lvl="1" marL="742950" rtl="0" algn="l">
              <a:lnSpc>
                <a:spcPct val="100000"/>
              </a:lnSpc>
              <a:spcBef>
                <a:spcPts val="360"/>
              </a:spcBef>
              <a:spcAft>
                <a:spcPts val="0"/>
              </a:spcAft>
              <a:buClr>
                <a:schemeClr val="dk1"/>
              </a:buClr>
              <a:buSzPts val="1800"/>
              <a:buNone/>
            </a:pPr>
            <a:r>
              <a:t/>
            </a:r>
            <a:endParaRPr sz="1800"/>
          </a:p>
        </p:txBody>
      </p:sp>
      <p:sp>
        <p:nvSpPr>
          <p:cNvPr id="576" name="Google Shape;576;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pic>
        <p:nvPicPr>
          <p:cNvPr descr="MCj00787110000[1]" id="577" name="Google Shape;577;p54"/>
          <p:cNvPicPr preferRelativeResize="0"/>
          <p:nvPr/>
        </p:nvPicPr>
        <p:blipFill rotWithShape="1">
          <a:blip r:embed="rId3">
            <a:alphaModFix/>
          </a:blip>
          <a:srcRect b="0" l="0" r="0" t="0"/>
          <a:stretch/>
        </p:blipFill>
        <p:spPr>
          <a:xfrm rot="1126559">
            <a:off x="6124575" y="1306513"/>
            <a:ext cx="2247900" cy="5191125"/>
          </a:xfrm>
          <a:prstGeom prst="rect">
            <a:avLst/>
          </a:prstGeom>
          <a:solidFill>
            <a:srgbClr val="FFFF00"/>
          </a:solid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5"/>
          <p:cNvSpPr txBox="1"/>
          <p:nvPr>
            <p:ph type="title"/>
          </p:nvPr>
        </p:nvSpPr>
        <p:spPr>
          <a:xfrm>
            <a:off x="404813" y="-762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400">
                <a:solidFill>
                  <a:srgbClr val="0000FF"/>
                </a:solidFill>
                <a:latin typeface="Calibri"/>
                <a:ea typeface="Calibri"/>
                <a:cs typeface="Calibri"/>
                <a:sym typeface="Calibri"/>
              </a:rPr>
              <a:t>(2) Phỏng vấn học sinh - Thu thập thông tin</a:t>
            </a:r>
            <a:endParaRPr b="1" sz="3400">
              <a:solidFill>
                <a:srgbClr val="0000FF"/>
              </a:solidFill>
              <a:latin typeface="Calibri"/>
              <a:ea typeface="Calibri"/>
              <a:cs typeface="Calibri"/>
              <a:sym typeface="Calibri"/>
            </a:endParaRPr>
          </a:p>
        </p:txBody>
      </p:sp>
      <p:sp>
        <p:nvSpPr>
          <p:cNvPr id="583" name="Google Shape;583;p55"/>
          <p:cNvSpPr txBox="1"/>
          <p:nvPr>
            <p:ph idx="1" type="body"/>
          </p:nvPr>
        </p:nvSpPr>
        <p:spPr>
          <a:xfrm>
            <a:off x="304800" y="990600"/>
            <a:ext cx="6832600" cy="5867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Noto Sans Symbols"/>
              <a:buChar char="⮚"/>
            </a:pPr>
            <a:r>
              <a:rPr b="1" lang="en-US" sz="3200">
                <a:latin typeface="Calibri"/>
                <a:ea typeface="Calibri"/>
                <a:cs typeface="Calibri"/>
                <a:sym typeface="Calibri"/>
              </a:rPr>
              <a:t>Chọn ai phỏng vấn HS?</a:t>
            </a:r>
            <a:endParaRPr/>
          </a:p>
          <a:p>
            <a:pPr indent="-342900" lvl="0" marL="342900" rtl="0" algn="l">
              <a:lnSpc>
                <a:spcPct val="110000"/>
              </a:lnSpc>
              <a:spcBef>
                <a:spcPts val="600"/>
              </a:spcBef>
              <a:spcAft>
                <a:spcPts val="0"/>
              </a:spcAft>
              <a:buClr>
                <a:srgbClr val="0000FF"/>
              </a:buClr>
              <a:buSzPts val="2800"/>
              <a:buFont typeface="Noto Sans Symbols"/>
              <a:buChar char="▪"/>
            </a:pPr>
            <a:r>
              <a:rPr lang="en-US" sz="2800">
                <a:solidFill>
                  <a:srgbClr val="0000FF"/>
                </a:solidFill>
                <a:latin typeface="Calibri"/>
                <a:ea typeface="Calibri"/>
                <a:cs typeface="Calibri"/>
                <a:sym typeface="Calibri"/>
              </a:rPr>
              <a:t>BGH phỏng vấn?</a:t>
            </a:r>
            <a:endParaRPr/>
          </a:p>
          <a:p>
            <a:pPr indent="-342900" lvl="0" marL="342900" rtl="0" algn="l">
              <a:lnSpc>
                <a:spcPct val="110000"/>
              </a:lnSpc>
              <a:spcBef>
                <a:spcPts val="600"/>
              </a:spcBef>
              <a:spcAft>
                <a:spcPts val="0"/>
              </a:spcAft>
              <a:buClr>
                <a:srgbClr val="0000FF"/>
              </a:buClr>
              <a:buSzPts val="2800"/>
              <a:buFont typeface="Noto Sans Symbols"/>
              <a:buChar char="▪"/>
            </a:pPr>
            <a:r>
              <a:rPr lang="en-US" sz="2800">
                <a:solidFill>
                  <a:srgbClr val="0000FF"/>
                </a:solidFill>
                <a:latin typeface="Calibri"/>
                <a:ea typeface="Calibri"/>
                <a:cs typeface="Calibri"/>
                <a:sym typeface="Calibri"/>
              </a:rPr>
              <a:t>Giáo viên chủ nhiệm?</a:t>
            </a:r>
            <a:endParaRPr/>
          </a:p>
          <a:p>
            <a:pPr indent="-342900" lvl="0" marL="342900" rtl="0" algn="l">
              <a:lnSpc>
                <a:spcPct val="110000"/>
              </a:lnSpc>
              <a:spcBef>
                <a:spcPts val="600"/>
              </a:spcBef>
              <a:spcAft>
                <a:spcPts val="0"/>
              </a:spcAft>
              <a:buClr>
                <a:srgbClr val="0000FF"/>
              </a:buClr>
              <a:buSzPts val="2800"/>
              <a:buFont typeface="Noto Sans Symbols"/>
              <a:buChar char="▪"/>
            </a:pPr>
            <a:r>
              <a:rPr lang="en-US" sz="2800">
                <a:solidFill>
                  <a:srgbClr val="0000FF"/>
                </a:solidFill>
                <a:latin typeface="Calibri"/>
                <a:ea typeface="Calibri"/>
                <a:cs typeface="Calibri"/>
                <a:sym typeface="Calibri"/>
              </a:rPr>
              <a:t>Cán bộ tham vấn tâm lý?</a:t>
            </a:r>
            <a:endParaRPr/>
          </a:p>
          <a:p>
            <a:pPr indent="-342900" lvl="0" marL="342900" rtl="0" algn="l">
              <a:lnSpc>
                <a:spcPct val="110000"/>
              </a:lnSpc>
              <a:spcBef>
                <a:spcPts val="600"/>
              </a:spcBef>
              <a:spcAft>
                <a:spcPts val="0"/>
              </a:spcAft>
              <a:buClr>
                <a:srgbClr val="0000FF"/>
              </a:buClr>
              <a:buSzPts val="2800"/>
              <a:buFont typeface="Noto Sans Symbols"/>
              <a:buChar char="▪"/>
            </a:pPr>
            <a:r>
              <a:rPr lang="en-US" sz="2800">
                <a:solidFill>
                  <a:srgbClr val="0000FF"/>
                </a:solidFill>
                <a:latin typeface="Calibri"/>
                <a:ea typeface="Calibri"/>
                <a:cs typeface="Calibri"/>
                <a:sym typeface="Calibri"/>
              </a:rPr>
              <a:t>Có thể mời chuyên gia có kinh nghiệm giúp phỏng vấn?</a:t>
            </a:r>
            <a:endParaRPr/>
          </a:p>
          <a:p>
            <a:pPr indent="-342900" lvl="0" marL="342900" rtl="0" algn="l">
              <a:lnSpc>
                <a:spcPct val="110000"/>
              </a:lnSpc>
              <a:spcBef>
                <a:spcPts val="600"/>
              </a:spcBef>
              <a:spcAft>
                <a:spcPts val="0"/>
              </a:spcAft>
              <a:buClr>
                <a:srgbClr val="0000FF"/>
              </a:buClr>
              <a:buSzPts val="2800"/>
              <a:buFont typeface="Noto Sans Symbols"/>
              <a:buChar char="▪"/>
            </a:pPr>
            <a:r>
              <a:rPr lang="en-US" sz="2800">
                <a:solidFill>
                  <a:srgbClr val="0000FF"/>
                </a:solidFill>
                <a:latin typeface="Calibri"/>
                <a:ea typeface="Calibri"/>
                <a:cs typeface="Calibri"/>
                <a:sym typeface="Calibri"/>
              </a:rPr>
              <a:t>Giáo viên phụ trách Đoàn – Đội?</a:t>
            </a:r>
            <a:endParaRPr/>
          </a:p>
          <a:p>
            <a:pPr indent="0" lvl="0" marL="0" rtl="0" algn="l">
              <a:lnSpc>
                <a:spcPct val="110000"/>
              </a:lnSpc>
              <a:spcBef>
                <a:spcPts val="600"/>
              </a:spcBef>
              <a:spcAft>
                <a:spcPts val="0"/>
              </a:spcAft>
              <a:buClr>
                <a:schemeClr val="dk1"/>
              </a:buClr>
              <a:buSzPts val="2800"/>
              <a:buNone/>
            </a:pPr>
            <a:r>
              <a:rPr lang="en-US" sz="2800">
                <a:latin typeface="Calibri"/>
                <a:ea typeface="Calibri"/>
                <a:cs typeface="Calibri"/>
                <a:sym typeface="Calibri"/>
              </a:rPr>
              <a:t>* </a:t>
            </a:r>
            <a:r>
              <a:rPr i="1" lang="en-US" sz="2800">
                <a:solidFill>
                  <a:srgbClr val="FF0000"/>
                </a:solidFill>
                <a:latin typeface="Calibri"/>
                <a:ea typeface="Calibri"/>
                <a:cs typeface="Calibri"/>
                <a:sym typeface="Calibri"/>
              </a:rPr>
              <a:t>Tuỳ ca/tuỳ tình hình...!</a:t>
            </a:r>
            <a:endParaRPr/>
          </a:p>
          <a:p>
            <a:pPr indent="-342900" lvl="0" marL="342900" rtl="0" algn="l">
              <a:lnSpc>
                <a:spcPct val="100000"/>
              </a:lnSpc>
              <a:spcBef>
                <a:spcPts val="640"/>
              </a:spcBef>
              <a:spcAft>
                <a:spcPts val="0"/>
              </a:spcAft>
              <a:buClr>
                <a:schemeClr val="dk1"/>
              </a:buClr>
              <a:buSzPts val="3200"/>
              <a:buFont typeface="Noto Sans Symbols"/>
              <a:buChar char="⮚"/>
            </a:pPr>
            <a:r>
              <a:rPr b="1" lang="en-US" sz="3200">
                <a:latin typeface="Calibri"/>
                <a:ea typeface="Calibri"/>
                <a:cs typeface="Calibri"/>
                <a:sym typeface="Calibri"/>
              </a:rPr>
              <a:t>Phỏng vấn những gì? nội dung gì?</a:t>
            </a:r>
            <a:endParaRPr b="1" sz="3200">
              <a:latin typeface="Calibri"/>
              <a:ea typeface="Calibri"/>
              <a:cs typeface="Calibri"/>
              <a:sym typeface="Calibri"/>
            </a:endParaRPr>
          </a:p>
        </p:txBody>
      </p:sp>
      <p:sp>
        <p:nvSpPr>
          <p:cNvPr id="584" name="Google Shape;584;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pic>
        <p:nvPicPr>
          <p:cNvPr id="585" name="Google Shape;585;p55"/>
          <p:cNvPicPr preferRelativeResize="0"/>
          <p:nvPr/>
        </p:nvPicPr>
        <p:blipFill rotWithShape="1">
          <a:blip r:embed="rId3">
            <a:alphaModFix/>
          </a:blip>
          <a:srcRect b="0" l="0" r="0" t="0"/>
          <a:stretch/>
        </p:blipFill>
        <p:spPr>
          <a:xfrm>
            <a:off x="7137400" y="1981200"/>
            <a:ext cx="2006600" cy="327501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6"/>
          <p:cNvSpPr txBox="1"/>
          <p:nvPr>
            <p:ph type="title"/>
          </p:nvPr>
        </p:nvSpPr>
        <p:spPr>
          <a:xfrm>
            <a:off x="1231900" y="173038"/>
            <a:ext cx="71628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600">
                <a:solidFill>
                  <a:srgbClr val="0000FF"/>
                </a:solidFill>
                <a:latin typeface="Calibri"/>
                <a:ea typeface="Calibri"/>
                <a:cs typeface="Calibri"/>
                <a:sym typeface="Calibri"/>
              </a:rPr>
              <a:t>Thông tin thu thập - Nội dung phỏng vấn học sinh</a:t>
            </a:r>
            <a:endParaRPr b="1" sz="3600">
              <a:solidFill>
                <a:srgbClr val="0000FF"/>
              </a:solidFill>
              <a:latin typeface="Calibri"/>
              <a:ea typeface="Calibri"/>
              <a:cs typeface="Calibri"/>
              <a:sym typeface="Calibri"/>
            </a:endParaRPr>
          </a:p>
        </p:txBody>
      </p:sp>
      <p:sp>
        <p:nvSpPr>
          <p:cNvPr id="592" name="Google Shape;592;p56"/>
          <p:cNvSpPr txBox="1"/>
          <p:nvPr>
            <p:ph idx="1" type="body"/>
          </p:nvPr>
        </p:nvSpPr>
        <p:spPr>
          <a:xfrm>
            <a:off x="1524000" y="1360488"/>
            <a:ext cx="7467600" cy="5497512"/>
          </a:xfrm>
          <a:prstGeom prst="rect">
            <a:avLst/>
          </a:prstGeom>
          <a:noFill/>
          <a:ln>
            <a:noFill/>
          </a:ln>
        </p:spPr>
        <p:txBody>
          <a:bodyPr anchorCtr="0" anchor="t" bIns="45700" lIns="91425" spcFirstLastPara="1" rIns="91425" wrap="square" tIns="45700">
            <a:normAutofit/>
          </a:bodyPr>
          <a:lstStyle/>
          <a:p>
            <a:pPr indent="-344488" lvl="1" marL="465138" rtl="0" algn="l">
              <a:lnSpc>
                <a:spcPct val="100000"/>
              </a:lnSpc>
              <a:spcBef>
                <a:spcPts val="0"/>
              </a:spcBef>
              <a:spcAft>
                <a:spcPts val="0"/>
              </a:spcAft>
              <a:buClr>
                <a:schemeClr val="dk1"/>
              </a:buClr>
              <a:buSzPts val="2400"/>
              <a:buFont typeface="Calibri"/>
              <a:buAutoNum type="arabicPeriod"/>
            </a:pPr>
            <a:r>
              <a:rPr b="1" lang="en-US" sz="2400">
                <a:latin typeface="Calibri"/>
                <a:ea typeface="Calibri"/>
                <a:cs typeface="Calibri"/>
                <a:sym typeface="Calibri"/>
              </a:rPr>
              <a:t>Tiếp cận dựa trên các thông tin đã có từ báo cáo sơ bộ ban đầu.</a:t>
            </a:r>
            <a:endParaRPr b="1" sz="2400">
              <a:latin typeface="Calibri"/>
              <a:ea typeface="Calibri"/>
              <a:cs typeface="Calibri"/>
              <a:sym typeface="Calibri"/>
            </a:endParaRPr>
          </a:p>
          <a:p>
            <a:pPr indent="-344488" lvl="1" marL="465138" rtl="0" algn="l">
              <a:lnSpc>
                <a:spcPct val="100000"/>
              </a:lnSpc>
              <a:spcBef>
                <a:spcPts val="600"/>
              </a:spcBef>
              <a:spcAft>
                <a:spcPts val="0"/>
              </a:spcAft>
              <a:buClr>
                <a:schemeClr val="dk1"/>
              </a:buClr>
              <a:buSzPts val="2400"/>
              <a:buFont typeface="Calibri"/>
              <a:buAutoNum type="arabicPeriod"/>
            </a:pPr>
            <a:r>
              <a:rPr b="1" lang="en-US" sz="2400">
                <a:latin typeface="Calibri"/>
                <a:ea typeface="Calibri"/>
                <a:cs typeface="Calibri"/>
                <a:sym typeface="Calibri"/>
              </a:rPr>
              <a:t>Tìm kiếm thêm các thông tin </a:t>
            </a:r>
            <a:r>
              <a:rPr b="1" lang="en-US" sz="2400" u="sng">
                <a:latin typeface="Calibri"/>
                <a:ea typeface="Calibri"/>
                <a:cs typeface="Calibri"/>
                <a:sym typeface="Calibri"/>
              </a:rPr>
              <a:t>làm rõ những gì báo cáo ban đầu chưa có </a:t>
            </a:r>
            <a:r>
              <a:rPr b="1" lang="en-US" sz="2400">
                <a:latin typeface="Calibri"/>
                <a:ea typeface="Calibri"/>
                <a:cs typeface="Calibri"/>
                <a:sym typeface="Calibri"/>
              </a:rPr>
              <a:t>(</a:t>
            </a:r>
            <a:r>
              <a:rPr b="1" i="1" lang="en-US" sz="2400">
                <a:latin typeface="Calibri"/>
                <a:ea typeface="Calibri"/>
                <a:cs typeface="Calibri"/>
                <a:sym typeface="Calibri"/>
              </a:rPr>
              <a:t>liên quan đến vụ việc xảy ra, thời gian, tên người có liên quan, địa điểm xảy ra</a:t>
            </a:r>
            <a:r>
              <a:rPr b="1" lang="en-US" sz="2400">
                <a:latin typeface="Calibri"/>
                <a:ea typeface="Calibri"/>
                <a:cs typeface="Calibri"/>
                <a:sym typeface="Calibri"/>
              </a:rPr>
              <a:t>...)</a:t>
            </a:r>
            <a:endParaRPr b="1" sz="2400">
              <a:latin typeface="Calibri"/>
              <a:ea typeface="Calibri"/>
              <a:cs typeface="Calibri"/>
              <a:sym typeface="Calibri"/>
            </a:endParaRPr>
          </a:p>
          <a:p>
            <a:pPr indent="-344488" lvl="1" marL="465138" rtl="0" algn="l">
              <a:lnSpc>
                <a:spcPct val="100000"/>
              </a:lnSpc>
              <a:spcBef>
                <a:spcPts val="600"/>
              </a:spcBef>
              <a:spcAft>
                <a:spcPts val="0"/>
              </a:spcAft>
              <a:buClr>
                <a:schemeClr val="dk1"/>
              </a:buClr>
              <a:buSzPts val="2400"/>
              <a:buFont typeface="Calibri"/>
              <a:buAutoNum type="arabicPeriod"/>
            </a:pPr>
            <a:r>
              <a:rPr b="1" lang="en-US" sz="2400">
                <a:latin typeface="Calibri"/>
                <a:ea typeface="Calibri"/>
                <a:cs typeface="Calibri"/>
                <a:sym typeface="Calibri"/>
              </a:rPr>
              <a:t>Để </a:t>
            </a:r>
            <a:r>
              <a:rPr b="1" lang="en-US" sz="2400" u="sng">
                <a:latin typeface="Calibri"/>
                <a:ea typeface="Calibri"/>
                <a:cs typeface="Calibri"/>
                <a:sym typeface="Calibri"/>
              </a:rPr>
              <a:t>HS quyết định </a:t>
            </a:r>
            <a:r>
              <a:rPr b="1" lang="en-US" sz="2400">
                <a:latin typeface="Calibri"/>
                <a:ea typeface="Calibri"/>
                <a:cs typeface="Calibri"/>
                <a:sym typeface="Calibri"/>
              </a:rPr>
              <a:t>xem muốn trả lời thế nào (</a:t>
            </a:r>
            <a:r>
              <a:rPr b="1" i="1" lang="en-US" sz="2400">
                <a:latin typeface="Calibri"/>
                <a:ea typeface="Calibri"/>
                <a:cs typeface="Calibri"/>
                <a:sym typeface="Calibri"/>
              </a:rPr>
              <a:t>có, không, không biết, không chắc chắn</a:t>
            </a:r>
            <a:r>
              <a:rPr b="1" lang="en-US" sz="2400">
                <a:latin typeface="Calibri"/>
                <a:ea typeface="Calibri"/>
                <a:cs typeface="Calibri"/>
                <a:sym typeface="Calibri"/>
              </a:rPr>
              <a:t>) về sự việc.</a:t>
            </a:r>
            <a:endParaRPr/>
          </a:p>
          <a:p>
            <a:pPr indent="-344488" lvl="1" marL="465138" rtl="0" algn="l">
              <a:lnSpc>
                <a:spcPct val="100000"/>
              </a:lnSpc>
              <a:spcBef>
                <a:spcPts val="600"/>
              </a:spcBef>
              <a:spcAft>
                <a:spcPts val="0"/>
              </a:spcAft>
              <a:buClr>
                <a:schemeClr val="dk1"/>
              </a:buClr>
              <a:buSzPts val="2400"/>
              <a:buFont typeface="Calibri"/>
              <a:buAutoNum type="arabicPeriod"/>
            </a:pPr>
            <a:r>
              <a:rPr b="1" lang="en-US" sz="2400">
                <a:latin typeface="Calibri"/>
                <a:ea typeface="Calibri"/>
                <a:cs typeface="Calibri"/>
                <a:sym typeface="Calibri"/>
              </a:rPr>
              <a:t>Nói chuyện với cha mẹ/người chăm sóc HS để có thêm thông tin.</a:t>
            </a:r>
            <a:endParaRPr/>
          </a:p>
          <a:p>
            <a:pPr indent="-344488" lvl="1" marL="465138" rtl="0" algn="just">
              <a:lnSpc>
                <a:spcPct val="50000"/>
              </a:lnSpc>
              <a:spcBef>
                <a:spcPts val="0"/>
              </a:spcBef>
              <a:spcAft>
                <a:spcPts val="0"/>
              </a:spcAft>
              <a:buClr>
                <a:schemeClr val="dk1"/>
              </a:buClr>
              <a:buSzPts val="2400"/>
              <a:buFont typeface="Arial"/>
              <a:buNone/>
            </a:pPr>
            <a:r>
              <a:t/>
            </a:r>
            <a:endParaRPr sz="2400">
              <a:latin typeface="Calibri"/>
              <a:ea typeface="Calibri"/>
              <a:cs typeface="Calibri"/>
              <a:sym typeface="Calibri"/>
            </a:endParaRPr>
          </a:p>
          <a:p>
            <a:pPr indent="-344488" lvl="1" marL="465138" rtl="0" algn="just">
              <a:lnSpc>
                <a:spcPct val="100000"/>
              </a:lnSpc>
              <a:spcBef>
                <a:spcPts val="0"/>
              </a:spcBef>
              <a:spcAft>
                <a:spcPts val="0"/>
              </a:spcAft>
              <a:buClr>
                <a:schemeClr val="dk1"/>
              </a:buClr>
              <a:buSzPts val="2400"/>
              <a:buFont typeface="Arial"/>
              <a:buNone/>
            </a:pPr>
            <a:r>
              <a:rPr b="1" lang="en-US" sz="2400">
                <a:latin typeface="Calibri"/>
                <a:ea typeface="Calibri"/>
                <a:cs typeface="Calibri"/>
                <a:sym typeface="Calibri"/>
              </a:rPr>
              <a:t>Lưu ý:</a:t>
            </a:r>
            <a:endParaRPr b="1" sz="2400">
              <a:latin typeface="Calibri"/>
              <a:ea typeface="Calibri"/>
              <a:cs typeface="Calibri"/>
              <a:sym typeface="Calibri"/>
            </a:endParaRPr>
          </a:p>
          <a:p>
            <a:pPr indent="-285750" lvl="1" marL="406400" rtl="0" algn="just">
              <a:lnSpc>
                <a:spcPct val="100000"/>
              </a:lnSpc>
              <a:spcBef>
                <a:spcPts val="480"/>
              </a:spcBef>
              <a:spcAft>
                <a:spcPts val="0"/>
              </a:spcAft>
              <a:buClr>
                <a:schemeClr val="dk2"/>
              </a:buClr>
              <a:buSzPts val="2400"/>
              <a:buFont typeface="Noto Sans Symbols"/>
              <a:buChar char="▪"/>
            </a:pPr>
            <a:r>
              <a:rPr b="1" i="1" lang="en-US" sz="2400">
                <a:solidFill>
                  <a:schemeClr val="dk2"/>
                </a:solidFill>
                <a:latin typeface="Calibri"/>
                <a:ea typeface="Calibri"/>
                <a:cs typeface="Calibri"/>
                <a:sym typeface="Calibri"/>
              </a:rPr>
              <a:t>Nói với HS là bạn sẽ  báo cáo về vụ việc với BGH/các cơ quan chức năng để giải quyết và chấm dứt tình trạng HS bị bạo lực/xâm hại.</a:t>
            </a:r>
            <a:endParaRPr/>
          </a:p>
          <a:p>
            <a:pPr indent="-192086" lvl="1" marL="465138" rtl="0" algn="l">
              <a:lnSpc>
                <a:spcPct val="100000"/>
              </a:lnSpc>
              <a:spcBef>
                <a:spcPts val="480"/>
              </a:spcBef>
              <a:spcAft>
                <a:spcPts val="0"/>
              </a:spcAft>
              <a:buClr>
                <a:schemeClr val="dk1"/>
              </a:buClr>
              <a:buSzPts val="2400"/>
              <a:buFont typeface="Noto Sans Symbols"/>
              <a:buNone/>
            </a:pPr>
            <a:r>
              <a:t/>
            </a:r>
            <a:endParaRPr b="1" sz="2400">
              <a:solidFill>
                <a:schemeClr val="dk2"/>
              </a:solidFill>
              <a:latin typeface="Calibri"/>
              <a:ea typeface="Calibri"/>
              <a:cs typeface="Calibri"/>
              <a:sym typeface="Calibri"/>
            </a:endParaRPr>
          </a:p>
          <a:p>
            <a:pPr indent="-311150" lvl="0" marL="514350" rtl="0" algn="l">
              <a:lnSpc>
                <a:spcPct val="100000"/>
              </a:lnSpc>
              <a:spcBef>
                <a:spcPts val="640"/>
              </a:spcBef>
              <a:spcAft>
                <a:spcPts val="0"/>
              </a:spcAft>
              <a:buClr>
                <a:schemeClr val="dk1"/>
              </a:buClr>
              <a:buSzPts val="3200"/>
              <a:buFont typeface="Calibri"/>
              <a:buNone/>
            </a:pPr>
            <a:r>
              <a:t/>
            </a:r>
            <a:endParaRPr/>
          </a:p>
          <a:p>
            <a:pPr indent="-311150" lvl="0" marL="514350" rtl="0" algn="l">
              <a:lnSpc>
                <a:spcPct val="100000"/>
              </a:lnSpc>
              <a:spcBef>
                <a:spcPts val="640"/>
              </a:spcBef>
              <a:spcAft>
                <a:spcPts val="0"/>
              </a:spcAft>
              <a:buClr>
                <a:schemeClr val="dk1"/>
              </a:buClr>
              <a:buSzPts val="3200"/>
              <a:buFont typeface="Calibri"/>
              <a:buNone/>
            </a:pPr>
            <a:r>
              <a:t/>
            </a:r>
            <a:endParaRPr/>
          </a:p>
          <a:p>
            <a:pPr indent="-230186" lvl="1" marL="465138" rtl="0" algn="l">
              <a:lnSpc>
                <a:spcPct val="100000"/>
              </a:lnSpc>
              <a:spcBef>
                <a:spcPts val="360"/>
              </a:spcBef>
              <a:spcAft>
                <a:spcPts val="0"/>
              </a:spcAft>
              <a:buClr>
                <a:schemeClr val="dk1"/>
              </a:buClr>
              <a:buSzPts val="1800"/>
              <a:buFont typeface="Calibri"/>
              <a:buNone/>
            </a:pPr>
            <a:r>
              <a:t/>
            </a:r>
            <a:endParaRPr sz="1800"/>
          </a:p>
        </p:txBody>
      </p:sp>
      <p:sp>
        <p:nvSpPr>
          <p:cNvPr id="593" name="Google Shape;593;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pic>
        <p:nvPicPr>
          <p:cNvPr id="594" name="Google Shape;594;p56"/>
          <p:cNvPicPr preferRelativeResize="0"/>
          <p:nvPr/>
        </p:nvPicPr>
        <p:blipFill rotWithShape="1">
          <a:blip r:embed="rId3">
            <a:alphaModFix/>
          </a:blip>
          <a:srcRect b="0" l="0" r="0" t="0"/>
          <a:stretch/>
        </p:blipFill>
        <p:spPr>
          <a:xfrm>
            <a:off x="90488" y="2057400"/>
            <a:ext cx="1406525" cy="3275013"/>
          </a:xfrm>
          <a:prstGeom prst="rect">
            <a:avLst/>
          </a:prstGeom>
          <a:solidFill>
            <a:srgbClr val="FF0000"/>
          </a:solid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8888"/>
              <a:buNone/>
            </a:pPr>
            <a:r>
              <a:rPr b="1" lang="en-US" sz="4000">
                <a:solidFill>
                  <a:srgbClr val="0000FF"/>
                </a:solidFill>
                <a:latin typeface="Calibri"/>
                <a:ea typeface="Calibri"/>
                <a:cs typeface="Calibri"/>
                <a:sym typeface="Calibri"/>
              </a:rPr>
              <a:t>(3) ỨNG PHÓ - </a:t>
            </a:r>
            <a:br>
              <a:rPr b="1" lang="en-US" sz="4000">
                <a:solidFill>
                  <a:srgbClr val="0000FF"/>
                </a:solidFill>
                <a:latin typeface="Calibri"/>
                <a:ea typeface="Calibri"/>
                <a:cs typeface="Calibri"/>
                <a:sym typeface="Calibri"/>
              </a:rPr>
            </a:br>
            <a:r>
              <a:rPr b="1" lang="en-US" sz="4000">
                <a:solidFill>
                  <a:srgbClr val="0000FF"/>
                </a:solidFill>
                <a:latin typeface="Calibri"/>
                <a:ea typeface="Calibri"/>
                <a:cs typeface="Calibri"/>
                <a:sym typeface="Calibri"/>
              </a:rPr>
              <a:t>Điều tra và báo cáo nội bộ</a:t>
            </a:r>
            <a:endParaRPr b="1" sz="4000">
              <a:solidFill>
                <a:srgbClr val="0000FF"/>
              </a:solidFill>
              <a:latin typeface="Calibri"/>
              <a:ea typeface="Calibri"/>
              <a:cs typeface="Calibri"/>
              <a:sym typeface="Calibri"/>
            </a:endParaRPr>
          </a:p>
        </p:txBody>
      </p:sp>
      <p:sp>
        <p:nvSpPr>
          <p:cNvPr id="600" name="Google Shape;600;p57"/>
          <p:cNvSpPr txBox="1"/>
          <p:nvPr>
            <p:ph idx="1" type="body"/>
          </p:nvPr>
        </p:nvSpPr>
        <p:spPr>
          <a:xfrm>
            <a:off x="457200" y="1828800"/>
            <a:ext cx="8229600" cy="42973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Noto Sans Symbols"/>
              <a:buChar char="▪"/>
            </a:pPr>
            <a:r>
              <a:rPr b="1" lang="en-US" sz="2800">
                <a:latin typeface="Calibri"/>
                <a:ea typeface="Calibri"/>
                <a:cs typeface="Calibri"/>
                <a:sym typeface="Calibri"/>
              </a:rPr>
              <a:t>BGH/GVCN/CB tham vấn tâm lý</a:t>
            </a:r>
            <a:endParaRPr b="1" sz="2800">
              <a:latin typeface="Calibri"/>
              <a:ea typeface="Calibri"/>
              <a:cs typeface="Calibri"/>
              <a:sym typeface="Calibri"/>
            </a:endParaRPr>
          </a:p>
          <a:p>
            <a:pPr indent="-342900" lvl="0" marL="342900" rtl="0" algn="l">
              <a:lnSpc>
                <a:spcPct val="100000"/>
              </a:lnSpc>
              <a:spcBef>
                <a:spcPts val="1200"/>
              </a:spcBef>
              <a:spcAft>
                <a:spcPts val="0"/>
              </a:spcAft>
              <a:buClr>
                <a:schemeClr val="dk1"/>
              </a:buClr>
              <a:buSzPts val="2800"/>
              <a:buFont typeface="Noto Sans Symbols"/>
              <a:buChar char="▪"/>
            </a:pPr>
            <a:r>
              <a:rPr b="1" lang="en-US" sz="2800">
                <a:latin typeface="Calibri"/>
                <a:ea typeface="Calibri"/>
                <a:cs typeface="Calibri"/>
                <a:sym typeface="Calibri"/>
              </a:rPr>
              <a:t>Minh bạch, công tâm</a:t>
            </a:r>
            <a:endParaRPr/>
          </a:p>
          <a:p>
            <a:pPr indent="-342900" lvl="0" marL="342900" rtl="0" algn="l">
              <a:lnSpc>
                <a:spcPct val="100000"/>
              </a:lnSpc>
              <a:spcBef>
                <a:spcPts val="1200"/>
              </a:spcBef>
              <a:spcAft>
                <a:spcPts val="0"/>
              </a:spcAft>
              <a:buClr>
                <a:schemeClr val="dk1"/>
              </a:buClr>
              <a:buSzPts val="2800"/>
              <a:buFont typeface="Noto Sans Symbols"/>
              <a:buChar char="▪"/>
            </a:pPr>
            <a:r>
              <a:rPr b="1" lang="en-US" sz="2800">
                <a:latin typeface="Calibri"/>
                <a:ea typeface="Calibri"/>
                <a:cs typeface="Calibri"/>
                <a:sym typeface="Calibri"/>
              </a:rPr>
              <a:t>Có thể mời Sở GD, Phòng GD,...</a:t>
            </a:r>
            <a:endParaRPr/>
          </a:p>
          <a:p>
            <a:pPr indent="-342900" lvl="0" marL="342900" rtl="0" algn="l">
              <a:lnSpc>
                <a:spcPct val="100000"/>
              </a:lnSpc>
              <a:spcBef>
                <a:spcPts val="1200"/>
              </a:spcBef>
              <a:spcAft>
                <a:spcPts val="0"/>
              </a:spcAft>
              <a:buClr>
                <a:schemeClr val="dk1"/>
              </a:buClr>
              <a:buSzPts val="2800"/>
              <a:buFont typeface="Noto Sans Symbols"/>
              <a:buChar char="▪"/>
            </a:pPr>
            <a:r>
              <a:rPr b="1" lang="en-US" sz="2800">
                <a:latin typeface="Calibri"/>
                <a:ea typeface="Calibri"/>
                <a:cs typeface="Calibri"/>
                <a:sym typeface="Calibri"/>
              </a:rPr>
              <a:t>Đảm bảo học sinh là nạn nhân không tiếp tục bị tổn thương trong quá trình điều tra.</a:t>
            </a:r>
            <a:endParaRPr/>
          </a:p>
          <a:p>
            <a:pPr indent="-342900" lvl="0" marL="342900" rtl="0" algn="l">
              <a:lnSpc>
                <a:spcPct val="100000"/>
              </a:lnSpc>
              <a:spcBef>
                <a:spcPts val="1200"/>
              </a:spcBef>
              <a:spcAft>
                <a:spcPts val="0"/>
              </a:spcAft>
              <a:buClr>
                <a:schemeClr val="dk1"/>
              </a:buClr>
              <a:buSzPts val="2800"/>
              <a:buFont typeface="Noto Sans Symbols"/>
              <a:buChar char="▪"/>
            </a:pPr>
            <a:r>
              <a:rPr b="1" lang="en-US" sz="2800">
                <a:latin typeface="Calibri"/>
                <a:ea typeface="Calibri"/>
                <a:cs typeface="Calibri"/>
                <a:sym typeface="Calibri"/>
              </a:rPr>
              <a:t>Có thể đồng thời có trợ giúp y tế &amp; tâm lý.</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601" name="Google Shape;601;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sz="12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58"/>
          <p:cNvSpPr txBox="1"/>
          <p:nvPr>
            <p:ph type="title"/>
          </p:nvPr>
        </p:nvSpPr>
        <p:spPr>
          <a:xfrm>
            <a:off x="228600" y="695325"/>
            <a:ext cx="8686800" cy="6762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2800">
                <a:solidFill>
                  <a:srgbClr val="C00000"/>
                </a:solidFill>
                <a:latin typeface="Calibri"/>
                <a:ea typeface="Calibri"/>
                <a:cs typeface="Calibri"/>
                <a:sym typeface="Calibri"/>
              </a:rPr>
              <a:t>5 bước GVCN cần thực hiện khi nhận thông tin từ HS </a:t>
            </a:r>
            <a:endParaRPr/>
          </a:p>
        </p:txBody>
      </p:sp>
      <p:sp>
        <p:nvSpPr>
          <p:cNvPr id="609" name="Google Shape;609;p58"/>
          <p:cNvSpPr/>
          <p:nvPr/>
        </p:nvSpPr>
        <p:spPr>
          <a:xfrm>
            <a:off x="5715000" y="3124200"/>
            <a:ext cx="2819400" cy="1752600"/>
          </a:xfrm>
          <a:prstGeom prst="roundRect">
            <a:avLst>
              <a:gd fmla="val 16667" name="adj"/>
            </a:avLst>
          </a:prstGeom>
          <a:solidFill>
            <a:schemeClr val="folHlink"/>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4. </a:t>
            </a:r>
            <a:r>
              <a:rPr b="1" i="0" lang="en-US" sz="1600" u="sng" cap="none" strike="noStrike">
                <a:solidFill>
                  <a:schemeClr val="lt1"/>
                </a:solidFill>
                <a:latin typeface="Arial"/>
                <a:ea typeface="Arial"/>
                <a:cs typeface="Arial"/>
                <a:sym typeface="Arial"/>
              </a:rPr>
              <a:t>HỖ TRỢ học sinh</a:t>
            </a:r>
            <a:endParaRPr b="0" i="0" sz="1400" u="none" cap="none" strike="noStrike">
              <a:solidFill>
                <a:srgbClr val="000000"/>
              </a:solidFill>
              <a:latin typeface="Arial"/>
              <a:ea typeface="Arial"/>
              <a:cs typeface="Arial"/>
              <a:sym typeface="Arial"/>
            </a:endParaRPr>
          </a:p>
          <a:p>
            <a:pPr indent="0" lvl="0" marL="0" marR="0" rtl="0" algn="ctr">
              <a:lnSpc>
                <a:spcPct val="75000"/>
              </a:lnSpc>
              <a:spcBef>
                <a:spcPts val="0"/>
              </a:spcBef>
              <a:spcAft>
                <a:spcPts val="0"/>
              </a:spcAft>
              <a:buClr>
                <a:srgbClr val="000000"/>
              </a:buClr>
              <a:buSzPts val="1600"/>
              <a:buFont typeface="Arial"/>
              <a:buNone/>
            </a:pPr>
            <a:r>
              <a:t/>
            </a:r>
            <a:endParaRPr b="0" i="1"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1" lang="en-US" sz="1600" u="none" cap="none" strike="noStrike">
                <a:solidFill>
                  <a:schemeClr val="lt1"/>
                </a:solidFill>
                <a:latin typeface="Arial"/>
                <a:ea typeface="Arial"/>
                <a:cs typeface="Arial"/>
                <a:sym typeface="Arial"/>
              </a:rPr>
              <a:t>thể chất/y tế; tâm lý-xã hội; không hứa hẹn nếu không thể thực hiện; không nên hứa sẽ giữ bí mật </a:t>
            </a:r>
            <a:endParaRPr b="0" i="1"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10" name="Google Shape;610;p58"/>
          <p:cNvSpPr/>
          <p:nvPr/>
        </p:nvSpPr>
        <p:spPr>
          <a:xfrm>
            <a:off x="3581400" y="5105400"/>
            <a:ext cx="2819400" cy="1295400"/>
          </a:xfrm>
          <a:prstGeom prst="roundRect">
            <a:avLst>
              <a:gd fmla="val 16667" name="adj"/>
            </a:avLst>
          </a:prstGeom>
          <a:solidFill>
            <a:schemeClr val="folHlink"/>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3. </a:t>
            </a:r>
            <a:r>
              <a:rPr b="1" i="0" lang="en-US" sz="1600" u="sng" cap="none" strike="noStrike">
                <a:solidFill>
                  <a:schemeClr val="lt1"/>
                </a:solidFill>
                <a:latin typeface="Arial"/>
                <a:ea typeface="Arial"/>
                <a:cs typeface="Arial"/>
                <a:sym typeface="Arial"/>
              </a:rPr>
              <a:t>TRẤN AN học sinh</a:t>
            </a:r>
            <a:endParaRPr b="1" i="0" sz="1600" u="sng" cap="none" strike="noStrike">
              <a:solidFill>
                <a:schemeClr val="lt1"/>
              </a:solidFill>
              <a:latin typeface="Arial"/>
              <a:ea typeface="Arial"/>
              <a:cs typeface="Arial"/>
              <a:sym typeface="Arial"/>
            </a:endParaRPr>
          </a:p>
          <a:p>
            <a:pPr indent="0" lvl="0" marL="0" marR="0" rtl="0" algn="ctr">
              <a:lnSpc>
                <a:spcPct val="75000"/>
              </a:lnSpc>
              <a:spcBef>
                <a:spcPts val="0"/>
              </a:spcBef>
              <a:spcAft>
                <a:spcPts val="0"/>
              </a:spcAft>
              <a:buClr>
                <a:srgbClr val="000000"/>
              </a:buClr>
              <a:buSzPts val="1600"/>
              <a:buFont typeface="Arial"/>
              <a:buNone/>
            </a:pPr>
            <a:r>
              <a:t/>
            </a:r>
            <a:endParaRPr b="1" i="0" sz="16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1" lang="en-US" sz="1600" u="none" cap="none" strike="noStrike">
                <a:solidFill>
                  <a:schemeClr val="lt1"/>
                </a:solidFill>
                <a:latin typeface="Arial"/>
                <a:ea typeface="Arial"/>
                <a:cs typeface="Arial"/>
                <a:sym typeface="Arial"/>
              </a:rPr>
              <a:t>em rất dũng cảm; em hoàn toàn đúng khi tâm sự với thầy/cô; em làm rất tốt</a:t>
            </a:r>
            <a:endParaRPr b="1" i="1" sz="1600" u="sng" cap="none" strike="noStrike">
              <a:solidFill>
                <a:schemeClr val="lt1"/>
              </a:solidFill>
              <a:latin typeface="Arial"/>
              <a:ea typeface="Arial"/>
              <a:cs typeface="Arial"/>
              <a:sym typeface="Arial"/>
            </a:endParaRPr>
          </a:p>
        </p:txBody>
      </p:sp>
      <p:sp>
        <p:nvSpPr>
          <p:cNvPr id="611" name="Google Shape;611;p58"/>
          <p:cNvSpPr/>
          <p:nvPr/>
        </p:nvSpPr>
        <p:spPr>
          <a:xfrm>
            <a:off x="5715000" y="1524000"/>
            <a:ext cx="2819400" cy="1295400"/>
          </a:xfrm>
          <a:prstGeom prst="roundRect">
            <a:avLst>
              <a:gd fmla="val 16667" name="adj"/>
            </a:avLst>
          </a:prstGeom>
          <a:solidFill>
            <a:schemeClr val="folHlink"/>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5. </a:t>
            </a:r>
            <a:r>
              <a:rPr b="1" i="0" lang="en-US" sz="1600" u="sng" cap="none" strike="noStrike">
                <a:solidFill>
                  <a:schemeClr val="lt1"/>
                </a:solidFill>
                <a:latin typeface="Arial"/>
                <a:ea typeface="Arial"/>
                <a:cs typeface="Arial"/>
                <a:sym typeface="Arial"/>
              </a:rPr>
              <a:t>BÁO CÁO sự việc</a:t>
            </a:r>
            <a:endParaRPr b="0" i="0" sz="1400" u="none" cap="none" strike="noStrike">
              <a:solidFill>
                <a:srgbClr val="000000"/>
              </a:solidFill>
              <a:latin typeface="Arial"/>
              <a:ea typeface="Arial"/>
              <a:cs typeface="Arial"/>
              <a:sym typeface="Arial"/>
            </a:endParaRPr>
          </a:p>
          <a:p>
            <a:pPr indent="0" lvl="0" marL="0" marR="0" rtl="0" algn="ctr">
              <a:lnSpc>
                <a:spcPct val="75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1" lang="en-US" sz="1600" u="none" cap="none" strike="noStrike">
                <a:solidFill>
                  <a:schemeClr val="lt1"/>
                </a:solidFill>
                <a:latin typeface="Arial"/>
                <a:ea typeface="Arial"/>
                <a:cs typeface="Arial"/>
                <a:sym typeface="Arial"/>
              </a:rPr>
              <a:t>cho Ban giám hiệu hoặc  cán bộ tham vấn </a:t>
            </a:r>
            <a:endParaRPr b="1" i="1" sz="1600" u="none" cap="none" strike="noStrike">
              <a:solidFill>
                <a:schemeClr val="lt1"/>
              </a:solidFill>
              <a:latin typeface="Arial"/>
              <a:ea typeface="Arial"/>
              <a:cs typeface="Arial"/>
              <a:sym typeface="Arial"/>
            </a:endParaRPr>
          </a:p>
        </p:txBody>
      </p:sp>
      <p:sp>
        <p:nvSpPr>
          <p:cNvPr id="612" name="Google Shape;612;p58"/>
          <p:cNvSpPr/>
          <p:nvPr/>
        </p:nvSpPr>
        <p:spPr>
          <a:xfrm>
            <a:off x="381000" y="4267200"/>
            <a:ext cx="2819400" cy="1828800"/>
          </a:xfrm>
          <a:prstGeom prst="roundRect">
            <a:avLst>
              <a:gd fmla="val 16667" name="adj"/>
            </a:avLst>
          </a:prstGeom>
          <a:solidFill>
            <a:schemeClr val="folHlink"/>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Arial"/>
              <a:ea typeface="Arial"/>
              <a:cs typeface="Arial"/>
              <a:sym typeface="Arial"/>
            </a:endParaRPr>
          </a:p>
          <a:p>
            <a:pPr indent="0" lvl="0" marL="0" marR="0" rtl="0" algn="ctr">
              <a:lnSpc>
                <a:spcPct val="100000"/>
              </a:lnSpc>
              <a:spcBef>
                <a:spcPts val="30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2. </a:t>
            </a:r>
            <a:r>
              <a:rPr b="1" i="0" lang="en-US" sz="1600" u="sng" cap="none" strike="noStrike">
                <a:solidFill>
                  <a:schemeClr val="lt1"/>
                </a:solidFill>
                <a:latin typeface="Arial"/>
                <a:ea typeface="Arial"/>
                <a:cs typeface="Arial"/>
                <a:sym typeface="Arial"/>
              </a:rPr>
              <a:t>COI TRỌNG những gì được chia sẻ</a:t>
            </a:r>
            <a:endParaRPr b="0" i="0" sz="1400" u="none" cap="none" strike="noStrike">
              <a:solidFill>
                <a:srgbClr val="000000"/>
              </a:solidFill>
              <a:latin typeface="Arial"/>
              <a:ea typeface="Arial"/>
              <a:cs typeface="Arial"/>
              <a:sym typeface="Arial"/>
            </a:endParaRPr>
          </a:p>
          <a:p>
            <a:pPr indent="0" lvl="0" marL="0" marR="0" rtl="0" algn="ctr">
              <a:lnSpc>
                <a:spcPct val="68750"/>
              </a:lnSpc>
              <a:spcBef>
                <a:spcPts val="300"/>
              </a:spcBef>
              <a:spcAft>
                <a:spcPts val="0"/>
              </a:spcAft>
              <a:buClr>
                <a:srgbClr val="000000"/>
              </a:buClr>
              <a:buSzPts val="1600"/>
              <a:buFont typeface="Arial"/>
              <a:buNone/>
            </a:pPr>
            <a:r>
              <a:t/>
            </a:r>
            <a:endParaRPr b="1" i="0" sz="1600" u="sng" cap="none" strike="noStrike">
              <a:solidFill>
                <a:schemeClr val="lt1"/>
              </a:solidFill>
              <a:latin typeface="Arial"/>
              <a:ea typeface="Arial"/>
              <a:cs typeface="Arial"/>
              <a:sym typeface="Arial"/>
            </a:endParaRPr>
          </a:p>
          <a:p>
            <a:pPr indent="0" lvl="0" marL="0" marR="0" rtl="0" algn="ctr">
              <a:lnSpc>
                <a:spcPct val="100000"/>
              </a:lnSpc>
              <a:spcBef>
                <a:spcPts val="300"/>
              </a:spcBef>
              <a:spcAft>
                <a:spcPts val="0"/>
              </a:spcAft>
              <a:buClr>
                <a:srgbClr val="000000"/>
              </a:buClr>
              <a:buSzPts val="1600"/>
              <a:buFont typeface="Arial"/>
              <a:buNone/>
            </a:pPr>
            <a:r>
              <a:rPr b="0" i="1" lang="en-US" sz="1600" u="none" cap="none" strike="noStrike">
                <a:solidFill>
                  <a:schemeClr val="lt1"/>
                </a:solidFill>
                <a:latin typeface="Arial"/>
                <a:ea typeface="Arial"/>
                <a:cs typeface="Arial"/>
                <a:sym typeface="Arial"/>
              </a:rPr>
              <a:t>Hãy lắng nghe sự việc một cách nghiêm túc </a:t>
            </a:r>
            <a:endParaRPr b="0" i="1" sz="1600" u="none" cap="none" strike="noStrike">
              <a:solidFill>
                <a:schemeClr val="lt1"/>
              </a:solidFill>
              <a:latin typeface="Arial"/>
              <a:ea typeface="Arial"/>
              <a:cs typeface="Arial"/>
              <a:sym typeface="Arial"/>
            </a:endParaRPr>
          </a:p>
          <a:p>
            <a:pPr indent="0" lvl="0" marL="0" marR="0" rtl="0" algn="ctr">
              <a:lnSpc>
                <a:spcPct val="100000"/>
              </a:lnSpc>
              <a:spcBef>
                <a:spcPts val="300"/>
              </a:spcBef>
              <a:spcAft>
                <a:spcPts val="0"/>
              </a:spcAft>
              <a:buClr>
                <a:srgbClr val="000000"/>
              </a:buClr>
              <a:buSzPts val="1600"/>
              <a:buFont typeface="Arial"/>
              <a:buNone/>
            </a:pPr>
            <a:r>
              <a:t/>
            </a:r>
            <a:endParaRPr b="1"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Arial"/>
              <a:ea typeface="Arial"/>
              <a:cs typeface="Arial"/>
              <a:sym typeface="Arial"/>
            </a:endParaRPr>
          </a:p>
        </p:txBody>
      </p:sp>
      <p:sp>
        <p:nvSpPr>
          <p:cNvPr id="613" name="Google Shape;613;p58"/>
          <p:cNvSpPr/>
          <p:nvPr/>
        </p:nvSpPr>
        <p:spPr>
          <a:xfrm>
            <a:off x="381000" y="1828800"/>
            <a:ext cx="2819400" cy="2057400"/>
          </a:xfrm>
          <a:prstGeom prst="roundRect">
            <a:avLst>
              <a:gd fmla="val 16667" name="adj"/>
            </a:avLst>
          </a:prstGeom>
          <a:solidFill>
            <a:schemeClr val="folHlink"/>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1.</a:t>
            </a:r>
            <a:r>
              <a:rPr b="1" i="0" lang="en-US" sz="1800" u="sng" cap="none" strike="noStrike">
                <a:solidFill>
                  <a:schemeClr val="lt1"/>
                </a:solidFill>
                <a:latin typeface="Arial"/>
                <a:ea typeface="Arial"/>
                <a:cs typeface="Arial"/>
                <a:sym typeface="Arial"/>
              </a:rPr>
              <a:t>LẮNG NGHE</a:t>
            </a:r>
            <a:r>
              <a:rPr b="1" i="0" lang="en-US" sz="1800" u="none" cap="none" strike="noStrike">
                <a:solidFill>
                  <a:schemeClr val="l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66666"/>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1" lang="en-US" sz="1600" u="none" cap="none" strike="noStrike">
                <a:solidFill>
                  <a:schemeClr val="lt1"/>
                </a:solidFill>
                <a:latin typeface="Arial"/>
                <a:ea typeface="Arial"/>
                <a:cs typeface="Arial"/>
                <a:sym typeface="Arial"/>
              </a:rPr>
              <a:t>không ngắt lời; để cho học sinh tự quyết định tốc độ và thời gian kể chuyện bằng chính ngôn từ của học sinh; kiên nhẫn; lắng nghe một cách tích cực; sử dụng ngôn ngữ cơ thể</a:t>
            </a:r>
            <a:endParaRPr b="1" i="1"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 </a:t>
            </a:r>
            <a:endParaRPr b="1" i="0" sz="1800" u="none" cap="none" strike="noStrike">
              <a:solidFill>
                <a:schemeClr val="lt1"/>
              </a:solidFill>
              <a:latin typeface="Arial"/>
              <a:ea typeface="Arial"/>
              <a:cs typeface="Arial"/>
              <a:sym typeface="Arial"/>
            </a:endParaRPr>
          </a:p>
        </p:txBody>
      </p:sp>
      <p:pic>
        <p:nvPicPr>
          <p:cNvPr id="614" name="Google Shape;614;p58">
            <a:hlinkClick r:id="rId3"/>
          </p:cNvPr>
          <p:cNvPicPr preferRelativeResize="0"/>
          <p:nvPr/>
        </p:nvPicPr>
        <p:blipFill rotWithShape="1">
          <a:blip r:embed="rId4">
            <a:alphaModFix/>
          </a:blip>
          <a:srcRect b="0" l="0" r="0" t="0"/>
          <a:stretch/>
        </p:blipFill>
        <p:spPr>
          <a:xfrm>
            <a:off x="3733800" y="2209800"/>
            <a:ext cx="1641475" cy="2133600"/>
          </a:xfrm>
          <a:prstGeom prst="rect">
            <a:avLst/>
          </a:prstGeom>
          <a:noFill/>
          <a:ln>
            <a:noFill/>
          </a:ln>
        </p:spPr>
      </p:pic>
      <p:sp>
        <p:nvSpPr>
          <p:cNvPr id="615" name="Google Shape;615;p58"/>
          <p:cNvSpPr/>
          <p:nvPr/>
        </p:nvSpPr>
        <p:spPr>
          <a:xfrm>
            <a:off x="152401" y="76200"/>
            <a:ext cx="8836024" cy="609600"/>
          </a:xfrm>
          <a:prstGeom prst="flowChartAlternateProcess">
            <a:avLst/>
          </a:prstGeom>
          <a:gradFill>
            <a:gsLst>
              <a:gs pos="0">
                <a:srgbClr val="9933FF"/>
              </a:gs>
              <a:gs pos="50000">
                <a:srgbClr val="FBF7FF"/>
              </a:gs>
              <a:gs pos="100000">
                <a:srgbClr val="9933FF"/>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Kỹ năng trợ giúp và xử lý bạo lực giới của GVCN</a:t>
            </a:r>
            <a:endParaRPr b="0" i="0" sz="2800" u="none" cap="none" strike="noStrike">
              <a:solidFill>
                <a:schemeClr val="dk1"/>
              </a:solidFill>
              <a:latin typeface="Arial"/>
              <a:ea typeface="Arial"/>
              <a:cs typeface="Arial"/>
              <a:sym typeface="Arial"/>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08"/>
                                        </p:tgtEl>
                                        <p:attrNameLst>
                                          <p:attrName>style.visibility</p:attrName>
                                        </p:attrNameLst>
                                      </p:cBhvr>
                                      <p:to>
                                        <p:strVal val="visible"/>
                                      </p:to>
                                    </p:set>
                                    <p:anim calcmode="lin" valueType="num">
                                      <p:cBhvr additive="base">
                                        <p:cTn dur="1000"/>
                                        <p:tgtEl>
                                          <p:spTgt spid="608"/>
                                        </p:tgtEl>
                                        <p:attrNameLst>
                                          <p:attrName>ppt_w</p:attrName>
                                        </p:attrNameLst>
                                      </p:cBhvr>
                                      <p:tavLst>
                                        <p:tav fmla="" tm="0">
                                          <p:val>
                                            <p:strVal val="0"/>
                                          </p:val>
                                        </p:tav>
                                        <p:tav fmla="" tm="100000">
                                          <p:val>
                                            <p:strVal val="#ppt_w"/>
                                          </p:val>
                                        </p:tav>
                                      </p:tavLst>
                                    </p:anim>
                                    <p:anim calcmode="lin" valueType="num">
                                      <p:cBhvr additive="base">
                                        <p:cTn dur="1000"/>
                                        <p:tgtEl>
                                          <p:spTgt spid="6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14"/>
                                        </p:tgtEl>
                                        <p:attrNameLst>
                                          <p:attrName>style.visibility</p:attrName>
                                        </p:attrNameLst>
                                      </p:cBhvr>
                                      <p:to>
                                        <p:strVal val="visible"/>
                                      </p:to>
                                    </p:set>
                                    <p:anim calcmode="lin" valueType="num">
                                      <p:cBhvr additive="base">
                                        <p:cTn dur="1000"/>
                                        <p:tgtEl>
                                          <p:spTgt spid="614"/>
                                        </p:tgtEl>
                                        <p:attrNameLst>
                                          <p:attrName>ppt_w</p:attrName>
                                        </p:attrNameLst>
                                      </p:cBhvr>
                                      <p:tavLst>
                                        <p:tav fmla="" tm="0">
                                          <p:val>
                                            <p:strVal val="0"/>
                                          </p:val>
                                        </p:tav>
                                        <p:tav fmla="" tm="100000">
                                          <p:val>
                                            <p:strVal val="#ppt_w"/>
                                          </p:val>
                                        </p:tav>
                                      </p:tavLst>
                                    </p:anim>
                                    <p:anim calcmode="lin" valueType="num">
                                      <p:cBhvr additive="base">
                                        <p:cTn dur="1000"/>
                                        <p:tgtEl>
                                          <p:spTgt spid="6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13"/>
                                        </p:tgtEl>
                                        <p:attrNameLst>
                                          <p:attrName>style.visibility</p:attrName>
                                        </p:attrNameLst>
                                      </p:cBhvr>
                                      <p:to>
                                        <p:strVal val="visible"/>
                                      </p:to>
                                    </p:set>
                                    <p:anim calcmode="lin" valueType="num">
                                      <p:cBhvr additive="base">
                                        <p:cTn dur="500"/>
                                        <p:tgtEl>
                                          <p:spTgt spid="613"/>
                                        </p:tgtEl>
                                        <p:attrNameLst>
                                          <p:attrName>ppt_w</p:attrName>
                                        </p:attrNameLst>
                                      </p:cBhvr>
                                      <p:tavLst>
                                        <p:tav fmla="" tm="0">
                                          <p:val>
                                            <p:strVal val="0"/>
                                          </p:val>
                                        </p:tav>
                                        <p:tav fmla="" tm="100000">
                                          <p:val>
                                            <p:strVal val="#ppt_w"/>
                                          </p:val>
                                        </p:tav>
                                      </p:tavLst>
                                    </p:anim>
                                    <p:anim calcmode="lin" valueType="num">
                                      <p:cBhvr additive="base">
                                        <p:cTn dur="500"/>
                                        <p:tgtEl>
                                          <p:spTgt spid="61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822"/>
                                        <p:tgtEl>
                                          <p:spTgt spid="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000"/>
                                        <p:tgtEl>
                                          <p:spTgt spid="6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9"/>
                                        </p:tgtEl>
                                        <p:attrNameLst>
                                          <p:attrName>style.visibility</p:attrName>
                                        </p:attrNameLst>
                                      </p:cBhvr>
                                      <p:to>
                                        <p:strVal val="visible"/>
                                      </p:to>
                                    </p:set>
                                    <p:anim calcmode="lin" valueType="num">
                                      <p:cBhvr additive="base">
                                        <p:cTn dur="500"/>
                                        <p:tgtEl>
                                          <p:spTgt spid="6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2000"/>
                                        <p:tgtEl>
                                          <p:spTgt spid="611"/>
                                        </p:tgtEl>
                                      </p:cBhvr>
                                    </p:animEffect>
                                  </p:childTnLst>
                                </p:cTn>
                              </p:par>
                              <p:par>
                                <p:cTn fill="hold" nodeType="withEffect" presetClass="entr" presetID="2" presetSubtype="2">
                                  <p:stCondLst>
                                    <p:cond delay="0"/>
                                  </p:stCondLst>
                                  <p:childTnLst>
                                    <p:set>
                                      <p:cBhvr>
                                        <p:cTn dur="1" fill="hold">
                                          <p:stCondLst>
                                            <p:cond delay="0"/>
                                          </p:stCondLst>
                                        </p:cTn>
                                        <p:tgtEl>
                                          <p:spTgt spid="615"/>
                                        </p:tgtEl>
                                        <p:attrNameLst>
                                          <p:attrName>style.visibility</p:attrName>
                                        </p:attrNameLst>
                                      </p:cBhvr>
                                      <p:to>
                                        <p:strVal val="visible"/>
                                      </p:to>
                                    </p:set>
                                    <p:anim calcmode="lin" valueType="num">
                                      <p:cBhvr additive="base">
                                        <p:cTn dur="500"/>
                                        <p:tgtEl>
                                          <p:spTgt spid="61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9"/>
          <p:cNvSpPr txBox="1"/>
          <p:nvPr>
            <p:ph type="title"/>
          </p:nvPr>
        </p:nvSpPr>
        <p:spPr>
          <a:xfrm>
            <a:off x="457200" y="274638"/>
            <a:ext cx="8229600" cy="792162"/>
          </a:xfrm>
          <a:prstGeom prst="rect">
            <a:avLst/>
          </a:prstGeom>
          <a:noFill/>
          <a:ln>
            <a:noFill/>
          </a:ln>
        </p:spPr>
        <p:txBody>
          <a:bodyPr anchorCtr="0" anchor="ctr" bIns="45700" lIns="91425" spcFirstLastPara="1" rIns="91425" wrap="square" tIns="45700">
            <a:noAutofit/>
          </a:bodyPr>
          <a:lstStyle/>
          <a:p>
            <a:pPr indent="0" lvl="1" marL="0" rtl="0" algn="ctr">
              <a:lnSpc>
                <a:spcPct val="100000"/>
              </a:lnSpc>
              <a:spcBef>
                <a:spcPts val="0"/>
              </a:spcBef>
              <a:spcAft>
                <a:spcPts val="0"/>
              </a:spcAft>
              <a:buSzPts val="1400"/>
              <a:buNone/>
            </a:pPr>
            <a:r>
              <a:rPr b="1" lang="en-US" sz="2800">
                <a:solidFill>
                  <a:srgbClr val="0000FF"/>
                </a:solidFill>
              </a:rPr>
              <a:t>Những trở ngại cản trở HS tiết lộ hoặc thú nhận khi bị bạo lực giới/XHTD</a:t>
            </a:r>
            <a:endParaRPr sz="2800">
              <a:solidFill>
                <a:srgbClr val="0000FF"/>
              </a:solidFill>
            </a:endParaRPr>
          </a:p>
        </p:txBody>
      </p:sp>
      <p:sp>
        <p:nvSpPr>
          <p:cNvPr id="621" name="Google Shape;621;p59"/>
          <p:cNvSpPr txBox="1"/>
          <p:nvPr>
            <p:ph idx="1" type="body"/>
          </p:nvPr>
        </p:nvSpPr>
        <p:spPr>
          <a:xfrm>
            <a:off x="152400" y="1143000"/>
            <a:ext cx="8839200" cy="5486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C00000"/>
              </a:buClr>
              <a:buSzPts val="2400"/>
              <a:buFont typeface="Noto Sans Symbols"/>
              <a:buChar char="❖"/>
            </a:pPr>
            <a:r>
              <a:rPr b="1" i="1" lang="en-US" sz="2400">
                <a:solidFill>
                  <a:srgbClr val="C00000"/>
                </a:solidFill>
                <a:latin typeface="Calibri"/>
                <a:ea typeface="Calibri"/>
                <a:cs typeface="Calibri"/>
                <a:sym typeface="Calibri"/>
              </a:rPr>
              <a:t>Trở ngại khách quan:</a:t>
            </a:r>
            <a:endParaRPr b="1" sz="2400">
              <a:solidFill>
                <a:srgbClr val="C00000"/>
              </a:solidFill>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Dư luận xã hội (Sợ gây tiếng xấu, bị dị nghị, kỳ thị)</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Bị đe dọa bởi kẻ gây bạo lực;</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Thất vọng vì đã từng bày tỏ, nhưng lại không được giúp đỡ, chia sẻ;</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Pháp luật không nghiêm, xã hội làm ngơ hoặc dung túng những hành vi BLG;</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Không sẵn có các dịch vụ hỗ trợ.</a:t>
            </a:r>
            <a:endParaRPr sz="2000">
              <a:latin typeface="Calibri"/>
              <a:ea typeface="Calibri"/>
              <a:cs typeface="Calibri"/>
              <a:sym typeface="Calibri"/>
            </a:endParaRPr>
          </a:p>
          <a:p>
            <a:pPr indent="-342900" lvl="0" marL="342900" rtl="0" algn="l">
              <a:lnSpc>
                <a:spcPct val="100000"/>
              </a:lnSpc>
              <a:spcBef>
                <a:spcPts val="480"/>
              </a:spcBef>
              <a:spcAft>
                <a:spcPts val="0"/>
              </a:spcAft>
              <a:buClr>
                <a:srgbClr val="C00000"/>
              </a:buClr>
              <a:buSzPts val="2400"/>
              <a:buFont typeface="Noto Sans Symbols"/>
              <a:buChar char="❖"/>
            </a:pPr>
            <a:r>
              <a:rPr b="1" i="1" lang="en-US" sz="2400">
                <a:solidFill>
                  <a:srgbClr val="C00000"/>
                </a:solidFill>
                <a:latin typeface="Calibri"/>
                <a:ea typeface="Calibri"/>
                <a:cs typeface="Calibri"/>
                <a:sym typeface="Calibri"/>
              </a:rPr>
              <a:t>Trở ngại chủ quan:</a:t>
            </a:r>
            <a:endParaRPr b="1" i="1" sz="2400">
              <a:solidFill>
                <a:srgbClr val="C00000"/>
              </a:solidFill>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Cho rằng hành vi BLG là bình thường hoặc mình đáng bị đối xử như vậy;</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Lo sợ hậu quả của việc tiết lộ; hoặc không đủ tự tin để tiết lộ;</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Không biết mình đang bị quấy rối/xâm hại;</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Sợ thầy cô/người khác không tin mình;</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Không biết phải diễn tả các hành động bạo lực bằng từ ngữ như thế nào;</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Không biết liệu GVCN/nhân viên tư vấn có thể giúp được mình không;</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Sợ bị cắt nguồn hỗ trợ tài chính từ kẻ bị tố cáo;</a:t>
            </a:r>
            <a:endParaRPr sz="2000">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Cảm giác xấu hổ;</a:t>
            </a:r>
            <a:endParaRPr sz="2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5" name="Shape 135"/>
        <p:cNvGrpSpPr/>
        <p:nvPr/>
      </p:nvGrpSpPr>
      <p:grpSpPr>
        <a:xfrm>
          <a:off x="0" y="0"/>
          <a:ext cx="0" cy="0"/>
          <a:chOff x="0" y="0"/>
          <a:chExt cx="0" cy="0"/>
        </a:xfrm>
      </p:grpSpPr>
      <p:sp>
        <p:nvSpPr>
          <p:cNvPr id="136" name="Google Shape;13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descr="rung-minh-voi-so-lieu-tre-bi-lam-dung-tinh-duc-3092-1.jpg" id="137" name="Google Shape;137;p6"/>
          <p:cNvPicPr preferRelativeResize="0"/>
          <p:nvPr>
            <p:ph idx="1" type="body"/>
          </p:nvPr>
        </p:nvPicPr>
        <p:blipFill rotWithShape="1">
          <a:blip r:embed="rId3">
            <a:alphaModFix/>
          </a:blip>
          <a:srcRect b="0" l="-37689" r="-37687" t="0"/>
          <a:stretch/>
        </p:blipFill>
        <p:spPr>
          <a:xfrm>
            <a:off x="-1143000" y="228600"/>
            <a:ext cx="10896600" cy="589756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1" marL="0" rtl="0" algn="ctr">
              <a:lnSpc>
                <a:spcPct val="100000"/>
              </a:lnSpc>
              <a:spcBef>
                <a:spcPts val="0"/>
              </a:spcBef>
              <a:spcAft>
                <a:spcPts val="0"/>
              </a:spcAft>
              <a:buSzPts val="1400"/>
              <a:buNone/>
            </a:pPr>
            <a:r>
              <a:rPr b="1" lang="en-US">
                <a:solidFill>
                  <a:srgbClr val="C00000"/>
                </a:solidFill>
              </a:rPr>
              <a:t>Kỹ năng phỏng vấn trực tiếp</a:t>
            </a:r>
            <a:endParaRPr sz="3600">
              <a:solidFill>
                <a:srgbClr val="C00000"/>
              </a:solidFill>
            </a:endParaRPr>
          </a:p>
        </p:txBody>
      </p:sp>
      <p:sp>
        <p:nvSpPr>
          <p:cNvPr id="627" name="Google Shape;627;p60"/>
          <p:cNvSpPr txBox="1"/>
          <p:nvPr>
            <p:ph idx="1" type="body"/>
          </p:nvPr>
        </p:nvSpPr>
        <p:spPr>
          <a:xfrm>
            <a:off x="457200" y="1600200"/>
            <a:ext cx="8229600" cy="4525963"/>
          </a:xfrm>
          <a:prstGeom prst="rect">
            <a:avLst/>
          </a:prstGeom>
          <a:solidFill>
            <a:srgbClr val="DAE5F1"/>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Calibri"/>
              <a:buNone/>
            </a:pPr>
            <a:r>
              <a:t/>
            </a:r>
            <a:endParaRPr/>
          </a:p>
          <a:p>
            <a:pPr indent="-342900" lvl="0" marL="342900" rtl="0" algn="ctr">
              <a:lnSpc>
                <a:spcPct val="100000"/>
              </a:lnSpc>
              <a:spcBef>
                <a:spcPts val="640"/>
              </a:spcBef>
              <a:spcAft>
                <a:spcPts val="0"/>
              </a:spcAft>
              <a:buClr>
                <a:srgbClr val="0000FF"/>
              </a:buClr>
              <a:buSzPts val="3200"/>
              <a:buFont typeface="Calibri"/>
              <a:buNone/>
            </a:pPr>
            <a:r>
              <a:rPr b="1" lang="en-US">
                <a:solidFill>
                  <a:srgbClr val="0000FF"/>
                </a:solidFill>
              </a:rPr>
              <a:t>Hoạt động 5: Sắm vai thực hành </a:t>
            </a:r>
            <a:endParaRPr/>
          </a:p>
          <a:p>
            <a:pPr indent="0" lvl="0" marL="0" rtl="0" algn="ctr">
              <a:lnSpc>
                <a:spcPct val="100000"/>
              </a:lnSpc>
              <a:spcBef>
                <a:spcPts val="640"/>
              </a:spcBef>
              <a:spcAft>
                <a:spcPts val="0"/>
              </a:spcAft>
              <a:buClr>
                <a:schemeClr val="dk1"/>
              </a:buClr>
              <a:buSzPts val="3200"/>
              <a:buFont typeface="Calibri"/>
              <a:buNone/>
            </a:pPr>
            <a:r>
              <a:rPr b="1" lang="en-US"/>
              <a:t>Kỹ năng phỏng vấn và hỗ trợ tâm lý cho học sinh bị BLHĐTCSG</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61"/>
          <p:cNvSpPr txBox="1"/>
          <p:nvPr>
            <p:ph type="title"/>
          </p:nvPr>
        </p:nvSpPr>
        <p:spPr>
          <a:xfrm>
            <a:off x="457200" y="76200"/>
            <a:ext cx="8229600" cy="563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rgbClr val="C00000"/>
                </a:solidFill>
              </a:rPr>
              <a:t>Kỹ năng phỏng vấn trực tiếp</a:t>
            </a:r>
            <a:endParaRPr/>
          </a:p>
        </p:txBody>
      </p:sp>
      <p:sp>
        <p:nvSpPr>
          <p:cNvPr id="633" name="Google Shape;633;p61"/>
          <p:cNvSpPr txBox="1"/>
          <p:nvPr>
            <p:ph idx="1" type="body"/>
          </p:nvPr>
        </p:nvSpPr>
        <p:spPr>
          <a:xfrm>
            <a:off x="152400" y="762000"/>
            <a:ext cx="8839200" cy="6096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C00000"/>
              </a:buClr>
              <a:buSzPts val="2400"/>
              <a:buFont typeface="Noto Sans Symbols"/>
              <a:buChar char="⮚"/>
            </a:pPr>
            <a:r>
              <a:rPr b="1" i="1" lang="en-US" sz="2400">
                <a:solidFill>
                  <a:srgbClr val="C00000"/>
                </a:solidFill>
                <a:latin typeface="Calibri"/>
                <a:ea typeface="Calibri"/>
                <a:cs typeface="Calibri"/>
                <a:sym typeface="Calibri"/>
              </a:rPr>
              <a:t>Chuẩn bị phỏng vấn:</a:t>
            </a:r>
            <a:endParaRPr b="1" i="1" sz="2400">
              <a:solidFill>
                <a:srgbClr val="C00000"/>
              </a:solidFill>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Nên để sẵn các tài liệu, sách hoặc tờ rơi về BLG/XHTD ở phòng/nơi PV;</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Nên tiến hành PV riêng với cá nhân HS (</a:t>
            </a:r>
            <a:r>
              <a:rPr lang="en-US" sz="1800">
                <a:latin typeface="Calibri"/>
                <a:ea typeface="Calibri"/>
                <a:cs typeface="Calibri"/>
                <a:sym typeface="Calibri"/>
              </a:rPr>
              <a:t>nếu có người đi cùng, YC họ đợi bên ngoài);</a:t>
            </a:r>
            <a:endParaRPr sz="18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Giành đủ thời gian để phỏng vấn;</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Không nên tiến hành PV khi:</a:t>
            </a:r>
            <a:endParaRPr/>
          </a:p>
          <a:p>
            <a:pPr indent="228600" lvl="0" marL="0" rtl="0" algn="l">
              <a:lnSpc>
                <a:spcPct val="100000"/>
              </a:lnSpc>
              <a:spcBef>
                <a:spcPts val="400"/>
              </a:spcBef>
              <a:spcAft>
                <a:spcPts val="0"/>
              </a:spcAft>
              <a:buClr>
                <a:schemeClr val="dk1"/>
              </a:buClr>
              <a:buSzPts val="2000"/>
              <a:buNone/>
            </a:pPr>
            <a:r>
              <a:rPr lang="en-US" sz="2000">
                <a:latin typeface="Calibri"/>
                <a:ea typeface="Calibri"/>
                <a:cs typeface="Calibri"/>
                <a:sym typeface="Calibri"/>
              </a:rPr>
              <a:t>(i) không thể trao đổi cá nhân hoặc không có môi trường phù hợp để trao đổi</a:t>
            </a:r>
            <a:endParaRPr sz="2000">
              <a:latin typeface="Calibri"/>
              <a:ea typeface="Calibri"/>
              <a:cs typeface="Calibri"/>
              <a:sym typeface="Calibri"/>
            </a:endParaRPr>
          </a:p>
          <a:p>
            <a:pPr indent="228600" lvl="0" marL="0" rtl="0" algn="l">
              <a:lnSpc>
                <a:spcPct val="100000"/>
              </a:lnSpc>
              <a:spcBef>
                <a:spcPts val="400"/>
              </a:spcBef>
              <a:spcAft>
                <a:spcPts val="0"/>
              </a:spcAft>
              <a:buClr>
                <a:schemeClr val="dk1"/>
              </a:buClr>
              <a:buSzPts val="2000"/>
              <a:buNone/>
            </a:pPr>
            <a:r>
              <a:rPr lang="en-US" sz="2000">
                <a:latin typeface="Calibri"/>
                <a:ea typeface="Calibri"/>
                <a:cs typeface="Calibri"/>
                <a:sym typeface="Calibri"/>
              </a:rPr>
              <a:t>(ii) lo ngại việc đánh giá này có thể gây nguy hiểm cho HS hoặc người khác.</a:t>
            </a:r>
            <a:endParaRPr sz="2000">
              <a:latin typeface="Calibri"/>
              <a:ea typeface="Calibri"/>
              <a:cs typeface="Calibri"/>
              <a:sym typeface="Calibri"/>
            </a:endParaRPr>
          </a:p>
          <a:p>
            <a:pPr indent="-342900" lvl="0" marL="342900" rtl="0" algn="l">
              <a:lnSpc>
                <a:spcPct val="100000"/>
              </a:lnSpc>
              <a:spcBef>
                <a:spcPts val="480"/>
              </a:spcBef>
              <a:spcAft>
                <a:spcPts val="0"/>
              </a:spcAft>
              <a:buClr>
                <a:srgbClr val="C00000"/>
              </a:buClr>
              <a:buSzPts val="2400"/>
              <a:buFont typeface="Noto Sans Symbols"/>
              <a:buChar char="⮚"/>
            </a:pPr>
            <a:r>
              <a:rPr b="1" i="1" lang="en-US" sz="2400">
                <a:solidFill>
                  <a:srgbClr val="C00000"/>
                </a:solidFill>
                <a:latin typeface="Calibri"/>
                <a:ea typeface="Calibri"/>
                <a:cs typeface="Calibri"/>
                <a:sym typeface="Calibri"/>
              </a:rPr>
              <a:t>Mở đầu phỏng vấn:</a:t>
            </a:r>
            <a:endParaRPr b="1" i="1" sz="2400">
              <a:solidFill>
                <a:srgbClr val="C00000"/>
              </a:solidFill>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Nên bắt đầu với những câu hỏi mở cho phép HS tự do trả lời theo cách của mình. Nếu câu trả lời cho thấy những dấu hiệu học sinh bị QR/XHTD hoặc bị bạo lực, GVCN cần tiếp tục với những câu hỏi cụ thể để làm rõ vấn đề.</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Khi bắt đầu PV, GVCN có thể đặt câu hỏi, như: “Em có cảm thấy gần đây mình có những thay đổi đáng kể nào đó về thói quen, ăn ngủ hoặc vui chơi?”; “Em có cảm thấy sợ hãi ai đó?”; “Đôi khi cô/thầy thấy có người đánh mắng hoặc đe dọa những người mà họ yêu quý. Em đã từng gặp ai đó như vậy chưa?”.</a:t>
            </a:r>
            <a:endParaRPr sz="2000">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Char char="•"/>
            </a:pPr>
            <a:r>
              <a:rPr lang="en-US" sz="2000">
                <a:latin typeface="Calibri"/>
                <a:ea typeface="Calibri"/>
                <a:cs typeface="Calibri"/>
                <a:sym typeface="Calibri"/>
              </a:rPr>
              <a:t>Tiếp theo, nên đặt những câu hỏi trực tiếp. VD: “Em có từng bị ai đó đánh đập/đe dọa?”; “em có cảm thấy sợ hãi ai đó sẽ đánh đập, thậm chí đe dọa sẽ giết em?”</a:t>
            </a:r>
            <a:endParaRPr sz="2000">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62"/>
          <p:cNvSpPr txBox="1"/>
          <p:nvPr>
            <p:ph type="title"/>
          </p:nvPr>
        </p:nvSpPr>
        <p:spPr>
          <a:xfrm>
            <a:off x="457200" y="76200"/>
            <a:ext cx="8229600" cy="563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C00000"/>
                </a:solidFill>
                <a:latin typeface="Calibri"/>
                <a:ea typeface="Calibri"/>
                <a:cs typeface="Calibri"/>
                <a:sym typeface="Calibri"/>
              </a:rPr>
              <a:t>Những kỹ năng cần thiết khi phỏng vấn HS </a:t>
            </a:r>
            <a:endParaRPr sz="3200">
              <a:latin typeface="Calibri"/>
              <a:ea typeface="Calibri"/>
              <a:cs typeface="Calibri"/>
              <a:sym typeface="Calibri"/>
            </a:endParaRPr>
          </a:p>
        </p:txBody>
      </p:sp>
      <p:sp>
        <p:nvSpPr>
          <p:cNvPr id="639" name="Google Shape;639;p62"/>
          <p:cNvSpPr txBox="1"/>
          <p:nvPr>
            <p:ph idx="1" type="body"/>
          </p:nvPr>
        </p:nvSpPr>
        <p:spPr>
          <a:xfrm>
            <a:off x="152400" y="609600"/>
            <a:ext cx="8839200" cy="60960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FF"/>
              </a:buClr>
              <a:buSzPts val="2200"/>
              <a:buChar char="•"/>
            </a:pPr>
            <a:r>
              <a:rPr b="1" i="1" lang="en-US" sz="2200">
                <a:solidFill>
                  <a:srgbClr val="0000FF"/>
                </a:solidFill>
              </a:rPr>
              <a:t>Chia sẻ cảm xúc: </a:t>
            </a:r>
            <a:r>
              <a:rPr b="1" lang="en-US" sz="2200"/>
              <a:t>ngữ điệu, cường độ lời nói; ánh mắt, tư thế, biểu cảm khuôn mặt… phải thể hiện sự quan tâm, chia sẻ và đồng cảm với HS;</a:t>
            </a:r>
            <a:endParaRPr b="1" sz="2200"/>
          </a:p>
          <a:p>
            <a:pPr indent="-228600" lvl="0" marL="228600" rtl="0" algn="l">
              <a:lnSpc>
                <a:spcPct val="100000"/>
              </a:lnSpc>
              <a:spcBef>
                <a:spcPts val="440"/>
              </a:spcBef>
              <a:spcAft>
                <a:spcPts val="0"/>
              </a:spcAft>
              <a:buClr>
                <a:srgbClr val="0000FF"/>
              </a:buClr>
              <a:buSzPts val="2200"/>
              <a:buChar char="•"/>
            </a:pPr>
            <a:r>
              <a:rPr b="1" i="1" lang="en-US" sz="2200">
                <a:solidFill>
                  <a:srgbClr val="0000FF"/>
                </a:solidFill>
              </a:rPr>
              <a:t>Tập trung lắng nghe: </a:t>
            </a:r>
            <a:r>
              <a:rPr b="1" lang="en-US" sz="2200"/>
              <a:t>Tránh ngắt lời, phán xét HS, hoặc lăng mạ kẻ gây BL; tránh hỏi những câu HS đã trả lời; lên mặt đạo đức, hứa hẹn, so sánh…</a:t>
            </a:r>
            <a:endParaRPr b="1" sz="2200"/>
          </a:p>
          <a:p>
            <a:pPr indent="-228600" lvl="0" marL="228600" rtl="0" algn="l">
              <a:lnSpc>
                <a:spcPct val="100000"/>
              </a:lnSpc>
              <a:spcBef>
                <a:spcPts val="440"/>
              </a:spcBef>
              <a:spcAft>
                <a:spcPts val="0"/>
              </a:spcAft>
              <a:buClr>
                <a:srgbClr val="0000FF"/>
              </a:buClr>
              <a:buSzPts val="2200"/>
              <a:buChar char="•"/>
            </a:pPr>
            <a:r>
              <a:rPr b="1" i="1" lang="en-US" sz="2200">
                <a:solidFill>
                  <a:srgbClr val="0000FF"/>
                </a:solidFill>
              </a:rPr>
              <a:t>Sử dụng các kỹ thuật nghe chủ động </a:t>
            </a:r>
            <a:r>
              <a:rPr b="1" lang="en-US" sz="2200"/>
              <a:t>như tóm lược, trích lược để khẳng định/kiểm định thông tin.</a:t>
            </a:r>
            <a:endParaRPr b="1" sz="2200"/>
          </a:p>
          <a:p>
            <a:pPr indent="-228600" lvl="0" marL="228600" rtl="0" algn="l">
              <a:lnSpc>
                <a:spcPct val="100000"/>
              </a:lnSpc>
              <a:spcBef>
                <a:spcPts val="440"/>
              </a:spcBef>
              <a:spcAft>
                <a:spcPts val="0"/>
              </a:spcAft>
              <a:buClr>
                <a:srgbClr val="0000FF"/>
              </a:buClr>
              <a:buSzPts val="2200"/>
              <a:buChar char="•"/>
            </a:pPr>
            <a:r>
              <a:rPr b="1" i="1" lang="en-US" sz="2200">
                <a:solidFill>
                  <a:srgbClr val="0000FF"/>
                </a:solidFill>
              </a:rPr>
              <a:t>Tôn trọng khoảng lặng:</a:t>
            </a:r>
            <a:r>
              <a:rPr b="1" lang="en-US" sz="2200"/>
              <a:t> cho HS đủ thời gian tĩnh lặng để kìm nén cảm xúc, suy nghĩ và phá vỡ sự e ngại. Sử dụng những câu thể hiện sự đồng cảm, chia sẻ </a:t>
            </a:r>
            <a:r>
              <a:rPr i="1" lang="en-US" sz="2200"/>
              <a:t>(Ví dụ: “cô/thầy rất hiểu những cảm nhận của em”; “cô/thầy hiểu điều này rất khó …”);</a:t>
            </a:r>
            <a:endParaRPr i="1" sz="2200"/>
          </a:p>
          <a:p>
            <a:pPr indent="-228600" lvl="0" marL="228600" rtl="0" algn="l">
              <a:lnSpc>
                <a:spcPct val="100000"/>
              </a:lnSpc>
              <a:spcBef>
                <a:spcPts val="440"/>
              </a:spcBef>
              <a:spcAft>
                <a:spcPts val="0"/>
              </a:spcAft>
              <a:buClr>
                <a:srgbClr val="0000FF"/>
              </a:buClr>
              <a:buSzPts val="2200"/>
              <a:buChar char="•"/>
            </a:pPr>
            <a:r>
              <a:rPr b="1" i="1" lang="en-US" sz="2200">
                <a:solidFill>
                  <a:srgbClr val="0000FF"/>
                </a:solidFill>
              </a:rPr>
              <a:t>Chú ý những biểu đạt phi ngôn ngữ của HS</a:t>
            </a:r>
            <a:r>
              <a:rPr b="1" lang="en-US" sz="2200"/>
              <a:t>: quan sát ánh mắt, nét mặt và cử động của HS </a:t>
            </a:r>
            <a:r>
              <a:rPr i="1" lang="en-US" sz="2200"/>
              <a:t>(vd, để ý xem HS có ánh mắt dò xét xem có ai đó xung quanh</a:t>
            </a:r>
            <a:r>
              <a:rPr b="1" lang="en-US" sz="2200"/>
              <a:t>). Đặt những câu hỏi thăm dò có tính suy đoán trên cơ sở những biểu hiện phi ngôn ngữ của HS </a:t>
            </a:r>
            <a:r>
              <a:rPr i="1" lang="en-US" sz="2200"/>
              <a:t>(vd, cô/thầy thấy em đang rất buồn và lo lắng. Điều gì khiến em buồn và lo lắng vậy?).</a:t>
            </a:r>
            <a:endParaRPr i="1" sz="2200"/>
          </a:p>
          <a:p>
            <a:pPr indent="-228600" lvl="0" marL="228600" rtl="0" algn="l">
              <a:lnSpc>
                <a:spcPct val="100000"/>
              </a:lnSpc>
              <a:spcBef>
                <a:spcPts val="440"/>
              </a:spcBef>
              <a:spcAft>
                <a:spcPts val="0"/>
              </a:spcAft>
              <a:buClr>
                <a:srgbClr val="0000FF"/>
              </a:buClr>
              <a:buSzPts val="2200"/>
              <a:buChar char="•"/>
            </a:pPr>
            <a:r>
              <a:rPr b="1" i="1" lang="en-US" sz="2200">
                <a:solidFill>
                  <a:srgbClr val="0000FF"/>
                </a:solidFill>
              </a:rPr>
              <a:t>Đồng cảm: </a:t>
            </a:r>
            <a:r>
              <a:rPr b="1" lang="en-US" sz="2200"/>
              <a:t>cảm nhận, thấu hiểu và chia sẻ những cảm xúc của HS.</a:t>
            </a:r>
            <a:endParaRPr b="1" sz="2200"/>
          </a:p>
          <a:p>
            <a:pPr indent="-228600" lvl="0" marL="228600" rtl="0" algn="l">
              <a:lnSpc>
                <a:spcPct val="100000"/>
              </a:lnSpc>
              <a:spcBef>
                <a:spcPts val="440"/>
              </a:spcBef>
              <a:spcAft>
                <a:spcPts val="0"/>
              </a:spcAft>
              <a:buClr>
                <a:schemeClr val="dk1"/>
              </a:buClr>
              <a:buSzPts val="2200"/>
              <a:buNone/>
            </a:pPr>
            <a:r>
              <a:t/>
            </a:r>
            <a:endParaRPr b="1" sz="22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3"/>
          <p:cNvSpPr txBox="1"/>
          <p:nvPr>
            <p:ph type="title"/>
          </p:nvPr>
        </p:nvSpPr>
        <p:spPr>
          <a:xfrm>
            <a:off x="152400" y="76200"/>
            <a:ext cx="8839200" cy="563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600">
                <a:solidFill>
                  <a:srgbClr val="C00000"/>
                </a:solidFill>
                <a:latin typeface="Calibri"/>
                <a:ea typeface="Calibri"/>
                <a:cs typeface="Calibri"/>
                <a:sym typeface="Calibri"/>
              </a:rPr>
              <a:t>Những điều cần lưu ý đối với GV</a:t>
            </a:r>
            <a:endParaRPr sz="3600">
              <a:latin typeface="Calibri"/>
              <a:ea typeface="Calibri"/>
              <a:cs typeface="Calibri"/>
              <a:sym typeface="Calibri"/>
            </a:endParaRPr>
          </a:p>
        </p:txBody>
      </p:sp>
      <p:sp>
        <p:nvSpPr>
          <p:cNvPr id="645" name="Google Shape;645;p63"/>
          <p:cNvSpPr txBox="1"/>
          <p:nvPr>
            <p:ph idx="1" type="body"/>
          </p:nvPr>
        </p:nvSpPr>
        <p:spPr>
          <a:xfrm>
            <a:off x="152400" y="762000"/>
            <a:ext cx="8839200" cy="6096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C00000"/>
              </a:buClr>
              <a:buSzPts val="2400"/>
              <a:buFont typeface="Noto Sans Symbols"/>
              <a:buChar char="⮚"/>
            </a:pPr>
            <a:r>
              <a:rPr b="1" i="1" lang="en-US" sz="2400">
                <a:solidFill>
                  <a:srgbClr val="C00000"/>
                </a:solidFill>
                <a:latin typeface="Calibri"/>
                <a:ea typeface="Calibri"/>
                <a:cs typeface="Calibri"/>
                <a:sym typeface="Calibri"/>
              </a:rPr>
              <a:t>Những lưu ý khi đặt câu hỏi phỏng vấn:</a:t>
            </a:r>
            <a:endParaRPr b="1" i="1" sz="2400">
              <a:solidFill>
                <a:srgbClr val="C00000"/>
              </a:solidFill>
              <a:latin typeface="Calibri"/>
              <a:ea typeface="Calibri"/>
              <a:cs typeface="Calibri"/>
              <a:sym typeface="Calibri"/>
            </a:endParaRPr>
          </a:p>
          <a:p>
            <a:pPr indent="-228600" lvl="0" marL="228600" rtl="0" algn="l">
              <a:lnSpc>
                <a:spcPct val="100000"/>
              </a:lnSpc>
              <a:spcBef>
                <a:spcPts val="400"/>
              </a:spcBef>
              <a:spcAft>
                <a:spcPts val="0"/>
              </a:spcAft>
              <a:buClr>
                <a:schemeClr val="dk1"/>
              </a:buClr>
              <a:buSzPts val="2000"/>
              <a:buChar char="•"/>
            </a:pPr>
            <a:r>
              <a:rPr lang="en-US" sz="2000"/>
              <a:t>Nên hỏi về những hành vi cụ thể, tránh những câu hỏi chung chung.</a:t>
            </a:r>
            <a:endParaRPr sz="2000"/>
          </a:p>
          <a:p>
            <a:pPr indent="-228600" lvl="0" marL="228600" rtl="0" algn="l">
              <a:lnSpc>
                <a:spcPct val="100000"/>
              </a:lnSpc>
              <a:spcBef>
                <a:spcPts val="400"/>
              </a:spcBef>
              <a:spcAft>
                <a:spcPts val="0"/>
              </a:spcAft>
              <a:buClr>
                <a:schemeClr val="dk1"/>
              </a:buClr>
              <a:buSzPts val="2000"/>
              <a:buChar char="•"/>
            </a:pPr>
            <a:r>
              <a:rPr lang="en-US" sz="2000"/>
              <a:t>Sử dụng từ ngữ đời thường, tránh những từ chuyên môn;</a:t>
            </a:r>
            <a:endParaRPr sz="2000"/>
          </a:p>
          <a:p>
            <a:pPr indent="-228600" lvl="0" marL="228600" rtl="0" algn="l">
              <a:lnSpc>
                <a:spcPct val="100000"/>
              </a:lnSpc>
              <a:spcBef>
                <a:spcPts val="400"/>
              </a:spcBef>
              <a:spcAft>
                <a:spcPts val="0"/>
              </a:spcAft>
              <a:buClr>
                <a:schemeClr val="dk1"/>
              </a:buClr>
              <a:buSzPts val="2000"/>
              <a:buChar char="•"/>
            </a:pPr>
            <a:r>
              <a:rPr lang="en-US" sz="2000"/>
              <a:t>Tránh sử dụng các cụm từ như: bạo lực; lạm dụng; hành hạ…</a:t>
            </a:r>
            <a:endParaRPr sz="2000"/>
          </a:p>
          <a:p>
            <a:pPr indent="-228600" lvl="0" marL="228600" rtl="0" algn="l">
              <a:lnSpc>
                <a:spcPct val="100000"/>
              </a:lnSpc>
              <a:spcBef>
                <a:spcPts val="400"/>
              </a:spcBef>
              <a:spcAft>
                <a:spcPts val="0"/>
              </a:spcAft>
              <a:buClr>
                <a:schemeClr val="dk1"/>
              </a:buClr>
              <a:buSzPts val="2000"/>
              <a:buChar char="•"/>
            </a:pPr>
            <a:r>
              <a:rPr lang="en-US" sz="2000"/>
              <a:t>Hỏi về nhiều loại bạo lực khác nhau, ví dụ: thương tích, sợ hãi, tình dục…</a:t>
            </a:r>
            <a:endParaRPr sz="2000"/>
          </a:p>
          <a:p>
            <a:pPr indent="-228600" lvl="0" marL="228600" rtl="0" algn="l">
              <a:lnSpc>
                <a:spcPct val="100000"/>
              </a:lnSpc>
              <a:spcBef>
                <a:spcPts val="400"/>
              </a:spcBef>
              <a:spcAft>
                <a:spcPts val="0"/>
              </a:spcAft>
              <a:buClr>
                <a:schemeClr val="dk1"/>
              </a:buClr>
              <a:buSzPts val="2000"/>
              <a:buChar char="•"/>
            </a:pPr>
            <a:r>
              <a:rPr lang="en-US" sz="2000"/>
              <a:t>Hỏi về các vấn đề trong quan hệ hiện tại và trong quá khứ.</a:t>
            </a:r>
            <a:endParaRPr sz="2000"/>
          </a:p>
          <a:p>
            <a:pPr indent="-228600" lvl="0" marL="228600" rtl="0" algn="l">
              <a:lnSpc>
                <a:spcPct val="100000"/>
              </a:lnSpc>
              <a:spcBef>
                <a:spcPts val="400"/>
              </a:spcBef>
              <a:spcAft>
                <a:spcPts val="0"/>
              </a:spcAft>
              <a:buClr>
                <a:schemeClr val="dk1"/>
              </a:buClr>
              <a:buSzPts val="2000"/>
              <a:buChar char="•"/>
            </a:pPr>
            <a:r>
              <a:rPr lang="en-US" sz="2000"/>
              <a:t>Tránh những câu hỏi tại sao, nên tập trung câu hỏi về các sự việc xảy ra theo trật tự thời gian. Ví dụ: thay vì hỏi “tại sao bạn ấy đánh em?”, thì nên hỏi “em đã làm gì trước đó khiến bạn ấy đánh em?”</a:t>
            </a:r>
            <a:endParaRPr sz="2000">
              <a:latin typeface="Calibri"/>
              <a:ea typeface="Calibri"/>
              <a:cs typeface="Calibri"/>
              <a:sym typeface="Calibri"/>
            </a:endParaRPr>
          </a:p>
          <a:p>
            <a:pPr indent="-342900" lvl="0" marL="342900" rtl="0" algn="l">
              <a:lnSpc>
                <a:spcPct val="100000"/>
              </a:lnSpc>
              <a:spcBef>
                <a:spcPts val="480"/>
              </a:spcBef>
              <a:spcAft>
                <a:spcPts val="0"/>
              </a:spcAft>
              <a:buClr>
                <a:srgbClr val="C00000"/>
              </a:buClr>
              <a:buSzPts val="2400"/>
              <a:buFont typeface="Noto Sans Symbols"/>
              <a:buChar char="⮚"/>
            </a:pPr>
            <a:r>
              <a:rPr b="1" i="1" lang="en-US" sz="2400">
                <a:solidFill>
                  <a:srgbClr val="C00000"/>
                </a:solidFill>
                <a:latin typeface="Calibri"/>
                <a:ea typeface="Calibri"/>
                <a:cs typeface="Calibri"/>
                <a:sym typeface="Calibri"/>
              </a:rPr>
              <a:t>Những lưu ý khi tiến hành PV hoặc trợ giúp tâm lý đối với học sinh bị BLG/XHTD:</a:t>
            </a:r>
            <a:endParaRPr b="1" i="1" sz="2400">
              <a:solidFill>
                <a:srgbClr val="C00000"/>
              </a:solidFill>
              <a:latin typeface="Calibri"/>
              <a:ea typeface="Calibri"/>
              <a:cs typeface="Calibri"/>
              <a:sym typeface="Calibri"/>
            </a:endParaRPr>
          </a:p>
          <a:p>
            <a:pPr indent="-342900" lvl="0" marL="342900" rtl="0" algn="l">
              <a:lnSpc>
                <a:spcPct val="100000"/>
              </a:lnSpc>
              <a:spcBef>
                <a:spcPts val="400"/>
              </a:spcBef>
              <a:spcAft>
                <a:spcPts val="0"/>
              </a:spcAft>
              <a:buClr>
                <a:schemeClr val="dk1"/>
              </a:buClr>
              <a:buSzPts val="2000"/>
              <a:buChar char="•"/>
            </a:pPr>
            <a:r>
              <a:rPr lang="en-US" sz="2000"/>
              <a:t>Ngồi tự nhiên, yên lặng, tránh ngắt lời nạn nhân;</a:t>
            </a:r>
            <a:endParaRPr sz="2000"/>
          </a:p>
          <a:p>
            <a:pPr indent="-342900" lvl="0" marL="342900" rtl="0" algn="l">
              <a:lnSpc>
                <a:spcPct val="100000"/>
              </a:lnSpc>
              <a:spcBef>
                <a:spcPts val="400"/>
              </a:spcBef>
              <a:spcAft>
                <a:spcPts val="0"/>
              </a:spcAft>
              <a:buClr>
                <a:schemeClr val="dk1"/>
              </a:buClr>
              <a:buSzPts val="2000"/>
              <a:buChar char="•"/>
            </a:pPr>
            <a:r>
              <a:rPr lang="en-US" sz="2000"/>
              <a:t>Tập trung chú ý và lắng nghe tích cực;</a:t>
            </a:r>
            <a:endParaRPr sz="2000"/>
          </a:p>
          <a:p>
            <a:pPr indent="-342900" lvl="0" marL="342900" rtl="0" algn="l">
              <a:lnSpc>
                <a:spcPct val="100000"/>
              </a:lnSpc>
              <a:spcBef>
                <a:spcPts val="400"/>
              </a:spcBef>
              <a:spcAft>
                <a:spcPts val="0"/>
              </a:spcAft>
              <a:buClr>
                <a:schemeClr val="dk1"/>
              </a:buClr>
              <a:buSzPts val="2000"/>
              <a:buChar char="•"/>
            </a:pPr>
            <a:r>
              <a:rPr lang="en-US" sz="2000"/>
              <a:t>Duy trì tương tác bằng ánh mắt và những biểu đạt phi ngôn ngữ khác;</a:t>
            </a:r>
            <a:endParaRPr sz="2000"/>
          </a:p>
          <a:p>
            <a:pPr indent="-342900" lvl="0" marL="342900" rtl="0" algn="l">
              <a:lnSpc>
                <a:spcPct val="100000"/>
              </a:lnSpc>
              <a:spcBef>
                <a:spcPts val="400"/>
              </a:spcBef>
              <a:spcAft>
                <a:spcPts val="0"/>
              </a:spcAft>
              <a:buClr>
                <a:schemeClr val="dk1"/>
              </a:buClr>
              <a:buSzPts val="2000"/>
              <a:buChar char="•"/>
            </a:pPr>
            <a:r>
              <a:rPr lang="en-US" sz="2000"/>
              <a:t>Tránh bày tỏ quan điểm cá nhân về sự cố xảy ra;</a:t>
            </a:r>
            <a:endParaRPr sz="2000"/>
          </a:p>
          <a:p>
            <a:pPr indent="-342900" lvl="0" marL="342900" rtl="0" algn="l">
              <a:lnSpc>
                <a:spcPct val="100000"/>
              </a:lnSpc>
              <a:spcBef>
                <a:spcPts val="400"/>
              </a:spcBef>
              <a:spcAft>
                <a:spcPts val="0"/>
              </a:spcAft>
              <a:buClr>
                <a:schemeClr val="dk1"/>
              </a:buClr>
              <a:buSzPts val="2000"/>
              <a:buChar char="•"/>
            </a:pPr>
            <a:r>
              <a:rPr lang="en-US" sz="2000"/>
              <a:t>Tránh đổ lỗi cho nạn nhân về những gì đã xảy ra.</a:t>
            </a:r>
            <a:endParaRPr sz="2000"/>
          </a:p>
          <a:p>
            <a:pPr indent="0" lvl="0" marL="0" rtl="0" algn="l">
              <a:lnSpc>
                <a:spcPct val="100000"/>
              </a:lnSpc>
              <a:spcBef>
                <a:spcPts val="400"/>
              </a:spcBef>
              <a:spcAft>
                <a:spcPts val="0"/>
              </a:spcAft>
              <a:buClr>
                <a:schemeClr val="dk1"/>
              </a:buClr>
              <a:buSzPts val="2000"/>
              <a:buNone/>
            </a:pPr>
            <a:r>
              <a:t/>
            </a:r>
            <a:endParaRPr sz="20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64"/>
          <p:cNvSpPr txBox="1"/>
          <p:nvPr>
            <p:ph type="title"/>
          </p:nvPr>
        </p:nvSpPr>
        <p:spPr>
          <a:xfrm>
            <a:off x="457200" y="274638"/>
            <a:ext cx="8229600" cy="411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t>TÓM TẮT BÀI HỌC</a:t>
            </a:r>
            <a:endParaRPr/>
          </a:p>
        </p:txBody>
      </p:sp>
      <p:sp>
        <p:nvSpPr>
          <p:cNvPr id="651" name="Google Shape;651;p64"/>
          <p:cNvSpPr txBox="1"/>
          <p:nvPr>
            <p:ph idx="1" type="body"/>
          </p:nvPr>
        </p:nvSpPr>
        <p:spPr>
          <a:xfrm>
            <a:off x="152400" y="914400"/>
            <a:ext cx="8763000" cy="57912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rgbClr val="0000FF"/>
              </a:buClr>
              <a:buSzPts val="2200"/>
              <a:buFont typeface="Noto Sans Symbols"/>
              <a:buChar char="▪"/>
            </a:pPr>
            <a:r>
              <a:rPr b="1" lang="en-US" sz="2200">
                <a:solidFill>
                  <a:srgbClr val="0000FF"/>
                </a:solidFill>
                <a:latin typeface="Calibri"/>
                <a:ea typeface="Calibri"/>
                <a:cs typeface="Calibri"/>
                <a:sym typeface="Calibri"/>
              </a:rPr>
              <a:t>BLHĐTCSG đang diễn ra phổ biến với nhiều hình thức khác nhau. Nó không chỉ xảy ra trong khuôn viên nhà trường, mà còn xảy ra ở cả trên đường đến trường hoặc từ trường về nhà...</a:t>
            </a:r>
            <a:endParaRPr b="1" sz="2200">
              <a:solidFill>
                <a:srgbClr val="0000FF"/>
              </a:solidFill>
              <a:latin typeface="Calibri"/>
              <a:ea typeface="Calibri"/>
              <a:cs typeface="Calibri"/>
              <a:sym typeface="Calibri"/>
            </a:endParaRPr>
          </a:p>
          <a:p>
            <a:pPr indent="-342900" lvl="0" marL="342900" rtl="0" algn="just">
              <a:lnSpc>
                <a:spcPct val="100000"/>
              </a:lnSpc>
              <a:spcBef>
                <a:spcPts val="440"/>
              </a:spcBef>
              <a:spcAft>
                <a:spcPts val="0"/>
              </a:spcAft>
              <a:buClr>
                <a:srgbClr val="0000FF"/>
              </a:buClr>
              <a:buSzPts val="2200"/>
              <a:buFont typeface="Noto Sans Symbols"/>
              <a:buChar char="▪"/>
            </a:pPr>
            <a:r>
              <a:rPr b="1" lang="en-US" sz="2200">
                <a:solidFill>
                  <a:srgbClr val="0000FF"/>
                </a:solidFill>
                <a:latin typeface="Calibri"/>
                <a:ea typeface="Calibri"/>
                <a:cs typeface="Calibri"/>
                <a:sym typeface="Calibri"/>
              </a:rPr>
              <a:t>Với các mức độ khác nhau, các HS (nam, nữ và LGBT) đều có thể trở thành nạn nhân của BLHĐTCSG. Nó tác động tiêu cực đến sự phát triển sức khỏe thể chất, tinh thần, xã hội và kết quả học tập của các em. </a:t>
            </a:r>
            <a:endParaRPr/>
          </a:p>
          <a:p>
            <a:pPr indent="-342900" lvl="0" marL="342900" rtl="0" algn="just">
              <a:lnSpc>
                <a:spcPct val="100000"/>
              </a:lnSpc>
              <a:spcBef>
                <a:spcPts val="440"/>
              </a:spcBef>
              <a:spcAft>
                <a:spcPts val="0"/>
              </a:spcAft>
              <a:buClr>
                <a:srgbClr val="0000FF"/>
              </a:buClr>
              <a:buSzPts val="2200"/>
              <a:buFont typeface="Noto Sans Symbols"/>
              <a:buChar char="▪"/>
            </a:pPr>
            <a:r>
              <a:rPr b="1" lang="en-US" sz="2200">
                <a:solidFill>
                  <a:srgbClr val="0000FF"/>
                </a:solidFill>
                <a:latin typeface="Calibri"/>
                <a:ea typeface="Calibri"/>
                <a:cs typeface="Calibri"/>
                <a:sym typeface="Calibri"/>
              </a:rPr>
              <a:t>Nguyên nhân chính của BLHĐTCSG là ảnh hưởng của các ĐKG và sự PBĐXVG, sự quá coi trọng nam tính và hạ thấp nữ tính.</a:t>
            </a:r>
            <a:endParaRPr b="1" sz="2200">
              <a:solidFill>
                <a:srgbClr val="0000FF"/>
              </a:solidFill>
              <a:latin typeface="Calibri"/>
              <a:ea typeface="Calibri"/>
              <a:cs typeface="Calibri"/>
              <a:sym typeface="Calibri"/>
            </a:endParaRPr>
          </a:p>
          <a:p>
            <a:pPr indent="-342900" lvl="0" marL="342900" rtl="0" algn="just">
              <a:lnSpc>
                <a:spcPct val="100000"/>
              </a:lnSpc>
              <a:spcBef>
                <a:spcPts val="440"/>
              </a:spcBef>
              <a:spcAft>
                <a:spcPts val="0"/>
              </a:spcAft>
              <a:buClr>
                <a:srgbClr val="0000FF"/>
              </a:buClr>
              <a:buSzPts val="2200"/>
              <a:buFont typeface="Noto Sans Symbols"/>
              <a:buChar char="▪"/>
            </a:pPr>
            <a:r>
              <a:rPr b="1" lang="en-US" sz="2200">
                <a:solidFill>
                  <a:srgbClr val="0000FF"/>
                </a:solidFill>
                <a:latin typeface="Calibri"/>
                <a:ea typeface="Calibri"/>
                <a:cs typeface="Calibri"/>
                <a:sym typeface="Calibri"/>
              </a:rPr>
              <a:t>Mỗi nhà trường cần có sẵn và áp dụng một qui trình cụ thể về báo cáo, can thiệp xử lí các hành vi BLHĐTCSG để bảo vệ mọi trẻ em, trong đó luôn coi trọng nguyên tắc đặt lợi ích và sự an toàn của HS lên hàng đầu. </a:t>
            </a:r>
            <a:endParaRPr b="1" sz="2200">
              <a:solidFill>
                <a:srgbClr val="0000FF"/>
              </a:solidFill>
              <a:latin typeface="Calibri"/>
              <a:ea typeface="Calibri"/>
              <a:cs typeface="Calibri"/>
              <a:sym typeface="Calibri"/>
            </a:endParaRPr>
          </a:p>
          <a:p>
            <a:pPr indent="-342900" lvl="0" marL="342900" rtl="0" algn="just">
              <a:lnSpc>
                <a:spcPct val="100000"/>
              </a:lnSpc>
              <a:spcBef>
                <a:spcPts val="440"/>
              </a:spcBef>
              <a:spcAft>
                <a:spcPts val="0"/>
              </a:spcAft>
              <a:buClr>
                <a:srgbClr val="0000FF"/>
              </a:buClr>
              <a:buSzPts val="2200"/>
              <a:buFont typeface="Noto Sans Symbols"/>
              <a:buChar char="▪"/>
            </a:pPr>
            <a:r>
              <a:rPr b="1" lang="en-US" sz="2200">
                <a:solidFill>
                  <a:srgbClr val="0000FF"/>
                </a:solidFill>
                <a:latin typeface="Calibri"/>
                <a:ea typeface="Calibri"/>
                <a:cs typeface="Calibri"/>
                <a:sym typeface="Calibri"/>
              </a:rPr>
              <a:t>GV, cán bộ nhà trường và đặc biệt là GVCN có thể phòng ngừa và ứng phó với BLHĐTCSG thông qua nhiều biện pháp, cách thức khác nhau, tùy thuộc vào bối cảnh xảy ra bạo lực, đặc điểm HS, mức độ nghiêm trọng của vụ việc...</a:t>
            </a:r>
            <a:endParaRPr b="1" sz="2200">
              <a:solidFill>
                <a:srgbClr val="0000FF"/>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65"/>
          <p:cNvSpPr txBox="1"/>
          <p:nvPr>
            <p:ph idx="1" type="body"/>
          </p:nvPr>
        </p:nvSpPr>
        <p:spPr>
          <a:xfrm>
            <a:off x="571500" y="381000"/>
            <a:ext cx="8229600" cy="1828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0000"/>
              </a:buClr>
              <a:buSzPts val="4800"/>
              <a:buFont typeface="Noto Sans Symbols"/>
              <a:buNone/>
            </a:pPr>
            <a:r>
              <a:rPr b="1" lang="en-US" sz="4800">
                <a:solidFill>
                  <a:srgbClr val="FF0000"/>
                </a:solidFill>
                <a:latin typeface="Arial"/>
                <a:ea typeface="Arial"/>
                <a:cs typeface="Arial"/>
                <a:sym typeface="Arial"/>
              </a:rPr>
              <a:t>CÁM ƠN THẦY CÔ</a:t>
            </a:r>
            <a:endParaRPr b="1" sz="4800">
              <a:solidFill>
                <a:srgbClr val="FF0000"/>
              </a:solidFill>
              <a:latin typeface="Arial"/>
              <a:ea typeface="Arial"/>
              <a:cs typeface="Arial"/>
              <a:sym typeface="Arial"/>
            </a:endParaRPr>
          </a:p>
          <a:p>
            <a:pPr indent="0" lvl="0" marL="0" rtl="0" algn="ctr">
              <a:lnSpc>
                <a:spcPct val="100000"/>
              </a:lnSpc>
              <a:spcBef>
                <a:spcPts val="960"/>
              </a:spcBef>
              <a:spcAft>
                <a:spcPts val="0"/>
              </a:spcAft>
              <a:buClr>
                <a:srgbClr val="FF0000"/>
              </a:buClr>
              <a:buSzPts val="4800"/>
              <a:buFont typeface="Noto Sans Symbols"/>
              <a:buNone/>
            </a:pPr>
            <a:r>
              <a:rPr b="1" lang="en-US" sz="4800">
                <a:solidFill>
                  <a:srgbClr val="FF0000"/>
                </a:solidFill>
                <a:latin typeface="Arial"/>
                <a:ea typeface="Arial"/>
                <a:cs typeface="Arial"/>
                <a:sym typeface="Arial"/>
              </a:rPr>
              <a:t>ĐÃ LẮNG NGHE</a:t>
            </a:r>
            <a:endParaRPr/>
          </a:p>
        </p:txBody>
      </p:sp>
      <p:pic>
        <p:nvPicPr>
          <p:cNvPr descr="Kết quả hình ảnh cho Ảnh thầy cô giáo và học sinh" id="657" name="Google Shape;657;p65"/>
          <p:cNvPicPr preferRelativeResize="0"/>
          <p:nvPr/>
        </p:nvPicPr>
        <p:blipFill rotWithShape="1">
          <a:blip r:embed="rId3">
            <a:alphaModFix/>
          </a:blip>
          <a:srcRect b="0" l="0" r="0" t="0"/>
          <a:stretch/>
        </p:blipFill>
        <p:spPr>
          <a:xfrm>
            <a:off x="1447800" y="2209800"/>
            <a:ext cx="6400800" cy="3886200"/>
          </a:xfrm>
          <a:prstGeom prst="rect">
            <a:avLst/>
          </a:prstGeom>
          <a:noFill/>
          <a:ln>
            <a:noFill/>
          </a:ln>
        </p:spPr>
      </p:pic>
      <p:sp>
        <p:nvSpPr>
          <p:cNvPr id="658" name="Google Shape;658;p65"/>
          <p:cNvSpPr/>
          <p:nvPr/>
        </p:nvSpPr>
        <p:spPr>
          <a:xfrm>
            <a:off x="1295400" y="6135688"/>
            <a:ext cx="6629400"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Nguồn: http://mangtiepthi.com/threads/nhung-hinh-anh-dep-nhat-y-nghia-nhat-ve-thay-co-giao-va-hoc-sinh.1831.html</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1" name="Shape 141"/>
        <p:cNvGrpSpPr/>
        <p:nvPr/>
      </p:nvGrpSpPr>
      <p:grpSpPr>
        <a:xfrm>
          <a:off x="0" y="0"/>
          <a:ext cx="0" cy="0"/>
          <a:chOff x="0" y="0"/>
          <a:chExt cx="0" cy="0"/>
        </a:xfrm>
      </p:grpSpPr>
      <p:sp>
        <p:nvSpPr>
          <p:cNvPr id="142" name="Google Shape;14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Arial"/>
                <a:ea typeface="Arial"/>
                <a:cs typeface="Arial"/>
                <a:sym typeface="Arial"/>
              </a:rPr>
              <a:t>Thực trạng</a:t>
            </a:r>
            <a:endParaRPr>
              <a:latin typeface="Arial"/>
              <a:ea typeface="Arial"/>
              <a:cs typeface="Arial"/>
              <a:sym typeface="Arial"/>
            </a:endParaRPr>
          </a:p>
        </p:txBody>
      </p:sp>
      <p:sp>
        <p:nvSpPr>
          <p:cNvPr id="143" name="Google Shape;143;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Char char="•"/>
            </a:pPr>
            <a:r>
              <a:rPr lang="en-US">
                <a:latin typeface="Arial"/>
                <a:ea typeface="Arial"/>
                <a:cs typeface="Arial"/>
                <a:sym typeface="Arial"/>
              </a:rPr>
              <a:t>Số học sinh bị bạo lực (ở mọi hình thức tinh thần, thể xác...) tại các trường học của VN là 71% (Số liệu từ tổ chức phát triển cộng đồng và trung tâm nghiên cứu quốc tế về phụ nữ).</a:t>
            </a:r>
            <a:endParaRPr>
              <a:latin typeface="Arial"/>
              <a:ea typeface="Arial"/>
              <a:cs typeface="Arial"/>
              <a:sym typeface="Arial"/>
            </a:endParaRPr>
          </a:p>
        </p:txBody>
      </p:sp>
      <p:sp>
        <p:nvSpPr>
          <p:cNvPr id="144" name="Google Shape;144;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Char char="•"/>
            </a:pPr>
            <a:r>
              <a:rPr lang="en-US">
                <a:latin typeface="Arial"/>
                <a:ea typeface="Arial"/>
                <a:cs typeface="Arial"/>
                <a:sym typeface="Arial"/>
              </a:rPr>
              <a:t>So với 10 năm trở về trước, số vụ bạo hành tại trường học cả nước tăng gấp 13 lần (Số liệu từ Cục Bảo vệ chăm sóc trẻ em 2012).</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2000"/>
                                        <p:tgtEl>
                                          <p:spTgt spid="1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2000"/>
                                        <p:tgtEl>
                                          <p:spTgt spid="14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8"/>
          <p:cNvSpPr txBox="1"/>
          <p:nvPr>
            <p:ph idx="1" type="body"/>
          </p:nvPr>
        </p:nvSpPr>
        <p:spPr>
          <a:xfrm>
            <a:off x="457200" y="838201"/>
            <a:ext cx="8229600" cy="609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Noto Sans Symbols"/>
              <a:buChar char="⮚"/>
            </a:pPr>
            <a:r>
              <a:rPr b="1" lang="en-US" sz="2800">
                <a:latin typeface="Calibri"/>
                <a:ea typeface="Calibri"/>
                <a:cs typeface="Calibri"/>
                <a:sym typeface="Calibri"/>
              </a:rPr>
              <a:t>Các hình thức BLHĐ TCSG trong 6 tháng gần đây</a:t>
            </a:r>
            <a:endParaRPr sz="2800">
              <a:latin typeface="Calibri"/>
              <a:ea typeface="Calibri"/>
              <a:cs typeface="Calibri"/>
              <a:sym typeface="Calibri"/>
            </a:endParaRPr>
          </a:p>
          <a:p>
            <a:pPr indent="-139700" lvl="0" marL="342900" rtl="0" algn="l">
              <a:lnSpc>
                <a:spcPct val="100000"/>
              </a:lnSpc>
              <a:spcBef>
                <a:spcPts val="640"/>
              </a:spcBef>
              <a:spcAft>
                <a:spcPts val="0"/>
              </a:spcAft>
              <a:buClr>
                <a:schemeClr val="dk1"/>
              </a:buClr>
              <a:buSzPts val="3200"/>
              <a:buNone/>
            </a:pPr>
            <a:r>
              <a:t/>
            </a:r>
            <a:endParaRPr/>
          </a:p>
        </p:txBody>
      </p:sp>
      <p:pic>
        <p:nvPicPr>
          <p:cNvPr descr="Table 4" id="150" name="Google Shape;150;p8"/>
          <p:cNvPicPr preferRelativeResize="0"/>
          <p:nvPr/>
        </p:nvPicPr>
        <p:blipFill rotWithShape="1">
          <a:blip r:embed="rId3">
            <a:alphaModFix/>
          </a:blip>
          <a:srcRect b="0" l="0" r="9170" t="0"/>
          <a:stretch/>
        </p:blipFill>
        <p:spPr>
          <a:xfrm>
            <a:off x="457200" y="1600200"/>
            <a:ext cx="8229600" cy="4191000"/>
          </a:xfrm>
          <a:prstGeom prst="rect">
            <a:avLst/>
          </a:prstGeom>
          <a:noFill/>
          <a:ln>
            <a:noFill/>
          </a:ln>
        </p:spPr>
      </p:pic>
      <p:sp>
        <p:nvSpPr>
          <p:cNvPr id="151" name="Google Shape;151;p8"/>
          <p:cNvSpPr/>
          <p:nvPr/>
        </p:nvSpPr>
        <p:spPr>
          <a:xfrm>
            <a:off x="304800" y="6197025"/>
            <a:ext cx="8534400" cy="58477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Calibri"/>
                <a:ea typeface="Calibri"/>
                <a:cs typeface="Calibri"/>
                <a:sym typeface="Calibri"/>
              </a:rPr>
              <a:t>Nguồn: Trung tâm Kiểm soát và Phòng ngừa dịch bệnh (CDC) và Tổ chức Y tế thế giới (WHO), 2013. Khảo sát toàn cầu sức khỏe học sinh trong nhà trường Việt Nam</a:t>
            </a:r>
            <a:endParaRPr b="0" i="0" sz="1400" u="none" cap="none" strike="noStrike">
              <a:solidFill>
                <a:srgbClr val="000000"/>
              </a:solidFill>
              <a:latin typeface="Arial"/>
              <a:ea typeface="Arial"/>
              <a:cs typeface="Arial"/>
              <a:sym typeface="Arial"/>
            </a:endParaRPr>
          </a:p>
        </p:txBody>
      </p:sp>
      <p:sp>
        <p:nvSpPr>
          <p:cNvPr id="152" name="Google Shape;152;p8"/>
          <p:cNvSpPr/>
          <p:nvPr/>
        </p:nvSpPr>
        <p:spPr>
          <a:xfrm>
            <a:off x="304800" y="76200"/>
            <a:ext cx="8686799" cy="685800"/>
          </a:xfrm>
          <a:prstGeom prst="flowChartAlternateProcess">
            <a:avLst/>
          </a:prstGeom>
          <a:gradFill>
            <a:gsLst>
              <a:gs pos="0">
                <a:schemeClr val="hlink"/>
              </a:gs>
              <a:gs pos="50000">
                <a:srgbClr val="FFFFFF"/>
              </a:gs>
              <a:gs pos="100000">
                <a:schemeClr val="hlink"/>
              </a:gs>
            </a:gsLst>
            <a:lin ang="5400000" scaled="0"/>
          </a:gradFill>
          <a:ln>
            <a:noFill/>
          </a:ln>
          <a:effectLst>
            <a:outerShdw rotWithShape="0" algn="ctr" dir="18900000" dist="107763">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THỰC TRẠNG BLG và XHTD TE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500"/>
                                        <p:tgtEl>
                                          <p:spTgt spid="15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
          <p:cNvSpPr txBox="1"/>
          <p:nvPr>
            <p:ph type="title"/>
          </p:nvPr>
        </p:nvSpPr>
        <p:spPr>
          <a:xfrm>
            <a:off x="628650" y="152401"/>
            <a:ext cx="7886700" cy="41946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7030A0"/>
                </a:solidFill>
                <a:latin typeface="Calibri"/>
                <a:ea typeface="Calibri"/>
                <a:cs typeface="Calibri"/>
                <a:sym typeface="Calibri"/>
              </a:rPr>
              <a:t>Nhận thức về BLHĐTCSG</a:t>
            </a:r>
            <a:endParaRPr/>
          </a:p>
        </p:txBody>
      </p:sp>
      <p:pic>
        <p:nvPicPr>
          <p:cNvPr descr="SRGBV VIET FIG 6_VN" id="159" name="Google Shape;159;p9"/>
          <p:cNvPicPr preferRelativeResize="0"/>
          <p:nvPr/>
        </p:nvPicPr>
        <p:blipFill rotWithShape="1">
          <a:blip r:embed="rId3">
            <a:alphaModFix/>
          </a:blip>
          <a:srcRect b="0" l="0" r="0" t="0"/>
          <a:stretch/>
        </p:blipFill>
        <p:spPr>
          <a:xfrm>
            <a:off x="474788" y="2188229"/>
            <a:ext cx="3265596" cy="1926571"/>
          </a:xfrm>
          <a:prstGeom prst="rect">
            <a:avLst/>
          </a:prstGeom>
          <a:noFill/>
          <a:ln>
            <a:noFill/>
          </a:ln>
        </p:spPr>
      </p:pic>
      <p:pic>
        <p:nvPicPr>
          <p:cNvPr descr="SRGBV VIET FIG 7_VN" id="160" name="Google Shape;160;p9"/>
          <p:cNvPicPr preferRelativeResize="0"/>
          <p:nvPr/>
        </p:nvPicPr>
        <p:blipFill rotWithShape="1">
          <a:blip r:embed="rId4">
            <a:alphaModFix/>
          </a:blip>
          <a:srcRect b="10763" l="0" r="0" t="0"/>
          <a:stretch/>
        </p:blipFill>
        <p:spPr>
          <a:xfrm>
            <a:off x="4974412" y="2053672"/>
            <a:ext cx="3500438" cy="1883133"/>
          </a:xfrm>
          <a:prstGeom prst="rect">
            <a:avLst/>
          </a:prstGeom>
          <a:noFill/>
          <a:ln>
            <a:noFill/>
          </a:ln>
        </p:spPr>
      </p:pic>
      <p:pic>
        <p:nvPicPr>
          <p:cNvPr descr="SRGBV VIET FIG 8_VN" id="161" name="Google Shape;161;p9"/>
          <p:cNvPicPr preferRelativeResize="0"/>
          <p:nvPr/>
        </p:nvPicPr>
        <p:blipFill rotWithShape="1">
          <a:blip r:embed="rId5">
            <a:alphaModFix/>
          </a:blip>
          <a:srcRect b="8914" l="0" r="0" t="0"/>
          <a:stretch/>
        </p:blipFill>
        <p:spPr>
          <a:xfrm>
            <a:off x="474788" y="4267199"/>
            <a:ext cx="3664744" cy="2108083"/>
          </a:xfrm>
          <a:prstGeom prst="rect">
            <a:avLst/>
          </a:prstGeom>
          <a:noFill/>
          <a:ln>
            <a:noFill/>
          </a:ln>
        </p:spPr>
      </p:pic>
      <p:pic>
        <p:nvPicPr>
          <p:cNvPr descr="SRGBV VIET FIG 9_VN" id="162" name="Google Shape;162;p9"/>
          <p:cNvPicPr preferRelativeResize="0"/>
          <p:nvPr/>
        </p:nvPicPr>
        <p:blipFill rotWithShape="1">
          <a:blip r:embed="rId6">
            <a:alphaModFix/>
          </a:blip>
          <a:srcRect b="11552" l="0" r="0" t="0"/>
          <a:stretch/>
        </p:blipFill>
        <p:spPr>
          <a:xfrm>
            <a:off x="4730922" y="4053370"/>
            <a:ext cx="3771900" cy="2271230"/>
          </a:xfrm>
          <a:prstGeom prst="rect">
            <a:avLst/>
          </a:prstGeom>
          <a:noFill/>
          <a:ln>
            <a:noFill/>
          </a:ln>
        </p:spPr>
      </p:pic>
      <p:sp>
        <p:nvSpPr>
          <p:cNvPr id="163" name="Google Shape;163;p9"/>
          <p:cNvSpPr/>
          <p:nvPr/>
        </p:nvSpPr>
        <p:spPr>
          <a:xfrm>
            <a:off x="4992514" y="6277931"/>
            <a:ext cx="4046555"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‘Trêu chọc con trai ỏn ẻn hoặc con gái ít nữ tính là trò đùa vô hại’ </a:t>
            </a:r>
            <a:endParaRPr b="0" i="0" sz="1400" u="none" cap="none" strike="noStrike">
              <a:solidFill>
                <a:srgbClr val="000000"/>
              </a:solidFill>
              <a:latin typeface="Arial"/>
              <a:ea typeface="Arial"/>
              <a:cs typeface="Arial"/>
              <a:sym typeface="Arial"/>
            </a:endParaRPr>
          </a:p>
        </p:txBody>
      </p:sp>
      <p:sp>
        <p:nvSpPr>
          <p:cNvPr id="164" name="Google Shape;164;p9"/>
          <p:cNvSpPr/>
          <p:nvPr/>
        </p:nvSpPr>
        <p:spPr>
          <a:xfrm>
            <a:off x="123670" y="6277930"/>
            <a:ext cx="4503372"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“Gọi ai đó bằng biệt danh như ‘thằng béo’, ‘pê-đê’, ‘đồ nhà quê’ ... chẳng hề xúc phạm họ” </a:t>
            </a:r>
            <a:endParaRPr b="0" i="0" sz="1400" u="none" cap="none" strike="noStrike">
              <a:solidFill>
                <a:srgbClr val="000000"/>
              </a:solidFill>
              <a:latin typeface="Arial"/>
              <a:ea typeface="Arial"/>
              <a:cs typeface="Arial"/>
              <a:sym typeface="Arial"/>
            </a:endParaRPr>
          </a:p>
        </p:txBody>
      </p:sp>
      <p:sp>
        <p:nvSpPr>
          <p:cNvPr id="165" name="Google Shape;165;p9"/>
          <p:cNvSpPr/>
          <p:nvPr/>
        </p:nvSpPr>
        <p:spPr>
          <a:xfrm>
            <a:off x="5356056" y="1600200"/>
            <a:ext cx="3523706"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‘Đôi khi GV cũng phải đánh, mắng học sinh để duy trì kỷ luật’ </a:t>
            </a:r>
            <a:endParaRPr b="0" i="0" sz="1400" u="none" cap="none" strike="noStrike">
              <a:solidFill>
                <a:srgbClr val="000000"/>
              </a:solidFill>
              <a:latin typeface="Arial"/>
              <a:ea typeface="Arial"/>
              <a:cs typeface="Arial"/>
              <a:sym typeface="Arial"/>
            </a:endParaRPr>
          </a:p>
        </p:txBody>
      </p:sp>
      <p:sp>
        <p:nvSpPr>
          <p:cNvPr id="166" name="Google Shape;166;p9"/>
          <p:cNvSpPr/>
          <p:nvPr/>
        </p:nvSpPr>
        <p:spPr>
          <a:xfrm>
            <a:off x="474788" y="1534180"/>
            <a:ext cx="3672704"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‘Thỉnh thoảng học sinh đánh nhau là chuyện bình thường’ </a:t>
            </a:r>
            <a:endParaRPr b="1" i="0" sz="1800" u="none" cap="none" strike="noStrike">
              <a:solidFill>
                <a:schemeClr val="dk1"/>
              </a:solidFill>
              <a:latin typeface="Arial"/>
              <a:ea typeface="Arial"/>
              <a:cs typeface="Arial"/>
              <a:sym typeface="Arial"/>
            </a:endParaRPr>
          </a:p>
        </p:txBody>
      </p:sp>
      <p:sp>
        <p:nvSpPr>
          <p:cNvPr id="167" name="Google Shape;167;p9"/>
          <p:cNvSpPr/>
          <p:nvPr/>
        </p:nvSpPr>
        <p:spPr>
          <a:xfrm>
            <a:off x="762000" y="2947845"/>
            <a:ext cx="376127" cy="481155"/>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8" name="Google Shape;168;p9"/>
          <p:cNvSpPr/>
          <p:nvPr/>
        </p:nvSpPr>
        <p:spPr>
          <a:xfrm>
            <a:off x="5334000" y="2795445"/>
            <a:ext cx="376127" cy="481155"/>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9" name="Google Shape;169;p9"/>
          <p:cNvSpPr/>
          <p:nvPr/>
        </p:nvSpPr>
        <p:spPr>
          <a:xfrm>
            <a:off x="6405673" y="2971800"/>
            <a:ext cx="376127" cy="481155"/>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0" name="Google Shape;170;p9"/>
          <p:cNvSpPr/>
          <p:nvPr/>
        </p:nvSpPr>
        <p:spPr>
          <a:xfrm>
            <a:off x="7391400" y="2643045"/>
            <a:ext cx="376127" cy="481155"/>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1" name="Google Shape;171;p9"/>
          <p:cNvSpPr/>
          <p:nvPr/>
        </p:nvSpPr>
        <p:spPr>
          <a:xfrm>
            <a:off x="5167993" y="5241607"/>
            <a:ext cx="376127" cy="481155"/>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2" name="Google Shape;172;p9"/>
          <p:cNvSpPr/>
          <p:nvPr/>
        </p:nvSpPr>
        <p:spPr>
          <a:xfrm>
            <a:off x="7391400" y="5233845"/>
            <a:ext cx="376127" cy="481155"/>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3" name="Google Shape;173;p9"/>
          <p:cNvSpPr/>
          <p:nvPr/>
        </p:nvSpPr>
        <p:spPr>
          <a:xfrm>
            <a:off x="6248400" y="5310045"/>
            <a:ext cx="376127" cy="481155"/>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4" name="Google Shape;174;p9"/>
          <p:cNvSpPr/>
          <p:nvPr/>
        </p:nvSpPr>
        <p:spPr>
          <a:xfrm>
            <a:off x="304800" y="685800"/>
            <a:ext cx="8574962" cy="83099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FF"/>
              </a:buClr>
              <a:buSzPts val="2400"/>
              <a:buFont typeface="Noto Sans Symbols"/>
              <a:buChar char="⮚"/>
            </a:pPr>
            <a:r>
              <a:rPr b="1" i="1" lang="en-US" sz="2400" u="none" cap="none" strike="noStrike">
                <a:solidFill>
                  <a:srgbClr val="0000FF"/>
                </a:solidFill>
                <a:latin typeface="Calibri"/>
                <a:ea typeface="Calibri"/>
                <a:cs typeface="Calibri"/>
                <a:sym typeface="Calibri"/>
              </a:rPr>
              <a:t>Vẫn còn thái độ đồng tình ở cả học sinh, giáo viên, và cha mẹ học sinh đối với các hình thức BLHĐTCSG và nạn bắt nạt</a:t>
            </a:r>
            <a:endParaRPr b="1" i="1" sz="2400" u="none" cap="none" strike="noStrike">
              <a:solidFill>
                <a:srgbClr val="0000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2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2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2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2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2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2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2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