
<file path=[Content_Types].xml><?xml version="1.0" encoding="utf-8"?>
<Types xmlns="http://schemas.openxmlformats.org/package/2006/content-types">
  <Default Extension="png" ContentType="image/png"/>
  <Default Extension="mp3" ContentType="audio/mpe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68" r:id="rId3"/>
    <p:sldId id="393" r:id="rId4"/>
    <p:sldId id="397" r:id="rId5"/>
    <p:sldId id="389" r:id="rId6"/>
    <p:sldId id="377" r:id="rId7"/>
    <p:sldId id="403" r:id="rId8"/>
    <p:sldId id="404" r:id="rId9"/>
    <p:sldId id="366" r:id="rId10"/>
    <p:sldId id="367" r:id="rId11"/>
    <p:sldId id="398" r:id="rId12"/>
    <p:sldId id="399" r:id="rId13"/>
    <p:sldId id="369" r:id="rId14"/>
    <p:sldId id="370" r:id="rId15"/>
    <p:sldId id="322" r:id="rId16"/>
    <p:sldId id="357" r:id="rId17"/>
    <p:sldId id="408" r:id="rId18"/>
    <p:sldId id="373" r:id="rId19"/>
    <p:sldId id="410" r:id="rId20"/>
    <p:sldId id="407" r:id="rId21"/>
    <p:sldId id="413" r:id="rId22"/>
    <p:sldId id="416" r:id="rId23"/>
    <p:sldId id="380" r:id="rId24"/>
    <p:sldId id="402" r:id="rId25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4343"/>
    <a:srgbClr val="2DC8FF"/>
    <a:srgbClr val="35F2F7"/>
    <a:srgbClr val="FFFF99"/>
    <a:srgbClr val="FFFFCC"/>
    <a:srgbClr val="FF66FF"/>
    <a:srgbClr val="5F5F5F"/>
    <a:srgbClr val="234B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318" autoAdjust="0"/>
    <p:restoredTop sz="79505" autoAdjust="0"/>
  </p:normalViewPr>
  <p:slideViewPr>
    <p:cSldViewPr snapToGrid="0" snapToObjects="1">
      <p:cViewPr varScale="1">
        <p:scale>
          <a:sx n="72" d="100"/>
          <a:sy n="72" d="100"/>
        </p:scale>
        <p:origin x="207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70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6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CE559B-E791-4228-869C-81390E8FAF71}" type="doc">
      <dgm:prSet loTypeId="urn:microsoft.com/office/officeart/2005/8/layout/hierarchy2" loCatId="hierarchy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B0463E5-B116-4CD8-888D-EA0C21149BB7}">
      <dgm:prSet phldrT="[Text]" custT="1"/>
      <dgm:spPr/>
      <dgm:t>
        <a:bodyPr/>
        <a:lstStyle/>
        <a:p>
          <a:r>
            <a:rPr lang="en-US" sz="2600" dirty="0" smtClean="0"/>
            <a:t>So </a:t>
          </a:r>
          <a:r>
            <a:rPr lang="en-US" sz="2600" dirty="0" err="1" smtClean="0"/>
            <a:t>sánh</a:t>
          </a:r>
          <a:r>
            <a:rPr lang="en-US" sz="2600" dirty="0" smtClean="0"/>
            <a:t> </a:t>
          </a:r>
          <a:r>
            <a:rPr lang="en-US" sz="2600" dirty="0" err="1" smtClean="0"/>
            <a:t>hai</a:t>
          </a:r>
          <a:r>
            <a:rPr lang="en-US" sz="2600" dirty="0" smtClean="0"/>
            <a:t> </a:t>
          </a:r>
          <a:r>
            <a:rPr lang="en-US" sz="2600" dirty="0" err="1" smtClean="0"/>
            <a:t>phân</a:t>
          </a:r>
          <a:r>
            <a:rPr lang="en-US" sz="2600" dirty="0" smtClean="0"/>
            <a:t> </a:t>
          </a:r>
          <a:r>
            <a:rPr lang="en-US" sz="2600" dirty="0" err="1" smtClean="0"/>
            <a:t>số</a:t>
          </a:r>
          <a:r>
            <a:rPr lang="en-US" sz="2600" dirty="0" smtClean="0"/>
            <a:t> </a:t>
          </a:r>
          <a:endParaRPr lang="en-US" sz="2600" dirty="0"/>
        </a:p>
      </dgm:t>
    </dgm:pt>
    <dgm:pt modelId="{FA848340-B747-4FBD-BF84-E76A8870D518}" type="parTrans" cxnId="{FB8AEC8E-38D4-46FD-99F2-0214F89AF20C}">
      <dgm:prSet/>
      <dgm:spPr/>
      <dgm:t>
        <a:bodyPr/>
        <a:lstStyle/>
        <a:p>
          <a:endParaRPr lang="en-US" sz="2600"/>
        </a:p>
      </dgm:t>
    </dgm:pt>
    <dgm:pt modelId="{2B3E05E5-FE45-4F5E-804D-51EA13F03F16}" type="sibTrans" cxnId="{FB8AEC8E-38D4-46FD-99F2-0214F89AF20C}">
      <dgm:prSet/>
      <dgm:spPr/>
      <dgm:t>
        <a:bodyPr/>
        <a:lstStyle/>
        <a:p>
          <a:endParaRPr lang="en-US" sz="2600"/>
        </a:p>
      </dgm:t>
    </dgm:pt>
    <dgm:pt modelId="{182015DB-09EE-4B5C-A53B-C8427B339571}" type="asst">
      <dgm:prSet phldrT="[Text]" custT="1"/>
      <dgm:spPr/>
      <dgm:t>
        <a:bodyPr/>
        <a:lstStyle/>
        <a:p>
          <a:r>
            <a:rPr lang="en-US" sz="2600" dirty="0" err="1" smtClean="0"/>
            <a:t>Quy</a:t>
          </a:r>
          <a:r>
            <a:rPr lang="en-US" sz="2600" dirty="0" smtClean="0"/>
            <a:t> </a:t>
          </a:r>
          <a:r>
            <a:rPr lang="en-US" sz="2600" dirty="0" err="1" smtClean="0"/>
            <a:t>đồng</a:t>
          </a:r>
          <a:r>
            <a:rPr lang="en-US" sz="2600" dirty="0" smtClean="0"/>
            <a:t> </a:t>
          </a:r>
          <a:r>
            <a:rPr lang="en-US" sz="2600" dirty="0" err="1" smtClean="0"/>
            <a:t>mẫu</a:t>
          </a:r>
          <a:endParaRPr lang="en-US" sz="2600" dirty="0"/>
        </a:p>
      </dgm:t>
    </dgm:pt>
    <dgm:pt modelId="{1A062450-F3A0-44B5-A892-0540323D5792}" type="parTrans" cxnId="{3A69285C-626F-469F-B924-0527C9C984F2}">
      <dgm:prSet/>
      <dgm:spPr/>
      <dgm:t>
        <a:bodyPr/>
        <a:lstStyle/>
        <a:p>
          <a:endParaRPr lang="en-US" sz="2600"/>
        </a:p>
      </dgm:t>
    </dgm:pt>
    <dgm:pt modelId="{D23CC525-B054-48B5-849E-1E67D2739074}" type="sibTrans" cxnId="{3A69285C-626F-469F-B924-0527C9C984F2}">
      <dgm:prSet/>
      <dgm:spPr/>
      <dgm:t>
        <a:bodyPr/>
        <a:lstStyle/>
        <a:p>
          <a:endParaRPr lang="en-US" sz="2600"/>
        </a:p>
      </dgm:t>
    </dgm:pt>
    <dgm:pt modelId="{2D290FA6-3C97-4D83-84D2-DBEB10943BFF}">
      <dgm:prSet phldrT="[Text]" custT="1"/>
      <dgm:spPr/>
      <dgm:t>
        <a:bodyPr/>
        <a:lstStyle/>
        <a:p>
          <a:r>
            <a:rPr lang="en-US" sz="2600" dirty="0" err="1" smtClean="0"/>
            <a:t>Quy</a:t>
          </a:r>
          <a:r>
            <a:rPr lang="en-US" sz="2600" dirty="0" smtClean="0"/>
            <a:t> </a:t>
          </a:r>
          <a:r>
            <a:rPr lang="en-US" sz="2600" dirty="0" err="1" smtClean="0"/>
            <a:t>đồng</a:t>
          </a:r>
          <a:r>
            <a:rPr lang="en-US" sz="2600" dirty="0" smtClean="0"/>
            <a:t> </a:t>
          </a:r>
          <a:r>
            <a:rPr lang="en-US" sz="2600" dirty="0" err="1" smtClean="0"/>
            <a:t>tử</a:t>
          </a:r>
          <a:endParaRPr lang="en-US" sz="2600" dirty="0"/>
        </a:p>
      </dgm:t>
    </dgm:pt>
    <dgm:pt modelId="{6E029DC8-0252-4F64-ABDB-8124E06A166F}" type="parTrans" cxnId="{563CD5C9-3465-4193-AECA-EB9C607C2C32}">
      <dgm:prSet/>
      <dgm:spPr/>
      <dgm:t>
        <a:bodyPr/>
        <a:lstStyle/>
        <a:p>
          <a:endParaRPr lang="en-US" sz="2600"/>
        </a:p>
      </dgm:t>
    </dgm:pt>
    <dgm:pt modelId="{C02529E0-10CA-4E7B-9E83-107AF53AE13B}" type="sibTrans" cxnId="{563CD5C9-3465-4193-AECA-EB9C607C2C32}">
      <dgm:prSet/>
      <dgm:spPr/>
      <dgm:t>
        <a:bodyPr/>
        <a:lstStyle/>
        <a:p>
          <a:endParaRPr lang="en-US" sz="2600"/>
        </a:p>
      </dgm:t>
    </dgm:pt>
    <dgm:pt modelId="{F6BC341C-F7C2-4597-A2C3-7632463D4735}">
      <dgm:prSet phldrT="[Text]" custT="1"/>
      <dgm:spPr/>
      <dgm:t>
        <a:bodyPr/>
        <a:lstStyle/>
        <a:p>
          <a:r>
            <a:rPr lang="en-US" sz="2600" dirty="0" smtClean="0"/>
            <a:t>So </a:t>
          </a:r>
          <a:r>
            <a:rPr lang="en-US" sz="2600" dirty="0" err="1" smtClean="0"/>
            <a:t>sánh</a:t>
          </a:r>
          <a:r>
            <a:rPr lang="en-US" sz="2600" dirty="0" smtClean="0"/>
            <a:t> qua </a:t>
          </a:r>
          <a:r>
            <a:rPr lang="en-US" sz="2600" dirty="0" err="1" smtClean="0"/>
            <a:t>số</a:t>
          </a:r>
          <a:r>
            <a:rPr lang="en-US" sz="2600" dirty="0" smtClean="0"/>
            <a:t> </a:t>
          </a:r>
          <a:r>
            <a:rPr lang="en-US" sz="2600" dirty="0" err="1" smtClean="0"/>
            <a:t>trung</a:t>
          </a:r>
          <a:r>
            <a:rPr lang="en-US" sz="2600" dirty="0" smtClean="0"/>
            <a:t> </a:t>
          </a:r>
          <a:r>
            <a:rPr lang="en-US" sz="2600" dirty="0" err="1" smtClean="0"/>
            <a:t>gian</a:t>
          </a:r>
          <a:endParaRPr lang="en-US" sz="2600" dirty="0"/>
        </a:p>
      </dgm:t>
    </dgm:pt>
    <dgm:pt modelId="{94F78FEE-671A-4A00-916E-A946F2223237}" type="parTrans" cxnId="{452C3696-9E18-46C0-881A-89D93005634E}">
      <dgm:prSet/>
      <dgm:spPr/>
      <dgm:t>
        <a:bodyPr/>
        <a:lstStyle/>
        <a:p>
          <a:endParaRPr lang="en-US" sz="2600"/>
        </a:p>
      </dgm:t>
    </dgm:pt>
    <dgm:pt modelId="{FAD0193C-D72B-47A1-AD13-11D240F357F9}" type="sibTrans" cxnId="{452C3696-9E18-46C0-881A-89D93005634E}">
      <dgm:prSet/>
      <dgm:spPr/>
      <dgm:t>
        <a:bodyPr/>
        <a:lstStyle/>
        <a:p>
          <a:endParaRPr lang="en-US" sz="2600"/>
        </a:p>
      </dgm:t>
    </dgm:pt>
    <dgm:pt modelId="{9A7B073B-3024-4D31-B5C7-4EFD8E4B07C1}">
      <dgm:prSet phldrT="[Text]" custT="1"/>
      <dgm:spPr/>
      <dgm:t>
        <a:bodyPr/>
        <a:lstStyle/>
        <a:p>
          <a:r>
            <a:rPr lang="en-US" sz="2600" dirty="0" err="1" smtClean="0"/>
            <a:t>Viết</a:t>
          </a:r>
          <a:r>
            <a:rPr lang="en-US" sz="2600" dirty="0" smtClean="0"/>
            <a:t> </a:t>
          </a:r>
          <a:r>
            <a:rPr lang="en-US" sz="2600" dirty="0" err="1" smtClean="0"/>
            <a:t>thành</a:t>
          </a:r>
          <a:r>
            <a:rPr lang="en-US" sz="2600" dirty="0" smtClean="0"/>
            <a:t> </a:t>
          </a:r>
          <a:r>
            <a:rPr lang="en-US" sz="2600" dirty="0" err="1" smtClean="0"/>
            <a:t>các</a:t>
          </a:r>
          <a:r>
            <a:rPr lang="en-US" sz="2600" dirty="0" smtClean="0"/>
            <a:t> </a:t>
          </a:r>
          <a:r>
            <a:rPr lang="en-US" sz="2600" dirty="0" err="1" smtClean="0"/>
            <a:t>dạng</a:t>
          </a:r>
          <a:r>
            <a:rPr lang="en-US" sz="2600" dirty="0" smtClean="0"/>
            <a:t> </a:t>
          </a:r>
          <a:r>
            <a:rPr lang="en-US" sz="2600" dirty="0" err="1" smtClean="0"/>
            <a:t>số</a:t>
          </a:r>
          <a:r>
            <a:rPr lang="en-US" sz="2600" dirty="0" smtClean="0"/>
            <a:t>: </a:t>
          </a:r>
          <a:r>
            <a:rPr lang="en-US" sz="2600" dirty="0" err="1" smtClean="0"/>
            <a:t>hỗn</a:t>
          </a:r>
          <a:r>
            <a:rPr lang="en-US" sz="2600" dirty="0" smtClean="0"/>
            <a:t> </a:t>
          </a:r>
          <a:r>
            <a:rPr lang="en-US" sz="2600" dirty="0" err="1" smtClean="0"/>
            <a:t>số</a:t>
          </a:r>
          <a:r>
            <a:rPr lang="en-US" sz="2600" dirty="0" smtClean="0"/>
            <a:t>, </a:t>
          </a:r>
          <a:r>
            <a:rPr lang="en-US" sz="2600" dirty="0" err="1" smtClean="0"/>
            <a:t>số</a:t>
          </a:r>
          <a:r>
            <a:rPr lang="en-US" sz="2600" dirty="0" smtClean="0"/>
            <a:t> </a:t>
          </a:r>
          <a:r>
            <a:rPr lang="en-US" sz="2600" dirty="0" err="1" smtClean="0"/>
            <a:t>thập</a:t>
          </a:r>
          <a:r>
            <a:rPr lang="en-US" sz="2600" dirty="0" smtClean="0"/>
            <a:t> </a:t>
          </a:r>
          <a:r>
            <a:rPr lang="en-US" sz="2600" dirty="0" err="1" smtClean="0"/>
            <a:t>phân</a:t>
          </a:r>
          <a:r>
            <a:rPr lang="en-US" sz="2600" dirty="0" smtClean="0"/>
            <a:t>, </a:t>
          </a:r>
          <a:r>
            <a:rPr lang="en-US" sz="2600" dirty="0" err="1" smtClean="0"/>
            <a:t>phần</a:t>
          </a:r>
          <a:r>
            <a:rPr lang="en-US" sz="2600" dirty="0" smtClean="0"/>
            <a:t> </a:t>
          </a:r>
          <a:r>
            <a:rPr lang="en-US" sz="2600" dirty="0" err="1" smtClean="0"/>
            <a:t>trăm</a:t>
          </a:r>
          <a:endParaRPr lang="en-US" sz="2600" dirty="0"/>
        </a:p>
      </dgm:t>
    </dgm:pt>
    <dgm:pt modelId="{6F75C2F8-524B-47AF-96B3-5151949D948E}" type="parTrans" cxnId="{959453E9-879A-41BC-A662-B0C4A8FE671B}">
      <dgm:prSet/>
      <dgm:spPr/>
      <dgm:t>
        <a:bodyPr/>
        <a:lstStyle/>
        <a:p>
          <a:endParaRPr lang="en-US" sz="2600"/>
        </a:p>
      </dgm:t>
    </dgm:pt>
    <dgm:pt modelId="{8D617533-A0F7-416D-9A90-2E67179C939F}" type="sibTrans" cxnId="{959453E9-879A-41BC-A662-B0C4A8FE671B}">
      <dgm:prSet/>
      <dgm:spPr/>
      <dgm:t>
        <a:bodyPr/>
        <a:lstStyle/>
        <a:p>
          <a:endParaRPr lang="en-US" sz="2600"/>
        </a:p>
      </dgm:t>
    </dgm:pt>
    <dgm:pt modelId="{81D719B1-93D7-4C04-95A2-38AADFD3FFB1}" type="pres">
      <dgm:prSet presAssocID="{FECE559B-E791-4228-869C-81390E8FAF7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9F3377B-7CFA-49F0-8671-78D6FD0C9F83}" type="pres">
      <dgm:prSet presAssocID="{3B0463E5-B116-4CD8-888D-EA0C21149BB7}" presName="root1" presStyleCnt="0"/>
      <dgm:spPr/>
    </dgm:pt>
    <dgm:pt modelId="{886E0E70-18B0-4D4D-A336-981FD81AE903}" type="pres">
      <dgm:prSet presAssocID="{3B0463E5-B116-4CD8-888D-EA0C21149BB7}" presName="LevelOneTextNode" presStyleLbl="node0" presStyleIdx="0" presStyleCnt="1" custScaleX="128106" custScaleY="4789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621692-CF37-4613-9C64-E5180511448C}" type="pres">
      <dgm:prSet presAssocID="{3B0463E5-B116-4CD8-888D-EA0C21149BB7}" presName="level2hierChild" presStyleCnt="0"/>
      <dgm:spPr/>
    </dgm:pt>
    <dgm:pt modelId="{F3D28BF6-118C-4142-B2D8-E1D19CF1D4BD}" type="pres">
      <dgm:prSet presAssocID="{1A062450-F3A0-44B5-A892-0540323D5792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CC0D88CA-BDBA-4D7A-8633-A29143C9CAA3}" type="pres">
      <dgm:prSet presAssocID="{1A062450-F3A0-44B5-A892-0540323D5792}" presName="connTx" presStyleLbl="parChTrans1D2" presStyleIdx="0" presStyleCnt="4"/>
      <dgm:spPr/>
      <dgm:t>
        <a:bodyPr/>
        <a:lstStyle/>
        <a:p>
          <a:endParaRPr lang="en-US"/>
        </a:p>
      </dgm:t>
    </dgm:pt>
    <dgm:pt modelId="{9690C2BF-C2C1-4E79-A2BC-4516E80C1F67}" type="pres">
      <dgm:prSet presAssocID="{182015DB-09EE-4B5C-A53B-C8427B339571}" presName="root2" presStyleCnt="0"/>
      <dgm:spPr/>
    </dgm:pt>
    <dgm:pt modelId="{1E456B0D-239C-4A65-A368-EA6115254499}" type="pres">
      <dgm:prSet presAssocID="{182015DB-09EE-4B5C-A53B-C8427B339571}" presName="LevelTwoTextNode" presStyleLbl="asst1" presStyleIdx="0" presStyleCnt="1" custScaleY="3229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FA5DD7-0A84-4DE4-891C-52FB9105E8F6}" type="pres">
      <dgm:prSet presAssocID="{182015DB-09EE-4B5C-A53B-C8427B339571}" presName="level3hierChild" presStyleCnt="0"/>
      <dgm:spPr/>
    </dgm:pt>
    <dgm:pt modelId="{C14845A6-3336-45A5-9990-E824B1062FA9}" type="pres">
      <dgm:prSet presAssocID="{6E029DC8-0252-4F64-ABDB-8124E06A166F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AB4DC05A-BE15-4303-8993-EC3152A2CF45}" type="pres">
      <dgm:prSet presAssocID="{6E029DC8-0252-4F64-ABDB-8124E06A166F}" presName="connTx" presStyleLbl="parChTrans1D2" presStyleIdx="1" presStyleCnt="4"/>
      <dgm:spPr/>
      <dgm:t>
        <a:bodyPr/>
        <a:lstStyle/>
        <a:p>
          <a:endParaRPr lang="en-US"/>
        </a:p>
      </dgm:t>
    </dgm:pt>
    <dgm:pt modelId="{0E20F77A-E7D9-4364-8615-7A93EA965957}" type="pres">
      <dgm:prSet presAssocID="{2D290FA6-3C97-4D83-84D2-DBEB10943BFF}" presName="root2" presStyleCnt="0"/>
      <dgm:spPr/>
    </dgm:pt>
    <dgm:pt modelId="{FAC47323-177E-4869-8E17-E56D0412921F}" type="pres">
      <dgm:prSet presAssocID="{2D290FA6-3C97-4D83-84D2-DBEB10943BFF}" presName="LevelTwoTextNode" presStyleLbl="node2" presStyleIdx="0" presStyleCnt="3" custScaleY="2653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F0CF16C-5307-481D-A817-2C3D21396F73}" type="pres">
      <dgm:prSet presAssocID="{2D290FA6-3C97-4D83-84D2-DBEB10943BFF}" presName="level3hierChild" presStyleCnt="0"/>
      <dgm:spPr/>
    </dgm:pt>
    <dgm:pt modelId="{399D6CCA-6840-4F01-959E-7AD5A300DBF2}" type="pres">
      <dgm:prSet presAssocID="{94F78FEE-671A-4A00-916E-A946F2223237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1A04B406-C071-451C-9235-520D4582C3AB}" type="pres">
      <dgm:prSet presAssocID="{94F78FEE-671A-4A00-916E-A946F2223237}" presName="connTx" presStyleLbl="parChTrans1D2" presStyleIdx="2" presStyleCnt="4"/>
      <dgm:spPr/>
      <dgm:t>
        <a:bodyPr/>
        <a:lstStyle/>
        <a:p>
          <a:endParaRPr lang="en-US"/>
        </a:p>
      </dgm:t>
    </dgm:pt>
    <dgm:pt modelId="{5C199B34-C949-4CF4-B3A5-14D91A71139A}" type="pres">
      <dgm:prSet presAssocID="{F6BC341C-F7C2-4597-A2C3-7632463D4735}" presName="root2" presStyleCnt="0"/>
      <dgm:spPr/>
    </dgm:pt>
    <dgm:pt modelId="{B2DFB1FC-B054-4ADE-9C03-BBC0840D5846}" type="pres">
      <dgm:prSet presAssocID="{F6BC341C-F7C2-4597-A2C3-7632463D4735}" presName="LevelTwoTextNode" presStyleLbl="node2" presStyleIdx="1" presStyleCnt="3" custScaleX="155870" custScaleY="3405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BF0476C-71A1-4CC6-8F1F-149D8973C567}" type="pres">
      <dgm:prSet presAssocID="{F6BC341C-F7C2-4597-A2C3-7632463D4735}" presName="level3hierChild" presStyleCnt="0"/>
      <dgm:spPr/>
    </dgm:pt>
    <dgm:pt modelId="{4FA682D6-CD92-48D7-A640-342B20F40315}" type="pres">
      <dgm:prSet presAssocID="{6F75C2F8-524B-47AF-96B3-5151949D948E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60D1B9FD-A1ED-493C-A1EF-BE783682DC67}" type="pres">
      <dgm:prSet presAssocID="{6F75C2F8-524B-47AF-96B3-5151949D948E}" presName="connTx" presStyleLbl="parChTrans1D2" presStyleIdx="3" presStyleCnt="4"/>
      <dgm:spPr/>
      <dgm:t>
        <a:bodyPr/>
        <a:lstStyle/>
        <a:p>
          <a:endParaRPr lang="en-US"/>
        </a:p>
      </dgm:t>
    </dgm:pt>
    <dgm:pt modelId="{C46612A9-C28F-4700-B26F-72B940EECFA9}" type="pres">
      <dgm:prSet presAssocID="{9A7B073B-3024-4D31-B5C7-4EFD8E4B07C1}" presName="root2" presStyleCnt="0"/>
      <dgm:spPr/>
    </dgm:pt>
    <dgm:pt modelId="{A9F5E717-C9F6-4E10-A84F-02508445A804}" type="pres">
      <dgm:prSet presAssocID="{9A7B073B-3024-4D31-B5C7-4EFD8E4B07C1}" presName="LevelTwoTextNode" presStyleLbl="node2" presStyleIdx="2" presStyleCnt="3" custScaleX="184456" custScaleY="6382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401D9AF-3941-4FAA-8158-2C40A88B31E5}" type="pres">
      <dgm:prSet presAssocID="{9A7B073B-3024-4D31-B5C7-4EFD8E4B07C1}" presName="level3hierChild" presStyleCnt="0"/>
      <dgm:spPr/>
    </dgm:pt>
  </dgm:ptLst>
  <dgm:cxnLst>
    <dgm:cxn modelId="{ACF4E14C-12C6-40FB-9AA4-36EB120B2C8A}" type="presOf" srcId="{6F75C2F8-524B-47AF-96B3-5151949D948E}" destId="{60D1B9FD-A1ED-493C-A1EF-BE783682DC67}" srcOrd="1" destOrd="0" presId="urn:microsoft.com/office/officeart/2005/8/layout/hierarchy2"/>
    <dgm:cxn modelId="{61D603BA-99DB-422F-BD2D-0A6E8256D20E}" type="presOf" srcId="{9A7B073B-3024-4D31-B5C7-4EFD8E4B07C1}" destId="{A9F5E717-C9F6-4E10-A84F-02508445A804}" srcOrd="0" destOrd="0" presId="urn:microsoft.com/office/officeart/2005/8/layout/hierarchy2"/>
    <dgm:cxn modelId="{31CDEDE2-F466-4BFC-9E0D-EDBEBC9D526C}" type="presOf" srcId="{94F78FEE-671A-4A00-916E-A946F2223237}" destId="{399D6CCA-6840-4F01-959E-7AD5A300DBF2}" srcOrd="0" destOrd="0" presId="urn:microsoft.com/office/officeart/2005/8/layout/hierarchy2"/>
    <dgm:cxn modelId="{452C3696-9E18-46C0-881A-89D93005634E}" srcId="{3B0463E5-B116-4CD8-888D-EA0C21149BB7}" destId="{F6BC341C-F7C2-4597-A2C3-7632463D4735}" srcOrd="2" destOrd="0" parTransId="{94F78FEE-671A-4A00-916E-A946F2223237}" sibTransId="{FAD0193C-D72B-47A1-AD13-11D240F357F9}"/>
    <dgm:cxn modelId="{3A69285C-626F-469F-B924-0527C9C984F2}" srcId="{3B0463E5-B116-4CD8-888D-EA0C21149BB7}" destId="{182015DB-09EE-4B5C-A53B-C8427B339571}" srcOrd="0" destOrd="0" parTransId="{1A062450-F3A0-44B5-A892-0540323D5792}" sibTransId="{D23CC525-B054-48B5-849E-1E67D2739074}"/>
    <dgm:cxn modelId="{563CD5C9-3465-4193-AECA-EB9C607C2C32}" srcId="{3B0463E5-B116-4CD8-888D-EA0C21149BB7}" destId="{2D290FA6-3C97-4D83-84D2-DBEB10943BFF}" srcOrd="1" destOrd="0" parTransId="{6E029DC8-0252-4F64-ABDB-8124E06A166F}" sibTransId="{C02529E0-10CA-4E7B-9E83-107AF53AE13B}"/>
    <dgm:cxn modelId="{EC9BC631-4566-44BE-8751-D26D6905274B}" type="presOf" srcId="{6E029DC8-0252-4F64-ABDB-8124E06A166F}" destId="{AB4DC05A-BE15-4303-8993-EC3152A2CF45}" srcOrd="1" destOrd="0" presId="urn:microsoft.com/office/officeart/2005/8/layout/hierarchy2"/>
    <dgm:cxn modelId="{FB8AEC8E-38D4-46FD-99F2-0214F89AF20C}" srcId="{FECE559B-E791-4228-869C-81390E8FAF71}" destId="{3B0463E5-B116-4CD8-888D-EA0C21149BB7}" srcOrd="0" destOrd="0" parTransId="{FA848340-B747-4FBD-BF84-E76A8870D518}" sibTransId="{2B3E05E5-FE45-4F5E-804D-51EA13F03F16}"/>
    <dgm:cxn modelId="{CCC649BE-1CA5-4CF5-AD4B-591AD6AB0391}" type="presOf" srcId="{F6BC341C-F7C2-4597-A2C3-7632463D4735}" destId="{B2DFB1FC-B054-4ADE-9C03-BBC0840D5846}" srcOrd="0" destOrd="0" presId="urn:microsoft.com/office/officeart/2005/8/layout/hierarchy2"/>
    <dgm:cxn modelId="{4C18DE21-4AE9-4E0A-8532-43E911EA1C1F}" type="presOf" srcId="{94F78FEE-671A-4A00-916E-A946F2223237}" destId="{1A04B406-C071-451C-9235-520D4582C3AB}" srcOrd="1" destOrd="0" presId="urn:microsoft.com/office/officeart/2005/8/layout/hierarchy2"/>
    <dgm:cxn modelId="{B53E3859-2C44-4C11-A33A-61314AD09898}" type="presOf" srcId="{1A062450-F3A0-44B5-A892-0540323D5792}" destId="{F3D28BF6-118C-4142-B2D8-E1D19CF1D4BD}" srcOrd="0" destOrd="0" presId="urn:microsoft.com/office/officeart/2005/8/layout/hierarchy2"/>
    <dgm:cxn modelId="{1BEB564B-68FA-4AC7-A99C-622614C83EDC}" type="presOf" srcId="{3B0463E5-B116-4CD8-888D-EA0C21149BB7}" destId="{886E0E70-18B0-4D4D-A336-981FD81AE903}" srcOrd="0" destOrd="0" presId="urn:microsoft.com/office/officeart/2005/8/layout/hierarchy2"/>
    <dgm:cxn modelId="{959453E9-879A-41BC-A662-B0C4A8FE671B}" srcId="{3B0463E5-B116-4CD8-888D-EA0C21149BB7}" destId="{9A7B073B-3024-4D31-B5C7-4EFD8E4B07C1}" srcOrd="3" destOrd="0" parTransId="{6F75C2F8-524B-47AF-96B3-5151949D948E}" sibTransId="{8D617533-A0F7-416D-9A90-2E67179C939F}"/>
    <dgm:cxn modelId="{C3442CC9-7E32-4F15-A460-4BFCF82AF4F7}" type="presOf" srcId="{2D290FA6-3C97-4D83-84D2-DBEB10943BFF}" destId="{FAC47323-177E-4869-8E17-E56D0412921F}" srcOrd="0" destOrd="0" presId="urn:microsoft.com/office/officeart/2005/8/layout/hierarchy2"/>
    <dgm:cxn modelId="{67C66D99-CF5F-46C4-B8C8-6086BD785B72}" type="presOf" srcId="{1A062450-F3A0-44B5-A892-0540323D5792}" destId="{CC0D88CA-BDBA-4D7A-8633-A29143C9CAA3}" srcOrd="1" destOrd="0" presId="urn:microsoft.com/office/officeart/2005/8/layout/hierarchy2"/>
    <dgm:cxn modelId="{D242ED1E-0C60-4285-AF5A-21F1C88BE903}" type="presOf" srcId="{182015DB-09EE-4B5C-A53B-C8427B339571}" destId="{1E456B0D-239C-4A65-A368-EA6115254499}" srcOrd="0" destOrd="0" presId="urn:microsoft.com/office/officeart/2005/8/layout/hierarchy2"/>
    <dgm:cxn modelId="{5611D4AE-3F53-467F-B81A-D92FFB398E66}" type="presOf" srcId="{FECE559B-E791-4228-869C-81390E8FAF71}" destId="{81D719B1-93D7-4C04-95A2-38AADFD3FFB1}" srcOrd="0" destOrd="0" presId="urn:microsoft.com/office/officeart/2005/8/layout/hierarchy2"/>
    <dgm:cxn modelId="{BC2160B5-9C4B-45E0-8BC8-2539827694D8}" type="presOf" srcId="{6E029DC8-0252-4F64-ABDB-8124E06A166F}" destId="{C14845A6-3336-45A5-9990-E824B1062FA9}" srcOrd="0" destOrd="0" presId="urn:microsoft.com/office/officeart/2005/8/layout/hierarchy2"/>
    <dgm:cxn modelId="{6049C402-9A40-4B08-9F61-C3AEBFB6D291}" type="presOf" srcId="{6F75C2F8-524B-47AF-96B3-5151949D948E}" destId="{4FA682D6-CD92-48D7-A640-342B20F40315}" srcOrd="0" destOrd="0" presId="urn:microsoft.com/office/officeart/2005/8/layout/hierarchy2"/>
    <dgm:cxn modelId="{049F4A05-309F-46CA-9858-C557F9629A68}" type="presParOf" srcId="{81D719B1-93D7-4C04-95A2-38AADFD3FFB1}" destId="{E9F3377B-7CFA-49F0-8671-78D6FD0C9F83}" srcOrd="0" destOrd="0" presId="urn:microsoft.com/office/officeart/2005/8/layout/hierarchy2"/>
    <dgm:cxn modelId="{CFC6076B-C2A9-48AC-B6F4-C930A9E58620}" type="presParOf" srcId="{E9F3377B-7CFA-49F0-8671-78D6FD0C9F83}" destId="{886E0E70-18B0-4D4D-A336-981FD81AE903}" srcOrd="0" destOrd="0" presId="urn:microsoft.com/office/officeart/2005/8/layout/hierarchy2"/>
    <dgm:cxn modelId="{AA49299B-B86B-417E-8F92-A32A7D2BCF51}" type="presParOf" srcId="{E9F3377B-7CFA-49F0-8671-78D6FD0C9F83}" destId="{42621692-CF37-4613-9C64-E5180511448C}" srcOrd="1" destOrd="0" presId="urn:microsoft.com/office/officeart/2005/8/layout/hierarchy2"/>
    <dgm:cxn modelId="{ED7CFDBE-F8F8-4FA0-924B-71ACAFCE3FAC}" type="presParOf" srcId="{42621692-CF37-4613-9C64-E5180511448C}" destId="{F3D28BF6-118C-4142-B2D8-E1D19CF1D4BD}" srcOrd="0" destOrd="0" presId="urn:microsoft.com/office/officeart/2005/8/layout/hierarchy2"/>
    <dgm:cxn modelId="{64CB8644-4AE6-43FB-898A-28CBF0EA9AA1}" type="presParOf" srcId="{F3D28BF6-118C-4142-B2D8-E1D19CF1D4BD}" destId="{CC0D88CA-BDBA-4D7A-8633-A29143C9CAA3}" srcOrd="0" destOrd="0" presId="urn:microsoft.com/office/officeart/2005/8/layout/hierarchy2"/>
    <dgm:cxn modelId="{6E225728-97D0-4869-B109-7BEF37BB1B3D}" type="presParOf" srcId="{42621692-CF37-4613-9C64-E5180511448C}" destId="{9690C2BF-C2C1-4E79-A2BC-4516E80C1F67}" srcOrd="1" destOrd="0" presId="urn:microsoft.com/office/officeart/2005/8/layout/hierarchy2"/>
    <dgm:cxn modelId="{991D5422-5658-4957-8B5D-E83B95DF4F8E}" type="presParOf" srcId="{9690C2BF-C2C1-4E79-A2BC-4516E80C1F67}" destId="{1E456B0D-239C-4A65-A368-EA6115254499}" srcOrd="0" destOrd="0" presId="urn:microsoft.com/office/officeart/2005/8/layout/hierarchy2"/>
    <dgm:cxn modelId="{75924210-CFBE-41BC-8E6A-1CAB45D6EAB8}" type="presParOf" srcId="{9690C2BF-C2C1-4E79-A2BC-4516E80C1F67}" destId="{91FA5DD7-0A84-4DE4-891C-52FB9105E8F6}" srcOrd="1" destOrd="0" presId="urn:microsoft.com/office/officeart/2005/8/layout/hierarchy2"/>
    <dgm:cxn modelId="{E48EC0CF-6303-4234-A8A5-54A524FD6C3F}" type="presParOf" srcId="{42621692-CF37-4613-9C64-E5180511448C}" destId="{C14845A6-3336-45A5-9990-E824B1062FA9}" srcOrd="2" destOrd="0" presId="urn:microsoft.com/office/officeart/2005/8/layout/hierarchy2"/>
    <dgm:cxn modelId="{7CFC5FD7-A1B5-48BA-B0F7-DAA9A9E55831}" type="presParOf" srcId="{C14845A6-3336-45A5-9990-E824B1062FA9}" destId="{AB4DC05A-BE15-4303-8993-EC3152A2CF45}" srcOrd="0" destOrd="0" presId="urn:microsoft.com/office/officeart/2005/8/layout/hierarchy2"/>
    <dgm:cxn modelId="{8B928976-7456-4672-9725-93DBCFC8AC94}" type="presParOf" srcId="{42621692-CF37-4613-9C64-E5180511448C}" destId="{0E20F77A-E7D9-4364-8615-7A93EA965957}" srcOrd="3" destOrd="0" presId="urn:microsoft.com/office/officeart/2005/8/layout/hierarchy2"/>
    <dgm:cxn modelId="{44C137F6-5B05-4378-A94E-58008BA373FA}" type="presParOf" srcId="{0E20F77A-E7D9-4364-8615-7A93EA965957}" destId="{FAC47323-177E-4869-8E17-E56D0412921F}" srcOrd="0" destOrd="0" presId="urn:microsoft.com/office/officeart/2005/8/layout/hierarchy2"/>
    <dgm:cxn modelId="{1433F475-DFF3-4395-A35D-6E12C388FDDC}" type="presParOf" srcId="{0E20F77A-E7D9-4364-8615-7A93EA965957}" destId="{3F0CF16C-5307-481D-A817-2C3D21396F73}" srcOrd="1" destOrd="0" presId="urn:microsoft.com/office/officeart/2005/8/layout/hierarchy2"/>
    <dgm:cxn modelId="{0F661886-0729-4707-895D-A6D9CDFB6C1D}" type="presParOf" srcId="{42621692-CF37-4613-9C64-E5180511448C}" destId="{399D6CCA-6840-4F01-959E-7AD5A300DBF2}" srcOrd="4" destOrd="0" presId="urn:microsoft.com/office/officeart/2005/8/layout/hierarchy2"/>
    <dgm:cxn modelId="{5F08F9E4-862F-432A-BD7F-FB8BF5C084C5}" type="presParOf" srcId="{399D6CCA-6840-4F01-959E-7AD5A300DBF2}" destId="{1A04B406-C071-451C-9235-520D4582C3AB}" srcOrd="0" destOrd="0" presId="urn:microsoft.com/office/officeart/2005/8/layout/hierarchy2"/>
    <dgm:cxn modelId="{C297E615-DAEC-4A8D-A520-58455E875778}" type="presParOf" srcId="{42621692-CF37-4613-9C64-E5180511448C}" destId="{5C199B34-C949-4CF4-B3A5-14D91A71139A}" srcOrd="5" destOrd="0" presId="urn:microsoft.com/office/officeart/2005/8/layout/hierarchy2"/>
    <dgm:cxn modelId="{D71026AF-D154-481A-A371-C268E54E15D0}" type="presParOf" srcId="{5C199B34-C949-4CF4-B3A5-14D91A71139A}" destId="{B2DFB1FC-B054-4ADE-9C03-BBC0840D5846}" srcOrd="0" destOrd="0" presId="urn:microsoft.com/office/officeart/2005/8/layout/hierarchy2"/>
    <dgm:cxn modelId="{FB5FD238-C8C9-466D-9B26-61B0711B66A3}" type="presParOf" srcId="{5C199B34-C949-4CF4-B3A5-14D91A71139A}" destId="{9BF0476C-71A1-4CC6-8F1F-149D8973C567}" srcOrd="1" destOrd="0" presId="urn:microsoft.com/office/officeart/2005/8/layout/hierarchy2"/>
    <dgm:cxn modelId="{6EEC9C30-CDDA-48B2-8CE5-7A701662FF63}" type="presParOf" srcId="{42621692-CF37-4613-9C64-E5180511448C}" destId="{4FA682D6-CD92-48D7-A640-342B20F40315}" srcOrd="6" destOrd="0" presId="urn:microsoft.com/office/officeart/2005/8/layout/hierarchy2"/>
    <dgm:cxn modelId="{BD693A10-45C4-468D-B96A-0B34A4629A35}" type="presParOf" srcId="{4FA682D6-CD92-48D7-A640-342B20F40315}" destId="{60D1B9FD-A1ED-493C-A1EF-BE783682DC67}" srcOrd="0" destOrd="0" presId="urn:microsoft.com/office/officeart/2005/8/layout/hierarchy2"/>
    <dgm:cxn modelId="{0F4A5C4D-6977-4BF7-9396-B4B57B5FA204}" type="presParOf" srcId="{42621692-CF37-4613-9C64-E5180511448C}" destId="{C46612A9-C28F-4700-B26F-72B940EECFA9}" srcOrd="7" destOrd="0" presId="urn:microsoft.com/office/officeart/2005/8/layout/hierarchy2"/>
    <dgm:cxn modelId="{175BB4AD-D7A3-4638-A6CE-A8A0A4E5216F}" type="presParOf" srcId="{C46612A9-C28F-4700-B26F-72B940EECFA9}" destId="{A9F5E717-C9F6-4E10-A84F-02508445A804}" srcOrd="0" destOrd="0" presId="urn:microsoft.com/office/officeart/2005/8/layout/hierarchy2"/>
    <dgm:cxn modelId="{11CF6715-C80D-4C2A-927E-2FCFEBA03B9E}" type="presParOf" srcId="{C46612A9-C28F-4700-B26F-72B940EECFA9}" destId="{5401D9AF-3941-4FAA-8158-2C40A88B31E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A22CEA-E471-44D5-8FEE-E41D85AD3C48}" type="doc">
      <dgm:prSet loTypeId="urn:microsoft.com/office/officeart/2005/8/layout/process1" loCatId="process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0D36A4E-A00E-4A19-A948-85B32A68F641}">
      <dgm:prSet phldrT="[Text]" custT="1"/>
      <dgm:spPr/>
      <dgm:t>
        <a:bodyPr/>
        <a:lstStyle/>
        <a:p>
          <a:r>
            <a:rPr lang="en-US" sz="2600" dirty="0" err="1" smtClean="0"/>
            <a:t>Tìm</a:t>
          </a:r>
          <a:r>
            <a:rPr lang="en-US" sz="2600" dirty="0" smtClean="0"/>
            <a:t> MSC</a:t>
          </a:r>
          <a:endParaRPr lang="en-US" sz="2600" dirty="0"/>
        </a:p>
      </dgm:t>
    </dgm:pt>
    <dgm:pt modelId="{EA753C14-DFF1-4388-8B76-4CF16BC529FD}" type="parTrans" cxnId="{56F675D9-7C8D-45AB-8B36-5E7EF51C3086}">
      <dgm:prSet/>
      <dgm:spPr/>
      <dgm:t>
        <a:bodyPr/>
        <a:lstStyle/>
        <a:p>
          <a:endParaRPr lang="en-US" sz="2600"/>
        </a:p>
      </dgm:t>
    </dgm:pt>
    <dgm:pt modelId="{84B98264-C16B-44DA-B95A-1EA8BB502AA5}" type="sibTrans" cxnId="{56F675D9-7C8D-45AB-8B36-5E7EF51C3086}">
      <dgm:prSet/>
      <dgm:spPr/>
      <dgm:t>
        <a:bodyPr/>
        <a:lstStyle/>
        <a:p>
          <a:endParaRPr lang="en-US" sz="2600"/>
        </a:p>
      </dgm:t>
    </dgm:pt>
    <dgm:pt modelId="{B079A929-8559-4055-AA60-2E97F91BF8CA}">
      <dgm:prSet phldrT="[Text]" custT="1"/>
      <dgm:spPr/>
      <dgm:t>
        <a:bodyPr/>
        <a:lstStyle/>
        <a:p>
          <a:r>
            <a:rPr lang="en-US" sz="2600" dirty="0" err="1" smtClean="0"/>
            <a:t>Nhân</a:t>
          </a:r>
          <a:r>
            <a:rPr lang="en-US" sz="2600" dirty="0" smtClean="0"/>
            <a:t> </a:t>
          </a:r>
          <a:r>
            <a:rPr lang="en-US" sz="2600" dirty="0" err="1" smtClean="0"/>
            <a:t>cả</a:t>
          </a:r>
          <a:r>
            <a:rPr lang="en-US" sz="2600" dirty="0" smtClean="0"/>
            <a:t> </a:t>
          </a:r>
          <a:r>
            <a:rPr lang="en-US" sz="2600" dirty="0" err="1" smtClean="0"/>
            <a:t>tử</a:t>
          </a:r>
          <a:r>
            <a:rPr lang="en-US" sz="2600" dirty="0" smtClean="0"/>
            <a:t> </a:t>
          </a:r>
          <a:r>
            <a:rPr lang="en-US" sz="2600" dirty="0" err="1" smtClean="0"/>
            <a:t>và</a:t>
          </a:r>
          <a:r>
            <a:rPr lang="en-US" sz="2600" dirty="0" smtClean="0"/>
            <a:t> </a:t>
          </a:r>
          <a:r>
            <a:rPr lang="en-US" sz="2600" dirty="0" err="1" smtClean="0"/>
            <a:t>mẫu</a:t>
          </a:r>
          <a:r>
            <a:rPr lang="en-US" sz="2600" dirty="0" smtClean="0"/>
            <a:t> </a:t>
          </a:r>
          <a:r>
            <a:rPr lang="en-US" sz="2600" dirty="0" err="1" smtClean="0"/>
            <a:t>với</a:t>
          </a:r>
          <a:r>
            <a:rPr lang="en-US" sz="2600" dirty="0" smtClean="0"/>
            <a:t> </a:t>
          </a:r>
          <a:r>
            <a:rPr lang="en-US" sz="2600" dirty="0" err="1" smtClean="0"/>
            <a:t>thừa</a:t>
          </a:r>
          <a:r>
            <a:rPr lang="en-US" sz="2600" dirty="0" smtClean="0"/>
            <a:t> </a:t>
          </a:r>
          <a:r>
            <a:rPr lang="en-US" sz="2600" dirty="0" err="1" smtClean="0"/>
            <a:t>số</a:t>
          </a:r>
          <a:r>
            <a:rPr lang="en-US" sz="2600" dirty="0" smtClean="0"/>
            <a:t> </a:t>
          </a:r>
          <a:r>
            <a:rPr lang="en-US" sz="2600" dirty="0" err="1" smtClean="0"/>
            <a:t>phụ</a:t>
          </a:r>
          <a:r>
            <a:rPr lang="en-US" sz="2600" dirty="0" smtClean="0"/>
            <a:t> </a:t>
          </a:r>
          <a:r>
            <a:rPr lang="en-US" sz="2600" dirty="0" err="1" smtClean="0"/>
            <a:t>tương</a:t>
          </a:r>
          <a:r>
            <a:rPr lang="en-US" sz="2600" dirty="0" smtClean="0"/>
            <a:t> </a:t>
          </a:r>
          <a:r>
            <a:rPr lang="en-US" sz="2600" dirty="0" err="1" smtClean="0"/>
            <a:t>ứng</a:t>
          </a:r>
          <a:endParaRPr lang="en-US" sz="2600" dirty="0"/>
        </a:p>
      </dgm:t>
    </dgm:pt>
    <dgm:pt modelId="{33B1FB2B-202B-44BC-9FBA-AA6904BF8331}" type="parTrans" cxnId="{8D5B2C96-82E9-4B8C-B76C-0916D5A31114}">
      <dgm:prSet/>
      <dgm:spPr/>
      <dgm:t>
        <a:bodyPr/>
        <a:lstStyle/>
        <a:p>
          <a:endParaRPr lang="en-US" sz="2600"/>
        </a:p>
      </dgm:t>
    </dgm:pt>
    <dgm:pt modelId="{A82EE2D5-1586-4322-B94F-A06E7CED690A}" type="sibTrans" cxnId="{8D5B2C96-82E9-4B8C-B76C-0916D5A31114}">
      <dgm:prSet/>
      <dgm:spPr/>
      <dgm:t>
        <a:bodyPr/>
        <a:lstStyle/>
        <a:p>
          <a:endParaRPr lang="en-US" sz="2600"/>
        </a:p>
      </dgm:t>
    </dgm:pt>
    <dgm:pt modelId="{E204E9BF-152A-490D-A1E2-90E1462215EC}">
      <dgm:prSet phldrT="[Text]" custT="1"/>
      <dgm:spPr/>
      <dgm:t>
        <a:bodyPr/>
        <a:lstStyle/>
        <a:p>
          <a:r>
            <a:rPr lang="en-US" sz="2600" dirty="0" err="1" smtClean="0"/>
            <a:t>Tìm</a:t>
          </a:r>
          <a:r>
            <a:rPr lang="en-US" sz="2600" dirty="0" smtClean="0"/>
            <a:t> </a:t>
          </a:r>
          <a:r>
            <a:rPr lang="en-US" sz="2600" dirty="0" err="1" smtClean="0"/>
            <a:t>thừa</a:t>
          </a:r>
          <a:r>
            <a:rPr lang="en-US" sz="2600" dirty="0" smtClean="0"/>
            <a:t> </a:t>
          </a:r>
          <a:r>
            <a:rPr lang="en-US" sz="2600" dirty="0" err="1" smtClean="0"/>
            <a:t>số</a:t>
          </a:r>
          <a:r>
            <a:rPr lang="en-US" sz="2600" dirty="0" smtClean="0"/>
            <a:t> </a:t>
          </a:r>
          <a:r>
            <a:rPr lang="en-US" sz="2600" dirty="0" err="1" smtClean="0"/>
            <a:t>phụ</a:t>
          </a:r>
          <a:endParaRPr lang="en-US" sz="2600" dirty="0"/>
        </a:p>
      </dgm:t>
    </dgm:pt>
    <dgm:pt modelId="{AB338B96-7B54-4739-A67A-75C84E7969FE}" type="sibTrans" cxnId="{224752AD-72A3-496D-8AEA-A71D49253A79}">
      <dgm:prSet/>
      <dgm:spPr/>
      <dgm:t>
        <a:bodyPr/>
        <a:lstStyle/>
        <a:p>
          <a:endParaRPr lang="en-US" sz="2600"/>
        </a:p>
      </dgm:t>
    </dgm:pt>
    <dgm:pt modelId="{993111F4-8AD3-4F76-A128-15F71342B412}" type="parTrans" cxnId="{224752AD-72A3-496D-8AEA-A71D49253A79}">
      <dgm:prSet/>
      <dgm:spPr/>
      <dgm:t>
        <a:bodyPr/>
        <a:lstStyle/>
        <a:p>
          <a:endParaRPr lang="en-US" sz="2600"/>
        </a:p>
      </dgm:t>
    </dgm:pt>
    <dgm:pt modelId="{680E1A45-288A-4C8A-870F-7B415C07F82C}">
      <dgm:prSet/>
      <dgm:spPr/>
      <dgm:t>
        <a:bodyPr/>
        <a:lstStyle/>
        <a:p>
          <a:r>
            <a:rPr lang="en-US" dirty="0" err="1" smtClean="0"/>
            <a:t>Quy</a:t>
          </a:r>
          <a:r>
            <a:rPr lang="en-US" dirty="0" smtClean="0"/>
            <a:t> </a:t>
          </a:r>
          <a:r>
            <a:rPr lang="en-US" dirty="0" err="1" smtClean="0"/>
            <a:t>đồng</a:t>
          </a:r>
          <a:r>
            <a:rPr lang="en-US" dirty="0" smtClean="0"/>
            <a:t> </a:t>
          </a:r>
          <a:r>
            <a:rPr lang="en-US" dirty="0" err="1" smtClean="0"/>
            <a:t>mẫu</a:t>
          </a:r>
          <a:r>
            <a:rPr lang="en-US" dirty="0" smtClean="0"/>
            <a:t> </a:t>
          </a:r>
          <a:r>
            <a:rPr lang="en-US" dirty="0" err="1" smtClean="0"/>
            <a:t>hai</a:t>
          </a:r>
          <a:r>
            <a:rPr lang="en-US" dirty="0" smtClean="0"/>
            <a:t> hay </a:t>
          </a:r>
          <a:r>
            <a:rPr lang="en-US" dirty="0" err="1" smtClean="0"/>
            <a:t>nhiều</a:t>
          </a:r>
          <a:r>
            <a:rPr lang="en-US" dirty="0" smtClean="0"/>
            <a:t> </a:t>
          </a:r>
          <a:r>
            <a:rPr lang="en-US" dirty="0" err="1" smtClean="0"/>
            <a:t>phân</a:t>
          </a:r>
          <a:r>
            <a:rPr lang="en-US" dirty="0" smtClean="0"/>
            <a:t> </a:t>
          </a:r>
          <a:r>
            <a:rPr lang="en-US" dirty="0" err="1" smtClean="0"/>
            <a:t>số</a:t>
          </a:r>
          <a:endParaRPr lang="en-US" dirty="0"/>
        </a:p>
      </dgm:t>
    </dgm:pt>
    <dgm:pt modelId="{EB3B4225-C29E-4465-8272-6652EB18EB43}" type="parTrans" cxnId="{439C2477-F9EC-416A-A455-2473700B0CDF}">
      <dgm:prSet/>
      <dgm:spPr/>
      <dgm:t>
        <a:bodyPr/>
        <a:lstStyle/>
        <a:p>
          <a:endParaRPr lang="en-US"/>
        </a:p>
      </dgm:t>
    </dgm:pt>
    <dgm:pt modelId="{E71115C6-B448-4119-AB87-1A53E1BDBB79}" type="sibTrans" cxnId="{439C2477-F9EC-416A-A455-2473700B0CDF}">
      <dgm:prSet/>
      <dgm:spPr/>
      <dgm:t>
        <a:bodyPr/>
        <a:lstStyle/>
        <a:p>
          <a:endParaRPr lang="en-US"/>
        </a:p>
      </dgm:t>
    </dgm:pt>
    <dgm:pt modelId="{B7E34027-4F8B-4E37-B77E-EA47DB58EE81}" type="pres">
      <dgm:prSet presAssocID="{44A22CEA-E471-44D5-8FEE-E41D85AD3C4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34E0A4-A4AA-4442-A94F-388CDD440DEB}" type="pres">
      <dgm:prSet presAssocID="{680E1A45-288A-4C8A-870F-7B415C07F82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11888A-60F0-4143-BBA3-7563B35A77C2}" type="pres">
      <dgm:prSet presAssocID="{E71115C6-B448-4119-AB87-1A53E1BDBB79}" presName="sibTrans" presStyleLbl="sibTrans2D1" presStyleIdx="0" presStyleCnt="3" custFlipVert="0" custScaleX="251414" custScaleY="35534"/>
      <dgm:spPr>
        <a:prstGeom prst="mathMinus">
          <a:avLst/>
        </a:prstGeom>
      </dgm:spPr>
      <dgm:t>
        <a:bodyPr/>
        <a:lstStyle/>
        <a:p>
          <a:endParaRPr lang="en-US"/>
        </a:p>
      </dgm:t>
    </dgm:pt>
    <dgm:pt modelId="{BE2AD943-3AD3-496B-87E6-946AC1F17174}" type="pres">
      <dgm:prSet presAssocID="{E71115C6-B448-4119-AB87-1A53E1BDBB79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BF2A3294-64E5-47F8-ADF5-8442B6A93C4A}" type="pres">
      <dgm:prSet presAssocID="{10D36A4E-A00E-4A19-A948-85B32A68F641}" presName="node" presStyleLbl="node1" presStyleIdx="1" presStyleCnt="4" custScaleX="58829" custLinFactNeighborY="345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FD97F8-47A9-48A8-9342-A7FF6CC7C3D2}" type="pres">
      <dgm:prSet presAssocID="{84B98264-C16B-44DA-B95A-1EA8BB502AA5}" presName="sibTrans" presStyleLbl="sibTrans2D1" presStyleIdx="1" presStyleCnt="3"/>
      <dgm:spPr/>
      <dgm:t>
        <a:bodyPr/>
        <a:lstStyle/>
        <a:p>
          <a:endParaRPr lang="en-US"/>
        </a:p>
      </dgm:t>
    </dgm:pt>
    <dgm:pt modelId="{72EC40C1-10B5-477B-B6D3-D9D5565D7299}" type="pres">
      <dgm:prSet presAssocID="{84B98264-C16B-44DA-B95A-1EA8BB502AA5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A4A65745-05BA-4A4E-AB94-923EE8352744}" type="pres">
      <dgm:prSet presAssocID="{E204E9BF-152A-490D-A1E2-90E1462215EC}" presName="node" presStyleLbl="node1" presStyleIdx="2" presStyleCnt="4" custScaleX="76571" custLinFactNeighborX="-7684" custLinFactNeighborY="5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AAB623-BD05-4F14-8A3F-05944C5E9396}" type="pres">
      <dgm:prSet presAssocID="{AB338B96-7B54-4739-A67A-75C84E7969FE}" presName="sibTrans" presStyleLbl="sibTrans2D1" presStyleIdx="2" presStyleCnt="3"/>
      <dgm:spPr/>
      <dgm:t>
        <a:bodyPr/>
        <a:lstStyle/>
        <a:p>
          <a:endParaRPr lang="en-US"/>
        </a:p>
      </dgm:t>
    </dgm:pt>
    <dgm:pt modelId="{D2D50D4D-F0EC-4712-9574-22E172F4B1B9}" type="pres">
      <dgm:prSet presAssocID="{AB338B96-7B54-4739-A67A-75C84E7969FE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FA33EA0D-84EF-495A-9E1A-856ED41DC754}" type="pres">
      <dgm:prSet presAssocID="{B079A929-8559-4055-AA60-2E97F91BF8CA}" presName="node" presStyleLbl="node1" presStyleIdx="3" presStyleCnt="4" custScaleX="1628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39C2477-F9EC-416A-A455-2473700B0CDF}" srcId="{44A22CEA-E471-44D5-8FEE-E41D85AD3C48}" destId="{680E1A45-288A-4C8A-870F-7B415C07F82C}" srcOrd="0" destOrd="0" parTransId="{EB3B4225-C29E-4465-8272-6652EB18EB43}" sibTransId="{E71115C6-B448-4119-AB87-1A53E1BDBB79}"/>
    <dgm:cxn modelId="{710BB71D-7DDE-4905-A49F-949A30BC9D66}" type="presOf" srcId="{10D36A4E-A00E-4A19-A948-85B32A68F641}" destId="{BF2A3294-64E5-47F8-ADF5-8442B6A93C4A}" srcOrd="0" destOrd="0" presId="urn:microsoft.com/office/officeart/2005/8/layout/process1"/>
    <dgm:cxn modelId="{7A7CD33C-E3C2-4D85-BE1E-C2978D4A4090}" type="presOf" srcId="{E71115C6-B448-4119-AB87-1A53E1BDBB79}" destId="{A511888A-60F0-4143-BBA3-7563B35A77C2}" srcOrd="0" destOrd="0" presId="urn:microsoft.com/office/officeart/2005/8/layout/process1"/>
    <dgm:cxn modelId="{EE25F6A1-E339-4E59-9555-987F30BD72CF}" type="presOf" srcId="{84B98264-C16B-44DA-B95A-1EA8BB502AA5}" destId="{72EC40C1-10B5-477B-B6D3-D9D5565D7299}" srcOrd="1" destOrd="0" presId="urn:microsoft.com/office/officeart/2005/8/layout/process1"/>
    <dgm:cxn modelId="{224752AD-72A3-496D-8AEA-A71D49253A79}" srcId="{44A22CEA-E471-44D5-8FEE-E41D85AD3C48}" destId="{E204E9BF-152A-490D-A1E2-90E1462215EC}" srcOrd="2" destOrd="0" parTransId="{993111F4-8AD3-4F76-A128-15F71342B412}" sibTransId="{AB338B96-7B54-4739-A67A-75C84E7969FE}"/>
    <dgm:cxn modelId="{56F675D9-7C8D-45AB-8B36-5E7EF51C3086}" srcId="{44A22CEA-E471-44D5-8FEE-E41D85AD3C48}" destId="{10D36A4E-A00E-4A19-A948-85B32A68F641}" srcOrd="1" destOrd="0" parTransId="{EA753C14-DFF1-4388-8B76-4CF16BC529FD}" sibTransId="{84B98264-C16B-44DA-B95A-1EA8BB502AA5}"/>
    <dgm:cxn modelId="{899316BC-8A7D-49C6-BFF8-A2E91A2A5852}" type="presOf" srcId="{84B98264-C16B-44DA-B95A-1EA8BB502AA5}" destId="{A1FD97F8-47A9-48A8-9342-A7FF6CC7C3D2}" srcOrd="0" destOrd="0" presId="urn:microsoft.com/office/officeart/2005/8/layout/process1"/>
    <dgm:cxn modelId="{72FF8FF7-FAFC-4AF2-87B2-F17CCACF5130}" type="presOf" srcId="{44A22CEA-E471-44D5-8FEE-E41D85AD3C48}" destId="{B7E34027-4F8B-4E37-B77E-EA47DB58EE81}" srcOrd="0" destOrd="0" presId="urn:microsoft.com/office/officeart/2005/8/layout/process1"/>
    <dgm:cxn modelId="{A8BF85E3-77DF-4BAD-9341-6539ADBEF194}" type="presOf" srcId="{680E1A45-288A-4C8A-870F-7B415C07F82C}" destId="{A334E0A4-A4AA-4442-A94F-388CDD440DEB}" srcOrd="0" destOrd="0" presId="urn:microsoft.com/office/officeart/2005/8/layout/process1"/>
    <dgm:cxn modelId="{C6475FE5-C8C0-4DF2-B17E-F3256265BD29}" type="presOf" srcId="{B079A929-8559-4055-AA60-2E97F91BF8CA}" destId="{FA33EA0D-84EF-495A-9E1A-856ED41DC754}" srcOrd="0" destOrd="0" presId="urn:microsoft.com/office/officeart/2005/8/layout/process1"/>
    <dgm:cxn modelId="{8D5B2C96-82E9-4B8C-B76C-0916D5A31114}" srcId="{44A22CEA-E471-44D5-8FEE-E41D85AD3C48}" destId="{B079A929-8559-4055-AA60-2E97F91BF8CA}" srcOrd="3" destOrd="0" parTransId="{33B1FB2B-202B-44BC-9FBA-AA6904BF8331}" sibTransId="{A82EE2D5-1586-4322-B94F-A06E7CED690A}"/>
    <dgm:cxn modelId="{AFA1F6CD-375B-430D-BAE0-952CA2AAF796}" type="presOf" srcId="{E204E9BF-152A-490D-A1E2-90E1462215EC}" destId="{A4A65745-05BA-4A4E-AB94-923EE8352744}" srcOrd="0" destOrd="0" presId="urn:microsoft.com/office/officeart/2005/8/layout/process1"/>
    <dgm:cxn modelId="{655ACCCA-5C96-4E7D-8378-E16C0184DFBC}" type="presOf" srcId="{E71115C6-B448-4119-AB87-1A53E1BDBB79}" destId="{BE2AD943-3AD3-496B-87E6-946AC1F17174}" srcOrd="1" destOrd="0" presId="urn:microsoft.com/office/officeart/2005/8/layout/process1"/>
    <dgm:cxn modelId="{F65AF87A-AD2F-4E1B-AD45-4AAF52416A15}" type="presOf" srcId="{AB338B96-7B54-4739-A67A-75C84E7969FE}" destId="{D2D50D4D-F0EC-4712-9574-22E172F4B1B9}" srcOrd="1" destOrd="0" presId="urn:microsoft.com/office/officeart/2005/8/layout/process1"/>
    <dgm:cxn modelId="{5029E775-C8F8-40E2-BCBA-2C90E03C1C55}" type="presOf" srcId="{AB338B96-7B54-4739-A67A-75C84E7969FE}" destId="{51AAB623-BD05-4F14-8A3F-05944C5E9396}" srcOrd="0" destOrd="0" presId="urn:microsoft.com/office/officeart/2005/8/layout/process1"/>
    <dgm:cxn modelId="{BADD7C11-C777-4148-8C77-A322E6EEC853}" type="presParOf" srcId="{B7E34027-4F8B-4E37-B77E-EA47DB58EE81}" destId="{A334E0A4-A4AA-4442-A94F-388CDD440DEB}" srcOrd="0" destOrd="0" presId="urn:microsoft.com/office/officeart/2005/8/layout/process1"/>
    <dgm:cxn modelId="{BBE13C1D-C81D-404A-9C6B-6655F87A7494}" type="presParOf" srcId="{B7E34027-4F8B-4E37-B77E-EA47DB58EE81}" destId="{A511888A-60F0-4143-BBA3-7563B35A77C2}" srcOrd="1" destOrd="0" presId="urn:microsoft.com/office/officeart/2005/8/layout/process1"/>
    <dgm:cxn modelId="{EAB98E56-D8F8-4B93-8D71-CFAD0670D4DA}" type="presParOf" srcId="{A511888A-60F0-4143-BBA3-7563B35A77C2}" destId="{BE2AD943-3AD3-496B-87E6-946AC1F17174}" srcOrd="0" destOrd="0" presId="urn:microsoft.com/office/officeart/2005/8/layout/process1"/>
    <dgm:cxn modelId="{0507F505-0F03-4614-A399-4A075BFE7955}" type="presParOf" srcId="{B7E34027-4F8B-4E37-B77E-EA47DB58EE81}" destId="{BF2A3294-64E5-47F8-ADF5-8442B6A93C4A}" srcOrd="2" destOrd="0" presId="urn:microsoft.com/office/officeart/2005/8/layout/process1"/>
    <dgm:cxn modelId="{BAB6BC04-F1AF-47D6-9894-D37BF059C59D}" type="presParOf" srcId="{B7E34027-4F8B-4E37-B77E-EA47DB58EE81}" destId="{A1FD97F8-47A9-48A8-9342-A7FF6CC7C3D2}" srcOrd="3" destOrd="0" presId="urn:microsoft.com/office/officeart/2005/8/layout/process1"/>
    <dgm:cxn modelId="{5FE202A9-ADBD-462B-BFDE-9EAD87101D6F}" type="presParOf" srcId="{A1FD97F8-47A9-48A8-9342-A7FF6CC7C3D2}" destId="{72EC40C1-10B5-477B-B6D3-D9D5565D7299}" srcOrd="0" destOrd="0" presId="urn:microsoft.com/office/officeart/2005/8/layout/process1"/>
    <dgm:cxn modelId="{0EFD013B-DE18-4F56-A674-ADF0C66A6AD8}" type="presParOf" srcId="{B7E34027-4F8B-4E37-B77E-EA47DB58EE81}" destId="{A4A65745-05BA-4A4E-AB94-923EE8352744}" srcOrd="4" destOrd="0" presId="urn:microsoft.com/office/officeart/2005/8/layout/process1"/>
    <dgm:cxn modelId="{FE92E298-3E2E-4F51-A3BE-E31F8B13D9DE}" type="presParOf" srcId="{B7E34027-4F8B-4E37-B77E-EA47DB58EE81}" destId="{51AAB623-BD05-4F14-8A3F-05944C5E9396}" srcOrd="5" destOrd="0" presId="urn:microsoft.com/office/officeart/2005/8/layout/process1"/>
    <dgm:cxn modelId="{4362A8E2-2B1F-404E-8083-BFDE9698725D}" type="presParOf" srcId="{51AAB623-BD05-4F14-8A3F-05944C5E9396}" destId="{D2D50D4D-F0EC-4712-9574-22E172F4B1B9}" srcOrd="0" destOrd="0" presId="urn:microsoft.com/office/officeart/2005/8/layout/process1"/>
    <dgm:cxn modelId="{19CFE1A3-35A3-4119-930B-8EF0D0AFF6DC}" type="presParOf" srcId="{B7E34027-4F8B-4E37-B77E-EA47DB58EE81}" destId="{FA33EA0D-84EF-495A-9E1A-856ED41DC754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image" Target="../media/image38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12" Type="http://schemas.openxmlformats.org/officeDocument/2006/relationships/image" Target="../media/image37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11" Type="http://schemas.openxmlformats.org/officeDocument/2006/relationships/image" Target="../media/image36.wmf"/><Relationship Id="rId5" Type="http://schemas.openxmlformats.org/officeDocument/2006/relationships/image" Target="../media/image30.wmf"/><Relationship Id="rId15" Type="http://schemas.openxmlformats.org/officeDocument/2006/relationships/image" Target="../media/image40.wmf"/><Relationship Id="rId10" Type="http://schemas.openxmlformats.org/officeDocument/2006/relationships/image" Target="../media/image35.wmf"/><Relationship Id="rId4" Type="http://schemas.openxmlformats.org/officeDocument/2006/relationships/image" Target="../media/image29.wmf"/><Relationship Id="rId9" Type="http://schemas.openxmlformats.org/officeDocument/2006/relationships/image" Target="../media/image34.wmf"/><Relationship Id="rId14" Type="http://schemas.openxmlformats.org/officeDocument/2006/relationships/image" Target="../media/image3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2795F-6D2B-4956-AEC2-9FCF66DBF56A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36B37B-78E8-4B98-98FA-F9A73A6BB2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348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6B37B-78E8-4B98-98FA-F9A73A6BB2C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4858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baseline="0" dirty="0" smtClean="0">
                <a:solidFill>
                  <a:schemeClr val="bg1"/>
                </a:solidFill>
              </a:rPr>
              <a:t>ĐÁP ÁN: …</a:t>
            </a:r>
          </a:p>
          <a:p>
            <a:r>
              <a:rPr lang="en-US" sz="1200" b="1" baseline="0" dirty="0" err="1" smtClean="0">
                <a:solidFill>
                  <a:schemeClr val="bg1"/>
                </a:solidFill>
              </a:rPr>
              <a:t>Nhận</a:t>
            </a:r>
            <a:r>
              <a:rPr lang="en-US" sz="1200" b="1" baseline="0" dirty="0" smtClean="0">
                <a:solidFill>
                  <a:schemeClr val="bg1"/>
                </a:solidFill>
              </a:rPr>
              <a:t>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thấy</a:t>
            </a:r>
            <a:r>
              <a:rPr lang="en-US" sz="1200" b="1" baseline="0" dirty="0" smtClean="0">
                <a:solidFill>
                  <a:schemeClr val="bg1"/>
                </a:solidFill>
              </a:rPr>
              <a:t> 3 PS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này</a:t>
            </a:r>
            <a:r>
              <a:rPr lang="en-US" sz="1200" b="1" baseline="0" dirty="0" smtClean="0">
                <a:solidFill>
                  <a:schemeClr val="bg1"/>
                </a:solidFill>
              </a:rPr>
              <a:t>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đều</a:t>
            </a:r>
            <a:r>
              <a:rPr lang="en-US" sz="1200" b="1" baseline="0" dirty="0" smtClean="0">
                <a:solidFill>
                  <a:schemeClr val="bg1"/>
                </a:solidFill>
              </a:rPr>
              <a:t>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chưa</a:t>
            </a:r>
            <a:r>
              <a:rPr lang="en-US" sz="1200" b="1" baseline="0" dirty="0" smtClean="0">
                <a:solidFill>
                  <a:schemeClr val="bg1"/>
                </a:solidFill>
              </a:rPr>
              <a:t>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tối</a:t>
            </a:r>
            <a:r>
              <a:rPr lang="en-US" sz="1200" b="1" baseline="0" dirty="0" smtClean="0">
                <a:solidFill>
                  <a:schemeClr val="bg1"/>
                </a:solidFill>
              </a:rPr>
              <a:t>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giản</a:t>
            </a:r>
            <a:r>
              <a:rPr lang="en-US" sz="1200" b="1" baseline="0" dirty="0" smtClean="0">
                <a:solidFill>
                  <a:schemeClr val="bg1"/>
                </a:solidFill>
              </a:rPr>
              <a:t>,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để</a:t>
            </a:r>
            <a:r>
              <a:rPr lang="en-US" sz="1200" b="1" baseline="0" dirty="0" smtClean="0">
                <a:solidFill>
                  <a:schemeClr val="bg1"/>
                </a:solidFill>
              </a:rPr>
              <a:t>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quy</a:t>
            </a:r>
            <a:r>
              <a:rPr lang="en-US" sz="1200" b="1" baseline="0" dirty="0" smtClean="0">
                <a:solidFill>
                  <a:schemeClr val="bg1"/>
                </a:solidFill>
              </a:rPr>
              <a:t>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đồng</a:t>
            </a:r>
            <a:r>
              <a:rPr lang="en-US" sz="1200" b="1" baseline="0" dirty="0" smtClean="0">
                <a:solidFill>
                  <a:schemeClr val="bg1"/>
                </a:solidFill>
              </a:rPr>
              <a:t>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nhanh</a:t>
            </a:r>
            <a:r>
              <a:rPr lang="en-US" sz="1200" b="1" baseline="0" dirty="0" smtClean="0">
                <a:solidFill>
                  <a:schemeClr val="bg1"/>
                </a:solidFill>
              </a:rPr>
              <a:t>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đầu</a:t>
            </a:r>
            <a:r>
              <a:rPr lang="en-US" sz="1200" b="1" baseline="0" dirty="0" smtClean="0">
                <a:solidFill>
                  <a:schemeClr val="bg1"/>
                </a:solidFill>
              </a:rPr>
              <a:t>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tiên</a:t>
            </a:r>
            <a:r>
              <a:rPr lang="en-US" sz="1200" b="1" baseline="0" dirty="0" smtClean="0">
                <a:solidFill>
                  <a:schemeClr val="bg1"/>
                </a:solidFill>
              </a:rPr>
              <a:t> ta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rút</a:t>
            </a:r>
            <a:r>
              <a:rPr lang="en-US" sz="1200" b="1" baseline="0" dirty="0" smtClean="0">
                <a:solidFill>
                  <a:schemeClr val="bg1"/>
                </a:solidFill>
              </a:rPr>
              <a:t>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gọn</a:t>
            </a:r>
            <a:r>
              <a:rPr lang="en-US" sz="1200" b="1" baseline="0" dirty="0" smtClean="0">
                <a:solidFill>
                  <a:schemeClr val="bg1"/>
                </a:solidFill>
              </a:rPr>
              <a:t>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chúng</a:t>
            </a:r>
            <a:endParaRPr lang="en-US" sz="1200" b="1" baseline="0" dirty="0" smtClean="0">
              <a:solidFill>
                <a:schemeClr val="bg1"/>
              </a:solidFill>
            </a:endParaRPr>
          </a:p>
          <a:p>
            <a:r>
              <a:rPr lang="en-US" sz="1200" b="1" baseline="0" dirty="0" err="1" smtClean="0">
                <a:solidFill>
                  <a:schemeClr val="bg1"/>
                </a:solidFill>
              </a:rPr>
              <a:t>Bước</a:t>
            </a:r>
            <a:r>
              <a:rPr lang="en-US" sz="1200" b="1" baseline="0" dirty="0" smtClean="0">
                <a:solidFill>
                  <a:schemeClr val="bg1"/>
                </a:solidFill>
              </a:rPr>
              <a:t> 1: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tìm</a:t>
            </a:r>
            <a:r>
              <a:rPr lang="en-US" sz="1200" b="1" baseline="0" dirty="0" smtClean="0">
                <a:solidFill>
                  <a:schemeClr val="bg1"/>
                </a:solidFill>
              </a:rPr>
              <a:t> MSC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dễ</a:t>
            </a:r>
            <a:r>
              <a:rPr lang="en-US" sz="1200" b="1" baseline="0" dirty="0" smtClean="0">
                <a:solidFill>
                  <a:schemeClr val="bg1"/>
                </a:solidFill>
              </a:rPr>
              <a:t>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nhẩm</a:t>
            </a:r>
            <a:r>
              <a:rPr lang="en-US" sz="1200" b="1" baseline="0" dirty="0" smtClean="0">
                <a:solidFill>
                  <a:schemeClr val="bg1"/>
                </a:solidFill>
              </a:rPr>
              <a:t>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được</a:t>
            </a:r>
            <a:r>
              <a:rPr lang="en-US" sz="1200" b="1" baseline="0" dirty="0" smtClean="0">
                <a:solidFill>
                  <a:schemeClr val="bg1"/>
                </a:solidFill>
              </a:rPr>
              <a:t>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là</a:t>
            </a:r>
            <a:r>
              <a:rPr lang="en-US" sz="1200" b="1" baseline="0" dirty="0" smtClean="0">
                <a:solidFill>
                  <a:schemeClr val="bg1"/>
                </a:solidFill>
              </a:rPr>
              <a:t> 30 </a:t>
            </a:r>
          </a:p>
          <a:p>
            <a:r>
              <a:rPr lang="en-US" sz="1200" b="1" baseline="0" dirty="0" err="1" smtClean="0">
                <a:solidFill>
                  <a:schemeClr val="bg1"/>
                </a:solidFill>
              </a:rPr>
              <a:t>Bước</a:t>
            </a:r>
            <a:r>
              <a:rPr lang="en-US" sz="1200" b="1" baseline="0" dirty="0" smtClean="0">
                <a:solidFill>
                  <a:schemeClr val="bg1"/>
                </a:solidFill>
              </a:rPr>
              <a:t> 2: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tìm</a:t>
            </a:r>
            <a:r>
              <a:rPr lang="en-US" sz="1200" b="1" baseline="0" dirty="0" smtClean="0">
                <a:solidFill>
                  <a:schemeClr val="bg1"/>
                </a:solidFill>
              </a:rPr>
              <a:t> THỪA SỐ PHỤ</a:t>
            </a:r>
          </a:p>
          <a:p>
            <a:r>
              <a:rPr lang="en-US" sz="1200" b="1" baseline="0" dirty="0" err="1" smtClean="0">
                <a:solidFill>
                  <a:schemeClr val="bg1"/>
                </a:solidFill>
              </a:rPr>
              <a:t>Bước</a:t>
            </a:r>
            <a:r>
              <a:rPr lang="en-US" sz="1200" b="1" baseline="0" dirty="0" smtClean="0">
                <a:solidFill>
                  <a:schemeClr val="bg1"/>
                </a:solidFill>
              </a:rPr>
              <a:t> 3: NHÂN CẢ TỬ VÀ MẪU VỚI…</a:t>
            </a:r>
          </a:p>
          <a:p>
            <a:endParaRPr lang="en-US" sz="1200" b="1" baseline="0" dirty="0" smtClean="0">
              <a:solidFill>
                <a:schemeClr val="bg1"/>
              </a:solidFill>
            </a:endParaRPr>
          </a:p>
          <a:p>
            <a:r>
              <a:rPr lang="en-US" sz="1200" b="1" baseline="0" dirty="0" err="1" smtClean="0">
                <a:solidFill>
                  <a:schemeClr val="bg1"/>
                </a:solidFill>
              </a:rPr>
              <a:t>Chúc</a:t>
            </a:r>
            <a:r>
              <a:rPr lang="en-US" sz="1200" b="1" baseline="0" dirty="0" smtClean="0">
                <a:solidFill>
                  <a:schemeClr val="bg1"/>
                </a:solidFill>
              </a:rPr>
              <a:t>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mừng</a:t>
            </a:r>
            <a:r>
              <a:rPr lang="en-US" sz="1200" b="1" baseline="0" dirty="0" smtClean="0">
                <a:solidFill>
                  <a:schemeClr val="bg1"/>
                </a:solidFill>
              </a:rPr>
              <a:t>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các</a:t>
            </a:r>
            <a:r>
              <a:rPr lang="en-US" sz="1200" b="1" baseline="0" dirty="0" smtClean="0">
                <a:solidFill>
                  <a:schemeClr val="bg1"/>
                </a:solidFill>
              </a:rPr>
              <a:t> con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nếu</a:t>
            </a:r>
            <a:r>
              <a:rPr lang="en-US" sz="1200" b="1" baseline="0" dirty="0" smtClean="0">
                <a:solidFill>
                  <a:schemeClr val="bg1"/>
                </a:solidFill>
              </a:rPr>
              <a:t>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đúng</a:t>
            </a:r>
            <a:r>
              <a:rPr lang="en-US" sz="1200" b="1" baseline="0" dirty="0" smtClean="0">
                <a:solidFill>
                  <a:schemeClr val="bg1"/>
                </a:solidFill>
              </a:rPr>
              <a:t> ở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bài</a:t>
            </a:r>
            <a:r>
              <a:rPr lang="en-US" sz="1200" b="1" baseline="0" dirty="0" smtClean="0">
                <a:solidFill>
                  <a:schemeClr val="bg1"/>
                </a:solidFill>
              </a:rPr>
              <a:t>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này</a:t>
            </a:r>
            <a:r>
              <a:rPr lang="en-US" sz="1200" b="1" baseline="0" dirty="0" smtClean="0">
                <a:solidFill>
                  <a:schemeClr val="bg1"/>
                </a:solidFill>
              </a:rPr>
              <a:t>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chúng</a:t>
            </a:r>
            <a:r>
              <a:rPr lang="en-US" sz="1200" b="1" baseline="0" dirty="0" smtClean="0">
                <a:solidFill>
                  <a:schemeClr val="bg1"/>
                </a:solidFill>
              </a:rPr>
              <a:t> ta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được</a:t>
            </a:r>
            <a:r>
              <a:rPr lang="en-US" sz="1200" b="1" baseline="0" dirty="0" smtClean="0">
                <a:solidFill>
                  <a:schemeClr val="bg1"/>
                </a:solidFill>
              </a:rPr>
              <a:t>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cộng</a:t>
            </a:r>
            <a:r>
              <a:rPr lang="en-US" sz="1200" b="1" baseline="0" dirty="0" smtClean="0">
                <a:solidFill>
                  <a:schemeClr val="bg1"/>
                </a:solidFill>
              </a:rPr>
              <a:t>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thêm</a:t>
            </a:r>
            <a:r>
              <a:rPr lang="en-US" sz="1200" b="1" baseline="0" dirty="0" smtClean="0">
                <a:solidFill>
                  <a:schemeClr val="bg1"/>
                </a:solidFill>
              </a:rPr>
              <a:t> 20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điểm</a:t>
            </a:r>
            <a:r>
              <a:rPr lang="en-US" sz="1200" b="1" baseline="0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sz="1200" b="1" baseline="0" dirty="0" smtClean="0">
                <a:solidFill>
                  <a:schemeClr val="bg1"/>
                </a:solidFill>
              </a:rPr>
              <a:t>Ta sang </a:t>
            </a:r>
            <a:r>
              <a:rPr lang="en-US" sz="1200" b="1" baseline="0" dirty="0" err="1" smtClean="0">
                <a:solidFill>
                  <a:schemeClr val="bg1"/>
                </a:solidFill>
              </a:rPr>
              <a:t>bài</a:t>
            </a:r>
            <a:r>
              <a:rPr lang="en-US" sz="1200" b="1" baseline="0" dirty="0" smtClean="0">
                <a:solidFill>
                  <a:schemeClr val="bg1"/>
                </a:solidFill>
              </a:rPr>
              <a:t>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6B37B-78E8-4B98-98FA-F9A73A6BB2C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6892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ĐÁP ÁN:….</a:t>
            </a:r>
          </a:p>
          <a:p>
            <a:r>
              <a:rPr lang="en-US" baseline="0" dirty="0" smtClean="0"/>
              <a:t>+ </a:t>
            </a:r>
            <a:r>
              <a:rPr lang="en-US" baseline="0" dirty="0" err="1" smtClean="0"/>
              <a:t>Nếu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đồng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ngay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để</a:t>
            </a:r>
            <a:r>
              <a:rPr lang="en-US" baseline="0" dirty="0" smtClean="0"/>
              <a:t> SS ta </a:t>
            </a:r>
            <a:r>
              <a:rPr lang="en-US" baseline="0" dirty="0" err="1" smtClean="0"/>
              <a:t>thấy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không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nhanh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trong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tính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toán</a:t>
            </a:r>
            <a:r>
              <a:rPr lang="en-US" baseline="0" dirty="0" smtClean="0"/>
              <a:t> -&gt; </a:t>
            </a:r>
            <a:r>
              <a:rPr lang="en-US" baseline="0" dirty="0" err="1" smtClean="0"/>
              <a:t>tình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huống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như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vậy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nên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xét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xem</a:t>
            </a:r>
            <a:r>
              <a:rPr lang="en-US" baseline="0" dirty="0" smtClean="0"/>
              <a:t> PS </a:t>
            </a:r>
            <a:r>
              <a:rPr lang="en-US" baseline="0" dirty="0" err="1" smtClean="0"/>
              <a:t>đã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tối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giản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chưa</a:t>
            </a:r>
            <a:r>
              <a:rPr lang="en-US" baseline="0" dirty="0" smtClean="0"/>
              <a:t>?</a:t>
            </a:r>
          </a:p>
          <a:p>
            <a:r>
              <a:rPr lang="en-US" baseline="0" dirty="0" smtClean="0"/>
              <a:t>+ </a:t>
            </a:r>
            <a:r>
              <a:rPr lang="en-US" baseline="0" dirty="0" err="1" smtClean="0"/>
              <a:t>Phân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số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nhất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tử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là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số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chẵn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nên</a:t>
            </a:r>
            <a:r>
              <a:rPr lang="en-US" baseline="0" dirty="0" smtClean="0"/>
              <a:t> 38 = …; </a:t>
            </a:r>
            <a:r>
              <a:rPr lang="en-US" baseline="0" dirty="0" err="1" smtClean="0"/>
              <a:t>mẫu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là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số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lẻ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không</a:t>
            </a:r>
            <a:r>
              <a:rPr lang="en-US" baseline="0" dirty="0" smtClean="0"/>
              <a:t> chia </a:t>
            </a:r>
            <a:r>
              <a:rPr lang="en-US" baseline="0" dirty="0" err="1" smtClean="0"/>
              <a:t>hết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cho</a:t>
            </a:r>
            <a:r>
              <a:rPr lang="en-US" baseline="0" dirty="0" smtClean="0"/>
              <a:t> 2 ta </a:t>
            </a:r>
            <a:r>
              <a:rPr lang="en-US" baseline="0" dirty="0" err="1" smtClean="0"/>
              <a:t>kiểm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</a:t>
            </a:r>
            <a:r>
              <a:rPr lang="en-US" baseline="0" dirty="0" smtClean="0"/>
              <a:t> 133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chia </a:t>
            </a:r>
            <a:r>
              <a:rPr lang="en-US" baseline="0" dirty="0" err="1" smtClean="0"/>
              <a:t>hết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cho</a:t>
            </a:r>
            <a:r>
              <a:rPr lang="en-US" baseline="0" dirty="0" smtClean="0"/>
              <a:t> 19 </a:t>
            </a:r>
            <a:r>
              <a:rPr lang="en-US" baseline="0" dirty="0" err="1" smtClean="0"/>
              <a:t>không</a:t>
            </a:r>
            <a:r>
              <a:rPr lang="en-US" baseline="0" dirty="0" smtClean="0"/>
              <a:t>? </a:t>
            </a:r>
            <a:r>
              <a:rPr lang="en-US" baseline="0" dirty="0" err="1" smtClean="0"/>
              <a:t>Nhâm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tính</a:t>
            </a:r>
            <a:r>
              <a:rPr lang="en-US" baseline="0" dirty="0" smtClean="0"/>
              <a:t> ta </a:t>
            </a:r>
            <a:r>
              <a:rPr lang="en-US" baseline="0" dirty="0" err="1" smtClean="0"/>
              <a:t>được</a:t>
            </a:r>
            <a:r>
              <a:rPr lang="en-US" baseline="0" dirty="0" smtClean="0"/>
              <a:t> 7 -&gt; </a:t>
            </a:r>
            <a:r>
              <a:rPr lang="en-US" baseline="0" dirty="0" err="1" smtClean="0"/>
              <a:t>Từ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đó</a:t>
            </a:r>
            <a:r>
              <a:rPr lang="en-US" baseline="0" dirty="0" smtClean="0"/>
              <a:t> ta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PS </a:t>
            </a:r>
            <a:r>
              <a:rPr lang="en-US" baseline="0" dirty="0" err="1" smtClean="0"/>
              <a:t>thứ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nhất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rút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gọn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cho</a:t>
            </a:r>
            <a:r>
              <a:rPr lang="en-US" baseline="0" dirty="0" smtClean="0"/>
              <a:t> 19 </a:t>
            </a:r>
            <a:r>
              <a:rPr lang="en-US" baseline="0" dirty="0" err="1" smtClean="0"/>
              <a:t>được</a:t>
            </a:r>
            <a:r>
              <a:rPr lang="en-US" baseline="0" dirty="0" smtClean="0"/>
              <a:t> PS 2/7</a:t>
            </a:r>
          </a:p>
          <a:p>
            <a:r>
              <a:rPr lang="en-US" baseline="0" dirty="0" smtClean="0"/>
              <a:t>+ PS </a:t>
            </a:r>
            <a:r>
              <a:rPr lang="en-US" baseline="0" dirty="0" err="1" smtClean="0"/>
              <a:t>thứ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tử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tổng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cs</a:t>
            </a:r>
            <a:r>
              <a:rPr lang="en-US" baseline="0" dirty="0" smtClean="0"/>
              <a:t> chia </a:t>
            </a:r>
            <a:r>
              <a:rPr lang="en-US" baseline="0" dirty="0" err="1" smtClean="0"/>
              <a:t>hết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cho</a:t>
            </a:r>
            <a:r>
              <a:rPr lang="en-US" baseline="0" dirty="0" smtClean="0"/>
              <a:t> 3 ta </a:t>
            </a:r>
            <a:r>
              <a:rPr lang="en-US" baseline="0" dirty="0" err="1" smtClean="0"/>
              <a:t>tách</a:t>
            </a:r>
            <a:r>
              <a:rPr lang="en-US" baseline="0" dirty="0" smtClean="0"/>
              <a:t> 344 = ….; </a:t>
            </a:r>
            <a:r>
              <a:rPr lang="en-US" baseline="0" dirty="0" err="1" smtClean="0"/>
              <a:t>mẫu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không</a:t>
            </a:r>
            <a:r>
              <a:rPr lang="en-US" baseline="0" dirty="0" smtClean="0"/>
              <a:t> chia </a:t>
            </a:r>
            <a:r>
              <a:rPr lang="en-US" baseline="0" dirty="0" err="1" smtClean="0"/>
              <a:t>hết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cho</a:t>
            </a:r>
            <a:r>
              <a:rPr lang="en-US" baseline="0" dirty="0" smtClean="0"/>
              <a:t> 3 </a:t>
            </a:r>
            <a:r>
              <a:rPr lang="en-US" baseline="0" dirty="0" err="1" smtClean="0"/>
              <a:t>nên</a:t>
            </a:r>
            <a:r>
              <a:rPr lang="en-US" baseline="0" dirty="0" smtClean="0"/>
              <a:t> ta </a:t>
            </a:r>
            <a:r>
              <a:rPr lang="en-US" baseline="0" dirty="0" err="1" smtClean="0"/>
              <a:t>tính</a:t>
            </a:r>
            <a:r>
              <a:rPr lang="en-US" baseline="0" dirty="0" smtClean="0"/>
              <a:t> 344 : 43 </a:t>
            </a:r>
            <a:r>
              <a:rPr lang="en-US" baseline="0" dirty="0" err="1" smtClean="0"/>
              <a:t>và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được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kq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là</a:t>
            </a:r>
            <a:r>
              <a:rPr lang="en-US" baseline="0" dirty="0" smtClean="0"/>
              <a:t> 8. </a:t>
            </a:r>
            <a:r>
              <a:rPr lang="en-US" baseline="0" dirty="0" err="1" smtClean="0"/>
              <a:t>Rút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gọn</a:t>
            </a:r>
            <a:r>
              <a:rPr lang="en-US" baseline="0" dirty="0" smtClean="0"/>
              <a:t> PS </a:t>
            </a:r>
            <a:r>
              <a:rPr lang="en-US" baseline="0" dirty="0" err="1" smtClean="0"/>
              <a:t>thứ</a:t>
            </a:r>
            <a:r>
              <a:rPr lang="en-US" baseline="0" dirty="0" smtClean="0"/>
              <a:t> 2 </a:t>
            </a:r>
            <a:r>
              <a:rPr lang="en-US" baseline="0" dirty="0" err="1" smtClean="0"/>
              <a:t>cho</a:t>
            </a:r>
            <a:r>
              <a:rPr lang="en-US" baseline="0" dirty="0" smtClean="0"/>
              <a:t> 43 ta </a:t>
            </a:r>
            <a:r>
              <a:rPr lang="en-US" baseline="0" dirty="0" err="1" smtClean="0"/>
              <a:t>được</a:t>
            </a:r>
            <a:r>
              <a:rPr lang="en-US" baseline="0" dirty="0" smtClean="0"/>
              <a:t> 3/8. </a:t>
            </a:r>
          </a:p>
          <a:p>
            <a:r>
              <a:rPr lang="en-US" baseline="0" dirty="0" smtClean="0"/>
              <a:t>+ </a:t>
            </a:r>
            <a:r>
              <a:rPr lang="en-US" baseline="0" dirty="0" err="1" smtClean="0"/>
              <a:t>Đến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đây</a:t>
            </a:r>
            <a:r>
              <a:rPr lang="en-US" baseline="0" dirty="0" smtClean="0"/>
              <a:t> ta </a:t>
            </a:r>
            <a:r>
              <a:rPr lang="en-US" baseline="0" dirty="0" err="1" smtClean="0"/>
              <a:t>mới</a:t>
            </a:r>
            <a:r>
              <a:rPr lang="en-US" baseline="0" dirty="0" smtClean="0"/>
              <a:t> QĐM </a:t>
            </a:r>
            <a:r>
              <a:rPr lang="en-US" baseline="0" dirty="0" err="1" smtClean="0"/>
              <a:t>chung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là</a:t>
            </a:r>
            <a:r>
              <a:rPr lang="en-US" baseline="0" dirty="0" smtClean="0"/>
              <a:t> 56 </a:t>
            </a:r>
            <a:r>
              <a:rPr lang="en-US" baseline="0" dirty="0" err="1" smtClean="0"/>
              <a:t>rồi</a:t>
            </a:r>
            <a:r>
              <a:rPr lang="en-US" baseline="0" dirty="0" smtClean="0"/>
              <a:t> so </a:t>
            </a:r>
            <a:r>
              <a:rPr lang="en-US" baseline="0" dirty="0" err="1" smtClean="0"/>
              <a:t>sánh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</a:t>
            </a:r>
            <a:r>
              <a:rPr lang="en-US" baseline="0" dirty="0" smtClean="0"/>
              <a:t> ….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6B37B-78E8-4B98-98FA-F9A73A6BB2C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777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đáp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án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đúng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như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trên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màn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hình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lại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tiếp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tục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được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cộng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thêm</a:t>
            </a:r>
            <a:r>
              <a:rPr lang="en-US" baseline="0" dirty="0" smtClean="0"/>
              <a:t> 20 </a:t>
            </a:r>
            <a:r>
              <a:rPr lang="en-US" baseline="0" dirty="0" err="1" smtClean="0"/>
              <a:t>điểm</a:t>
            </a:r>
            <a:r>
              <a:rPr lang="en-US" baseline="0" dirty="0" smtClean="0"/>
              <a:t> </a:t>
            </a:r>
            <a:endParaRPr lang="en-US" dirty="0" smtClean="0"/>
          </a:p>
          <a:p>
            <a:r>
              <a:rPr lang="en-US" dirty="0" err="1" smtClean="0"/>
              <a:t>Phần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này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MẬT THƯ HƯỚNG DẪN….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6B37B-78E8-4B98-98FA-F9A73A6BB2C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4450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Câu</a:t>
            </a:r>
            <a:r>
              <a:rPr lang="en-US" baseline="0" dirty="0" smtClean="0"/>
              <a:t> a: NX 2 PS </a:t>
            </a:r>
            <a:r>
              <a:rPr lang="en-US" baseline="0" dirty="0" err="1" smtClean="0"/>
              <a:t>này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đều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dương</a:t>
            </a:r>
            <a:r>
              <a:rPr lang="en-US" baseline="0" dirty="0" smtClean="0"/>
              <a:t>, PS </a:t>
            </a:r>
            <a:r>
              <a:rPr lang="en-US" baseline="0" dirty="0" err="1" smtClean="0"/>
              <a:t>đầu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nhỏ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hơn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mẫu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nên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nhỏ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hơn</a:t>
            </a:r>
            <a:r>
              <a:rPr lang="en-US" baseline="0" dirty="0" smtClean="0"/>
              <a:t> 1; PS </a:t>
            </a:r>
            <a:r>
              <a:rPr lang="en-US" baseline="0" dirty="0" err="1" smtClean="0"/>
              <a:t>thứ</a:t>
            </a:r>
            <a:r>
              <a:rPr lang="en-US" baseline="0" dirty="0" smtClean="0"/>
              <a:t> 2 </a:t>
            </a:r>
            <a:r>
              <a:rPr lang="en-US" baseline="0" dirty="0" err="1" smtClean="0"/>
              <a:t>tứ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lớn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hơn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mẫu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nên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lớn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hơn</a:t>
            </a:r>
            <a:r>
              <a:rPr lang="en-US" baseline="0" dirty="0" smtClean="0"/>
              <a:t> 1. </a:t>
            </a:r>
            <a:r>
              <a:rPr lang="en-US" baseline="0" dirty="0" err="1" smtClean="0"/>
              <a:t>Vậy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dễ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dàng</a:t>
            </a:r>
            <a:r>
              <a:rPr lang="en-US" baseline="0" dirty="0" smtClean="0"/>
              <a:t> so </a:t>
            </a:r>
            <a:r>
              <a:rPr lang="en-US" baseline="0" dirty="0" err="1" smtClean="0"/>
              <a:t>sánh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r>
              <a:rPr lang="en-US" baseline="0" dirty="0" smtClean="0"/>
              <a:t> PS </a:t>
            </a:r>
            <a:r>
              <a:rPr lang="en-US" baseline="0" dirty="0" err="1" smtClean="0"/>
              <a:t>này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với</a:t>
            </a:r>
            <a:r>
              <a:rPr lang="en-US" baseline="0" dirty="0" smtClean="0"/>
              <a:t> 1. </a:t>
            </a:r>
          </a:p>
          <a:p>
            <a:r>
              <a:rPr lang="en-US" dirty="0" err="1" smtClean="0"/>
              <a:t>Câu</a:t>
            </a:r>
            <a:r>
              <a:rPr lang="en-US" baseline="0" dirty="0" smtClean="0"/>
              <a:t> b: </a:t>
            </a:r>
            <a:r>
              <a:rPr lang="en-US" baseline="0" dirty="0" err="1" smtClean="0"/>
              <a:t>Dựa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vào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đặc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điểm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về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dấu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của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và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mẫu</a:t>
            </a:r>
            <a:r>
              <a:rPr lang="en-US" baseline="0" dirty="0" smtClean="0"/>
              <a:t>: PS </a:t>
            </a:r>
            <a:r>
              <a:rPr lang="en-US" baseline="0" dirty="0" err="1" smtClean="0"/>
              <a:t>đầu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mẫu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trái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dấu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là</a:t>
            </a:r>
            <a:r>
              <a:rPr lang="en-US" baseline="0" dirty="0" smtClean="0"/>
              <a:t> PS </a:t>
            </a:r>
            <a:r>
              <a:rPr lang="en-US" baseline="0" dirty="0" err="1" smtClean="0"/>
              <a:t>âm</a:t>
            </a:r>
            <a:r>
              <a:rPr lang="en-US" baseline="0" dirty="0" smtClean="0"/>
              <a:t>, PS </a:t>
            </a:r>
            <a:r>
              <a:rPr lang="en-US" baseline="0" dirty="0" err="1" smtClean="0"/>
              <a:t>thứ</a:t>
            </a:r>
            <a:r>
              <a:rPr lang="en-US" baseline="0" dirty="0" smtClean="0"/>
              <a:t> 2 </a:t>
            </a:r>
            <a:r>
              <a:rPr lang="en-US" baseline="0" dirty="0" err="1" smtClean="0"/>
              <a:t>tử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và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mẫu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cùng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dẫu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nên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là</a:t>
            </a:r>
            <a:r>
              <a:rPr lang="en-US" baseline="0" dirty="0" smtClean="0"/>
              <a:t> PS </a:t>
            </a:r>
            <a:r>
              <a:rPr lang="en-US" baseline="0" dirty="0" err="1" smtClean="0"/>
              <a:t>dương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</a:t>
            </a:r>
            <a:r>
              <a:rPr lang="en-US" baseline="0" dirty="0" smtClean="0"/>
              <a:t> PS ÂM &lt; PS DƯƠNG. </a:t>
            </a:r>
          </a:p>
          <a:p>
            <a:r>
              <a:rPr lang="en-US" baseline="0" dirty="0" smtClean="0"/>
              <a:t> Hai </a:t>
            </a:r>
            <a:r>
              <a:rPr lang="en-US" baseline="0" dirty="0" err="1" smtClean="0"/>
              <a:t>câu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này</a:t>
            </a:r>
            <a:r>
              <a:rPr lang="en-US" baseline="0" dirty="0" smtClean="0"/>
              <a:t> ta </a:t>
            </a:r>
            <a:r>
              <a:rPr lang="en-US" baseline="0" dirty="0" err="1" smtClean="0"/>
              <a:t>đã</a:t>
            </a:r>
            <a:r>
              <a:rPr lang="en-US" baseline="0" dirty="0" smtClean="0"/>
              <a:t> so </a:t>
            </a:r>
            <a:r>
              <a:rPr lang="en-US" baseline="0" dirty="0" err="1" smtClean="0"/>
              <a:t>sánh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gian</a:t>
            </a:r>
            <a:r>
              <a:rPr lang="en-US" baseline="0" dirty="0" smtClean="0"/>
              <a:t> qua </a:t>
            </a:r>
            <a:r>
              <a:rPr lang="en-US" baseline="0" dirty="0" err="1" smtClean="0"/>
              <a:t>số</a:t>
            </a:r>
            <a:r>
              <a:rPr lang="en-US" baseline="0" dirty="0" smtClean="0"/>
              <a:t> 0, 1, Theo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câu</a:t>
            </a:r>
            <a:r>
              <a:rPr lang="en-US" baseline="0" dirty="0" smtClean="0"/>
              <a:t> c </a:t>
            </a:r>
            <a:r>
              <a:rPr lang="en-US" baseline="0" dirty="0" err="1" smtClean="0"/>
              <a:t>này</a:t>
            </a:r>
            <a:r>
              <a:rPr lang="en-US" baseline="0" dirty="0" smtClean="0"/>
              <a:t> so </a:t>
            </a:r>
            <a:r>
              <a:rPr lang="en-US" baseline="0" dirty="0" err="1" smtClean="0"/>
              <a:t>sánh</a:t>
            </a:r>
            <a:r>
              <a:rPr lang="en-US" baseline="0" dirty="0" smtClean="0"/>
              <a:t> qua </a:t>
            </a:r>
            <a:r>
              <a:rPr lang="en-US" baseline="0" dirty="0" err="1" smtClean="0"/>
              <a:t>số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nào</a:t>
            </a:r>
            <a:r>
              <a:rPr lang="en-US" baseline="0" dirty="0" smtClean="0"/>
              <a:t>? </a:t>
            </a:r>
          </a:p>
          <a:p>
            <a:r>
              <a:rPr lang="en-US" baseline="0" dirty="0" err="1" smtClean="0"/>
              <a:t>Câu</a:t>
            </a:r>
            <a:r>
              <a:rPr lang="en-US" baseline="0" dirty="0" smtClean="0"/>
              <a:t> c: Ở PS </a:t>
            </a:r>
            <a:r>
              <a:rPr lang="en-US" baseline="0" dirty="0" err="1" smtClean="0"/>
              <a:t>thứ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nhất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tử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bớt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đi</a:t>
            </a:r>
            <a:r>
              <a:rPr lang="en-US" baseline="0" dirty="0" smtClean="0"/>
              <a:t> 1 </a:t>
            </a:r>
            <a:r>
              <a:rPr lang="en-US" baseline="0" dirty="0" err="1" smtClean="0"/>
              <a:t>đv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thì</a:t>
            </a:r>
            <a:r>
              <a:rPr lang="en-US" baseline="0" dirty="0" smtClean="0"/>
              <a:t> ta </a:t>
            </a:r>
            <a:r>
              <a:rPr lang="en-US" baseline="0" dirty="0" err="1" smtClean="0"/>
              <a:t>được</a:t>
            </a:r>
            <a:r>
              <a:rPr lang="en-US" baseline="0" dirty="0" smtClean="0"/>
              <a:t> …</a:t>
            </a:r>
          </a:p>
          <a:p>
            <a:r>
              <a:rPr lang="en-US" baseline="0" dirty="0" smtClean="0"/>
              <a:t>PS </a:t>
            </a:r>
            <a:r>
              <a:rPr lang="en-US" baseline="0" dirty="0" err="1" smtClean="0"/>
              <a:t>thứ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thêm</a:t>
            </a:r>
            <a:r>
              <a:rPr lang="en-US" baseline="0" dirty="0" smtClean="0"/>
              <a:t> 1 </a:t>
            </a:r>
            <a:r>
              <a:rPr lang="en-US" baseline="0" dirty="0" err="1" smtClean="0"/>
              <a:t>đv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thì</a:t>
            </a:r>
            <a:r>
              <a:rPr lang="en-US" baseline="0" dirty="0" smtClean="0"/>
              <a:t> ta </a:t>
            </a:r>
            <a:r>
              <a:rPr lang="en-US" baseline="0" dirty="0" err="1" smtClean="0"/>
              <a:t>được</a:t>
            </a:r>
            <a:r>
              <a:rPr lang="en-US" baseline="0" dirty="0" smtClean="0"/>
              <a:t> … </a:t>
            </a:r>
            <a:r>
              <a:rPr lang="en-US" baseline="0" dirty="0" err="1" smtClean="0"/>
              <a:t>Vậy</a:t>
            </a:r>
            <a:r>
              <a:rPr lang="en-US" baseline="0" dirty="0" smtClean="0"/>
              <a:t> ta </a:t>
            </a:r>
            <a:r>
              <a:rPr lang="en-US" baseline="0" dirty="0" err="1" smtClean="0"/>
              <a:t>nghĩ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đến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số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là</a:t>
            </a:r>
            <a:r>
              <a:rPr lang="en-US" baseline="0" dirty="0" smtClean="0"/>
              <a:t> 1/3.</a:t>
            </a:r>
          </a:p>
          <a:p>
            <a:r>
              <a:rPr lang="en-US" baseline="0" dirty="0" smtClean="0"/>
              <a:t>CÁC CON HÃY CỘNG ĐIỂM CHO PHẦN NÀY, TA  LÀM TIẾP 2 CÂU SO SÁNH SAU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6B37B-78E8-4B98-98FA-F9A73A6BB2C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515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Câu</a:t>
            </a:r>
            <a:r>
              <a:rPr lang="en-US" baseline="0" dirty="0" smtClean="0"/>
              <a:t> a: </a:t>
            </a:r>
            <a:r>
              <a:rPr lang="en-US" dirty="0" smtClean="0"/>
              <a:t>+ </a:t>
            </a:r>
            <a:r>
              <a:rPr lang="en-US" dirty="0" err="1" smtClean="0"/>
              <a:t>Chuyển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thành</a:t>
            </a:r>
            <a:r>
              <a:rPr lang="en-US" baseline="0" dirty="0" smtClean="0"/>
              <a:t> so </a:t>
            </a:r>
            <a:r>
              <a:rPr lang="en-US" baseline="0" dirty="0" err="1" smtClean="0"/>
              <a:t>sánh</a:t>
            </a:r>
            <a:r>
              <a:rPr lang="en-US" baseline="0" dirty="0" smtClean="0"/>
              <a:t> 2 PS </a:t>
            </a:r>
            <a:r>
              <a:rPr lang="en-US" baseline="0" dirty="0" err="1" smtClean="0"/>
              <a:t>dương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để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tránh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nhầm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dấu</a:t>
            </a:r>
            <a:endParaRPr lang="en-US" baseline="0" dirty="0" smtClean="0"/>
          </a:p>
          <a:p>
            <a:r>
              <a:rPr lang="en-US" baseline="0" dirty="0" smtClean="0"/>
              <a:t>Hai PS </a:t>
            </a:r>
            <a:r>
              <a:rPr lang="en-US" baseline="0" dirty="0" err="1" smtClean="0"/>
              <a:t>đều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lớn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hơn</a:t>
            </a:r>
            <a:r>
              <a:rPr lang="en-US" baseline="0" dirty="0" smtClean="0"/>
              <a:t> 1, </a:t>
            </a:r>
            <a:r>
              <a:rPr lang="en-US" baseline="0" dirty="0" err="1" smtClean="0"/>
              <a:t>với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những</a:t>
            </a:r>
            <a:r>
              <a:rPr lang="en-US" baseline="0" dirty="0" smtClean="0"/>
              <a:t> PS </a:t>
            </a:r>
            <a:r>
              <a:rPr lang="en-US" baseline="0" dirty="0" err="1" smtClean="0"/>
              <a:t>đó</a:t>
            </a:r>
            <a:r>
              <a:rPr lang="en-US" baseline="0" dirty="0" smtClean="0"/>
              <a:t> ta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thể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viết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dưới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dạng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hỗn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số</a:t>
            </a:r>
            <a:r>
              <a:rPr lang="en-US" baseline="0" dirty="0" smtClean="0"/>
              <a:t>…</a:t>
            </a:r>
          </a:p>
          <a:p>
            <a:r>
              <a:rPr lang="en-US" baseline="0" dirty="0" smtClean="0"/>
              <a:t>Hai </a:t>
            </a:r>
            <a:r>
              <a:rPr lang="en-US" baseline="0" dirty="0" err="1" smtClean="0"/>
              <a:t>phần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nguyên</a:t>
            </a:r>
            <a:r>
              <a:rPr lang="en-US" baseline="0" dirty="0" smtClean="0"/>
              <a:t> “=“ ta so </a:t>
            </a:r>
            <a:r>
              <a:rPr lang="en-US" baseline="0" dirty="0" err="1" smtClean="0"/>
              <a:t>sánh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phần</a:t>
            </a:r>
            <a:r>
              <a:rPr lang="en-US" baseline="0" dirty="0" smtClean="0"/>
              <a:t> PS, </a:t>
            </a:r>
            <a:r>
              <a:rPr lang="en-US" baseline="0" dirty="0" err="1" smtClean="0"/>
              <a:t>để</a:t>
            </a:r>
            <a:r>
              <a:rPr lang="en-US" baseline="0" dirty="0" smtClean="0"/>
              <a:t> ý </a:t>
            </a:r>
            <a:r>
              <a:rPr lang="en-US" baseline="0" dirty="0" err="1" smtClean="0"/>
              <a:t>tử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r>
              <a:rPr lang="en-US" baseline="0" dirty="0" smtClean="0"/>
              <a:t> PS </a:t>
            </a:r>
            <a:r>
              <a:rPr lang="en-US" baseline="0" dirty="0" err="1" smtClean="0"/>
              <a:t>này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dễ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đồng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hơn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mẫu</a:t>
            </a:r>
            <a:r>
              <a:rPr lang="en-US" baseline="0" dirty="0" smtClean="0"/>
              <a:t>, ta </a:t>
            </a:r>
            <a:r>
              <a:rPr lang="en-US" baseline="0" dirty="0" err="1" smtClean="0"/>
              <a:t>quy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đồng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tử</a:t>
            </a:r>
            <a:r>
              <a:rPr lang="en-US" baseline="0" dirty="0" smtClean="0"/>
              <a:t>…</a:t>
            </a:r>
          </a:p>
          <a:p>
            <a:r>
              <a:rPr lang="en-US" baseline="0" dirty="0" err="1" smtClean="0"/>
              <a:t>Để</a:t>
            </a:r>
            <a:r>
              <a:rPr lang="en-US" baseline="0" dirty="0" smtClean="0"/>
              <a:t> so </a:t>
            </a:r>
            <a:r>
              <a:rPr lang="en-US" baseline="0" dirty="0" err="1" smtClean="0"/>
              <a:t>sánh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được</a:t>
            </a:r>
            <a:r>
              <a:rPr lang="en-US" baseline="0" dirty="0" smtClean="0"/>
              <a:t> 2 PS </a:t>
            </a:r>
            <a:r>
              <a:rPr lang="en-US" baseline="0" dirty="0" err="1" smtClean="0"/>
              <a:t>âm</a:t>
            </a:r>
            <a:r>
              <a:rPr lang="en-US" baseline="0" dirty="0" smtClean="0"/>
              <a:t> ban </a:t>
            </a:r>
            <a:r>
              <a:rPr lang="en-US" baseline="0" dirty="0" err="1" smtClean="0"/>
              <a:t>đầu</a:t>
            </a:r>
            <a:r>
              <a:rPr lang="en-US" baseline="0" dirty="0" smtClean="0"/>
              <a:t> ta </a:t>
            </a:r>
            <a:r>
              <a:rPr lang="en-US" baseline="0" dirty="0" err="1" smtClean="0"/>
              <a:t>chỉ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cần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chiều</a:t>
            </a:r>
            <a:r>
              <a:rPr lang="en-US" baseline="0" dirty="0" smtClean="0"/>
              <a:t> So </a:t>
            </a:r>
            <a:r>
              <a:rPr lang="en-US" baseline="0" dirty="0" err="1" smtClean="0"/>
              <a:t>Sánh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err="1" smtClean="0"/>
              <a:t>Câu</a:t>
            </a:r>
            <a:r>
              <a:rPr lang="en-US" baseline="0" dirty="0" smtClean="0"/>
              <a:t> b: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thể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nhẩm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được</a:t>
            </a:r>
            <a:r>
              <a:rPr lang="en-US" baseline="0" dirty="0" smtClean="0"/>
              <a:t> MSC </a:t>
            </a:r>
            <a:r>
              <a:rPr lang="en-US" baseline="0" dirty="0" err="1" smtClean="0"/>
              <a:t>bằng</a:t>
            </a:r>
            <a:r>
              <a:rPr lang="en-US" baseline="0" dirty="0" smtClean="0"/>
              <a:t> 1000, </a:t>
            </a:r>
            <a:r>
              <a:rPr lang="en-US" baseline="0" dirty="0" err="1" smtClean="0"/>
              <a:t>những</a:t>
            </a:r>
            <a:r>
              <a:rPr lang="en-US" baseline="0" dirty="0" smtClean="0"/>
              <a:t> PS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mẫu</a:t>
            </a:r>
            <a:r>
              <a:rPr lang="en-US" baseline="0" dirty="0" smtClean="0"/>
              <a:t> la 10, 100, 1000 ta </a:t>
            </a:r>
            <a:r>
              <a:rPr lang="en-US" baseline="0" dirty="0" err="1" smtClean="0"/>
              <a:t>viết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được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dưới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dạng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số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thập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phân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Vậy</a:t>
            </a:r>
            <a:r>
              <a:rPr lang="en-US" baseline="0" dirty="0" smtClean="0"/>
              <a:t> ta </a:t>
            </a:r>
            <a:r>
              <a:rPr lang="en-US" baseline="0" dirty="0" err="1" smtClean="0"/>
              <a:t>dễ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dàng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viết</a:t>
            </a:r>
            <a:r>
              <a:rPr lang="en-US" baseline="0" dirty="0" smtClean="0"/>
              <a:t> 3/8 = ….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Chú</a:t>
            </a:r>
            <a:r>
              <a:rPr lang="en-US" baseline="0" dirty="0" smtClean="0"/>
              <a:t> ý : </a:t>
            </a:r>
            <a:r>
              <a:rPr lang="en-US" baseline="0" dirty="0" err="1" smtClean="0"/>
              <a:t>Để</a:t>
            </a:r>
            <a:r>
              <a:rPr lang="en-US" baseline="0" dirty="0" smtClean="0"/>
              <a:t> so </a:t>
            </a:r>
            <a:r>
              <a:rPr lang="en-US" baseline="0" dirty="0" err="1" smtClean="0"/>
              <a:t>sánh</a:t>
            </a:r>
            <a:endParaRPr lang="en-US" baseline="0" dirty="0" smtClean="0"/>
          </a:p>
          <a:p>
            <a:r>
              <a:rPr lang="en-US" baseline="0" dirty="0" smtClean="0"/>
              <a:t>           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cũng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hoạt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đôi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trong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một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vài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trường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hợp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quy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đồng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dễ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dàng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hơn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đồng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mẫu</a:t>
            </a:r>
            <a:r>
              <a:rPr lang="en-US" baseline="0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6B37B-78E8-4B98-98FA-F9A73A6BB2C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4797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Chúng</a:t>
            </a:r>
            <a:r>
              <a:rPr lang="en-US" baseline="0" dirty="0" smtClean="0"/>
              <a:t> ta </a:t>
            </a:r>
            <a:r>
              <a:rPr lang="en-US" baseline="0" dirty="0" err="1" smtClean="0"/>
              <a:t>cùng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nhìn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lại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một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số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kiến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thức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đã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ôn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luyện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trong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ngày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hôm</a:t>
            </a:r>
            <a:r>
              <a:rPr lang="en-US" baseline="0" dirty="0" smtClean="0"/>
              <a:t> nay</a:t>
            </a:r>
          </a:p>
          <a:p>
            <a:r>
              <a:rPr lang="en-US" baseline="0" dirty="0" smtClean="0"/>
              <a:t>+ CÁC BƯỚC QUY ĐỒNG MẪU</a:t>
            </a:r>
          </a:p>
          <a:p>
            <a:r>
              <a:rPr lang="en-US" baseline="0" dirty="0" smtClean="0"/>
              <a:t>+ MỘT SỐ PHƯƠNG PHÁP SO SÁNH 2 PS: </a:t>
            </a:r>
            <a:r>
              <a:rPr lang="en-US" baseline="0" dirty="0" err="1" smtClean="0"/>
              <a:t>ngoài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đồng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mẫu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theo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tắc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thể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vận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dụng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hoạt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phương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pháp</a:t>
            </a:r>
            <a:r>
              <a:rPr lang="en-US" baseline="0" dirty="0" smtClean="0"/>
              <a:t> … </a:t>
            </a:r>
            <a:r>
              <a:rPr lang="en-US" baseline="0" dirty="0" err="1" smtClean="0"/>
              <a:t>để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giúp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việc</a:t>
            </a:r>
            <a:r>
              <a:rPr lang="en-US" baseline="0" dirty="0" smtClean="0"/>
              <a:t> so </a:t>
            </a:r>
            <a:r>
              <a:rPr lang="en-US" baseline="0" dirty="0" err="1" smtClean="0"/>
              <a:t>sánh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được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nhanh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chóng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và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thuận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lợi</a:t>
            </a:r>
            <a:endParaRPr lang="en-US" baseline="0" dirty="0" smtClean="0"/>
          </a:p>
          <a:p>
            <a:r>
              <a:rPr lang="en-US" baseline="0" dirty="0" smtClean="0"/>
              <a:t>+ </a:t>
            </a:r>
            <a:r>
              <a:rPr lang="en-US" baseline="0" dirty="0" err="1" smtClean="0"/>
              <a:t>Còn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bây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giờ</a:t>
            </a:r>
            <a:r>
              <a:rPr lang="en-US" baseline="0" dirty="0" smtClean="0"/>
              <a:t> ta </a:t>
            </a:r>
            <a:r>
              <a:rPr lang="en-US" baseline="0" dirty="0" err="1" smtClean="0"/>
              <a:t>hãy</a:t>
            </a:r>
            <a:r>
              <a:rPr lang="en-US" baseline="0" dirty="0" smtClean="0"/>
              <a:t> …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6B37B-78E8-4B98-98FA-F9A73A6BB2C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6705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Thực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chất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của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việc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sắp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xếp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dãy</a:t>
            </a:r>
            <a:r>
              <a:rPr lang="en-US" baseline="0" dirty="0" smtClean="0"/>
              <a:t> PS </a:t>
            </a:r>
            <a:r>
              <a:rPr lang="en-US" baseline="0" dirty="0" err="1" smtClean="0"/>
              <a:t>này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là</a:t>
            </a:r>
            <a:r>
              <a:rPr lang="en-US" baseline="0" dirty="0" smtClean="0"/>
              <a:t> ta </a:t>
            </a:r>
            <a:r>
              <a:rPr lang="en-US" baseline="0" dirty="0" err="1" smtClean="0"/>
              <a:t>phải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đi</a:t>
            </a:r>
            <a:r>
              <a:rPr lang="en-US" baseline="0" dirty="0" smtClean="0"/>
              <a:t> so </a:t>
            </a:r>
            <a:r>
              <a:rPr lang="en-US" baseline="0" dirty="0" err="1" smtClean="0"/>
              <a:t>sánh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PS</a:t>
            </a:r>
          </a:p>
          <a:p>
            <a:r>
              <a:rPr lang="en-US" baseline="0" dirty="0" err="1" smtClean="0"/>
              <a:t>Với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đồng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mẫu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không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dễ</a:t>
            </a:r>
            <a:r>
              <a:rPr lang="en-US" baseline="0" dirty="0" smtClean="0"/>
              <a:t>  </a:t>
            </a:r>
            <a:r>
              <a:rPr lang="en-US" baseline="0" dirty="0" err="1" smtClean="0"/>
              <a:t>tính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toán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vì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mẫu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lớn</a:t>
            </a:r>
            <a:endParaRPr lang="en-US" baseline="0" dirty="0" smtClean="0"/>
          </a:p>
          <a:p>
            <a:r>
              <a:rPr lang="en-US" baseline="0" dirty="0" smtClean="0"/>
              <a:t>Ta </a:t>
            </a:r>
            <a:r>
              <a:rPr lang="en-US" baseline="0" dirty="0" err="1" smtClean="0"/>
              <a:t>nên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nghĩ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khác</a:t>
            </a:r>
            <a:r>
              <a:rPr lang="en-US" baseline="0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6B37B-78E8-4B98-98FA-F9A73A6BB2C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7120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CÁCH 2: </a:t>
            </a:r>
            <a:r>
              <a:rPr lang="en-US" baseline="0" dirty="0" err="1" smtClean="0"/>
              <a:t>Nhiều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hơn</a:t>
            </a:r>
            <a:r>
              <a:rPr lang="en-US" baseline="0" dirty="0" smtClean="0"/>
              <a:t> 2 PS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nên</a:t>
            </a:r>
            <a:r>
              <a:rPr lang="en-US" baseline="0" dirty="0" smtClean="0"/>
              <a:t> chia </a:t>
            </a:r>
            <a:r>
              <a:rPr lang="en-US" baseline="0" dirty="0" err="1" smtClean="0"/>
              <a:t>thành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từng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nhóm</a:t>
            </a:r>
            <a:r>
              <a:rPr lang="en-US" baseline="0" dirty="0" smtClean="0"/>
              <a:t> PS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cùng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đặc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điểm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để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dễ</a:t>
            </a:r>
            <a:r>
              <a:rPr lang="en-US" baseline="0" dirty="0" smtClean="0"/>
              <a:t> so </a:t>
            </a:r>
            <a:r>
              <a:rPr lang="en-US" baseline="0" dirty="0" err="1" smtClean="0"/>
              <a:t>sánh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+ ĐẦU TIÊN DỰA VÀO ĐẶC ĐIỂM VỀ DẤU hay </a:t>
            </a:r>
            <a:r>
              <a:rPr lang="en-US" baseline="0" dirty="0" err="1" smtClean="0"/>
              <a:t>chính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là</a:t>
            </a:r>
            <a:r>
              <a:rPr lang="en-US" baseline="0" dirty="0" smtClean="0"/>
              <a:t> so </a:t>
            </a:r>
            <a:r>
              <a:rPr lang="en-US" baseline="0" dirty="0" err="1" smtClean="0"/>
              <a:t>sánh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với</a:t>
            </a:r>
            <a:r>
              <a:rPr lang="en-US" baseline="0" dirty="0" smtClean="0"/>
              <a:t> 0 ta chia </a:t>
            </a:r>
            <a:r>
              <a:rPr lang="en-US" baseline="0" dirty="0" err="1" smtClean="0"/>
              <a:t>thành</a:t>
            </a:r>
            <a:r>
              <a:rPr lang="en-US" baseline="0" dirty="0" smtClean="0"/>
              <a:t> 2 </a:t>
            </a:r>
            <a:r>
              <a:rPr lang="en-US" baseline="0" dirty="0" err="1" smtClean="0"/>
              <a:t>nhóm</a:t>
            </a:r>
            <a:r>
              <a:rPr lang="en-US" baseline="0" dirty="0" smtClean="0"/>
              <a:t> : </a:t>
            </a:r>
            <a:r>
              <a:rPr lang="en-US" baseline="0" dirty="0" err="1" smtClean="0"/>
              <a:t>Phân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loại</a:t>
            </a:r>
            <a:r>
              <a:rPr lang="en-US" baseline="0" dirty="0" smtClean="0"/>
              <a:t> PS </a:t>
            </a:r>
            <a:r>
              <a:rPr lang="en-US" baseline="0" dirty="0" err="1" smtClean="0"/>
              <a:t>âm</a:t>
            </a:r>
            <a:r>
              <a:rPr lang="en-US" baseline="0" dirty="0" smtClean="0"/>
              <a:t>, PS </a:t>
            </a:r>
            <a:r>
              <a:rPr lang="en-US" baseline="0" dirty="0" err="1" smtClean="0"/>
              <a:t>dương</a:t>
            </a:r>
            <a:r>
              <a:rPr lang="en-US" baseline="0" dirty="0" smtClean="0"/>
              <a:t> </a:t>
            </a:r>
          </a:p>
          <a:p>
            <a:r>
              <a:rPr lang="en-US" baseline="0" dirty="0" err="1" smtClean="0"/>
              <a:t>Có</a:t>
            </a:r>
            <a:r>
              <a:rPr lang="en-US" baseline="0" dirty="0" smtClean="0"/>
              <a:t> 2 PS </a:t>
            </a:r>
            <a:r>
              <a:rPr lang="en-US" baseline="0" dirty="0" err="1" smtClean="0"/>
              <a:t>âm</a:t>
            </a:r>
            <a:r>
              <a:rPr lang="en-US" baseline="0" dirty="0" smtClean="0"/>
              <a:t> ta so </a:t>
            </a:r>
            <a:r>
              <a:rPr lang="en-US" baseline="0" dirty="0" err="1" smtClean="0"/>
              <a:t>sánh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trước</a:t>
            </a:r>
            <a:r>
              <a:rPr lang="en-US" baseline="0" dirty="0" smtClean="0"/>
              <a:t>…</a:t>
            </a:r>
          </a:p>
          <a:p>
            <a:r>
              <a:rPr lang="en-US" baseline="0" dirty="0" smtClean="0"/>
              <a:t>    </a:t>
            </a:r>
            <a:r>
              <a:rPr lang="en-US" baseline="0" dirty="0" err="1" smtClean="0"/>
              <a:t>Dễ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thấy</a:t>
            </a:r>
            <a:r>
              <a:rPr lang="en-US" baseline="0" dirty="0" smtClean="0"/>
              <a:t> MSC </a:t>
            </a:r>
            <a:r>
              <a:rPr lang="en-US" baseline="0" dirty="0" err="1" smtClean="0"/>
              <a:t>của</a:t>
            </a:r>
            <a:r>
              <a:rPr lang="en-US" baseline="0" dirty="0" smtClean="0"/>
              <a:t> 15 </a:t>
            </a:r>
            <a:r>
              <a:rPr lang="en-US" baseline="0" dirty="0" err="1" smtClean="0"/>
              <a:t>và</a:t>
            </a:r>
            <a:r>
              <a:rPr lang="en-US" baseline="0" dirty="0" smtClean="0"/>
              <a:t> 10 </a:t>
            </a:r>
            <a:r>
              <a:rPr lang="en-US" baseline="0" dirty="0" err="1" smtClean="0"/>
              <a:t>bằng</a:t>
            </a:r>
            <a:r>
              <a:rPr lang="en-US" baseline="0" dirty="0" smtClean="0"/>
              <a:t> 30 ta </a:t>
            </a:r>
            <a:r>
              <a:rPr lang="en-US" baseline="0" dirty="0" err="1" smtClean="0"/>
              <a:t>quy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đồng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mẫu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rồi</a:t>
            </a:r>
            <a:r>
              <a:rPr lang="en-US" baseline="0" dirty="0" smtClean="0"/>
              <a:t> so </a:t>
            </a:r>
            <a:r>
              <a:rPr lang="en-US" baseline="0" dirty="0" err="1" smtClean="0"/>
              <a:t>sánh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được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kết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quả</a:t>
            </a:r>
            <a:r>
              <a:rPr lang="en-US" baseline="0" dirty="0" smtClean="0"/>
              <a:t>: …. -&gt; ta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sự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sắp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xếp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đầu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tiên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+ </a:t>
            </a:r>
            <a:r>
              <a:rPr lang="en-US" baseline="0" dirty="0" err="1" smtClean="0"/>
              <a:t>VớI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PS </a:t>
            </a:r>
            <a:r>
              <a:rPr lang="en-US" baseline="0" dirty="0" err="1" smtClean="0"/>
              <a:t>dương</a:t>
            </a:r>
            <a:r>
              <a:rPr lang="en-US" baseline="0" dirty="0" smtClean="0"/>
              <a:t> ta so </a:t>
            </a:r>
            <a:r>
              <a:rPr lang="en-US" baseline="0" dirty="0" err="1" smtClean="0"/>
              <a:t>sánh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với</a:t>
            </a:r>
            <a:r>
              <a:rPr lang="en-US" baseline="0" dirty="0" smtClean="0"/>
              <a:t> 1 </a:t>
            </a:r>
            <a:r>
              <a:rPr lang="en-US" baseline="0" dirty="0" err="1" smtClean="0"/>
              <a:t>tiếp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tục</a:t>
            </a:r>
            <a:r>
              <a:rPr lang="en-US" baseline="0" dirty="0" smtClean="0"/>
              <a:t> chia </a:t>
            </a:r>
            <a:r>
              <a:rPr lang="en-US" baseline="0" dirty="0" err="1" smtClean="0"/>
              <a:t>thành</a:t>
            </a:r>
            <a:r>
              <a:rPr lang="en-US" baseline="0" dirty="0" smtClean="0"/>
              <a:t> 2 </a:t>
            </a:r>
            <a:r>
              <a:rPr lang="en-US" baseline="0" dirty="0" err="1" smtClean="0"/>
              <a:t>nhóm</a:t>
            </a:r>
            <a:r>
              <a:rPr lang="en-US" baseline="0" dirty="0" smtClean="0"/>
              <a:t>; PS </a:t>
            </a:r>
            <a:r>
              <a:rPr lang="en-US" baseline="0" dirty="0" err="1" smtClean="0"/>
              <a:t>nhỏ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hơn</a:t>
            </a:r>
            <a:r>
              <a:rPr lang="en-US" baseline="0" dirty="0" smtClean="0"/>
              <a:t> 1 </a:t>
            </a:r>
            <a:r>
              <a:rPr lang="en-US" baseline="0" dirty="0" err="1" smtClean="0"/>
              <a:t>và</a:t>
            </a:r>
            <a:r>
              <a:rPr lang="en-US" baseline="0" dirty="0" smtClean="0"/>
              <a:t> PS </a:t>
            </a:r>
            <a:r>
              <a:rPr lang="en-US" baseline="0" dirty="0" err="1" smtClean="0"/>
              <a:t>lớn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hơn</a:t>
            </a:r>
            <a:r>
              <a:rPr lang="en-US" baseline="0" dirty="0" smtClean="0"/>
              <a:t> 1.</a:t>
            </a:r>
          </a:p>
          <a:p>
            <a:r>
              <a:rPr lang="en-US" baseline="0" dirty="0" smtClean="0"/>
              <a:t> So </a:t>
            </a:r>
            <a:r>
              <a:rPr lang="en-US" baseline="0" dirty="0" err="1" smtClean="0"/>
              <a:t>sánh</a:t>
            </a:r>
            <a:r>
              <a:rPr lang="en-US" baseline="0" dirty="0" smtClean="0"/>
              <a:t> 2 PS ở </a:t>
            </a:r>
            <a:r>
              <a:rPr lang="en-US" baseline="0" dirty="0" err="1" smtClean="0"/>
              <a:t>nhóm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lớn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hơn</a:t>
            </a:r>
            <a:r>
              <a:rPr lang="en-US" baseline="0" dirty="0" smtClean="0"/>
              <a:t> 0 </a:t>
            </a:r>
            <a:r>
              <a:rPr lang="en-US" baseline="0" dirty="0" err="1" smtClean="0"/>
              <a:t>nhưng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nhỏ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hơn</a:t>
            </a:r>
            <a:r>
              <a:rPr lang="en-US" baseline="0" dirty="0" smtClean="0"/>
              <a:t> 1. </a:t>
            </a:r>
            <a:r>
              <a:rPr lang="en-US" baseline="0" dirty="0" err="1" smtClean="0"/>
              <a:t>Trước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tiên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phải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rút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gọn</a:t>
            </a:r>
            <a:r>
              <a:rPr lang="en-US" baseline="0" dirty="0" smtClean="0"/>
              <a:t> 3/9 -1/3 </a:t>
            </a:r>
            <a:r>
              <a:rPr lang="en-US" baseline="0" dirty="0" err="1" smtClean="0"/>
              <a:t>rồi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tìm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cách</a:t>
            </a:r>
            <a:r>
              <a:rPr lang="en-US" baseline="0" dirty="0" smtClean="0"/>
              <a:t> so </a:t>
            </a:r>
            <a:r>
              <a:rPr lang="en-US" baseline="0" dirty="0" err="1" smtClean="0"/>
              <a:t>sánh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thích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hợp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Cách</a:t>
            </a:r>
            <a:r>
              <a:rPr lang="en-US" baseline="0" dirty="0" smtClean="0"/>
              <a:t> 1: </a:t>
            </a:r>
            <a:r>
              <a:rPr lang="en-US" baseline="0" dirty="0" err="1" smtClean="0"/>
              <a:t>quy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đồng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mẫu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dễ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dàng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với</a:t>
            </a:r>
            <a:r>
              <a:rPr lang="en-US" baseline="0" dirty="0" smtClean="0"/>
              <a:t> MSC </a:t>
            </a:r>
            <a:r>
              <a:rPr lang="en-US" baseline="0" dirty="0" err="1" smtClean="0"/>
              <a:t>là</a:t>
            </a:r>
            <a:r>
              <a:rPr lang="en-US" baseline="0" dirty="0" smtClean="0"/>
              <a:t> 21 ta </a:t>
            </a:r>
            <a:r>
              <a:rPr lang="en-US" baseline="0" dirty="0" err="1" smtClean="0"/>
              <a:t>được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kết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quả</a:t>
            </a:r>
            <a:r>
              <a:rPr lang="en-US" baseline="0" dirty="0" smtClean="0"/>
              <a:t>.</a:t>
            </a:r>
          </a:p>
          <a:p>
            <a:r>
              <a:rPr lang="en-US" baseline="0" dirty="0" err="1" smtClean="0"/>
              <a:t>Cách</a:t>
            </a:r>
            <a:r>
              <a:rPr lang="en-US" baseline="0" dirty="0" smtClean="0"/>
              <a:t> 2: </a:t>
            </a:r>
            <a:r>
              <a:rPr lang="en-US" baseline="0" dirty="0" err="1" smtClean="0"/>
              <a:t>quy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đồng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với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bằng</a:t>
            </a:r>
            <a:r>
              <a:rPr lang="en-US" baseline="0" dirty="0" smtClean="0"/>
              <a:t> 2 </a:t>
            </a:r>
            <a:r>
              <a:rPr lang="en-US" baseline="0" dirty="0" err="1" smtClean="0"/>
              <a:t>rất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nhanh</a:t>
            </a:r>
            <a:r>
              <a:rPr lang="en-US" baseline="0" dirty="0" smtClean="0"/>
              <a:t> ta </a:t>
            </a:r>
            <a:r>
              <a:rPr lang="en-US" baseline="0" dirty="0" err="1" smtClean="0"/>
              <a:t>được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kết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quả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CÒN LẠI </a:t>
            </a:r>
            <a:r>
              <a:rPr lang="en-US" baseline="0" dirty="0" err="1" smtClean="0"/>
              <a:t>nhóm</a:t>
            </a:r>
            <a:r>
              <a:rPr lang="en-US" baseline="0" dirty="0" smtClean="0"/>
              <a:t> PS </a:t>
            </a:r>
            <a:r>
              <a:rPr lang="en-US" baseline="0" dirty="0" err="1" smtClean="0"/>
              <a:t>lớn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hơn</a:t>
            </a:r>
            <a:r>
              <a:rPr lang="en-US" baseline="0" dirty="0" smtClean="0"/>
              <a:t> 1 ta </a:t>
            </a:r>
            <a:r>
              <a:rPr lang="en-US" baseline="0" dirty="0" err="1" smtClean="0"/>
              <a:t>cũng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lựa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chọn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phương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án</a:t>
            </a:r>
            <a:r>
              <a:rPr lang="en-US" baseline="0" dirty="0" smtClean="0"/>
              <a:t> so </a:t>
            </a:r>
            <a:r>
              <a:rPr lang="en-US" baseline="0" dirty="0" err="1" smtClean="0"/>
              <a:t>sánh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nhanh</a:t>
            </a:r>
            <a:r>
              <a:rPr lang="en-US" baseline="0" dirty="0" smtClean="0"/>
              <a:t> -&gt; </a:t>
            </a:r>
            <a:r>
              <a:rPr lang="en-US" baseline="0" dirty="0" err="1" smtClean="0"/>
              <a:t>viết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dưới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dạng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hỗn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số</a:t>
            </a:r>
            <a:r>
              <a:rPr lang="en-US" baseline="0" dirty="0" smtClean="0"/>
              <a:t>…. Ta </a:t>
            </a:r>
            <a:r>
              <a:rPr lang="en-US" baseline="0" dirty="0" err="1" smtClean="0"/>
              <a:t>dễ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dàng</a:t>
            </a:r>
            <a:r>
              <a:rPr lang="en-US" baseline="0" dirty="0" smtClean="0"/>
              <a:t> so </a:t>
            </a:r>
            <a:r>
              <a:rPr lang="en-US" baseline="0" dirty="0" err="1" smtClean="0"/>
              <a:t>sanh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được</a:t>
            </a:r>
            <a:r>
              <a:rPr lang="en-US" baseline="0" dirty="0" smtClean="0"/>
              <a:t>…</a:t>
            </a:r>
          </a:p>
          <a:p>
            <a:r>
              <a:rPr lang="en-US" baseline="0" dirty="0" err="1" smtClean="0"/>
              <a:t>Giờ</a:t>
            </a:r>
            <a:r>
              <a:rPr lang="en-US" baseline="0" dirty="0" smtClean="0"/>
              <a:t> ta </a:t>
            </a:r>
            <a:r>
              <a:rPr lang="en-US" baseline="0" dirty="0" err="1" smtClean="0"/>
              <a:t>cung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xem</a:t>
            </a:r>
            <a:r>
              <a:rPr lang="en-US" baseline="0" dirty="0" smtClean="0"/>
              <a:t> KẾT QUẢ</a:t>
            </a:r>
          </a:p>
          <a:p>
            <a:r>
              <a:rPr lang="en-US" baseline="0" dirty="0" smtClean="0"/>
              <a:t>Ô CHỮ LÀ ….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6B37B-78E8-4B98-98FA-F9A73A6BB2C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9386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Qua </a:t>
            </a:r>
            <a:r>
              <a:rPr lang="en-US" baseline="0" dirty="0" err="1" smtClean="0"/>
              <a:t>bài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tập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này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thấy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khi</a:t>
            </a:r>
            <a:r>
              <a:rPr lang="en-US" baseline="0" dirty="0" smtClean="0"/>
              <a:t> SS </a:t>
            </a:r>
            <a:r>
              <a:rPr lang="en-US" baseline="0" dirty="0" err="1" smtClean="0"/>
              <a:t>cả</a:t>
            </a:r>
            <a:r>
              <a:rPr lang="en-US" baseline="0" dirty="0" smtClean="0"/>
              <a:t> 6 PS </a:t>
            </a:r>
            <a:r>
              <a:rPr lang="en-US" baseline="0" dirty="0" err="1" smtClean="0"/>
              <a:t>thật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khó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khăn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nhưng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khi</a:t>
            </a:r>
            <a:r>
              <a:rPr lang="en-US" baseline="0" dirty="0" smtClean="0"/>
              <a:t> ta chia </a:t>
            </a:r>
            <a:r>
              <a:rPr lang="en-US" baseline="0" dirty="0" err="1" smtClean="0"/>
              <a:t>nhỏ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thành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những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nhóm</a:t>
            </a:r>
            <a:r>
              <a:rPr lang="en-US" baseline="0" dirty="0" smtClean="0"/>
              <a:t> PS </a:t>
            </a:r>
            <a:r>
              <a:rPr lang="en-US" baseline="0" dirty="0" err="1" smtClean="0"/>
              <a:t>thì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việc</a:t>
            </a:r>
            <a:r>
              <a:rPr lang="en-US" baseline="0" dirty="0" smtClean="0"/>
              <a:t> SS </a:t>
            </a:r>
            <a:r>
              <a:rPr lang="en-US" baseline="0" dirty="0" err="1" smtClean="0"/>
              <a:t>trở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nên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dễ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dàng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Cũng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vậy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trong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học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tập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để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học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hiệu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quả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con hay chia </a:t>
            </a:r>
            <a:r>
              <a:rPr lang="en-US" baseline="0" dirty="0" err="1" smtClean="0"/>
              <a:t>việc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học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tập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thành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từng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phần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nhỏ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để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dễ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hoàn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thành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Để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làm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được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như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vậy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cần</a:t>
            </a:r>
            <a:r>
              <a:rPr lang="en-US" baseline="0" dirty="0" smtClean="0"/>
              <a:t> ‘TỰ GIÁC’</a:t>
            </a:r>
          </a:p>
          <a:p>
            <a:r>
              <a:rPr lang="en-US" baseline="0" dirty="0" smtClean="0"/>
              <a:t>TỰ GIÁC: RÈN LUYỆN CƠ THỂ </a:t>
            </a:r>
            <a:r>
              <a:rPr lang="en-US" baseline="0" dirty="0" err="1" smtClean="0"/>
              <a:t>để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sức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đề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kháng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chống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lại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bệnh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tật</a:t>
            </a:r>
            <a:endParaRPr lang="en-US" baseline="0" dirty="0" smtClean="0"/>
          </a:p>
          <a:p>
            <a:r>
              <a:rPr lang="en-US" baseline="0" dirty="0" smtClean="0"/>
              <a:t>TỰ GIÁC: HỌC TẬP </a:t>
            </a:r>
            <a:r>
              <a:rPr lang="en-US" baseline="0" dirty="0" err="1" smtClean="0"/>
              <a:t>để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nền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tảng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kiến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thức</a:t>
            </a:r>
            <a:r>
              <a:rPr lang="en-US" baseline="0" dirty="0" smtClean="0"/>
              <a:t> CHO MÌNH, </a:t>
            </a:r>
            <a:r>
              <a:rPr lang="en-US" baseline="0" dirty="0" err="1" smtClean="0"/>
              <a:t>một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thời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dài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ko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thể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đến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lớp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đến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trường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thiếu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sự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kiểm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thường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xuyên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của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thầy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cô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thì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chính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là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lúc</a:t>
            </a:r>
            <a:r>
              <a:rPr lang="en-US" baseline="0" dirty="0" smtClean="0"/>
              <a:t> TỰ GIÁC CÀNG CẦN ĐƯỢC PHÁT HUY. </a:t>
            </a:r>
            <a:r>
              <a:rPr lang="en-US" baseline="0" dirty="0" err="1" smtClean="0"/>
              <a:t>Cô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rèn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được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đức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tính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này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và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đạt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được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kết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quả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trong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kì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học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kì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sắp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tớI</a:t>
            </a:r>
            <a:endParaRPr lang="en-US" baseline="0" dirty="0" smtClean="0"/>
          </a:p>
          <a:p>
            <a:r>
              <a:rPr lang="en-US" baseline="0" dirty="0" err="1" smtClean="0"/>
              <a:t>Còn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bây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giờ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hãy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tính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điểm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để</a:t>
            </a:r>
            <a:r>
              <a:rPr lang="en-US" baseline="0" dirty="0" smtClean="0"/>
              <a:t> …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6B37B-78E8-4B98-98FA-F9A73A6BB2C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49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KẾT</a:t>
            </a:r>
            <a:r>
              <a:rPr lang="en-US" baseline="0" dirty="0" smtClean="0"/>
              <a:t> QUẢ : CÁC CON </a:t>
            </a:r>
            <a:r>
              <a:rPr lang="en-US" baseline="0" dirty="0" err="1" smtClean="0"/>
              <a:t>tính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tổng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điểm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rồi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xét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xem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mình</a:t>
            </a:r>
            <a:r>
              <a:rPr lang="en-US" baseline="0" dirty="0" smtClean="0"/>
              <a:t> ở </a:t>
            </a:r>
            <a:r>
              <a:rPr lang="en-US" baseline="0" dirty="0" err="1" smtClean="0"/>
              <a:t>mức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nào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nhé</a:t>
            </a:r>
            <a:r>
              <a:rPr lang="en-US" baseline="0" dirty="0" smtClean="0"/>
              <a:t>.</a:t>
            </a:r>
          </a:p>
          <a:p>
            <a:r>
              <a:rPr lang="en-US" baseline="0" dirty="0" err="1" smtClean="0"/>
              <a:t>Trên</a:t>
            </a:r>
            <a:r>
              <a:rPr lang="en-US" baseline="0" dirty="0" smtClean="0"/>
              <a:t> 70 </a:t>
            </a:r>
            <a:r>
              <a:rPr lang="en-US" baseline="0" dirty="0" err="1" smtClean="0"/>
              <a:t>điểm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nắm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được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bài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học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hôm</a:t>
            </a:r>
            <a:r>
              <a:rPr lang="en-US" baseline="0" dirty="0" smtClean="0"/>
              <a:t> nay</a:t>
            </a:r>
          </a:p>
          <a:p>
            <a:r>
              <a:rPr lang="en-US" baseline="0" dirty="0" err="1" smtClean="0"/>
              <a:t>Trên</a:t>
            </a:r>
            <a:r>
              <a:rPr lang="en-US" baseline="0" dirty="0" smtClean="0"/>
              <a:t> 140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rất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hiểu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bài</a:t>
            </a:r>
            <a:r>
              <a:rPr lang="en-US" baseline="0" dirty="0" smtClean="0"/>
              <a:t>, XUẤT SẮC</a:t>
            </a:r>
          </a:p>
          <a:p>
            <a:r>
              <a:rPr lang="en-US" baseline="0" dirty="0" err="1" smtClean="0"/>
              <a:t>Cô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chúc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mừng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con.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6B37B-78E8-4B98-98FA-F9A73A6BB2C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729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Chào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con _ </a:t>
            </a:r>
            <a:r>
              <a:rPr lang="en-US" baseline="0" dirty="0" err="1" smtClean="0"/>
              <a:t>cô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là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Thị</a:t>
            </a:r>
            <a:r>
              <a:rPr lang="en-US" baseline="0" dirty="0" smtClean="0"/>
              <a:t> Thu </a:t>
            </a:r>
            <a:r>
              <a:rPr lang="en-US" baseline="0" dirty="0" err="1" smtClean="0"/>
              <a:t>Hương</a:t>
            </a:r>
            <a:r>
              <a:rPr lang="en-US" baseline="0" dirty="0" smtClean="0"/>
              <a:t> …</a:t>
            </a:r>
          </a:p>
          <a:p>
            <a:r>
              <a:rPr lang="en-US" baseline="0" dirty="0" err="1" smtClean="0"/>
              <a:t>Hôm</a:t>
            </a:r>
            <a:r>
              <a:rPr lang="en-US" baseline="0" dirty="0" smtClean="0"/>
              <a:t> nay </a:t>
            </a:r>
            <a:r>
              <a:rPr lang="en-US" baseline="0" dirty="0" err="1" smtClean="0"/>
              <a:t>chúng</a:t>
            </a:r>
            <a:r>
              <a:rPr lang="en-US" baseline="0" dirty="0" smtClean="0"/>
              <a:t> ta </a:t>
            </a:r>
            <a:r>
              <a:rPr lang="en-US" baseline="0" dirty="0" err="1" smtClean="0"/>
              <a:t>lại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được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gặp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trong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bài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học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này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ôn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tập</a:t>
            </a:r>
            <a:r>
              <a:rPr lang="en-US" baseline="0" dirty="0" smtClean="0"/>
              <a:t>…</a:t>
            </a:r>
          </a:p>
          <a:p>
            <a:r>
              <a:rPr lang="en-US" baseline="0" dirty="0" err="1" smtClean="0"/>
              <a:t>Cô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sẽ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tập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chú</a:t>
            </a:r>
            <a:r>
              <a:rPr lang="en-US" baseline="0" dirty="0" smtClean="0"/>
              <a:t> ý </a:t>
            </a:r>
            <a:r>
              <a:rPr lang="en-US" baseline="0" dirty="0" err="1" smtClean="0"/>
              <a:t>học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để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ôn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lại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được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nhiều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kiến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thức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nhé</a:t>
            </a:r>
            <a:r>
              <a:rPr lang="en-US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6B37B-78E8-4B98-98FA-F9A73A6BB2C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833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học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đến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đây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là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kết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thúc</a:t>
            </a:r>
            <a:endParaRPr lang="en-US" baseline="0" dirty="0" smtClean="0"/>
          </a:p>
          <a:p>
            <a:r>
              <a:rPr lang="en-US" baseline="0" dirty="0" err="1" smtClean="0"/>
              <a:t>Chào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con, </a:t>
            </a:r>
            <a:r>
              <a:rPr lang="en-US" baseline="0" dirty="0" err="1" smtClean="0"/>
              <a:t>hẹn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gặp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lại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trong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tiết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học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7A487-8383-4C59-B9DF-168FCF6CBA5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141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Thứ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nhất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bước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đồng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mẫu</a:t>
            </a:r>
            <a:r>
              <a:rPr lang="en-US" baseline="0" dirty="0" smtClean="0"/>
              <a:t>. Ta </a:t>
            </a:r>
            <a:r>
              <a:rPr lang="en-US" baseline="0" dirty="0" err="1" smtClean="0"/>
              <a:t>cùng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làm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dụ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sau</a:t>
            </a:r>
            <a:r>
              <a:rPr lang="en-US" baseline="0" dirty="0" smtClean="0"/>
              <a:t>…</a:t>
            </a:r>
          </a:p>
          <a:p>
            <a:r>
              <a:rPr lang="en-US" baseline="0" dirty="0" err="1" smtClean="0"/>
              <a:t>Bước</a:t>
            </a:r>
            <a:r>
              <a:rPr lang="en-US" baseline="0" dirty="0" smtClean="0"/>
              <a:t> 1: </a:t>
            </a:r>
            <a:r>
              <a:rPr lang="en-US" baseline="0" dirty="0" err="1" smtClean="0"/>
              <a:t>Tìm</a:t>
            </a:r>
            <a:r>
              <a:rPr lang="en-US" baseline="0" dirty="0" smtClean="0"/>
              <a:t> MSC -&gt; </a:t>
            </a:r>
            <a:r>
              <a:rPr lang="en-US" baseline="0" dirty="0" err="1" smtClean="0"/>
              <a:t>thương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là</a:t>
            </a:r>
            <a:r>
              <a:rPr lang="en-US" baseline="0" dirty="0" smtClean="0"/>
              <a:t> BCNN </a:t>
            </a:r>
            <a:r>
              <a:rPr lang="en-US" baseline="0" dirty="0" err="1" smtClean="0"/>
              <a:t>của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mẫu</a:t>
            </a:r>
            <a:r>
              <a:rPr lang="en-US" baseline="0" dirty="0" smtClean="0"/>
              <a:t>. Ta </a:t>
            </a:r>
            <a:r>
              <a:rPr lang="en-US" baseline="0" dirty="0" err="1" smtClean="0"/>
              <a:t>áp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dụng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bước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để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tìm</a:t>
            </a:r>
            <a:r>
              <a:rPr lang="en-US" baseline="0" dirty="0" smtClean="0"/>
              <a:t> BCNN. </a:t>
            </a:r>
            <a:r>
              <a:rPr lang="en-US" baseline="0" dirty="0" err="1" smtClean="0"/>
              <a:t>Với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câu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này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thể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nhẩm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ngay</a:t>
            </a:r>
            <a:r>
              <a:rPr lang="en-US" baseline="0" dirty="0" smtClean="0"/>
              <a:t>: 40.3=… </a:t>
            </a:r>
            <a:r>
              <a:rPr lang="en-US" baseline="0" dirty="0" err="1" smtClean="0"/>
              <a:t>tùy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từng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tình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huống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con NX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mẫu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để</a:t>
            </a:r>
            <a:r>
              <a:rPr lang="en-US" baseline="0" dirty="0" smtClean="0"/>
              <a:t>  </a:t>
            </a:r>
            <a:r>
              <a:rPr lang="en-US" baseline="0" dirty="0" err="1" smtClean="0"/>
              <a:t>tìm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nhanh</a:t>
            </a:r>
            <a:r>
              <a:rPr lang="en-US" baseline="0" dirty="0" smtClean="0"/>
              <a:t> MSC.</a:t>
            </a:r>
          </a:p>
          <a:p>
            <a:r>
              <a:rPr lang="en-US" baseline="0" dirty="0" smtClean="0"/>
              <a:t>+ </a:t>
            </a:r>
            <a:r>
              <a:rPr lang="en-US" baseline="0" dirty="0" err="1" smtClean="0"/>
              <a:t>Bước</a:t>
            </a:r>
            <a:r>
              <a:rPr lang="en-US" baseline="0" dirty="0" smtClean="0"/>
              <a:t> 2: </a:t>
            </a:r>
            <a:r>
              <a:rPr lang="en-US" baseline="0" dirty="0" err="1" smtClean="0"/>
              <a:t>Tìm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thừa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số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phụ</a:t>
            </a:r>
            <a:r>
              <a:rPr lang="en-US" baseline="0" dirty="0" smtClean="0"/>
              <a:t>: chia BCNN </a:t>
            </a:r>
            <a:r>
              <a:rPr lang="en-US" baseline="0" dirty="0" err="1" smtClean="0"/>
              <a:t>cho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mẫu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+ </a:t>
            </a:r>
            <a:r>
              <a:rPr lang="en-US" baseline="0" dirty="0" err="1" smtClean="0"/>
              <a:t>Bước</a:t>
            </a:r>
            <a:r>
              <a:rPr lang="en-US" baseline="0" dirty="0" smtClean="0"/>
              <a:t> 3: …. </a:t>
            </a:r>
            <a:r>
              <a:rPr lang="en-US" baseline="0" dirty="0" err="1" smtClean="0"/>
              <a:t>Những</a:t>
            </a:r>
            <a:r>
              <a:rPr lang="en-US" baseline="0" dirty="0" smtClean="0"/>
              <a:t> PS </a:t>
            </a:r>
            <a:r>
              <a:rPr lang="en-US" baseline="0" dirty="0" err="1" smtClean="0"/>
              <a:t>sau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đồng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đều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bằng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với</a:t>
            </a:r>
            <a:r>
              <a:rPr lang="en-US" baseline="0" dirty="0" smtClean="0"/>
              <a:t> PS </a:t>
            </a:r>
            <a:r>
              <a:rPr lang="en-US" baseline="0" dirty="0" err="1" smtClean="0"/>
              <a:t>đã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và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mẫu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giống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nhau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6B37B-78E8-4B98-98FA-F9A73A6BB2C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80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Phần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kiến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thức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là</a:t>
            </a:r>
            <a:r>
              <a:rPr lang="en-US" baseline="0" dirty="0" smtClean="0"/>
              <a:t> : QUY TẮC so </a:t>
            </a:r>
            <a:r>
              <a:rPr lang="en-US" baseline="0" dirty="0" err="1" smtClean="0"/>
              <a:t>sánh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r>
              <a:rPr lang="en-US" baseline="0" dirty="0" smtClean="0"/>
              <a:t> PS</a:t>
            </a:r>
          </a:p>
          <a:p>
            <a:r>
              <a:rPr lang="en-US" baseline="0" dirty="0" err="1" smtClean="0"/>
              <a:t>Có</a:t>
            </a:r>
            <a:r>
              <a:rPr lang="en-US" baseline="0" dirty="0" smtClean="0"/>
              <a:t> 2 </a:t>
            </a:r>
            <a:r>
              <a:rPr lang="en-US" baseline="0" dirty="0" err="1" smtClean="0"/>
              <a:t>trường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hợp</a:t>
            </a:r>
            <a:endParaRPr lang="en-US" baseline="0" dirty="0" smtClean="0"/>
          </a:p>
          <a:p>
            <a:r>
              <a:rPr lang="en-US" baseline="0" dirty="0" smtClean="0"/>
              <a:t>TH1 : So </a:t>
            </a:r>
            <a:r>
              <a:rPr lang="en-US" baseline="0" dirty="0" err="1" smtClean="0"/>
              <a:t>sánh</a:t>
            </a:r>
            <a:r>
              <a:rPr lang="en-US" baseline="0" dirty="0" smtClean="0"/>
              <a:t> 2 PS </a:t>
            </a:r>
            <a:r>
              <a:rPr lang="en-US" baseline="0" dirty="0" err="1" smtClean="0"/>
              <a:t>cùng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mẫu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dương</a:t>
            </a:r>
            <a:r>
              <a:rPr lang="en-US" baseline="0" dirty="0" smtClean="0"/>
              <a:t> -. Ta so </a:t>
            </a:r>
            <a:r>
              <a:rPr lang="en-US" baseline="0" dirty="0" err="1" smtClean="0"/>
              <a:t>sánh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tử</a:t>
            </a:r>
            <a:r>
              <a:rPr lang="en-US" baseline="0" dirty="0" smtClean="0"/>
              <a:t>: </a:t>
            </a:r>
          </a:p>
          <a:p>
            <a:r>
              <a:rPr lang="en-US" baseline="0" dirty="0" smtClean="0"/>
              <a:t>TH2: So </a:t>
            </a:r>
            <a:r>
              <a:rPr lang="en-US" baseline="0" dirty="0" err="1" smtClean="0"/>
              <a:t>sánh</a:t>
            </a:r>
            <a:r>
              <a:rPr lang="en-US" baseline="0" dirty="0" smtClean="0"/>
              <a:t> 2 PS </a:t>
            </a:r>
            <a:r>
              <a:rPr lang="en-US" baseline="0" dirty="0" err="1" smtClean="0"/>
              <a:t>khác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mẫu</a:t>
            </a:r>
            <a:r>
              <a:rPr lang="en-US" baseline="0" dirty="0" smtClean="0"/>
              <a:t>: ta </a:t>
            </a:r>
            <a:r>
              <a:rPr lang="en-US" baseline="0" dirty="0" err="1" smtClean="0"/>
              <a:t>phải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biến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đổi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thành</a:t>
            </a:r>
            <a:r>
              <a:rPr lang="en-US" baseline="0" dirty="0" smtClean="0"/>
              <a:t> 2 PS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cùng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mẫu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dương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rồi</a:t>
            </a:r>
            <a:r>
              <a:rPr lang="en-US" baseline="0" dirty="0" smtClean="0"/>
              <a:t> so </a:t>
            </a:r>
            <a:r>
              <a:rPr lang="en-US" baseline="0" dirty="0" err="1" smtClean="0"/>
              <a:t>sánh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tử</a:t>
            </a:r>
            <a:r>
              <a:rPr lang="en-US" baseline="0" dirty="0" smtClean="0"/>
              <a:t>. </a:t>
            </a:r>
          </a:p>
          <a:p>
            <a:r>
              <a:rPr lang="en-US" baseline="0" dirty="0" smtClean="0"/>
              <a:t>Ta </a:t>
            </a:r>
            <a:r>
              <a:rPr lang="en-US" baseline="0" dirty="0" err="1" smtClean="0"/>
              <a:t>cùng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làm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dụ</a:t>
            </a:r>
            <a:r>
              <a:rPr lang="en-US" baseline="0" dirty="0" smtClean="0"/>
              <a:t>: SS …</a:t>
            </a:r>
          </a:p>
          <a:p>
            <a:r>
              <a:rPr lang="en-US" baseline="0" dirty="0" err="1" smtClean="0"/>
              <a:t>Bước</a:t>
            </a:r>
            <a:r>
              <a:rPr lang="en-US" baseline="0" dirty="0" smtClean="0"/>
              <a:t> 1: </a:t>
            </a:r>
            <a:r>
              <a:rPr lang="en-US" baseline="0" dirty="0" err="1" smtClean="0"/>
              <a:t>Biến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đổi</a:t>
            </a:r>
            <a:r>
              <a:rPr lang="en-US" baseline="0" dirty="0" smtClean="0"/>
              <a:t> 2 PS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cùng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mẫu</a:t>
            </a:r>
            <a:r>
              <a:rPr lang="en-US" baseline="0" dirty="0" smtClean="0"/>
              <a:t> ở </a:t>
            </a:r>
            <a:r>
              <a:rPr lang="en-US" baseline="0" dirty="0" err="1" smtClean="0"/>
              <a:t>đây</a:t>
            </a:r>
            <a:r>
              <a:rPr lang="en-US" baseline="0" dirty="0" smtClean="0"/>
              <a:t> ta </a:t>
            </a:r>
            <a:r>
              <a:rPr lang="en-US" baseline="0" dirty="0" err="1" smtClean="0"/>
              <a:t>cần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đồng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mẫu</a:t>
            </a:r>
            <a:r>
              <a:rPr lang="en-US" baseline="0" dirty="0" smtClean="0"/>
              <a:t> 2 PS </a:t>
            </a:r>
            <a:r>
              <a:rPr lang="en-US" baseline="0" dirty="0" err="1" smtClean="0"/>
              <a:t>này</a:t>
            </a:r>
            <a:r>
              <a:rPr lang="en-US" baseline="0" dirty="0" smtClean="0"/>
              <a:t>, ta </a:t>
            </a:r>
            <a:r>
              <a:rPr lang="en-US" baseline="0" dirty="0" err="1" smtClean="0"/>
              <a:t>đã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vừa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làm</a:t>
            </a:r>
            <a:r>
              <a:rPr lang="en-US" baseline="0" dirty="0" smtClean="0"/>
              <a:t> -&gt; </a:t>
            </a:r>
            <a:r>
              <a:rPr lang="en-US" baseline="0" dirty="0" err="1" smtClean="0"/>
              <a:t>cô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lấy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luôn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kết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quả</a:t>
            </a:r>
            <a:r>
              <a:rPr lang="en-US" baseline="0" dirty="0" smtClean="0"/>
              <a:t>. </a:t>
            </a:r>
          </a:p>
          <a:p>
            <a:r>
              <a:rPr lang="en-US" baseline="0" dirty="0" err="1" smtClean="0"/>
              <a:t>Bước</a:t>
            </a:r>
            <a:r>
              <a:rPr lang="en-US" baseline="0" dirty="0" smtClean="0"/>
              <a:t> 2: So </a:t>
            </a:r>
            <a:r>
              <a:rPr lang="en-US" baseline="0" dirty="0" err="1" smtClean="0"/>
              <a:t>sánh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và</a:t>
            </a:r>
            <a:r>
              <a:rPr lang="en-US" baseline="0" dirty="0" smtClean="0"/>
              <a:t> ta </a:t>
            </a:r>
            <a:r>
              <a:rPr lang="en-US" baseline="0" dirty="0" err="1" smtClean="0"/>
              <a:t>được</a:t>
            </a:r>
            <a:r>
              <a:rPr lang="en-US" baseline="0" dirty="0" smtClean="0"/>
              <a:t> ….</a:t>
            </a:r>
          </a:p>
          <a:p>
            <a:r>
              <a:rPr lang="en-US" baseline="0" dirty="0" smtClean="0"/>
              <a:t>+ Ta </a:t>
            </a:r>
            <a:r>
              <a:rPr lang="en-US" baseline="0" dirty="0" err="1" smtClean="0"/>
              <a:t>vừa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ôn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xong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kiến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thức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cần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nhớ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đ</a:t>
            </a:r>
            <a:r>
              <a:rPr lang="en-US" dirty="0" err="1" smtClean="0"/>
              <a:t>ể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ôn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tập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thêm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hãy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cùng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cô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một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cuộc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nhỏ</a:t>
            </a:r>
            <a:r>
              <a:rPr lang="en-US" baseline="0" dirty="0" smtClean="0"/>
              <a:t> 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tên</a:t>
            </a:r>
            <a:r>
              <a:rPr lang="en-US" baseline="0" dirty="0" smtClean="0"/>
              <a:t>- &gt; </a:t>
            </a:r>
            <a:r>
              <a:rPr lang="en-US" baseline="0" dirty="0" err="1" smtClean="0"/>
              <a:t>chuyển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6B37B-78E8-4B98-98FA-F9A73A6BB2C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923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CUỘC</a:t>
            </a:r>
            <a:r>
              <a:rPr lang="en-US" baseline="0" dirty="0" smtClean="0"/>
              <a:t> ĐUA PHÂN SỐ </a:t>
            </a:r>
          </a:p>
          <a:p>
            <a:r>
              <a:rPr lang="en-US" dirty="0" err="1" smtClean="0"/>
              <a:t>Cuộc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4 </a:t>
            </a:r>
            <a:r>
              <a:rPr lang="en-US" baseline="0" dirty="0" err="1" smtClean="0"/>
              <a:t>phần</a:t>
            </a:r>
            <a:r>
              <a:rPr lang="en-US" baseline="0" dirty="0" smtClean="0"/>
              <a:t> :….</a:t>
            </a:r>
          </a:p>
          <a:p>
            <a:r>
              <a:rPr lang="en-US" baseline="0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phần</a:t>
            </a:r>
            <a:r>
              <a:rPr lang="en-US" baseline="0" dirty="0" smtClean="0"/>
              <a:t> ta </a:t>
            </a:r>
            <a:r>
              <a:rPr lang="en-US" baseline="0" dirty="0" err="1" smtClean="0"/>
              <a:t>sẽ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được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mở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một</a:t>
            </a:r>
            <a:r>
              <a:rPr lang="en-US" baseline="0" dirty="0" smtClean="0"/>
              <a:t> MẬT THƯ </a:t>
            </a:r>
            <a:r>
              <a:rPr lang="en-US" baseline="0" dirty="0" err="1" smtClean="0"/>
              <a:t>để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biết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được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hướng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dẫn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và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yêu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cầu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phần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tiếp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theo.</a:t>
            </a:r>
            <a:endParaRPr lang="en-US" baseline="0" dirty="0" smtClean="0"/>
          </a:p>
          <a:p>
            <a:r>
              <a:rPr lang="en-US" baseline="0" dirty="0" err="1" smtClean="0"/>
              <a:t>Các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sẵn</a:t>
            </a:r>
            <a:r>
              <a:rPr lang="en-US" baseline="0" dirty="0" smtClean="0"/>
              <a:t> sang </a:t>
            </a:r>
            <a:r>
              <a:rPr lang="en-US" baseline="0" dirty="0" err="1" smtClean="0"/>
              <a:t>chưa</a:t>
            </a:r>
            <a:r>
              <a:rPr lang="en-US" baseline="0" dirty="0" smtClean="0"/>
              <a:t>? </a:t>
            </a:r>
            <a:r>
              <a:rPr lang="en-US" baseline="0" dirty="0" err="1" smtClean="0"/>
              <a:t>Chúng</a:t>
            </a:r>
            <a:r>
              <a:rPr lang="en-US" baseline="0" dirty="0" smtClean="0"/>
              <a:t> ta </a:t>
            </a:r>
            <a:r>
              <a:rPr lang="en-US" baseline="0" dirty="0" err="1" smtClean="0"/>
              <a:t>cùng</a:t>
            </a:r>
            <a:r>
              <a:rPr lang="en-US" baseline="0" dirty="0" smtClean="0"/>
              <a:t> BẮT ĐẦU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6B37B-78E8-4B98-98FA-F9A73A6BB2C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198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Phần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Khởi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Động</a:t>
            </a:r>
            <a:r>
              <a:rPr lang="en-US" baseline="0" dirty="0" smtClean="0"/>
              <a:t> ….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6B37B-78E8-4B98-98FA-F9A73A6BB2C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208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baseline="0" dirty="0" smtClean="0"/>
              <a:t> 1: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3 </a:t>
            </a:r>
            <a:r>
              <a:rPr lang="en-US" baseline="0" dirty="0" err="1" smtClean="0"/>
              <a:t>câu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đều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tìm</a:t>
            </a:r>
            <a:r>
              <a:rPr lang="en-US" baseline="0" dirty="0" smtClean="0"/>
              <a:t> MSC </a:t>
            </a:r>
            <a:r>
              <a:rPr lang="en-US" baseline="0" dirty="0" err="1" smtClean="0"/>
              <a:t>dương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nhỏ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nhất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hãy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sát</a:t>
            </a:r>
            <a:r>
              <a:rPr lang="en-US" baseline="0" dirty="0" smtClean="0"/>
              <a:t> NX </a:t>
            </a:r>
            <a:r>
              <a:rPr lang="en-US" baseline="0" dirty="0" err="1" smtClean="0"/>
              <a:t>đặc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điểm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mẫu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để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tìm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được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đáp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án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nhanh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nhất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+ CÂU 3 </a:t>
            </a:r>
            <a:r>
              <a:rPr lang="en-US" baseline="0" dirty="0" err="1" smtClean="0"/>
              <a:t>Cô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đoán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một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số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bạn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đáp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án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là</a:t>
            </a:r>
            <a:r>
              <a:rPr lang="en-US" baseline="0" dirty="0" smtClean="0"/>
              <a:t> 240, </a:t>
            </a:r>
            <a:r>
              <a:rPr lang="en-US" baseline="0" dirty="0" err="1" smtClean="0"/>
              <a:t>lí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là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vì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bạn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chưa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rút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gọn</a:t>
            </a:r>
            <a:r>
              <a:rPr lang="en-US" baseline="0" dirty="0" smtClean="0"/>
              <a:t> PS 21/120 </a:t>
            </a:r>
            <a:r>
              <a:rPr lang="en-US" baseline="0" dirty="0" err="1" smtClean="0"/>
              <a:t>thành</a:t>
            </a:r>
            <a:r>
              <a:rPr lang="en-US" baseline="0" dirty="0" smtClean="0"/>
              <a:t> PS 7/40. Sau </a:t>
            </a:r>
            <a:r>
              <a:rPr lang="en-US" baseline="0" dirty="0" err="1" smtClean="0"/>
              <a:t>rút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gọn</a:t>
            </a:r>
            <a:r>
              <a:rPr lang="en-US" baseline="0" dirty="0" smtClean="0"/>
              <a:t> ta </a:t>
            </a:r>
            <a:r>
              <a:rPr lang="en-US" baseline="0" dirty="0" err="1" smtClean="0"/>
              <a:t>dễ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thấy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luôn</a:t>
            </a:r>
            <a:r>
              <a:rPr lang="en-US" baseline="0" dirty="0" smtClean="0"/>
              <a:t> 80 chia </a:t>
            </a:r>
            <a:r>
              <a:rPr lang="en-US" baseline="0" dirty="0" err="1" smtClean="0"/>
              <a:t>hết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mẫu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còn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lại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nên</a:t>
            </a:r>
            <a:r>
              <a:rPr lang="en-US" baseline="0" dirty="0" smtClean="0"/>
              <a:t> MSC = 80.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6B37B-78E8-4B98-98FA-F9A73A6BB2C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3776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baseline="0" dirty="0" smtClean="0"/>
              <a:t> 2: </a:t>
            </a:r>
            <a:r>
              <a:rPr lang="en-US" baseline="0" dirty="0" err="1" smtClean="0"/>
              <a:t>Câu</a:t>
            </a:r>
            <a:r>
              <a:rPr lang="en-US" baseline="0" dirty="0" smtClean="0"/>
              <a:t> 1: </a:t>
            </a:r>
            <a:r>
              <a:rPr lang="en-US" baseline="0" dirty="0" err="1" smtClean="0"/>
              <a:t>tìm</a:t>
            </a:r>
            <a:r>
              <a:rPr lang="en-US" baseline="0" dirty="0" smtClean="0"/>
              <a:t> KQ </a:t>
            </a:r>
            <a:r>
              <a:rPr lang="en-US" baseline="0" dirty="0" err="1" smtClean="0"/>
              <a:t>quy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đồng</a:t>
            </a:r>
            <a:r>
              <a:rPr lang="en-US" baseline="0" dirty="0" smtClean="0"/>
              <a:t>;</a:t>
            </a:r>
          </a:p>
          <a:p>
            <a:r>
              <a:rPr lang="en-US" baseline="0" dirty="0" smtClean="0"/>
              <a:t>ĐÁP ÁN </a:t>
            </a:r>
            <a:r>
              <a:rPr lang="en-US" baseline="0" dirty="0" err="1" smtClean="0"/>
              <a:t>đúng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là</a:t>
            </a:r>
            <a:r>
              <a:rPr lang="en-US" baseline="0" dirty="0" smtClean="0"/>
              <a:t> D;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bạn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nào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chọn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phương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án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không</a:t>
            </a:r>
            <a:r>
              <a:rPr lang="en-US" baseline="0" dirty="0" smtClean="0"/>
              <a:t>? </a:t>
            </a:r>
            <a:r>
              <a:rPr lang="en-US" baseline="0" dirty="0" err="1" smtClean="0"/>
              <a:t>Đây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là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phương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án</a:t>
            </a:r>
            <a:r>
              <a:rPr lang="en-US" baseline="0" dirty="0" smtClean="0"/>
              <a:t>  </a:t>
            </a:r>
            <a:r>
              <a:rPr lang="en-US" baseline="0" dirty="0" err="1" smtClean="0"/>
              <a:t>sai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vì</a:t>
            </a:r>
            <a:r>
              <a:rPr lang="en-US" baseline="0" dirty="0" smtClean="0"/>
              <a:t> 3 PS </a:t>
            </a:r>
            <a:r>
              <a:rPr lang="en-US" baseline="0" dirty="0" err="1" smtClean="0"/>
              <a:t>này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không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bằng</a:t>
            </a:r>
            <a:r>
              <a:rPr lang="en-US" baseline="0" dirty="0" smtClean="0"/>
              <a:t> 3 PS ban </a:t>
            </a:r>
            <a:r>
              <a:rPr lang="en-US" baseline="0" dirty="0" err="1" smtClean="0"/>
              <a:t>đầu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vì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chưa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nhân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với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thừa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số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phụ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tương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ứng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 </a:t>
            </a:r>
            <a:r>
              <a:rPr lang="en-US" baseline="0" dirty="0" err="1" smtClean="0"/>
              <a:t>câu</a:t>
            </a:r>
            <a:r>
              <a:rPr lang="en-US" baseline="0" dirty="0" smtClean="0"/>
              <a:t> 2 </a:t>
            </a:r>
            <a:r>
              <a:rPr lang="en-US" baseline="0" dirty="0" err="1" smtClean="0"/>
              <a:t>tìm</a:t>
            </a:r>
            <a:r>
              <a:rPr lang="en-US" baseline="0" dirty="0" smtClean="0"/>
              <a:t> PS </a:t>
            </a:r>
            <a:r>
              <a:rPr lang="en-US" baseline="0" dirty="0" err="1" smtClean="0"/>
              <a:t>dương</a:t>
            </a:r>
            <a:r>
              <a:rPr lang="en-US" baseline="0" dirty="0" smtClean="0"/>
              <a:t>,… PS </a:t>
            </a:r>
            <a:r>
              <a:rPr lang="en-US" baseline="0" dirty="0" err="1" smtClean="0"/>
              <a:t>Dương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vì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và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mẫu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cùng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dấu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âm</a:t>
            </a:r>
            <a:endParaRPr lang="en-US" baseline="0" dirty="0" smtClean="0"/>
          </a:p>
          <a:p>
            <a:r>
              <a:rPr lang="en-US" baseline="0" dirty="0" smtClean="0"/>
              <a:t> </a:t>
            </a:r>
            <a:r>
              <a:rPr lang="en-US" baseline="0" dirty="0" err="1" smtClean="0"/>
              <a:t>câu</a:t>
            </a:r>
            <a:r>
              <a:rPr lang="en-US" baseline="0" dirty="0" smtClean="0"/>
              <a:t> 3 </a:t>
            </a:r>
            <a:r>
              <a:rPr lang="en-US" baseline="0" dirty="0" err="1" smtClean="0"/>
              <a:t>tìm</a:t>
            </a:r>
            <a:r>
              <a:rPr lang="en-US" baseline="0" dirty="0" smtClean="0"/>
              <a:t> PS </a:t>
            </a:r>
            <a:r>
              <a:rPr lang="en-US" baseline="0" dirty="0" err="1" smtClean="0"/>
              <a:t>lớn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hơn</a:t>
            </a:r>
            <a:r>
              <a:rPr lang="en-US" baseline="0" dirty="0" smtClean="0"/>
              <a:t> -3/4</a:t>
            </a:r>
          </a:p>
          <a:p>
            <a:r>
              <a:rPr lang="en-US" baseline="0" dirty="0" err="1" smtClean="0"/>
              <a:t>Một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số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bạn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dễ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chọn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phương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Án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nhung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đây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là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lầm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vì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đã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áp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dụng</a:t>
            </a:r>
            <a:r>
              <a:rPr lang="en-US" baseline="0" dirty="0" smtClean="0"/>
              <a:t> SAI QUY TẮC: so </a:t>
            </a:r>
            <a:r>
              <a:rPr lang="en-US" baseline="0" dirty="0" err="1" smtClean="0"/>
              <a:t>sánh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voi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r>
              <a:rPr lang="en-US" baseline="0" dirty="0" smtClean="0"/>
              <a:t> PS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cùng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mẫu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âm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Để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tránh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sót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như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vậy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phải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biến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đổi</a:t>
            </a:r>
            <a:r>
              <a:rPr lang="en-US" baseline="0" dirty="0" smtClean="0"/>
              <a:t> THÀNH CÁC PS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CÙNG MẪU DƯƠNG </a:t>
            </a:r>
            <a:r>
              <a:rPr lang="en-US" baseline="0" dirty="0" err="1" smtClean="0"/>
              <a:t>rồi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mới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áp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dụng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tắc</a:t>
            </a:r>
            <a:r>
              <a:rPr lang="en-US" baseline="0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6B37B-78E8-4B98-98FA-F9A73A6BB2C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565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 </a:t>
            </a:r>
            <a:r>
              <a:rPr lang="en-US" dirty="0" err="1" smtClean="0"/>
              <a:t>hoàn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thành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xong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phần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Khởi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động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số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điểm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tối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là</a:t>
            </a:r>
            <a:r>
              <a:rPr lang="en-US" baseline="0" dirty="0" smtClean="0"/>
              <a:t> 30 </a:t>
            </a:r>
            <a:r>
              <a:rPr lang="en-US" baseline="0" dirty="0" err="1" smtClean="0"/>
              <a:t>điểm</a:t>
            </a:r>
            <a:endParaRPr lang="en-US" baseline="0" dirty="0" smtClean="0"/>
          </a:p>
          <a:p>
            <a:r>
              <a:rPr lang="en-US" baseline="0" dirty="0" err="1" smtClean="0"/>
              <a:t>Tiếp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tục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phần</a:t>
            </a:r>
            <a:r>
              <a:rPr lang="en-US" baseline="0" dirty="0" smtClean="0"/>
              <a:t> 2.. VƯỢT CHƯỚNG NGẠI VẬT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6B37B-78E8-4B98-98FA-F9A73A6BB2C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445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ABD8A3-7053-FA40-8116-85EEC55FD9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CBE8345-5FB6-FE45-BABB-F85D9B2E3E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FD8548D-B502-174C-A628-356A8AE7A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23DB-E62C-3D4E-84DD-861150E348EB}" type="datetimeFigureOut">
              <a:rPr lang="x-none" smtClean="0"/>
              <a:pPr/>
              <a:t>5/11/2020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F15FB38-4E7C-464F-8EF0-6CD51DCB1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67FF326-C482-8C42-90F9-952945931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0686-9DED-DB4D-8CFC-B022C44FD92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76615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4A48B5F-78D2-2441-BB16-0B7D78EB6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CF9CE6B-6F0B-5245-9C18-DF6A14D772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35D438D-F324-C344-88C6-8D265C4D0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23DB-E62C-3D4E-84DD-861150E348EB}" type="datetimeFigureOut">
              <a:rPr lang="x-none" smtClean="0"/>
              <a:pPr/>
              <a:t>5/11/2020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9A6BCDA-E678-AB4D-933D-66B2ADD66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DBACFB4-03AE-E641-85C4-66FAB118C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0686-9DED-DB4D-8CFC-B022C44FD92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04676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B3141D86-A25B-6344-A8ED-907A0B1B67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386AF30-A186-7E42-ADEB-7065309F94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B7C9CF1-30A7-AF49-8A93-41D8BEB45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23DB-E62C-3D4E-84DD-861150E348EB}" type="datetimeFigureOut">
              <a:rPr lang="x-none" smtClean="0"/>
              <a:pPr/>
              <a:t>5/11/2020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3BE79A0-1E69-EA49-B520-A5318B3A6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DAFFB24-99CB-2D40-A556-E75FED442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0686-9DED-DB4D-8CFC-B022C44FD92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73884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6EF2F61-B320-B84B-A064-93A321D91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F788BDB-705D-A24E-B0BE-DE128B125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81DAE98-82DE-EC41-92CB-2EF0DF180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23DB-E62C-3D4E-84DD-861150E348EB}" type="datetimeFigureOut">
              <a:rPr lang="x-none" smtClean="0"/>
              <a:pPr/>
              <a:t>5/11/2020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B57331D-9809-1649-9AD3-EF12381B9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85EAC9E-A428-4542-8821-CEA68207A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0686-9DED-DB4D-8CFC-B022C44FD92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20209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CAB997-CBB0-AC4A-982D-4A3520948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BF6A209-40E9-E649-896C-0EE1C93092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D899CCA-3793-5C4D-9781-268B350D4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23DB-E62C-3D4E-84DD-861150E348EB}" type="datetimeFigureOut">
              <a:rPr lang="x-none" smtClean="0"/>
              <a:pPr/>
              <a:t>5/11/2020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7624297-04EC-444D-A83A-28B5CFAB8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AE5DCEA-40C1-E745-BDA2-CB90CD3D0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0686-9DED-DB4D-8CFC-B022C44FD92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62070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D138FB-2933-B048-A8F2-1F1E69518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CB38CAF-7014-2747-AB4C-63309AAF75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A1C657E-4FDD-2F4C-B184-0A2B0F28A2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926299F-BA30-C14D-8763-C5177600C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23DB-E62C-3D4E-84DD-861150E348EB}" type="datetimeFigureOut">
              <a:rPr lang="x-none" smtClean="0"/>
              <a:pPr/>
              <a:t>5/11/2020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DB2CA83-9355-A24C-B325-2FFDCF82F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861D16B-6F5E-6E4A-BF72-49B2C42E3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0686-9DED-DB4D-8CFC-B022C44FD92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64051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BBBEC82-3B49-5D43-87DA-94A95CB54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D695A9D-430B-A245-B5D5-1CA1E7EDE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829327F-B78A-9446-8CEF-D9E29068A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7427A83D-17CE-BE48-B82F-3985A6BBF6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EB4D050F-639A-B543-8314-727D23088E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937A60C6-AB6D-DC41-A3E8-E9D2983FD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23DB-E62C-3D4E-84DD-861150E348EB}" type="datetimeFigureOut">
              <a:rPr lang="x-none" smtClean="0"/>
              <a:pPr/>
              <a:t>5/11/2020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8A5DEBD3-F231-2E4F-AA27-026AA42F8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A158B010-A814-D243-87EB-FB992FEBB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0686-9DED-DB4D-8CFC-B022C44FD92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60681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961753C-24B8-524E-84C0-3D19256C2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34E35990-39D1-584A-ABFF-2962871E8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23DB-E62C-3D4E-84DD-861150E348EB}" type="datetimeFigureOut">
              <a:rPr lang="x-none" smtClean="0"/>
              <a:pPr/>
              <a:t>5/11/2020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9AD424C1-F3A0-3C42-AC20-D9B62F5AD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F52C610-3706-F04E-BD07-B6297E192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0686-9DED-DB4D-8CFC-B022C44FD92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6574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4DCCCCDC-4739-6B43-98A2-50BA73A3B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23DB-E62C-3D4E-84DD-861150E348EB}" type="datetimeFigureOut">
              <a:rPr lang="x-none" smtClean="0"/>
              <a:pPr/>
              <a:t>5/11/2020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AD63D5D7-F6EE-6848-9E2E-AB0720798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6F78826-88BE-7A40-9A86-79D349FC4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0686-9DED-DB4D-8CFC-B022C44FD92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96849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08FB281-9375-DA44-A4F8-191FCDF90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277B590-60E3-CE4B-A042-052D7269D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5E15309-B0B9-6B40-B911-06CD17F856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5B0A491-1343-E542-8F76-AB152E752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23DB-E62C-3D4E-84DD-861150E348EB}" type="datetimeFigureOut">
              <a:rPr lang="x-none" smtClean="0"/>
              <a:pPr/>
              <a:t>5/11/2020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8847A2A-BDB1-1B4F-8789-91F4A8A59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01E8D0C-D070-524F-9F54-204373763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0686-9DED-DB4D-8CFC-B022C44FD92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66647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9B593C-46F2-4F45-A0C4-110ED2D26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F321A641-FEC5-F245-8B0A-9E2ED9231B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D7B89E1-B8CA-5241-8DAB-1E59F5457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E5623C6-E40F-5C46-B8EA-D532A30AC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23DB-E62C-3D4E-84DD-861150E348EB}" type="datetimeFigureOut">
              <a:rPr lang="x-none" smtClean="0"/>
              <a:pPr/>
              <a:t>5/11/2020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D936760-65A6-9D45-A07D-4107E4BEC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023A336-43CD-8B4B-BC19-34FC35ADA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0686-9DED-DB4D-8CFC-B022C44FD92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89852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FDD46075-1D63-8941-BE70-A62C6ABC6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9611F71-0DD8-7B4F-9367-309A93A78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17EC3DD-3578-C54A-966C-55536F480E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523DB-E62C-3D4E-84DD-861150E348EB}" type="datetimeFigureOut">
              <a:rPr lang="x-none" smtClean="0"/>
              <a:pPr/>
              <a:t>5/11/2020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6B1F1FA-51F9-164D-B0E8-45059FAE56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C7D4798-6B2C-6047-9054-9F65B7D228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F0686-9DED-DB4D-8CFC-B022C44FD92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61650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18.png"/><Relationship Id="rId3" Type="http://schemas.openxmlformats.org/officeDocument/2006/relationships/slideLayout" Target="../slideLayouts/slideLayout1.xml"/><Relationship Id="rId21" Type="http://schemas.openxmlformats.org/officeDocument/2006/relationships/image" Target="../media/image33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microsoft.com/office/2007/relationships/media" Target="../media/media1.mp3"/><Relationship Id="rId1" Type="http://schemas.openxmlformats.org/officeDocument/2006/relationships/audio" Target="NULL" TargetMode="Externa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audio" Target="../media/audio1.wav"/><Relationship Id="rId23" Type="http://schemas.openxmlformats.org/officeDocument/2006/relationships/image" Target="../media/image35.png"/><Relationship Id="rId10" Type="http://schemas.openxmlformats.org/officeDocument/2006/relationships/image" Target="../media/image24.png"/><Relationship Id="rId4" Type="http://schemas.openxmlformats.org/officeDocument/2006/relationships/notesSlide" Target="../notesSlides/notesSlide10.xml"/><Relationship Id="rId9" Type="http://schemas.openxmlformats.org/officeDocument/2006/relationships/image" Target="../media/image23.png"/><Relationship Id="rId22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18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28.png"/><Relationship Id="rId12" Type="http://schemas.openxmlformats.org/officeDocument/2006/relationships/image" Target="../media/image36.png"/><Relationship Id="rId2" Type="http://schemas.microsoft.com/office/2007/relationships/media" Target="../media/media1.mp3"/><Relationship Id="rId1" Type="http://schemas.openxmlformats.org/officeDocument/2006/relationships/audio" Target="NULL" TargetMode="Externa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audio" Target="../media/audio1.wav"/><Relationship Id="rId10" Type="http://schemas.openxmlformats.org/officeDocument/2006/relationships/image" Target="../media/image31.png"/><Relationship Id="rId4" Type="http://schemas.openxmlformats.org/officeDocument/2006/relationships/notesSlide" Target="../notesSlides/notesSlide11.xml"/><Relationship Id="rId9" Type="http://schemas.openxmlformats.org/officeDocument/2006/relationships/image" Target="../media/image30.png"/><Relationship Id="rId14" Type="http://schemas.openxmlformats.org/officeDocument/2006/relationships/image" Target="../media/image3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image" Target="../media/image21.wmf"/><Relationship Id="rId18" Type="http://schemas.openxmlformats.org/officeDocument/2006/relationships/oleObject" Target="../embeddings/oleObject5.bin"/><Relationship Id="rId26" Type="http://schemas.openxmlformats.org/officeDocument/2006/relationships/image" Target="../media/image49.png"/><Relationship Id="rId3" Type="http://schemas.microsoft.com/office/2007/relationships/media" Target="../media/media1.mp3"/><Relationship Id="rId21" Type="http://schemas.openxmlformats.org/officeDocument/2006/relationships/image" Target="../media/image24.wmf"/><Relationship Id="rId7" Type="http://schemas.openxmlformats.org/officeDocument/2006/relationships/oleObject" Target="../embeddings/oleObject1.bin"/><Relationship Id="rId12" Type="http://schemas.openxmlformats.org/officeDocument/2006/relationships/oleObject" Target="../embeddings/oleObject3.bin"/><Relationship Id="rId17" Type="http://schemas.openxmlformats.org/officeDocument/2006/relationships/image" Target="../media/image47.png"/><Relationship Id="rId25" Type="http://schemas.openxmlformats.org/officeDocument/2006/relationships/image" Target="../media/image48.png"/><Relationship Id="rId2" Type="http://schemas.openxmlformats.org/officeDocument/2006/relationships/audio" Target="NULL" TargetMode="External"/><Relationship Id="rId16" Type="http://schemas.openxmlformats.org/officeDocument/2006/relationships/image" Target="../media/image46.png"/><Relationship Id="rId20" Type="http://schemas.openxmlformats.org/officeDocument/2006/relationships/oleObject" Target="../embeddings/oleObject6.bin"/><Relationship Id="rId1" Type="http://schemas.openxmlformats.org/officeDocument/2006/relationships/vmlDrawing" Target="../drawings/vmlDrawing1.vml"/><Relationship Id="rId6" Type="http://schemas.openxmlformats.org/officeDocument/2006/relationships/audio" Target="../media/audio1.wav"/><Relationship Id="rId11" Type="http://schemas.openxmlformats.org/officeDocument/2006/relationships/image" Target="../media/image45.png"/><Relationship Id="rId24" Type="http://schemas.openxmlformats.org/officeDocument/2006/relationships/image" Target="../media/image18.png"/><Relationship Id="rId5" Type="http://schemas.openxmlformats.org/officeDocument/2006/relationships/notesSlide" Target="../notesSlides/notesSlide13.xml"/><Relationship Id="rId15" Type="http://schemas.openxmlformats.org/officeDocument/2006/relationships/image" Target="../media/image22.wmf"/><Relationship Id="rId23" Type="http://schemas.openxmlformats.org/officeDocument/2006/relationships/image" Target="../media/image25.wmf"/><Relationship Id="rId10" Type="http://schemas.openxmlformats.org/officeDocument/2006/relationships/image" Target="../media/image20.wmf"/><Relationship Id="rId19" Type="http://schemas.openxmlformats.org/officeDocument/2006/relationships/image" Target="../media/image23.wmf"/><Relationship Id="rId4" Type="http://schemas.openxmlformats.org/officeDocument/2006/relationships/slideLayout" Target="../slideLayouts/slideLayout1.xml"/><Relationship Id="rId9" Type="http://schemas.openxmlformats.org/officeDocument/2006/relationships/oleObject" Target="../embeddings/oleObject2.bin"/><Relationship Id="rId14" Type="http://schemas.openxmlformats.org/officeDocument/2006/relationships/oleObject" Target="../embeddings/oleObject4.bin"/><Relationship Id="rId22" Type="http://schemas.openxmlformats.org/officeDocument/2006/relationships/oleObject" Target="../embeddings/oleObject7.bin"/><Relationship Id="rId27" Type="http://schemas.openxmlformats.org/officeDocument/2006/relationships/image" Target="../media/image50.png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6.png"/><Relationship Id="rId18" Type="http://schemas.openxmlformats.org/officeDocument/2006/relationships/image" Target="../media/image30.wmf"/><Relationship Id="rId26" Type="http://schemas.openxmlformats.org/officeDocument/2006/relationships/image" Target="../media/image41.png"/><Relationship Id="rId39" Type="http://schemas.openxmlformats.org/officeDocument/2006/relationships/oleObject" Target="../embeddings/oleObject21.bin"/><Relationship Id="rId21" Type="http://schemas.openxmlformats.org/officeDocument/2006/relationships/oleObject" Target="../embeddings/oleObject14.bin"/><Relationship Id="rId34" Type="http://schemas.openxmlformats.org/officeDocument/2006/relationships/image" Target="../media/image18.png"/><Relationship Id="rId42" Type="http://schemas.openxmlformats.org/officeDocument/2006/relationships/image" Target="../media/image40.wmf"/><Relationship Id="rId7" Type="http://schemas.openxmlformats.org/officeDocument/2006/relationships/oleObject" Target="../embeddings/oleObject8.bin"/><Relationship Id="rId2" Type="http://schemas.openxmlformats.org/officeDocument/2006/relationships/audio" Target="NULL" TargetMode="External"/><Relationship Id="rId16" Type="http://schemas.openxmlformats.org/officeDocument/2006/relationships/image" Target="../media/image67.png"/><Relationship Id="rId20" Type="http://schemas.openxmlformats.org/officeDocument/2006/relationships/image" Target="../media/image31.wmf"/><Relationship Id="rId29" Type="http://schemas.openxmlformats.org/officeDocument/2006/relationships/image" Target="../media/image34.wmf"/><Relationship Id="rId41" Type="http://schemas.openxmlformats.org/officeDocument/2006/relationships/oleObject" Target="../embeddings/oleObject22.bin"/><Relationship Id="rId1" Type="http://schemas.openxmlformats.org/officeDocument/2006/relationships/vmlDrawing" Target="../drawings/vmlDrawing2.vml"/><Relationship Id="rId6" Type="http://schemas.openxmlformats.org/officeDocument/2006/relationships/audio" Target="../media/audio1.wav"/><Relationship Id="rId11" Type="http://schemas.openxmlformats.org/officeDocument/2006/relationships/oleObject" Target="../embeddings/oleObject10.bin"/><Relationship Id="rId24" Type="http://schemas.openxmlformats.org/officeDocument/2006/relationships/image" Target="../media/image33.wmf"/><Relationship Id="rId32" Type="http://schemas.openxmlformats.org/officeDocument/2006/relationships/oleObject" Target="../embeddings/oleObject18.bin"/><Relationship Id="rId37" Type="http://schemas.openxmlformats.org/officeDocument/2006/relationships/oleObject" Target="../embeddings/oleObject20.bin"/><Relationship Id="rId40" Type="http://schemas.openxmlformats.org/officeDocument/2006/relationships/image" Target="../media/image39.wmf"/><Relationship Id="rId5" Type="http://schemas.openxmlformats.org/officeDocument/2006/relationships/notesSlide" Target="../notesSlides/notesSlide14.xml"/><Relationship Id="rId15" Type="http://schemas.openxmlformats.org/officeDocument/2006/relationships/image" Target="../media/image29.wmf"/><Relationship Id="rId23" Type="http://schemas.openxmlformats.org/officeDocument/2006/relationships/oleObject" Target="../embeddings/oleObject15.bin"/><Relationship Id="rId28" Type="http://schemas.openxmlformats.org/officeDocument/2006/relationships/oleObject" Target="../embeddings/oleObject16.bin"/><Relationship Id="rId36" Type="http://schemas.openxmlformats.org/officeDocument/2006/relationships/image" Target="../media/image37.wmf"/><Relationship Id="rId10" Type="http://schemas.openxmlformats.org/officeDocument/2006/relationships/image" Target="../media/image27.wmf"/><Relationship Id="rId19" Type="http://schemas.openxmlformats.org/officeDocument/2006/relationships/oleObject" Target="../embeddings/oleObject13.bin"/><Relationship Id="rId31" Type="http://schemas.openxmlformats.org/officeDocument/2006/relationships/image" Target="../media/image35.wmf"/><Relationship Id="rId44" Type="http://schemas.openxmlformats.org/officeDocument/2006/relationships/image" Target="../media/image69.png"/><Relationship Id="rId4" Type="http://schemas.openxmlformats.org/officeDocument/2006/relationships/slideLayout" Target="../slideLayouts/slideLayout1.xml"/><Relationship Id="rId9" Type="http://schemas.openxmlformats.org/officeDocument/2006/relationships/oleObject" Target="../embeddings/oleObject9.bin"/><Relationship Id="rId14" Type="http://schemas.openxmlformats.org/officeDocument/2006/relationships/oleObject" Target="../embeddings/oleObject11.bin"/><Relationship Id="rId22" Type="http://schemas.openxmlformats.org/officeDocument/2006/relationships/image" Target="../media/image32.wmf"/><Relationship Id="rId27" Type="http://schemas.openxmlformats.org/officeDocument/2006/relationships/image" Target="../media/image42.png"/><Relationship Id="rId30" Type="http://schemas.openxmlformats.org/officeDocument/2006/relationships/oleObject" Target="../embeddings/oleObject17.bin"/><Relationship Id="rId35" Type="http://schemas.openxmlformats.org/officeDocument/2006/relationships/oleObject" Target="../embeddings/oleObject19.bin"/><Relationship Id="rId43" Type="http://schemas.openxmlformats.org/officeDocument/2006/relationships/image" Target="../media/image68.png"/><Relationship Id="rId8" Type="http://schemas.openxmlformats.org/officeDocument/2006/relationships/image" Target="../media/image26.wmf"/><Relationship Id="rId3" Type="http://schemas.microsoft.com/office/2007/relationships/media" Target="../media/media1.mp3"/><Relationship Id="rId12" Type="http://schemas.openxmlformats.org/officeDocument/2006/relationships/image" Target="../media/image28.wmf"/><Relationship Id="rId17" Type="http://schemas.openxmlformats.org/officeDocument/2006/relationships/oleObject" Target="../embeddings/oleObject12.bin"/><Relationship Id="rId25" Type="http://schemas.openxmlformats.org/officeDocument/2006/relationships/image" Target="../media/image60.png"/><Relationship Id="rId33" Type="http://schemas.openxmlformats.org/officeDocument/2006/relationships/image" Target="../media/image36.wmf"/><Relationship Id="rId38" Type="http://schemas.openxmlformats.org/officeDocument/2006/relationships/image" Target="../media/image38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1.png"/><Relationship Id="rId2" Type="http://schemas.microsoft.com/office/2007/relationships/media" Target="../media/media1.mp3"/><Relationship Id="rId1" Type="http://schemas.openxmlformats.org/officeDocument/2006/relationships/audio" Target="NULL" TargetMode="Externa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13" Type="http://schemas.openxmlformats.org/officeDocument/2006/relationships/image" Target="../media/image18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4.png"/><Relationship Id="rId12" Type="http://schemas.openxmlformats.org/officeDocument/2006/relationships/image" Target="../media/image59.png"/><Relationship Id="rId2" Type="http://schemas.microsoft.com/office/2007/relationships/media" Target="../media/media1.mp3"/><Relationship Id="rId1" Type="http://schemas.openxmlformats.org/officeDocument/2006/relationships/audio" Target="NULL" TargetMode="External"/><Relationship Id="rId6" Type="http://schemas.openxmlformats.org/officeDocument/2006/relationships/image" Target="../media/image52.png"/><Relationship Id="rId11" Type="http://schemas.openxmlformats.org/officeDocument/2006/relationships/image" Target="../media/image58.png"/><Relationship Id="rId5" Type="http://schemas.openxmlformats.org/officeDocument/2006/relationships/audio" Target="../media/audio1.wav"/><Relationship Id="rId10" Type="http://schemas.openxmlformats.org/officeDocument/2006/relationships/image" Target="../media/image57.png"/><Relationship Id="rId4" Type="http://schemas.openxmlformats.org/officeDocument/2006/relationships/notesSlide" Target="../notesSlides/notesSlide16.xml"/><Relationship Id="rId9" Type="http://schemas.openxmlformats.org/officeDocument/2006/relationships/image" Target="../media/image56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image" Target="../media/image76.png"/><Relationship Id="rId18" Type="http://schemas.openxmlformats.org/officeDocument/2006/relationships/image" Target="../media/image81.png"/><Relationship Id="rId3" Type="http://schemas.openxmlformats.org/officeDocument/2006/relationships/image" Target="../media/image61.png"/><Relationship Id="rId21" Type="http://schemas.openxmlformats.org/officeDocument/2006/relationships/image" Target="../media/image84.png"/><Relationship Id="rId7" Type="http://schemas.openxmlformats.org/officeDocument/2006/relationships/image" Target="../media/image65.png"/><Relationship Id="rId12" Type="http://schemas.openxmlformats.org/officeDocument/2006/relationships/image" Target="../media/image75.png"/><Relationship Id="rId17" Type="http://schemas.openxmlformats.org/officeDocument/2006/relationships/image" Target="../media/image80.png"/><Relationship Id="rId2" Type="http://schemas.openxmlformats.org/officeDocument/2006/relationships/notesSlide" Target="../notesSlides/notesSlide17.xml"/><Relationship Id="rId16" Type="http://schemas.openxmlformats.org/officeDocument/2006/relationships/image" Target="../media/image79.png"/><Relationship Id="rId20" Type="http://schemas.openxmlformats.org/officeDocument/2006/relationships/image" Target="../media/image8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4.png"/><Relationship Id="rId11" Type="http://schemas.openxmlformats.org/officeDocument/2006/relationships/image" Target="../media/image74.png"/><Relationship Id="rId24" Type="http://schemas.openxmlformats.org/officeDocument/2006/relationships/image" Target="../media/image87.png"/><Relationship Id="rId5" Type="http://schemas.openxmlformats.org/officeDocument/2006/relationships/image" Target="../media/image63.png"/><Relationship Id="rId15" Type="http://schemas.openxmlformats.org/officeDocument/2006/relationships/image" Target="../media/image78.png"/><Relationship Id="rId23" Type="http://schemas.openxmlformats.org/officeDocument/2006/relationships/image" Target="../media/image86.png"/><Relationship Id="rId10" Type="http://schemas.openxmlformats.org/officeDocument/2006/relationships/image" Target="../media/image73.png"/><Relationship Id="rId19" Type="http://schemas.openxmlformats.org/officeDocument/2006/relationships/image" Target="../media/image82.png"/><Relationship Id="rId4" Type="http://schemas.openxmlformats.org/officeDocument/2006/relationships/image" Target="../media/image62.png"/><Relationship Id="rId9" Type="http://schemas.openxmlformats.org/officeDocument/2006/relationships/image" Target="../media/image71.png"/><Relationship Id="rId14" Type="http://schemas.openxmlformats.org/officeDocument/2006/relationships/image" Target="../media/image77.png"/><Relationship Id="rId22" Type="http://schemas.openxmlformats.org/officeDocument/2006/relationships/image" Target="../media/image85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image" Target="../media/image76.png"/><Relationship Id="rId18" Type="http://schemas.openxmlformats.org/officeDocument/2006/relationships/image" Target="../media/image81.png"/><Relationship Id="rId3" Type="http://schemas.openxmlformats.org/officeDocument/2006/relationships/image" Target="../media/image61.png"/><Relationship Id="rId21" Type="http://schemas.openxmlformats.org/officeDocument/2006/relationships/image" Target="../media/image84.png"/><Relationship Id="rId7" Type="http://schemas.openxmlformats.org/officeDocument/2006/relationships/image" Target="../media/image65.png"/><Relationship Id="rId12" Type="http://schemas.openxmlformats.org/officeDocument/2006/relationships/image" Target="../media/image75.png"/><Relationship Id="rId17" Type="http://schemas.openxmlformats.org/officeDocument/2006/relationships/image" Target="../media/image80.png"/><Relationship Id="rId2" Type="http://schemas.openxmlformats.org/officeDocument/2006/relationships/notesSlide" Target="../notesSlides/notesSlide18.xml"/><Relationship Id="rId16" Type="http://schemas.openxmlformats.org/officeDocument/2006/relationships/image" Target="../media/image79.png"/><Relationship Id="rId20" Type="http://schemas.openxmlformats.org/officeDocument/2006/relationships/image" Target="../media/image8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4.png"/><Relationship Id="rId11" Type="http://schemas.openxmlformats.org/officeDocument/2006/relationships/image" Target="../media/image74.png"/><Relationship Id="rId24" Type="http://schemas.openxmlformats.org/officeDocument/2006/relationships/image" Target="../media/image87.png"/><Relationship Id="rId5" Type="http://schemas.openxmlformats.org/officeDocument/2006/relationships/image" Target="../media/image88.png"/><Relationship Id="rId15" Type="http://schemas.openxmlformats.org/officeDocument/2006/relationships/image" Target="../media/image78.png"/><Relationship Id="rId23" Type="http://schemas.openxmlformats.org/officeDocument/2006/relationships/image" Target="../media/image86.png"/><Relationship Id="rId10" Type="http://schemas.openxmlformats.org/officeDocument/2006/relationships/image" Target="../media/image73.png"/><Relationship Id="rId19" Type="http://schemas.openxmlformats.org/officeDocument/2006/relationships/image" Target="../media/image82.png"/><Relationship Id="rId4" Type="http://schemas.openxmlformats.org/officeDocument/2006/relationships/image" Target="../media/image62.png"/><Relationship Id="rId9" Type="http://schemas.openxmlformats.org/officeDocument/2006/relationships/image" Target="../media/image89.png"/><Relationship Id="rId14" Type="http://schemas.openxmlformats.org/officeDocument/2006/relationships/image" Target="../media/image77.png"/><Relationship Id="rId22" Type="http://schemas.openxmlformats.org/officeDocument/2006/relationships/image" Target="../media/image85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1.png"/><Relationship Id="rId3" Type="http://schemas.openxmlformats.org/officeDocument/2006/relationships/image" Target="../media/image8.png"/><Relationship Id="rId7" Type="http://schemas.openxmlformats.org/officeDocument/2006/relationships/image" Target="../media/image8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810.png"/><Relationship Id="rId2" Type="http://schemas.microsoft.com/office/2007/relationships/media" Target="../media/media1.mp3"/><Relationship Id="rId1" Type="http://schemas.openxmlformats.org/officeDocument/2006/relationships/audio" Target="NULL" TargetMode="External"/><Relationship Id="rId6" Type="http://schemas.openxmlformats.org/officeDocument/2006/relationships/image" Target="../media/image72.png"/><Relationship Id="rId11" Type="http://schemas.openxmlformats.org/officeDocument/2006/relationships/image" Target="../media/image120.png"/><Relationship Id="rId5" Type="http://schemas.openxmlformats.org/officeDocument/2006/relationships/audio" Target="../media/audio1.wav"/><Relationship Id="rId10" Type="http://schemas.openxmlformats.org/officeDocument/2006/relationships/image" Target="../media/image11.png"/><Relationship Id="rId4" Type="http://schemas.openxmlformats.org/officeDocument/2006/relationships/notesSlide" Target="../notesSlides/notesSlide7.xml"/><Relationship Id="rId9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8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3.png"/><Relationship Id="rId12" Type="http://schemas.openxmlformats.org/officeDocument/2006/relationships/image" Target="../media/image17.png"/><Relationship Id="rId2" Type="http://schemas.microsoft.com/office/2007/relationships/media" Target="../media/media1.mp3"/><Relationship Id="rId1" Type="http://schemas.openxmlformats.org/officeDocument/2006/relationships/audio" Target="NULL" TargetMode="External"/><Relationship Id="rId6" Type="http://schemas.openxmlformats.org/officeDocument/2006/relationships/image" Target="../media/image1110.png"/><Relationship Id="rId11" Type="http://schemas.openxmlformats.org/officeDocument/2006/relationships/image" Target="../media/image16.png"/><Relationship Id="rId5" Type="http://schemas.openxmlformats.org/officeDocument/2006/relationships/audio" Target="../media/audio1.wav"/><Relationship Id="rId10" Type="http://schemas.openxmlformats.org/officeDocument/2006/relationships/image" Target="../media/image153.png"/><Relationship Id="rId4" Type="http://schemas.openxmlformats.org/officeDocument/2006/relationships/notesSlide" Target="../notesSlides/notesSlide8.xml"/><Relationship Id="rId9" Type="http://schemas.openxmlformats.org/officeDocument/2006/relationships/image" Target="../media/image15.png"/><Relationship Id="rId1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42788" y="672123"/>
            <a:ext cx="677781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SỞ GIÁO DỤC VÀ ĐÀO TẠO HÀ NỘI</a:t>
            </a:r>
            <a:endParaRPr lang="en-US" sz="3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131" y="1562811"/>
            <a:ext cx="1892913" cy="18929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43203" y="3792415"/>
            <a:ext cx="1077698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 TRÌNH DẠY HỌC TRÊN TRUYỀN HÌNH</a:t>
            </a:r>
          </a:p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MÔN TOÁN 6</a:t>
            </a:r>
            <a:endParaRPr lang="en-US" sz="3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07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21848" y="3449544"/>
            <a:ext cx="95042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* </a:t>
            </a:r>
            <a:r>
              <a:rPr lang="en-US" sz="3200" b="1" dirty="0" err="1" smtClean="0">
                <a:solidFill>
                  <a:schemeClr val="bg1"/>
                </a:solidFill>
              </a:rPr>
              <a:t>Phần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thi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vượt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chướng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ngại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vật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có</a:t>
            </a:r>
            <a:r>
              <a:rPr lang="en-US" sz="3200" b="1" dirty="0" smtClean="0">
                <a:solidFill>
                  <a:schemeClr val="bg1"/>
                </a:solidFill>
              </a:rPr>
              <a:t> 2 </a:t>
            </a:r>
            <a:r>
              <a:rPr lang="en-US" sz="3200" b="1" dirty="0" err="1" smtClean="0">
                <a:solidFill>
                  <a:schemeClr val="bg1"/>
                </a:solidFill>
              </a:rPr>
              <a:t>bài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toán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về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quy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đồng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mẫu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và</a:t>
            </a:r>
            <a:r>
              <a:rPr lang="en-US" sz="3200" b="1" dirty="0" smtClean="0">
                <a:solidFill>
                  <a:schemeClr val="bg1"/>
                </a:solidFill>
              </a:rPr>
              <a:t> so </a:t>
            </a:r>
            <a:r>
              <a:rPr lang="en-US" sz="3200" b="1" dirty="0" err="1" smtClean="0">
                <a:solidFill>
                  <a:schemeClr val="bg1"/>
                </a:solidFill>
              </a:rPr>
              <a:t>sánh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phân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số</a:t>
            </a:r>
            <a:r>
              <a:rPr lang="en-US" sz="3200" b="1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21848" y="4572827"/>
            <a:ext cx="9504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* </a:t>
            </a:r>
            <a:r>
              <a:rPr lang="en-US" sz="3200" b="1" dirty="0" err="1" smtClean="0">
                <a:solidFill>
                  <a:schemeClr val="bg1"/>
                </a:solidFill>
              </a:rPr>
              <a:t>Thời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gian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đưa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ra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đáp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án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của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mỗi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bài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là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u="sng" dirty="0" smtClean="0">
                <a:solidFill>
                  <a:schemeClr val="bg1"/>
                </a:solidFill>
              </a:rPr>
              <a:t>15 </a:t>
            </a:r>
            <a:r>
              <a:rPr lang="en-US" sz="3200" b="1" u="sng" dirty="0" err="1" smtClean="0">
                <a:solidFill>
                  <a:schemeClr val="bg1"/>
                </a:solidFill>
              </a:rPr>
              <a:t>giây</a:t>
            </a:r>
            <a:r>
              <a:rPr lang="en-US" sz="3200" b="1" dirty="0" smtClean="0">
                <a:solidFill>
                  <a:schemeClr val="bg1"/>
                </a:solidFill>
              </a:rPr>
              <a:t>.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21848" y="5194444"/>
            <a:ext cx="9504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* </a:t>
            </a:r>
            <a:r>
              <a:rPr lang="en-US" sz="3200" b="1" dirty="0" err="1" smtClean="0">
                <a:solidFill>
                  <a:schemeClr val="bg1"/>
                </a:solidFill>
              </a:rPr>
              <a:t>Mỗi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bài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trả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lời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đúng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được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u="sng" dirty="0" smtClean="0">
                <a:solidFill>
                  <a:schemeClr val="bg1"/>
                </a:solidFill>
              </a:rPr>
              <a:t>20 </a:t>
            </a:r>
            <a:r>
              <a:rPr lang="en-US" sz="3200" b="1" u="sng" dirty="0" err="1" smtClean="0">
                <a:solidFill>
                  <a:schemeClr val="bg1"/>
                </a:solidFill>
              </a:rPr>
              <a:t>điểm</a:t>
            </a:r>
            <a:r>
              <a:rPr lang="en-US" sz="3200" b="1" dirty="0" smtClean="0">
                <a:solidFill>
                  <a:schemeClr val="bg1"/>
                </a:solidFill>
              </a:rPr>
              <a:t>.</a:t>
            </a:r>
            <a:endParaRPr lang="en-US" sz="3200" b="1" dirty="0">
              <a:solidFill>
                <a:schemeClr val="bg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18603" y="734304"/>
            <a:ext cx="4781087" cy="2268986"/>
            <a:chOff x="1896504" y="1907899"/>
            <a:chExt cx="5544863" cy="2974468"/>
          </a:xfrm>
        </p:grpSpPr>
        <p:sp>
          <p:nvSpPr>
            <p:cNvPr id="7" name="Freeform 6"/>
            <p:cNvSpPr/>
            <p:nvPr/>
          </p:nvSpPr>
          <p:spPr>
            <a:xfrm>
              <a:off x="1896504" y="3102731"/>
              <a:ext cx="3380796" cy="987404"/>
            </a:xfrm>
            <a:custGeom>
              <a:avLst/>
              <a:gdLst>
                <a:gd name="connsiteX0" fmla="*/ 0 w 2996259"/>
                <a:gd name="connsiteY0" fmla="*/ 0 h 987403"/>
                <a:gd name="connsiteX1" fmla="*/ 2996259 w 2996259"/>
                <a:gd name="connsiteY1" fmla="*/ 0 h 987403"/>
                <a:gd name="connsiteX2" fmla="*/ 2996259 w 2996259"/>
                <a:gd name="connsiteY2" fmla="*/ 987403 h 987403"/>
                <a:gd name="connsiteX3" fmla="*/ 0 w 2996259"/>
                <a:gd name="connsiteY3" fmla="*/ 987403 h 987403"/>
                <a:gd name="connsiteX4" fmla="*/ 0 w 2996259"/>
                <a:gd name="connsiteY4" fmla="*/ 0 h 9874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96259" h="987403">
                  <a:moveTo>
                    <a:pt x="0" y="0"/>
                  </a:moveTo>
                  <a:lnTo>
                    <a:pt x="2996259" y="0"/>
                  </a:lnTo>
                  <a:lnTo>
                    <a:pt x="2996259" y="987403"/>
                  </a:lnTo>
                  <a:lnTo>
                    <a:pt x="0" y="98740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0800" tIns="50800" rIns="50800" bIns="50800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000" b="1" dirty="0" smtClean="0">
                  <a:solidFill>
                    <a:schemeClr val="bg1"/>
                  </a:solidFill>
                </a:rPr>
                <a:t>VƯỢT CHƯỚNG NGẠI VẬT</a:t>
              </a:r>
              <a:endParaRPr lang="en-US" sz="3000" b="1" kern="1200" dirty="0">
                <a:solidFill>
                  <a:schemeClr val="bg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2330799" y="2675350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2497636" y="2341676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2898046" y="2408411"/>
              <a:ext cx="374532" cy="37453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31720" y="2041369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3665497" y="1907899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4199376" y="2141471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4533050" y="2308308"/>
              <a:ext cx="374532" cy="37453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000194" y="2675350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200399" y="3042392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465292" y="2341676"/>
              <a:ext cx="612871" cy="61287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2163962" y="3609638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2364167" y="3909945"/>
              <a:ext cx="374532" cy="37453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2864678" y="4176885"/>
              <a:ext cx="544774" cy="54477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3565394" y="4610662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3698864" y="4176885"/>
              <a:ext cx="374532" cy="37453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4032538" y="4644029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4332845" y="4110150"/>
              <a:ext cx="544774" cy="54477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5066929" y="3976680"/>
              <a:ext cx="374532" cy="37453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Chevron 25"/>
            <p:cNvSpPr/>
            <p:nvPr/>
          </p:nvSpPr>
          <p:spPr>
            <a:xfrm>
              <a:off x="5441461" y="2407856"/>
              <a:ext cx="1099948" cy="2099921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Chevron 26"/>
            <p:cNvSpPr/>
            <p:nvPr/>
          </p:nvSpPr>
          <p:spPr>
            <a:xfrm>
              <a:off x="6341419" y="2407856"/>
              <a:ext cx="1099948" cy="2099921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28" name="Freeform 27"/>
          <p:cNvSpPr/>
          <p:nvPr/>
        </p:nvSpPr>
        <p:spPr>
          <a:xfrm>
            <a:off x="5882788" y="1017927"/>
            <a:ext cx="2297849" cy="1997801"/>
          </a:xfrm>
          <a:custGeom>
            <a:avLst/>
            <a:gdLst>
              <a:gd name="connsiteX0" fmla="*/ 0 w 2549880"/>
              <a:gd name="connsiteY0" fmla="*/ 1274940 h 2549880"/>
              <a:gd name="connsiteX1" fmla="*/ 1274940 w 2549880"/>
              <a:gd name="connsiteY1" fmla="*/ 0 h 2549880"/>
              <a:gd name="connsiteX2" fmla="*/ 2549880 w 2549880"/>
              <a:gd name="connsiteY2" fmla="*/ 1274940 h 2549880"/>
              <a:gd name="connsiteX3" fmla="*/ 1274940 w 2549880"/>
              <a:gd name="connsiteY3" fmla="*/ 2549880 h 2549880"/>
              <a:gd name="connsiteX4" fmla="*/ 0 w 2549880"/>
              <a:gd name="connsiteY4" fmla="*/ 1274940 h 254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9880" h="2549880">
                <a:moveTo>
                  <a:pt x="0" y="1274940"/>
                </a:moveTo>
                <a:cubicBezTo>
                  <a:pt x="0" y="570810"/>
                  <a:pt x="570810" y="0"/>
                  <a:pt x="1274940" y="0"/>
                </a:cubicBezTo>
                <a:cubicBezTo>
                  <a:pt x="1979070" y="0"/>
                  <a:pt x="2549880" y="570810"/>
                  <a:pt x="2549880" y="1274940"/>
                </a:cubicBezTo>
                <a:cubicBezTo>
                  <a:pt x="2549880" y="1979070"/>
                  <a:pt x="1979070" y="2549880"/>
                  <a:pt x="1274940" y="2549880"/>
                </a:cubicBezTo>
                <a:cubicBezTo>
                  <a:pt x="570810" y="2549880"/>
                  <a:pt x="0" y="1979070"/>
                  <a:pt x="0" y="1274940"/>
                </a:cubicBezTo>
                <a:close/>
              </a:path>
            </a:pathLst>
          </a:custGeom>
          <a:solidFill>
            <a:schemeClr val="accent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3421" tIns="373421" rIns="373421" bIns="373421" numCol="1" spcCol="1270" anchor="ctr" anchorCtr="0">
            <a:noAutofit/>
          </a:bodyPr>
          <a:lstStyle/>
          <a:p>
            <a:pPr lvl="0" algn="ctr" defTabSz="3200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5400" b="1" dirty="0" smtClean="0">
                <a:solidFill>
                  <a:srgbClr val="C00000"/>
                </a:solidFill>
              </a:rPr>
              <a:t>4</a:t>
            </a:r>
            <a:r>
              <a:rPr lang="en-US" sz="5400" b="1" kern="1200" dirty="0" smtClean="0">
                <a:solidFill>
                  <a:srgbClr val="C00000"/>
                </a:solidFill>
              </a:rPr>
              <a:t>0 </a:t>
            </a:r>
            <a:r>
              <a:rPr lang="en-US" sz="5400" b="1" kern="1200" dirty="0" err="1" smtClean="0">
                <a:solidFill>
                  <a:srgbClr val="C00000"/>
                </a:solidFill>
              </a:rPr>
              <a:t>điểm</a:t>
            </a:r>
            <a:endParaRPr lang="en-US" sz="5400" b="1" kern="1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49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7D1363EF-ED51-4D4F-AFAE-6318965B8D56}"/>
              </a:ext>
            </a:extLst>
          </p:cNvPr>
          <p:cNvSpPr txBox="1"/>
          <p:nvPr/>
        </p:nvSpPr>
        <p:spPr>
          <a:xfrm>
            <a:off x="622503" y="541960"/>
            <a:ext cx="5175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x-none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 </a:t>
            </a:r>
            <a:r>
              <a:rPr lang="x-non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 mẫu các phân </a:t>
            </a:r>
            <a:r>
              <a:rPr lang="x-none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  <a:endParaRPr lang="x-none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="" xmlns:a16="http://schemas.microsoft.com/office/drawing/2014/main" id="{B451E44A-03B7-8D4A-9EB8-24EEECC1C461}"/>
                  </a:ext>
                </a:extLst>
              </p:cNvPr>
              <p:cNvSpPr/>
              <p:nvPr/>
            </p:nvSpPr>
            <p:spPr>
              <a:xfrm>
                <a:off x="5634698" y="514596"/>
                <a:ext cx="3384260" cy="859531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x-none" sz="3000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3000">
                            <a:solidFill>
                              <a:schemeClr val="bg1">
                                <a:lumMod val="95000"/>
                              </a:schemeClr>
                            </a:solidFill>
                            <a:cs typeface="Arial" panose="020B0604020202020204" pitchFamily="34" charset="0"/>
                          </a:rPr>
                          <m:t>− 15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3000">
                            <a:solidFill>
                              <a:schemeClr val="bg1">
                                <a:lumMod val="95000"/>
                              </a:schemeClr>
                            </a:solidFill>
                            <a:cs typeface="Arial" panose="020B0604020202020204" pitchFamily="34" charset="0"/>
                          </a:rPr>
                          <m:t>90</m:t>
                        </m:r>
                      </m:den>
                    </m:f>
                  </m:oMath>
                </a14:m>
                <a:r>
                  <a:rPr lang="x-none" sz="3000" dirty="0">
                    <a:solidFill>
                      <a:schemeClr val="bg1">
                        <a:lumMod val="9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smtClean="0">
                    <a:solidFill>
                      <a:schemeClr val="bg1">
                        <a:lumMod val="9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x-none" sz="3000" dirty="0" smtClean="0">
                    <a:solidFill>
                      <a:schemeClr val="bg1">
                        <a:lumMod val="9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3000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3000">
                            <a:solidFill>
                              <a:schemeClr val="bg1">
                                <a:lumMod val="95000"/>
                              </a:schemeClr>
                            </a:solidFill>
                            <a:cs typeface="Arial" panose="020B0604020202020204" pitchFamily="34" charset="0"/>
                          </a:rPr>
                          <m:t>120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3000">
                            <a:solidFill>
                              <a:schemeClr val="bg1">
                                <a:lumMod val="95000"/>
                              </a:schemeClr>
                            </a:solidFill>
                            <a:cs typeface="Arial" panose="020B0604020202020204" pitchFamily="34" charset="0"/>
                          </a:rPr>
                          <m:t>600</m:t>
                        </m:r>
                      </m:den>
                    </m:f>
                  </m:oMath>
                </a14:m>
                <a:r>
                  <a:rPr lang="x-none" sz="3000" dirty="0">
                    <a:solidFill>
                      <a:schemeClr val="bg1">
                        <a:lumMod val="9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smtClean="0">
                    <a:solidFill>
                      <a:schemeClr val="bg1">
                        <a:lumMod val="9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x-none" sz="3000" dirty="0" smtClean="0">
                    <a:solidFill>
                      <a:schemeClr val="bg1">
                        <a:lumMod val="9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3000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3000">
                            <a:solidFill>
                              <a:schemeClr val="bg1">
                                <a:lumMod val="95000"/>
                              </a:schemeClr>
                            </a:solidFill>
                            <a:cs typeface="Arial" panose="020B0604020202020204" pitchFamily="34" charset="0"/>
                          </a:rPr>
                          <m:t>− 75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3000">
                            <a:solidFill>
                              <a:schemeClr val="bg1">
                                <a:lumMod val="95000"/>
                              </a:schemeClr>
                            </a:solidFill>
                            <a:cs typeface="Arial" panose="020B0604020202020204" pitchFamily="34" charset="0"/>
                          </a:rPr>
                          <m:t>150</m:t>
                        </m:r>
                      </m:den>
                    </m:f>
                  </m:oMath>
                </a14:m>
                <a:r>
                  <a:rPr lang="en-US" sz="3000" dirty="0" smtClean="0"/>
                  <a:t> </a:t>
                </a:r>
                <a:r>
                  <a:rPr lang="en-US" sz="3000" dirty="0">
                    <a:solidFill>
                      <a:schemeClr val="bg1"/>
                    </a:solidFill>
                  </a:rPr>
                  <a:t>.</a:t>
                </a:r>
                <a:endParaRPr lang="x-none" sz="3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B451E44A-03B7-8D4A-9EB8-24EEECC1C4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4698" y="514596"/>
                <a:ext cx="3384260" cy="859531"/>
              </a:xfrm>
              <a:prstGeom prst="rect">
                <a:avLst/>
              </a:prstGeom>
              <a:blipFill rotWithShape="0">
                <a:blip r:embed="rId6"/>
                <a:stretch>
                  <a:fillRect r="-3423" b="-9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6461833C-7AF3-BE44-BFBD-F09C4E2648C0}"/>
              </a:ext>
            </a:extLst>
          </p:cNvPr>
          <p:cNvSpPr txBox="1"/>
          <p:nvPr/>
        </p:nvSpPr>
        <p:spPr>
          <a:xfrm>
            <a:off x="696622" y="1545208"/>
            <a:ext cx="5042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x-none" sz="2400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BCNN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2400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</a:t>
            </a:r>
            <a:r>
              <a:rPr lang="x-none" sz="2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5, 2) = 30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D3B0467A-EF95-FC45-AC5B-BA50B03A9F9C}"/>
              </a:ext>
            </a:extLst>
          </p:cNvPr>
          <p:cNvSpPr txBox="1"/>
          <p:nvPr/>
        </p:nvSpPr>
        <p:spPr>
          <a:xfrm>
            <a:off x="717040" y="2062017"/>
            <a:ext cx="5288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 đồng mẫu 3 phân số đã </a:t>
            </a:r>
            <a:r>
              <a:rPr lang="x-none" sz="2400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endParaRPr lang="x-none" sz="24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="" xmlns:a16="http://schemas.microsoft.com/office/drawing/2014/main" id="{26109EBC-5EF8-C743-8265-1A8072348F99}"/>
                  </a:ext>
                </a:extLst>
              </p:cNvPr>
              <p:cNvSpPr/>
              <p:nvPr/>
            </p:nvSpPr>
            <p:spPr>
              <a:xfrm>
                <a:off x="2312887" y="3735986"/>
                <a:ext cx="2263075" cy="7062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x-none" sz="2400" dirty="0">
                    <a:solidFill>
                      <a:schemeClr val="bg1">
                        <a:lumMod val="9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 b="0" i="0" smtClean="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1. </m:t>
                        </m:r>
                        <m:r>
                          <m:rPr>
                            <m:nor/>
                          </m:rPr>
                          <a:rPr lang="vi-VN" sz="2400" b="0" i="0" smtClean="0">
                            <a:solidFill>
                              <a:srgbClr val="2DC8FF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 b="0" i="0" smtClean="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5 . </m:t>
                        </m:r>
                        <m:r>
                          <m:rPr>
                            <m:nor/>
                          </m:rPr>
                          <a:rPr lang="vi-VN" sz="2400" b="0" i="0" smtClean="0">
                            <a:solidFill>
                              <a:srgbClr val="2DC8FF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x-none" sz="2400" dirty="0">
                    <a:solidFill>
                      <a:schemeClr val="bg1">
                        <a:lumMod val="9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30</m:t>
                        </m:r>
                      </m:den>
                    </m:f>
                  </m:oMath>
                </a14:m>
                <a:endParaRPr lang="x-none" sz="2400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6109EBC-5EF8-C743-8265-1A8072348F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2887" y="3735986"/>
                <a:ext cx="2263075" cy="706219"/>
              </a:xfrm>
              <a:prstGeom prst="rect">
                <a:avLst/>
              </a:prstGeom>
              <a:blipFill rotWithShape="0">
                <a:blip r:embed="rId7"/>
                <a:stretch>
                  <a:fillRect l="-4032" b="-6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EBEEB7D1-76D0-BC4D-855A-48952EE3FA60}"/>
              </a:ext>
            </a:extLst>
          </p:cNvPr>
          <p:cNvSpPr txBox="1"/>
          <p:nvPr/>
        </p:nvSpPr>
        <p:spPr>
          <a:xfrm>
            <a:off x="2139207" y="3097422"/>
            <a:ext cx="54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2DC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x-none" dirty="0" smtClean="0">
                <a:solidFill>
                  <a:srgbClr val="2DC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dirty="0" smtClean="0">
                <a:solidFill>
                  <a:srgbClr val="2DC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x-none" dirty="0">
              <a:solidFill>
                <a:srgbClr val="2DC8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4DDC7ABA-94EF-A649-A9E7-1151EC0D60B5}"/>
              </a:ext>
            </a:extLst>
          </p:cNvPr>
          <p:cNvSpPr txBox="1"/>
          <p:nvPr/>
        </p:nvSpPr>
        <p:spPr>
          <a:xfrm>
            <a:off x="2139207" y="4267331"/>
            <a:ext cx="561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DC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x-none" dirty="0" smtClean="0">
                <a:solidFill>
                  <a:srgbClr val="2DC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dirty="0" smtClean="0">
                <a:solidFill>
                  <a:srgbClr val="2DC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x-none" dirty="0">
              <a:solidFill>
                <a:srgbClr val="2DC8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67DD851B-272F-3548-BD74-5BB2A34E13F7}"/>
              </a:ext>
            </a:extLst>
          </p:cNvPr>
          <p:cNvSpPr txBox="1"/>
          <p:nvPr/>
        </p:nvSpPr>
        <p:spPr>
          <a:xfrm>
            <a:off x="2139207" y="5310614"/>
            <a:ext cx="777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2DC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x-none" dirty="0" smtClean="0">
                <a:solidFill>
                  <a:srgbClr val="2DC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en-US" dirty="0" smtClean="0">
                <a:solidFill>
                  <a:srgbClr val="2DC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x-none" dirty="0">
              <a:solidFill>
                <a:srgbClr val="2DC8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="" xmlns:a16="http://schemas.microsoft.com/office/drawing/2014/main" id="{667576DC-19E9-0D40-9F6D-B3BCEA318AA9}"/>
                  </a:ext>
                </a:extLst>
              </p:cNvPr>
              <p:cNvSpPr/>
              <p:nvPr/>
            </p:nvSpPr>
            <p:spPr>
              <a:xfrm>
                <a:off x="2312887" y="4781023"/>
                <a:ext cx="2262260" cy="7062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x-none" sz="2400" dirty="0">
                    <a:solidFill>
                      <a:schemeClr val="bg1">
                        <a:lumMod val="9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>
                            <a:solidFill>
                              <a:schemeClr val="bg1"/>
                            </a:solidFill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vi-VN" sz="2400" b="0" i="0" smtClean="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1. </m:t>
                        </m:r>
                        <m:r>
                          <m:rPr>
                            <m:nor/>
                          </m:rPr>
                          <a:rPr lang="vi-VN" sz="2400" b="0" i="0" smtClean="0">
                            <a:solidFill>
                              <a:srgbClr val="2DC8FF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15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 b="0" i="0" smtClean="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vi-VN" sz="240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. </m:t>
                        </m:r>
                        <m:r>
                          <m:rPr>
                            <m:nor/>
                          </m:rPr>
                          <a:rPr lang="vi-VN" sz="2400" b="0" i="0" smtClean="0">
                            <a:solidFill>
                              <a:srgbClr val="2DC8FF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x-none" sz="2400" dirty="0">
                    <a:solidFill>
                      <a:schemeClr val="bg1">
                        <a:lumMod val="9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>
                            <a:solidFill>
                              <a:srgbClr val="FFFF00"/>
                            </a:solidFill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15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30</m:t>
                        </m:r>
                      </m:den>
                    </m:f>
                  </m:oMath>
                </a14:m>
                <a:endParaRPr lang="x-none" sz="2400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67576DC-19E9-0D40-9F6D-B3BCEA318A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2887" y="4781023"/>
                <a:ext cx="2262260" cy="706219"/>
              </a:xfrm>
              <a:prstGeom prst="rect">
                <a:avLst/>
              </a:prstGeom>
              <a:blipFill rotWithShape="0">
                <a:blip r:embed="rId8"/>
                <a:stretch>
                  <a:fillRect l="-4032" b="-6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="" xmlns:a16="http://schemas.microsoft.com/office/drawing/2014/main" id="{AEB7AC32-DF29-CF48-80C0-0B4236F264AC}"/>
                  </a:ext>
                </a:extLst>
              </p:cNvPr>
              <p:cNvSpPr/>
              <p:nvPr/>
            </p:nvSpPr>
            <p:spPr>
              <a:xfrm>
                <a:off x="2312887" y="2636069"/>
                <a:ext cx="2361633" cy="7060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x-none" sz="2400" dirty="0">
                    <a:solidFill>
                      <a:schemeClr val="bg1">
                        <a:lumMod val="9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>
                            <a:solidFill>
                              <a:schemeClr val="bg1"/>
                            </a:solidFill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vi-VN" sz="2400" b="0" i="0" smtClean="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1. </m:t>
                        </m:r>
                        <m:r>
                          <m:rPr>
                            <m:nor/>
                          </m:rPr>
                          <a:rPr lang="vi-VN" sz="2400" b="0" i="0" smtClean="0">
                            <a:solidFill>
                              <a:srgbClr val="2DC8FF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5</m:t>
                        </m:r>
                        <m:r>
                          <m:rPr>
                            <m:nor/>
                          </m:rPr>
                          <a:rPr lang="vi-VN" sz="2400" i="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 b="0" i="0" smtClean="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6 . </m:t>
                        </m:r>
                        <m:r>
                          <m:rPr>
                            <m:nor/>
                          </m:rPr>
                          <a:rPr lang="vi-VN" sz="2400" b="0" i="0" smtClean="0">
                            <a:solidFill>
                              <a:srgbClr val="2DC8FF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x-none" sz="2400" dirty="0">
                    <a:solidFill>
                      <a:schemeClr val="bg1">
                        <a:lumMod val="9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 smtClean="0">
                            <a:solidFill>
                              <a:srgbClr val="FFFF00"/>
                            </a:solidFill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vi-VN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30</m:t>
                        </m:r>
                      </m:den>
                    </m:f>
                  </m:oMath>
                </a14:m>
                <a:r>
                  <a:rPr lang="x-none" sz="2400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x-none" sz="2400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EB7AC32-DF29-CF48-80C0-0B4236F264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2887" y="2636069"/>
                <a:ext cx="2361633" cy="706091"/>
              </a:xfrm>
              <a:prstGeom prst="rect">
                <a:avLst/>
              </a:prstGeom>
              <a:blipFill rotWithShape="0">
                <a:blip r:embed="rId9"/>
                <a:stretch>
                  <a:fillRect l="-3866" b="-6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="" xmlns:a16="http://schemas.microsoft.com/office/drawing/2014/main" id="{9525E247-5DB5-EC4A-8039-8E66B42F546E}"/>
                  </a:ext>
                </a:extLst>
              </p:cNvPr>
              <p:cNvSpPr/>
              <p:nvPr/>
            </p:nvSpPr>
            <p:spPr>
              <a:xfrm>
                <a:off x="1039120" y="2646767"/>
                <a:ext cx="1488039" cy="7060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−15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9</m:t>
                        </m:r>
                        <m:r>
                          <m:rPr>
                            <m:nor/>
                          </m:rPr>
                          <a:rPr lang="vi-VN" sz="2400" i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x-none" sz="2400" i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>
                            <a:solidFill>
                              <a:schemeClr val="bg1"/>
                            </a:solidFill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vi-VN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</m:oMath>
                </a14:m>
                <a:endParaRPr lang="x-none" sz="2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9525E247-5DB5-EC4A-8039-8E66B42F54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9120" y="2646767"/>
                <a:ext cx="1488039" cy="706091"/>
              </a:xfrm>
              <a:prstGeom prst="rect">
                <a:avLst/>
              </a:prstGeom>
              <a:blipFill rotWithShape="0">
                <a:blip r:embed="rId10"/>
                <a:stretch>
                  <a:fillRect b="-6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="" xmlns:a16="http://schemas.microsoft.com/office/drawing/2014/main" id="{147CF68E-E21F-E148-ADBA-076AB16BF6B3}"/>
                  </a:ext>
                </a:extLst>
              </p:cNvPr>
              <p:cNvSpPr/>
              <p:nvPr/>
            </p:nvSpPr>
            <p:spPr>
              <a:xfrm>
                <a:off x="1039120" y="3745536"/>
                <a:ext cx="1319068" cy="7060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120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60</m:t>
                        </m:r>
                        <m:r>
                          <m:rPr>
                            <m:nor/>
                          </m:rPr>
                          <a:rPr lang="vi-VN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x-none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endParaRPr lang="x-none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147CF68E-E21F-E148-ADBA-076AB16BF6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9120" y="3745536"/>
                <a:ext cx="1319068" cy="706091"/>
              </a:xfrm>
              <a:prstGeom prst="rect">
                <a:avLst/>
              </a:prstGeom>
              <a:blipFill rotWithShape="0">
                <a:blip r:embed="rId11"/>
                <a:stretch>
                  <a:fillRect b="-6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="" xmlns:a16="http://schemas.microsoft.com/office/drawing/2014/main" id="{E397D807-DC86-AB4D-A4C0-C880BACF877E}"/>
                  </a:ext>
                </a:extLst>
              </p:cNvPr>
              <p:cNvSpPr/>
              <p:nvPr/>
            </p:nvSpPr>
            <p:spPr>
              <a:xfrm>
                <a:off x="1039120" y="4781023"/>
                <a:ext cx="1535234" cy="7023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vi-VN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  <m:r>
                          <m:rPr>
                            <m:nor/>
                          </m:rPr>
                          <a:rPr lang="vi-VN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150</m:t>
                        </m:r>
                      </m:den>
                    </m:f>
                  </m:oMath>
                </a14:m>
                <a:r>
                  <a:rPr lang="x-none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>
                            <a:solidFill>
                              <a:schemeClr val="bg1"/>
                            </a:solidFill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vi-VN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x-none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397D807-DC86-AB4D-A4C0-C880BACF87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9120" y="4781023"/>
                <a:ext cx="1535234" cy="702308"/>
              </a:xfrm>
              <a:prstGeom prst="rect">
                <a:avLst/>
              </a:prstGeom>
              <a:blipFill rotWithShape="0">
                <a:blip r:embed="rId12"/>
                <a:stretch>
                  <a:fillRect b="-6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" name="TiengChuongLopHoc-V.A-4025349.mp3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1000" end="2963.3183"/>
                </p14:media>
              </p:ext>
            </p:extLst>
          </p:nvPr>
        </p:nvPicPr>
        <p:blipFill>
          <a:blip r:embed="rId13"/>
          <a:stretch>
            <a:fillRect/>
          </a:stretch>
        </p:blipFill>
        <p:spPr>
          <a:xfrm>
            <a:off x="4939880" y="7152692"/>
            <a:ext cx="406400" cy="406400"/>
          </a:xfrm>
          <a:prstGeom prst="rect">
            <a:avLst/>
          </a:prstGeom>
        </p:spPr>
      </p:pic>
      <p:sp>
        <p:nvSpPr>
          <p:cNvPr id="62" name="TextBox 61">
            <a:extLst>
              <a:ext uri="{FF2B5EF4-FFF2-40B4-BE49-F238E27FC236}">
                <a16:creationId xmlns="" xmlns:a16="http://schemas.microsoft.com/office/drawing/2014/main" id="{BDB1AD87-978A-0749-83D3-E6DC3550F90C}"/>
              </a:ext>
            </a:extLst>
          </p:cNvPr>
          <p:cNvSpPr txBox="1"/>
          <p:nvPr/>
        </p:nvSpPr>
        <p:spPr>
          <a:xfrm>
            <a:off x="2040954" y="1109282"/>
            <a:ext cx="1453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x-none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553969" y="6420081"/>
            <a:ext cx="10936931" cy="387350"/>
          </a:xfrm>
          <a:prstGeom prst="rect">
            <a:avLst/>
          </a:prstGeom>
          <a:noFill/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553968" y="6420081"/>
            <a:ext cx="3683495" cy="387350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4205780" y="6420081"/>
            <a:ext cx="3513478" cy="387350"/>
          </a:xfrm>
          <a:prstGeom prst="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6816919" y="1523216"/>
            <a:ext cx="2416366" cy="1498305"/>
            <a:chOff x="9671399" y="640656"/>
            <a:chExt cx="1987969" cy="1152238"/>
          </a:xfrm>
        </p:grpSpPr>
        <p:sp>
          <p:nvSpPr>
            <p:cNvPr id="67" name="TextBox 66">
              <a:extLst>
                <a:ext uri="{FF2B5EF4-FFF2-40B4-BE49-F238E27FC236}">
                  <a16:creationId xmlns="" xmlns:a16="http://schemas.microsoft.com/office/drawing/2014/main" id="{BDB1AD87-978A-0749-83D3-E6DC3550F90C}"/>
                </a:ext>
              </a:extLst>
            </p:cNvPr>
            <p:cNvSpPr txBox="1"/>
            <p:nvPr/>
          </p:nvSpPr>
          <p:spPr>
            <a:xfrm>
              <a:off x="9671399" y="640656"/>
              <a:ext cx="1453784" cy="4023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Đáp</a:t>
              </a:r>
              <a:r>
                <a:rPr lang="en-US" sz="2800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án</a:t>
              </a:r>
              <a:endParaRPr lang="x-none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Rectangle 3"/>
                <p:cNvSpPr/>
                <p:nvPr/>
              </p:nvSpPr>
              <p:spPr>
                <a:xfrm>
                  <a:off x="9874999" y="1083641"/>
                  <a:ext cx="568672" cy="70360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x-none" sz="28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vi-VN" sz="2800">
                                <a:solidFill>
                                  <a:srgbClr val="FFFF00"/>
                                </a:solidFill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m:rPr>
                                <m:nor/>
                              </m:rPr>
                              <a:rPr lang="vi-VN" sz="2800">
                                <a:solidFill>
                                  <a:srgbClr val="FFFF00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5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vi-VN" sz="2800">
                                <a:solidFill>
                                  <a:srgbClr val="FFFF00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30</m:t>
                            </m:r>
                          </m:den>
                        </m:f>
                        <m:r>
                          <a:rPr lang="en-US" sz="2800" b="0" i="0" smtClean="0">
                            <a:solidFill>
                              <a:srgbClr val="FFFF0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;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4" name="Rectangle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74999" y="1083641"/>
                  <a:ext cx="568672" cy="738664"/>
                </a:xfrm>
                <a:prstGeom prst="rect">
                  <a:avLst/>
                </a:prstGeom>
                <a:blipFill rotWithShape="1">
                  <a:blip r:embed="rId21"/>
                  <a:stretch>
                    <a:fillRect r="-3440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/>
                <p:cNvSpPr/>
                <p:nvPr/>
              </p:nvSpPr>
              <p:spPr>
                <a:xfrm>
                  <a:off x="10443671" y="1085787"/>
                  <a:ext cx="675915" cy="70710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x-none" sz="28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vi-VN" sz="2800">
                                <a:solidFill>
                                  <a:srgbClr val="FFFF00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6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vi-VN" sz="2800">
                                <a:solidFill>
                                  <a:srgbClr val="FFFF00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30</m:t>
                            </m:r>
                          </m:den>
                        </m:f>
                        <m:r>
                          <a:rPr lang="en-US" sz="2800" b="0" i="1" smtClean="0">
                            <a:solidFill>
                              <a:srgbClr val="FFFF0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;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8" name="Rectangle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43671" y="1085787"/>
                  <a:ext cx="683713" cy="742254"/>
                </a:xfrm>
                <a:prstGeom prst="rect">
                  <a:avLst/>
                </a:prstGeom>
                <a:blipFill rotWithShape="1">
                  <a:blip r:embed="rId22"/>
                  <a:stretch>
                    <a:fillRect r="-1696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Rectangle 8"/>
                <p:cNvSpPr/>
                <p:nvPr/>
              </p:nvSpPr>
              <p:spPr>
                <a:xfrm>
                  <a:off x="10937717" y="1084195"/>
                  <a:ext cx="721651" cy="70710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x-none" sz="2800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vi-VN" sz="2800">
                                <a:solidFill>
                                  <a:srgbClr val="FFFF00"/>
                                </a:solidFill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m:rPr>
                                <m:nor/>
                              </m:rPr>
                              <a:rPr lang="vi-VN" sz="2800">
                                <a:solidFill>
                                  <a:srgbClr val="FFFF00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15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vi-VN" sz="2800">
                                <a:solidFill>
                                  <a:srgbClr val="FFFF00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30</m:t>
                            </m:r>
                          </m:den>
                        </m:f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9" name="Rectangle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37717" y="1084195"/>
                  <a:ext cx="728084" cy="742254"/>
                </a:xfrm>
                <a:prstGeom prst="rect">
                  <a:avLst/>
                </a:prstGeom>
                <a:blipFill rotWithShape="1">
                  <a:blip r:embed="rId23"/>
                  <a:stretch>
                    <a:fillRect r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8" name="Rectangle 67"/>
          <p:cNvSpPr/>
          <p:nvPr/>
        </p:nvSpPr>
        <p:spPr>
          <a:xfrm>
            <a:off x="7719258" y="6420081"/>
            <a:ext cx="3755756" cy="387350"/>
          </a:xfrm>
          <a:prstGeom prst="rect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7004624" y="3131184"/>
            <a:ext cx="2553659" cy="7652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+ 20 </a:t>
            </a:r>
            <a:r>
              <a:rPr lang="en-US" sz="4000" dirty="0" err="1" smtClean="0">
                <a:solidFill>
                  <a:srgbClr val="FF0000"/>
                </a:solidFill>
              </a:rPr>
              <a:t>điểm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142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0"/>
                            </p:stCondLst>
                            <p:childTnLst>
                              <p:par>
                                <p:cTn id="2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1428" fill="hold"/>
                                        <p:tgtEl>
                                          <p:spTgt spid="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4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0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"/>
                </p:tgtEl>
              </p:cMediaNode>
            </p:audio>
          </p:childTnLst>
        </p:cTn>
      </p:par>
    </p:tnLst>
    <p:bldLst>
      <p:bldP spid="23" grpId="0" animBg="1"/>
      <p:bldP spid="25" grpId="0"/>
      <p:bldP spid="26" grpId="0"/>
      <p:bldP spid="28" grpId="0" animBg="1"/>
      <p:bldP spid="29" grpId="0"/>
      <p:bldP spid="29" grpId="1"/>
      <p:bldP spid="30" grpId="0"/>
      <p:bldP spid="30" grpId="1"/>
      <p:bldP spid="31" grpId="0"/>
      <p:bldP spid="31" grpId="1"/>
      <p:bldP spid="32" grpId="0" animBg="1"/>
      <p:bldP spid="33" grpId="0" animBg="1"/>
      <p:bldP spid="34" grpId="0" animBg="1"/>
      <p:bldP spid="35" grpId="0" animBg="1"/>
      <p:bldP spid="36" grpId="0" animBg="1"/>
      <p:bldP spid="62" grpId="0"/>
      <p:bldP spid="63" grpId="0" animBg="1"/>
      <p:bldP spid="64" grpId="0" animBg="1"/>
      <p:bldP spid="64" grpId="1" animBg="1"/>
      <p:bldP spid="65" grpId="0" animBg="1"/>
      <p:bldP spid="65" grpId="1" animBg="1"/>
      <p:bldP spid="68" grpId="0" animBg="1"/>
      <p:bldP spid="68" grpId="1" animBg="1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BDB1AD87-978A-0749-83D3-E6DC3550F90C}"/>
              </a:ext>
            </a:extLst>
          </p:cNvPr>
          <p:cNvSpPr txBox="1"/>
          <p:nvPr/>
        </p:nvSpPr>
        <p:spPr>
          <a:xfrm>
            <a:off x="2548203" y="1532503"/>
            <a:ext cx="1453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x-none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7D1363EF-ED51-4D4F-AFAE-6318965B8D56}"/>
              </a:ext>
            </a:extLst>
          </p:cNvPr>
          <p:cNvSpPr txBox="1"/>
          <p:nvPr/>
        </p:nvSpPr>
        <p:spPr>
          <a:xfrm>
            <a:off x="288910" y="731712"/>
            <a:ext cx="4731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x-none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sánh</a:t>
            </a:r>
            <a:r>
              <a:rPr lang="x-none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 phân </a:t>
            </a:r>
            <a:r>
              <a:rPr lang="x-none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  <a:endParaRPr lang="x-none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="" xmlns:a16="http://schemas.microsoft.com/office/drawing/2014/main" id="{9525E247-5DB5-EC4A-8039-8E66B42F546E}"/>
                  </a:ext>
                </a:extLst>
              </p:cNvPr>
              <p:cNvSpPr/>
              <p:nvPr/>
            </p:nvSpPr>
            <p:spPr>
              <a:xfrm>
                <a:off x="2192664" y="2701573"/>
                <a:ext cx="3073719" cy="7062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38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133</m:t>
                        </m:r>
                      </m:den>
                    </m:f>
                  </m:oMath>
                </a14:m>
                <a:r>
                  <a:rPr lang="x-none" sz="2400" i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x-none" sz="2400" i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2400" i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/>
                          </a:rPr>
                          <m:t>38:19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133:19</m:t>
                        </m:r>
                      </m:den>
                    </m:f>
                    <m:r>
                      <a:rPr lang="en-US" sz="2400" b="0" i="1" smtClean="0">
                        <a:solidFill>
                          <a:schemeClr val="bg1">
                            <a:lumMod val="95000"/>
                          </a:schemeClr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i="1">
                        <a:solidFill>
                          <a:schemeClr val="bg1">
                            <a:lumMod val="95000"/>
                          </a:schemeClr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x-none" sz="2400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endParaRPr lang="x-none" sz="2400" dirty="0"/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9525E247-5DB5-EC4A-8039-8E66B42F54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2664" y="2701573"/>
                <a:ext cx="3073719" cy="706219"/>
              </a:xfrm>
              <a:prstGeom prst="rect">
                <a:avLst/>
              </a:prstGeom>
              <a:blipFill rotWithShape="0">
                <a:blip r:embed="rId6"/>
                <a:stretch>
                  <a:fillRect b="-6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="" xmlns:a16="http://schemas.microsoft.com/office/drawing/2014/main" id="{147CF68E-E21F-E148-ADBA-076AB16BF6B3}"/>
                  </a:ext>
                </a:extLst>
              </p:cNvPr>
              <p:cNvSpPr/>
              <p:nvPr/>
            </p:nvSpPr>
            <p:spPr>
              <a:xfrm>
                <a:off x="2216938" y="3638479"/>
                <a:ext cx="3129342" cy="7062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129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344</m:t>
                        </m:r>
                      </m:den>
                    </m:f>
                  </m:oMath>
                </a14:m>
                <a:r>
                  <a:rPr lang="x-none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x-none" sz="240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129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:43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344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:43</m:t>
                        </m:r>
                      </m:den>
                    </m:f>
                  </m:oMath>
                </a14:m>
                <a:r>
                  <a:rPr lang="x-none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</m:oMath>
                </a14:m>
                <a:endParaRPr lang="x-none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147CF68E-E21F-E148-ADBA-076AB16BF6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6938" y="3638479"/>
                <a:ext cx="3129342" cy="706219"/>
              </a:xfrm>
              <a:prstGeom prst="rect">
                <a:avLst/>
              </a:prstGeom>
              <a:blipFill rotWithShape="0">
                <a:blip r:embed="rId7"/>
                <a:stretch>
                  <a:fillRect b="-6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4692778" y="2707870"/>
                <a:ext cx="927370" cy="7060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x-none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ea typeface="Adobe Heiti Std R" panose="020B0400000000000000" pitchFamily="34" charset="-128"/>
                            <a:cs typeface="Arial" panose="020B0604020202020204" pitchFamily="34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56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2778" y="2707870"/>
                <a:ext cx="927370" cy="70609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Left Brace 37"/>
          <p:cNvSpPr/>
          <p:nvPr/>
        </p:nvSpPr>
        <p:spPr>
          <a:xfrm flipH="1">
            <a:off x="5513302" y="2924207"/>
            <a:ext cx="297116" cy="1303160"/>
          </a:xfrm>
          <a:prstGeom prst="leftBrace">
            <a:avLst>
              <a:gd name="adj1" fmla="val 59014"/>
              <a:gd name="adj2" fmla="val 47982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9" name="Rectangle 38"/>
          <p:cNvSpPr/>
          <p:nvPr/>
        </p:nvSpPr>
        <p:spPr>
          <a:xfrm>
            <a:off x="2832743" y="4742242"/>
            <a:ext cx="4876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x-none" sz="2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="" xmlns:a16="http://schemas.microsoft.com/office/drawing/2014/main" id="{147CF68E-E21F-E148-ADBA-076AB16BF6B3}"/>
                  </a:ext>
                </a:extLst>
              </p:cNvPr>
              <p:cNvSpPr/>
              <p:nvPr/>
            </p:nvSpPr>
            <p:spPr>
              <a:xfrm>
                <a:off x="3281961" y="4594198"/>
                <a:ext cx="2064319" cy="7062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38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33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&lt; </m:t>
                    </m:r>
                    <m:f>
                      <m:fPr>
                        <m:ctrlPr>
                          <a:rPr lang="x-none" sz="24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129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344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x-none" sz="2400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147CF68E-E21F-E148-ADBA-076AB16BF6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1961" y="4594198"/>
                <a:ext cx="2064319" cy="706219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4432964" y="559642"/>
                <a:ext cx="2374368" cy="859723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x-none" sz="3000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000" b="0" i="0" smtClean="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38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3000" b="0" i="0" smtClean="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133</m:t>
                        </m:r>
                      </m:den>
                    </m:f>
                    <m:r>
                      <a:rPr lang="en-US" sz="3000">
                        <a:solidFill>
                          <a:schemeClr val="bg1">
                            <a:lumMod val="9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3000" dirty="0" smtClean="0">
                    <a:solidFill>
                      <a:schemeClr val="bg1">
                        <a:lumMod val="9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và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3000" i="1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000" b="0" i="0" smtClean="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129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3000" b="0" i="0" smtClean="0">
                            <a:solidFill>
                              <a:schemeClr val="bg1">
                                <a:lumMod val="95000"/>
                              </a:schemeClr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344</m:t>
                        </m:r>
                      </m:den>
                    </m:f>
                  </m:oMath>
                </a14:m>
                <a:r>
                  <a:rPr lang="en-US" sz="3000" dirty="0" smtClean="0">
                    <a:solidFill>
                      <a:schemeClr val="bg1"/>
                    </a:solidFill>
                  </a:rPr>
                  <a:t>.</a:t>
                </a:r>
                <a:endParaRPr lang="en-US" sz="3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2964" y="559642"/>
                <a:ext cx="2374368" cy="859723"/>
              </a:xfrm>
              <a:prstGeom prst="rect">
                <a:avLst/>
              </a:prstGeom>
              <a:blipFill rotWithShape="0">
                <a:blip r:embed="rId10"/>
                <a:stretch>
                  <a:fillRect r="-5385" b="-9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4608334" y="3622736"/>
                <a:ext cx="927370" cy="7060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x-none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56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334" y="3622736"/>
                <a:ext cx="927370" cy="706091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>
            <a:extLst>
              <a:ext uri="{FF2B5EF4-FFF2-40B4-BE49-F238E27FC236}">
                <a16:creationId xmlns="" xmlns:mc="http://schemas.openxmlformats.org/markup-compatibility/2006" xmlns:a14="http://schemas.microsoft.com/office/drawing/2010/main" xmlns:a16="http://schemas.microsoft.com/office/drawing/2014/main" id="{6461833C-7AF3-BE44-BFBD-F09C4E2648C0}"/>
              </a:ext>
            </a:extLst>
          </p:cNvPr>
          <p:cNvSpPr txBox="1"/>
          <p:nvPr/>
        </p:nvSpPr>
        <p:spPr>
          <a:xfrm>
            <a:off x="1526391" y="1824344"/>
            <a:ext cx="1785071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 </a:t>
            </a:r>
            <a:r>
              <a:rPr lang="x-none" sz="2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2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2 . 19</a:t>
            </a:r>
            <a:endParaRPr lang="x-none" sz="2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="" xmlns:mc="http://schemas.openxmlformats.org/markup-compatibility/2006" xmlns:a14="http://schemas.microsoft.com/office/drawing/2010/main" xmlns:a16="http://schemas.microsoft.com/office/drawing/2014/main" id="{6461833C-7AF3-BE44-BFBD-F09C4E2648C0}"/>
              </a:ext>
            </a:extLst>
          </p:cNvPr>
          <p:cNvSpPr txBox="1"/>
          <p:nvPr/>
        </p:nvSpPr>
        <p:spPr>
          <a:xfrm>
            <a:off x="1386766" y="2139173"/>
            <a:ext cx="206432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129 </a:t>
            </a:r>
            <a:r>
              <a:rPr lang="x-none" sz="2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2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3 . 43</a:t>
            </a:r>
            <a:endParaRPr lang="x-none" sz="2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1178748" y="4620028"/>
                <a:ext cx="1595309" cy="7060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err="1" smtClean="0">
                    <a:solidFill>
                      <a:schemeClr val="bg1"/>
                    </a:solidFill>
                    <a:latin typeface="Arial "/>
                  </a:rPr>
                  <a:t>Vì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 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ea typeface="Adobe Heiti Std R" panose="020B0400000000000000" pitchFamily="34" charset="-128"/>
                            <a:cs typeface="Arial" panose="020B0604020202020204" pitchFamily="34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56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latin typeface="Arial 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56</m:t>
                        </m:r>
                      </m:den>
                    </m:f>
                  </m:oMath>
                </a14:m>
                <a:endParaRPr lang="en-US" sz="2400" dirty="0">
                  <a:solidFill>
                    <a:schemeClr val="bg1"/>
                  </a:solidFill>
                  <a:latin typeface="Arial "/>
                </a:endParaRPr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8748" y="4620028"/>
                <a:ext cx="1595309" cy="706091"/>
              </a:xfrm>
              <a:prstGeom prst="rect">
                <a:avLst/>
              </a:prstGeom>
              <a:blipFill rotWithShape="0">
                <a:blip r:embed="rId12"/>
                <a:stretch>
                  <a:fillRect l="-5725" b="-6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51">
            <a:extLst>
              <a:ext uri="{FF2B5EF4-FFF2-40B4-BE49-F238E27FC236}">
                <a16:creationId xmlns="" xmlns:a16="http://schemas.microsoft.com/office/drawing/2014/main" xmlns:a14="http://schemas.microsoft.com/office/drawing/2010/main" xmlns:mc="http://schemas.openxmlformats.org/markup-compatibility/2006" id="{B451E44A-03B7-8D4A-9EB8-24EEECC1C461}"/>
              </a:ext>
            </a:extLst>
          </p:cNvPr>
          <p:cNvSpPr/>
          <p:nvPr/>
        </p:nvSpPr>
        <p:spPr>
          <a:xfrm>
            <a:off x="914455" y="2722605"/>
            <a:ext cx="11181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endParaRPr lang="x-none" sz="2400" dirty="0"/>
          </a:p>
        </p:txBody>
      </p:sp>
      <p:sp>
        <p:nvSpPr>
          <p:cNvPr id="3" name="Rectangle 2"/>
          <p:cNvSpPr/>
          <p:nvPr/>
        </p:nvSpPr>
        <p:spPr>
          <a:xfrm>
            <a:off x="2266407" y="5641078"/>
            <a:ext cx="66319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FFFF00"/>
                </a:solidFill>
                <a:latin typeface="Arial "/>
              </a:rPr>
              <a:t>Rút</a:t>
            </a:r>
            <a:r>
              <a:rPr lang="en-US" sz="2400" dirty="0">
                <a:solidFill>
                  <a:srgbClr val="FFFF00"/>
                </a:solidFill>
                <a:latin typeface="Arial 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Arial "/>
              </a:rPr>
              <a:t>gọn</a:t>
            </a:r>
            <a:r>
              <a:rPr lang="en-US" sz="2400" dirty="0">
                <a:solidFill>
                  <a:srgbClr val="FFFF00"/>
                </a:solidFill>
                <a:latin typeface="Arial 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Arial "/>
              </a:rPr>
              <a:t>phân</a:t>
            </a:r>
            <a:r>
              <a:rPr lang="en-US" sz="2400" dirty="0">
                <a:solidFill>
                  <a:srgbClr val="FFFF00"/>
                </a:solidFill>
                <a:latin typeface="Arial 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Arial 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Arial 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Arial "/>
              </a:rPr>
              <a:t>trước</a:t>
            </a:r>
            <a:r>
              <a:rPr lang="en-US" sz="2400" dirty="0">
                <a:solidFill>
                  <a:srgbClr val="FFFF00"/>
                </a:solidFill>
                <a:latin typeface="Arial 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Arial "/>
              </a:rPr>
              <a:t>khi</a:t>
            </a:r>
            <a:r>
              <a:rPr lang="en-US" sz="2400" dirty="0">
                <a:solidFill>
                  <a:srgbClr val="FFFF00"/>
                </a:solidFill>
                <a:latin typeface="Arial "/>
              </a:rPr>
              <a:t> so </a:t>
            </a:r>
            <a:r>
              <a:rPr lang="en-US" sz="2400" dirty="0" err="1" smtClean="0">
                <a:solidFill>
                  <a:srgbClr val="FFFF00"/>
                </a:solidFill>
                <a:latin typeface="Arial "/>
              </a:rPr>
              <a:t>sánh</a:t>
            </a:r>
            <a:r>
              <a:rPr lang="en-US" sz="2400" dirty="0" smtClean="0">
                <a:solidFill>
                  <a:srgbClr val="FFFF00"/>
                </a:solidFill>
                <a:latin typeface="Arial "/>
              </a:rPr>
              <a:t> (</a:t>
            </a:r>
            <a:r>
              <a:rPr lang="en-US" sz="2400" dirty="0" err="1" smtClean="0">
                <a:solidFill>
                  <a:srgbClr val="FFFF00"/>
                </a:solidFill>
                <a:latin typeface="Arial "/>
              </a:rPr>
              <a:t>nếu</a:t>
            </a:r>
            <a:r>
              <a:rPr lang="en-US" sz="2400" dirty="0" smtClean="0">
                <a:solidFill>
                  <a:srgbClr val="FFFF00"/>
                </a:solidFill>
                <a:latin typeface="Arial 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 "/>
              </a:rPr>
              <a:t>được</a:t>
            </a:r>
            <a:r>
              <a:rPr lang="en-US" sz="2400" dirty="0" smtClean="0">
                <a:solidFill>
                  <a:srgbClr val="FFFF00"/>
                </a:solidFill>
                <a:latin typeface="Arial "/>
              </a:rPr>
              <a:t>).</a:t>
            </a:r>
            <a:endParaRPr lang="en-US" sz="2400" dirty="0">
              <a:solidFill>
                <a:srgbClr val="FFFF00"/>
              </a:solidFill>
              <a:latin typeface="Arial 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="" xmlns:mc="http://schemas.openxmlformats.org/markup-compatibility/2006" xmlns:a14="http://schemas.microsoft.com/office/drawing/2010/main" xmlns:a16="http://schemas.microsoft.com/office/drawing/2014/main" id="{6461833C-7AF3-BE44-BFBD-F09C4E2648C0}"/>
              </a:ext>
            </a:extLst>
          </p:cNvPr>
          <p:cNvSpPr txBox="1"/>
          <p:nvPr/>
        </p:nvSpPr>
        <p:spPr>
          <a:xfrm>
            <a:off x="4168922" y="1826020"/>
            <a:ext cx="2902451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133 : </a:t>
            </a:r>
            <a:r>
              <a:rPr lang="en-US" sz="2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= ?</a:t>
            </a:r>
            <a:endParaRPr lang="x-none" sz="2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="" xmlns:a16="http://schemas.microsoft.com/office/drawing/2014/main" id="{BDB1AD87-978A-0749-83D3-E6DC3550F90C}"/>
              </a:ext>
            </a:extLst>
          </p:cNvPr>
          <p:cNvSpPr txBox="1"/>
          <p:nvPr/>
        </p:nvSpPr>
        <p:spPr>
          <a:xfrm>
            <a:off x="5527467" y="1781451"/>
            <a:ext cx="413250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x-none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="" xmlns:mc="http://schemas.openxmlformats.org/markup-compatibility/2006" xmlns:a14="http://schemas.microsoft.com/office/drawing/2010/main" xmlns:a16="http://schemas.microsoft.com/office/drawing/2014/main" id="{6461833C-7AF3-BE44-BFBD-F09C4E2648C0}"/>
              </a:ext>
            </a:extLst>
          </p:cNvPr>
          <p:cNvSpPr txBox="1"/>
          <p:nvPr/>
        </p:nvSpPr>
        <p:spPr>
          <a:xfrm>
            <a:off x="4157259" y="2210799"/>
            <a:ext cx="2530508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344 : 43</a:t>
            </a:r>
            <a:r>
              <a:rPr lang="en-US" sz="2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?</a:t>
            </a:r>
            <a:endParaRPr lang="x-none" sz="2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BDB1AD87-978A-0749-83D3-E6DC3550F90C}"/>
              </a:ext>
            </a:extLst>
          </p:cNvPr>
          <p:cNvSpPr txBox="1"/>
          <p:nvPr/>
        </p:nvSpPr>
        <p:spPr>
          <a:xfrm>
            <a:off x="5575465" y="2172580"/>
            <a:ext cx="36029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x-none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7" name="TiengChuongLopHoc-V.A-4025349.mp3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1000" end="2963.3183"/>
                </p14:media>
              </p:ext>
            </p:extLst>
          </p:nvPr>
        </p:nvPicPr>
        <p:blipFill>
          <a:blip r:embed="rId13"/>
          <a:stretch>
            <a:fillRect/>
          </a:stretch>
        </p:blipFill>
        <p:spPr>
          <a:xfrm>
            <a:off x="4779435" y="7016851"/>
            <a:ext cx="406400" cy="406400"/>
          </a:xfrm>
          <a:prstGeom prst="rect">
            <a:avLst/>
          </a:prstGeom>
        </p:spPr>
      </p:pic>
      <p:sp>
        <p:nvSpPr>
          <p:cNvPr id="76" name="Rectangle 75"/>
          <p:cNvSpPr/>
          <p:nvPr/>
        </p:nvSpPr>
        <p:spPr>
          <a:xfrm>
            <a:off x="553969" y="6420081"/>
            <a:ext cx="10936931" cy="387350"/>
          </a:xfrm>
          <a:prstGeom prst="rect">
            <a:avLst/>
          </a:prstGeom>
          <a:noFill/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553968" y="6420081"/>
            <a:ext cx="3683495" cy="387350"/>
          </a:xfrm>
          <a:prstGeom prst="rect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4205780" y="6420081"/>
            <a:ext cx="3755756" cy="387350"/>
          </a:xfrm>
          <a:prstGeom prst="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7961536" y="6420081"/>
            <a:ext cx="3513478" cy="387350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>
                <a:extLst>
                  <a:ext uri="{FF2B5EF4-FFF2-40B4-BE49-F238E27FC236}">
                    <a16:creationId xmlns="" xmlns:a16="http://schemas.microsoft.com/office/drawing/2014/main" id="{147CF68E-E21F-E148-ADBA-076AB16BF6B3}"/>
                  </a:ext>
                </a:extLst>
              </p:cNvPr>
              <p:cNvSpPr/>
              <p:nvPr/>
            </p:nvSpPr>
            <p:spPr>
              <a:xfrm>
                <a:off x="6708218" y="2548069"/>
                <a:ext cx="3319247" cy="8597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3000" dirty="0" err="1" smtClean="0">
                    <a:solidFill>
                      <a:srgbClr val="FFFF00"/>
                    </a:solidFill>
                  </a:rPr>
                  <a:t>Đáp</a:t>
                </a:r>
                <a:r>
                  <a:rPr lang="en-US" sz="3000" dirty="0" smtClean="0">
                    <a:solidFill>
                      <a:srgbClr val="FFFF00"/>
                    </a:solidFill>
                  </a:rPr>
                  <a:t> </a:t>
                </a:r>
                <a:r>
                  <a:rPr lang="en-US" sz="3000" dirty="0" err="1" smtClean="0">
                    <a:solidFill>
                      <a:srgbClr val="FFFF00"/>
                    </a:solidFill>
                  </a:rPr>
                  <a:t>án</a:t>
                </a:r>
                <a:r>
                  <a:rPr lang="en-US" sz="3000" dirty="0" smtClean="0">
                    <a:solidFill>
                      <a:srgbClr val="FFFF00"/>
                    </a:solidFill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30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0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38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300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sz="30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33</m:t>
                        </m:r>
                      </m:den>
                    </m:f>
                    <m:r>
                      <a:rPr lang="en-US" sz="30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&lt; </m:t>
                    </m:r>
                    <m:f>
                      <m:fPr>
                        <m:ctrlPr>
                          <a:rPr lang="x-none" sz="30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0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129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30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344</m:t>
                        </m:r>
                      </m:den>
                    </m:f>
                  </m:oMath>
                </a14:m>
                <a:endParaRPr lang="x-none" sz="3000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2" name="Rectangle 8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147CF68E-E21F-E148-ADBA-076AB16BF6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8218" y="2548069"/>
                <a:ext cx="3319247" cy="859723"/>
              </a:xfrm>
              <a:prstGeom prst="rect">
                <a:avLst/>
              </a:prstGeom>
              <a:blipFill rotWithShape="0">
                <a:blip r:embed="rId14"/>
                <a:stretch>
                  <a:fillRect l="-4037" b="-9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ounded Rectangle 26"/>
          <p:cNvSpPr/>
          <p:nvPr/>
        </p:nvSpPr>
        <p:spPr>
          <a:xfrm>
            <a:off x="6994501" y="3646698"/>
            <a:ext cx="2553659" cy="698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+ 20 </a:t>
            </a:r>
            <a:r>
              <a:rPr lang="en-US" sz="4000" dirty="0" err="1" smtClean="0">
                <a:solidFill>
                  <a:srgbClr val="FF0000"/>
                </a:solidFill>
              </a:rPr>
              <a:t>điểm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endParaRPr lang="en-US" sz="4000" dirty="0">
              <a:solidFill>
                <a:srgbClr val="FF0000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217878" y="2045890"/>
            <a:ext cx="877693" cy="4907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204043" y="2418201"/>
            <a:ext cx="877693" cy="4907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3113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0"/>
                            </p:stCondLst>
                            <p:childTnLst>
                              <p:par>
                                <p:cTn id="2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1439" fill="hold"/>
                                        <p:tgtEl>
                                          <p:spTgt spid="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6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7"/>
                </p:tgtEl>
              </p:cMediaNode>
            </p:audio>
          </p:childTnLst>
        </p:cTn>
      </p:par>
    </p:tnLst>
    <p:bldLst>
      <p:bldP spid="14" grpId="0"/>
      <p:bldP spid="35" grpId="0" animBg="1"/>
      <p:bldP spid="36" grpId="0" animBg="1"/>
      <p:bldP spid="37" grpId="0" animBg="1"/>
      <p:bldP spid="38" grpId="0" animBg="1"/>
      <p:bldP spid="39" grpId="0"/>
      <p:bldP spid="40" grpId="0" animBg="1"/>
      <p:bldP spid="42" grpId="0" animBg="1"/>
      <p:bldP spid="44" grpId="0" animBg="1"/>
      <p:bldP spid="45" grpId="0"/>
      <p:bldP spid="45" grpId="1"/>
      <p:bldP spid="46" grpId="0"/>
      <p:bldP spid="46" grpId="1"/>
      <p:bldP spid="48" grpId="0" animBg="1"/>
      <p:bldP spid="52" grpId="0"/>
      <p:bldP spid="3" grpId="0"/>
      <p:bldP spid="49" grpId="0"/>
      <p:bldP spid="49" grpId="1"/>
      <p:bldP spid="53" grpId="0" animBg="1"/>
      <p:bldP spid="53" grpId="1" animBg="1"/>
      <p:bldP spid="54" grpId="0"/>
      <p:bldP spid="54" grpId="1"/>
      <p:bldP spid="55" grpId="0" animBg="1"/>
      <p:bldP spid="55" grpId="1" animBg="1"/>
      <p:bldP spid="76" grpId="0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4245878" y="5244370"/>
            <a:ext cx="1052150" cy="467827"/>
            <a:chOff x="4245878" y="5244370"/>
            <a:chExt cx="1052150" cy="467827"/>
          </a:xfrm>
        </p:grpSpPr>
        <p:sp>
          <p:nvSpPr>
            <p:cNvPr id="19" name="Oval 18"/>
            <p:cNvSpPr/>
            <p:nvPr/>
          </p:nvSpPr>
          <p:spPr>
            <a:xfrm>
              <a:off x="5164511" y="5244370"/>
              <a:ext cx="133517" cy="133517"/>
            </a:xfrm>
            <a:prstGeom prst="ellipse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4867095" y="5379987"/>
              <a:ext cx="133517" cy="133517"/>
            </a:xfrm>
            <a:prstGeom prst="ellipse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4560884" y="5491634"/>
              <a:ext cx="133517" cy="133517"/>
            </a:xfrm>
            <a:prstGeom prst="ellipse">
              <a:avLst/>
            </a:pr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4245878" y="5578680"/>
              <a:ext cx="133517" cy="133517"/>
            </a:xfrm>
            <a:prstGeom prst="ellipse">
              <a:avLst/>
            </a:pr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23" name="Oval 22"/>
          <p:cNvSpPr/>
          <p:nvPr/>
        </p:nvSpPr>
        <p:spPr>
          <a:xfrm>
            <a:off x="6554852" y="4111500"/>
            <a:ext cx="133517" cy="133517"/>
          </a:xfrm>
          <a:prstGeom prst="ellipse">
            <a:avLst/>
          </a:prstGeom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Freeform 31"/>
          <p:cNvSpPr/>
          <p:nvPr/>
        </p:nvSpPr>
        <p:spPr>
          <a:xfrm>
            <a:off x="3473944" y="5792303"/>
            <a:ext cx="2874224" cy="1011344"/>
          </a:xfrm>
          <a:custGeom>
            <a:avLst/>
            <a:gdLst>
              <a:gd name="connsiteX0" fmla="*/ 0 w 2874224"/>
              <a:gd name="connsiteY0" fmla="*/ 128470 h 770805"/>
              <a:gd name="connsiteX1" fmla="*/ 128470 w 2874224"/>
              <a:gd name="connsiteY1" fmla="*/ 0 h 770805"/>
              <a:gd name="connsiteX2" fmla="*/ 2745754 w 2874224"/>
              <a:gd name="connsiteY2" fmla="*/ 0 h 770805"/>
              <a:gd name="connsiteX3" fmla="*/ 2874224 w 2874224"/>
              <a:gd name="connsiteY3" fmla="*/ 128470 h 770805"/>
              <a:gd name="connsiteX4" fmla="*/ 2874224 w 2874224"/>
              <a:gd name="connsiteY4" fmla="*/ 642335 h 770805"/>
              <a:gd name="connsiteX5" fmla="*/ 2745754 w 2874224"/>
              <a:gd name="connsiteY5" fmla="*/ 770805 h 770805"/>
              <a:gd name="connsiteX6" fmla="*/ 128470 w 2874224"/>
              <a:gd name="connsiteY6" fmla="*/ 770805 h 770805"/>
              <a:gd name="connsiteX7" fmla="*/ 0 w 2874224"/>
              <a:gd name="connsiteY7" fmla="*/ 642335 h 770805"/>
              <a:gd name="connsiteX8" fmla="*/ 0 w 2874224"/>
              <a:gd name="connsiteY8" fmla="*/ 128470 h 770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74224" h="770805">
                <a:moveTo>
                  <a:pt x="0" y="128470"/>
                </a:moveTo>
                <a:cubicBezTo>
                  <a:pt x="0" y="57518"/>
                  <a:pt x="57518" y="0"/>
                  <a:pt x="128470" y="0"/>
                </a:cubicBezTo>
                <a:lnTo>
                  <a:pt x="2745754" y="0"/>
                </a:lnTo>
                <a:cubicBezTo>
                  <a:pt x="2816706" y="0"/>
                  <a:pt x="2874224" y="57518"/>
                  <a:pt x="2874224" y="128470"/>
                </a:cubicBezTo>
                <a:lnTo>
                  <a:pt x="2874224" y="642335"/>
                </a:lnTo>
                <a:cubicBezTo>
                  <a:pt x="2874224" y="713287"/>
                  <a:pt x="2816706" y="770805"/>
                  <a:pt x="2745754" y="770805"/>
                </a:cubicBezTo>
                <a:lnTo>
                  <a:pt x="128470" y="770805"/>
                </a:lnTo>
                <a:cubicBezTo>
                  <a:pt x="57518" y="770805"/>
                  <a:pt x="0" y="713287"/>
                  <a:pt x="0" y="642335"/>
                </a:cubicBezTo>
                <a:lnTo>
                  <a:pt x="0" y="12847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46006" tIns="121448" rIns="121448" bIns="121448" numCol="1" spcCol="1270" anchor="ctr" anchorCtr="0">
            <a:noAutofit/>
          </a:bodyPr>
          <a:lstStyle/>
          <a:p>
            <a:pPr lvl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kern="1200" dirty="0" smtClean="0">
                <a:solidFill>
                  <a:srgbClr val="C00000"/>
                </a:solidFill>
              </a:rPr>
              <a:t>KHỞI ĐỘNG</a:t>
            </a:r>
          </a:p>
          <a:p>
            <a:pPr lvl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dirty="0" smtClean="0">
                <a:solidFill>
                  <a:srgbClr val="C00000"/>
                </a:solidFill>
              </a:rPr>
              <a:t>30 </a:t>
            </a:r>
            <a:r>
              <a:rPr lang="en-US" sz="2800" b="1" dirty="0" err="1" smtClean="0">
                <a:solidFill>
                  <a:srgbClr val="C00000"/>
                </a:solidFill>
              </a:rPr>
              <a:t>điểm</a:t>
            </a:r>
            <a:endParaRPr lang="en-US" sz="2800" b="1" kern="1200" dirty="0">
              <a:solidFill>
                <a:srgbClr val="C00000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2687641" y="5090673"/>
            <a:ext cx="1332776" cy="1332825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4" name="Freeform 33"/>
          <p:cNvSpPr/>
          <p:nvPr/>
        </p:nvSpPr>
        <p:spPr>
          <a:xfrm>
            <a:off x="6053949" y="4916264"/>
            <a:ext cx="4198660" cy="770805"/>
          </a:xfrm>
          <a:custGeom>
            <a:avLst/>
            <a:gdLst>
              <a:gd name="connsiteX0" fmla="*/ 0 w 2874224"/>
              <a:gd name="connsiteY0" fmla="*/ 128470 h 770805"/>
              <a:gd name="connsiteX1" fmla="*/ 128470 w 2874224"/>
              <a:gd name="connsiteY1" fmla="*/ 0 h 770805"/>
              <a:gd name="connsiteX2" fmla="*/ 2745754 w 2874224"/>
              <a:gd name="connsiteY2" fmla="*/ 0 h 770805"/>
              <a:gd name="connsiteX3" fmla="*/ 2874224 w 2874224"/>
              <a:gd name="connsiteY3" fmla="*/ 128470 h 770805"/>
              <a:gd name="connsiteX4" fmla="*/ 2874224 w 2874224"/>
              <a:gd name="connsiteY4" fmla="*/ 642335 h 770805"/>
              <a:gd name="connsiteX5" fmla="*/ 2745754 w 2874224"/>
              <a:gd name="connsiteY5" fmla="*/ 770805 h 770805"/>
              <a:gd name="connsiteX6" fmla="*/ 128470 w 2874224"/>
              <a:gd name="connsiteY6" fmla="*/ 770805 h 770805"/>
              <a:gd name="connsiteX7" fmla="*/ 0 w 2874224"/>
              <a:gd name="connsiteY7" fmla="*/ 642335 h 770805"/>
              <a:gd name="connsiteX8" fmla="*/ 0 w 2874224"/>
              <a:gd name="connsiteY8" fmla="*/ 128470 h 770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74224" h="770805">
                <a:moveTo>
                  <a:pt x="0" y="128470"/>
                </a:moveTo>
                <a:cubicBezTo>
                  <a:pt x="0" y="57518"/>
                  <a:pt x="57518" y="0"/>
                  <a:pt x="128470" y="0"/>
                </a:cubicBezTo>
                <a:lnTo>
                  <a:pt x="2745754" y="0"/>
                </a:lnTo>
                <a:cubicBezTo>
                  <a:pt x="2816706" y="0"/>
                  <a:pt x="2874224" y="57518"/>
                  <a:pt x="2874224" y="128470"/>
                </a:cubicBezTo>
                <a:lnTo>
                  <a:pt x="2874224" y="642335"/>
                </a:lnTo>
                <a:cubicBezTo>
                  <a:pt x="2874224" y="713287"/>
                  <a:pt x="2816706" y="770805"/>
                  <a:pt x="2745754" y="770805"/>
                </a:cubicBezTo>
                <a:lnTo>
                  <a:pt x="128470" y="770805"/>
                </a:lnTo>
                <a:cubicBezTo>
                  <a:pt x="57518" y="770805"/>
                  <a:pt x="0" y="713287"/>
                  <a:pt x="0" y="642335"/>
                </a:cubicBezTo>
                <a:lnTo>
                  <a:pt x="0" y="12847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46006" tIns="121448" rIns="121448" bIns="121448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kern="1200" dirty="0" smtClean="0">
                <a:solidFill>
                  <a:srgbClr val="C00000"/>
                </a:solidFill>
              </a:rPr>
              <a:t>VƯỢT CHƯỚNG NGẠI VẬT: 40 </a:t>
            </a:r>
            <a:r>
              <a:rPr lang="en-US" sz="2800" b="1" kern="1200" dirty="0" err="1" smtClean="0">
                <a:solidFill>
                  <a:srgbClr val="C00000"/>
                </a:solidFill>
              </a:rPr>
              <a:t>điểm</a:t>
            </a:r>
            <a:r>
              <a:rPr lang="en-US" sz="2800" b="1" kern="1200" dirty="0" smtClean="0">
                <a:solidFill>
                  <a:srgbClr val="C00000"/>
                </a:solidFill>
              </a:rPr>
              <a:t> </a:t>
            </a:r>
            <a:endParaRPr lang="en-US" sz="2800" b="1" kern="1200" dirty="0">
              <a:solidFill>
                <a:srgbClr val="C00000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5267647" y="4160282"/>
            <a:ext cx="1332776" cy="1332825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6" name="Freeform 35"/>
          <p:cNvSpPr/>
          <p:nvPr/>
        </p:nvSpPr>
        <p:spPr>
          <a:xfrm>
            <a:off x="7152472" y="3449084"/>
            <a:ext cx="2874224" cy="770805"/>
          </a:xfrm>
          <a:custGeom>
            <a:avLst/>
            <a:gdLst>
              <a:gd name="connsiteX0" fmla="*/ 0 w 2874224"/>
              <a:gd name="connsiteY0" fmla="*/ 128470 h 770805"/>
              <a:gd name="connsiteX1" fmla="*/ 128470 w 2874224"/>
              <a:gd name="connsiteY1" fmla="*/ 0 h 770805"/>
              <a:gd name="connsiteX2" fmla="*/ 2745754 w 2874224"/>
              <a:gd name="connsiteY2" fmla="*/ 0 h 770805"/>
              <a:gd name="connsiteX3" fmla="*/ 2874224 w 2874224"/>
              <a:gd name="connsiteY3" fmla="*/ 128470 h 770805"/>
              <a:gd name="connsiteX4" fmla="*/ 2874224 w 2874224"/>
              <a:gd name="connsiteY4" fmla="*/ 642335 h 770805"/>
              <a:gd name="connsiteX5" fmla="*/ 2745754 w 2874224"/>
              <a:gd name="connsiteY5" fmla="*/ 770805 h 770805"/>
              <a:gd name="connsiteX6" fmla="*/ 128470 w 2874224"/>
              <a:gd name="connsiteY6" fmla="*/ 770805 h 770805"/>
              <a:gd name="connsiteX7" fmla="*/ 0 w 2874224"/>
              <a:gd name="connsiteY7" fmla="*/ 642335 h 770805"/>
              <a:gd name="connsiteX8" fmla="*/ 0 w 2874224"/>
              <a:gd name="connsiteY8" fmla="*/ 128470 h 770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74224" h="770805">
                <a:moveTo>
                  <a:pt x="0" y="128470"/>
                </a:moveTo>
                <a:cubicBezTo>
                  <a:pt x="0" y="57518"/>
                  <a:pt x="57518" y="0"/>
                  <a:pt x="128470" y="0"/>
                </a:cubicBezTo>
                <a:lnTo>
                  <a:pt x="2745754" y="0"/>
                </a:lnTo>
                <a:cubicBezTo>
                  <a:pt x="2816706" y="0"/>
                  <a:pt x="2874224" y="57518"/>
                  <a:pt x="2874224" y="128470"/>
                </a:cubicBezTo>
                <a:lnTo>
                  <a:pt x="2874224" y="642335"/>
                </a:lnTo>
                <a:cubicBezTo>
                  <a:pt x="2874224" y="713287"/>
                  <a:pt x="2816706" y="770805"/>
                  <a:pt x="2745754" y="770805"/>
                </a:cubicBezTo>
                <a:lnTo>
                  <a:pt x="128470" y="770805"/>
                </a:lnTo>
                <a:cubicBezTo>
                  <a:pt x="57518" y="770805"/>
                  <a:pt x="0" y="713287"/>
                  <a:pt x="0" y="642335"/>
                </a:cubicBezTo>
                <a:lnTo>
                  <a:pt x="0" y="12847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46006" tIns="121448" rIns="121448" bIns="121448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kern="1200" smtClean="0">
                <a:solidFill>
                  <a:srgbClr val="C00000"/>
                </a:solidFill>
              </a:rPr>
              <a:t>TĂNG TỐC</a:t>
            </a:r>
          </a:p>
        </p:txBody>
      </p:sp>
      <p:sp>
        <p:nvSpPr>
          <p:cNvPr id="37" name="Oval 36"/>
          <p:cNvSpPr/>
          <p:nvPr/>
        </p:nvSpPr>
        <p:spPr>
          <a:xfrm>
            <a:off x="6366169" y="2693101"/>
            <a:ext cx="1332776" cy="1332825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13" b="1413"/>
          <a:stretch/>
        </p:blipFill>
        <p:spPr>
          <a:xfrm>
            <a:off x="2670463" y="5049984"/>
            <a:ext cx="1361209" cy="140234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2646" y="4114582"/>
            <a:ext cx="1407536" cy="140753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685" y="2719831"/>
            <a:ext cx="1391744" cy="137030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4" name="Oval Callout 23"/>
          <p:cNvSpPr/>
          <p:nvPr/>
        </p:nvSpPr>
        <p:spPr>
          <a:xfrm>
            <a:off x="189571" y="3010681"/>
            <a:ext cx="3657600" cy="2701516"/>
          </a:xfrm>
          <a:prstGeom prst="wedgeEllipseCallout">
            <a:avLst>
              <a:gd name="adj1" fmla="val 93119"/>
              <a:gd name="adj2" fmla="val 595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smtClean="0">
                <a:solidFill>
                  <a:schemeClr val="tx1"/>
                </a:solidFill>
              </a:rPr>
              <a:t>Mật thư</a:t>
            </a:r>
            <a:r>
              <a:rPr lang="en-US" sz="2400" smtClean="0">
                <a:solidFill>
                  <a:schemeClr val="tx1"/>
                </a:solidFill>
              </a:rPr>
              <a:t>: </a:t>
            </a:r>
            <a:r>
              <a:rPr lang="en-US" sz="2400" b="1" smtClean="0">
                <a:solidFill>
                  <a:srgbClr val="C00000"/>
                </a:solidFill>
              </a:rPr>
              <a:t>Không </a:t>
            </a:r>
            <a:r>
              <a:rPr lang="en-US" sz="2400" smtClean="0">
                <a:solidFill>
                  <a:schemeClr val="tx1"/>
                </a:solidFill>
              </a:rPr>
              <a:t> </a:t>
            </a:r>
            <a:r>
              <a:rPr lang="en-US" sz="2400" b="1" smtClean="0">
                <a:solidFill>
                  <a:srgbClr val="C00000"/>
                </a:solidFill>
              </a:rPr>
              <a:t>quy đồng mẫu số,  </a:t>
            </a:r>
            <a:r>
              <a:rPr lang="en-US" sz="2400" smtClean="0">
                <a:solidFill>
                  <a:schemeClr val="tx1"/>
                </a:solidFill>
              </a:rPr>
              <a:t>hãy giải quyết các bài toán trong phần 3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25" name="Double Wave 24"/>
          <p:cNvSpPr/>
          <p:nvPr/>
        </p:nvSpPr>
        <p:spPr>
          <a:xfrm>
            <a:off x="565407" y="529905"/>
            <a:ext cx="6056203" cy="2231474"/>
          </a:xfrm>
          <a:prstGeom prst="doubleWave">
            <a:avLst>
              <a:gd name="adj1" fmla="val 12500"/>
              <a:gd name="adj2" fmla="val 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Algerian" pitchFamily="82" charset="0"/>
              </a:rPr>
              <a:t>CUỘC ĐUA PHÂN SỐ</a:t>
            </a:r>
            <a:endParaRPr lang="en-US" sz="4800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704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54388" y="2921120"/>
            <a:ext cx="10145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* </a:t>
            </a:r>
            <a:r>
              <a:rPr lang="en-US" sz="3200" b="1" dirty="0" err="1" smtClean="0">
                <a:solidFill>
                  <a:schemeClr val="bg1"/>
                </a:solidFill>
              </a:rPr>
              <a:t>Phần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thi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tăng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tốc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có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hai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bài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với</a:t>
            </a:r>
            <a:r>
              <a:rPr lang="en-US" sz="3200" b="1" dirty="0" smtClean="0">
                <a:solidFill>
                  <a:schemeClr val="bg1"/>
                </a:solidFill>
              </a:rPr>
              <a:t> 5 </a:t>
            </a:r>
            <a:r>
              <a:rPr lang="en-US" sz="3200" b="1" dirty="0" err="1" smtClean="0">
                <a:solidFill>
                  <a:schemeClr val="bg1"/>
                </a:solidFill>
              </a:rPr>
              <a:t>câu</a:t>
            </a:r>
            <a:r>
              <a:rPr lang="en-US" sz="3200" b="1" dirty="0" smtClean="0">
                <a:solidFill>
                  <a:schemeClr val="bg1"/>
                </a:solidFill>
              </a:rPr>
              <a:t> so </a:t>
            </a:r>
            <a:r>
              <a:rPr lang="en-US" sz="3200" b="1" dirty="0" err="1" smtClean="0">
                <a:solidFill>
                  <a:schemeClr val="bg1"/>
                </a:solidFill>
              </a:rPr>
              <a:t>sánh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phân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số</a:t>
            </a:r>
            <a:r>
              <a:rPr lang="en-US" sz="3200" b="1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8627" y="3773655"/>
            <a:ext cx="9504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* </a:t>
            </a:r>
            <a:r>
              <a:rPr lang="en-US" sz="3200" b="1" dirty="0" err="1" smtClean="0">
                <a:solidFill>
                  <a:schemeClr val="bg1"/>
                </a:solidFill>
              </a:rPr>
              <a:t>Thời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gian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đưa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ra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đáp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án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của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mỗi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câu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là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u="sng" dirty="0" smtClean="0">
                <a:solidFill>
                  <a:schemeClr val="bg1"/>
                </a:solidFill>
              </a:rPr>
              <a:t>10 </a:t>
            </a:r>
            <a:r>
              <a:rPr lang="en-US" sz="3200" b="1" u="sng" dirty="0" err="1" smtClean="0">
                <a:solidFill>
                  <a:schemeClr val="bg1"/>
                </a:solidFill>
              </a:rPr>
              <a:t>giây</a:t>
            </a:r>
            <a:r>
              <a:rPr lang="en-US" sz="3200" b="1" dirty="0" smtClean="0">
                <a:solidFill>
                  <a:schemeClr val="bg1"/>
                </a:solidFill>
              </a:rPr>
              <a:t>.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99779" y="4621277"/>
            <a:ext cx="9504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* </a:t>
            </a:r>
            <a:r>
              <a:rPr lang="en-US" sz="3200" b="1" dirty="0" err="1" smtClean="0">
                <a:solidFill>
                  <a:schemeClr val="bg1"/>
                </a:solidFill>
              </a:rPr>
              <a:t>Mỗi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câu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trả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lời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đúng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được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u="sng" dirty="0" smtClean="0">
                <a:solidFill>
                  <a:schemeClr val="bg1"/>
                </a:solidFill>
              </a:rPr>
              <a:t>15 </a:t>
            </a:r>
            <a:r>
              <a:rPr lang="en-US" sz="3200" b="1" u="sng" dirty="0" err="1" smtClean="0">
                <a:solidFill>
                  <a:schemeClr val="bg1"/>
                </a:solidFill>
              </a:rPr>
              <a:t>điểm</a:t>
            </a:r>
            <a:r>
              <a:rPr lang="en-US" sz="3200" b="1" dirty="0" smtClean="0">
                <a:solidFill>
                  <a:schemeClr val="bg1"/>
                </a:solidFill>
              </a:rPr>
              <a:t>. </a:t>
            </a:r>
            <a:endParaRPr lang="en-US" sz="3200" b="1" dirty="0">
              <a:solidFill>
                <a:schemeClr val="bg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91211" y="420665"/>
            <a:ext cx="4253023" cy="2268986"/>
            <a:chOff x="2163962" y="1907899"/>
            <a:chExt cx="5277405" cy="2974468"/>
          </a:xfrm>
        </p:grpSpPr>
        <p:sp>
          <p:nvSpPr>
            <p:cNvPr id="7" name="Freeform 6"/>
            <p:cNvSpPr/>
            <p:nvPr/>
          </p:nvSpPr>
          <p:spPr>
            <a:xfrm>
              <a:off x="2334204" y="2975657"/>
              <a:ext cx="2996259" cy="987403"/>
            </a:xfrm>
            <a:custGeom>
              <a:avLst/>
              <a:gdLst>
                <a:gd name="connsiteX0" fmla="*/ 0 w 2996259"/>
                <a:gd name="connsiteY0" fmla="*/ 0 h 987403"/>
                <a:gd name="connsiteX1" fmla="*/ 2996259 w 2996259"/>
                <a:gd name="connsiteY1" fmla="*/ 0 h 987403"/>
                <a:gd name="connsiteX2" fmla="*/ 2996259 w 2996259"/>
                <a:gd name="connsiteY2" fmla="*/ 987403 h 987403"/>
                <a:gd name="connsiteX3" fmla="*/ 0 w 2996259"/>
                <a:gd name="connsiteY3" fmla="*/ 987403 h 987403"/>
                <a:gd name="connsiteX4" fmla="*/ 0 w 2996259"/>
                <a:gd name="connsiteY4" fmla="*/ 0 h 9874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96259" h="987403">
                  <a:moveTo>
                    <a:pt x="0" y="0"/>
                  </a:moveTo>
                  <a:lnTo>
                    <a:pt x="2996259" y="0"/>
                  </a:lnTo>
                  <a:lnTo>
                    <a:pt x="2996259" y="987403"/>
                  </a:lnTo>
                  <a:lnTo>
                    <a:pt x="0" y="98740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0800" tIns="50800" rIns="50800" bIns="50800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000" b="1" smtClean="0">
                  <a:solidFill>
                    <a:schemeClr val="bg1"/>
                  </a:solidFill>
                </a:rPr>
                <a:t>TĂNG TỐC</a:t>
              </a:r>
              <a:endParaRPr lang="en-US" sz="4000" b="1" kern="1200">
                <a:solidFill>
                  <a:schemeClr val="bg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2330799" y="2675350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2497636" y="2341676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2898046" y="2408411"/>
              <a:ext cx="374532" cy="37453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31720" y="2041369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3665497" y="1907899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4199376" y="2141471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4533050" y="2308308"/>
              <a:ext cx="374532" cy="37453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000194" y="2675350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200399" y="3042392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465292" y="2341676"/>
              <a:ext cx="612871" cy="61287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2163962" y="3609638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2364167" y="3909945"/>
              <a:ext cx="374532" cy="37453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2864678" y="4176885"/>
              <a:ext cx="544774" cy="54477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3565394" y="4610662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3698864" y="4176885"/>
              <a:ext cx="374532" cy="37453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4032538" y="4644029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4332845" y="4110150"/>
              <a:ext cx="544774" cy="54477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5066929" y="3976680"/>
              <a:ext cx="374532" cy="37453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Chevron 25"/>
            <p:cNvSpPr/>
            <p:nvPr/>
          </p:nvSpPr>
          <p:spPr>
            <a:xfrm>
              <a:off x="5441461" y="2407856"/>
              <a:ext cx="1099948" cy="2099921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Chevron 26"/>
            <p:cNvSpPr/>
            <p:nvPr/>
          </p:nvSpPr>
          <p:spPr>
            <a:xfrm>
              <a:off x="6341419" y="2407856"/>
              <a:ext cx="1099948" cy="2099921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28" name="Freeform 27"/>
          <p:cNvSpPr/>
          <p:nvPr/>
        </p:nvSpPr>
        <p:spPr>
          <a:xfrm>
            <a:off x="5119375" y="544101"/>
            <a:ext cx="2284761" cy="2145550"/>
          </a:xfrm>
          <a:custGeom>
            <a:avLst/>
            <a:gdLst>
              <a:gd name="connsiteX0" fmla="*/ 0 w 2549880"/>
              <a:gd name="connsiteY0" fmla="*/ 1274940 h 2549880"/>
              <a:gd name="connsiteX1" fmla="*/ 1274940 w 2549880"/>
              <a:gd name="connsiteY1" fmla="*/ 0 h 2549880"/>
              <a:gd name="connsiteX2" fmla="*/ 2549880 w 2549880"/>
              <a:gd name="connsiteY2" fmla="*/ 1274940 h 2549880"/>
              <a:gd name="connsiteX3" fmla="*/ 1274940 w 2549880"/>
              <a:gd name="connsiteY3" fmla="*/ 2549880 h 2549880"/>
              <a:gd name="connsiteX4" fmla="*/ 0 w 2549880"/>
              <a:gd name="connsiteY4" fmla="*/ 1274940 h 254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9880" h="2549880">
                <a:moveTo>
                  <a:pt x="0" y="1274940"/>
                </a:moveTo>
                <a:cubicBezTo>
                  <a:pt x="0" y="570810"/>
                  <a:pt x="570810" y="0"/>
                  <a:pt x="1274940" y="0"/>
                </a:cubicBezTo>
                <a:cubicBezTo>
                  <a:pt x="1979070" y="0"/>
                  <a:pt x="2549880" y="570810"/>
                  <a:pt x="2549880" y="1274940"/>
                </a:cubicBezTo>
                <a:cubicBezTo>
                  <a:pt x="2549880" y="1979070"/>
                  <a:pt x="1979070" y="2549880"/>
                  <a:pt x="1274940" y="2549880"/>
                </a:cubicBezTo>
                <a:cubicBezTo>
                  <a:pt x="570810" y="2549880"/>
                  <a:pt x="0" y="1979070"/>
                  <a:pt x="0" y="1274940"/>
                </a:cubicBezTo>
                <a:close/>
              </a:path>
            </a:pathLst>
          </a:custGeom>
          <a:solidFill>
            <a:schemeClr val="accent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3421" tIns="373421" rIns="373421" bIns="373421" numCol="1" spcCol="1270" anchor="ctr" anchorCtr="0">
            <a:noAutofit/>
          </a:bodyPr>
          <a:lstStyle/>
          <a:p>
            <a:pPr lvl="0" algn="ctr" defTabSz="3200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5400" b="1" dirty="0" smtClean="0">
                <a:solidFill>
                  <a:srgbClr val="C00000"/>
                </a:solidFill>
              </a:rPr>
              <a:t>75</a:t>
            </a:r>
            <a:r>
              <a:rPr lang="en-US" sz="5400" b="1" kern="1200" dirty="0" smtClean="0">
                <a:solidFill>
                  <a:srgbClr val="C00000"/>
                </a:solidFill>
              </a:rPr>
              <a:t> </a:t>
            </a:r>
            <a:r>
              <a:rPr lang="en-US" sz="5400" b="1" kern="1200" dirty="0" err="1" smtClean="0">
                <a:solidFill>
                  <a:srgbClr val="C00000"/>
                </a:solidFill>
              </a:rPr>
              <a:t>điểm</a:t>
            </a:r>
            <a:endParaRPr lang="en-US" sz="5400" b="1" kern="1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37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2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7303660"/>
              </p:ext>
            </p:extLst>
          </p:nvPr>
        </p:nvGraphicFramePr>
        <p:xfrm>
          <a:off x="2682145" y="2486025"/>
          <a:ext cx="21336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8" name="Equation" r:id="rId7" imgW="2133360" imgH="736560" progId="Equation.DSMT4">
                  <p:embed/>
                </p:oleObj>
              </mc:Choice>
              <mc:Fallback>
                <p:oleObj name="Equation" r:id="rId7" imgW="2133360" imgH="736560" progId="Equation.DSMT4">
                  <p:embed/>
                  <p:pic>
                    <p:nvPicPr>
                      <p:cNvPr id="0" name="Picture 3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145" y="2486025"/>
                        <a:ext cx="21336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4872377"/>
              </p:ext>
            </p:extLst>
          </p:nvPr>
        </p:nvGraphicFramePr>
        <p:xfrm>
          <a:off x="8371463" y="2363788"/>
          <a:ext cx="25400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9" name="Equation" r:id="rId9" imgW="2539800" imgH="736560" progId="Equation.DSMT4">
                  <p:embed/>
                </p:oleObj>
              </mc:Choice>
              <mc:Fallback>
                <p:oleObj name="Equation" r:id="rId9" imgW="2539800" imgH="736560" progId="Equation.DSMT4">
                  <p:embed/>
                  <p:pic>
                    <p:nvPicPr>
                      <p:cNvPr id="0" name="Picture 3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71463" y="2363788"/>
                        <a:ext cx="25400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id="{7D1363EF-ED51-4D4F-AFAE-6318965B8D56}"/>
                  </a:ext>
                </a:extLst>
              </p:cNvPr>
              <p:cNvSpPr txBox="1"/>
              <p:nvPr/>
            </p:nvSpPr>
            <p:spPr>
              <a:xfrm>
                <a:off x="633452" y="901804"/>
                <a:ext cx="2214943" cy="75745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en-US" sz="2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6</m:t>
                        </m:r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00" dirty="0" err="1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và</a:t>
                </a:r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38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37</m:t>
                        </m:r>
                      </m:den>
                    </m:f>
                  </m:oMath>
                </a14:m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; </a:t>
                </a:r>
                <a:endParaRPr lang="x-none" sz="2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7D1363EF-ED51-4D4F-AFAE-6318965B8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452" y="901804"/>
                <a:ext cx="2214943" cy="757451"/>
              </a:xfrm>
              <a:prstGeom prst="rect">
                <a:avLst/>
              </a:prstGeom>
              <a:blipFill rotWithShape="0">
                <a:blip r:embed="rId11"/>
                <a:stretch>
                  <a:fillRect l="-4959" r="-275" b="-564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BDB1AD87-978A-0749-83D3-E6DC3550F90C}"/>
              </a:ext>
            </a:extLst>
          </p:cNvPr>
          <p:cNvSpPr txBox="1"/>
          <p:nvPr/>
        </p:nvSpPr>
        <p:spPr>
          <a:xfrm>
            <a:off x="4031099" y="1612926"/>
            <a:ext cx="2432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x-none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9607122"/>
              </p:ext>
            </p:extLst>
          </p:nvPr>
        </p:nvGraphicFramePr>
        <p:xfrm>
          <a:off x="1524000" y="2065338"/>
          <a:ext cx="10033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50" name="Equation" r:id="rId12" imgW="1002960" imgH="1600200" progId="Equation.DSMT4">
                  <p:embed/>
                </p:oleObj>
              </mc:Choice>
              <mc:Fallback>
                <p:oleObj name="Equation" r:id="rId12" imgW="1002960" imgH="1600200" progId="Equation.DSMT4">
                  <p:embed/>
                  <p:pic>
                    <p:nvPicPr>
                      <p:cNvPr id="0" name="Picture 3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065338"/>
                        <a:ext cx="1003300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7010243"/>
              </p:ext>
            </p:extLst>
          </p:nvPr>
        </p:nvGraphicFramePr>
        <p:xfrm>
          <a:off x="6350000" y="1954213"/>
          <a:ext cx="19558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51" name="Equation" r:id="rId14" imgW="1955520" imgH="1600200" progId="Equation.DSMT4">
                  <p:embed/>
                </p:oleObj>
              </mc:Choice>
              <mc:Fallback>
                <p:oleObj name="Equation" r:id="rId14" imgW="1955520" imgH="1600200" progId="Equation.DSMT4">
                  <p:embed/>
                  <p:pic>
                    <p:nvPicPr>
                      <p:cNvPr id="0" name="Picture 3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00" y="1954213"/>
                        <a:ext cx="1955800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id="{7D1363EF-ED51-4D4F-AFAE-6318965B8D56}"/>
                  </a:ext>
                </a:extLst>
              </p:cNvPr>
              <p:cNvSpPr txBox="1"/>
              <p:nvPr/>
            </p:nvSpPr>
            <p:spPr>
              <a:xfrm>
                <a:off x="5227455" y="922714"/>
                <a:ext cx="2427615" cy="757451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en-US" sz="2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49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−23</m:t>
                        </m:r>
                      </m:den>
                    </m:f>
                  </m:oMath>
                </a14:m>
                <a:r>
                  <a:rPr lang="en-US" sz="2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00" dirty="0" err="1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và</a:t>
                </a:r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−67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−31</m:t>
                        </m:r>
                      </m:den>
                    </m:f>
                  </m:oMath>
                </a14:m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;</a:t>
                </a:r>
                <a:endParaRPr lang="x-none" sz="2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7D1363EF-ED51-4D4F-AFAE-6318965B8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7455" y="922714"/>
                <a:ext cx="2427615" cy="757451"/>
              </a:xfrm>
              <a:prstGeom prst="rect">
                <a:avLst/>
              </a:prstGeom>
              <a:blipFill rotWithShape="0">
                <a:blip r:embed="rId16"/>
                <a:stretch>
                  <a:fillRect l="-4523" r="-3769" b="-56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7D1363EF-ED51-4D4F-AFAE-6318965B8D56}"/>
              </a:ext>
            </a:extLst>
          </p:cNvPr>
          <p:cNvSpPr txBox="1"/>
          <p:nvPr/>
        </p:nvSpPr>
        <p:spPr>
          <a:xfrm>
            <a:off x="624342" y="401715"/>
            <a:ext cx="4109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x-none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sánh</a:t>
            </a:r>
            <a:r>
              <a:rPr lang="x-none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 phân </a:t>
            </a:r>
            <a:r>
              <a:rPr lang="x-none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  <a:endParaRPr lang="x-none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="" xmlns:a16="http://schemas.microsoft.com/office/drawing/2014/main" id="{7D1363EF-ED51-4D4F-AFAE-6318965B8D56}"/>
                  </a:ext>
                </a:extLst>
              </p:cNvPr>
              <p:cNvSpPr txBox="1"/>
              <p:nvPr/>
            </p:nvSpPr>
            <p:spPr>
              <a:xfrm>
                <a:off x="8086452" y="896240"/>
                <a:ext cx="2352274" cy="757451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en-US" sz="2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2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00" dirty="0" err="1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và</a:t>
                </a:r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 b="0" i="0" dirty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10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 sz="2600" b="0" i="0" dirty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x-none" sz="2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7D1363EF-ED51-4D4F-AFAE-6318965B8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6452" y="896240"/>
                <a:ext cx="2352274" cy="757451"/>
              </a:xfrm>
              <a:prstGeom prst="rect">
                <a:avLst/>
              </a:prstGeom>
              <a:blipFill rotWithShape="0">
                <a:blip r:embed="rId17"/>
                <a:stretch>
                  <a:fillRect l="-4675" b="-645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loud 21"/>
          <p:cNvSpPr/>
          <p:nvPr/>
        </p:nvSpPr>
        <p:spPr>
          <a:xfrm>
            <a:off x="6838950" y="4204972"/>
            <a:ext cx="4596791" cy="1343691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sánh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 </a:t>
            </a:r>
          </a:p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4727403"/>
              </p:ext>
            </p:extLst>
          </p:nvPr>
        </p:nvGraphicFramePr>
        <p:xfrm>
          <a:off x="2022237" y="4180206"/>
          <a:ext cx="17272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52" name="Equation" r:id="rId18" imgW="1727200" imgH="787400" progId="Equation.DSMT4">
                  <p:embed/>
                </p:oleObj>
              </mc:Choice>
              <mc:Fallback>
                <p:oleObj name="Equation" r:id="rId18" imgW="1727200" imgH="787400" progId="Equation.DSMT4">
                  <p:embed/>
                  <p:pic>
                    <p:nvPicPr>
                      <p:cNvPr id="0" name="Picture 3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2237" y="4180206"/>
                        <a:ext cx="17272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8813470"/>
              </p:ext>
            </p:extLst>
          </p:nvPr>
        </p:nvGraphicFramePr>
        <p:xfrm>
          <a:off x="2022237" y="5094606"/>
          <a:ext cx="1778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53" name="Equation" r:id="rId20" imgW="1778000" imgH="787400" progId="Equation.DSMT4">
                  <p:embed/>
                </p:oleObj>
              </mc:Choice>
              <mc:Fallback>
                <p:oleObj name="Equation" r:id="rId20" imgW="1778000" imgH="787400" progId="Equation.DSMT4">
                  <p:embed/>
                  <p:pic>
                    <p:nvPicPr>
                      <p:cNvPr id="0" name="Picture 3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2237" y="5094606"/>
                        <a:ext cx="17780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2958800"/>
              </p:ext>
            </p:extLst>
          </p:nvPr>
        </p:nvGraphicFramePr>
        <p:xfrm>
          <a:off x="4134256" y="4622800"/>
          <a:ext cx="26543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54" name="Equation" r:id="rId22" imgW="2654280" imgH="787320" progId="Equation.DSMT4">
                  <p:embed/>
                </p:oleObj>
              </mc:Choice>
              <mc:Fallback>
                <p:oleObj name="Equation" r:id="rId22" imgW="2654280" imgH="787320" progId="Equation.DSMT4">
                  <p:embed/>
                  <p:pic>
                    <p:nvPicPr>
                      <p:cNvPr id="0" name="Picture 3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4256" y="4622800"/>
                        <a:ext cx="26543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Left Brace 3"/>
          <p:cNvSpPr/>
          <p:nvPr/>
        </p:nvSpPr>
        <p:spPr>
          <a:xfrm flipH="1">
            <a:off x="3826596" y="4250148"/>
            <a:ext cx="153912" cy="1574045"/>
          </a:xfrm>
          <a:prstGeom prst="leftBrace">
            <a:avLst>
              <a:gd name="adj1" fmla="val 41444"/>
              <a:gd name="adj2" fmla="val 50000"/>
            </a:avLst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xmlns:a14="http://schemas.microsoft.com/office/drawing/2010/main" xmlns:mc="http://schemas.openxmlformats.org/markup-compatibility/2006" id="{B451E44A-03B7-8D4A-9EB8-24EEECC1C461}"/>
              </a:ext>
            </a:extLst>
          </p:cNvPr>
          <p:cNvSpPr/>
          <p:nvPr/>
        </p:nvSpPr>
        <p:spPr>
          <a:xfrm>
            <a:off x="629520" y="4323368"/>
            <a:ext cx="1365054" cy="461665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x-none" sz="2400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endParaRPr lang="x-none" sz="2400" dirty="0"/>
          </a:p>
        </p:txBody>
      </p:sp>
      <p:sp>
        <p:nvSpPr>
          <p:cNvPr id="26" name="Oval 25"/>
          <p:cNvSpPr/>
          <p:nvPr/>
        </p:nvSpPr>
        <p:spPr>
          <a:xfrm>
            <a:off x="3754160" y="2507060"/>
            <a:ext cx="368073" cy="658979"/>
          </a:xfrm>
          <a:prstGeom prst="ellipse">
            <a:avLst/>
          </a:prstGeom>
          <a:noFill/>
          <a:ln w="28575"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9619524" y="2371308"/>
            <a:ext cx="379415" cy="668016"/>
          </a:xfrm>
          <a:prstGeom prst="ellipse">
            <a:avLst/>
          </a:prstGeom>
          <a:noFill/>
          <a:ln w="28575"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318151" y="4585664"/>
            <a:ext cx="593600" cy="951356"/>
          </a:xfrm>
          <a:prstGeom prst="ellipse">
            <a:avLst/>
          </a:prstGeom>
          <a:noFill/>
          <a:ln w="28575"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TiengChuongLopHoc-V.A-4025349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3">
                  <p14:trim st="1000" end="2963.3183"/>
                </p14:media>
              </p:ext>
            </p:extLst>
          </p:nvPr>
        </p:nvPicPr>
        <p:blipFill>
          <a:blip r:embed="rId24"/>
          <a:stretch>
            <a:fillRect/>
          </a:stretch>
        </p:blipFill>
        <p:spPr>
          <a:xfrm>
            <a:off x="9791117" y="7252636"/>
            <a:ext cx="406400" cy="406400"/>
          </a:xfrm>
          <a:prstGeom prst="rect">
            <a:avLst/>
          </a:prstGeom>
        </p:spPr>
      </p:pic>
      <p:sp>
        <p:nvSpPr>
          <p:cNvPr id="36" name="Rectangle 35"/>
          <p:cNvSpPr/>
          <p:nvPr/>
        </p:nvSpPr>
        <p:spPr>
          <a:xfrm>
            <a:off x="553969" y="6420081"/>
            <a:ext cx="10936931" cy="387350"/>
          </a:xfrm>
          <a:prstGeom prst="rect">
            <a:avLst/>
          </a:prstGeom>
          <a:noFill/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553969" y="6413379"/>
            <a:ext cx="1841748" cy="387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370624" y="6413379"/>
            <a:ext cx="1877878" cy="387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261639" y="6411732"/>
            <a:ext cx="1877878" cy="387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136170" y="6411732"/>
            <a:ext cx="1841748" cy="387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7990567" y="6401911"/>
            <a:ext cx="1877878" cy="387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9868724" y="6413379"/>
            <a:ext cx="1603127" cy="38049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546145" y="6406677"/>
            <a:ext cx="765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</a:rPr>
              <a:t>Câu</a:t>
            </a:r>
            <a:r>
              <a:rPr lang="en-US" b="1" dirty="0" smtClean="0">
                <a:solidFill>
                  <a:schemeClr val="bg1"/>
                </a:solidFill>
              </a:rPr>
              <a:t> 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253595" y="6406677"/>
            <a:ext cx="765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</a:rPr>
              <a:t>Câu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b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001643" y="6406677"/>
            <a:ext cx="765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</a:rPr>
              <a:t>Câu</a:t>
            </a:r>
            <a:r>
              <a:rPr lang="en-US" b="1" dirty="0" smtClean="0">
                <a:solidFill>
                  <a:schemeClr val="bg1"/>
                </a:solidFill>
              </a:rPr>
              <a:t> c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BDB1AD87-978A-0749-83D3-E6DC3550F90C}"/>
              </a:ext>
            </a:extLst>
          </p:cNvPr>
          <p:cNvSpPr txBox="1"/>
          <p:nvPr/>
        </p:nvSpPr>
        <p:spPr>
          <a:xfrm>
            <a:off x="603636" y="2218466"/>
            <a:ext cx="893938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x-none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BDB1AD87-978A-0749-83D3-E6DC3550F90C}"/>
              </a:ext>
            </a:extLst>
          </p:cNvPr>
          <p:cNvSpPr txBox="1"/>
          <p:nvPr/>
        </p:nvSpPr>
        <p:spPr>
          <a:xfrm>
            <a:off x="5469295" y="2081293"/>
            <a:ext cx="880705" cy="461665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x-none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9360363" y="5756868"/>
            <a:ext cx="2156725" cy="55442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+ 15 </a:t>
            </a:r>
            <a:r>
              <a:rPr lang="en-US" sz="2400" dirty="0" err="1" smtClean="0">
                <a:solidFill>
                  <a:srgbClr val="FF0000"/>
                </a:solidFill>
              </a:rPr>
              <a:t>điểm</a:t>
            </a:r>
            <a:r>
              <a:rPr lang="en-US" sz="2400" dirty="0" smtClean="0">
                <a:solidFill>
                  <a:srgbClr val="FF0000"/>
                </a:solidFill>
              </a:rPr>
              <a:t>/</a:t>
            </a:r>
            <a:r>
              <a:rPr lang="en-US" sz="2400" dirty="0" err="1" smtClean="0">
                <a:solidFill>
                  <a:srgbClr val="FF0000"/>
                </a:solidFill>
              </a:rPr>
              <a:t>câu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="" xmlns:a16="http://schemas.microsoft.com/office/drawing/2014/main" id="{7D1363EF-ED51-4D4F-AFAE-6318965B8D56}"/>
                  </a:ext>
                </a:extLst>
              </p:cNvPr>
              <p:cNvSpPr txBox="1"/>
              <p:nvPr/>
            </p:nvSpPr>
            <p:spPr>
              <a:xfrm>
                <a:off x="624342" y="901803"/>
                <a:ext cx="2214943" cy="75745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en-US" sz="2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6</m:t>
                        </m:r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&lt;</a:t>
                </a:r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38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37</m:t>
                        </m:r>
                      </m:den>
                    </m:f>
                  </m:oMath>
                </a14:m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; </a:t>
                </a:r>
                <a:endParaRPr lang="x-none" sz="2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7D1363EF-ED51-4D4F-AFAE-6318965B8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342" y="901803"/>
                <a:ext cx="2214943" cy="757451"/>
              </a:xfrm>
              <a:prstGeom prst="rect">
                <a:avLst/>
              </a:prstGeom>
              <a:blipFill rotWithShape="0">
                <a:blip r:embed="rId25"/>
                <a:stretch>
                  <a:fillRect l="-4945" b="-1209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="" xmlns:a16="http://schemas.microsoft.com/office/drawing/2014/main" id="{7D1363EF-ED51-4D4F-AFAE-6318965B8D56}"/>
                  </a:ext>
                </a:extLst>
              </p:cNvPr>
              <p:cNvSpPr txBox="1"/>
              <p:nvPr/>
            </p:nvSpPr>
            <p:spPr>
              <a:xfrm>
                <a:off x="5244685" y="922713"/>
                <a:ext cx="2427615" cy="757451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en-US" sz="2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49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−23</m:t>
                        </m:r>
                      </m:den>
                    </m:f>
                  </m:oMath>
                </a14:m>
                <a:r>
                  <a:rPr lang="en-US" sz="26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&lt;</a:t>
                </a:r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−67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−31</m:t>
                        </m:r>
                      </m:den>
                    </m:f>
                  </m:oMath>
                </a14:m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;</a:t>
                </a:r>
                <a:endParaRPr lang="x-none" sz="2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7D1363EF-ED51-4D4F-AFAE-6318965B8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4685" y="922713"/>
                <a:ext cx="2427615" cy="757451"/>
              </a:xfrm>
              <a:prstGeom prst="rect">
                <a:avLst/>
              </a:prstGeom>
              <a:blipFill rotWithShape="0">
                <a:blip r:embed="rId26"/>
                <a:stretch>
                  <a:fillRect l="-4511" r="-1504" b="-8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="" xmlns:a16="http://schemas.microsoft.com/office/drawing/2014/main" id="{7D1363EF-ED51-4D4F-AFAE-6318965B8D56}"/>
                  </a:ext>
                </a:extLst>
              </p:cNvPr>
              <p:cNvSpPr txBox="1"/>
              <p:nvPr/>
            </p:nvSpPr>
            <p:spPr>
              <a:xfrm>
                <a:off x="8095562" y="863380"/>
                <a:ext cx="2352274" cy="757451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en-US" sz="2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2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&gt;</a:t>
                </a:r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 b="0" i="0" dirty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10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 sz="2600" b="0" i="0" dirty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x-none" sz="2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7D1363EF-ED51-4D4F-AFAE-6318965B8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5562" y="863380"/>
                <a:ext cx="2352274" cy="757451"/>
              </a:xfrm>
              <a:prstGeom prst="rect">
                <a:avLst/>
              </a:prstGeom>
              <a:blipFill rotWithShape="0">
                <a:blip r:embed="rId27"/>
                <a:stretch>
                  <a:fillRect l="-4663" b="-564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67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25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25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3.33333E-6 L -0.11407 -3.33333E-6 " pathEditMode="relative" rAng="0" ptsTypes="AA">
                                      <p:cBhvr>
                                        <p:cTn id="8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03" y="0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-0.11406 -3.33333E-6 " pathEditMode="relative" rAng="0" ptsTypes="AA">
                                      <p:cBhvr>
                                        <p:cTn id="8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03" y="0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1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750"/>
                            </p:stCondLst>
                            <p:childTnLst>
                              <p:par>
                                <p:cTn id="1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5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6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</p:childTnLst>
        </p:cTn>
      </p:par>
    </p:tnLst>
    <p:bldLst>
      <p:bldP spid="3" grpId="0" animBg="1"/>
      <p:bldP spid="8" grpId="0"/>
      <p:bldP spid="12" grpId="0" animBg="1"/>
      <p:bldP spid="12" grpId="1" animBg="1"/>
      <p:bldP spid="19" grpId="0" animBg="1"/>
      <p:bldP spid="22" grpId="0" animBg="1"/>
      <p:bldP spid="4" grpId="0" animBg="1"/>
      <p:bldP spid="27" grpId="0" animBg="1"/>
      <p:bldP spid="26" grpId="0" animBg="1"/>
      <p:bldP spid="29" grpId="0" animBg="1"/>
      <p:bldP spid="30" grpId="0" animBg="1"/>
      <p:bldP spid="36" grpId="0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58" grpId="0"/>
      <p:bldP spid="59" grpId="0"/>
      <p:bldP spid="60" grpId="0"/>
      <p:bldP spid="32" grpId="0" animBg="1"/>
      <p:bldP spid="33" grpId="0" animBg="1"/>
      <p:bldP spid="44" grpId="0" animBg="1"/>
      <p:bldP spid="45" grpId="0" animBg="1"/>
      <p:bldP spid="45" grpId="1" animBg="1"/>
      <p:bldP spid="4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88120"/>
              </p:ext>
            </p:extLst>
          </p:nvPr>
        </p:nvGraphicFramePr>
        <p:xfrm>
          <a:off x="7457123" y="2783477"/>
          <a:ext cx="29591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27" name="Equation" r:id="rId7" imgW="2958840" imgH="787320" progId="Equation.DSMT4">
                  <p:embed/>
                </p:oleObj>
              </mc:Choice>
              <mc:Fallback>
                <p:oleObj name="Equation" r:id="rId7" imgW="2958840" imgH="787320" progId="Equation.DSMT4">
                  <p:embed/>
                  <p:pic>
                    <p:nvPicPr>
                      <p:cNvPr id="0" name="Picture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7123" y="2783477"/>
                        <a:ext cx="29591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5935277"/>
              </p:ext>
            </p:extLst>
          </p:nvPr>
        </p:nvGraphicFramePr>
        <p:xfrm>
          <a:off x="1453833" y="2921000"/>
          <a:ext cx="12192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28" name="Equation" r:id="rId9" imgW="1219200" imgH="787400" progId="Equation.DSMT4">
                  <p:embed/>
                </p:oleObj>
              </mc:Choice>
              <mc:Fallback>
                <p:oleObj name="Equation" r:id="rId9" imgW="1219200" imgH="787400" progId="Equation.DSMT4">
                  <p:embed/>
                  <p:pic>
                    <p:nvPicPr>
                      <p:cNvPr id="0" name="Picture 1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3833" y="2921000"/>
                        <a:ext cx="12192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302579"/>
              </p:ext>
            </p:extLst>
          </p:nvPr>
        </p:nvGraphicFramePr>
        <p:xfrm>
          <a:off x="7499985" y="1905589"/>
          <a:ext cx="25908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29" name="Equation" r:id="rId11" imgW="2590560" imgH="787320" progId="Equation.DSMT4">
                  <p:embed/>
                </p:oleObj>
              </mc:Choice>
              <mc:Fallback>
                <p:oleObj name="Equation" r:id="rId11" imgW="2590560" imgH="787320" progId="Equation.DSMT4">
                  <p:embed/>
                  <p:pic>
                    <p:nvPicPr>
                      <p:cNvPr id="0" name="Picture 1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9985" y="1905589"/>
                        <a:ext cx="25908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7D1363EF-ED51-4D4F-AFAE-6318965B8D56}"/>
                  </a:ext>
                </a:extLst>
              </p:cNvPr>
              <p:cNvSpPr txBox="1"/>
              <p:nvPr/>
            </p:nvSpPr>
            <p:spPr>
              <a:xfrm>
                <a:off x="747445" y="808184"/>
                <a:ext cx="2314133" cy="70621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48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23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và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−66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31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endParaRPr lang="x-none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D1363EF-ED51-4D4F-AFAE-6318965B8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445" y="808184"/>
                <a:ext cx="2314133" cy="706219"/>
              </a:xfrm>
              <a:prstGeom prst="rect">
                <a:avLst/>
              </a:prstGeom>
              <a:blipFill rotWithShape="0">
                <a:blip r:embed="rId13"/>
                <a:stretch>
                  <a:fillRect l="-4222" r="-792" b="-695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DB1AD87-978A-0749-83D3-E6DC3550F90C}"/>
              </a:ext>
            </a:extLst>
          </p:cNvPr>
          <p:cNvSpPr txBox="1"/>
          <p:nvPr/>
        </p:nvSpPr>
        <p:spPr>
          <a:xfrm>
            <a:off x="4343580" y="1397833"/>
            <a:ext cx="2432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x-none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5475591"/>
              </p:ext>
            </p:extLst>
          </p:nvPr>
        </p:nvGraphicFramePr>
        <p:xfrm>
          <a:off x="1996683" y="1952625"/>
          <a:ext cx="3175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30" name="Equation" r:id="rId14" imgW="3175000" imgH="787400" progId="Equation.DSMT4">
                  <p:embed/>
                </p:oleObj>
              </mc:Choice>
              <mc:Fallback>
                <p:oleObj name="Equation" r:id="rId14" imgW="3175000" imgH="787400" progId="Equation.DSMT4">
                  <p:embed/>
                  <p:pic>
                    <p:nvPicPr>
                      <p:cNvPr id="0" name="Picture 1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6683" y="1952625"/>
                        <a:ext cx="31750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7D1363EF-ED51-4D4F-AFAE-6318965B8D56}"/>
                  </a:ext>
                </a:extLst>
              </p:cNvPr>
              <p:cNvSpPr txBox="1"/>
              <p:nvPr/>
            </p:nvSpPr>
            <p:spPr>
              <a:xfrm>
                <a:off x="6132417" y="808312"/>
                <a:ext cx="2121640" cy="706091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và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dirty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187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dirty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500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x-none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D1363EF-ED51-4D4F-AFAE-6318965B8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2417" y="808312"/>
                <a:ext cx="2121640" cy="706091"/>
              </a:xfrm>
              <a:prstGeom prst="rect">
                <a:avLst/>
              </a:prstGeom>
              <a:blipFill rotWithShape="0">
                <a:blip r:embed="rId16"/>
                <a:stretch>
                  <a:fillRect l="-4598" r="-1437" b="-695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D1363EF-ED51-4D4F-AFAE-6318965B8D56}"/>
              </a:ext>
            </a:extLst>
          </p:cNvPr>
          <p:cNvSpPr txBox="1"/>
          <p:nvPr/>
        </p:nvSpPr>
        <p:spPr>
          <a:xfrm>
            <a:off x="621797" y="360316"/>
            <a:ext cx="4731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x-none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sánh</a:t>
            </a:r>
            <a:r>
              <a:rPr lang="x-none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 phân </a:t>
            </a:r>
            <a:r>
              <a:rPr lang="x-none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  <a:endParaRPr lang="x-none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3342331"/>
              </p:ext>
            </p:extLst>
          </p:nvPr>
        </p:nvGraphicFramePr>
        <p:xfrm>
          <a:off x="4249757" y="2878138"/>
          <a:ext cx="16002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31" name="Equation" r:id="rId17" imgW="1600200" imgH="787400" progId="Equation.DSMT4">
                  <p:embed/>
                </p:oleObj>
              </mc:Choice>
              <mc:Fallback>
                <p:oleObj name="Equation" r:id="rId17" imgW="1600200" imgH="787400" progId="Equation.DSMT4">
                  <p:embed/>
                  <p:pic>
                    <p:nvPicPr>
                      <p:cNvPr id="0" name="Picture 1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9757" y="2878138"/>
                        <a:ext cx="16002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4757062"/>
              </p:ext>
            </p:extLst>
          </p:nvPr>
        </p:nvGraphicFramePr>
        <p:xfrm>
          <a:off x="4492625" y="3787775"/>
          <a:ext cx="12192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32" name="Equation" r:id="rId19" imgW="1219200" imgH="787400" progId="Equation.DSMT4">
                  <p:embed/>
                </p:oleObj>
              </mc:Choice>
              <mc:Fallback>
                <p:oleObj name="Equation" r:id="rId19" imgW="1219200" imgH="787400" progId="Equation.DSMT4">
                  <p:embed/>
                  <p:pic>
                    <p:nvPicPr>
                      <p:cNvPr id="0" name="Picture 1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25" y="3787775"/>
                        <a:ext cx="12192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0268358"/>
              </p:ext>
            </p:extLst>
          </p:nvPr>
        </p:nvGraphicFramePr>
        <p:xfrm>
          <a:off x="1768475" y="4516438"/>
          <a:ext cx="15875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33" name="Equation" r:id="rId21" imgW="1587240" imgH="787320" progId="Equation.DSMT4">
                  <p:embed/>
                </p:oleObj>
              </mc:Choice>
              <mc:Fallback>
                <p:oleObj name="Equation" r:id="rId21" imgW="1587240" imgH="787320" progId="Equation.DSMT4">
                  <p:embed/>
                  <p:pic>
                    <p:nvPicPr>
                      <p:cNvPr id="0" name="Picture 1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8475" y="4516438"/>
                        <a:ext cx="15875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BDB1AD87-978A-0749-83D3-E6DC3550F90C}"/>
              </a:ext>
            </a:extLst>
          </p:cNvPr>
          <p:cNvSpPr txBox="1"/>
          <p:nvPr/>
        </p:nvSpPr>
        <p:spPr>
          <a:xfrm>
            <a:off x="487067" y="2115492"/>
            <a:ext cx="1573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Ta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 </a:t>
            </a:r>
            <a:endParaRPr lang="x-none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BDB1AD87-978A-0749-83D3-E6DC3550F90C}"/>
              </a:ext>
            </a:extLst>
          </p:cNvPr>
          <p:cNvSpPr txBox="1"/>
          <p:nvPr/>
        </p:nvSpPr>
        <p:spPr>
          <a:xfrm>
            <a:off x="755561" y="3025750"/>
            <a:ext cx="875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x-none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BDB1AD87-978A-0749-83D3-E6DC3550F90C}"/>
              </a:ext>
            </a:extLst>
          </p:cNvPr>
          <p:cNvSpPr txBox="1"/>
          <p:nvPr/>
        </p:nvSpPr>
        <p:spPr>
          <a:xfrm>
            <a:off x="3516769" y="3029540"/>
            <a:ext cx="875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x-none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BDB1AD87-978A-0749-83D3-E6DC3550F90C}"/>
              </a:ext>
            </a:extLst>
          </p:cNvPr>
          <p:cNvSpPr txBox="1"/>
          <p:nvPr/>
        </p:nvSpPr>
        <p:spPr>
          <a:xfrm>
            <a:off x="3677458" y="3929518"/>
            <a:ext cx="875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 </a:t>
            </a:r>
            <a:endParaRPr lang="x-none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BDB1AD87-978A-0749-83D3-E6DC3550F90C}"/>
              </a:ext>
            </a:extLst>
          </p:cNvPr>
          <p:cNvSpPr txBox="1"/>
          <p:nvPr/>
        </p:nvSpPr>
        <p:spPr>
          <a:xfrm>
            <a:off x="925592" y="4627111"/>
            <a:ext cx="875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x-none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BDB1AD87-978A-0749-83D3-E6DC3550F90C}"/>
              </a:ext>
            </a:extLst>
          </p:cNvPr>
          <p:cNvSpPr txBox="1"/>
          <p:nvPr/>
        </p:nvSpPr>
        <p:spPr>
          <a:xfrm>
            <a:off x="6083684" y="2013915"/>
            <a:ext cx="1573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Ta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 </a:t>
            </a:r>
            <a:endParaRPr lang="x-none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074712" y="3935499"/>
            <a:ext cx="4523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2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US" sz="2400" dirty="0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7369091"/>
              </p:ext>
            </p:extLst>
          </p:nvPr>
        </p:nvGraphicFramePr>
        <p:xfrm>
          <a:off x="9578975" y="3749675"/>
          <a:ext cx="12065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34" name="Equation" r:id="rId23" imgW="1206360" imgH="787320" progId="Equation.DSMT4">
                  <p:embed/>
                </p:oleObj>
              </mc:Choice>
              <mc:Fallback>
                <p:oleObj name="Equation" r:id="rId23" imgW="1206360" imgH="787320" progId="Equation.DSMT4">
                  <p:embed/>
                  <p:pic>
                    <p:nvPicPr>
                      <p:cNvPr id="0" name="Picture 1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78975" y="3749675"/>
                        <a:ext cx="12065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Straight Connector 26"/>
          <p:cNvCxnSpPr/>
          <p:nvPr/>
        </p:nvCxnSpPr>
        <p:spPr>
          <a:xfrm>
            <a:off x="6031154" y="1771004"/>
            <a:ext cx="0" cy="349874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xmlns="" id="{7D1363EF-ED51-4D4F-AFAE-6318965B8D56}"/>
                  </a:ext>
                </a:extLst>
              </p:cNvPr>
              <p:cNvSpPr txBox="1"/>
              <p:nvPr/>
            </p:nvSpPr>
            <p:spPr>
              <a:xfrm>
                <a:off x="6559698" y="4482861"/>
                <a:ext cx="2871462" cy="7060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Vậy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dirty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187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b="0" i="0" dirty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500</m:t>
                        </m:r>
                      </m:den>
                    </m:f>
                  </m:oMath>
                </a14:m>
                <a:endParaRPr lang="x-none" sz="2400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7D1363EF-ED51-4D4F-AFAE-6318965B8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9698" y="4482861"/>
                <a:ext cx="2871462" cy="706091"/>
              </a:xfrm>
              <a:prstGeom prst="rect">
                <a:avLst/>
              </a:prstGeom>
              <a:blipFill rotWithShape="0">
                <a:blip r:embed="rId25"/>
                <a:stretch>
                  <a:fillRect l="-212" b="-603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ounded Rectangle 28"/>
          <p:cNvSpPr/>
          <p:nvPr/>
        </p:nvSpPr>
        <p:spPr>
          <a:xfrm>
            <a:off x="198498" y="5269751"/>
            <a:ext cx="11949239" cy="534681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>
                <a:solidFill>
                  <a:srgbClr val="FFFF00"/>
                </a:solidFill>
                <a:latin typeface="Arial "/>
              </a:rPr>
              <a:t>Để</a:t>
            </a:r>
            <a:r>
              <a:rPr lang="en-US" sz="2400" dirty="0" smtClean="0">
                <a:solidFill>
                  <a:srgbClr val="FFFF00"/>
                </a:solidFill>
                <a:latin typeface="Arial "/>
              </a:rPr>
              <a:t> so </a:t>
            </a:r>
            <a:r>
              <a:rPr lang="en-US" sz="2400" dirty="0" err="1" smtClean="0">
                <a:solidFill>
                  <a:srgbClr val="FFFF00"/>
                </a:solidFill>
                <a:latin typeface="Arial "/>
              </a:rPr>
              <a:t>sánh</a:t>
            </a:r>
            <a:r>
              <a:rPr lang="en-US" sz="2400" dirty="0" smtClean="0">
                <a:solidFill>
                  <a:srgbClr val="FFFF00"/>
                </a:solidFill>
                <a:latin typeface="Arial 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 "/>
              </a:rPr>
              <a:t>phân</a:t>
            </a:r>
            <a:r>
              <a:rPr lang="en-US" sz="2400" dirty="0" smtClean="0">
                <a:solidFill>
                  <a:srgbClr val="FFFF00"/>
                </a:solidFill>
                <a:latin typeface="Arial 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 "/>
              </a:rPr>
              <a:t>số</a:t>
            </a:r>
            <a:r>
              <a:rPr lang="en-US" sz="2400" dirty="0" smtClean="0">
                <a:solidFill>
                  <a:srgbClr val="FFFF00"/>
                </a:solidFill>
                <a:latin typeface="Arial "/>
              </a:rPr>
              <a:t> ta </a:t>
            </a:r>
            <a:r>
              <a:rPr lang="en-US" sz="2400" dirty="0" err="1" smtClean="0">
                <a:solidFill>
                  <a:srgbClr val="FFFF00"/>
                </a:solidFill>
                <a:latin typeface="Arial "/>
              </a:rPr>
              <a:t>có</a:t>
            </a:r>
            <a:r>
              <a:rPr lang="en-US" sz="2400" dirty="0" smtClean="0">
                <a:solidFill>
                  <a:srgbClr val="FFFF00"/>
                </a:solidFill>
                <a:latin typeface="Arial 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 "/>
              </a:rPr>
              <a:t>thể</a:t>
            </a:r>
            <a:r>
              <a:rPr lang="en-US" sz="2400" dirty="0" smtClean="0">
                <a:solidFill>
                  <a:srgbClr val="FFFF00"/>
                </a:solidFill>
                <a:latin typeface="Arial 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 "/>
              </a:rPr>
              <a:t>viết</a:t>
            </a:r>
            <a:r>
              <a:rPr lang="en-US" sz="2400" dirty="0" smtClean="0">
                <a:solidFill>
                  <a:srgbClr val="FFFF00"/>
                </a:solidFill>
                <a:latin typeface="Arial 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 "/>
              </a:rPr>
              <a:t>chúng</a:t>
            </a:r>
            <a:r>
              <a:rPr lang="en-US" sz="2400" dirty="0" smtClean="0">
                <a:solidFill>
                  <a:srgbClr val="FFFF00"/>
                </a:solidFill>
                <a:latin typeface="Arial 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 "/>
              </a:rPr>
              <a:t>dưới</a:t>
            </a:r>
            <a:r>
              <a:rPr lang="en-US" sz="2400" dirty="0" smtClean="0">
                <a:solidFill>
                  <a:srgbClr val="FFFF00"/>
                </a:solidFill>
                <a:latin typeface="Arial 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 "/>
              </a:rPr>
              <a:t>dạng</a:t>
            </a:r>
            <a:r>
              <a:rPr lang="en-US" sz="2400" dirty="0" smtClean="0">
                <a:solidFill>
                  <a:srgbClr val="FFFF00"/>
                </a:solidFill>
                <a:latin typeface="Arial "/>
              </a:rPr>
              <a:t>: </a:t>
            </a:r>
            <a:r>
              <a:rPr lang="en-US" sz="2400" dirty="0" err="1" smtClean="0">
                <a:solidFill>
                  <a:srgbClr val="FFFF00"/>
                </a:solidFill>
                <a:latin typeface="Arial "/>
              </a:rPr>
              <a:t>hỗn</a:t>
            </a:r>
            <a:r>
              <a:rPr lang="en-US" sz="2400" dirty="0" smtClean="0">
                <a:solidFill>
                  <a:srgbClr val="FFFF00"/>
                </a:solidFill>
                <a:latin typeface="Arial 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 "/>
              </a:rPr>
              <a:t>số</a:t>
            </a:r>
            <a:r>
              <a:rPr lang="en-US" sz="2400" dirty="0" smtClean="0">
                <a:solidFill>
                  <a:srgbClr val="FFFF00"/>
                </a:solidFill>
                <a:latin typeface="Arial "/>
              </a:rPr>
              <a:t>, </a:t>
            </a:r>
            <a:r>
              <a:rPr lang="en-US" sz="2400" dirty="0" err="1" smtClean="0">
                <a:solidFill>
                  <a:srgbClr val="FFFF00"/>
                </a:solidFill>
                <a:latin typeface="Arial "/>
              </a:rPr>
              <a:t>số</a:t>
            </a:r>
            <a:r>
              <a:rPr lang="en-US" sz="2400" dirty="0" smtClean="0">
                <a:solidFill>
                  <a:srgbClr val="FFFF00"/>
                </a:solidFill>
                <a:latin typeface="Arial 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 "/>
              </a:rPr>
              <a:t>thập</a:t>
            </a:r>
            <a:r>
              <a:rPr lang="en-US" sz="2400" dirty="0" smtClean="0">
                <a:solidFill>
                  <a:srgbClr val="FFFF00"/>
                </a:solidFill>
                <a:latin typeface="Arial 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 "/>
              </a:rPr>
              <a:t>phân</a:t>
            </a:r>
            <a:r>
              <a:rPr lang="en-US" sz="2400" dirty="0" smtClean="0">
                <a:solidFill>
                  <a:srgbClr val="FFFF00"/>
                </a:solidFill>
                <a:latin typeface="Arial "/>
              </a:rPr>
              <a:t>, </a:t>
            </a:r>
            <a:r>
              <a:rPr lang="en-US" sz="2400" dirty="0" err="1" smtClean="0">
                <a:solidFill>
                  <a:srgbClr val="FFFF00"/>
                </a:solidFill>
                <a:latin typeface="Arial "/>
              </a:rPr>
              <a:t>phần</a:t>
            </a:r>
            <a:r>
              <a:rPr lang="en-US" sz="2400" dirty="0" smtClean="0">
                <a:solidFill>
                  <a:srgbClr val="FFFF00"/>
                </a:solidFill>
                <a:latin typeface="Arial 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 "/>
              </a:rPr>
              <a:t>trăm</a:t>
            </a:r>
            <a:r>
              <a:rPr lang="en-US" sz="2400" dirty="0" smtClean="0">
                <a:solidFill>
                  <a:srgbClr val="FFFF00"/>
                </a:solidFill>
                <a:latin typeface="Arial "/>
              </a:rPr>
              <a:t>.  </a:t>
            </a:r>
            <a:endParaRPr lang="en-US" sz="2400" dirty="0">
              <a:solidFill>
                <a:srgbClr val="FFFF00"/>
              </a:solidFill>
              <a:latin typeface="Arial 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2696941" y="1751627"/>
            <a:ext cx="842468" cy="1066510"/>
          </a:xfrm>
          <a:prstGeom prst="ellipse">
            <a:avLst/>
          </a:prstGeom>
          <a:noFill/>
          <a:ln w="1905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491288" y="1751627"/>
            <a:ext cx="822468" cy="1057943"/>
          </a:xfrm>
          <a:prstGeom prst="ellipse">
            <a:avLst/>
          </a:prstGeom>
          <a:noFill/>
          <a:ln w="1905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8056485" y="3094598"/>
            <a:ext cx="1061866" cy="595623"/>
          </a:xfrm>
          <a:prstGeom prst="ellipse">
            <a:avLst/>
          </a:prstGeom>
          <a:noFill/>
          <a:ln w="1905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991967" y="1967614"/>
            <a:ext cx="1061866" cy="595623"/>
          </a:xfrm>
          <a:prstGeom prst="ellipse">
            <a:avLst/>
          </a:prstGeom>
          <a:noFill/>
          <a:ln w="1905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xmlns="" id="{7D1363EF-ED51-4D4F-AFAE-6318965B8D56}"/>
                  </a:ext>
                </a:extLst>
              </p:cNvPr>
              <p:cNvSpPr txBox="1"/>
              <p:nvPr/>
            </p:nvSpPr>
            <p:spPr>
              <a:xfrm>
                <a:off x="3684980" y="782868"/>
                <a:ext cx="1782936" cy="70621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48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23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và</a:t>
                </a:r>
                <a:r>
                  <a:rPr lang="en-US" sz="2400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66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31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x-none" sz="2400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D1363EF-ED51-4D4F-AFAE-6318965B8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4980" y="782868"/>
                <a:ext cx="1782936" cy="706219"/>
              </a:xfrm>
              <a:prstGeom prst="rect">
                <a:avLst/>
              </a:prstGeom>
              <a:blipFill rotWithShape="0">
                <a:blip r:embed="rId26"/>
                <a:stretch>
                  <a:fillRect b="-603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xmlns="" id="{7D1363EF-ED51-4D4F-AFAE-6318965B8D56}"/>
                  </a:ext>
                </a:extLst>
              </p:cNvPr>
              <p:cNvSpPr txBox="1"/>
              <p:nvPr/>
            </p:nvSpPr>
            <p:spPr>
              <a:xfrm>
                <a:off x="8993400" y="731089"/>
                <a:ext cx="2285422" cy="7060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và</a:t>
                </a:r>
                <a:r>
                  <a:rPr lang="en-US" sz="2400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dirty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187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dirty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500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x-none" sz="2400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D1363EF-ED51-4D4F-AFAE-6318965B8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3400" y="731089"/>
                <a:ext cx="2285422" cy="706091"/>
              </a:xfrm>
              <a:prstGeom prst="rect">
                <a:avLst/>
              </a:prstGeom>
              <a:blipFill rotWithShape="0">
                <a:blip r:embed="rId27"/>
                <a:stretch>
                  <a:fillRect b="-603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BDB1AD87-978A-0749-83D3-E6DC3550F90C}"/>
              </a:ext>
            </a:extLst>
          </p:cNvPr>
          <p:cNvSpPr txBox="1"/>
          <p:nvPr/>
        </p:nvSpPr>
        <p:spPr>
          <a:xfrm>
            <a:off x="6559698" y="3953830"/>
            <a:ext cx="2632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0,375 &gt; 0,374 </a:t>
            </a:r>
            <a:endParaRPr lang="x-none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2170880" y="2859578"/>
            <a:ext cx="573747" cy="951356"/>
          </a:xfrm>
          <a:prstGeom prst="ellipse">
            <a:avLst/>
          </a:prstGeom>
          <a:noFill/>
          <a:ln w="28575"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061578" y="2833244"/>
            <a:ext cx="573028" cy="951356"/>
          </a:xfrm>
          <a:prstGeom prst="ellipse">
            <a:avLst/>
          </a:prstGeom>
          <a:noFill/>
          <a:ln w="28575"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1254625"/>
              </p:ext>
            </p:extLst>
          </p:nvPr>
        </p:nvGraphicFramePr>
        <p:xfrm>
          <a:off x="2978393" y="1949133"/>
          <a:ext cx="4572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35" name="Equation" r:id="rId28" imgW="457200" imgH="787400" progId="Equation.DSMT4">
                  <p:embed/>
                </p:oleObj>
              </mc:Choice>
              <mc:Fallback>
                <p:oleObj name="Equation" r:id="rId28" imgW="457200" imgH="787400" progId="Equation.DSMT4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8393" y="1949133"/>
                        <a:ext cx="4572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6030108"/>
              </p:ext>
            </p:extLst>
          </p:nvPr>
        </p:nvGraphicFramePr>
        <p:xfrm>
          <a:off x="4753853" y="1952625"/>
          <a:ext cx="406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36" name="Equation" r:id="rId30" imgW="406224" imgH="787058" progId="Equation.DSMT4">
                  <p:embed/>
                </p:oleObj>
              </mc:Choice>
              <mc:Fallback>
                <p:oleObj name="Equation" r:id="rId30" imgW="406224" imgH="787058" progId="Equation.DSMT4">
                  <p:embed/>
                  <p:pic>
                    <p:nvPicPr>
                      <p:cNvPr id="0" name="Picture 1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3853" y="1952625"/>
                        <a:ext cx="4064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5567616"/>
              </p:ext>
            </p:extLst>
          </p:nvPr>
        </p:nvGraphicFramePr>
        <p:xfrm>
          <a:off x="2744281" y="2921000"/>
          <a:ext cx="8128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37" name="Equation" r:id="rId32" imgW="812447" imgH="787058" progId="Equation.DSMT4">
                  <p:embed/>
                </p:oleObj>
              </mc:Choice>
              <mc:Fallback>
                <p:oleObj name="Equation" r:id="rId32" imgW="812447" imgH="787058" progId="Equation.DSMT4">
                  <p:embed/>
                  <p:pic>
                    <p:nvPicPr>
                      <p:cNvPr id="0" name="Picture 1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4281" y="2921000"/>
                        <a:ext cx="8128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3" name="TiengChuongLopHoc-V.A-4025349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3">
                  <p14:trim st="1000" end="2963.3183"/>
                </p14:media>
              </p:ext>
            </p:extLst>
          </p:nvPr>
        </p:nvPicPr>
        <p:blipFill>
          <a:blip r:embed="rId34"/>
          <a:stretch>
            <a:fillRect/>
          </a:stretch>
        </p:blipFill>
        <p:spPr>
          <a:xfrm>
            <a:off x="5688521" y="6959464"/>
            <a:ext cx="406400" cy="406400"/>
          </a:xfrm>
          <a:prstGeom prst="rect">
            <a:avLst/>
          </a:prstGeom>
        </p:spPr>
      </p:pic>
      <p:graphicFrame>
        <p:nvGraphicFramePr>
          <p:cNvPr id="54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8678884"/>
              </p:ext>
            </p:extLst>
          </p:nvPr>
        </p:nvGraphicFramePr>
        <p:xfrm>
          <a:off x="7492073" y="1900238"/>
          <a:ext cx="14351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38" name="Equation" r:id="rId35" imgW="1434960" imgH="787320" progId="Equation.DSMT4">
                  <p:embed/>
                </p:oleObj>
              </mc:Choice>
              <mc:Fallback>
                <p:oleObj name="Equation" r:id="rId35" imgW="1434960" imgH="787320" progId="Equation.DSMT4">
                  <p:embed/>
                  <p:pic>
                    <p:nvPicPr>
                      <p:cNvPr id="0" name="Picture 1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2073" y="1900238"/>
                        <a:ext cx="14351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1675159"/>
              </p:ext>
            </p:extLst>
          </p:nvPr>
        </p:nvGraphicFramePr>
        <p:xfrm>
          <a:off x="7164894" y="2967038"/>
          <a:ext cx="1803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39" name="Equation" r:id="rId37" imgW="1803240" imgH="787320" progId="Equation.DSMT4">
                  <p:embed/>
                </p:oleObj>
              </mc:Choice>
              <mc:Fallback>
                <p:oleObj name="Equation" r:id="rId37" imgW="1803240" imgH="787320" progId="Equation.DSMT4">
                  <p:embed/>
                  <p:pic>
                    <p:nvPicPr>
                      <p:cNvPr id="0" name="Picture 1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894" y="2967038"/>
                        <a:ext cx="18034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041307"/>
              </p:ext>
            </p:extLst>
          </p:nvPr>
        </p:nvGraphicFramePr>
        <p:xfrm>
          <a:off x="10136111" y="2123691"/>
          <a:ext cx="1041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40" name="Equation" r:id="rId39" imgW="1041120" imgH="330120" progId="Equation.DSMT4">
                  <p:embed/>
                </p:oleObj>
              </mc:Choice>
              <mc:Fallback>
                <p:oleObj name="Equation" r:id="rId39" imgW="1041120" imgH="330120" progId="Equation.DSMT4">
                  <p:embed/>
                  <p:pic>
                    <p:nvPicPr>
                      <p:cNvPr id="0" name="Picture 1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36111" y="2123691"/>
                        <a:ext cx="10414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5864837"/>
              </p:ext>
            </p:extLst>
          </p:nvPr>
        </p:nvGraphicFramePr>
        <p:xfrm>
          <a:off x="10445992" y="3012077"/>
          <a:ext cx="1041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41" name="Equation" r:id="rId41" imgW="1041120" imgH="330120" progId="Equation.DSMT4">
                  <p:embed/>
                </p:oleObj>
              </mc:Choice>
              <mc:Fallback>
                <p:oleObj name="Equation" r:id="rId41" imgW="1041120" imgH="330120" progId="Equation.DSMT4">
                  <p:embed/>
                  <p:pic>
                    <p:nvPicPr>
                      <p:cNvPr id="0" name="Picture 1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45992" y="3012077"/>
                        <a:ext cx="10414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Rectangle 60"/>
          <p:cNvSpPr/>
          <p:nvPr/>
        </p:nvSpPr>
        <p:spPr>
          <a:xfrm>
            <a:off x="553970" y="6420081"/>
            <a:ext cx="10325052" cy="387350"/>
          </a:xfrm>
          <a:prstGeom prst="rect">
            <a:avLst/>
          </a:prstGeom>
          <a:noFill/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553968" y="6420081"/>
            <a:ext cx="2546111" cy="387350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3109885" y="6429068"/>
            <a:ext cx="2596059" cy="387350"/>
          </a:xfrm>
          <a:prstGeom prst="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5721715" y="6421022"/>
            <a:ext cx="2596059" cy="387350"/>
          </a:xfrm>
          <a:prstGeom prst="rect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8332910" y="6426941"/>
            <a:ext cx="2546111" cy="387350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>
            <a:off x="8628750" y="5832859"/>
            <a:ext cx="2156725" cy="55442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+ 15 </a:t>
            </a:r>
            <a:r>
              <a:rPr lang="en-US" sz="2400" dirty="0" err="1" smtClean="0">
                <a:solidFill>
                  <a:srgbClr val="FF0000"/>
                </a:solidFill>
              </a:rPr>
              <a:t>điểm</a:t>
            </a:r>
            <a:r>
              <a:rPr lang="en-US" sz="2400" dirty="0" smtClean="0">
                <a:solidFill>
                  <a:srgbClr val="FF0000"/>
                </a:solidFill>
              </a:rPr>
              <a:t>/</a:t>
            </a:r>
            <a:r>
              <a:rPr lang="en-US" sz="2400" dirty="0" err="1" smtClean="0">
                <a:solidFill>
                  <a:srgbClr val="FF0000"/>
                </a:solidFill>
              </a:rPr>
              <a:t>câu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xmlns="" id="{7D1363EF-ED51-4D4F-AFAE-6318965B8D56}"/>
                  </a:ext>
                </a:extLst>
              </p:cNvPr>
              <p:cNvSpPr txBox="1"/>
              <p:nvPr/>
            </p:nvSpPr>
            <p:spPr>
              <a:xfrm>
                <a:off x="726024" y="774885"/>
                <a:ext cx="2314133" cy="70621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48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23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&gt;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−66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31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endParaRPr lang="x-none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D1363EF-ED51-4D4F-AFAE-6318965B8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024" y="774885"/>
                <a:ext cx="2314133" cy="706219"/>
              </a:xfrm>
              <a:prstGeom prst="rect">
                <a:avLst/>
              </a:prstGeom>
              <a:blipFill rotWithShape="0">
                <a:blip r:embed="rId43"/>
                <a:stretch>
                  <a:fillRect l="-3947" b="-603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xmlns="" id="{7D1363EF-ED51-4D4F-AFAE-6318965B8D56}"/>
                  </a:ext>
                </a:extLst>
              </p:cNvPr>
              <p:cNvSpPr txBox="1"/>
              <p:nvPr/>
            </p:nvSpPr>
            <p:spPr>
              <a:xfrm>
                <a:off x="6132417" y="815353"/>
                <a:ext cx="2121640" cy="706091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&gt;</m:t>
                    </m:r>
                    <m:f>
                      <m:fPr>
                        <m:ctrlPr>
                          <a:rPr lang="en-US" sz="24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dirty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187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dirty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500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x-none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D1363EF-ED51-4D4F-AFAE-6318965B8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2417" y="815353"/>
                <a:ext cx="2121640" cy="706091"/>
              </a:xfrm>
              <a:prstGeom prst="rect">
                <a:avLst/>
              </a:prstGeom>
              <a:blipFill rotWithShape="0">
                <a:blip r:embed="rId44"/>
                <a:stretch>
                  <a:fillRect l="-4598" b="-603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Arrow Connector 49"/>
          <p:cNvCxnSpPr/>
          <p:nvPr/>
        </p:nvCxnSpPr>
        <p:spPr>
          <a:xfrm>
            <a:off x="3040157" y="1168455"/>
            <a:ext cx="644823" cy="7983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8348577" y="1168398"/>
            <a:ext cx="644823" cy="7983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15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0"/>
                            </p:stCondLst>
                            <p:childTnLst>
                              <p:par>
                                <p:cTn id="2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1439" fill="hold"/>
                                        <p:tgtEl>
                                          <p:spTgt spid="4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7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7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000"/>
                            </p:stCondLst>
                            <p:childTnLst>
                              <p:par>
                                <p:cTn id="1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0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1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cmd type="call" cmd="stop">
                                      <p:cBhvr>
                                        <p:cTn id="226" dur="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24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3"/>
                </p:tgtEl>
              </p:cMediaNode>
            </p:audio>
          </p:childTnLst>
        </p:cTn>
      </p:par>
    </p:tnLst>
    <p:bldLst>
      <p:bldP spid="3" grpId="0" animBg="1"/>
      <p:bldP spid="8" grpId="0"/>
      <p:bldP spid="12" grpId="0" animBg="1"/>
      <p:bldP spid="18" grpId="0"/>
      <p:bldP spid="19" grpId="0"/>
      <p:bldP spid="20" grpId="0"/>
      <p:bldP spid="21" grpId="0"/>
      <p:bldP spid="22" grpId="0"/>
      <p:bldP spid="24" grpId="0"/>
      <p:bldP spid="25" grpId="0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4" grpId="1" animBg="1"/>
      <p:bldP spid="35" grpId="0" animBg="1"/>
      <p:bldP spid="35" grpId="1" animBg="1"/>
      <p:bldP spid="36" grpId="0"/>
      <p:bldP spid="37" grpId="0" animBg="1"/>
      <p:bldP spid="38" grpId="0" animBg="1"/>
      <p:bldP spid="61" grpId="0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47" grpId="0" animBg="1"/>
      <p:bldP spid="48" grpId="0" animBg="1"/>
      <p:bldP spid="4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16518772"/>
              </p:ext>
            </p:extLst>
          </p:nvPr>
        </p:nvGraphicFramePr>
        <p:xfrm>
          <a:off x="315589" y="2271768"/>
          <a:ext cx="11433148" cy="40713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53562563"/>
              </p:ext>
            </p:extLst>
          </p:nvPr>
        </p:nvGraphicFramePr>
        <p:xfrm>
          <a:off x="315589" y="1349797"/>
          <a:ext cx="11369310" cy="8431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D71F05E-0C68-1040-A0D5-39567883F8E3}"/>
              </a:ext>
            </a:extLst>
          </p:cNvPr>
          <p:cNvSpPr txBox="1"/>
          <p:nvPr/>
        </p:nvSpPr>
        <p:spPr>
          <a:xfrm>
            <a:off x="3920132" y="368386"/>
            <a:ext cx="3500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KIẾN </a:t>
            </a:r>
            <a:r>
              <a:rPr lang="x-none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 CẦN NHỚ</a:t>
            </a:r>
          </a:p>
        </p:txBody>
      </p:sp>
      <p:sp>
        <p:nvSpPr>
          <p:cNvPr id="8" name="Oval Callout 7"/>
          <p:cNvSpPr/>
          <p:nvPr/>
        </p:nvSpPr>
        <p:spPr>
          <a:xfrm>
            <a:off x="189569" y="4695128"/>
            <a:ext cx="3815988" cy="2162872"/>
          </a:xfrm>
          <a:prstGeom prst="wedgeEllipseCallout">
            <a:avLst>
              <a:gd name="adj1" fmla="val 63429"/>
              <a:gd name="adj2" fmla="val -1391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u="sng" dirty="0" err="1" smtClean="0">
                <a:solidFill>
                  <a:schemeClr val="tx1"/>
                </a:solidFill>
              </a:rPr>
              <a:t>Mật</a:t>
            </a:r>
            <a:r>
              <a:rPr lang="en-US" sz="2200" b="1" u="sng" dirty="0" smtClean="0">
                <a:solidFill>
                  <a:schemeClr val="tx1"/>
                </a:solidFill>
              </a:rPr>
              <a:t> </a:t>
            </a:r>
            <a:r>
              <a:rPr lang="en-US" sz="2200" b="1" u="sng" dirty="0" err="1" smtClean="0">
                <a:solidFill>
                  <a:schemeClr val="tx1"/>
                </a:solidFill>
              </a:rPr>
              <a:t>thư</a:t>
            </a:r>
            <a:r>
              <a:rPr lang="en-US" sz="2200" dirty="0" smtClean="0">
                <a:solidFill>
                  <a:schemeClr val="tx1"/>
                </a:solidFill>
              </a:rPr>
              <a:t>: </a:t>
            </a:r>
            <a:r>
              <a:rPr lang="en-US" sz="2200" b="1" dirty="0" err="1" smtClean="0">
                <a:solidFill>
                  <a:srgbClr val="C00000"/>
                </a:solidFill>
              </a:rPr>
              <a:t>Phối</a:t>
            </a:r>
            <a:r>
              <a:rPr lang="en-US" sz="2200" b="1" dirty="0" smtClean="0">
                <a:solidFill>
                  <a:srgbClr val="C00000"/>
                </a:solidFill>
              </a:rPr>
              <a:t> </a:t>
            </a:r>
            <a:r>
              <a:rPr lang="en-US" sz="2200" b="1" dirty="0" err="1" smtClean="0">
                <a:solidFill>
                  <a:srgbClr val="C00000"/>
                </a:solidFill>
              </a:rPr>
              <a:t>hợp</a:t>
            </a:r>
            <a:r>
              <a:rPr lang="en-US" sz="2200" b="1" dirty="0" smtClean="0">
                <a:solidFill>
                  <a:srgbClr val="C00000"/>
                </a:solidFill>
              </a:rPr>
              <a:t> </a:t>
            </a:r>
            <a:r>
              <a:rPr lang="en-US" sz="2200" b="1" dirty="0" err="1" smtClean="0">
                <a:solidFill>
                  <a:srgbClr val="C00000"/>
                </a:solidFill>
              </a:rPr>
              <a:t>các</a:t>
            </a:r>
            <a:r>
              <a:rPr lang="en-US" sz="2200" b="1" dirty="0" smtClean="0">
                <a:solidFill>
                  <a:srgbClr val="C00000"/>
                </a:solidFill>
              </a:rPr>
              <a:t> </a:t>
            </a:r>
            <a:r>
              <a:rPr lang="en-US" sz="2200" b="1" dirty="0" err="1" smtClean="0">
                <a:solidFill>
                  <a:srgbClr val="C00000"/>
                </a:solidFill>
              </a:rPr>
              <a:t>kiến</a:t>
            </a:r>
            <a:r>
              <a:rPr lang="en-US" sz="2200" b="1" dirty="0" smtClean="0">
                <a:solidFill>
                  <a:srgbClr val="C00000"/>
                </a:solidFill>
              </a:rPr>
              <a:t> </a:t>
            </a:r>
            <a:r>
              <a:rPr lang="en-US" sz="2200" b="1" dirty="0" err="1" smtClean="0">
                <a:solidFill>
                  <a:srgbClr val="C00000"/>
                </a:solidFill>
              </a:rPr>
              <a:t>thức</a:t>
            </a:r>
            <a:r>
              <a:rPr lang="en-US" sz="2200" b="1" dirty="0" smtClean="0">
                <a:solidFill>
                  <a:srgbClr val="C00000"/>
                </a:solidFill>
              </a:rPr>
              <a:t> </a:t>
            </a:r>
            <a:r>
              <a:rPr lang="en-US" sz="2200" b="1" dirty="0" err="1" smtClean="0">
                <a:solidFill>
                  <a:srgbClr val="C00000"/>
                </a:solidFill>
              </a:rPr>
              <a:t>này</a:t>
            </a:r>
            <a:r>
              <a:rPr lang="en-US" sz="2200" b="1" dirty="0" smtClean="0">
                <a:solidFill>
                  <a:srgbClr val="C00000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để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giải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quyết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các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bài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toán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trong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phần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2200" dirty="0" smtClean="0">
                <a:solidFill>
                  <a:srgbClr val="FF0000"/>
                </a:solidFill>
              </a:rPr>
              <a:t>VỀ ĐÍCH</a:t>
            </a:r>
            <a:endParaRPr lang="en-US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27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334E0A4-A4AA-4442-A94F-388CDD440D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A334E0A4-A4AA-4442-A94F-388CDD440D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511888A-60F0-4143-BBA3-7563B35A77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graphicEl>
                                              <a:dgm id="{A511888A-60F0-4143-BBA3-7563B35A77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F2A3294-64E5-47F8-ADF5-8442B6A93C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BF2A3294-64E5-47F8-ADF5-8442B6A93C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1FD97F8-47A9-48A8-9342-A7FF6CC7C3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graphicEl>
                                              <a:dgm id="{A1FD97F8-47A9-48A8-9342-A7FF6CC7C3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4A65745-05BA-4A4E-AB94-923EE83527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A4A65745-05BA-4A4E-AB94-923EE83527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1AAB623-BD05-4F14-8A3F-05944C5E93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51AAB623-BD05-4F14-8A3F-05944C5E93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A33EA0D-84EF-495A-9E1A-856ED41DC7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">
                                            <p:graphicEl>
                                              <a:dgm id="{FA33EA0D-84EF-495A-9E1A-856ED41DC7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6E0E70-18B0-4D4D-A336-981FD81AE9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886E0E70-18B0-4D4D-A336-981FD81AE9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D28BF6-118C-4142-B2D8-E1D19CF1D4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">
                                            <p:graphicEl>
                                              <a:dgm id="{F3D28BF6-118C-4142-B2D8-E1D19CF1D4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E456B0D-239C-4A65-A368-EA61152544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1E456B0D-239C-4A65-A368-EA61152544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14845A6-3336-45A5-9990-E824B1062F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">
                                            <p:graphicEl>
                                              <a:dgm id="{C14845A6-3336-45A5-9990-E824B1062F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AC47323-177E-4869-8E17-E56D041292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FAC47323-177E-4869-8E17-E56D041292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9D6CCA-6840-4F01-959E-7AD5A300DB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">
                                            <p:graphicEl>
                                              <a:dgm id="{399D6CCA-6840-4F01-959E-7AD5A300DB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2DFB1FC-B054-4ADE-9C03-BBC0840D58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">
                                            <p:graphicEl>
                                              <a:dgm id="{B2DFB1FC-B054-4ADE-9C03-BBC0840D58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A682D6-CD92-48D7-A640-342B20F403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">
                                            <p:graphicEl>
                                              <a:dgm id="{4FA682D6-CD92-48D7-A640-342B20F403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9F5E717-C9F6-4E10-A84F-02508445A8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">
                                            <p:graphicEl>
                                              <a:dgm id="{A9F5E717-C9F6-4E10-A84F-02508445A8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  <p:bldGraphic spid="5" grpId="0" uiExpand="1">
        <p:bldSub>
          <a:bldDgm bld="one"/>
        </p:bldSub>
      </p:bldGraphic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54647" y="3088875"/>
            <a:ext cx="1047794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</a:rPr>
              <a:t>* </a:t>
            </a:r>
            <a:r>
              <a:rPr lang="en-US" sz="2600" b="1" dirty="0" err="1" smtClean="0">
                <a:solidFill>
                  <a:schemeClr val="bg1"/>
                </a:solidFill>
              </a:rPr>
              <a:t>Phần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thi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về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đích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có</a:t>
            </a:r>
            <a:r>
              <a:rPr lang="en-US" sz="2600" b="1" dirty="0" smtClean="0">
                <a:solidFill>
                  <a:schemeClr val="bg1"/>
                </a:solidFill>
              </a:rPr>
              <a:t> 2 </a:t>
            </a:r>
            <a:r>
              <a:rPr lang="en-US" sz="2600" b="1" dirty="0" err="1" smtClean="0">
                <a:solidFill>
                  <a:schemeClr val="bg1"/>
                </a:solidFill>
              </a:rPr>
              <a:t>bài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toán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liên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quan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đến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các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vấn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đề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thực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tế</a:t>
            </a:r>
            <a:r>
              <a:rPr lang="en-US" sz="2600" b="1" dirty="0" smtClean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1711" y="3691871"/>
            <a:ext cx="98152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</a:rPr>
              <a:t>* </a:t>
            </a:r>
            <a:r>
              <a:rPr lang="en-US" sz="2600" b="1" dirty="0" err="1" smtClean="0">
                <a:solidFill>
                  <a:schemeClr val="bg1"/>
                </a:solidFill>
              </a:rPr>
              <a:t>Thời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gian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đưa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ra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đáp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án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của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mỗi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bài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là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u="sng" dirty="0">
                <a:solidFill>
                  <a:schemeClr val="bg1"/>
                </a:solidFill>
              </a:rPr>
              <a:t>3</a:t>
            </a:r>
            <a:r>
              <a:rPr lang="en-US" sz="2600" b="1" u="sng" dirty="0" smtClean="0">
                <a:solidFill>
                  <a:schemeClr val="bg1"/>
                </a:solidFill>
              </a:rPr>
              <a:t>0 </a:t>
            </a:r>
            <a:r>
              <a:rPr lang="en-US" sz="2600" b="1" u="sng" dirty="0" err="1" smtClean="0">
                <a:solidFill>
                  <a:schemeClr val="bg1"/>
                </a:solidFill>
              </a:rPr>
              <a:t>giây</a:t>
            </a:r>
            <a:r>
              <a:rPr lang="en-US" sz="2600" b="1" dirty="0" smtClean="0">
                <a:solidFill>
                  <a:schemeClr val="bg1"/>
                </a:solidFill>
              </a:rPr>
              <a:t>.</a:t>
            </a:r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2863" y="4351925"/>
            <a:ext cx="98152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</a:rPr>
              <a:t>* </a:t>
            </a:r>
            <a:r>
              <a:rPr lang="en-US" sz="2600" b="1" dirty="0" err="1" smtClean="0">
                <a:solidFill>
                  <a:schemeClr val="bg1"/>
                </a:solidFill>
              </a:rPr>
              <a:t>Mỗi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câu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trả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lời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đúng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được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u="sng" dirty="0" smtClean="0">
                <a:solidFill>
                  <a:schemeClr val="bg1"/>
                </a:solidFill>
              </a:rPr>
              <a:t>40 </a:t>
            </a:r>
            <a:r>
              <a:rPr lang="en-US" sz="2600" b="1" u="sng" dirty="0" err="1" smtClean="0">
                <a:solidFill>
                  <a:schemeClr val="bg1"/>
                </a:solidFill>
              </a:rPr>
              <a:t>điểm</a:t>
            </a:r>
            <a:r>
              <a:rPr lang="en-US" sz="2600" b="1" dirty="0" smtClean="0">
                <a:solidFill>
                  <a:schemeClr val="bg1"/>
                </a:solidFill>
              </a:rPr>
              <a:t>. </a:t>
            </a:r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72862" y="4897102"/>
            <a:ext cx="10229411" cy="892552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</a:rPr>
              <a:t>* </a:t>
            </a:r>
            <a:r>
              <a:rPr lang="en-US" sz="2600" b="1" dirty="0" err="1" smtClean="0">
                <a:solidFill>
                  <a:schemeClr val="bg1"/>
                </a:solidFill>
              </a:rPr>
              <a:t>Nếu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tự</a:t>
            </a:r>
            <a:r>
              <a:rPr lang="en-US" sz="2600" b="1" dirty="0" smtClean="0">
                <a:solidFill>
                  <a:schemeClr val="bg1"/>
                </a:solidFill>
              </a:rPr>
              <a:t> tin </a:t>
            </a:r>
            <a:r>
              <a:rPr lang="en-US" sz="2600" b="1" dirty="0" err="1" smtClean="0">
                <a:solidFill>
                  <a:schemeClr val="bg1"/>
                </a:solidFill>
              </a:rPr>
              <a:t>với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bài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toán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nào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chúng</a:t>
            </a:r>
            <a:r>
              <a:rPr lang="en-US" sz="2600" b="1" dirty="0" smtClean="0">
                <a:solidFill>
                  <a:schemeClr val="bg1"/>
                </a:solidFill>
              </a:rPr>
              <a:t> ta </a:t>
            </a:r>
            <a:r>
              <a:rPr lang="en-US" sz="2600" b="1" dirty="0" err="1" smtClean="0">
                <a:solidFill>
                  <a:schemeClr val="bg1"/>
                </a:solidFill>
              </a:rPr>
              <a:t>có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thể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đặt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ngôi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sao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hy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vọng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cho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bài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toán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đó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để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nhân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đôi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số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điểm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của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</a:rPr>
              <a:t>bài</a:t>
            </a:r>
            <a:r>
              <a:rPr lang="en-US" sz="2600" b="1" dirty="0" smtClean="0">
                <a:solidFill>
                  <a:schemeClr val="bg1"/>
                </a:solidFill>
              </a:rPr>
              <a:t>.  </a:t>
            </a:r>
            <a:endParaRPr lang="en-US" sz="2600" b="1" dirty="0">
              <a:solidFill>
                <a:schemeClr val="bg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973706" y="584802"/>
            <a:ext cx="4618547" cy="2376578"/>
            <a:chOff x="2163962" y="1907899"/>
            <a:chExt cx="5277405" cy="2974468"/>
          </a:xfrm>
        </p:grpSpPr>
        <p:sp>
          <p:nvSpPr>
            <p:cNvPr id="9" name="Freeform 8"/>
            <p:cNvSpPr/>
            <p:nvPr/>
          </p:nvSpPr>
          <p:spPr>
            <a:xfrm>
              <a:off x="2334204" y="2975657"/>
              <a:ext cx="2996259" cy="987403"/>
            </a:xfrm>
            <a:custGeom>
              <a:avLst/>
              <a:gdLst>
                <a:gd name="connsiteX0" fmla="*/ 0 w 2996259"/>
                <a:gd name="connsiteY0" fmla="*/ 0 h 987403"/>
                <a:gd name="connsiteX1" fmla="*/ 2996259 w 2996259"/>
                <a:gd name="connsiteY1" fmla="*/ 0 h 987403"/>
                <a:gd name="connsiteX2" fmla="*/ 2996259 w 2996259"/>
                <a:gd name="connsiteY2" fmla="*/ 987403 h 987403"/>
                <a:gd name="connsiteX3" fmla="*/ 0 w 2996259"/>
                <a:gd name="connsiteY3" fmla="*/ 987403 h 987403"/>
                <a:gd name="connsiteX4" fmla="*/ 0 w 2996259"/>
                <a:gd name="connsiteY4" fmla="*/ 0 h 9874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96259" h="987403">
                  <a:moveTo>
                    <a:pt x="0" y="0"/>
                  </a:moveTo>
                  <a:lnTo>
                    <a:pt x="2996259" y="0"/>
                  </a:lnTo>
                  <a:lnTo>
                    <a:pt x="2996259" y="987403"/>
                  </a:lnTo>
                  <a:lnTo>
                    <a:pt x="0" y="98740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0800" tIns="50800" rIns="50800" bIns="50800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000" b="1" smtClean="0">
                  <a:solidFill>
                    <a:schemeClr val="bg1"/>
                  </a:solidFill>
                </a:rPr>
                <a:t>VỀ ĐÍCH</a:t>
              </a:r>
              <a:endParaRPr lang="en-US" sz="4000" b="1" kern="1200">
                <a:solidFill>
                  <a:schemeClr val="bg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2330799" y="2675350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2497636" y="2341676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2898046" y="2408411"/>
              <a:ext cx="374532" cy="37453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31720" y="2041369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665497" y="1907899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4199376" y="2141471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4533050" y="2308308"/>
              <a:ext cx="374532" cy="37453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000194" y="2675350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200399" y="3042392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3465292" y="2341676"/>
              <a:ext cx="612871" cy="61287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2163962" y="3609638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2364167" y="3909945"/>
              <a:ext cx="374532" cy="37453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2864678" y="4176885"/>
              <a:ext cx="544774" cy="54477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3565394" y="4610662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3698864" y="4176885"/>
              <a:ext cx="374532" cy="37453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4032538" y="4644029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4332845" y="4110150"/>
              <a:ext cx="544774" cy="54477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Oval 26"/>
            <p:cNvSpPr/>
            <p:nvPr/>
          </p:nvSpPr>
          <p:spPr>
            <a:xfrm>
              <a:off x="5066929" y="3976680"/>
              <a:ext cx="374532" cy="37453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Chevron 27"/>
            <p:cNvSpPr/>
            <p:nvPr/>
          </p:nvSpPr>
          <p:spPr>
            <a:xfrm>
              <a:off x="5441461" y="2407856"/>
              <a:ext cx="1099948" cy="2099921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Chevron 28"/>
            <p:cNvSpPr/>
            <p:nvPr/>
          </p:nvSpPr>
          <p:spPr>
            <a:xfrm>
              <a:off x="6341419" y="2407856"/>
              <a:ext cx="1099948" cy="2099921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30" name="Freeform 29"/>
          <p:cNvSpPr/>
          <p:nvPr/>
        </p:nvSpPr>
        <p:spPr>
          <a:xfrm>
            <a:off x="5856942" y="802823"/>
            <a:ext cx="2450146" cy="2040701"/>
          </a:xfrm>
          <a:custGeom>
            <a:avLst/>
            <a:gdLst>
              <a:gd name="connsiteX0" fmla="*/ 0 w 2549880"/>
              <a:gd name="connsiteY0" fmla="*/ 1274940 h 2549880"/>
              <a:gd name="connsiteX1" fmla="*/ 1274940 w 2549880"/>
              <a:gd name="connsiteY1" fmla="*/ 0 h 2549880"/>
              <a:gd name="connsiteX2" fmla="*/ 2549880 w 2549880"/>
              <a:gd name="connsiteY2" fmla="*/ 1274940 h 2549880"/>
              <a:gd name="connsiteX3" fmla="*/ 1274940 w 2549880"/>
              <a:gd name="connsiteY3" fmla="*/ 2549880 h 2549880"/>
              <a:gd name="connsiteX4" fmla="*/ 0 w 2549880"/>
              <a:gd name="connsiteY4" fmla="*/ 1274940 h 254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9880" h="2549880">
                <a:moveTo>
                  <a:pt x="0" y="1274940"/>
                </a:moveTo>
                <a:cubicBezTo>
                  <a:pt x="0" y="570810"/>
                  <a:pt x="570810" y="0"/>
                  <a:pt x="1274940" y="0"/>
                </a:cubicBezTo>
                <a:cubicBezTo>
                  <a:pt x="1979070" y="0"/>
                  <a:pt x="2549880" y="570810"/>
                  <a:pt x="2549880" y="1274940"/>
                </a:cubicBezTo>
                <a:cubicBezTo>
                  <a:pt x="2549880" y="1979070"/>
                  <a:pt x="1979070" y="2549880"/>
                  <a:pt x="1274940" y="2549880"/>
                </a:cubicBezTo>
                <a:cubicBezTo>
                  <a:pt x="570810" y="2549880"/>
                  <a:pt x="0" y="1979070"/>
                  <a:pt x="0" y="1274940"/>
                </a:cubicBezTo>
                <a:close/>
              </a:path>
            </a:pathLst>
          </a:custGeom>
          <a:solidFill>
            <a:schemeClr val="accent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3421" tIns="373421" rIns="373421" bIns="373421" numCol="1" spcCol="1270" anchor="ctr" anchorCtr="0">
            <a:noAutofit/>
          </a:bodyPr>
          <a:lstStyle/>
          <a:p>
            <a:pPr lvl="0" algn="ctr" defTabSz="3200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5400" b="1" dirty="0">
                <a:solidFill>
                  <a:srgbClr val="C00000"/>
                </a:solidFill>
              </a:rPr>
              <a:t>8</a:t>
            </a:r>
            <a:r>
              <a:rPr lang="en-US" sz="5400" b="1" dirty="0" smtClean="0">
                <a:solidFill>
                  <a:srgbClr val="C00000"/>
                </a:solidFill>
              </a:rPr>
              <a:t>0 + ?</a:t>
            </a:r>
            <a:r>
              <a:rPr lang="en-US" sz="5400" b="1" kern="1200" dirty="0" smtClean="0">
                <a:solidFill>
                  <a:srgbClr val="C00000"/>
                </a:solidFill>
              </a:rPr>
              <a:t> </a:t>
            </a:r>
            <a:r>
              <a:rPr lang="en-US" sz="5400" b="1" dirty="0" err="1" smtClean="0">
                <a:solidFill>
                  <a:srgbClr val="C00000"/>
                </a:solidFill>
              </a:rPr>
              <a:t>đ</a:t>
            </a:r>
            <a:r>
              <a:rPr lang="en-US" sz="5400" b="1" kern="1200" dirty="0" err="1" smtClean="0">
                <a:solidFill>
                  <a:srgbClr val="C00000"/>
                </a:solidFill>
              </a:rPr>
              <a:t>iểm</a:t>
            </a:r>
            <a:endParaRPr lang="en-US" sz="5400" b="1" kern="1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41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 animBg="1"/>
      <p:bldP spid="3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mc="http://schemas.openxmlformats.org/markup-compatibility/2006" xmlns:a14="http://schemas.microsoft.com/office/drawing/2010/main" xmlns="" xmlns:a16="http://schemas.microsoft.com/office/drawing/2014/main" id="{7D1363EF-ED51-4D4F-AFAE-6318965B8D56}"/>
              </a:ext>
            </a:extLst>
          </p:cNvPr>
          <p:cNvSpPr txBox="1"/>
          <p:nvPr/>
        </p:nvSpPr>
        <p:spPr>
          <a:xfrm>
            <a:off x="368639" y="185412"/>
            <a:ext cx="1032172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</a:t>
            </a:r>
            <a:r>
              <a:rPr lang="en-U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x-none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Để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chào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đón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học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sinh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trở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lại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trường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sau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thời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gian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nghỉ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chống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dịch</a:t>
            </a:r>
            <a:r>
              <a:rPr lang="en-US" sz="2200" dirty="0">
                <a:solidFill>
                  <a:schemeClr val="bg1"/>
                </a:solidFill>
              </a:rPr>
              <a:t>, </a:t>
            </a:r>
            <a:r>
              <a:rPr lang="en-US" sz="2200" dirty="0" err="1" smtClean="0">
                <a:solidFill>
                  <a:schemeClr val="bg1"/>
                </a:solidFill>
              </a:rPr>
              <a:t>ba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cửa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hàng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văn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phòng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phẩm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đưa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ra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chương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trình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khuyến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mãi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của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cùng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một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loại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bút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như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sau</a:t>
            </a:r>
            <a:r>
              <a:rPr lang="en-US" sz="2200" dirty="0" smtClean="0">
                <a:solidFill>
                  <a:schemeClr val="bg1"/>
                </a:solidFill>
              </a:rPr>
              <a:t>:</a:t>
            </a:r>
          </a:p>
          <a:p>
            <a:r>
              <a:rPr lang="en-US" sz="2200" dirty="0" smtClean="0">
                <a:solidFill>
                  <a:schemeClr val="bg1"/>
                </a:solidFill>
              </a:rPr>
              <a:t>     * </a:t>
            </a:r>
            <a:r>
              <a:rPr lang="en-US" sz="2200" dirty="0" err="1" smtClean="0">
                <a:solidFill>
                  <a:schemeClr val="bg1"/>
                </a:solidFill>
              </a:rPr>
              <a:t>Cửa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hàng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smtClean="0">
                <a:solidFill>
                  <a:schemeClr val="bg1"/>
                </a:solidFill>
              </a:rPr>
              <a:t>A: </a:t>
            </a:r>
            <a:r>
              <a:rPr lang="en-US" sz="2200" dirty="0" err="1">
                <a:solidFill>
                  <a:schemeClr val="bg1"/>
                </a:solidFill>
              </a:rPr>
              <a:t>giảm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giá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smtClean="0">
                <a:solidFill>
                  <a:schemeClr val="bg1"/>
                </a:solidFill>
              </a:rPr>
              <a:t>20</a:t>
            </a:r>
            <a:r>
              <a:rPr lang="en-US" sz="2200" dirty="0">
                <a:solidFill>
                  <a:schemeClr val="bg1"/>
                </a:solidFill>
              </a:rPr>
              <a:t>%; </a:t>
            </a:r>
            <a:endParaRPr lang="en-US" sz="2200" dirty="0" smtClean="0">
              <a:solidFill>
                <a:schemeClr val="bg1"/>
              </a:solidFill>
            </a:endParaRPr>
          </a:p>
          <a:p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smtClean="0">
                <a:solidFill>
                  <a:schemeClr val="bg1"/>
                </a:solidFill>
              </a:rPr>
              <a:t>    * </a:t>
            </a:r>
            <a:r>
              <a:rPr lang="en-US" sz="2200" dirty="0" err="1" smtClean="0">
                <a:solidFill>
                  <a:schemeClr val="bg1"/>
                </a:solidFill>
              </a:rPr>
              <a:t>Cửa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hàng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smtClean="0">
                <a:solidFill>
                  <a:schemeClr val="bg1"/>
                </a:solidFill>
              </a:rPr>
              <a:t>B: </a:t>
            </a:r>
            <a:r>
              <a:rPr lang="en-US" sz="2200" dirty="0" err="1">
                <a:solidFill>
                  <a:schemeClr val="bg1"/>
                </a:solidFill>
              </a:rPr>
              <a:t>mua</a:t>
            </a:r>
            <a:r>
              <a:rPr lang="en-US" sz="2200" dirty="0">
                <a:solidFill>
                  <a:schemeClr val="bg1"/>
                </a:solidFill>
              </a:rPr>
              <a:t> 3 </a:t>
            </a:r>
            <a:r>
              <a:rPr lang="en-US" sz="2200" dirty="0" err="1">
                <a:solidFill>
                  <a:schemeClr val="bg1"/>
                </a:solidFill>
              </a:rPr>
              <a:t>tặng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smtClean="0">
                <a:solidFill>
                  <a:schemeClr val="bg1"/>
                </a:solidFill>
              </a:rPr>
              <a:t>1; </a:t>
            </a:r>
          </a:p>
          <a:p>
            <a:r>
              <a:rPr lang="en-US" sz="2200" dirty="0" smtClean="0">
                <a:solidFill>
                  <a:schemeClr val="bg1"/>
                </a:solidFill>
              </a:rPr>
              <a:t>     * </a:t>
            </a:r>
            <a:r>
              <a:rPr lang="en-US" sz="2200" dirty="0" err="1" smtClean="0">
                <a:solidFill>
                  <a:schemeClr val="bg1"/>
                </a:solidFill>
              </a:rPr>
              <a:t>Cửa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hàng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smtClean="0">
                <a:solidFill>
                  <a:schemeClr val="bg1"/>
                </a:solidFill>
              </a:rPr>
              <a:t>C: </a:t>
            </a:r>
            <a:r>
              <a:rPr lang="en-US" sz="2200" dirty="0" err="1">
                <a:solidFill>
                  <a:schemeClr val="bg1"/>
                </a:solidFill>
              </a:rPr>
              <a:t>mua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smtClean="0">
                <a:solidFill>
                  <a:schemeClr val="bg1"/>
                </a:solidFill>
              </a:rPr>
              <a:t>7 </a:t>
            </a:r>
            <a:r>
              <a:rPr lang="en-US" sz="2200" dirty="0" err="1">
                <a:solidFill>
                  <a:schemeClr val="bg1"/>
                </a:solidFill>
              </a:rPr>
              <a:t>tặng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smtClean="0">
                <a:solidFill>
                  <a:schemeClr val="bg1"/>
                </a:solidFill>
              </a:rPr>
              <a:t>3. </a:t>
            </a:r>
          </a:p>
          <a:p>
            <a:r>
              <a:rPr lang="en-US" sz="2200" dirty="0" err="1">
                <a:solidFill>
                  <a:schemeClr val="bg1"/>
                </a:solidFill>
              </a:rPr>
              <a:t>Hỏi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sau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khi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giảm</a:t>
            </a:r>
            <a:r>
              <a:rPr lang="en-US" sz="2200" dirty="0">
                <a:solidFill>
                  <a:schemeClr val="bg1"/>
                </a:solidFill>
              </a:rPr>
              <a:t>, </a:t>
            </a:r>
            <a:r>
              <a:rPr lang="en-US" sz="2200" dirty="0" err="1">
                <a:solidFill>
                  <a:schemeClr val="bg1"/>
                </a:solidFill>
              </a:rPr>
              <a:t>giá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một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chiếc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bút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của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cửa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hàng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nào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rẻ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nhất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smtClean="0">
                <a:solidFill>
                  <a:schemeClr val="bg1"/>
                </a:solidFill>
              </a:rPr>
              <a:t>? (</a:t>
            </a:r>
            <a:r>
              <a:rPr lang="en-US" sz="2200" dirty="0" err="1" smtClean="0">
                <a:solidFill>
                  <a:schemeClr val="bg1"/>
                </a:solidFill>
              </a:rPr>
              <a:t>Biết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rằng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giá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một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chiếc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bút</a:t>
            </a:r>
            <a:r>
              <a:rPr lang="en-US" sz="2200" dirty="0">
                <a:solidFill>
                  <a:schemeClr val="bg1"/>
                </a:solidFill>
              </a:rPr>
              <a:t> ban </a:t>
            </a:r>
            <a:r>
              <a:rPr lang="en-US" sz="2200" dirty="0" err="1">
                <a:solidFill>
                  <a:schemeClr val="bg1"/>
                </a:solidFill>
              </a:rPr>
              <a:t>đầu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của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ba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cửa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hàng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là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như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nhau</a:t>
            </a:r>
            <a:r>
              <a:rPr lang="en-US" sz="2200" dirty="0" smtClean="0">
                <a:solidFill>
                  <a:schemeClr val="bg1"/>
                </a:solidFill>
              </a:rPr>
              <a:t>).</a:t>
            </a:r>
            <a:endParaRPr lang="x-none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67753" y="298456"/>
            <a:ext cx="8580802" cy="1964916"/>
            <a:chOff x="544344" y="499621"/>
            <a:chExt cx="8580802" cy="1964916"/>
          </a:xfrm>
        </p:grpSpPr>
        <p:grpSp>
          <p:nvGrpSpPr>
            <p:cNvPr id="4" name="Group 3"/>
            <p:cNvGrpSpPr/>
            <p:nvPr/>
          </p:nvGrpSpPr>
          <p:grpSpPr>
            <a:xfrm>
              <a:off x="2007707" y="499621"/>
              <a:ext cx="7117439" cy="1964916"/>
              <a:chOff x="2146277" y="1747039"/>
              <a:chExt cx="7789576" cy="2806066"/>
            </a:xfrm>
            <a:solidFill>
              <a:schemeClr val="accent4"/>
            </a:solidFill>
          </p:grpSpPr>
          <p:sp>
            <p:nvSpPr>
              <p:cNvPr id="6" name="Freeform 5"/>
              <p:cNvSpPr/>
              <p:nvPr/>
            </p:nvSpPr>
            <p:spPr>
              <a:xfrm>
                <a:off x="2146277" y="1747039"/>
                <a:ext cx="7789576" cy="890834"/>
              </a:xfrm>
              <a:custGeom>
                <a:avLst/>
                <a:gdLst>
                  <a:gd name="connsiteX0" fmla="*/ 0 w 8126134"/>
                  <a:gd name="connsiteY0" fmla="*/ 170921 h 1709208"/>
                  <a:gd name="connsiteX1" fmla="*/ 170921 w 8126134"/>
                  <a:gd name="connsiteY1" fmla="*/ 0 h 1709208"/>
                  <a:gd name="connsiteX2" fmla="*/ 7955213 w 8126134"/>
                  <a:gd name="connsiteY2" fmla="*/ 0 h 1709208"/>
                  <a:gd name="connsiteX3" fmla="*/ 8126134 w 8126134"/>
                  <a:gd name="connsiteY3" fmla="*/ 170921 h 1709208"/>
                  <a:gd name="connsiteX4" fmla="*/ 8126134 w 8126134"/>
                  <a:gd name="connsiteY4" fmla="*/ 1538287 h 1709208"/>
                  <a:gd name="connsiteX5" fmla="*/ 7955213 w 8126134"/>
                  <a:gd name="connsiteY5" fmla="*/ 1709208 h 1709208"/>
                  <a:gd name="connsiteX6" fmla="*/ 170921 w 8126134"/>
                  <a:gd name="connsiteY6" fmla="*/ 1709208 h 1709208"/>
                  <a:gd name="connsiteX7" fmla="*/ 0 w 8126134"/>
                  <a:gd name="connsiteY7" fmla="*/ 1538287 h 1709208"/>
                  <a:gd name="connsiteX8" fmla="*/ 0 w 8126134"/>
                  <a:gd name="connsiteY8" fmla="*/ 170921 h 1709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126134" h="1709208">
                    <a:moveTo>
                      <a:pt x="0" y="170921"/>
                    </a:moveTo>
                    <a:cubicBezTo>
                      <a:pt x="0" y="76524"/>
                      <a:pt x="76524" y="0"/>
                      <a:pt x="170921" y="0"/>
                    </a:cubicBezTo>
                    <a:lnTo>
                      <a:pt x="7955213" y="0"/>
                    </a:lnTo>
                    <a:cubicBezTo>
                      <a:pt x="8049610" y="0"/>
                      <a:pt x="8126134" y="76524"/>
                      <a:pt x="8126134" y="170921"/>
                    </a:cubicBezTo>
                    <a:lnTo>
                      <a:pt x="8126134" y="1538287"/>
                    </a:lnTo>
                    <a:cubicBezTo>
                      <a:pt x="8126134" y="1632684"/>
                      <a:pt x="8049610" y="1709208"/>
                      <a:pt x="7955213" y="1709208"/>
                    </a:cubicBezTo>
                    <a:lnTo>
                      <a:pt x="170921" y="1709208"/>
                    </a:lnTo>
                    <a:cubicBezTo>
                      <a:pt x="76524" y="1709208"/>
                      <a:pt x="0" y="1632684"/>
                      <a:pt x="0" y="1538287"/>
                    </a:cubicBezTo>
                    <a:lnTo>
                      <a:pt x="0" y="170921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56741" tIns="156741" rIns="156741" bIns="156741" numCol="1" spcCol="1270" anchor="ctr" anchorCtr="0">
                <a:noAutofit/>
              </a:bodyPr>
              <a:lstStyle/>
              <a:p>
                <a:pPr lvl="0" algn="ctr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200" kern="1200" dirty="0" err="1" smtClean="0">
                    <a:solidFill>
                      <a:schemeClr val="bg1"/>
                    </a:solidFill>
                  </a:rPr>
                  <a:t>Khuyến</a:t>
                </a:r>
                <a:r>
                  <a:rPr lang="en-US" sz="2200" kern="12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200" kern="1200" dirty="0" err="1" smtClean="0">
                    <a:solidFill>
                      <a:schemeClr val="bg1"/>
                    </a:solidFill>
                  </a:rPr>
                  <a:t>mại</a:t>
                </a:r>
                <a:r>
                  <a:rPr lang="en-US" sz="2200" kern="12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200" kern="1200" dirty="0" err="1" smtClean="0">
                    <a:solidFill>
                      <a:schemeClr val="bg1"/>
                    </a:solidFill>
                  </a:rPr>
                  <a:t>cùng</a:t>
                </a:r>
                <a:r>
                  <a:rPr lang="en-US" sz="2200" kern="12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200" kern="1200" dirty="0" err="1" smtClean="0">
                    <a:solidFill>
                      <a:schemeClr val="bg1"/>
                    </a:solidFill>
                  </a:rPr>
                  <a:t>một</a:t>
                </a:r>
                <a:r>
                  <a:rPr lang="en-US" sz="2200" kern="12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200" kern="1200" dirty="0" err="1" smtClean="0">
                    <a:solidFill>
                      <a:schemeClr val="bg1"/>
                    </a:solidFill>
                  </a:rPr>
                  <a:t>loại</a:t>
                </a:r>
                <a:r>
                  <a:rPr lang="en-US" sz="2200" kern="12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200" kern="1200" dirty="0" err="1" smtClean="0">
                    <a:solidFill>
                      <a:schemeClr val="bg1"/>
                    </a:solidFill>
                  </a:rPr>
                  <a:t>bút</a:t>
                </a:r>
                <a:r>
                  <a:rPr lang="en-US" sz="2200" kern="1200" dirty="0" smtClean="0">
                    <a:solidFill>
                      <a:schemeClr val="bg1"/>
                    </a:solidFill>
                  </a:rPr>
                  <a:t> (</a:t>
                </a:r>
                <a:r>
                  <a:rPr lang="en-US" sz="2200" kern="1200" dirty="0" err="1" smtClean="0">
                    <a:solidFill>
                      <a:schemeClr val="bg1"/>
                    </a:solidFill>
                  </a:rPr>
                  <a:t>giá</a:t>
                </a:r>
                <a:r>
                  <a:rPr lang="en-US" sz="2200" kern="1200" dirty="0" smtClean="0">
                    <a:solidFill>
                      <a:schemeClr val="bg1"/>
                    </a:solidFill>
                  </a:rPr>
                  <a:t> ban </a:t>
                </a:r>
                <a:r>
                  <a:rPr lang="en-US" sz="2200" kern="1200" dirty="0" err="1" smtClean="0">
                    <a:solidFill>
                      <a:schemeClr val="bg1"/>
                    </a:solidFill>
                  </a:rPr>
                  <a:t>đầu</a:t>
                </a:r>
                <a:r>
                  <a:rPr lang="en-US" sz="2200" kern="12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200" kern="1200" dirty="0" err="1" smtClean="0">
                    <a:solidFill>
                      <a:schemeClr val="bg1"/>
                    </a:solidFill>
                  </a:rPr>
                  <a:t>như</a:t>
                </a:r>
                <a:r>
                  <a:rPr lang="en-US" sz="2200" kern="12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200" kern="1200" dirty="0" err="1" smtClean="0">
                    <a:solidFill>
                      <a:schemeClr val="bg1"/>
                    </a:solidFill>
                  </a:rPr>
                  <a:t>nhau</a:t>
                </a:r>
                <a:r>
                  <a:rPr lang="en-US" sz="2200" kern="1200" dirty="0" smtClean="0">
                    <a:solidFill>
                      <a:schemeClr val="bg1"/>
                    </a:solidFill>
                  </a:rPr>
                  <a:t>)</a:t>
                </a:r>
                <a:endParaRPr lang="en-US" sz="2200" kern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2146277" y="3886237"/>
                <a:ext cx="7789576" cy="666868"/>
              </a:xfrm>
              <a:custGeom>
                <a:avLst/>
                <a:gdLst>
                  <a:gd name="connsiteX0" fmla="*/ 0 w 5308242"/>
                  <a:gd name="connsiteY0" fmla="*/ 170921 h 1709208"/>
                  <a:gd name="connsiteX1" fmla="*/ 170921 w 5308242"/>
                  <a:gd name="connsiteY1" fmla="*/ 0 h 1709208"/>
                  <a:gd name="connsiteX2" fmla="*/ 5137321 w 5308242"/>
                  <a:gd name="connsiteY2" fmla="*/ 0 h 1709208"/>
                  <a:gd name="connsiteX3" fmla="*/ 5308242 w 5308242"/>
                  <a:gd name="connsiteY3" fmla="*/ 170921 h 1709208"/>
                  <a:gd name="connsiteX4" fmla="*/ 5308242 w 5308242"/>
                  <a:gd name="connsiteY4" fmla="*/ 1538287 h 1709208"/>
                  <a:gd name="connsiteX5" fmla="*/ 5137321 w 5308242"/>
                  <a:gd name="connsiteY5" fmla="*/ 1709208 h 1709208"/>
                  <a:gd name="connsiteX6" fmla="*/ 170921 w 5308242"/>
                  <a:gd name="connsiteY6" fmla="*/ 1709208 h 1709208"/>
                  <a:gd name="connsiteX7" fmla="*/ 0 w 5308242"/>
                  <a:gd name="connsiteY7" fmla="*/ 1538287 h 1709208"/>
                  <a:gd name="connsiteX8" fmla="*/ 0 w 5308242"/>
                  <a:gd name="connsiteY8" fmla="*/ 170921 h 1709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308242" h="1709208">
                    <a:moveTo>
                      <a:pt x="0" y="170921"/>
                    </a:moveTo>
                    <a:cubicBezTo>
                      <a:pt x="0" y="76524"/>
                      <a:pt x="76524" y="0"/>
                      <a:pt x="170921" y="0"/>
                    </a:cubicBezTo>
                    <a:lnTo>
                      <a:pt x="5137321" y="0"/>
                    </a:lnTo>
                    <a:cubicBezTo>
                      <a:pt x="5231718" y="0"/>
                      <a:pt x="5308242" y="76524"/>
                      <a:pt x="5308242" y="170921"/>
                    </a:cubicBezTo>
                    <a:lnTo>
                      <a:pt x="5308242" y="1538287"/>
                    </a:lnTo>
                    <a:cubicBezTo>
                      <a:pt x="5308242" y="1632684"/>
                      <a:pt x="5231718" y="1709208"/>
                      <a:pt x="5137321" y="1709208"/>
                    </a:cubicBezTo>
                    <a:lnTo>
                      <a:pt x="170921" y="1709208"/>
                    </a:lnTo>
                    <a:cubicBezTo>
                      <a:pt x="76524" y="1709208"/>
                      <a:pt x="0" y="1632684"/>
                      <a:pt x="0" y="1538287"/>
                    </a:cubicBezTo>
                    <a:lnTo>
                      <a:pt x="0" y="170921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97711" tIns="297711" rIns="297711" bIns="297711" numCol="1" spcCol="1270" anchor="ctr" anchorCtr="0">
                <a:noAutofit/>
              </a:bodyPr>
              <a:lstStyle/>
              <a:p>
                <a:pPr lvl="0" algn="ctr" defTabSz="2889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200" dirty="0" smtClean="0">
                    <a:solidFill>
                      <a:schemeClr val="bg1"/>
                    </a:solidFill>
                  </a:rPr>
                  <a:t>Sau </a:t>
                </a:r>
                <a:r>
                  <a:rPr lang="en-US" sz="2200" dirty="0" err="1" smtClean="0">
                    <a:solidFill>
                      <a:schemeClr val="bg1"/>
                    </a:solidFill>
                  </a:rPr>
                  <a:t>giảm</a:t>
                </a:r>
                <a:r>
                  <a:rPr lang="en-US" sz="2200" dirty="0" smtClean="0">
                    <a:solidFill>
                      <a:schemeClr val="bg1"/>
                    </a:solidFill>
                  </a:rPr>
                  <a:t>: </a:t>
                </a:r>
                <a:r>
                  <a:rPr lang="en-US" sz="2200" dirty="0" err="1" smtClean="0">
                    <a:solidFill>
                      <a:schemeClr val="bg1"/>
                    </a:solidFill>
                  </a:rPr>
                  <a:t>giá</a:t>
                </a:r>
                <a:r>
                  <a:rPr lang="en-US" sz="22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200" dirty="0" err="1" smtClean="0">
                    <a:solidFill>
                      <a:schemeClr val="bg1"/>
                    </a:solidFill>
                  </a:rPr>
                  <a:t>một</a:t>
                </a:r>
                <a:r>
                  <a:rPr lang="en-US" sz="22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200" dirty="0" err="1" smtClean="0">
                    <a:solidFill>
                      <a:schemeClr val="bg1"/>
                    </a:solidFill>
                  </a:rPr>
                  <a:t>chiếc</a:t>
                </a:r>
                <a:r>
                  <a:rPr lang="en-US" sz="22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200" dirty="0" err="1" smtClean="0">
                    <a:solidFill>
                      <a:schemeClr val="bg1"/>
                    </a:solidFill>
                  </a:rPr>
                  <a:t>bút</a:t>
                </a:r>
                <a:r>
                  <a:rPr lang="en-US" sz="22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200" dirty="0" err="1" smtClean="0">
                    <a:solidFill>
                      <a:schemeClr val="bg1"/>
                    </a:solidFill>
                  </a:rPr>
                  <a:t>của</a:t>
                </a:r>
                <a:r>
                  <a:rPr lang="en-US" sz="22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200" dirty="0" err="1" smtClean="0">
                    <a:solidFill>
                      <a:schemeClr val="bg1"/>
                    </a:solidFill>
                  </a:rPr>
                  <a:t>cửa</a:t>
                </a:r>
                <a:r>
                  <a:rPr lang="en-US" sz="22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200" dirty="0" err="1" smtClean="0">
                    <a:solidFill>
                      <a:schemeClr val="bg1"/>
                    </a:solidFill>
                  </a:rPr>
                  <a:t>hàng</a:t>
                </a:r>
                <a:r>
                  <a:rPr lang="en-US" sz="22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200" dirty="0" err="1" smtClean="0">
                    <a:solidFill>
                      <a:schemeClr val="bg1"/>
                    </a:solidFill>
                  </a:rPr>
                  <a:t>nào</a:t>
                </a:r>
                <a:r>
                  <a:rPr lang="en-US" sz="22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200" dirty="0" err="1" smtClean="0">
                    <a:solidFill>
                      <a:schemeClr val="bg1"/>
                    </a:solidFill>
                  </a:rPr>
                  <a:t>rẻ</a:t>
                </a:r>
                <a:r>
                  <a:rPr lang="en-US" sz="22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200" dirty="0" err="1" smtClean="0">
                    <a:solidFill>
                      <a:schemeClr val="bg1"/>
                    </a:solidFill>
                  </a:rPr>
                  <a:t>nhất</a:t>
                </a:r>
                <a:r>
                  <a:rPr lang="en-US" sz="2200" dirty="0" smtClean="0">
                    <a:solidFill>
                      <a:schemeClr val="bg1"/>
                    </a:solidFill>
                  </a:rPr>
                  <a:t> ? </a:t>
                </a:r>
                <a:endParaRPr lang="en-US" sz="2200" kern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7564389" y="2776191"/>
                <a:ext cx="2371464" cy="1016318"/>
              </a:xfrm>
              <a:custGeom>
                <a:avLst/>
                <a:gdLst>
                  <a:gd name="connsiteX0" fmla="*/ 0 w 2599531"/>
                  <a:gd name="connsiteY0" fmla="*/ 170921 h 1709208"/>
                  <a:gd name="connsiteX1" fmla="*/ 170921 w 2599531"/>
                  <a:gd name="connsiteY1" fmla="*/ 0 h 1709208"/>
                  <a:gd name="connsiteX2" fmla="*/ 2428610 w 2599531"/>
                  <a:gd name="connsiteY2" fmla="*/ 0 h 1709208"/>
                  <a:gd name="connsiteX3" fmla="*/ 2599531 w 2599531"/>
                  <a:gd name="connsiteY3" fmla="*/ 170921 h 1709208"/>
                  <a:gd name="connsiteX4" fmla="*/ 2599531 w 2599531"/>
                  <a:gd name="connsiteY4" fmla="*/ 1538287 h 1709208"/>
                  <a:gd name="connsiteX5" fmla="*/ 2428610 w 2599531"/>
                  <a:gd name="connsiteY5" fmla="*/ 1709208 h 1709208"/>
                  <a:gd name="connsiteX6" fmla="*/ 170921 w 2599531"/>
                  <a:gd name="connsiteY6" fmla="*/ 1709208 h 1709208"/>
                  <a:gd name="connsiteX7" fmla="*/ 0 w 2599531"/>
                  <a:gd name="connsiteY7" fmla="*/ 1538287 h 1709208"/>
                  <a:gd name="connsiteX8" fmla="*/ 0 w 2599531"/>
                  <a:gd name="connsiteY8" fmla="*/ 170921 h 1709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599531" h="1709208">
                    <a:moveTo>
                      <a:pt x="0" y="170921"/>
                    </a:moveTo>
                    <a:cubicBezTo>
                      <a:pt x="0" y="76524"/>
                      <a:pt x="76524" y="0"/>
                      <a:pt x="170921" y="0"/>
                    </a:cubicBezTo>
                    <a:lnTo>
                      <a:pt x="2428610" y="0"/>
                    </a:lnTo>
                    <a:cubicBezTo>
                      <a:pt x="2523007" y="0"/>
                      <a:pt x="2599531" y="76524"/>
                      <a:pt x="2599531" y="170921"/>
                    </a:cubicBezTo>
                    <a:lnTo>
                      <a:pt x="2599531" y="1538287"/>
                    </a:lnTo>
                    <a:cubicBezTo>
                      <a:pt x="2599531" y="1632684"/>
                      <a:pt x="2523007" y="1709208"/>
                      <a:pt x="2428610" y="1709208"/>
                    </a:cubicBezTo>
                    <a:lnTo>
                      <a:pt x="170921" y="1709208"/>
                    </a:lnTo>
                    <a:cubicBezTo>
                      <a:pt x="76524" y="1709208"/>
                      <a:pt x="0" y="1632684"/>
                      <a:pt x="0" y="1538287"/>
                    </a:cubicBezTo>
                    <a:lnTo>
                      <a:pt x="0" y="17092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75791" tIns="175791" rIns="175791" bIns="175791" numCol="1" spcCol="1270" anchor="ctr" anchorCtr="0">
                <a:noAutofit/>
              </a:bodyPr>
              <a:lstStyle/>
              <a:p>
                <a:pPr lvl="0" algn="ctr" defTabSz="1466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200" kern="1200" dirty="0" err="1" smtClean="0">
                    <a:solidFill>
                      <a:schemeClr val="bg1"/>
                    </a:solidFill>
                  </a:rPr>
                  <a:t>Cửa</a:t>
                </a:r>
                <a:r>
                  <a:rPr lang="en-US" sz="2200" kern="12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200" kern="1200" dirty="0" err="1" smtClean="0">
                    <a:solidFill>
                      <a:schemeClr val="bg1"/>
                    </a:solidFill>
                  </a:rPr>
                  <a:t>hàng</a:t>
                </a:r>
                <a:r>
                  <a:rPr lang="en-US" sz="2200" kern="12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200" dirty="0">
                    <a:solidFill>
                      <a:schemeClr val="bg1"/>
                    </a:solidFill>
                  </a:rPr>
                  <a:t>C</a:t>
                </a:r>
                <a:endParaRPr lang="en-US" sz="2200" kern="1200" dirty="0" smtClean="0">
                  <a:solidFill>
                    <a:schemeClr val="bg1"/>
                  </a:solidFill>
                </a:endParaRPr>
              </a:p>
              <a:p>
                <a:pPr lvl="0" algn="ctr" defTabSz="1466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200" kern="12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200" kern="1200" dirty="0" err="1" smtClean="0">
                    <a:solidFill>
                      <a:srgbClr val="FF0000"/>
                    </a:solidFill>
                  </a:rPr>
                  <a:t>mua</a:t>
                </a:r>
                <a:r>
                  <a:rPr lang="en-US" sz="2200" kern="1200" dirty="0" smtClean="0">
                    <a:solidFill>
                      <a:srgbClr val="FF0000"/>
                    </a:solidFill>
                  </a:rPr>
                  <a:t> 7 </a:t>
                </a:r>
                <a:r>
                  <a:rPr lang="en-US" sz="2200" kern="1200" dirty="0" err="1" smtClean="0">
                    <a:solidFill>
                      <a:srgbClr val="FF0000"/>
                    </a:solidFill>
                  </a:rPr>
                  <a:t>tặng</a:t>
                </a:r>
                <a:r>
                  <a:rPr lang="en-US" sz="2200" kern="1200" dirty="0" smtClean="0">
                    <a:solidFill>
                      <a:srgbClr val="FF0000"/>
                    </a:solidFill>
                  </a:rPr>
                  <a:t> 3</a:t>
                </a:r>
                <a:endParaRPr lang="en-US" sz="2200" kern="1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4855677" y="2776191"/>
                <a:ext cx="2371464" cy="1016318"/>
              </a:xfrm>
              <a:custGeom>
                <a:avLst/>
                <a:gdLst>
                  <a:gd name="connsiteX0" fmla="*/ 0 w 2599531"/>
                  <a:gd name="connsiteY0" fmla="*/ 170921 h 1709208"/>
                  <a:gd name="connsiteX1" fmla="*/ 170921 w 2599531"/>
                  <a:gd name="connsiteY1" fmla="*/ 0 h 1709208"/>
                  <a:gd name="connsiteX2" fmla="*/ 2428610 w 2599531"/>
                  <a:gd name="connsiteY2" fmla="*/ 0 h 1709208"/>
                  <a:gd name="connsiteX3" fmla="*/ 2599531 w 2599531"/>
                  <a:gd name="connsiteY3" fmla="*/ 170921 h 1709208"/>
                  <a:gd name="connsiteX4" fmla="*/ 2599531 w 2599531"/>
                  <a:gd name="connsiteY4" fmla="*/ 1538287 h 1709208"/>
                  <a:gd name="connsiteX5" fmla="*/ 2428610 w 2599531"/>
                  <a:gd name="connsiteY5" fmla="*/ 1709208 h 1709208"/>
                  <a:gd name="connsiteX6" fmla="*/ 170921 w 2599531"/>
                  <a:gd name="connsiteY6" fmla="*/ 1709208 h 1709208"/>
                  <a:gd name="connsiteX7" fmla="*/ 0 w 2599531"/>
                  <a:gd name="connsiteY7" fmla="*/ 1538287 h 1709208"/>
                  <a:gd name="connsiteX8" fmla="*/ 0 w 2599531"/>
                  <a:gd name="connsiteY8" fmla="*/ 170921 h 1709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599531" h="1709208">
                    <a:moveTo>
                      <a:pt x="0" y="170921"/>
                    </a:moveTo>
                    <a:cubicBezTo>
                      <a:pt x="0" y="76524"/>
                      <a:pt x="76524" y="0"/>
                      <a:pt x="170921" y="0"/>
                    </a:cubicBezTo>
                    <a:lnTo>
                      <a:pt x="2428610" y="0"/>
                    </a:lnTo>
                    <a:cubicBezTo>
                      <a:pt x="2523007" y="0"/>
                      <a:pt x="2599531" y="76524"/>
                      <a:pt x="2599531" y="170921"/>
                    </a:cubicBezTo>
                    <a:lnTo>
                      <a:pt x="2599531" y="1538287"/>
                    </a:lnTo>
                    <a:cubicBezTo>
                      <a:pt x="2599531" y="1632684"/>
                      <a:pt x="2523007" y="1709208"/>
                      <a:pt x="2428610" y="1709208"/>
                    </a:cubicBezTo>
                    <a:lnTo>
                      <a:pt x="170921" y="1709208"/>
                    </a:lnTo>
                    <a:cubicBezTo>
                      <a:pt x="76524" y="1709208"/>
                      <a:pt x="0" y="1632684"/>
                      <a:pt x="0" y="1538287"/>
                    </a:cubicBezTo>
                    <a:lnTo>
                      <a:pt x="0" y="17092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75791" tIns="175791" rIns="175791" bIns="175791" numCol="1" spcCol="1270" anchor="ctr" anchorCtr="0">
                <a:noAutofit/>
              </a:bodyPr>
              <a:lstStyle/>
              <a:p>
                <a:pPr lvl="0" algn="ctr" defTabSz="1466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200" kern="1200" dirty="0" err="1" smtClean="0">
                    <a:solidFill>
                      <a:schemeClr val="bg1"/>
                    </a:solidFill>
                  </a:rPr>
                  <a:t>Cửa</a:t>
                </a:r>
                <a:r>
                  <a:rPr lang="en-US" sz="2200" kern="12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200" kern="1200" err="1" smtClean="0">
                    <a:solidFill>
                      <a:schemeClr val="bg1"/>
                    </a:solidFill>
                  </a:rPr>
                  <a:t>hàng</a:t>
                </a:r>
                <a:r>
                  <a:rPr lang="en-US" sz="2200" kern="1200" smtClean="0">
                    <a:solidFill>
                      <a:schemeClr val="bg1"/>
                    </a:solidFill>
                  </a:rPr>
                  <a:t> B</a:t>
                </a:r>
                <a:endParaRPr lang="en-US" sz="2200" kern="1200" dirty="0" smtClean="0">
                  <a:solidFill>
                    <a:schemeClr val="bg1"/>
                  </a:solidFill>
                </a:endParaRPr>
              </a:p>
              <a:p>
                <a:pPr lvl="0" algn="ctr" defTabSz="1466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200" kern="12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200" kern="1200" dirty="0" err="1" smtClean="0">
                    <a:solidFill>
                      <a:srgbClr val="FF0000"/>
                    </a:solidFill>
                  </a:rPr>
                  <a:t>mua</a:t>
                </a:r>
                <a:r>
                  <a:rPr lang="en-US" sz="2200" kern="1200" dirty="0" smtClean="0">
                    <a:solidFill>
                      <a:srgbClr val="FF0000"/>
                    </a:solidFill>
                  </a:rPr>
                  <a:t> 3 </a:t>
                </a:r>
                <a:r>
                  <a:rPr lang="en-US" sz="2200" kern="1200" dirty="0" err="1" smtClean="0">
                    <a:solidFill>
                      <a:srgbClr val="FF0000"/>
                    </a:solidFill>
                  </a:rPr>
                  <a:t>tặng</a:t>
                </a:r>
                <a:r>
                  <a:rPr lang="en-US" sz="2200" kern="1200" dirty="0" smtClean="0">
                    <a:solidFill>
                      <a:srgbClr val="FF0000"/>
                    </a:solidFill>
                  </a:rPr>
                  <a:t> 1</a:t>
                </a:r>
                <a:endParaRPr lang="en-US" sz="2200" kern="1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2146966" y="2776191"/>
                <a:ext cx="2371464" cy="1016318"/>
              </a:xfrm>
              <a:custGeom>
                <a:avLst/>
                <a:gdLst>
                  <a:gd name="connsiteX0" fmla="*/ 0 w 2599531"/>
                  <a:gd name="connsiteY0" fmla="*/ 170921 h 1709208"/>
                  <a:gd name="connsiteX1" fmla="*/ 170921 w 2599531"/>
                  <a:gd name="connsiteY1" fmla="*/ 0 h 1709208"/>
                  <a:gd name="connsiteX2" fmla="*/ 2428610 w 2599531"/>
                  <a:gd name="connsiteY2" fmla="*/ 0 h 1709208"/>
                  <a:gd name="connsiteX3" fmla="*/ 2599531 w 2599531"/>
                  <a:gd name="connsiteY3" fmla="*/ 170921 h 1709208"/>
                  <a:gd name="connsiteX4" fmla="*/ 2599531 w 2599531"/>
                  <a:gd name="connsiteY4" fmla="*/ 1538287 h 1709208"/>
                  <a:gd name="connsiteX5" fmla="*/ 2428610 w 2599531"/>
                  <a:gd name="connsiteY5" fmla="*/ 1709208 h 1709208"/>
                  <a:gd name="connsiteX6" fmla="*/ 170921 w 2599531"/>
                  <a:gd name="connsiteY6" fmla="*/ 1709208 h 1709208"/>
                  <a:gd name="connsiteX7" fmla="*/ 0 w 2599531"/>
                  <a:gd name="connsiteY7" fmla="*/ 1538287 h 1709208"/>
                  <a:gd name="connsiteX8" fmla="*/ 0 w 2599531"/>
                  <a:gd name="connsiteY8" fmla="*/ 170921 h 1709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599531" h="1709208">
                    <a:moveTo>
                      <a:pt x="0" y="170921"/>
                    </a:moveTo>
                    <a:cubicBezTo>
                      <a:pt x="0" y="76524"/>
                      <a:pt x="76524" y="0"/>
                      <a:pt x="170921" y="0"/>
                    </a:cubicBezTo>
                    <a:lnTo>
                      <a:pt x="2428610" y="0"/>
                    </a:lnTo>
                    <a:cubicBezTo>
                      <a:pt x="2523007" y="0"/>
                      <a:pt x="2599531" y="76524"/>
                      <a:pt x="2599531" y="170921"/>
                    </a:cubicBezTo>
                    <a:lnTo>
                      <a:pt x="2599531" y="1538287"/>
                    </a:lnTo>
                    <a:cubicBezTo>
                      <a:pt x="2599531" y="1632684"/>
                      <a:pt x="2523007" y="1709208"/>
                      <a:pt x="2428610" y="1709208"/>
                    </a:cubicBezTo>
                    <a:lnTo>
                      <a:pt x="170921" y="1709208"/>
                    </a:lnTo>
                    <a:cubicBezTo>
                      <a:pt x="76524" y="1709208"/>
                      <a:pt x="0" y="1632684"/>
                      <a:pt x="0" y="1538287"/>
                    </a:cubicBezTo>
                    <a:lnTo>
                      <a:pt x="0" y="17092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75791" tIns="175791" rIns="175791" bIns="175791" numCol="1" spcCol="1270" anchor="ctr" anchorCtr="0">
                <a:noAutofit/>
              </a:bodyPr>
              <a:lstStyle/>
              <a:p>
                <a:pPr lvl="0" algn="ctr" defTabSz="1466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200" kern="1200" dirty="0" err="1" smtClean="0">
                    <a:solidFill>
                      <a:schemeClr val="bg1"/>
                    </a:solidFill>
                  </a:rPr>
                  <a:t>Cửa</a:t>
                </a:r>
                <a:r>
                  <a:rPr lang="en-US" sz="2200" kern="12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200" kern="1200" dirty="0" err="1" smtClean="0">
                    <a:solidFill>
                      <a:schemeClr val="bg1"/>
                    </a:solidFill>
                  </a:rPr>
                  <a:t>hàng</a:t>
                </a:r>
                <a:r>
                  <a:rPr lang="en-US" sz="2200" kern="1200" dirty="0" smtClean="0">
                    <a:solidFill>
                      <a:schemeClr val="bg1"/>
                    </a:solidFill>
                  </a:rPr>
                  <a:t> A </a:t>
                </a:r>
              </a:p>
              <a:p>
                <a:pPr lvl="0" algn="ctr" defTabSz="1466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200" kern="1200" dirty="0" err="1" smtClean="0">
                    <a:solidFill>
                      <a:srgbClr val="FF0000"/>
                    </a:solidFill>
                  </a:rPr>
                  <a:t>giảm</a:t>
                </a:r>
                <a:r>
                  <a:rPr lang="en-US" sz="2200" kern="1200" dirty="0" smtClean="0">
                    <a:solidFill>
                      <a:srgbClr val="FF0000"/>
                    </a:solidFill>
                  </a:rPr>
                  <a:t> 20%</a:t>
                </a:r>
                <a:endParaRPr lang="en-US" sz="2200" kern="12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5" name="TextBox 4">
              <a:extLst>
                <a:ext uri="{FF2B5EF4-FFF2-40B4-BE49-F238E27FC236}">
                  <a16:creationId xmlns="" xmlns:a16="http://schemas.microsoft.com/office/drawing/2014/main" id="{BDB1AD87-978A-0749-83D3-E6DC3550F90C}"/>
                </a:ext>
              </a:extLst>
            </p:cNvPr>
            <p:cNvSpPr txBox="1"/>
            <p:nvPr/>
          </p:nvSpPr>
          <p:spPr>
            <a:xfrm>
              <a:off x="544344" y="513702"/>
              <a:ext cx="130928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Bài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1.</a:t>
              </a:r>
            </a:p>
            <a:p>
              <a:pPr algn="ctr"/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Tóm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tắt</a:t>
              </a:r>
              <a:endParaRPr lang="x-none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Freeform 10"/>
          <p:cNvSpPr/>
          <p:nvPr/>
        </p:nvSpPr>
        <p:spPr>
          <a:xfrm>
            <a:off x="6781717" y="1019108"/>
            <a:ext cx="2166838" cy="711665"/>
          </a:xfrm>
          <a:custGeom>
            <a:avLst/>
            <a:gdLst>
              <a:gd name="connsiteX0" fmla="*/ 0 w 2599531"/>
              <a:gd name="connsiteY0" fmla="*/ 170921 h 1709208"/>
              <a:gd name="connsiteX1" fmla="*/ 170921 w 2599531"/>
              <a:gd name="connsiteY1" fmla="*/ 0 h 1709208"/>
              <a:gd name="connsiteX2" fmla="*/ 2428610 w 2599531"/>
              <a:gd name="connsiteY2" fmla="*/ 0 h 1709208"/>
              <a:gd name="connsiteX3" fmla="*/ 2599531 w 2599531"/>
              <a:gd name="connsiteY3" fmla="*/ 170921 h 1709208"/>
              <a:gd name="connsiteX4" fmla="*/ 2599531 w 2599531"/>
              <a:gd name="connsiteY4" fmla="*/ 1538287 h 1709208"/>
              <a:gd name="connsiteX5" fmla="*/ 2428610 w 2599531"/>
              <a:gd name="connsiteY5" fmla="*/ 1709208 h 1709208"/>
              <a:gd name="connsiteX6" fmla="*/ 170921 w 2599531"/>
              <a:gd name="connsiteY6" fmla="*/ 1709208 h 1709208"/>
              <a:gd name="connsiteX7" fmla="*/ 0 w 2599531"/>
              <a:gd name="connsiteY7" fmla="*/ 1538287 h 1709208"/>
              <a:gd name="connsiteX8" fmla="*/ 0 w 2599531"/>
              <a:gd name="connsiteY8" fmla="*/ 170921 h 170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99531" h="1709208">
                <a:moveTo>
                  <a:pt x="0" y="170921"/>
                </a:moveTo>
                <a:cubicBezTo>
                  <a:pt x="0" y="76524"/>
                  <a:pt x="76524" y="0"/>
                  <a:pt x="170921" y="0"/>
                </a:cubicBezTo>
                <a:lnTo>
                  <a:pt x="2428610" y="0"/>
                </a:lnTo>
                <a:cubicBezTo>
                  <a:pt x="2523007" y="0"/>
                  <a:pt x="2599531" y="76524"/>
                  <a:pt x="2599531" y="170921"/>
                </a:cubicBezTo>
                <a:lnTo>
                  <a:pt x="2599531" y="1538287"/>
                </a:lnTo>
                <a:cubicBezTo>
                  <a:pt x="2599531" y="1632684"/>
                  <a:pt x="2523007" y="1709208"/>
                  <a:pt x="2428610" y="1709208"/>
                </a:cubicBezTo>
                <a:lnTo>
                  <a:pt x="170921" y="1709208"/>
                </a:lnTo>
                <a:cubicBezTo>
                  <a:pt x="76524" y="1709208"/>
                  <a:pt x="0" y="1632684"/>
                  <a:pt x="0" y="1538287"/>
                </a:cubicBezTo>
                <a:lnTo>
                  <a:pt x="0" y="17092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5791" tIns="175791" rIns="175791" bIns="175791" numCol="1" spcCol="1270" anchor="ctr" anchorCtr="0">
            <a:noAutofit/>
          </a:bodyPr>
          <a:lstStyle/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200" kern="1200" dirty="0" err="1" smtClean="0">
                <a:solidFill>
                  <a:schemeClr val="bg1"/>
                </a:solidFill>
              </a:rPr>
              <a:t>Cửa</a:t>
            </a:r>
            <a:r>
              <a:rPr lang="en-US" sz="2200" kern="1200" dirty="0" smtClean="0">
                <a:solidFill>
                  <a:schemeClr val="bg1"/>
                </a:solidFill>
              </a:rPr>
              <a:t> </a:t>
            </a:r>
            <a:r>
              <a:rPr lang="en-US" sz="2200" kern="1200" dirty="0" err="1" smtClean="0">
                <a:solidFill>
                  <a:schemeClr val="bg1"/>
                </a:solidFill>
              </a:rPr>
              <a:t>hàng</a:t>
            </a:r>
            <a:r>
              <a:rPr lang="en-US" sz="2200" kern="1200" dirty="0" smtClean="0">
                <a:solidFill>
                  <a:schemeClr val="bg1"/>
                </a:solidFill>
              </a:rPr>
              <a:t> </a:t>
            </a:r>
            <a:r>
              <a:rPr lang="en-US" sz="2200" dirty="0">
                <a:solidFill>
                  <a:schemeClr val="bg1"/>
                </a:solidFill>
              </a:rPr>
              <a:t>C</a:t>
            </a:r>
            <a:r>
              <a:rPr lang="en-US" sz="2200" kern="1200" dirty="0" smtClean="0">
                <a:solidFill>
                  <a:schemeClr val="bg1"/>
                </a:solidFill>
              </a:rPr>
              <a:t> </a:t>
            </a:r>
          </a:p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200" dirty="0" err="1">
                <a:solidFill>
                  <a:srgbClr val="FF0000"/>
                </a:solidFill>
              </a:rPr>
              <a:t>m</a:t>
            </a:r>
            <a:r>
              <a:rPr lang="en-US" sz="2200" kern="1200" dirty="0" err="1" smtClean="0">
                <a:solidFill>
                  <a:srgbClr val="FF0000"/>
                </a:solidFill>
              </a:rPr>
              <a:t>ua</a:t>
            </a:r>
            <a:r>
              <a:rPr lang="en-US" sz="2200" kern="1200" dirty="0" smtClean="0">
                <a:solidFill>
                  <a:srgbClr val="FF0000"/>
                </a:solidFill>
              </a:rPr>
              <a:t> 7 </a:t>
            </a:r>
            <a:r>
              <a:rPr lang="en-US" sz="2200" kern="1200" dirty="0" err="1" smtClean="0">
                <a:solidFill>
                  <a:srgbClr val="FF0000"/>
                </a:solidFill>
              </a:rPr>
              <a:t>tặng</a:t>
            </a:r>
            <a:r>
              <a:rPr lang="en-US" sz="2200" kern="1200" dirty="0" smtClean="0">
                <a:solidFill>
                  <a:srgbClr val="FF0000"/>
                </a:solidFill>
              </a:rPr>
              <a:t> 3</a:t>
            </a:r>
            <a:endParaRPr lang="en-US" sz="2200" kern="1200" dirty="0">
              <a:solidFill>
                <a:srgbClr val="FF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9106105" y="1029876"/>
            <a:ext cx="1893739" cy="47293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>
                <a:solidFill>
                  <a:srgbClr val="FF0000"/>
                </a:solidFill>
              </a:rPr>
              <a:t>+ 40 </a:t>
            </a:r>
            <a:r>
              <a:rPr lang="en-US" sz="3000" dirty="0" err="1" smtClean="0">
                <a:solidFill>
                  <a:srgbClr val="FF0000"/>
                </a:solidFill>
              </a:rPr>
              <a:t>điểm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133018" y="3172277"/>
            <a:ext cx="2027751" cy="1327173"/>
          </a:xfrm>
          <a:custGeom>
            <a:avLst/>
            <a:gdLst>
              <a:gd name="connsiteX0" fmla="*/ 0 w 2027751"/>
              <a:gd name="connsiteY0" fmla="*/ 132717 h 1327173"/>
              <a:gd name="connsiteX1" fmla="*/ 132717 w 2027751"/>
              <a:gd name="connsiteY1" fmla="*/ 0 h 1327173"/>
              <a:gd name="connsiteX2" fmla="*/ 1895034 w 2027751"/>
              <a:gd name="connsiteY2" fmla="*/ 0 h 1327173"/>
              <a:gd name="connsiteX3" fmla="*/ 2027751 w 2027751"/>
              <a:gd name="connsiteY3" fmla="*/ 132717 h 1327173"/>
              <a:gd name="connsiteX4" fmla="*/ 2027751 w 2027751"/>
              <a:gd name="connsiteY4" fmla="*/ 1194456 h 1327173"/>
              <a:gd name="connsiteX5" fmla="*/ 1895034 w 2027751"/>
              <a:gd name="connsiteY5" fmla="*/ 1327173 h 1327173"/>
              <a:gd name="connsiteX6" fmla="*/ 132717 w 2027751"/>
              <a:gd name="connsiteY6" fmla="*/ 1327173 h 1327173"/>
              <a:gd name="connsiteX7" fmla="*/ 0 w 2027751"/>
              <a:gd name="connsiteY7" fmla="*/ 1194456 h 1327173"/>
              <a:gd name="connsiteX8" fmla="*/ 0 w 2027751"/>
              <a:gd name="connsiteY8" fmla="*/ 132717 h 1327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27751" h="1327173">
                <a:moveTo>
                  <a:pt x="0" y="132717"/>
                </a:moveTo>
                <a:cubicBezTo>
                  <a:pt x="0" y="59419"/>
                  <a:pt x="59419" y="0"/>
                  <a:pt x="132717" y="0"/>
                </a:cubicBezTo>
                <a:lnTo>
                  <a:pt x="1895034" y="0"/>
                </a:lnTo>
                <a:cubicBezTo>
                  <a:pt x="1968332" y="0"/>
                  <a:pt x="2027751" y="59419"/>
                  <a:pt x="2027751" y="132717"/>
                </a:cubicBezTo>
                <a:lnTo>
                  <a:pt x="2027751" y="1194456"/>
                </a:lnTo>
                <a:cubicBezTo>
                  <a:pt x="2027751" y="1267754"/>
                  <a:pt x="1968332" y="1327173"/>
                  <a:pt x="1895034" y="1327173"/>
                </a:cubicBezTo>
                <a:lnTo>
                  <a:pt x="132717" y="1327173"/>
                </a:lnTo>
                <a:cubicBezTo>
                  <a:pt x="59419" y="1327173"/>
                  <a:pt x="0" y="1267754"/>
                  <a:pt x="0" y="1194456"/>
                </a:cubicBezTo>
                <a:lnTo>
                  <a:pt x="0" y="132717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112" tIns="54112" rIns="54112" bIns="54112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kern="1200" dirty="0" err="1" smtClean="0">
                <a:solidFill>
                  <a:schemeClr val="bg1"/>
                </a:solidFill>
              </a:rPr>
              <a:t>Giá</a:t>
            </a:r>
            <a:r>
              <a:rPr lang="en-US" sz="2400" kern="1200" dirty="0" smtClean="0">
                <a:solidFill>
                  <a:schemeClr val="bg1"/>
                </a:solidFill>
              </a:rPr>
              <a:t> </a:t>
            </a:r>
            <a:r>
              <a:rPr lang="en-US" sz="2400" kern="1200" dirty="0" err="1" smtClean="0">
                <a:solidFill>
                  <a:schemeClr val="bg1"/>
                </a:solidFill>
              </a:rPr>
              <a:t>một</a:t>
            </a:r>
            <a:r>
              <a:rPr lang="en-US" sz="2400" kern="1200" dirty="0" smtClean="0">
                <a:solidFill>
                  <a:schemeClr val="bg1"/>
                </a:solidFill>
              </a:rPr>
              <a:t> </a:t>
            </a:r>
            <a:r>
              <a:rPr lang="en-US" sz="2400" kern="1200" dirty="0" err="1" smtClean="0">
                <a:solidFill>
                  <a:schemeClr val="bg1"/>
                </a:solidFill>
              </a:rPr>
              <a:t>chiếc</a:t>
            </a:r>
            <a:r>
              <a:rPr lang="en-US" sz="2400" kern="1200" dirty="0" smtClean="0">
                <a:solidFill>
                  <a:schemeClr val="bg1"/>
                </a:solidFill>
              </a:rPr>
              <a:t> </a:t>
            </a:r>
            <a:r>
              <a:rPr lang="en-US" sz="2400" kern="1200" dirty="0" err="1" smtClean="0">
                <a:solidFill>
                  <a:schemeClr val="bg1"/>
                </a:solidFill>
              </a:rPr>
              <a:t>bút</a:t>
            </a:r>
            <a:r>
              <a:rPr lang="en-US" sz="2400" kern="1200" dirty="0" smtClean="0">
                <a:solidFill>
                  <a:schemeClr val="bg1"/>
                </a:solidFill>
              </a:rPr>
              <a:t> </a:t>
            </a:r>
            <a:r>
              <a:rPr lang="en-US" sz="2400" kern="1200" dirty="0" err="1" smtClean="0">
                <a:solidFill>
                  <a:schemeClr val="bg1"/>
                </a:solidFill>
              </a:rPr>
              <a:t>sau</a:t>
            </a:r>
            <a:r>
              <a:rPr lang="en-US" sz="2400" kern="1200" dirty="0" smtClean="0">
                <a:solidFill>
                  <a:schemeClr val="bg1"/>
                </a:solidFill>
              </a:rPr>
              <a:t> </a:t>
            </a:r>
            <a:r>
              <a:rPr lang="en-US" sz="2400" kern="1200" dirty="0" err="1" smtClean="0">
                <a:solidFill>
                  <a:schemeClr val="bg1"/>
                </a:solidFill>
              </a:rPr>
              <a:t>khi</a:t>
            </a:r>
            <a:r>
              <a:rPr lang="en-US" sz="2400" kern="1200" dirty="0" smtClean="0">
                <a:solidFill>
                  <a:schemeClr val="bg1"/>
                </a:solidFill>
              </a:rPr>
              <a:t> </a:t>
            </a:r>
            <a:r>
              <a:rPr lang="en-US" sz="2400" kern="1200" dirty="0" err="1" smtClean="0">
                <a:solidFill>
                  <a:schemeClr val="bg1"/>
                </a:solidFill>
              </a:rPr>
              <a:t>giảm</a:t>
            </a:r>
            <a:r>
              <a:rPr lang="en-US" sz="2400" kern="1200" dirty="0" smtClean="0">
                <a:solidFill>
                  <a:schemeClr val="bg1"/>
                </a:solidFill>
              </a:rPr>
              <a:t> </a:t>
            </a:r>
            <a:r>
              <a:rPr lang="en-US" sz="2400" kern="1200" dirty="0" err="1" smtClean="0">
                <a:solidFill>
                  <a:schemeClr val="bg1"/>
                </a:solidFill>
              </a:rPr>
              <a:t>của</a:t>
            </a:r>
            <a:r>
              <a:rPr lang="en-US" sz="2400" kern="1200" dirty="0" smtClean="0">
                <a:solidFill>
                  <a:schemeClr val="bg1"/>
                </a:solidFill>
              </a:rPr>
              <a:t> :   </a:t>
            </a:r>
            <a:endParaRPr lang="en-US" sz="2400" kern="1200" dirty="0"/>
          </a:p>
        </p:txBody>
      </p:sp>
      <p:sp>
        <p:nvSpPr>
          <p:cNvPr id="17" name="Freeform 16"/>
          <p:cNvSpPr/>
          <p:nvPr/>
        </p:nvSpPr>
        <p:spPr>
          <a:xfrm>
            <a:off x="2551970" y="2848583"/>
            <a:ext cx="1767201" cy="833258"/>
          </a:xfrm>
          <a:custGeom>
            <a:avLst/>
            <a:gdLst>
              <a:gd name="connsiteX0" fmla="*/ 0 w 1767201"/>
              <a:gd name="connsiteY0" fmla="*/ 83326 h 833258"/>
              <a:gd name="connsiteX1" fmla="*/ 83326 w 1767201"/>
              <a:gd name="connsiteY1" fmla="*/ 0 h 833258"/>
              <a:gd name="connsiteX2" fmla="*/ 1683875 w 1767201"/>
              <a:gd name="connsiteY2" fmla="*/ 0 h 833258"/>
              <a:gd name="connsiteX3" fmla="*/ 1767201 w 1767201"/>
              <a:gd name="connsiteY3" fmla="*/ 83326 h 833258"/>
              <a:gd name="connsiteX4" fmla="*/ 1767201 w 1767201"/>
              <a:gd name="connsiteY4" fmla="*/ 749932 h 833258"/>
              <a:gd name="connsiteX5" fmla="*/ 1683875 w 1767201"/>
              <a:gd name="connsiteY5" fmla="*/ 833258 h 833258"/>
              <a:gd name="connsiteX6" fmla="*/ 83326 w 1767201"/>
              <a:gd name="connsiteY6" fmla="*/ 833258 h 833258"/>
              <a:gd name="connsiteX7" fmla="*/ 0 w 1767201"/>
              <a:gd name="connsiteY7" fmla="*/ 749932 h 833258"/>
              <a:gd name="connsiteX8" fmla="*/ 0 w 1767201"/>
              <a:gd name="connsiteY8" fmla="*/ 83326 h 833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7201" h="833258">
                <a:moveTo>
                  <a:pt x="0" y="83326"/>
                </a:moveTo>
                <a:cubicBezTo>
                  <a:pt x="0" y="37306"/>
                  <a:pt x="37306" y="0"/>
                  <a:pt x="83326" y="0"/>
                </a:cubicBezTo>
                <a:lnTo>
                  <a:pt x="1683875" y="0"/>
                </a:lnTo>
                <a:cubicBezTo>
                  <a:pt x="1729895" y="0"/>
                  <a:pt x="1767201" y="37306"/>
                  <a:pt x="1767201" y="83326"/>
                </a:cubicBezTo>
                <a:lnTo>
                  <a:pt x="1767201" y="749932"/>
                </a:lnTo>
                <a:cubicBezTo>
                  <a:pt x="1767201" y="795952"/>
                  <a:pt x="1729895" y="833258"/>
                  <a:pt x="1683875" y="833258"/>
                </a:cubicBezTo>
                <a:lnTo>
                  <a:pt x="83326" y="833258"/>
                </a:lnTo>
                <a:cubicBezTo>
                  <a:pt x="37306" y="833258"/>
                  <a:pt x="0" y="795952"/>
                  <a:pt x="0" y="749932"/>
                </a:cubicBezTo>
                <a:lnTo>
                  <a:pt x="0" y="83326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45" tIns="39645" rIns="39645" bIns="39645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kern="1200" dirty="0" err="1" smtClean="0"/>
              <a:t>cửa</a:t>
            </a:r>
            <a:r>
              <a:rPr lang="en-US" sz="2400" kern="1200" dirty="0" smtClean="0"/>
              <a:t> </a:t>
            </a:r>
            <a:r>
              <a:rPr lang="en-US" sz="2400" kern="1200" dirty="0" err="1" smtClean="0"/>
              <a:t>hàng</a:t>
            </a:r>
            <a:r>
              <a:rPr lang="en-US" sz="2400" kern="1200" dirty="0" smtClean="0"/>
              <a:t> A</a:t>
            </a:r>
            <a:endParaRPr lang="en-US" sz="2400" kern="1200" dirty="0"/>
          </a:p>
        </p:txBody>
      </p:sp>
      <p:sp>
        <p:nvSpPr>
          <p:cNvPr id="19" name="Freeform 18"/>
          <p:cNvSpPr/>
          <p:nvPr/>
        </p:nvSpPr>
        <p:spPr>
          <a:xfrm>
            <a:off x="4143539" y="2844062"/>
            <a:ext cx="4843674" cy="842299"/>
          </a:xfrm>
          <a:custGeom>
            <a:avLst/>
            <a:gdLst>
              <a:gd name="connsiteX0" fmla="*/ 0 w 4843674"/>
              <a:gd name="connsiteY0" fmla="*/ 84230 h 842299"/>
              <a:gd name="connsiteX1" fmla="*/ 84230 w 4843674"/>
              <a:gd name="connsiteY1" fmla="*/ 0 h 842299"/>
              <a:gd name="connsiteX2" fmla="*/ 4759444 w 4843674"/>
              <a:gd name="connsiteY2" fmla="*/ 0 h 842299"/>
              <a:gd name="connsiteX3" fmla="*/ 4843674 w 4843674"/>
              <a:gd name="connsiteY3" fmla="*/ 84230 h 842299"/>
              <a:gd name="connsiteX4" fmla="*/ 4843674 w 4843674"/>
              <a:gd name="connsiteY4" fmla="*/ 758069 h 842299"/>
              <a:gd name="connsiteX5" fmla="*/ 4759444 w 4843674"/>
              <a:gd name="connsiteY5" fmla="*/ 842299 h 842299"/>
              <a:gd name="connsiteX6" fmla="*/ 84230 w 4843674"/>
              <a:gd name="connsiteY6" fmla="*/ 842299 h 842299"/>
              <a:gd name="connsiteX7" fmla="*/ 0 w 4843674"/>
              <a:gd name="connsiteY7" fmla="*/ 758069 h 842299"/>
              <a:gd name="connsiteX8" fmla="*/ 0 w 4843674"/>
              <a:gd name="connsiteY8" fmla="*/ 84230 h 842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43674" h="842299">
                <a:moveTo>
                  <a:pt x="0" y="84230"/>
                </a:moveTo>
                <a:cubicBezTo>
                  <a:pt x="0" y="37711"/>
                  <a:pt x="37711" y="0"/>
                  <a:pt x="84230" y="0"/>
                </a:cubicBezTo>
                <a:lnTo>
                  <a:pt x="4759444" y="0"/>
                </a:lnTo>
                <a:cubicBezTo>
                  <a:pt x="4805963" y="0"/>
                  <a:pt x="4843674" y="37711"/>
                  <a:pt x="4843674" y="84230"/>
                </a:cubicBezTo>
                <a:lnTo>
                  <a:pt x="4843674" y="758069"/>
                </a:lnTo>
                <a:cubicBezTo>
                  <a:pt x="4843674" y="804588"/>
                  <a:pt x="4805963" y="842299"/>
                  <a:pt x="4759444" y="842299"/>
                </a:cubicBezTo>
                <a:lnTo>
                  <a:pt x="84230" y="842299"/>
                </a:lnTo>
                <a:cubicBezTo>
                  <a:pt x="37711" y="842299"/>
                  <a:pt x="0" y="804588"/>
                  <a:pt x="0" y="758069"/>
                </a:cubicBezTo>
                <a:lnTo>
                  <a:pt x="0" y="8423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910" tIns="39910" rIns="39910" bIns="39910" numCol="1" spcCol="1270" anchor="ctr" anchorCtr="0">
            <a:noAutofit/>
          </a:bodyPr>
          <a:lstStyle/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kern="1200" dirty="0" err="1" smtClean="0">
                <a:solidFill>
                  <a:schemeClr val="bg1"/>
                </a:solidFill>
              </a:rPr>
              <a:t>là</a:t>
            </a:r>
            <a:r>
              <a:rPr lang="en-US" sz="2400" kern="1200" dirty="0" smtClean="0">
                <a:solidFill>
                  <a:schemeClr val="bg1"/>
                </a:solidFill>
              </a:rPr>
              <a:t> (100% - 20%) = </a:t>
            </a:r>
            <a:r>
              <a:rPr lang="en-US" sz="2400" dirty="0">
                <a:solidFill>
                  <a:srgbClr val="FFFF00"/>
                </a:solidFill>
              </a:rPr>
              <a:t>8</a:t>
            </a:r>
            <a:r>
              <a:rPr lang="en-US" sz="2400" kern="1200" dirty="0" smtClean="0">
                <a:solidFill>
                  <a:srgbClr val="FFFF00"/>
                </a:solidFill>
              </a:rPr>
              <a:t>0%</a:t>
            </a:r>
            <a:r>
              <a:rPr lang="en-US" sz="2400" kern="1200" dirty="0" smtClean="0">
                <a:solidFill>
                  <a:schemeClr val="bg1"/>
                </a:solidFill>
              </a:rPr>
              <a:t> (</a:t>
            </a:r>
            <a:r>
              <a:rPr lang="en-US" sz="2400" kern="1200" dirty="0" err="1" smtClean="0">
                <a:solidFill>
                  <a:schemeClr val="bg1"/>
                </a:solidFill>
              </a:rPr>
              <a:t>giá</a:t>
            </a:r>
            <a:r>
              <a:rPr lang="en-US" sz="2400" kern="1200" dirty="0" smtClean="0">
                <a:solidFill>
                  <a:schemeClr val="bg1"/>
                </a:solidFill>
              </a:rPr>
              <a:t> ban </a:t>
            </a:r>
            <a:r>
              <a:rPr lang="en-US" sz="2400" kern="1200" dirty="0" err="1" smtClean="0">
                <a:solidFill>
                  <a:schemeClr val="bg1"/>
                </a:solidFill>
              </a:rPr>
              <a:t>đầu</a:t>
            </a:r>
            <a:r>
              <a:rPr lang="en-US" sz="2400" kern="1200" dirty="0" smtClean="0">
                <a:solidFill>
                  <a:schemeClr val="bg1"/>
                </a:solidFill>
              </a:rPr>
              <a:t>) </a:t>
            </a:r>
            <a:endParaRPr lang="en-US" sz="2400" kern="1200" dirty="0"/>
          </a:p>
        </p:txBody>
      </p:sp>
      <p:sp>
        <p:nvSpPr>
          <p:cNvPr id="21" name="Freeform 20"/>
          <p:cNvSpPr/>
          <p:nvPr/>
        </p:nvSpPr>
        <p:spPr>
          <a:xfrm>
            <a:off x="2551970" y="3382959"/>
            <a:ext cx="1749079" cy="921664"/>
          </a:xfrm>
          <a:custGeom>
            <a:avLst/>
            <a:gdLst>
              <a:gd name="connsiteX0" fmla="*/ 0 w 1749079"/>
              <a:gd name="connsiteY0" fmla="*/ 92166 h 921664"/>
              <a:gd name="connsiteX1" fmla="*/ 92166 w 1749079"/>
              <a:gd name="connsiteY1" fmla="*/ 0 h 921664"/>
              <a:gd name="connsiteX2" fmla="*/ 1656913 w 1749079"/>
              <a:gd name="connsiteY2" fmla="*/ 0 h 921664"/>
              <a:gd name="connsiteX3" fmla="*/ 1749079 w 1749079"/>
              <a:gd name="connsiteY3" fmla="*/ 92166 h 921664"/>
              <a:gd name="connsiteX4" fmla="*/ 1749079 w 1749079"/>
              <a:gd name="connsiteY4" fmla="*/ 829498 h 921664"/>
              <a:gd name="connsiteX5" fmla="*/ 1656913 w 1749079"/>
              <a:gd name="connsiteY5" fmla="*/ 921664 h 921664"/>
              <a:gd name="connsiteX6" fmla="*/ 92166 w 1749079"/>
              <a:gd name="connsiteY6" fmla="*/ 921664 h 921664"/>
              <a:gd name="connsiteX7" fmla="*/ 0 w 1749079"/>
              <a:gd name="connsiteY7" fmla="*/ 829498 h 921664"/>
              <a:gd name="connsiteX8" fmla="*/ 0 w 1749079"/>
              <a:gd name="connsiteY8" fmla="*/ 92166 h 921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49079" h="921664">
                <a:moveTo>
                  <a:pt x="0" y="92166"/>
                </a:moveTo>
                <a:cubicBezTo>
                  <a:pt x="0" y="41264"/>
                  <a:pt x="41264" y="0"/>
                  <a:pt x="92166" y="0"/>
                </a:cubicBezTo>
                <a:lnTo>
                  <a:pt x="1656913" y="0"/>
                </a:lnTo>
                <a:cubicBezTo>
                  <a:pt x="1707815" y="0"/>
                  <a:pt x="1749079" y="41264"/>
                  <a:pt x="1749079" y="92166"/>
                </a:cubicBezTo>
                <a:lnTo>
                  <a:pt x="1749079" y="829498"/>
                </a:lnTo>
                <a:cubicBezTo>
                  <a:pt x="1749079" y="880400"/>
                  <a:pt x="1707815" y="921664"/>
                  <a:pt x="1656913" y="921664"/>
                </a:cubicBezTo>
                <a:lnTo>
                  <a:pt x="92166" y="921664"/>
                </a:lnTo>
                <a:cubicBezTo>
                  <a:pt x="41264" y="921664"/>
                  <a:pt x="0" y="880400"/>
                  <a:pt x="0" y="829498"/>
                </a:cubicBezTo>
                <a:lnTo>
                  <a:pt x="0" y="92166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235" tIns="42235" rIns="42235" bIns="42235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kern="1200" dirty="0" err="1" smtClean="0"/>
              <a:t>cửa</a:t>
            </a:r>
            <a:r>
              <a:rPr lang="en-US" sz="2400" kern="1200" dirty="0" smtClean="0"/>
              <a:t> </a:t>
            </a:r>
            <a:r>
              <a:rPr lang="en-US" sz="2400" kern="1200" dirty="0" err="1" smtClean="0"/>
              <a:t>hàng</a:t>
            </a:r>
            <a:r>
              <a:rPr lang="en-US" sz="2400" kern="1200" dirty="0" smtClean="0"/>
              <a:t> B</a:t>
            </a:r>
            <a:endParaRPr lang="en-US" sz="2400" kern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Freeform 22"/>
              <p:cNvSpPr/>
              <p:nvPr/>
            </p:nvSpPr>
            <p:spPr>
              <a:xfrm>
                <a:off x="4139135" y="3415165"/>
                <a:ext cx="4327279" cy="761252"/>
              </a:xfrm>
              <a:custGeom>
                <a:avLst/>
                <a:gdLst>
                  <a:gd name="connsiteX0" fmla="*/ 0 w 4327279"/>
                  <a:gd name="connsiteY0" fmla="*/ 76125 h 761252"/>
                  <a:gd name="connsiteX1" fmla="*/ 76125 w 4327279"/>
                  <a:gd name="connsiteY1" fmla="*/ 0 h 761252"/>
                  <a:gd name="connsiteX2" fmla="*/ 4251154 w 4327279"/>
                  <a:gd name="connsiteY2" fmla="*/ 0 h 761252"/>
                  <a:gd name="connsiteX3" fmla="*/ 4327279 w 4327279"/>
                  <a:gd name="connsiteY3" fmla="*/ 76125 h 761252"/>
                  <a:gd name="connsiteX4" fmla="*/ 4327279 w 4327279"/>
                  <a:gd name="connsiteY4" fmla="*/ 685127 h 761252"/>
                  <a:gd name="connsiteX5" fmla="*/ 4251154 w 4327279"/>
                  <a:gd name="connsiteY5" fmla="*/ 761252 h 761252"/>
                  <a:gd name="connsiteX6" fmla="*/ 76125 w 4327279"/>
                  <a:gd name="connsiteY6" fmla="*/ 761252 h 761252"/>
                  <a:gd name="connsiteX7" fmla="*/ 0 w 4327279"/>
                  <a:gd name="connsiteY7" fmla="*/ 685127 h 761252"/>
                  <a:gd name="connsiteX8" fmla="*/ 0 w 4327279"/>
                  <a:gd name="connsiteY8" fmla="*/ 76125 h 7612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327279" h="761252">
                    <a:moveTo>
                      <a:pt x="0" y="76125"/>
                    </a:moveTo>
                    <a:cubicBezTo>
                      <a:pt x="0" y="34082"/>
                      <a:pt x="34082" y="0"/>
                      <a:pt x="76125" y="0"/>
                    </a:cubicBezTo>
                    <a:lnTo>
                      <a:pt x="4251154" y="0"/>
                    </a:lnTo>
                    <a:cubicBezTo>
                      <a:pt x="4293197" y="0"/>
                      <a:pt x="4327279" y="34082"/>
                      <a:pt x="4327279" y="76125"/>
                    </a:cubicBezTo>
                    <a:lnTo>
                      <a:pt x="4327279" y="685127"/>
                    </a:lnTo>
                    <a:cubicBezTo>
                      <a:pt x="4327279" y="727170"/>
                      <a:pt x="4293197" y="761252"/>
                      <a:pt x="4251154" y="761252"/>
                    </a:cubicBezTo>
                    <a:lnTo>
                      <a:pt x="76125" y="761252"/>
                    </a:lnTo>
                    <a:cubicBezTo>
                      <a:pt x="34082" y="761252"/>
                      <a:pt x="0" y="727170"/>
                      <a:pt x="0" y="685127"/>
                    </a:cubicBezTo>
                    <a:lnTo>
                      <a:pt x="0" y="76125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7536" tIns="37536" rIns="37536" bIns="37536" numCol="1" spcCol="1270" anchor="ctr" anchorCtr="0">
                <a:noAutofit/>
              </a:bodyPr>
              <a:lstStyle/>
              <a:p>
                <a:pPr lvl="0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400" kern="1200" dirty="0" smtClean="0">
                    <a:solidFill>
                      <a:schemeClr val="bg1"/>
                    </a:solidFill>
                  </a:rPr>
                  <a:t>là 3 </a:t>
                </a:r>
                <a:r>
                  <a:rPr lang="en-US" sz="2400" kern="1200" dirty="0">
                    <a:solidFill>
                      <a:schemeClr val="bg1"/>
                    </a:solidFill>
                  </a:rPr>
                  <a:t>: </a:t>
                </a:r>
                <a:r>
                  <a:rPr lang="en-US" sz="2400" kern="1200" dirty="0" smtClean="0">
                    <a:solidFill>
                      <a:schemeClr val="bg1"/>
                    </a:solidFill>
                  </a:rPr>
                  <a:t>(3 </a:t>
                </a:r>
                <a:r>
                  <a:rPr lang="en-US" sz="2400" kern="1200" dirty="0">
                    <a:solidFill>
                      <a:schemeClr val="bg1"/>
                    </a:solidFill>
                  </a:rPr>
                  <a:t>+ </a:t>
                </a:r>
                <a:r>
                  <a:rPr lang="en-US" sz="2400" kern="1200" dirty="0" smtClean="0">
                    <a:solidFill>
                      <a:schemeClr val="bg1"/>
                    </a:solidFill>
                  </a:rPr>
                  <a:t>1) </a:t>
                </a:r>
                <a:r>
                  <a:rPr lang="en-US" sz="2400" kern="1200" dirty="0">
                    <a:solidFill>
                      <a:schemeClr val="bg1"/>
                    </a:solidFill>
                  </a:rPr>
                  <a:t>=</a:t>
                </a:r>
                <a:r>
                  <a:rPr lang="en-US" sz="2400" kern="12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kern="120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kern="120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kern="120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kern="1200" dirty="0" smtClean="0">
                    <a:solidFill>
                      <a:schemeClr val="bg1"/>
                    </a:solidFill>
                  </a:rPr>
                  <a:t> (</a:t>
                </a:r>
                <a:r>
                  <a:rPr lang="en-US" sz="2400" kern="1200" dirty="0" err="1" smtClean="0">
                    <a:solidFill>
                      <a:schemeClr val="bg1"/>
                    </a:solidFill>
                  </a:rPr>
                  <a:t>giá</a:t>
                </a:r>
                <a:r>
                  <a:rPr lang="en-US" sz="2400" kern="1200" dirty="0" smtClean="0">
                    <a:solidFill>
                      <a:schemeClr val="bg1"/>
                    </a:solidFill>
                  </a:rPr>
                  <a:t> ban </a:t>
                </a:r>
                <a:r>
                  <a:rPr lang="en-US" sz="2400" kern="1200" dirty="0" err="1" smtClean="0">
                    <a:solidFill>
                      <a:schemeClr val="bg1"/>
                    </a:solidFill>
                  </a:rPr>
                  <a:t>đầu</a:t>
                </a:r>
                <a:r>
                  <a:rPr lang="en-US" sz="2400" kern="1200" dirty="0" smtClean="0">
                    <a:solidFill>
                      <a:schemeClr val="bg1"/>
                    </a:solidFill>
                  </a:rPr>
                  <a:t>) </a:t>
                </a:r>
                <a:endParaRPr lang="en-US" sz="2400" kern="1200" dirty="0"/>
              </a:p>
            </p:txBody>
          </p:sp>
        </mc:Choice>
        <mc:Fallback xmlns="">
          <p:sp>
            <p:nvSpPr>
              <p:cNvPr id="23" name="Freeform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135" y="3415165"/>
                <a:ext cx="4327279" cy="761252"/>
              </a:xfrm>
              <a:custGeom>
                <a:avLst/>
                <a:gdLst>
                  <a:gd name="connsiteX0" fmla="*/ 0 w 4327279"/>
                  <a:gd name="connsiteY0" fmla="*/ 76125 h 761252"/>
                  <a:gd name="connsiteX1" fmla="*/ 76125 w 4327279"/>
                  <a:gd name="connsiteY1" fmla="*/ 0 h 761252"/>
                  <a:gd name="connsiteX2" fmla="*/ 4251154 w 4327279"/>
                  <a:gd name="connsiteY2" fmla="*/ 0 h 761252"/>
                  <a:gd name="connsiteX3" fmla="*/ 4327279 w 4327279"/>
                  <a:gd name="connsiteY3" fmla="*/ 76125 h 761252"/>
                  <a:gd name="connsiteX4" fmla="*/ 4327279 w 4327279"/>
                  <a:gd name="connsiteY4" fmla="*/ 685127 h 761252"/>
                  <a:gd name="connsiteX5" fmla="*/ 4251154 w 4327279"/>
                  <a:gd name="connsiteY5" fmla="*/ 761252 h 761252"/>
                  <a:gd name="connsiteX6" fmla="*/ 76125 w 4327279"/>
                  <a:gd name="connsiteY6" fmla="*/ 761252 h 761252"/>
                  <a:gd name="connsiteX7" fmla="*/ 0 w 4327279"/>
                  <a:gd name="connsiteY7" fmla="*/ 685127 h 761252"/>
                  <a:gd name="connsiteX8" fmla="*/ 0 w 4327279"/>
                  <a:gd name="connsiteY8" fmla="*/ 76125 h 7612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327279" h="761252">
                    <a:moveTo>
                      <a:pt x="0" y="76125"/>
                    </a:moveTo>
                    <a:cubicBezTo>
                      <a:pt x="0" y="34082"/>
                      <a:pt x="34082" y="0"/>
                      <a:pt x="76125" y="0"/>
                    </a:cubicBezTo>
                    <a:lnTo>
                      <a:pt x="4251154" y="0"/>
                    </a:lnTo>
                    <a:cubicBezTo>
                      <a:pt x="4293197" y="0"/>
                      <a:pt x="4327279" y="34082"/>
                      <a:pt x="4327279" y="76125"/>
                    </a:cubicBezTo>
                    <a:lnTo>
                      <a:pt x="4327279" y="685127"/>
                    </a:lnTo>
                    <a:cubicBezTo>
                      <a:pt x="4327279" y="727170"/>
                      <a:pt x="4293197" y="761252"/>
                      <a:pt x="4251154" y="761252"/>
                    </a:cubicBezTo>
                    <a:lnTo>
                      <a:pt x="76125" y="761252"/>
                    </a:lnTo>
                    <a:cubicBezTo>
                      <a:pt x="34082" y="761252"/>
                      <a:pt x="0" y="727170"/>
                      <a:pt x="0" y="685127"/>
                    </a:cubicBezTo>
                    <a:lnTo>
                      <a:pt x="0" y="76125"/>
                    </a:lnTo>
                    <a:close/>
                  </a:path>
                </a:pathLst>
              </a:custGeom>
              <a:blipFill rotWithShape="0">
                <a:blip r:embed="rId5"/>
                <a:stretch>
                  <a:fillRect l="-3380" b="-16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Freeform 24"/>
          <p:cNvSpPr/>
          <p:nvPr/>
        </p:nvSpPr>
        <p:spPr>
          <a:xfrm>
            <a:off x="2551970" y="4094754"/>
            <a:ext cx="1771817" cy="914505"/>
          </a:xfrm>
          <a:custGeom>
            <a:avLst/>
            <a:gdLst>
              <a:gd name="connsiteX0" fmla="*/ 0 w 1771817"/>
              <a:gd name="connsiteY0" fmla="*/ 91451 h 914505"/>
              <a:gd name="connsiteX1" fmla="*/ 91451 w 1771817"/>
              <a:gd name="connsiteY1" fmla="*/ 0 h 914505"/>
              <a:gd name="connsiteX2" fmla="*/ 1680367 w 1771817"/>
              <a:gd name="connsiteY2" fmla="*/ 0 h 914505"/>
              <a:gd name="connsiteX3" fmla="*/ 1771818 w 1771817"/>
              <a:gd name="connsiteY3" fmla="*/ 91451 h 914505"/>
              <a:gd name="connsiteX4" fmla="*/ 1771817 w 1771817"/>
              <a:gd name="connsiteY4" fmla="*/ 823055 h 914505"/>
              <a:gd name="connsiteX5" fmla="*/ 1680366 w 1771817"/>
              <a:gd name="connsiteY5" fmla="*/ 914506 h 914505"/>
              <a:gd name="connsiteX6" fmla="*/ 91451 w 1771817"/>
              <a:gd name="connsiteY6" fmla="*/ 914505 h 914505"/>
              <a:gd name="connsiteX7" fmla="*/ 0 w 1771817"/>
              <a:gd name="connsiteY7" fmla="*/ 823054 h 914505"/>
              <a:gd name="connsiteX8" fmla="*/ 0 w 1771817"/>
              <a:gd name="connsiteY8" fmla="*/ 91451 h 914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71817" h="914505">
                <a:moveTo>
                  <a:pt x="0" y="91451"/>
                </a:moveTo>
                <a:cubicBezTo>
                  <a:pt x="0" y="40944"/>
                  <a:pt x="40944" y="0"/>
                  <a:pt x="91451" y="0"/>
                </a:cubicBezTo>
                <a:lnTo>
                  <a:pt x="1680367" y="0"/>
                </a:lnTo>
                <a:cubicBezTo>
                  <a:pt x="1730874" y="0"/>
                  <a:pt x="1771818" y="40944"/>
                  <a:pt x="1771818" y="91451"/>
                </a:cubicBezTo>
                <a:cubicBezTo>
                  <a:pt x="1771818" y="335319"/>
                  <a:pt x="1771817" y="579187"/>
                  <a:pt x="1771817" y="823055"/>
                </a:cubicBezTo>
                <a:cubicBezTo>
                  <a:pt x="1771817" y="873562"/>
                  <a:pt x="1730873" y="914506"/>
                  <a:pt x="1680366" y="914506"/>
                </a:cubicBezTo>
                <a:lnTo>
                  <a:pt x="91451" y="914505"/>
                </a:lnTo>
                <a:cubicBezTo>
                  <a:pt x="40944" y="914505"/>
                  <a:pt x="0" y="873561"/>
                  <a:pt x="0" y="823054"/>
                </a:cubicBezTo>
                <a:lnTo>
                  <a:pt x="0" y="91451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025" tIns="42025" rIns="42025" bIns="42025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kern="1200" dirty="0" err="1" smtClean="0"/>
              <a:t>cửa</a:t>
            </a:r>
            <a:r>
              <a:rPr lang="en-US" sz="2400" kern="1200" dirty="0" smtClean="0"/>
              <a:t> </a:t>
            </a:r>
            <a:r>
              <a:rPr lang="en-US" sz="2400" kern="1200" dirty="0" err="1" smtClean="0"/>
              <a:t>hàng</a:t>
            </a:r>
            <a:r>
              <a:rPr lang="en-US" sz="2400" kern="1200" dirty="0" smtClean="0"/>
              <a:t> C</a:t>
            </a:r>
            <a:endParaRPr lang="en-US" sz="2400" kern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Freeform 26"/>
              <p:cNvSpPr/>
              <p:nvPr/>
            </p:nvSpPr>
            <p:spPr>
              <a:xfrm>
                <a:off x="4083419" y="4140573"/>
                <a:ext cx="4351768" cy="751164"/>
              </a:xfrm>
              <a:custGeom>
                <a:avLst/>
                <a:gdLst>
                  <a:gd name="connsiteX0" fmla="*/ 0 w 4351768"/>
                  <a:gd name="connsiteY0" fmla="*/ 75116 h 751164"/>
                  <a:gd name="connsiteX1" fmla="*/ 75116 w 4351768"/>
                  <a:gd name="connsiteY1" fmla="*/ 0 h 751164"/>
                  <a:gd name="connsiteX2" fmla="*/ 4276652 w 4351768"/>
                  <a:gd name="connsiteY2" fmla="*/ 0 h 751164"/>
                  <a:gd name="connsiteX3" fmla="*/ 4351768 w 4351768"/>
                  <a:gd name="connsiteY3" fmla="*/ 75116 h 751164"/>
                  <a:gd name="connsiteX4" fmla="*/ 4351768 w 4351768"/>
                  <a:gd name="connsiteY4" fmla="*/ 676048 h 751164"/>
                  <a:gd name="connsiteX5" fmla="*/ 4276652 w 4351768"/>
                  <a:gd name="connsiteY5" fmla="*/ 751164 h 751164"/>
                  <a:gd name="connsiteX6" fmla="*/ 75116 w 4351768"/>
                  <a:gd name="connsiteY6" fmla="*/ 751164 h 751164"/>
                  <a:gd name="connsiteX7" fmla="*/ 0 w 4351768"/>
                  <a:gd name="connsiteY7" fmla="*/ 676048 h 751164"/>
                  <a:gd name="connsiteX8" fmla="*/ 0 w 4351768"/>
                  <a:gd name="connsiteY8" fmla="*/ 75116 h 7511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351768" h="751164">
                    <a:moveTo>
                      <a:pt x="0" y="75116"/>
                    </a:moveTo>
                    <a:cubicBezTo>
                      <a:pt x="0" y="33631"/>
                      <a:pt x="33631" y="0"/>
                      <a:pt x="75116" y="0"/>
                    </a:cubicBezTo>
                    <a:lnTo>
                      <a:pt x="4276652" y="0"/>
                    </a:lnTo>
                    <a:cubicBezTo>
                      <a:pt x="4318137" y="0"/>
                      <a:pt x="4351768" y="33631"/>
                      <a:pt x="4351768" y="75116"/>
                    </a:cubicBezTo>
                    <a:lnTo>
                      <a:pt x="4351768" y="676048"/>
                    </a:lnTo>
                    <a:cubicBezTo>
                      <a:pt x="4351768" y="717533"/>
                      <a:pt x="4318137" y="751164"/>
                      <a:pt x="4276652" y="751164"/>
                    </a:cubicBezTo>
                    <a:lnTo>
                      <a:pt x="75116" y="751164"/>
                    </a:lnTo>
                    <a:cubicBezTo>
                      <a:pt x="33631" y="751164"/>
                      <a:pt x="0" y="717533"/>
                      <a:pt x="0" y="676048"/>
                    </a:cubicBezTo>
                    <a:lnTo>
                      <a:pt x="0" y="75116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7241" tIns="37241" rIns="37241" bIns="37241" numCol="1" spcCol="1270" anchor="ctr" anchorCtr="0">
                <a:noAutofit/>
              </a:bodyPr>
              <a:lstStyle/>
              <a:p>
                <a:pPr lvl="0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400" kern="12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400" kern="1200" dirty="0" err="1" smtClean="0">
                    <a:solidFill>
                      <a:schemeClr val="bg1"/>
                    </a:solidFill>
                  </a:rPr>
                  <a:t>là</a:t>
                </a:r>
                <a:r>
                  <a:rPr lang="en-US" sz="2400" kern="1200" dirty="0" smtClean="0">
                    <a:solidFill>
                      <a:schemeClr val="bg1"/>
                    </a:solidFill>
                  </a:rPr>
                  <a:t> 7 </a:t>
                </a:r>
                <a:r>
                  <a:rPr lang="en-US" sz="2400" kern="1200" dirty="0">
                    <a:solidFill>
                      <a:schemeClr val="bg1"/>
                    </a:solidFill>
                  </a:rPr>
                  <a:t>: </a:t>
                </a:r>
                <a:r>
                  <a:rPr lang="en-US" sz="2400" kern="1200" dirty="0" smtClean="0">
                    <a:solidFill>
                      <a:schemeClr val="bg1"/>
                    </a:solidFill>
                  </a:rPr>
                  <a:t>(7 </a:t>
                </a:r>
                <a:r>
                  <a:rPr lang="en-US" sz="2400" kern="1200" dirty="0">
                    <a:solidFill>
                      <a:schemeClr val="bg1"/>
                    </a:solidFill>
                  </a:rPr>
                  <a:t>+ </a:t>
                </a:r>
                <a:r>
                  <a:rPr lang="en-US" sz="2400" dirty="0">
                    <a:solidFill>
                      <a:schemeClr val="bg1"/>
                    </a:solidFill>
                  </a:rPr>
                  <a:t>3</a:t>
                </a:r>
                <a:r>
                  <a:rPr lang="en-US" sz="2400" kern="1200" dirty="0" smtClean="0">
                    <a:solidFill>
                      <a:schemeClr val="bg1"/>
                    </a:solidFill>
                  </a:rPr>
                  <a:t>) </a:t>
                </a:r>
                <a:r>
                  <a:rPr lang="en-US" sz="2400" kern="1200" dirty="0">
                    <a:solidFill>
                      <a:schemeClr val="bg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kern="120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kern="120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kern="120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2400" kern="1200" dirty="0" smtClean="0">
                    <a:solidFill>
                      <a:schemeClr val="bg1"/>
                    </a:solidFill>
                  </a:rPr>
                  <a:t> (</a:t>
                </a:r>
                <a:r>
                  <a:rPr lang="en-US" sz="2400" kern="1200" dirty="0" err="1" smtClean="0">
                    <a:solidFill>
                      <a:schemeClr val="bg1"/>
                    </a:solidFill>
                  </a:rPr>
                  <a:t>giá</a:t>
                </a:r>
                <a:r>
                  <a:rPr lang="en-US" sz="2400" kern="1200" dirty="0" smtClean="0">
                    <a:solidFill>
                      <a:schemeClr val="bg1"/>
                    </a:solidFill>
                  </a:rPr>
                  <a:t> ban </a:t>
                </a:r>
                <a:r>
                  <a:rPr lang="en-US" sz="2400" kern="1200" dirty="0" err="1" smtClean="0">
                    <a:solidFill>
                      <a:schemeClr val="bg1"/>
                    </a:solidFill>
                  </a:rPr>
                  <a:t>đầu</a:t>
                </a:r>
                <a:r>
                  <a:rPr lang="en-US" sz="2400" kern="1200" dirty="0" smtClean="0">
                    <a:solidFill>
                      <a:schemeClr val="bg1"/>
                    </a:solidFill>
                  </a:rPr>
                  <a:t>) </a:t>
                </a:r>
                <a:endParaRPr lang="en-US" sz="2400" kern="1200" dirty="0"/>
              </a:p>
            </p:txBody>
          </p:sp>
        </mc:Choice>
        <mc:Fallback xmlns="">
          <p:sp>
            <p:nvSpPr>
              <p:cNvPr id="27" name="Freeform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3419" y="4140573"/>
                <a:ext cx="4351768" cy="751164"/>
              </a:xfrm>
              <a:custGeom>
                <a:avLst/>
                <a:gdLst>
                  <a:gd name="connsiteX0" fmla="*/ 0 w 4351768"/>
                  <a:gd name="connsiteY0" fmla="*/ 75116 h 751164"/>
                  <a:gd name="connsiteX1" fmla="*/ 75116 w 4351768"/>
                  <a:gd name="connsiteY1" fmla="*/ 0 h 751164"/>
                  <a:gd name="connsiteX2" fmla="*/ 4276652 w 4351768"/>
                  <a:gd name="connsiteY2" fmla="*/ 0 h 751164"/>
                  <a:gd name="connsiteX3" fmla="*/ 4351768 w 4351768"/>
                  <a:gd name="connsiteY3" fmla="*/ 75116 h 751164"/>
                  <a:gd name="connsiteX4" fmla="*/ 4351768 w 4351768"/>
                  <a:gd name="connsiteY4" fmla="*/ 676048 h 751164"/>
                  <a:gd name="connsiteX5" fmla="*/ 4276652 w 4351768"/>
                  <a:gd name="connsiteY5" fmla="*/ 751164 h 751164"/>
                  <a:gd name="connsiteX6" fmla="*/ 75116 w 4351768"/>
                  <a:gd name="connsiteY6" fmla="*/ 751164 h 751164"/>
                  <a:gd name="connsiteX7" fmla="*/ 0 w 4351768"/>
                  <a:gd name="connsiteY7" fmla="*/ 676048 h 751164"/>
                  <a:gd name="connsiteX8" fmla="*/ 0 w 4351768"/>
                  <a:gd name="connsiteY8" fmla="*/ 75116 h 7511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351768" h="751164">
                    <a:moveTo>
                      <a:pt x="0" y="75116"/>
                    </a:moveTo>
                    <a:cubicBezTo>
                      <a:pt x="0" y="33631"/>
                      <a:pt x="33631" y="0"/>
                      <a:pt x="75116" y="0"/>
                    </a:cubicBezTo>
                    <a:lnTo>
                      <a:pt x="4276652" y="0"/>
                    </a:lnTo>
                    <a:cubicBezTo>
                      <a:pt x="4318137" y="0"/>
                      <a:pt x="4351768" y="33631"/>
                      <a:pt x="4351768" y="75116"/>
                    </a:cubicBezTo>
                    <a:lnTo>
                      <a:pt x="4351768" y="676048"/>
                    </a:lnTo>
                    <a:cubicBezTo>
                      <a:pt x="4351768" y="717533"/>
                      <a:pt x="4318137" y="751164"/>
                      <a:pt x="4276652" y="751164"/>
                    </a:cubicBezTo>
                    <a:lnTo>
                      <a:pt x="75116" y="751164"/>
                    </a:lnTo>
                    <a:cubicBezTo>
                      <a:pt x="33631" y="751164"/>
                      <a:pt x="0" y="717533"/>
                      <a:pt x="0" y="676048"/>
                    </a:cubicBezTo>
                    <a:lnTo>
                      <a:pt x="0" y="75116"/>
                    </a:lnTo>
                    <a:close/>
                  </a:path>
                </a:pathLst>
              </a:custGeom>
              <a:blipFill rotWithShape="0">
                <a:blip r:embed="rId6"/>
                <a:stretch>
                  <a:fillRect l="-1961" b="-243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/>
          <p:nvPr/>
        </p:nvCxnSpPr>
        <p:spPr>
          <a:xfrm flipV="1">
            <a:off x="2160769" y="3334407"/>
            <a:ext cx="485034" cy="485035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160769" y="3819442"/>
            <a:ext cx="485034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160769" y="3819442"/>
            <a:ext cx="485034" cy="680008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553969" y="6420081"/>
            <a:ext cx="10936931" cy="387350"/>
          </a:xfrm>
          <a:prstGeom prst="rect">
            <a:avLst/>
          </a:prstGeom>
          <a:noFill/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53969" y="6413379"/>
            <a:ext cx="1841748" cy="387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399662" y="6413379"/>
            <a:ext cx="1877878" cy="387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285364" y="6413379"/>
            <a:ext cx="1877878" cy="387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159895" y="6413379"/>
            <a:ext cx="1841748" cy="387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8009616" y="6401911"/>
            <a:ext cx="1877878" cy="387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9887773" y="6413379"/>
            <a:ext cx="1603127" cy="38049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BDB1AD87-978A-0749-83D3-E6DC3550F90C}"/>
              </a:ext>
            </a:extLst>
          </p:cNvPr>
          <p:cNvSpPr txBox="1"/>
          <p:nvPr/>
        </p:nvSpPr>
        <p:spPr>
          <a:xfrm>
            <a:off x="4407914" y="2550579"/>
            <a:ext cx="2432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x-none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2735200" y="4836761"/>
                <a:ext cx="4199674" cy="7023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 So </a:t>
                </a:r>
                <a:r>
                  <a:rPr lang="en-US" sz="2400" dirty="0" err="1" smtClean="0">
                    <a:solidFill>
                      <a:schemeClr val="bg1"/>
                    </a:solidFill>
                  </a:rPr>
                  <a:t>sánh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400" dirty="0" err="1" smtClean="0">
                    <a:solidFill>
                      <a:schemeClr val="bg1"/>
                    </a:solidFill>
                  </a:rPr>
                  <a:t>ba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400" dirty="0" err="1" smtClean="0">
                    <a:solidFill>
                      <a:schemeClr val="bg1"/>
                    </a:solidFill>
                  </a:rPr>
                  <a:t>phân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400" dirty="0" err="1" smtClean="0">
                    <a:solidFill>
                      <a:schemeClr val="bg1"/>
                    </a:solidFill>
                  </a:rPr>
                  <a:t>số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400" dirty="0">
                    <a:solidFill>
                      <a:srgbClr val="FFFF00"/>
                    </a:solidFill>
                  </a:rPr>
                  <a:t>8</a:t>
                </a:r>
                <a:r>
                  <a:rPr lang="en-US" sz="2400" dirty="0" smtClean="0">
                    <a:solidFill>
                      <a:srgbClr val="FFFF00"/>
                    </a:solidFill>
                  </a:rPr>
                  <a:t>0%;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rgbClr val="FFFF00"/>
                    </a:solidFill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10</m:t>
                        </m:r>
                      </m:den>
                    </m:f>
                  </m:oMath>
                </a14:m>
                <a:endParaRPr lang="en-US" sz="24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5200" y="4836761"/>
                <a:ext cx="4199674" cy="702308"/>
              </a:xfrm>
              <a:prstGeom prst="rect">
                <a:avLst/>
              </a:prstGeom>
              <a:blipFill rotWithShape="0">
                <a:blip r:embed="rId7"/>
                <a:stretch>
                  <a:fillRect l="-726" b="-6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Freeform 51"/>
          <p:cNvSpPr/>
          <p:nvPr/>
        </p:nvSpPr>
        <p:spPr>
          <a:xfrm>
            <a:off x="8167795" y="3555475"/>
            <a:ext cx="2522572" cy="599356"/>
          </a:xfrm>
          <a:custGeom>
            <a:avLst/>
            <a:gdLst>
              <a:gd name="connsiteX0" fmla="*/ 0 w 2348603"/>
              <a:gd name="connsiteY0" fmla="*/ 59936 h 599356"/>
              <a:gd name="connsiteX1" fmla="*/ 59936 w 2348603"/>
              <a:gd name="connsiteY1" fmla="*/ 0 h 599356"/>
              <a:gd name="connsiteX2" fmla="*/ 2288667 w 2348603"/>
              <a:gd name="connsiteY2" fmla="*/ 0 h 599356"/>
              <a:gd name="connsiteX3" fmla="*/ 2348603 w 2348603"/>
              <a:gd name="connsiteY3" fmla="*/ 59936 h 599356"/>
              <a:gd name="connsiteX4" fmla="*/ 2348603 w 2348603"/>
              <a:gd name="connsiteY4" fmla="*/ 539420 h 599356"/>
              <a:gd name="connsiteX5" fmla="*/ 2288667 w 2348603"/>
              <a:gd name="connsiteY5" fmla="*/ 599356 h 599356"/>
              <a:gd name="connsiteX6" fmla="*/ 59936 w 2348603"/>
              <a:gd name="connsiteY6" fmla="*/ 599356 h 599356"/>
              <a:gd name="connsiteX7" fmla="*/ 0 w 2348603"/>
              <a:gd name="connsiteY7" fmla="*/ 539420 h 599356"/>
              <a:gd name="connsiteX8" fmla="*/ 0 w 2348603"/>
              <a:gd name="connsiteY8" fmla="*/ 59936 h 599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48603" h="599356">
                <a:moveTo>
                  <a:pt x="0" y="59936"/>
                </a:moveTo>
                <a:cubicBezTo>
                  <a:pt x="0" y="26834"/>
                  <a:pt x="26834" y="0"/>
                  <a:pt x="59936" y="0"/>
                </a:cubicBezTo>
                <a:lnTo>
                  <a:pt x="2288667" y="0"/>
                </a:lnTo>
                <a:cubicBezTo>
                  <a:pt x="2321769" y="0"/>
                  <a:pt x="2348603" y="26834"/>
                  <a:pt x="2348603" y="59936"/>
                </a:cubicBezTo>
                <a:lnTo>
                  <a:pt x="2348603" y="539420"/>
                </a:lnTo>
                <a:cubicBezTo>
                  <a:pt x="2348603" y="572522"/>
                  <a:pt x="2321769" y="599356"/>
                  <a:pt x="2288667" y="599356"/>
                </a:cubicBezTo>
                <a:lnTo>
                  <a:pt x="59936" y="599356"/>
                </a:lnTo>
                <a:cubicBezTo>
                  <a:pt x="26834" y="599356"/>
                  <a:pt x="0" y="572522"/>
                  <a:pt x="0" y="539420"/>
                </a:cubicBezTo>
                <a:lnTo>
                  <a:pt x="0" y="59936"/>
                </a:lnTo>
                <a:close/>
              </a:path>
            </a:pathLst>
          </a:custGeom>
          <a:noFill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3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795" tIns="32795" rIns="32795" bIns="32795" numCol="1" spcCol="1270" anchor="ctr" anchorCtr="0">
            <a:noAutofit/>
          </a:bodyPr>
          <a:lstStyle/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kern="1200" dirty="0" smtClean="0">
                <a:solidFill>
                  <a:srgbClr val="FFFF00"/>
                </a:solidFill>
              </a:rPr>
              <a:t>= 75% </a:t>
            </a:r>
            <a:r>
              <a:rPr lang="en-US" sz="2400" kern="1200" dirty="0" smtClean="0">
                <a:solidFill>
                  <a:schemeClr val="bg1"/>
                </a:solidFill>
              </a:rPr>
              <a:t>(</a:t>
            </a:r>
            <a:r>
              <a:rPr lang="en-US" sz="2400" kern="1200" dirty="0" err="1" smtClean="0">
                <a:solidFill>
                  <a:schemeClr val="bg1"/>
                </a:solidFill>
              </a:rPr>
              <a:t>giá</a:t>
            </a:r>
            <a:r>
              <a:rPr lang="en-US" sz="2400" kern="1200" dirty="0" smtClean="0">
                <a:solidFill>
                  <a:schemeClr val="bg1"/>
                </a:solidFill>
              </a:rPr>
              <a:t> ban </a:t>
            </a:r>
            <a:r>
              <a:rPr lang="en-US" sz="2400" kern="1200" dirty="0" err="1" smtClean="0">
                <a:solidFill>
                  <a:schemeClr val="bg1"/>
                </a:solidFill>
              </a:rPr>
              <a:t>đầu</a:t>
            </a:r>
            <a:r>
              <a:rPr lang="en-US" sz="2400" kern="1200" dirty="0" smtClean="0">
                <a:solidFill>
                  <a:schemeClr val="bg1"/>
                </a:solidFill>
              </a:rPr>
              <a:t>) </a:t>
            </a:r>
            <a:endParaRPr lang="en-US" sz="2400" kern="1200" dirty="0">
              <a:solidFill>
                <a:schemeClr val="bg1"/>
              </a:solidFill>
            </a:endParaRPr>
          </a:p>
        </p:txBody>
      </p:sp>
      <p:sp>
        <p:nvSpPr>
          <p:cNvPr id="54" name="Freeform 53"/>
          <p:cNvSpPr/>
          <p:nvPr/>
        </p:nvSpPr>
        <p:spPr>
          <a:xfrm>
            <a:off x="8167795" y="4274558"/>
            <a:ext cx="3251534" cy="599356"/>
          </a:xfrm>
          <a:custGeom>
            <a:avLst/>
            <a:gdLst>
              <a:gd name="connsiteX0" fmla="*/ 0 w 3251534"/>
              <a:gd name="connsiteY0" fmla="*/ 59936 h 599356"/>
              <a:gd name="connsiteX1" fmla="*/ 59936 w 3251534"/>
              <a:gd name="connsiteY1" fmla="*/ 0 h 599356"/>
              <a:gd name="connsiteX2" fmla="*/ 3191598 w 3251534"/>
              <a:gd name="connsiteY2" fmla="*/ 0 h 599356"/>
              <a:gd name="connsiteX3" fmla="*/ 3251534 w 3251534"/>
              <a:gd name="connsiteY3" fmla="*/ 59936 h 599356"/>
              <a:gd name="connsiteX4" fmla="*/ 3251534 w 3251534"/>
              <a:gd name="connsiteY4" fmla="*/ 539420 h 599356"/>
              <a:gd name="connsiteX5" fmla="*/ 3191598 w 3251534"/>
              <a:gd name="connsiteY5" fmla="*/ 599356 h 599356"/>
              <a:gd name="connsiteX6" fmla="*/ 59936 w 3251534"/>
              <a:gd name="connsiteY6" fmla="*/ 599356 h 599356"/>
              <a:gd name="connsiteX7" fmla="*/ 0 w 3251534"/>
              <a:gd name="connsiteY7" fmla="*/ 539420 h 599356"/>
              <a:gd name="connsiteX8" fmla="*/ 0 w 3251534"/>
              <a:gd name="connsiteY8" fmla="*/ 59936 h 599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51534" h="599356">
                <a:moveTo>
                  <a:pt x="0" y="59936"/>
                </a:moveTo>
                <a:cubicBezTo>
                  <a:pt x="0" y="26834"/>
                  <a:pt x="26834" y="0"/>
                  <a:pt x="59936" y="0"/>
                </a:cubicBezTo>
                <a:lnTo>
                  <a:pt x="3191598" y="0"/>
                </a:lnTo>
                <a:cubicBezTo>
                  <a:pt x="3224700" y="0"/>
                  <a:pt x="3251534" y="26834"/>
                  <a:pt x="3251534" y="59936"/>
                </a:cubicBezTo>
                <a:lnTo>
                  <a:pt x="3251534" y="539420"/>
                </a:lnTo>
                <a:cubicBezTo>
                  <a:pt x="3251534" y="572522"/>
                  <a:pt x="3224700" y="599356"/>
                  <a:pt x="3191598" y="599356"/>
                </a:cubicBezTo>
                <a:lnTo>
                  <a:pt x="59936" y="599356"/>
                </a:lnTo>
                <a:cubicBezTo>
                  <a:pt x="26834" y="599356"/>
                  <a:pt x="0" y="572522"/>
                  <a:pt x="0" y="539420"/>
                </a:cubicBezTo>
                <a:lnTo>
                  <a:pt x="0" y="59936"/>
                </a:lnTo>
                <a:close/>
              </a:path>
            </a:pathLst>
          </a:custGeom>
          <a:noFill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3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795" tIns="32795" rIns="32795" bIns="32795" numCol="1" spcCol="1270" anchor="ctr" anchorCtr="0">
            <a:noAutofit/>
          </a:bodyPr>
          <a:lstStyle/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kern="1200" dirty="0" smtClean="0">
                <a:solidFill>
                  <a:srgbClr val="FFFF00"/>
                </a:solidFill>
                <a:sym typeface="Symbol"/>
              </a:rPr>
              <a:t>= </a:t>
            </a:r>
            <a:r>
              <a:rPr lang="en-US" sz="2400" kern="1200" dirty="0" smtClean="0">
                <a:solidFill>
                  <a:srgbClr val="FFFF00"/>
                </a:solidFill>
              </a:rPr>
              <a:t>70% </a:t>
            </a:r>
            <a:r>
              <a:rPr lang="en-US" sz="2400" kern="1200" dirty="0" smtClean="0">
                <a:solidFill>
                  <a:schemeClr val="bg1"/>
                </a:solidFill>
              </a:rPr>
              <a:t>(</a:t>
            </a:r>
            <a:r>
              <a:rPr lang="en-US" sz="2400" kern="1200" dirty="0" err="1" smtClean="0">
                <a:solidFill>
                  <a:schemeClr val="bg1"/>
                </a:solidFill>
              </a:rPr>
              <a:t>giá</a:t>
            </a:r>
            <a:r>
              <a:rPr lang="en-US" sz="2400" kern="1200" dirty="0" smtClean="0">
                <a:solidFill>
                  <a:schemeClr val="bg1"/>
                </a:solidFill>
              </a:rPr>
              <a:t> ban </a:t>
            </a:r>
            <a:r>
              <a:rPr lang="en-US" sz="2400" kern="1200" dirty="0" err="1" smtClean="0">
                <a:solidFill>
                  <a:schemeClr val="bg1"/>
                </a:solidFill>
              </a:rPr>
              <a:t>đầu</a:t>
            </a:r>
            <a:r>
              <a:rPr lang="en-US" sz="2400" kern="1200" dirty="0" smtClean="0">
                <a:solidFill>
                  <a:schemeClr val="bg1"/>
                </a:solidFill>
              </a:rPr>
              <a:t>)</a:t>
            </a:r>
            <a:endParaRPr lang="en-US" sz="2400" kern="1200" dirty="0">
              <a:solidFill>
                <a:schemeClr val="bg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840071" y="4978402"/>
            <a:ext cx="29073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ta </a:t>
            </a:r>
            <a:r>
              <a:rPr lang="en-US" sz="2400" dirty="0" err="1" smtClean="0">
                <a:solidFill>
                  <a:schemeClr val="bg1"/>
                </a:solidFill>
              </a:rPr>
              <a:t>thấy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70%  </a:t>
            </a:r>
            <a:r>
              <a:rPr lang="en-US" sz="2400" dirty="0" err="1" smtClean="0">
                <a:solidFill>
                  <a:srgbClr val="FFFF00"/>
                </a:solidFill>
              </a:rPr>
              <a:t>nhỏ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nhất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553970" y="5695421"/>
            <a:ext cx="7892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Vậy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sau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khi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giảm</a:t>
            </a:r>
            <a:r>
              <a:rPr lang="en-US" sz="2400" dirty="0" smtClean="0">
                <a:solidFill>
                  <a:srgbClr val="FFFF00"/>
                </a:solidFill>
              </a:rPr>
              <a:t>, </a:t>
            </a:r>
            <a:r>
              <a:rPr lang="en-US" sz="2400" dirty="0" err="1" smtClean="0">
                <a:solidFill>
                  <a:srgbClr val="FFFF00"/>
                </a:solidFill>
              </a:rPr>
              <a:t>giá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một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chiếc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bút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của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cửa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hàng</a:t>
            </a:r>
            <a:r>
              <a:rPr lang="en-US" sz="2400" dirty="0" smtClean="0">
                <a:solidFill>
                  <a:srgbClr val="FFFF00"/>
                </a:solidFill>
              </a:rPr>
              <a:t> C </a:t>
            </a:r>
            <a:r>
              <a:rPr lang="en-US" sz="2400" dirty="0" err="1" smtClean="0">
                <a:solidFill>
                  <a:srgbClr val="FFFF00"/>
                </a:solidFill>
              </a:rPr>
              <a:t>là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rẻ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nhất</a:t>
            </a:r>
            <a:r>
              <a:rPr lang="en-US" sz="2400" dirty="0" smtClean="0">
                <a:solidFill>
                  <a:srgbClr val="FFFF00"/>
                </a:solidFill>
              </a:rPr>
              <a:t>.</a:t>
            </a:r>
            <a:endParaRPr lang="en-US" sz="2400" dirty="0">
              <a:solidFill>
                <a:srgbClr val="FFFF00"/>
              </a:solidFill>
            </a:endParaRPr>
          </a:p>
        </p:txBody>
      </p:sp>
      <p:pic>
        <p:nvPicPr>
          <p:cNvPr id="57" name="TiengChuongLopHoc-V.A-4025349.mp3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1000" end="2963.3183"/>
                </p14:media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8305344" y="7201795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95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0"/>
                            </p:stCondLst>
                            <p:childTnLst>
                              <p:par>
                                <p:cTn id="7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2" dur="1428" fill="hold"/>
                                        <p:tgtEl>
                                          <p:spTgt spid="5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67424">
                <p:cTn id="17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7"/>
                </p:tgtEl>
              </p:cMediaNode>
            </p:audio>
          </p:childTnLst>
        </p:cTn>
      </p:par>
    </p:tnLst>
    <p:bldLst>
      <p:bldP spid="2" grpId="0" build="p"/>
      <p:bldP spid="2" grpId="1" build="allAtOnce"/>
      <p:bldP spid="11" grpId="0" animBg="1"/>
      <p:bldP spid="12" grpId="0" animBg="1"/>
      <p:bldP spid="15" grpId="0"/>
      <p:bldP spid="17" grpId="0"/>
      <p:bldP spid="19" grpId="0"/>
      <p:bldP spid="21" grpId="0"/>
      <p:bldP spid="23" grpId="0"/>
      <p:bldP spid="25" grpId="0"/>
      <p:bldP spid="27" grpId="0"/>
      <p:bldP spid="35" grpId="0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5" grpId="0"/>
      <p:bldP spid="48" grpId="0"/>
      <p:bldP spid="52" grpId="0"/>
      <p:bldP spid="54" grpId="0"/>
      <p:bldP spid="55" grpId="0"/>
      <p:bldP spid="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74686" y="693389"/>
            <a:ext cx="677781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SỞ GIÁO DỤC VÀ ĐÀO TẠO HÀ NỘI</a:t>
            </a:r>
            <a:endParaRPr lang="en-US" sz="3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021" y="3817114"/>
            <a:ext cx="11856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ÔN</a:t>
            </a:r>
            <a:r>
              <a:rPr lang="vi-VN" sz="3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TẬP </a:t>
            </a:r>
            <a:r>
              <a:rPr lang="en-US" sz="3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 ĐỒNG MẪU SỐ VÀ </a:t>
            </a:r>
            <a:r>
              <a:rPr lang="en-SG" sz="3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SÁNH PHÂN SỐ</a:t>
            </a:r>
            <a:endParaRPr lang="en-US" sz="3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7319" y="1504330"/>
            <a:ext cx="1892913" cy="18929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07007" y="4861817"/>
            <a:ext cx="6446829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SG" sz="26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SG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SG" sz="26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iên</a:t>
            </a:r>
            <a:r>
              <a:rPr lang="en-SG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SG" sz="26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</a:t>
            </a:r>
            <a:r>
              <a:rPr lang="en-SG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SG" sz="26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Thị</a:t>
            </a:r>
            <a:r>
              <a:rPr lang="en-SG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Thu </a:t>
            </a:r>
            <a:r>
              <a:rPr lang="en-SG" sz="26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Hương</a:t>
            </a:r>
            <a:endParaRPr lang="vi-VN" sz="2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vi-VN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SG" sz="26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rường</a:t>
            </a:r>
            <a:r>
              <a:rPr lang="vi-VN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THCS </a:t>
            </a:r>
            <a:r>
              <a:rPr lang="en-SG" sz="26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Giảng</a:t>
            </a:r>
            <a:r>
              <a:rPr lang="en-SG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SG" sz="26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Võ</a:t>
            </a:r>
            <a:r>
              <a:rPr lang="en-US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vi-VN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</a:t>
            </a:r>
            <a:r>
              <a:rPr lang="en-SG" sz="26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uận</a:t>
            </a:r>
            <a:r>
              <a:rPr lang="vi-VN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SG" sz="26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lang="en-SG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SG" sz="26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Đình</a:t>
            </a:r>
            <a:endParaRPr lang="vi-VN" sz="2600" b="1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79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7D1363EF-ED51-4D4F-AFAE-6318965B8D56}"/>
                  </a:ext>
                </a:extLst>
              </p:cNvPr>
              <p:cNvSpPr txBox="1"/>
              <p:nvPr/>
            </p:nvSpPr>
            <p:spPr>
              <a:xfrm>
                <a:off x="1498450" y="2015728"/>
                <a:ext cx="7690927" cy="7060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>
                    <a:solidFill>
                      <a:schemeClr val="bg1"/>
                    </a:solidFill>
                    <a:latin typeface="Cambria Math"/>
                    <a:cs typeface="Arial" panose="020B0604020202020204" pitchFamily="34" charset="0"/>
                  </a:rPr>
                  <a:t>− </a:t>
                </a:r>
                <a:r>
                  <a:rPr lang="en-US" sz="24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−10</m:t>
                        </m:r>
                      </m:den>
                    </m:f>
                    <m:r>
                      <a:rPr lang="en-US" sz="2400" b="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 −</m:t>
                    </m:r>
                    <m:r>
                      <a:rPr lang="en-US" sz="2400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Ư</m:t>
                    </m:r>
                    <m:r>
                      <a:rPr lang="en-US" sz="2400" b="1" i="0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; </m:t>
                    </m:r>
                    <m:f>
                      <m:fPr>
                        <m:ctrlPr>
                          <a:rPr lang="en-US" sz="24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  <m:r>
                      <a:rPr lang="en-US" sz="2400" b="1" i="0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a:rPr lang="en-US" sz="2400" b="1" i="0" dirty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−</m:t>
                    </m:r>
                    <m:r>
                      <a:rPr lang="en-US" sz="2400" b="1" i="0" dirty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𝐂</m:t>
                    </m:r>
                    <m:r>
                      <a:rPr lang="en-US" sz="2400" b="1" i="0" dirty="0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; 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1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400" b="1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15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1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400" b="1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11</m:t>
                        </m:r>
                      </m:den>
                    </m:f>
                    <m:r>
                      <a:rPr lang="en-US" sz="2400" b="1" i="0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 −</m:t>
                    </m:r>
                    <m:r>
                      <a:rPr lang="en-US" sz="2400" b="1" i="0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𝐀</m:t>
                    </m:r>
                    <m:r>
                      <a:rPr lang="en-US" sz="2400" b="1" i="0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;  </m:t>
                    </m:r>
                    <m:f>
                      <m:fPr>
                        <m:ctrlPr>
                          <a:rPr lang="en-US" sz="24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9</m:t>
                        </m:r>
                      </m:den>
                    </m:f>
                    <m:r>
                      <a:rPr lang="en-US" sz="2400" b="1" i="0" dirty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 −</m:t>
                    </m:r>
                    <m:r>
                      <a:rPr lang="en-US" sz="2400" b="1" i="0" dirty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𝐈</m:t>
                    </m:r>
                    <m:r>
                      <a:rPr lang="en-US" sz="2400" b="1" i="0" dirty="0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en-US" sz="24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1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400" b="1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b="1" dirty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1" dirty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0" dirty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24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  </a:t>
                </a:r>
                <a:endParaRPr lang="x-none" sz="2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D1363EF-ED51-4D4F-AFAE-6318965B8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8450" y="2015728"/>
                <a:ext cx="7690927" cy="706091"/>
              </a:xfrm>
              <a:prstGeom prst="rect">
                <a:avLst/>
              </a:prstGeom>
              <a:blipFill rotWithShape="0">
                <a:blip r:embed="rId6"/>
                <a:stretch>
                  <a:fillRect b="-695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D1363EF-ED51-4D4F-AFAE-6318965B8D56}"/>
              </a:ext>
            </a:extLst>
          </p:cNvPr>
          <p:cNvSpPr txBox="1"/>
          <p:nvPr/>
        </p:nvSpPr>
        <p:spPr>
          <a:xfrm>
            <a:off x="347052" y="472940"/>
            <a:ext cx="95404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Bài </a:t>
            </a:r>
            <a:r>
              <a:rPr lang="en-US" sz="2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x-none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Sắp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xếp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các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phân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số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sau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theo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thứ</a:t>
            </a:r>
            <a:r>
              <a:rPr lang="en-US" sz="24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tự</a:t>
            </a:r>
            <a:r>
              <a:rPr lang="en-US" sz="24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từ</a:t>
            </a:r>
            <a:r>
              <a:rPr lang="en-US" sz="24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nhỏ</a:t>
            </a:r>
            <a:r>
              <a:rPr lang="en-US" sz="24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đến</a:t>
            </a:r>
            <a:r>
              <a:rPr lang="en-US" sz="24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lớn</a:t>
            </a:r>
            <a:r>
              <a:rPr lang="en-US" sz="24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để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tìm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ra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bí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quyết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giúp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học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sinh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đạt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được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kết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quả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tốt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trong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học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tập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Biết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rằng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2400" dirty="0" err="1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mỗi</a:t>
            </a:r>
            <a:r>
              <a:rPr lang="en-US" sz="2400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phân</a:t>
            </a:r>
            <a:r>
              <a:rPr lang="en-US" sz="2400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ứng</a:t>
            </a:r>
            <a:r>
              <a:rPr lang="en-US" sz="2400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với</a:t>
            </a:r>
            <a:r>
              <a:rPr lang="en-US" sz="2400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một</a:t>
            </a:r>
            <a:r>
              <a:rPr lang="en-US" sz="2400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chữ</a:t>
            </a:r>
            <a:r>
              <a:rPr lang="en-US" sz="2400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cái</a:t>
            </a:r>
            <a:r>
              <a:rPr lang="en-US" sz="2400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trong</a:t>
            </a:r>
            <a:r>
              <a:rPr lang="en-US" sz="2400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bí</a:t>
            </a:r>
            <a:r>
              <a:rPr lang="en-US" sz="2400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quyết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đó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: </a:t>
            </a:r>
            <a:endParaRPr lang="x-none" sz="24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1413493" y="1978290"/>
                <a:ext cx="425116" cy="698396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</a:rPr>
                  <a:t> 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3493" y="1978290"/>
                <a:ext cx="425116" cy="69839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2454597" y="1978290"/>
                <a:ext cx="776175" cy="706091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−10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</a:rPr>
                  <a:t> 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4597" y="1978290"/>
                <a:ext cx="776175" cy="70609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/>
              <p:cNvSpPr/>
              <p:nvPr/>
            </p:nvSpPr>
            <p:spPr>
              <a:xfrm>
                <a:off x="3881064" y="1978290"/>
                <a:ext cx="596638" cy="706091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</a:rPr>
                  <a:t> 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6" name="Rectangle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064" y="1978290"/>
                <a:ext cx="596638" cy="70609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/>
              <p:cNvSpPr/>
              <p:nvPr/>
            </p:nvSpPr>
            <p:spPr>
              <a:xfrm>
                <a:off x="5101832" y="1936775"/>
                <a:ext cx="776175" cy="797462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US" sz="2400" i="0" smtClean="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US" sz="2400" i="0" smtClean="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1832" y="1936775"/>
                <a:ext cx="776175" cy="79746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/>
              <p:cNvSpPr/>
              <p:nvPr/>
            </p:nvSpPr>
            <p:spPr>
              <a:xfrm>
                <a:off x="6508529" y="1946375"/>
                <a:ext cx="425116" cy="801373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i="0" smtClean="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 i="0" smtClean="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8529" y="1946375"/>
                <a:ext cx="425116" cy="801373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/>
              <p:cNvSpPr/>
              <p:nvPr/>
            </p:nvSpPr>
            <p:spPr>
              <a:xfrm>
                <a:off x="7545611" y="1946375"/>
                <a:ext cx="604653" cy="801245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US" sz="2400" i="0" smtClean="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 i="0" smtClean="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9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611" y="1946375"/>
                <a:ext cx="604653" cy="80124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Rectangle 70"/>
          <p:cNvSpPr/>
          <p:nvPr/>
        </p:nvSpPr>
        <p:spPr>
          <a:xfrm>
            <a:off x="553969" y="6420081"/>
            <a:ext cx="10936931" cy="387350"/>
          </a:xfrm>
          <a:prstGeom prst="rect">
            <a:avLst/>
          </a:prstGeom>
          <a:noFill/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553969" y="6413379"/>
            <a:ext cx="1841748" cy="387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2399662" y="6413379"/>
            <a:ext cx="1877878" cy="387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285364" y="6413379"/>
            <a:ext cx="1877878" cy="387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159895" y="6413379"/>
            <a:ext cx="1841748" cy="387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8009616" y="6401911"/>
            <a:ext cx="1877878" cy="387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9887773" y="6413379"/>
            <a:ext cx="1603127" cy="38049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5" name="TiengChuongLopHoc-V.A-4025349.mp3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1000" end="2963.3183"/>
                </p14:media>
              </p:ext>
            </p:extLst>
          </p:nvPr>
        </p:nvPicPr>
        <p:blipFill>
          <a:blip r:embed="rId13"/>
          <a:stretch>
            <a:fillRect/>
          </a:stretch>
        </p:blipFill>
        <p:spPr>
          <a:xfrm>
            <a:off x="8305344" y="7201795"/>
            <a:ext cx="406400" cy="406400"/>
          </a:xfrm>
          <a:prstGeom prst="rect">
            <a:avLst/>
          </a:prstGeom>
        </p:spPr>
      </p:pic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BDB1AD87-978A-0749-83D3-E6DC3550F90C}"/>
              </a:ext>
            </a:extLst>
          </p:cNvPr>
          <p:cNvSpPr txBox="1"/>
          <p:nvPr/>
        </p:nvSpPr>
        <p:spPr>
          <a:xfrm>
            <a:off x="4352763" y="3107984"/>
            <a:ext cx="2432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endParaRPr lang="x-none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xmlns="" id="{BDB1AD87-978A-0749-83D3-E6DC3550F90C}"/>
              </a:ext>
            </a:extLst>
          </p:cNvPr>
          <p:cNvSpPr txBox="1"/>
          <p:nvPr/>
        </p:nvSpPr>
        <p:spPr>
          <a:xfrm>
            <a:off x="708052" y="3450443"/>
            <a:ext cx="9846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: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9240.</a:t>
            </a:r>
            <a:endParaRPr lang="x-none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xmlns="" id="{BDB1AD87-978A-0749-83D3-E6DC3550F90C}"/>
              </a:ext>
            </a:extLst>
          </p:cNvPr>
          <p:cNvSpPr txBox="1"/>
          <p:nvPr/>
        </p:nvSpPr>
        <p:spPr>
          <a:xfrm>
            <a:off x="729085" y="4008902"/>
            <a:ext cx="1647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: </a:t>
            </a:r>
            <a:endParaRPr lang="x-none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07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0"/>
                            </p:stCondLst>
                            <p:childTnLst>
                              <p:par>
                                <p:cTn id="4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9" dur="1428" fill="hold"/>
                                        <p:tgtEl>
                                          <p:spTgt spid="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67424">
                <p:cTn id="8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5"/>
                </p:tgtEl>
              </p:cMediaNode>
            </p:audio>
          </p:childTnLst>
        </p:cTn>
      </p:par>
    </p:tnLst>
    <p:bldLst>
      <p:bldP spid="3" grpId="0"/>
      <p:bldP spid="26" grpId="0" animBg="1"/>
      <p:bldP spid="27" grpId="0" animBg="1"/>
      <p:bldP spid="66" grpId="0" animBg="1"/>
      <p:bldP spid="67" grpId="0" animBg="1"/>
      <p:bldP spid="68" grpId="0" animBg="1"/>
      <p:bldP spid="69" grpId="0" animBg="1"/>
      <p:bldP spid="71" grpId="0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94" grpId="0" animBg="1"/>
      <p:bldP spid="94" grpId="1" animBg="1"/>
      <p:bldP spid="96" grpId="0"/>
      <p:bldP spid="97" grpId="0"/>
      <p:bldP spid="9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id="{7D1363EF-ED51-4D4F-AFAE-6318965B8D56}"/>
                  </a:ext>
                </a:extLst>
              </p:cNvPr>
              <p:cNvSpPr txBox="1"/>
              <p:nvPr/>
            </p:nvSpPr>
            <p:spPr>
              <a:xfrm>
                <a:off x="1676475" y="431345"/>
                <a:ext cx="7690927" cy="7060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>
                    <a:solidFill>
                      <a:schemeClr val="bg1"/>
                    </a:solidFill>
                    <a:latin typeface="Cambria Math"/>
                    <a:cs typeface="Arial" panose="020B0604020202020204" pitchFamily="34" charset="0"/>
                  </a:rPr>
                  <a:t>− </a:t>
                </a:r>
                <a:r>
                  <a:rPr lang="en-US" sz="24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−10</m:t>
                        </m:r>
                      </m:den>
                    </m:f>
                    <m:r>
                      <a:rPr lang="en-US" sz="2400" b="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 −</m:t>
                    </m:r>
                    <m:r>
                      <a:rPr lang="en-US" sz="2400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Ư</m:t>
                    </m:r>
                    <m:r>
                      <a:rPr lang="en-US" sz="2400" b="1" i="0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; </m:t>
                    </m:r>
                    <m:f>
                      <m:fPr>
                        <m:ctrlPr>
                          <a:rPr lang="en-US" sz="24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  <m:r>
                      <a:rPr lang="en-US" sz="2400" b="1" i="0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a:rPr lang="en-US" sz="2400" b="1" i="0" dirty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−</m:t>
                    </m:r>
                    <m:r>
                      <a:rPr lang="en-US" sz="2400" b="1" i="0" dirty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𝐂</m:t>
                    </m:r>
                    <m:r>
                      <a:rPr lang="en-US" sz="2400" b="1" i="0" dirty="0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; 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1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400" b="1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15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1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400" b="1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11</m:t>
                        </m:r>
                      </m:den>
                    </m:f>
                    <m:r>
                      <a:rPr lang="en-US" sz="2400" b="1" i="0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 −</m:t>
                    </m:r>
                    <m:r>
                      <a:rPr lang="en-US" sz="2400" b="1" i="0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𝐀</m:t>
                    </m:r>
                    <m:r>
                      <a:rPr lang="en-US" sz="2400" b="1" i="0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;  </m:t>
                    </m:r>
                    <m:f>
                      <m:fPr>
                        <m:ctrlPr>
                          <a:rPr lang="en-US" sz="24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9</m:t>
                        </m:r>
                      </m:den>
                    </m:f>
                    <m:r>
                      <a:rPr lang="en-US" sz="2400" b="1" i="0" dirty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 −</m:t>
                    </m:r>
                    <m:r>
                      <a:rPr lang="en-US" sz="2400" b="1" i="0" dirty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𝐈</m:t>
                    </m:r>
                    <m:r>
                      <a:rPr lang="en-US" sz="2400" b="1" i="0" dirty="0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en-US" sz="24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1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400" b="1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b="1" dirty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1" dirty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0" dirty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24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  </a:t>
                </a:r>
                <a:endParaRPr lang="x-none" sz="2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D1363EF-ED51-4D4F-AFAE-6318965B8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75" y="431345"/>
                <a:ext cx="7690927" cy="706091"/>
              </a:xfrm>
              <a:prstGeom prst="rect">
                <a:avLst/>
              </a:prstGeom>
              <a:blipFill rotWithShape="0">
                <a:blip r:embed="rId3"/>
                <a:stretch>
                  <a:fillRect b="-603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591518" y="439040"/>
                <a:ext cx="425116" cy="698396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</a:rPr>
                  <a:t> 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1518" y="439040"/>
                <a:ext cx="425116" cy="69839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632622" y="431345"/>
                <a:ext cx="776175" cy="706091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−10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</a:rPr>
                  <a:t> 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2622" y="431345"/>
                <a:ext cx="776175" cy="70609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059089" y="431345"/>
                <a:ext cx="596638" cy="706091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</a:rPr>
                  <a:t> 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9089" y="431345"/>
                <a:ext cx="596638" cy="70609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279857" y="339974"/>
                <a:ext cx="776175" cy="797462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US" sz="2400" i="0" smtClean="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US" sz="2400" i="0" smtClean="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9857" y="339974"/>
                <a:ext cx="776175" cy="79746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686554" y="336063"/>
                <a:ext cx="425116" cy="801373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i="0" smtClean="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 i="0" smtClean="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554" y="336063"/>
                <a:ext cx="425116" cy="80137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7723636" y="336191"/>
                <a:ext cx="604653" cy="801245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US" sz="2400" i="0" smtClean="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 i="0" smtClean="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3636" y="336191"/>
                <a:ext cx="604653" cy="80124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DB1AD87-978A-0749-83D3-E6DC3550F90C}"/>
              </a:ext>
            </a:extLst>
          </p:cNvPr>
          <p:cNvSpPr txBox="1"/>
          <p:nvPr/>
        </p:nvSpPr>
        <p:spPr>
          <a:xfrm>
            <a:off x="289610" y="339974"/>
            <a:ext cx="1647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: </a:t>
            </a:r>
            <a:endParaRPr lang="x-none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662278" y="1228807"/>
            <a:ext cx="1844990" cy="413876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980453" y="1245110"/>
            <a:ext cx="2909282" cy="397573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id="{7D1363EF-ED51-4D4F-AFAE-6318965B8D56}"/>
                  </a:ext>
                </a:extLst>
              </p:cNvPr>
              <p:cNvSpPr txBox="1"/>
              <p:nvPr/>
            </p:nvSpPr>
            <p:spPr>
              <a:xfrm>
                <a:off x="1236276" y="1758332"/>
                <a:ext cx="1560716" cy="757259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6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10</m:t>
                        </m:r>
                      </m:den>
                    </m:f>
                  </m:oMath>
                </a14:m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 </m:t>
                        </m:r>
                        <m:r>
                          <m:rPr>
                            <m:nor/>
                          </m:rPr>
                          <a:rPr lang="en-US" sz="26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2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x-none" sz="2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D1363EF-ED51-4D4F-AFAE-6318965B8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6276" y="1758332"/>
                <a:ext cx="1560716" cy="757259"/>
              </a:xfrm>
              <a:prstGeom prst="rect">
                <a:avLst/>
              </a:prstGeom>
              <a:blipFill rotWithShape="0">
                <a:blip r:embed="rId10"/>
                <a:stretch>
                  <a:fillRect b="-56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7D1363EF-ED51-4D4F-AFAE-6318965B8D56}"/>
                  </a:ext>
                </a:extLst>
              </p:cNvPr>
              <p:cNvSpPr txBox="1"/>
              <p:nvPr/>
            </p:nvSpPr>
            <p:spPr>
              <a:xfrm>
                <a:off x="6754221" y="1723569"/>
                <a:ext cx="2504693" cy="757259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6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  <m:r>
                      <a:rPr lang="en-US" sz="2600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 </m:t>
                    </m:r>
                    <m:f>
                      <m:fPr>
                        <m:ctrlPr>
                          <a:rPr lang="en-US" sz="2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6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15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6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1</m:t>
                        </m:r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9</m:t>
                        </m:r>
                      </m:den>
                    </m:f>
                  </m:oMath>
                </a14:m>
                <a:endParaRPr lang="x-none" sz="2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D1363EF-ED51-4D4F-AFAE-6318965B8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4221" y="1723569"/>
                <a:ext cx="2504693" cy="757259"/>
              </a:xfrm>
              <a:prstGeom prst="rect">
                <a:avLst/>
              </a:prstGeom>
              <a:blipFill rotWithShape="0">
                <a:blip r:embed="rId11"/>
                <a:stretch>
                  <a:fillRect b="-564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ounded Rectangle 24"/>
          <p:cNvSpPr/>
          <p:nvPr/>
        </p:nvSpPr>
        <p:spPr>
          <a:xfrm>
            <a:off x="967293" y="1286551"/>
            <a:ext cx="1718562" cy="2837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endParaRPr lang="en-US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889735" y="1272771"/>
            <a:ext cx="2144389" cy="36647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dương</a:t>
            </a:r>
            <a:endParaRPr lang="en-US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1479236" y="2529698"/>
            <a:ext cx="150668" cy="793168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397588" y="2521889"/>
            <a:ext cx="397633" cy="768675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="" id="{7D1363EF-ED51-4D4F-AFAE-6318965B8D56}"/>
                  </a:ext>
                </a:extLst>
              </p:cNvPr>
              <p:cNvSpPr txBox="1"/>
              <p:nvPr/>
            </p:nvSpPr>
            <p:spPr>
              <a:xfrm>
                <a:off x="967293" y="3290564"/>
                <a:ext cx="2200960" cy="75745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6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6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i="0" dirty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30</m:t>
                        </m:r>
                      </m:den>
                    </m:f>
                  </m:oMath>
                </a14:m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6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30</m:t>
                        </m:r>
                      </m:den>
                    </m:f>
                  </m:oMath>
                </a14:m>
                <a:endParaRPr lang="x-none" sz="2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D1363EF-ED51-4D4F-AFAE-6318965B8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293" y="3290564"/>
                <a:ext cx="2200960" cy="757451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1879072" y="3299337"/>
            <a:ext cx="462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en-US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xmlns="" id="{7D1363EF-ED51-4D4F-AFAE-6318965B8D56}"/>
                  </a:ext>
                </a:extLst>
              </p:cNvPr>
              <p:cNvSpPr txBox="1"/>
              <p:nvPr/>
            </p:nvSpPr>
            <p:spPr>
              <a:xfrm>
                <a:off x="1141590" y="5112692"/>
                <a:ext cx="1778319" cy="757323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6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6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600" i="0" dirty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i="0" dirty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6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10</m:t>
                        </m:r>
                      </m:den>
                    </m:f>
                  </m:oMath>
                </a14:m>
                <a:endParaRPr lang="x-none" sz="2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D1363EF-ED51-4D4F-AFAE-6318965B8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590" y="5112692"/>
                <a:ext cx="1778319" cy="757323"/>
              </a:xfrm>
              <a:prstGeom prst="rect">
                <a:avLst/>
              </a:prstGeom>
              <a:blipFill rotWithShape="0">
                <a:blip r:embed="rId13"/>
                <a:stretch>
                  <a:fillRect b="-564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/>
          <p:cNvCxnSpPr/>
          <p:nvPr/>
        </p:nvCxnSpPr>
        <p:spPr>
          <a:xfrm flipH="1">
            <a:off x="5807819" y="2570731"/>
            <a:ext cx="1844990" cy="413876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7664999" y="2562464"/>
            <a:ext cx="2439106" cy="45082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5170811" y="2137228"/>
            <a:ext cx="1589123" cy="68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nhỏ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lang="en-US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9267618" y="2148686"/>
            <a:ext cx="1652361" cy="6872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lớn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lang="en-US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xmlns="" id="{7D1363EF-ED51-4D4F-AFAE-6318965B8D56}"/>
                  </a:ext>
                </a:extLst>
              </p:cNvPr>
              <p:cNvSpPr txBox="1"/>
              <p:nvPr/>
            </p:nvSpPr>
            <p:spPr>
              <a:xfrm>
                <a:off x="5661868" y="3053132"/>
                <a:ext cx="1018610" cy="757259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 b="0" i="0" dirty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b="0" i="0" dirty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9</m:t>
                        </m:r>
                      </m:den>
                    </m:f>
                  </m:oMath>
                </a14:m>
                <a:endParaRPr lang="x-none" sz="2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D1363EF-ED51-4D4F-AFAE-6318965B8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1868" y="3053132"/>
                <a:ext cx="1018610" cy="757259"/>
              </a:xfrm>
              <a:prstGeom prst="rect">
                <a:avLst/>
              </a:prstGeom>
              <a:blipFill rotWithShape="0">
                <a:blip r:embed="rId14"/>
                <a:stretch>
                  <a:fillRect b="-564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xmlns="" id="{7D1363EF-ED51-4D4F-AFAE-6318965B8D56}"/>
                  </a:ext>
                </a:extLst>
              </p:cNvPr>
              <p:cNvSpPr txBox="1"/>
              <p:nvPr/>
            </p:nvSpPr>
            <p:spPr>
              <a:xfrm>
                <a:off x="9267450" y="3043945"/>
                <a:ext cx="1362512" cy="757259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den>
                    </m:f>
                  </m:oMath>
                </a14:m>
                <a:endParaRPr lang="x-none" sz="2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D1363EF-ED51-4D4F-AFAE-6318965B8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7450" y="3043945"/>
                <a:ext cx="1362512" cy="757259"/>
              </a:xfrm>
              <a:prstGeom prst="rect">
                <a:avLst/>
              </a:prstGeom>
              <a:blipFill rotWithShape="0">
                <a:blip r:embed="rId15"/>
                <a:stretch>
                  <a:fillRect b="-56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>
            <a:off x="6688037" y="3479576"/>
            <a:ext cx="475074" cy="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7211663" y="3053132"/>
                <a:ext cx="441146" cy="7062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1663" y="3053132"/>
                <a:ext cx="441146" cy="706219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Elbow Connector 55"/>
          <p:cNvCxnSpPr/>
          <p:nvPr/>
        </p:nvCxnSpPr>
        <p:spPr>
          <a:xfrm rot="5400000">
            <a:off x="5423503" y="3858580"/>
            <a:ext cx="774636" cy="690955"/>
          </a:xfrm>
          <a:prstGeom prst="bentConnector3">
            <a:avLst>
              <a:gd name="adj1" fmla="val 50000"/>
            </a:avLst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4752298" y="4381664"/>
                <a:ext cx="559038" cy="7023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21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298" y="4381664"/>
                <a:ext cx="559038" cy="702308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/>
              <p:cNvSpPr/>
              <p:nvPr/>
            </p:nvSpPr>
            <p:spPr>
              <a:xfrm>
                <a:off x="5615148" y="4399050"/>
                <a:ext cx="732499" cy="6985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21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9" name="Rectangle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5148" y="4399050"/>
                <a:ext cx="732499" cy="698525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/>
          <p:cNvSpPr txBox="1"/>
          <p:nvPr/>
        </p:nvSpPr>
        <p:spPr>
          <a:xfrm>
            <a:off x="5232044" y="4467294"/>
            <a:ext cx="4623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en-US" sz="3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3" name="Elbow Connector 62"/>
          <p:cNvCxnSpPr/>
          <p:nvPr/>
        </p:nvCxnSpPr>
        <p:spPr>
          <a:xfrm rot="16200000" flipH="1">
            <a:off x="6155761" y="3860039"/>
            <a:ext cx="764540" cy="677943"/>
          </a:xfrm>
          <a:prstGeom prst="bentConnector3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/>
              <p:cNvSpPr/>
              <p:nvPr/>
            </p:nvSpPr>
            <p:spPr>
              <a:xfrm>
                <a:off x="7052146" y="4395266"/>
                <a:ext cx="508473" cy="7060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2146" y="4395266"/>
                <a:ext cx="508473" cy="706091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/>
              <p:cNvSpPr/>
              <p:nvPr/>
            </p:nvSpPr>
            <p:spPr>
              <a:xfrm>
                <a:off x="6474702" y="4421043"/>
                <a:ext cx="559038" cy="7023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4702" y="4421043"/>
                <a:ext cx="559038" cy="702308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68"/>
          <p:cNvSpPr txBox="1"/>
          <p:nvPr/>
        </p:nvSpPr>
        <p:spPr>
          <a:xfrm>
            <a:off x="6727829" y="4465850"/>
            <a:ext cx="4623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en-US" sz="3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xmlns="" id="{7D1363EF-ED51-4D4F-AFAE-6318965B8D56}"/>
                  </a:ext>
                </a:extLst>
              </p:cNvPr>
              <p:cNvSpPr txBox="1"/>
              <p:nvPr/>
            </p:nvSpPr>
            <p:spPr>
              <a:xfrm>
                <a:off x="5627883" y="5112692"/>
                <a:ext cx="1249120" cy="74911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&lt;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 b="0" i="0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b="0" i="0" dirty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2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x-none" sz="2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D1363EF-ED51-4D4F-AFAE-6318965B8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7883" y="5112692"/>
                <a:ext cx="1249120" cy="749116"/>
              </a:xfrm>
              <a:prstGeom prst="rect">
                <a:avLst/>
              </a:prstGeom>
              <a:blipFill rotWithShape="0">
                <a:blip r:embed="rId21"/>
                <a:stretch>
                  <a:fillRect b="-569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5" name="Straight Arrow Connector 74"/>
          <p:cNvCxnSpPr/>
          <p:nvPr/>
        </p:nvCxnSpPr>
        <p:spPr>
          <a:xfrm flipH="1">
            <a:off x="9466585" y="3816740"/>
            <a:ext cx="129726" cy="518517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/>
              <p:cNvSpPr/>
              <p:nvPr/>
            </p:nvSpPr>
            <p:spPr>
              <a:xfrm>
                <a:off x="9171825" y="4310931"/>
                <a:ext cx="559038" cy="7023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8</m:t>
                        </m:r>
                      </m:den>
                    </m:f>
                  </m:oMath>
                </a14:m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6" name="Rectangle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1825" y="4310931"/>
                <a:ext cx="559038" cy="702308"/>
              </a:xfrm>
              <a:prstGeom prst="rect">
                <a:avLst/>
              </a:prstGeom>
              <a:blipFill rotWithShape="0">
                <a:blip r:embed="rId22"/>
                <a:stretch>
                  <a:fillRect l="-17582" b="-6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7" name="Straight Arrow Connector 76"/>
          <p:cNvCxnSpPr/>
          <p:nvPr/>
        </p:nvCxnSpPr>
        <p:spPr>
          <a:xfrm>
            <a:off x="10321705" y="3865152"/>
            <a:ext cx="112865" cy="444528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Rectangle 77"/>
              <p:cNvSpPr/>
              <p:nvPr/>
            </p:nvSpPr>
            <p:spPr>
              <a:xfrm>
                <a:off x="10034124" y="4309680"/>
                <a:ext cx="871875" cy="7014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11</m:t>
                        </m:r>
                      </m:den>
                    </m:f>
                  </m:oMath>
                </a14:m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8" name="Rectangle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4124" y="4309680"/>
                <a:ext cx="871875" cy="701410"/>
              </a:xfrm>
              <a:prstGeom prst="rect">
                <a:avLst/>
              </a:prstGeom>
              <a:blipFill rotWithShape="0">
                <a:blip r:embed="rId23"/>
                <a:stretch>
                  <a:fillRect l="-10490" b="-6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Box 78"/>
          <p:cNvSpPr txBox="1"/>
          <p:nvPr/>
        </p:nvSpPr>
        <p:spPr>
          <a:xfrm>
            <a:off x="9671629" y="4379696"/>
            <a:ext cx="347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en-US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xmlns="" id="{7D1363EF-ED51-4D4F-AFAE-6318965B8D56}"/>
                  </a:ext>
                </a:extLst>
              </p:cNvPr>
              <p:cNvSpPr txBox="1"/>
              <p:nvPr/>
            </p:nvSpPr>
            <p:spPr>
              <a:xfrm>
                <a:off x="9367402" y="5069910"/>
                <a:ext cx="1498772" cy="757259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x-none" sz="2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D1363EF-ED51-4D4F-AFAE-6318965B8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7402" y="5069910"/>
                <a:ext cx="1498772" cy="757259"/>
              </a:xfrm>
              <a:prstGeom prst="rect">
                <a:avLst/>
              </a:prstGeom>
              <a:blipFill rotWithShape="0">
                <a:blip r:embed="rId24"/>
                <a:stretch>
                  <a:fillRect b="-564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Oval 81"/>
          <p:cNvSpPr/>
          <p:nvPr/>
        </p:nvSpPr>
        <p:spPr>
          <a:xfrm>
            <a:off x="7750827" y="5067672"/>
            <a:ext cx="723947" cy="76972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1</a:t>
            </a:r>
          </a:p>
        </p:txBody>
      </p:sp>
      <p:sp>
        <p:nvSpPr>
          <p:cNvPr id="83" name="Rounded Rectangle 82"/>
          <p:cNvSpPr/>
          <p:nvPr/>
        </p:nvSpPr>
        <p:spPr>
          <a:xfrm>
            <a:off x="100500" y="2559477"/>
            <a:ext cx="1529404" cy="6872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endParaRPr lang="en-US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4178238" y="3742523"/>
            <a:ext cx="1529404" cy="6872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endParaRPr lang="en-US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6671853" y="3733842"/>
            <a:ext cx="1529404" cy="6872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endParaRPr lang="en-US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10312469" y="3799034"/>
            <a:ext cx="1529404" cy="6872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hỗn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endParaRPr lang="en-US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val 86"/>
          <p:cNvSpPr/>
          <p:nvPr/>
        </p:nvSpPr>
        <p:spPr>
          <a:xfrm>
            <a:off x="3973607" y="5129510"/>
            <a:ext cx="706583" cy="79097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0</a:t>
            </a:r>
            <a:endParaRPr lang="en-US" sz="3600" dirty="0"/>
          </a:p>
        </p:txBody>
      </p:sp>
      <p:sp>
        <p:nvSpPr>
          <p:cNvPr id="88" name="TextBox 87"/>
          <p:cNvSpPr txBox="1"/>
          <p:nvPr/>
        </p:nvSpPr>
        <p:spPr>
          <a:xfrm>
            <a:off x="3211554" y="5174091"/>
            <a:ext cx="462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en-US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870634" y="5181900"/>
            <a:ext cx="462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en-US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7050349" y="5129510"/>
            <a:ext cx="462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en-US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8709429" y="5137319"/>
            <a:ext cx="462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en-US" sz="40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Rounded Rectangle 93"/>
          <p:cNvSpPr/>
          <p:nvPr/>
        </p:nvSpPr>
        <p:spPr>
          <a:xfrm>
            <a:off x="3584850" y="1487282"/>
            <a:ext cx="2471182" cy="41139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sánh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Rounded Rectangle 94"/>
          <p:cNvSpPr/>
          <p:nvPr/>
        </p:nvSpPr>
        <p:spPr>
          <a:xfrm>
            <a:off x="6736589" y="2829784"/>
            <a:ext cx="2218752" cy="41139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sánh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1141590" y="5926941"/>
            <a:ext cx="691915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FFFF00"/>
                </a:solidFill>
              </a:rPr>
              <a:t>T</a:t>
            </a:r>
            <a:endParaRPr lang="en-US" sz="3600" b="1">
              <a:solidFill>
                <a:srgbClr val="FFFF00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596404" y="5926941"/>
            <a:ext cx="691915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Ự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394572" y="5920480"/>
            <a:ext cx="691915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FF00"/>
                </a:solidFill>
              </a:rPr>
              <a:t>G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6786443" y="5920480"/>
            <a:ext cx="691915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FF00"/>
                </a:solidFill>
              </a:rPr>
              <a:t>I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8931374" y="5945009"/>
            <a:ext cx="691915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FFFF00"/>
                </a:solidFill>
              </a:rPr>
              <a:t>Á</a:t>
            </a:r>
            <a:endParaRPr lang="en-US" sz="3600" b="1">
              <a:solidFill>
                <a:srgbClr val="FFFF0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0367679" y="5920480"/>
            <a:ext cx="691915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FFFF00"/>
                </a:solidFill>
              </a:rPr>
              <a:t>C</a:t>
            </a:r>
            <a:endParaRPr lang="en-US" sz="3600" b="1">
              <a:solidFill>
                <a:srgbClr val="FFFF00"/>
              </a:solidFill>
            </a:endParaRPr>
          </a:p>
        </p:txBody>
      </p:sp>
      <p:sp>
        <p:nvSpPr>
          <p:cNvPr id="102" name="Curved Left Arrow 101"/>
          <p:cNvSpPr/>
          <p:nvPr/>
        </p:nvSpPr>
        <p:spPr>
          <a:xfrm>
            <a:off x="7639929" y="3404042"/>
            <a:ext cx="661510" cy="1537595"/>
          </a:xfrm>
          <a:prstGeom prst="curvedLeftArrow">
            <a:avLst>
              <a:gd name="adj1" fmla="val 25000"/>
              <a:gd name="adj2" fmla="val 45040"/>
              <a:gd name="adj3" fmla="val 20087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Arrow Connector 104"/>
          <p:cNvCxnSpPr/>
          <p:nvPr/>
        </p:nvCxnSpPr>
        <p:spPr>
          <a:xfrm flipH="1">
            <a:off x="5232044" y="3865152"/>
            <a:ext cx="575776" cy="602142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endCxn id="59" idx="0"/>
          </p:cNvCxnSpPr>
          <p:nvPr/>
        </p:nvCxnSpPr>
        <p:spPr>
          <a:xfrm flipH="1">
            <a:off x="5981398" y="3865152"/>
            <a:ext cx="419993" cy="533898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ounded Rectangle 112"/>
          <p:cNvSpPr/>
          <p:nvPr/>
        </p:nvSpPr>
        <p:spPr>
          <a:xfrm>
            <a:off x="1026170" y="4564045"/>
            <a:ext cx="1893739" cy="3775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>
                <a:solidFill>
                  <a:srgbClr val="FF0000"/>
                </a:solidFill>
              </a:rPr>
              <a:t>+ 40 </a:t>
            </a:r>
            <a:r>
              <a:rPr lang="en-US" sz="3000" dirty="0" err="1" smtClean="0">
                <a:solidFill>
                  <a:srgbClr val="FF0000"/>
                </a:solidFill>
              </a:rPr>
              <a:t>điểm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endParaRPr lang="en-US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72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500"/>
                            </p:stCondLst>
                            <p:childTnLst>
                              <p:par>
                                <p:cTn id="1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000"/>
                            </p:stCondLst>
                            <p:childTnLst>
                              <p:par>
                                <p:cTn id="1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1500"/>
                            </p:stCondLst>
                            <p:childTnLst>
                              <p:par>
                                <p:cTn id="1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2000"/>
                            </p:stCondLst>
                            <p:childTnLst>
                              <p:par>
                                <p:cTn id="176" presetID="14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7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9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500"/>
                            </p:stCondLst>
                            <p:childTnLst>
                              <p:par>
                                <p:cTn id="1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0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500"/>
                            </p:stCondLst>
                            <p:childTnLst>
                              <p:par>
                                <p:cTn id="2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0" presetClass="entr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8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6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2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8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4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0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  <p:bldP spid="8" grpId="1" animBg="1"/>
      <p:bldP spid="19" grpId="0" animBg="1"/>
      <p:bldP spid="20" grpId="0" animBg="1"/>
      <p:bldP spid="25" grpId="0"/>
      <p:bldP spid="26" grpId="0"/>
      <p:bldP spid="29" grpId="0" animBg="1"/>
      <p:bldP spid="30" grpId="0"/>
      <p:bldP spid="31" grpId="0" animBg="1"/>
      <p:bldP spid="38" grpId="0"/>
      <p:bldP spid="42" grpId="0"/>
      <p:bldP spid="44" grpId="0" animBg="1"/>
      <p:bldP spid="47" grpId="0" animBg="1"/>
      <p:bldP spid="50" grpId="0" animBg="1"/>
      <p:bldP spid="58" grpId="0" animBg="1"/>
      <p:bldP spid="59" grpId="0" animBg="1"/>
      <p:bldP spid="60" grpId="0"/>
      <p:bldP spid="67" grpId="0" animBg="1"/>
      <p:bldP spid="68" grpId="0" animBg="1"/>
      <p:bldP spid="69" grpId="0"/>
      <p:bldP spid="74" grpId="0" animBg="1"/>
      <p:bldP spid="76" grpId="0" animBg="1"/>
      <p:bldP spid="78" grpId="0" animBg="1"/>
      <p:bldP spid="79" grpId="0"/>
      <p:bldP spid="81" grpId="0" animBg="1"/>
      <p:bldP spid="82" grpId="0" animBg="1"/>
      <p:bldP spid="83" grpId="0"/>
      <p:bldP spid="84" grpId="0"/>
      <p:bldP spid="85" grpId="0"/>
      <p:bldP spid="86" grpId="0"/>
      <p:bldP spid="87" grpId="0" animBg="1"/>
      <p:bldP spid="88" grpId="0"/>
      <p:bldP spid="89" grpId="0"/>
      <p:bldP spid="90" grpId="0"/>
      <p:bldP spid="91" grpId="0"/>
      <p:bldP spid="94" grpId="0" animBg="1"/>
      <p:bldP spid="94" grpId="1" animBg="1"/>
      <p:bldP spid="95" grpId="0" animBg="1"/>
      <p:bldP spid="95" grpId="1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2" grpId="1" animBg="1"/>
      <p:bldP spid="1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id="{7D1363EF-ED51-4D4F-AFAE-6318965B8D56}"/>
                  </a:ext>
                </a:extLst>
              </p:cNvPr>
              <p:cNvSpPr txBox="1"/>
              <p:nvPr/>
            </p:nvSpPr>
            <p:spPr>
              <a:xfrm>
                <a:off x="1676475" y="431345"/>
                <a:ext cx="7690927" cy="7060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>
                    <a:solidFill>
                      <a:schemeClr val="bg1"/>
                    </a:solidFill>
                    <a:latin typeface="Cambria Math"/>
                    <a:cs typeface="Arial" panose="020B0604020202020204" pitchFamily="34" charset="0"/>
                  </a:rPr>
                  <a:t>− </a:t>
                </a:r>
                <a:r>
                  <a:rPr lang="en-US" sz="24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−10</m:t>
                        </m:r>
                      </m:den>
                    </m:f>
                    <m:r>
                      <a:rPr lang="en-US" sz="2400" b="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 −</m:t>
                    </m:r>
                    <m:r>
                      <a:rPr lang="en-US" sz="2400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Ư</m:t>
                    </m:r>
                    <m:r>
                      <a:rPr lang="en-US" sz="2400" b="1" i="0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; </m:t>
                    </m:r>
                    <m:f>
                      <m:fPr>
                        <m:ctrlPr>
                          <a:rPr lang="en-US" sz="24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  <m:r>
                      <a:rPr lang="en-US" sz="2400" b="1" i="0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a:rPr lang="en-US" sz="2400" b="1" i="0" dirty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−</m:t>
                    </m:r>
                    <m:r>
                      <a:rPr lang="en-US" sz="2400" b="1" i="0" dirty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𝐂</m:t>
                    </m:r>
                    <m:r>
                      <a:rPr lang="en-US" sz="2400" b="1" i="0" dirty="0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; 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1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400" b="1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15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1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400" b="1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11</m:t>
                        </m:r>
                      </m:den>
                    </m:f>
                    <m:r>
                      <a:rPr lang="en-US" sz="2400" b="1" i="0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 −</m:t>
                    </m:r>
                    <m:r>
                      <a:rPr lang="en-US" sz="2400" b="1" i="0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𝐀</m:t>
                    </m:r>
                    <m:r>
                      <a:rPr lang="en-US" sz="2400" b="1" i="0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;  </m:t>
                    </m:r>
                    <m:f>
                      <m:fPr>
                        <m:ctrlPr>
                          <a:rPr lang="en-US" sz="24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9</m:t>
                        </m:r>
                      </m:den>
                    </m:f>
                    <m:r>
                      <a:rPr lang="en-US" sz="2400" b="1" i="0" dirty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 −</m:t>
                    </m:r>
                    <m:r>
                      <a:rPr lang="en-US" sz="2400" b="1" i="0" dirty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𝐈</m:t>
                    </m:r>
                    <m:r>
                      <a:rPr lang="en-US" sz="2400" b="1" i="0" dirty="0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en-US" sz="24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1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400" b="1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b="1" dirty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1" dirty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0" dirty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24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  </a:t>
                </a:r>
                <a:endParaRPr lang="x-none" sz="2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D1363EF-ED51-4D4F-AFAE-6318965B8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75" y="431345"/>
                <a:ext cx="7690927" cy="706091"/>
              </a:xfrm>
              <a:prstGeom prst="rect">
                <a:avLst/>
              </a:prstGeom>
              <a:blipFill rotWithShape="0">
                <a:blip r:embed="rId3"/>
                <a:stretch>
                  <a:fillRect b="-603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591518" y="439040"/>
                <a:ext cx="425116" cy="698396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</a:rPr>
                  <a:t> 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1518" y="439040"/>
                <a:ext cx="425116" cy="69839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632622" y="431345"/>
                <a:ext cx="776175" cy="706091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−10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</a:rPr>
                  <a:t> 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2622" y="431345"/>
                <a:ext cx="776175" cy="70609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059089" y="431345"/>
                <a:ext cx="596638" cy="706091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</a:rPr>
                  <a:t> 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9089" y="431345"/>
                <a:ext cx="596638" cy="70609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279857" y="339974"/>
                <a:ext cx="776175" cy="797462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US" sz="2400" i="0" smtClean="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US" sz="2400" i="0" smtClean="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9857" y="339974"/>
                <a:ext cx="776175" cy="79746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686554" y="336063"/>
                <a:ext cx="425116" cy="801373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i="0" smtClean="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 i="0" smtClean="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554" y="336063"/>
                <a:ext cx="425116" cy="80137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7723636" y="336191"/>
                <a:ext cx="604653" cy="801245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US" sz="240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 i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3636" y="336191"/>
                <a:ext cx="604653" cy="80124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DB1AD87-978A-0749-83D3-E6DC3550F90C}"/>
              </a:ext>
            </a:extLst>
          </p:cNvPr>
          <p:cNvSpPr txBox="1"/>
          <p:nvPr/>
        </p:nvSpPr>
        <p:spPr>
          <a:xfrm>
            <a:off x="289610" y="339974"/>
            <a:ext cx="1647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: </a:t>
            </a:r>
            <a:endParaRPr lang="x-none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662278" y="1228807"/>
            <a:ext cx="1844990" cy="413876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980453" y="1245110"/>
            <a:ext cx="2909282" cy="397573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id="{7D1363EF-ED51-4D4F-AFAE-6318965B8D56}"/>
                  </a:ext>
                </a:extLst>
              </p:cNvPr>
              <p:cNvSpPr txBox="1"/>
              <p:nvPr/>
            </p:nvSpPr>
            <p:spPr>
              <a:xfrm>
                <a:off x="1236276" y="1758332"/>
                <a:ext cx="1560716" cy="757259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6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10</m:t>
                        </m:r>
                      </m:den>
                    </m:f>
                  </m:oMath>
                </a14:m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 </m:t>
                        </m:r>
                        <m:r>
                          <m:rPr>
                            <m:nor/>
                          </m:rPr>
                          <a:rPr lang="en-US" sz="26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2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x-none" sz="2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D1363EF-ED51-4D4F-AFAE-6318965B8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6276" y="1758332"/>
                <a:ext cx="1560716" cy="757259"/>
              </a:xfrm>
              <a:prstGeom prst="rect">
                <a:avLst/>
              </a:prstGeom>
              <a:blipFill rotWithShape="0">
                <a:blip r:embed="rId10"/>
                <a:stretch>
                  <a:fillRect b="-56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7D1363EF-ED51-4D4F-AFAE-6318965B8D56}"/>
                  </a:ext>
                </a:extLst>
              </p:cNvPr>
              <p:cNvSpPr txBox="1"/>
              <p:nvPr/>
            </p:nvSpPr>
            <p:spPr>
              <a:xfrm>
                <a:off x="6754221" y="1723569"/>
                <a:ext cx="2504693" cy="757259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6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  <m:r>
                      <a:rPr lang="en-US" sz="2600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 </m:t>
                    </m:r>
                    <m:f>
                      <m:fPr>
                        <m:ctrlPr>
                          <a:rPr lang="en-US" sz="2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6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15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6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1</m:t>
                        </m:r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9</m:t>
                        </m:r>
                      </m:den>
                    </m:f>
                  </m:oMath>
                </a14:m>
                <a:endParaRPr lang="x-none" sz="2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D1363EF-ED51-4D4F-AFAE-6318965B8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4221" y="1723569"/>
                <a:ext cx="2504693" cy="757259"/>
              </a:xfrm>
              <a:prstGeom prst="rect">
                <a:avLst/>
              </a:prstGeom>
              <a:blipFill rotWithShape="0">
                <a:blip r:embed="rId11"/>
                <a:stretch>
                  <a:fillRect b="-564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ounded Rectangle 24"/>
          <p:cNvSpPr/>
          <p:nvPr/>
        </p:nvSpPr>
        <p:spPr>
          <a:xfrm>
            <a:off x="967293" y="1286551"/>
            <a:ext cx="1718562" cy="2837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endParaRPr lang="en-US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664999" y="1272771"/>
            <a:ext cx="2144389" cy="36647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dương</a:t>
            </a:r>
            <a:endParaRPr lang="en-US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1479236" y="2529698"/>
            <a:ext cx="150668" cy="793168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397588" y="2521889"/>
            <a:ext cx="397633" cy="768675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="" id="{7D1363EF-ED51-4D4F-AFAE-6318965B8D56}"/>
                  </a:ext>
                </a:extLst>
              </p:cNvPr>
              <p:cNvSpPr txBox="1"/>
              <p:nvPr/>
            </p:nvSpPr>
            <p:spPr>
              <a:xfrm>
                <a:off x="967293" y="3290564"/>
                <a:ext cx="2200960" cy="75745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6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6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i="0" dirty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30</m:t>
                        </m:r>
                      </m:den>
                    </m:f>
                  </m:oMath>
                </a14:m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6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30</m:t>
                        </m:r>
                      </m:den>
                    </m:f>
                  </m:oMath>
                </a14:m>
                <a:endParaRPr lang="x-none" sz="2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D1363EF-ED51-4D4F-AFAE-6318965B8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293" y="3290564"/>
                <a:ext cx="2200960" cy="757451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1879072" y="3299337"/>
            <a:ext cx="462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en-US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xmlns="" id="{7D1363EF-ED51-4D4F-AFAE-6318965B8D56}"/>
                  </a:ext>
                </a:extLst>
              </p:cNvPr>
              <p:cNvSpPr txBox="1"/>
              <p:nvPr/>
            </p:nvSpPr>
            <p:spPr>
              <a:xfrm>
                <a:off x="1141590" y="5112692"/>
                <a:ext cx="1778319" cy="757323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6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6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600" i="0" dirty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i="0" dirty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6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10</m:t>
                        </m:r>
                      </m:den>
                    </m:f>
                  </m:oMath>
                </a14:m>
                <a:endParaRPr lang="x-none" sz="2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D1363EF-ED51-4D4F-AFAE-6318965B8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590" y="5112692"/>
                <a:ext cx="1778319" cy="757323"/>
              </a:xfrm>
              <a:prstGeom prst="rect">
                <a:avLst/>
              </a:prstGeom>
              <a:blipFill rotWithShape="0">
                <a:blip r:embed="rId13"/>
                <a:stretch>
                  <a:fillRect b="-564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/>
          <p:cNvCxnSpPr/>
          <p:nvPr/>
        </p:nvCxnSpPr>
        <p:spPr>
          <a:xfrm flipH="1">
            <a:off x="5807819" y="2570731"/>
            <a:ext cx="1844990" cy="413876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7664999" y="2562464"/>
            <a:ext cx="2439106" cy="45082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5170811" y="2137228"/>
            <a:ext cx="1589123" cy="687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nhỏ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lang="en-US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9267618" y="2148686"/>
            <a:ext cx="1652361" cy="6872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lớn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lang="en-US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xmlns="" id="{7D1363EF-ED51-4D4F-AFAE-6318965B8D56}"/>
                  </a:ext>
                </a:extLst>
              </p:cNvPr>
              <p:cNvSpPr txBox="1"/>
              <p:nvPr/>
            </p:nvSpPr>
            <p:spPr>
              <a:xfrm>
                <a:off x="5661868" y="3053132"/>
                <a:ext cx="1018610" cy="757259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 b="0" i="0" dirty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b="0" i="0" dirty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9</m:t>
                        </m:r>
                      </m:den>
                    </m:f>
                  </m:oMath>
                </a14:m>
                <a:endParaRPr lang="x-none" sz="2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D1363EF-ED51-4D4F-AFAE-6318965B8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1868" y="3053132"/>
                <a:ext cx="1018610" cy="757259"/>
              </a:xfrm>
              <a:prstGeom prst="rect">
                <a:avLst/>
              </a:prstGeom>
              <a:blipFill rotWithShape="0">
                <a:blip r:embed="rId14"/>
                <a:stretch>
                  <a:fillRect b="-564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xmlns="" id="{7D1363EF-ED51-4D4F-AFAE-6318965B8D56}"/>
                  </a:ext>
                </a:extLst>
              </p:cNvPr>
              <p:cNvSpPr txBox="1"/>
              <p:nvPr/>
            </p:nvSpPr>
            <p:spPr>
              <a:xfrm>
                <a:off x="9267450" y="3043945"/>
                <a:ext cx="1362512" cy="757259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den>
                    </m:f>
                  </m:oMath>
                </a14:m>
                <a:endParaRPr lang="x-none" sz="2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D1363EF-ED51-4D4F-AFAE-6318965B8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7450" y="3043945"/>
                <a:ext cx="1362512" cy="757259"/>
              </a:xfrm>
              <a:prstGeom prst="rect">
                <a:avLst/>
              </a:prstGeom>
              <a:blipFill rotWithShape="0">
                <a:blip r:embed="rId15"/>
                <a:stretch>
                  <a:fillRect b="-56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>
            <a:off x="6688037" y="3479576"/>
            <a:ext cx="475074" cy="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7211663" y="3053132"/>
                <a:ext cx="441146" cy="7062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1663" y="3053132"/>
                <a:ext cx="441146" cy="706219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Elbow Connector 55"/>
          <p:cNvCxnSpPr/>
          <p:nvPr/>
        </p:nvCxnSpPr>
        <p:spPr>
          <a:xfrm rot="5400000">
            <a:off x="5423503" y="3858580"/>
            <a:ext cx="774636" cy="690955"/>
          </a:xfrm>
          <a:prstGeom prst="bentConnector3">
            <a:avLst>
              <a:gd name="adj1" fmla="val 50000"/>
            </a:avLst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4752298" y="4381664"/>
                <a:ext cx="559038" cy="7023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21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298" y="4381664"/>
                <a:ext cx="559038" cy="702308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/>
              <p:cNvSpPr/>
              <p:nvPr/>
            </p:nvSpPr>
            <p:spPr>
              <a:xfrm>
                <a:off x="5615148" y="4399050"/>
                <a:ext cx="732499" cy="6985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21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9" name="Rectangle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5148" y="4399050"/>
                <a:ext cx="732499" cy="698525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/>
          <p:cNvSpPr txBox="1"/>
          <p:nvPr/>
        </p:nvSpPr>
        <p:spPr>
          <a:xfrm>
            <a:off x="5232044" y="4467294"/>
            <a:ext cx="4623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en-US" sz="3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3" name="Elbow Connector 62"/>
          <p:cNvCxnSpPr/>
          <p:nvPr/>
        </p:nvCxnSpPr>
        <p:spPr>
          <a:xfrm rot="16200000" flipH="1">
            <a:off x="6155761" y="3860039"/>
            <a:ext cx="764540" cy="677943"/>
          </a:xfrm>
          <a:prstGeom prst="bentConnector3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/>
              <p:cNvSpPr/>
              <p:nvPr/>
            </p:nvSpPr>
            <p:spPr>
              <a:xfrm>
                <a:off x="7052146" y="4395266"/>
                <a:ext cx="508473" cy="7060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2146" y="4395266"/>
                <a:ext cx="508473" cy="706091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/>
              <p:cNvSpPr/>
              <p:nvPr/>
            </p:nvSpPr>
            <p:spPr>
              <a:xfrm>
                <a:off x="6474702" y="4421043"/>
                <a:ext cx="559038" cy="7023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4702" y="4421043"/>
                <a:ext cx="559038" cy="702308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68"/>
          <p:cNvSpPr txBox="1"/>
          <p:nvPr/>
        </p:nvSpPr>
        <p:spPr>
          <a:xfrm>
            <a:off x="6727829" y="4465850"/>
            <a:ext cx="4623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en-US" sz="3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xmlns="" id="{7D1363EF-ED51-4D4F-AFAE-6318965B8D56}"/>
                  </a:ext>
                </a:extLst>
              </p:cNvPr>
              <p:cNvSpPr txBox="1"/>
              <p:nvPr/>
            </p:nvSpPr>
            <p:spPr>
              <a:xfrm>
                <a:off x="5627883" y="5112692"/>
                <a:ext cx="1249120" cy="749116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&lt;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 b="0" i="0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b="0" i="0" dirty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2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x-none" sz="2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D1363EF-ED51-4D4F-AFAE-6318965B8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7883" y="5112692"/>
                <a:ext cx="1249120" cy="749116"/>
              </a:xfrm>
              <a:prstGeom prst="rect">
                <a:avLst/>
              </a:prstGeom>
              <a:blipFill rotWithShape="0">
                <a:blip r:embed="rId21"/>
                <a:stretch>
                  <a:fillRect b="-569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5" name="Straight Arrow Connector 74"/>
          <p:cNvCxnSpPr/>
          <p:nvPr/>
        </p:nvCxnSpPr>
        <p:spPr>
          <a:xfrm flipH="1">
            <a:off x="9466585" y="3816740"/>
            <a:ext cx="129726" cy="518517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/>
              <p:cNvSpPr/>
              <p:nvPr/>
            </p:nvSpPr>
            <p:spPr>
              <a:xfrm>
                <a:off x="9171825" y="4310931"/>
                <a:ext cx="559038" cy="7023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8</m:t>
                        </m:r>
                      </m:den>
                    </m:f>
                  </m:oMath>
                </a14:m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6" name="Rectangle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1825" y="4310931"/>
                <a:ext cx="559038" cy="702308"/>
              </a:xfrm>
              <a:prstGeom prst="rect">
                <a:avLst/>
              </a:prstGeom>
              <a:blipFill rotWithShape="0">
                <a:blip r:embed="rId22"/>
                <a:stretch>
                  <a:fillRect l="-17582" b="-6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7" name="Straight Arrow Connector 76"/>
          <p:cNvCxnSpPr/>
          <p:nvPr/>
        </p:nvCxnSpPr>
        <p:spPr>
          <a:xfrm>
            <a:off x="10321705" y="3865152"/>
            <a:ext cx="112865" cy="444528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Rectangle 77"/>
              <p:cNvSpPr/>
              <p:nvPr/>
            </p:nvSpPr>
            <p:spPr>
              <a:xfrm>
                <a:off x="10034124" y="4309680"/>
                <a:ext cx="871875" cy="7014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11</m:t>
                        </m:r>
                      </m:den>
                    </m:f>
                  </m:oMath>
                </a14:m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8" name="Rectangle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4124" y="4309680"/>
                <a:ext cx="871875" cy="701410"/>
              </a:xfrm>
              <a:prstGeom prst="rect">
                <a:avLst/>
              </a:prstGeom>
              <a:blipFill rotWithShape="0">
                <a:blip r:embed="rId23"/>
                <a:stretch>
                  <a:fillRect l="-10490" b="-6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Box 78"/>
          <p:cNvSpPr txBox="1"/>
          <p:nvPr/>
        </p:nvSpPr>
        <p:spPr>
          <a:xfrm>
            <a:off x="9671629" y="4379696"/>
            <a:ext cx="347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en-US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xmlns="" id="{7D1363EF-ED51-4D4F-AFAE-6318965B8D56}"/>
                  </a:ext>
                </a:extLst>
              </p:cNvPr>
              <p:cNvSpPr txBox="1"/>
              <p:nvPr/>
            </p:nvSpPr>
            <p:spPr>
              <a:xfrm>
                <a:off x="9367402" y="5069910"/>
                <a:ext cx="1498772" cy="757259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2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x-none" sz="2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D1363EF-ED51-4D4F-AFAE-6318965B8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7402" y="5069910"/>
                <a:ext cx="1498772" cy="757259"/>
              </a:xfrm>
              <a:prstGeom prst="rect">
                <a:avLst/>
              </a:prstGeom>
              <a:blipFill rotWithShape="0">
                <a:blip r:embed="rId24"/>
                <a:stretch>
                  <a:fillRect b="-564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Oval 81"/>
          <p:cNvSpPr/>
          <p:nvPr/>
        </p:nvSpPr>
        <p:spPr>
          <a:xfrm>
            <a:off x="7750827" y="5067672"/>
            <a:ext cx="723947" cy="76972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1</a:t>
            </a:r>
          </a:p>
        </p:txBody>
      </p:sp>
      <p:sp>
        <p:nvSpPr>
          <p:cNvPr id="83" name="Rounded Rectangle 82"/>
          <p:cNvSpPr/>
          <p:nvPr/>
        </p:nvSpPr>
        <p:spPr>
          <a:xfrm>
            <a:off x="100500" y="2559477"/>
            <a:ext cx="1529404" cy="6872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endParaRPr lang="en-US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4178238" y="3742523"/>
            <a:ext cx="1529404" cy="6872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endParaRPr lang="en-US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6671853" y="3733842"/>
            <a:ext cx="1529404" cy="6872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endParaRPr lang="en-US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10312469" y="3799034"/>
            <a:ext cx="1529404" cy="6872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hỗn</a:t>
            </a:r>
            <a:r>
              <a:rPr lang="en-US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endParaRPr lang="en-US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val 86"/>
          <p:cNvSpPr/>
          <p:nvPr/>
        </p:nvSpPr>
        <p:spPr>
          <a:xfrm>
            <a:off x="3973607" y="5129510"/>
            <a:ext cx="706583" cy="79097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0</a:t>
            </a:r>
            <a:endParaRPr lang="en-US" sz="3600" dirty="0"/>
          </a:p>
        </p:txBody>
      </p:sp>
      <p:sp>
        <p:nvSpPr>
          <p:cNvPr id="88" name="TextBox 87"/>
          <p:cNvSpPr txBox="1"/>
          <p:nvPr/>
        </p:nvSpPr>
        <p:spPr>
          <a:xfrm>
            <a:off x="3211554" y="5174091"/>
            <a:ext cx="462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en-US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870634" y="5181900"/>
            <a:ext cx="462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en-US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7050349" y="5129510"/>
            <a:ext cx="462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en-US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8709429" y="5137319"/>
            <a:ext cx="462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en-US" sz="40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1141590" y="5926941"/>
            <a:ext cx="691915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FFFF00"/>
                </a:solidFill>
              </a:rPr>
              <a:t>T</a:t>
            </a:r>
            <a:endParaRPr lang="en-US" sz="3600" b="1">
              <a:solidFill>
                <a:srgbClr val="FFFF00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596404" y="5926941"/>
            <a:ext cx="691915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Ự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394572" y="5920480"/>
            <a:ext cx="691915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FF00"/>
                </a:solidFill>
              </a:rPr>
              <a:t>G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6786443" y="5920480"/>
            <a:ext cx="691915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FF00"/>
                </a:solidFill>
              </a:rPr>
              <a:t>I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8931374" y="5945009"/>
            <a:ext cx="691915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FFFF00"/>
                </a:solidFill>
              </a:rPr>
              <a:t>Á</a:t>
            </a:r>
            <a:endParaRPr lang="en-US" sz="3600" b="1">
              <a:solidFill>
                <a:srgbClr val="FFFF0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0367679" y="5920480"/>
            <a:ext cx="691915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FFFF00"/>
                </a:solidFill>
              </a:rPr>
              <a:t>C</a:t>
            </a:r>
            <a:endParaRPr lang="en-US" sz="3600" b="1">
              <a:solidFill>
                <a:srgbClr val="FFFF00"/>
              </a:solidFill>
            </a:endParaRPr>
          </a:p>
        </p:txBody>
      </p:sp>
      <p:sp>
        <p:nvSpPr>
          <p:cNvPr id="113" name="Rounded Rectangle 112"/>
          <p:cNvSpPr/>
          <p:nvPr/>
        </p:nvSpPr>
        <p:spPr>
          <a:xfrm>
            <a:off x="1026170" y="4564045"/>
            <a:ext cx="1893739" cy="3775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>
                <a:solidFill>
                  <a:srgbClr val="FF0000"/>
                </a:solidFill>
              </a:rPr>
              <a:t>+ 40 </a:t>
            </a:r>
            <a:r>
              <a:rPr lang="en-US" sz="3000" dirty="0" err="1" smtClean="0">
                <a:solidFill>
                  <a:srgbClr val="FF0000"/>
                </a:solidFill>
              </a:rPr>
              <a:t>điểm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endParaRPr lang="en-US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35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5238465" y="4989252"/>
            <a:ext cx="1052150" cy="467827"/>
            <a:chOff x="4245878" y="5244370"/>
            <a:chExt cx="1052150" cy="467827"/>
          </a:xfrm>
        </p:grpSpPr>
        <p:sp>
          <p:nvSpPr>
            <p:cNvPr id="19" name="Oval 18"/>
            <p:cNvSpPr/>
            <p:nvPr/>
          </p:nvSpPr>
          <p:spPr>
            <a:xfrm>
              <a:off x="5164511" y="5244370"/>
              <a:ext cx="133517" cy="133517"/>
            </a:xfrm>
            <a:prstGeom prst="ellipse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4867095" y="5379987"/>
              <a:ext cx="133517" cy="133517"/>
            </a:xfrm>
            <a:prstGeom prst="ellipse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4560884" y="5491634"/>
              <a:ext cx="133517" cy="133517"/>
            </a:xfrm>
            <a:prstGeom prst="ellipse">
              <a:avLst/>
            </a:pr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4245878" y="5578680"/>
              <a:ext cx="133517" cy="133517"/>
            </a:xfrm>
            <a:prstGeom prst="ellipse">
              <a:avLst/>
            </a:pr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23" name="Oval 22"/>
          <p:cNvSpPr/>
          <p:nvPr/>
        </p:nvSpPr>
        <p:spPr>
          <a:xfrm>
            <a:off x="6362629" y="3951616"/>
            <a:ext cx="133517" cy="133517"/>
          </a:xfrm>
          <a:prstGeom prst="ellipse">
            <a:avLst/>
          </a:prstGeom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7155739" y="2289526"/>
            <a:ext cx="133517" cy="133517"/>
          </a:xfrm>
          <a:prstGeom prst="ellipse">
            <a:avLst/>
          </a:pr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43" name="Group 42"/>
          <p:cNvGrpSpPr/>
          <p:nvPr/>
        </p:nvGrpSpPr>
        <p:grpSpPr>
          <a:xfrm>
            <a:off x="7122869" y="109663"/>
            <a:ext cx="895447" cy="703737"/>
            <a:chOff x="7133694" y="105454"/>
            <a:chExt cx="895447" cy="703737"/>
          </a:xfrm>
        </p:grpSpPr>
        <p:sp>
          <p:nvSpPr>
            <p:cNvPr id="25" name="Oval 24"/>
            <p:cNvSpPr/>
            <p:nvPr/>
          </p:nvSpPr>
          <p:spPr>
            <a:xfrm>
              <a:off x="7133694" y="375425"/>
              <a:ext cx="133517" cy="133517"/>
            </a:xfrm>
            <a:prstGeom prst="ellipse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7323977" y="240440"/>
              <a:ext cx="133517" cy="133517"/>
            </a:xfrm>
            <a:prstGeom prst="ellipse">
              <a:avLst/>
            </a:pr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Oval 26"/>
            <p:cNvSpPr/>
            <p:nvPr/>
          </p:nvSpPr>
          <p:spPr>
            <a:xfrm>
              <a:off x="7514259" y="105454"/>
              <a:ext cx="133517" cy="133517"/>
            </a:xfrm>
            <a:prstGeom prst="ellipse">
              <a:avLst/>
            </a:pr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Oval 27"/>
            <p:cNvSpPr/>
            <p:nvPr/>
          </p:nvSpPr>
          <p:spPr>
            <a:xfrm>
              <a:off x="7704542" y="240440"/>
              <a:ext cx="133517" cy="133517"/>
            </a:xfrm>
            <a:prstGeom prst="ellipse">
              <a:avLst/>
            </a:prstGeom>
          </p:spPr>
          <p:style>
            <a:lnRef idx="2">
              <a:schemeClr val="accent6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Oval 28"/>
            <p:cNvSpPr/>
            <p:nvPr/>
          </p:nvSpPr>
          <p:spPr>
            <a:xfrm>
              <a:off x="7895624" y="375425"/>
              <a:ext cx="133517" cy="133517"/>
            </a:xfrm>
            <a:prstGeom prst="ellipse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Oval 29"/>
            <p:cNvSpPr/>
            <p:nvPr/>
          </p:nvSpPr>
          <p:spPr>
            <a:xfrm>
              <a:off x="7514259" y="390564"/>
              <a:ext cx="133517" cy="133517"/>
            </a:xfrm>
            <a:prstGeom prst="ellipse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Oval 30"/>
            <p:cNvSpPr/>
            <p:nvPr/>
          </p:nvSpPr>
          <p:spPr>
            <a:xfrm>
              <a:off x="7514259" y="675674"/>
              <a:ext cx="133517" cy="133517"/>
            </a:xfrm>
            <a:prstGeom prst="ellipse">
              <a:avLst/>
            </a:pr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32" name="Freeform 31"/>
          <p:cNvSpPr/>
          <p:nvPr/>
        </p:nvSpPr>
        <p:spPr>
          <a:xfrm>
            <a:off x="4466531" y="5743227"/>
            <a:ext cx="4040316" cy="619116"/>
          </a:xfrm>
          <a:custGeom>
            <a:avLst/>
            <a:gdLst>
              <a:gd name="connsiteX0" fmla="*/ 0 w 2874224"/>
              <a:gd name="connsiteY0" fmla="*/ 128470 h 770805"/>
              <a:gd name="connsiteX1" fmla="*/ 128470 w 2874224"/>
              <a:gd name="connsiteY1" fmla="*/ 0 h 770805"/>
              <a:gd name="connsiteX2" fmla="*/ 2745754 w 2874224"/>
              <a:gd name="connsiteY2" fmla="*/ 0 h 770805"/>
              <a:gd name="connsiteX3" fmla="*/ 2874224 w 2874224"/>
              <a:gd name="connsiteY3" fmla="*/ 128470 h 770805"/>
              <a:gd name="connsiteX4" fmla="*/ 2874224 w 2874224"/>
              <a:gd name="connsiteY4" fmla="*/ 642335 h 770805"/>
              <a:gd name="connsiteX5" fmla="*/ 2745754 w 2874224"/>
              <a:gd name="connsiteY5" fmla="*/ 770805 h 770805"/>
              <a:gd name="connsiteX6" fmla="*/ 128470 w 2874224"/>
              <a:gd name="connsiteY6" fmla="*/ 770805 h 770805"/>
              <a:gd name="connsiteX7" fmla="*/ 0 w 2874224"/>
              <a:gd name="connsiteY7" fmla="*/ 642335 h 770805"/>
              <a:gd name="connsiteX8" fmla="*/ 0 w 2874224"/>
              <a:gd name="connsiteY8" fmla="*/ 128470 h 770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74224" h="770805">
                <a:moveTo>
                  <a:pt x="0" y="128470"/>
                </a:moveTo>
                <a:cubicBezTo>
                  <a:pt x="0" y="57518"/>
                  <a:pt x="57518" y="0"/>
                  <a:pt x="128470" y="0"/>
                </a:cubicBezTo>
                <a:lnTo>
                  <a:pt x="2745754" y="0"/>
                </a:lnTo>
                <a:cubicBezTo>
                  <a:pt x="2816706" y="0"/>
                  <a:pt x="2874224" y="57518"/>
                  <a:pt x="2874224" y="128470"/>
                </a:cubicBezTo>
                <a:lnTo>
                  <a:pt x="2874224" y="642335"/>
                </a:lnTo>
                <a:cubicBezTo>
                  <a:pt x="2874224" y="713287"/>
                  <a:pt x="2816706" y="770805"/>
                  <a:pt x="2745754" y="770805"/>
                </a:cubicBezTo>
                <a:lnTo>
                  <a:pt x="128470" y="770805"/>
                </a:lnTo>
                <a:cubicBezTo>
                  <a:pt x="57518" y="770805"/>
                  <a:pt x="0" y="713287"/>
                  <a:pt x="0" y="642335"/>
                </a:cubicBezTo>
                <a:lnTo>
                  <a:pt x="0" y="12847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46006" tIns="121448" rIns="121448" bIns="121448" numCol="1" spcCol="1270" anchor="ctr" anchorCtr="0">
            <a:noAutofit/>
          </a:bodyPr>
          <a:lstStyle/>
          <a:p>
            <a:pPr lvl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kern="1200" dirty="0" smtClean="0">
                <a:solidFill>
                  <a:srgbClr val="C00000"/>
                </a:solidFill>
              </a:rPr>
              <a:t>KHỞI ĐỘNG : 30 </a:t>
            </a:r>
            <a:r>
              <a:rPr lang="en-US" sz="2800" b="1" kern="1200" dirty="0" err="1" smtClean="0">
                <a:solidFill>
                  <a:srgbClr val="C00000"/>
                </a:solidFill>
              </a:rPr>
              <a:t>điểm</a:t>
            </a:r>
            <a:r>
              <a:rPr lang="en-US" sz="2800" b="1" kern="1200" dirty="0" smtClean="0">
                <a:solidFill>
                  <a:srgbClr val="C00000"/>
                </a:solidFill>
              </a:rPr>
              <a:t> </a:t>
            </a:r>
            <a:endParaRPr lang="en-US" sz="2800" b="1" kern="1200" dirty="0">
              <a:solidFill>
                <a:srgbClr val="C00000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3828718" y="4835555"/>
            <a:ext cx="1332776" cy="1332825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4" name="Freeform 33"/>
          <p:cNvSpPr/>
          <p:nvPr/>
        </p:nvSpPr>
        <p:spPr>
          <a:xfrm>
            <a:off x="5877910" y="4625456"/>
            <a:ext cx="3680673" cy="877453"/>
          </a:xfrm>
          <a:custGeom>
            <a:avLst/>
            <a:gdLst>
              <a:gd name="connsiteX0" fmla="*/ 0 w 2874224"/>
              <a:gd name="connsiteY0" fmla="*/ 128470 h 770805"/>
              <a:gd name="connsiteX1" fmla="*/ 128470 w 2874224"/>
              <a:gd name="connsiteY1" fmla="*/ 0 h 770805"/>
              <a:gd name="connsiteX2" fmla="*/ 2745754 w 2874224"/>
              <a:gd name="connsiteY2" fmla="*/ 0 h 770805"/>
              <a:gd name="connsiteX3" fmla="*/ 2874224 w 2874224"/>
              <a:gd name="connsiteY3" fmla="*/ 128470 h 770805"/>
              <a:gd name="connsiteX4" fmla="*/ 2874224 w 2874224"/>
              <a:gd name="connsiteY4" fmla="*/ 642335 h 770805"/>
              <a:gd name="connsiteX5" fmla="*/ 2745754 w 2874224"/>
              <a:gd name="connsiteY5" fmla="*/ 770805 h 770805"/>
              <a:gd name="connsiteX6" fmla="*/ 128470 w 2874224"/>
              <a:gd name="connsiteY6" fmla="*/ 770805 h 770805"/>
              <a:gd name="connsiteX7" fmla="*/ 0 w 2874224"/>
              <a:gd name="connsiteY7" fmla="*/ 642335 h 770805"/>
              <a:gd name="connsiteX8" fmla="*/ 0 w 2874224"/>
              <a:gd name="connsiteY8" fmla="*/ 128470 h 770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74224" h="770805">
                <a:moveTo>
                  <a:pt x="0" y="128470"/>
                </a:moveTo>
                <a:cubicBezTo>
                  <a:pt x="0" y="57518"/>
                  <a:pt x="57518" y="0"/>
                  <a:pt x="128470" y="0"/>
                </a:cubicBezTo>
                <a:lnTo>
                  <a:pt x="2745754" y="0"/>
                </a:lnTo>
                <a:cubicBezTo>
                  <a:pt x="2816706" y="0"/>
                  <a:pt x="2874224" y="57518"/>
                  <a:pt x="2874224" y="128470"/>
                </a:cubicBezTo>
                <a:lnTo>
                  <a:pt x="2874224" y="642335"/>
                </a:lnTo>
                <a:cubicBezTo>
                  <a:pt x="2874224" y="713287"/>
                  <a:pt x="2816706" y="770805"/>
                  <a:pt x="2745754" y="770805"/>
                </a:cubicBezTo>
                <a:lnTo>
                  <a:pt x="128470" y="770805"/>
                </a:lnTo>
                <a:cubicBezTo>
                  <a:pt x="57518" y="770805"/>
                  <a:pt x="0" y="713287"/>
                  <a:pt x="0" y="642335"/>
                </a:cubicBezTo>
                <a:lnTo>
                  <a:pt x="0" y="12847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46006" tIns="121448" rIns="121448" bIns="121448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kern="1200" dirty="0" smtClean="0">
                <a:solidFill>
                  <a:srgbClr val="C00000"/>
                </a:solidFill>
              </a:rPr>
              <a:t>VƯỢT CHƯỚNG NGẠI VẬT : 40 </a:t>
            </a:r>
            <a:r>
              <a:rPr lang="en-US" sz="2800" b="1" kern="1200" dirty="0" err="1" smtClean="0">
                <a:solidFill>
                  <a:srgbClr val="C00000"/>
                </a:solidFill>
              </a:rPr>
              <a:t>điểm</a:t>
            </a:r>
            <a:endParaRPr lang="en-US" sz="2800" b="1" kern="1200" dirty="0">
              <a:solidFill>
                <a:srgbClr val="C00000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5217275" y="4037208"/>
            <a:ext cx="1332776" cy="1332825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6" name="Freeform 35"/>
          <p:cNvSpPr/>
          <p:nvPr/>
        </p:nvSpPr>
        <p:spPr>
          <a:xfrm>
            <a:off x="6838869" y="3289200"/>
            <a:ext cx="3820231" cy="770805"/>
          </a:xfrm>
          <a:custGeom>
            <a:avLst/>
            <a:gdLst>
              <a:gd name="connsiteX0" fmla="*/ 0 w 2874224"/>
              <a:gd name="connsiteY0" fmla="*/ 128470 h 770805"/>
              <a:gd name="connsiteX1" fmla="*/ 128470 w 2874224"/>
              <a:gd name="connsiteY1" fmla="*/ 0 h 770805"/>
              <a:gd name="connsiteX2" fmla="*/ 2745754 w 2874224"/>
              <a:gd name="connsiteY2" fmla="*/ 0 h 770805"/>
              <a:gd name="connsiteX3" fmla="*/ 2874224 w 2874224"/>
              <a:gd name="connsiteY3" fmla="*/ 128470 h 770805"/>
              <a:gd name="connsiteX4" fmla="*/ 2874224 w 2874224"/>
              <a:gd name="connsiteY4" fmla="*/ 642335 h 770805"/>
              <a:gd name="connsiteX5" fmla="*/ 2745754 w 2874224"/>
              <a:gd name="connsiteY5" fmla="*/ 770805 h 770805"/>
              <a:gd name="connsiteX6" fmla="*/ 128470 w 2874224"/>
              <a:gd name="connsiteY6" fmla="*/ 770805 h 770805"/>
              <a:gd name="connsiteX7" fmla="*/ 0 w 2874224"/>
              <a:gd name="connsiteY7" fmla="*/ 642335 h 770805"/>
              <a:gd name="connsiteX8" fmla="*/ 0 w 2874224"/>
              <a:gd name="connsiteY8" fmla="*/ 128470 h 770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74224" h="770805">
                <a:moveTo>
                  <a:pt x="0" y="128470"/>
                </a:moveTo>
                <a:cubicBezTo>
                  <a:pt x="0" y="57518"/>
                  <a:pt x="57518" y="0"/>
                  <a:pt x="128470" y="0"/>
                </a:cubicBezTo>
                <a:lnTo>
                  <a:pt x="2745754" y="0"/>
                </a:lnTo>
                <a:cubicBezTo>
                  <a:pt x="2816706" y="0"/>
                  <a:pt x="2874224" y="57518"/>
                  <a:pt x="2874224" y="128470"/>
                </a:cubicBezTo>
                <a:lnTo>
                  <a:pt x="2874224" y="642335"/>
                </a:lnTo>
                <a:cubicBezTo>
                  <a:pt x="2874224" y="713287"/>
                  <a:pt x="2816706" y="770805"/>
                  <a:pt x="2745754" y="770805"/>
                </a:cubicBezTo>
                <a:lnTo>
                  <a:pt x="128470" y="770805"/>
                </a:lnTo>
                <a:cubicBezTo>
                  <a:pt x="57518" y="770805"/>
                  <a:pt x="0" y="713287"/>
                  <a:pt x="0" y="642335"/>
                </a:cubicBezTo>
                <a:lnTo>
                  <a:pt x="0" y="12847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46006" tIns="121448" rIns="121448" bIns="121448" numCol="1" spcCol="1270" anchor="ctr" anchorCtr="0">
            <a:noAutofit/>
          </a:bodyPr>
          <a:lstStyle/>
          <a:p>
            <a:pPr lvl="0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kern="1200" dirty="0" smtClean="0">
                <a:solidFill>
                  <a:srgbClr val="C00000"/>
                </a:solidFill>
              </a:rPr>
              <a:t>TĂNG TỐC : 75 </a:t>
            </a:r>
            <a:r>
              <a:rPr lang="en-US" sz="2800" b="1" kern="1200" dirty="0" err="1" smtClean="0">
                <a:solidFill>
                  <a:srgbClr val="C00000"/>
                </a:solidFill>
              </a:rPr>
              <a:t>điểm</a:t>
            </a:r>
            <a:endParaRPr lang="en-US" sz="2800" b="1" kern="1200" dirty="0" smtClean="0">
              <a:solidFill>
                <a:srgbClr val="C00000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6173946" y="2533217"/>
            <a:ext cx="1332776" cy="1332825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8" name="Freeform 37"/>
          <p:cNvSpPr/>
          <p:nvPr/>
        </p:nvSpPr>
        <p:spPr>
          <a:xfrm>
            <a:off x="7189627" y="1467084"/>
            <a:ext cx="3489823" cy="1051500"/>
          </a:xfrm>
          <a:custGeom>
            <a:avLst/>
            <a:gdLst>
              <a:gd name="connsiteX0" fmla="*/ 0 w 2874224"/>
              <a:gd name="connsiteY0" fmla="*/ 128470 h 770805"/>
              <a:gd name="connsiteX1" fmla="*/ 128470 w 2874224"/>
              <a:gd name="connsiteY1" fmla="*/ 0 h 770805"/>
              <a:gd name="connsiteX2" fmla="*/ 2745754 w 2874224"/>
              <a:gd name="connsiteY2" fmla="*/ 0 h 770805"/>
              <a:gd name="connsiteX3" fmla="*/ 2874224 w 2874224"/>
              <a:gd name="connsiteY3" fmla="*/ 128470 h 770805"/>
              <a:gd name="connsiteX4" fmla="*/ 2874224 w 2874224"/>
              <a:gd name="connsiteY4" fmla="*/ 642335 h 770805"/>
              <a:gd name="connsiteX5" fmla="*/ 2745754 w 2874224"/>
              <a:gd name="connsiteY5" fmla="*/ 770805 h 770805"/>
              <a:gd name="connsiteX6" fmla="*/ 128470 w 2874224"/>
              <a:gd name="connsiteY6" fmla="*/ 770805 h 770805"/>
              <a:gd name="connsiteX7" fmla="*/ 0 w 2874224"/>
              <a:gd name="connsiteY7" fmla="*/ 642335 h 770805"/>
              <a:gd name="connsiteX8" fmla="*/ 0 w 2874224"/>
              <a:gd name="connsiteY8" fmla="*/ 128470 h 770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74224" h="770805">
                <a:moveTo>
                  <a:pt x="0" y="128470"/>
                </a:moveTo>
                <a:cubicBezTo>
                  <a:pt x="0" y="57518"/>
                  <a:pt x="57518" y="0"/>
                  <a:pt x="128470" y="0"/>
                </a:cubicBezTo>
                <a:lnTo>
                  <a:pt x="2745754" y="0"/>
                </a:lnTo>
                <a:cubicBezTo>
                  <a:pt x="2816706" y="0"/>
                  <a:pt x="2874224" y="57518"/>
                  <a:pt x="2874224" y="128470"/>
                </a:cubicBezTo>
                <a:lnTo>
                  <a:pt x="2874224" y="642335"/>
                </a:lnTo>
                <a:cubicBezTo>
                  <a:pt x="2874224" y="713287"/>
                  <a:pt x="2816706" y="770805"/>
                  <a:pt x="2745754" y="770805"/>
                </a:cubicBezTo>
                <a:lnTo>
                  <a:pt x="128470" y="770805"/>
                </a:lnTo>
                <a:cubicBezTo>
                  <a:pt x="57518" y="770805"/>
                  <a:pt x="0" y="713287"/>
                  <a:pt x="0" y="642335"/>
                </a:cubicBezTo>
                <a:lnTo>
                  <a:pt x="0" y="12847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46006" tIns="121448" rIns="121448" bIns="121448" numCol="1" spcCol="1270" anchor="ctr" anchorCtr="0">
            <a:noAutofit/>
          </a:bodyPr>
          <a:lstStyle/>
          <a:p>
            <a:pPr lvl="0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kern="1200" dirty="0" smtClean="0">
                <a:solidFill>
                  <a:srgbClr val="C00000"/>
                </a:solidFill>
              </a:rPr>
              <a:t>       VỀ ĐÍCH: </a:t>
            </a:r>
          </a:p>
          <a:p>
            <a:pPr lvl="0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kern="1200" dirty="0" smtClean="0">
                <a:solidFill>
                  <a:srgbClr val="C00000"/>
                </a:solidFill>
              </a:rPr>
              <a:t>80 </a:t>
            </a:r>
            <a:r>
              <a:rPr lang="en-US" sz="2800" b="1" kern="1200" dirty="0" err="1" smtClean="0">
                <a:solidFill>
                  <a:srgbClr val="C00000"/>
                </a:solidFill>
              </a:rPr>
              <a:t>điểm</a:t>
            </a:r>
            <a:r>
              <a:rPr lang="en-US" sz="2800" b="1" kern="1200" dirty="0" smtClean="0">
                <a:solidFill>
                  <a:srgbClr val="C00000"/>
                </a:solidFill>
              </a:rPr>
              <a:t> + </a:t>
            </a:r>
            <a:r>
              <a:rPr lang="en-US" sz="2800" b="1" kern="1200" dirty="0" err="1" smtClean="0">
                <a:solidFill>
                  <a:srgbClr val="C00000"/>
                </a:solidFill>
              </a:rPr>
              <a:t>thưởng</a:t>
            </a:r>
            <a:r>
              <a:rPr lang="en-US" sz="2800" b="1" kern="1200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9" name="Oval 38"/>
          <p:cNvSpPr/>
          <p:nvPr/>
        </p:nvSpPr>
        <p:spPr>
          <a:xfrm>
            <a:off x="6785520" y="761066"/>
            <a:ext cx="1332776" cy="1332825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13" b="1413"/>
          <a:stretch/>
        </p:blipFill>
        <p:spPr>
          <a:xfrm>
            <a:off x="3811540" y="4794866"/>
            <a:ext cx="1361209" cy="140234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9895" y="3930422"/>
            <a:ext cx="1407536" cy="140753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553" y="2533091"/>
            <a:ext cx="1391744" cy="137030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84855" y="728506"/>
            <a:ext cx="1454729" cy="139411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5" name="Vertical Scroll 44"/>
          <p:cNvSpPr/>
          <p:nvPr/>
        </p:nvSpPr>
        <p:spPr>
          <a:xfrm>
            <a:off x="470301" y="2474541"/>
            <a:ext cx="1788014" cy="997660"/>
          </a:xfrm>
          <a:prstGeom prst="verticalScroll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TỔNG ĐIỂM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2" name="Shape 61"/>
          <p:cNvSpPr/>
          <p:nvPr/>
        </p:nvSpPr>
        <p:spPr>
          <a:xfrm rot="17217979" flipV="1">
            <a:off x="941201" y="1544637"/>
            <a:ext cx="5740677" cy="3689378"/>
          </a:xfrm>
          <a:prstGeom prst="swooshArrow">
            <a:avLst>
              <a:gd name="adj1" fmla="val 25000"/>
              <a:gd name="adj2" fmla="val 25000"/>
            </a:avLst>
          </a:prstGeom>
          <a:solidFill>
            <a:schemeClr val="accent4"/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3" name="Oval 62"/>
          <p:cNvSpPr/>
          <p:nvPr/>
        </p:nvSpPr>
        <p:spPr>
          <a:xfrm>
            <a:off x="3123962" y="4429409"/>
            <a:ext cx="204781" cy="204781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Freeform 63"/>
              <p:cNvSpPr/>
              <p:nvPr/>
            </p:nvSpPr>
            <p:spPr>
              <a:xfrm>
                <a:off x="1026330" y="3753617"/>
                <a:ext cx="2035033" cy="871839"/>
              </a:xfrm>
              <a:custGeom>
                <a:avLst/>
                <a:gdLst>
                  <a:gd name="connsiteX0" fmla="*/ 0 w 1901539"/>
                  <a:gd name="connsiteY0" fmla="*/ 0 h 1561456"/>
                  <a:gd name="connsiteX1" fmla="*/ 1901539 w 1901539"/>
                  <a:gd name="connsiteY1" fmla="*/ 0 h 1561456"/>
                  <a:gd name="connsiteX2" fmla="*/ 1901539 w 1901539"/>
                  <a:gd name="connsiteY2" fmla="*/ 1561456 h 1561456"/>
                  <a:gd name="connsiteX3" fmla="*/ 0 w 1901539"/>
                  <a:gd name="connsiteY3" fmla="*/ 1561456 h 1561456"/>
                  <a:gd name="connsiteX4" fmla="*/ 0 w 1901539"/>
                  <a:gd name="connsiteY4" fmla="*/ 0 h 1561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01539" h="1561456">
                    <a:moveTo>
                      <a:pt x="0" y="0"/>
                    </a:moveTo>
                    <a:lnTo>
                      <a:pt x="1901539" y="0"/>
                    </a:lnTo>
                    <a:lnTo>
                      <a:pt x="1901539" y="1561456"/>
                    </a:lnTo>
                    <a:lnTo>
                      <a:pt x="0" y="1561456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08509" tIns="0" rIns="0" bIns="0" numCol="1" spcCol="1270" anchor="t" anchorCtr="0">
                <a:noAutofit/>
              </a:bodyPr>
              <a:lstStyle/>
              <a:p>
                <a:pPr algn="ctr" defTabSz="2444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14:m>
                  <m:oMath xmlns:m="http://schemas.openxmlformats.org/officeDocument/2006/math">
                    <m:r>
                      <a:rPr lang="en-US" sz="3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3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𝟕𝟎</m:t>
                    </m:r>
                  </m:oMath>
                </a14:m>
                <a:r>
                  <a:rPr lang="en-US" sz="3000" b="1" dirty="0" smtClean="0">
                    <a:solidFill>
                      <a:srgbClr val="FFC000"/>
                    </a:solidFill>
                  </a:rPr>
                  <a:t> điểm </a:t>
                </a:r>
                <a:r>
                  <a:rPr lang="en-US" sz="3000" b="1" kern="1200" dirty="0" smtClean="0">
                    <a:solidFill>
                      <a:srgbClr val="FFC000"/>
                    </a:solidFill>
                  </a:rPr>
                  <a:t>Về </a:t>
                </a:r>
                <a:r>
                  <a:rPr lang="en-US" sz="3000" b="1" kern="1200" dirty="0" err="1" smtClean="0">
                    <a:solidFill>
                      <a:srgbClr val="FFC000"/>
                    </a:solidFill>
                  </a:rPr>
                  <a:t>đích</a:t>
                </a:r>
                <a:endParaRPr lang="en-US" sz="3000" b="1" kern="12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64" name="Freeform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330" y="3753617"/>
                <a:ext cx="2035033" cy="871839"/>
              </a:xfrm>
              <a:custGeom>
                <a:avLst/>
                <a:gdLst>
                  <a:gd name="connsiteX0" fmla="*/ 0 w 1901539"/>
                  <a:gd name="connsiteY0" fmla="*/ 0 h 1561456"/>
                  <a:gd name="connsiteX1" fmla="*/ 1901539 w 1901539"/>
                  <a:gd name="connsiteY1" fmla="*/ 0 h 1561456"/>
                  <a:gd name="connsiteX2" fmla="*/ 1901539 w 1901539"/>
                  <a:gd name="connsiteY2" fmla="*/ 1561456 h 1561456"/>
                  <a:gd name="connsiteX3" fmla="*/ 0 w 1901539"/>
                  <a:gd name="connsiteY3" fmla="*/ 1561456 h 1561456"/>
                  <a:gd name="connsiteX4" fmla="*/ 0 w 1901539"/>
                  <a:gd name="connsiteY4" fmla="*/ 0 h 1561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01539" h="1561456">
                    <a:moveTo>
                      <a:pt x="0" y="0"/>
                    </a:moveTo>
                    <a:lnTo>
                      <a:pt x="1901539" y="0"/>
                    </a:lnTo>
                    <a:lnTo>
                      <a:pt x="1901539" y="1561456"/>
                    </a:lnTo>
                    <a:lnTo>
                      <a:pt x="0" y="1561456"/>
                    </a:lnTo>
                    <a:lnTo>
                      <a:pt x="0" y="0"/>
                    </a:lnTo>
                    <a:close/>
                  </a:path>
                </a:pathLst>
              </a:custGeom>
              <a:blipFill rotWithShape="0">
                <a:blip r:embed="rId7"/>
                <a:stretch>
                  <a:fillRect t="-19580" r="-11078" b="-216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Oval 64"/>
          <p:cNvSpPr/>
          <p:nvPr/>
        </p:nvSpPr>
        <p:spPr>
          <a:xfrm>
            <a:off x="4351628" y="2840155"/>
            <a:ext cx="351053" cy="35105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9800891"/>
              <a:satOff val="-40777"/>
              <a:lumOff val="9608"/>
              <a:alphaOff val="0"/>
            </a:schemeClr>
          </a:fillRef>
          <a:effectRef idx="0">
            <a:schemeClr val="accent4">
              <a:hueOff val="9800891"/>
              <a:satOff val="-40777"/>
              <a:lumOff val="9608"/>
              <a:alphaOff val="0"/>
            </a:schemeClr>
          </a:effectRef>
          <a:fontRef idx="minor">
            <a:schemeClr val="lt1"/>
          </a:fontRef>
        </p:style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Freeform 65"/>
              <p:cNvSpPr/>
              <p:nvPr/>
            </p:nvSpPr>
            <p:spPr>
              <a:xfrm>
                <a:off x="2158528" y="2102154"/>
                <a:ext cx="2238510" cy="832860"/>
              </a:xfrm>
              <a:custGeom>
                <a:avLst/>
                <a:gdLst>
                  <a:gd name="connsiteX0" fmla="*/ 0 w 1901539"/>
                  <a:gd name="connsiteY0" fmla="*/ 0 h 2420806"/>
                  <a:gd name="connsiteX1" fmla="*/ 1901539 w 1901539"/>
                  <a:gd name="connsiteY1" fmla="*/ 0 h 2420806"/>
                  <a:gd name="connsiteX2" fmla="*/ 1901539 w 1901539"/>
                  <a:gd name="connsiteY2" fmla="*/ 2420806 h 2420806"/>
                  <a:gd name="connsiteX3" fmla="*/ 0 w 1901539"/>
                  <a:gd name="connsiteY3" fmla="*/ 2420806 h 2420806"/>
                  <a:gd name="connsiteX4" fmla="*/ 0 w 1901539"/>
                  <a:gd name="connsiteY4" fmla="*/ 0 h 24208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01539" h="2420806">
                    <a:moveTo>
                      <a:pt x="0" y="0"/>
                    </a:moveTo>
                    <a:lnTo>
                      <a:pt x="1901539" y="0"/>
                    </a:lnTo>
                    <a:lnTo>
                      <a:pt x="1901539" y="2420806"/>
                    </a:lnTo>
                    <a:lnTo>
                      <a:pt x="0" y="2420806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spcFirstLastPara="0" vert="horz" wrap="square" lIns="186016" tIns="0" rIns="0" bIns="0" numCol="1" spcCol="1270" anchor="t" anchorCtr="0">
                <a:noAutofit/>
              </a:bodyPr>
              <a:lstStyle/>
              <a:p>
                <a:pPr algn="ctr" defTabSz="2444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14:m>
                  <m:oMath xmlns:m="http://schemas.openxmlformats.org/officeDocument/2006/math">
                    <m:r>
                      <a:rPr lang="en-US" sz="3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30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𝟏𝟒𝟎</m:t>
                    </m:r>
                    <m:r>
                      <a:rPr lang="en-US" sz="3000" b="1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000" b="1" dirty="0" err="1" smtClean="0">
                    <a:solidFill>
                      <a:srgbClr val="FFC000"/>
                    </a:solidFill>
                  </a:rPr>
                  <a:t>điểm</a:t>
                </a:r>
                <a:r>
                  <a:rPr lang="en-US" sz="3000" b="1" dirty="0" smtClean="0">
                    <a:solidFill>
                      <a:srgbClr val="FFC000"/>
                    </a:solidFill>
                  </a:rPr>
                  <a:t> </a:t>
                </a:r>
                <a:r>
                  <a:rPr lang="en-US" sz="3000" b="1" kern="1200" dirty="0" err="1" smtClean="0">
                    <a:solidFill>
                      <a:srgbClr val="FFC000"/>
                    </a:solidFill>
                  </a:rPr>
                  <a:t>Xuất</a:t>
                </a:r>
                <a:r>
                  <a:rPr lang="en-US" sz="3000" b="1" kern="1200" dirty="0" smtClean="0">
                    <a:solidFill>
                      <a:srgbClr val="FFC000"/>
                    </a:solidFill>
                  </a:rPr>
                  <a:t> </a:t>
                </a:r>
                <a:r>
                  <a:rPr lang="en-US" sz="3000" b="1" kern="1200" dirty="0" err="1" smtClean="0">
                    <a:solidFill>
                      <a:srgbClr val="FFC000"/>
                    </a:solidFill>
                  </a:rPr>
                  <a:t>sắc</a:t>
                </a:r>
                <a:r>
                  <a:rPr lang="en-US" sz="3000" b="1" kern="1200" dirty="0" smtClean="0">
                    <a:solidFill>
                      <a:srgbClr val="FFC000"/>
                    </a:solidFill>
                  </a:rPr>
                  <a:t> </a:t>
                </a:r>
                <a:endParaRPr lang="en-US" sz="3000" b="1" kern="12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66" name="Freeform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8528" y="2102154"/>
                <a:ext cx="2238510" cy="832860"/>
              </a:xfrm>
              <a:custGeom>
                <a:avLst/>
                <a:gdLst>
                  <a:gd name="connsiteX0" fmla="*/ 0 w 1901539"/>
                  <a:gd name="connsiteY0" fmla="*/ 0 h 2420806"/>
                  <a:gd name="connsiteX1" fmla="*/ 1901539 w 1901539"/>
                  <a:gd name="connsiteY1" fmla="*/ 0 h 2420806"/>
                  <a:gd name="connsiteX2" fmla="*/ 1901539 w 1901539"/>
                  <a:gd name="connsiteY2" fmla="*/ 2420806 h 2420806"/>
                  <a:gd name="connsiteX3" fmla="*/ 0 w 1901539"/>
                  <a:gd name="connsiteY3" fmla="*/ 2420806 h 2420806"/>
                  <a:gd name="connsiteX4" fmla="*/ 0 w 1901539"/>
                  <a:gd name="connsiteY4" fmla="*/ 0 h 24208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01539" h="2420806">
                    <a:moveTo>
                      <a:pt x="0" y="0"/>
                    </a:moveTo>
                    <a:lnTo>
                      <a:pt x="1901539" y="0"/>
                    </a:lnTo>
                    <a:lnTo>
                      <a:pt x="1901539" y="2420806"/>
                    </a:lnTo>
                    <a:lnTo>
                      <a:pt x="0" y="2420806"/>
                    </a:lnTo>
                    <a:lnTo>
                      <a:pt x="0" y="0"/>
                    </a:lnTo>
                    <a:close/>
                  </a:path>
                </a:pathLst>
              </a:custGeom>
              <a:blipFill rotWithShape="0">
                <a:blip r:embed="rId8"/>
                <a:stretch>
                  <a:fillRect t="-20588" r="-8719" b="-2794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4458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2.5E-6 7.40741E-7 L -2.5E-6 -0.07222 " pathEditMode="relative" rAng="0" ptsTypes="AA">
                                      <p:cBhvr>
                                        <p:cTn id="4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4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95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45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95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45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95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4" grpId="0" animBg="1"/>
      <p:bldP spid="36" grpId="0" animBg="1"/>
      <p:bldP spid="36" grpId="1" animBg="1"/>
      <p:bldP spid="38" grpId="0" animBg="1"/>
      <p:bldP spid="45" grpId="1" animBg="1"/>
      <p:bldP spid="64" grpId="0"/>
      <p:bldP spid="6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mc="http://schemas.openxmlformats.org/markup-compatibility/2006" xmlns:a14="http://schemas.microsoft.com/office/drawing/2010/main" xmlns:a16="http://schemas.microsoft.com/office/drawing/2014/main" xmlns="" id="{AD71F05E-0C68-1040-A0D5-39567883F8E3}"/>
              </a:ext>
            </a:extLst>
          </p:cNvPr>
          <p:cNvSpPr txBox="1"/>
          <p:nvPr/>
        </p:nvSpPr>
        <p:spPr>
          <a:xfrm>
            <a:off x="1233729" y="1924130"/>
            <a:ext cx="98094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3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3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3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3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Ôn</a:t>
            </a:r>
            <a:r>
              <a:rPr lang="en-US" sz="3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3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3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cộng</a:t>
            </a:r>
            <a:r>
              <a:rPr lang="en-US" sz="3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3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trừ</a:t>
            </a:r>
            <a:r>
              <a:rPr lang="en-US" sz="3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3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AD71F05E-0C68-1040-A0D5-39567883F8E3}"/>
              </a:ext>
            </a:extLst>
          </p:cNvPr>
          <p:cNvSpPr txBox="1"/>
          <p:nvPr/>
        </p:nvSpPr>
        <p:spPr>
          <a:xfrm>
            <a:off x="4074060" y="1202175"/>
            <a:ext cx="49350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 DẪN VỀ NHÀ</a:t>
            </a:r>
            <a:endParaRPr lang="x-none" sz="3000" b="1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47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913680" y="932517"/>
            <a:ext cx="3145871" cy="990825"/>
          </a:xfrm>
          <a:custGeom>
            <a:avLst/>
            <a:gdLst>
              <a:gd name="connsiteX0" fmla="*/ 0 w 3145871"/>
              <a:gd name="connsiteY0" fmla="*/ 99083 h 990825"/>
              <a:gd name="connsiteX1" fmla="*/ 99083 w 3145871"/>
              <a:gd name="connsiteY1" fmla="*/ 0 h 990825"/>
              <a:gd name="connsiteX2" fmla="*/ 3046789 w 3145871"/>
              <a:gd name="connsiteY2" fmla="*/ 0 h 990825"/>
              <a:gd name="connsiteX3" fmla="*/ 3145872 w 3145871"/>
              <a:gd name="connsiteY3" fmla="*/ 99083 h 990825"/>
              <a:gd name="connsiteX4" fmla="*/ 3145871 w 3145871"/>
              <a:gd name="connsiteY4" fmla="*/ 891743 h 990825"/>
              <a:gd name="connsiteX5" fmla="*/ 3046788 w 3145871"/>
              <a:gd name="connsiteY5" fmla="*/ 990826 h 990825"/>
              <a:gd name="connsiteX6" fmla="*/ 99083 w 3145871"/>
              <a:gd name="connsiteY6" fmla="*/ 990825 h 990825"/>
              <a:gd name="connsiteX7" fmla="*/ 0 w 3145871"/>
              <a:gd name="connsiteY7" fmla="*/ 891742 h 990825"/>
              <a:gd name="connsiteX8" fmla="*/ 0 w 3145871"/>
              <a:gd name="connsiteY8" fmla="*/ 99083 h 990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45871" h="990825">
                <a:moveTo>
                  <a:pt x="0" y="99083"/>
                </a:moveTo>
                <a:cubicBezTo>
                  <a:pt x="0" y="44361"/>
                  <a:pt x="44361" y="0"/>
                  <a:pt x="99083" y="0"/>
                </a:cubicBezTo>
                <a:lnTo>
                  <a:pt x="3046789" y="0"/>
                </a:lnTo>
                <a:cubicBezTo>
                  <a:pt x="3101511" y="0"/>
                  <a:pt x="3145872" y="44361"/>
                  <a:pt x="3145872" y="99083"/>
                </a:cubicBezTo>
                <a:cubicBezTo>
                  <a:pt x="3145872" y="363303"/>
                  <a:pt x="3145871" y="627523"/>
                  <a:pt x="3145871" y="891743"/>
                </a:cubicBezTo>
                <a:cubicBezTo>
                  <a:pt x="3145871" y="946465"/>
                  <a:pt x="3101510" y="990826"/>
                  <a:pt x="3046788" y="990826"/>
                </a:cubicBezTo>
                <a:lnTo>
                  <a:pt x="99083" y="990825"/>
                </a:lnTo>
                <a:cubicBezTo>
                  <a:pt x="44361" y="990825"/>
                  <a:pt x="0" y="946464"/>
                  <a:pt x="0" y="891742"/>
                </a:cubicBezTo>
                <a:lnTo>
                  <a:pt x="0" y="9908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0460" tIns="120460" rIns="120460" bIns="12046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600" kern="1200" dirty="0" err="1" smtClean="0">
                <a:solidFill>
                  <a:schemeClr val="tx1"/>
                </a:solidFill>
              </a:rPr>
              <a:t>Quy</a:t>
            </a:r>
            <a:r>
              <a:rPr lang="en-US" sz="2600" kern="1200" dirty="0" smtClean="0">
                <a:solidFill>
                  <a:schemeClr val="tx1"/>
                </a:solidFill>
              </a:rPr>
              <a:t> </a:t>
            </a:r>
            <a:r>
              <a:rPr lang="en-US" sz="2600" kern="1200" dirty="0" err="1" smtClean="0">
                <a:solidFill>
                  <a:schemeClr val="tx1"/>
                </a:solidFill>
              </a:rPr>
              <a:t>đồng</a:t>
            </a:r>
            <a:r>
              <a:rPr lang="en-US" sz="2600" kern="1200" dirty="0" smtClean="0">
                <a:solidFill>
                  <a:schemeClr val="tx1"/>
                </a:solidFill>
              </a:rPr>
              <a:t> </a:t>
            </a:r>
            <a:r>
              <a:rPr lang="en-US" sz="2600" kern="1200" dirty="0" err="1" smtClean="0">
                <a:solidFill>
                  <a:schemeClr val="tx1"/>
                </a:solidFill>
              </a:rPr>
              <a:t>mẫu</a:t>
            </a:r>
            <a:endParaRPr lang="en-US" sz="2600" kern="1200" dirty="0">
              <a:solidFill>
                <a:schemeClr val="tx1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913680" y="2418756"/>
            <a:ext cx="3145871" cy="990825"/>
          </a:xfrm>
          <a:custGeom>
            <a:avLst/>
            <a:gdLst>
              <a:gd name="connsiteX0" fmla="*/ 0 w 3145871"/>
              <a:gd name="connsiteY0" fmla="*/ 99083 h 990825"/>
              <a:gd name="connsiteX1" fmla="*/ 99083 w 3145871"/>
              <a:gd name="connsiteY1" fmla="*/ 0 h 990825"/>
              <a:gd name="connsiteX2" fmla="*/ 3046789 w 3145871"/>
              <a:gd name="connsiteY2" fmla="*/ 0 h 990825"/>
              <a:gd name="connsiteX3" fmla="*/ 3145872 w 3145871"/>
              <a:gd name="connsiteY3" fmla="*/ 99083 h 990825"/>
              <a:gd name="connsiteX4" fmla="*/ 3145871 w 3145871"/>
              <a:gd name="connsiteY4" fmla="*/ 891743 h 990825"/>
              <a:gd name="connsiteX5" fmla="*/ 3046788 w 3145871"/>
              <a:gd name="connsiteY5" fmla="*/ 990826 h 990825"/>
              <a:gd name="connsiteX6" fmla="*/ 99083 w 3145871"/>
              <a:gd name="connsiteY6" fmla="*/ 990825 h 990825"/>
              <a:gd name="connsiteX7" fmla="*/ 0 w 3145871"/>
              <a:gd name="connsiteY7" fmla="*/ 891742 h 990825"/>
              <a:gd name="connsiteX8" fmla="*/ 0 w 3145871"/>
              <a:gd name="connsiteY8" fmla="*/ 99083 h 990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45871" h="990825">
                <a:moveTo>
                  <a:pt x="0" y="99083"/>
                </a:moveTo>
                <a:cubicBezTo>
                  <a:pt x="0" y="44361"/>
                  <a:pt x="44361" y="0"/>
                  <a:pt x="99083" y="0"/>
                </a:cubicBezTo>
                <a:lnTo>
                  <a:pt x="3046789" y="0"/>
                </a:lnTo>
                <a:cubicBezTo>
                  <a:pt x="3101511" y="0"/>
                  <a:pt x="3145872" y="44361"/>
                  <a:pt x="3145872" y="99083"/>
                </a:cubicBezTo>
                <a:cubicBezTo>
                  <a:pt x="3145872" y="363303"/>
                  <a:pt x="3145871" y="627523"/>
                  <a:pt x="3145871" y="891743"/>
                </a:cubicBezTo>
                <a:cubicBezTo>
                  <a:pt x="3145871" y="946465"/>
                  <a:pt x="3101510" y="990826"/>
                  <a:pt x="3046788" y="990826"/>
                </a:cubicBezTo>
                <a:lnTo>
                  <a:pt x="99083" y="990825"/>
                </a:lnTo>
                <a:cubicBezTo>
                  <a:pt x="44361" y="990825"/>
                  <a:pt x="0" y="946464"/>
                  <a:pt x="0" y="891742"/>
                </a:cubicBezTo>
                <a:lnTo>
                  <a:pt x="0" y="9908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0460" tIns="120460" rIns="120460" bIns="12046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600" kern="1200" dirty="0" err="1" smtClean="0">
                <a:solidFill>
                  <a:schemeClr val="tx1"/>
                </a:solidFill>
              </a:rPr>
              <a:t>Tìm</a:t>
            </a:r>
            <a:r>
              <a:rPr lang="en-US" sz="2600" kern="1200" dirty="0" smtClean="0">
                <a:solidFill>
                  <a:schemeClr val="tx1"/>
                </a:solidFill>
              </a:rPr>
              <a:t> </a:t>
            </a:r>
            <a:r>
              <a:rPr lang="en-US" sz="2600" kern="1200" dirty="0" err="1" smtClean="0">
                <a:solidFill>
                  <a:schemeClr val="tx1"/>
                </a:solidFill>
              </a:rPr>
              <a:t>mẫu</a:t>
            </a:r>
            <a:r>
              <a:rPr lang="en-US" sz="2600" kern="1200" dirty="0" smtClean="0">
                <a:solidFill>
                  <a:schemeClr val="tx1"/>
                </a:solidFill>
              </a:rPr>
              <a:t> </a:t>
            </a:r>
            <a:r>
              <a:rPr lang="en-US" sz="2600" kern="1200" dirty="0" err="1" smtClean="0">
                <a:solidFill>
                  <a:schemeClr val="tx1"/>
                </a:solidFill>
              </a:rPr>
              <a:t>số</a:t>
            </a:r>
            <a:r>
              <a:rPr lang="en-US" sz="2600" kern="1200" dirty="0" smtClean="0">
                <a:solidFill>
                  <a:schemeClr val="tx1"/>
                </a:solidFill>
              </a:rPr>
              <a:t> </a:t>
            </a:r>
            <a:r>
              <a:rPr lang="en-US" sz="2600" kern="1200" dirty="0" err="1" smtClean="0">
                <a:solidFill>
                  <a:schemeClr val="tx1"/>
                </a:solidFill>
              </a:rPr>
              <a:t>chung</a:t>
            </a:r>
            <a:r>
              <a:rPr lang="en-US" sz="2600" kern="1200" dirty="0" smtClean="0">
                <a:solidFill>
                  <a:schemeClr val="tx1"/>
                </a:solidFill>
              </a:rPr>
              <a:t> </a:t>
            </a:r>
            <a:endParaRPr lang="en-US" sz="2600" kern="1200" dirty="0">
              <a:solidFill>
                <a:schemeClr val="tx1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263679" y="3472058"/>
            <a:ext cx="445872" cy="374863"/>
          </a:xfrm>
          <a:custGeom>
            <a:avLst/>
            <a:gdLst>
              <a:gd name="connsiteX0" fmla="*/ 0 w 374862"/>
              <a:gd name="connsiteY0" fmla="*/ 89174 h 445871"/>
              <a:gd name="connsiteX1" fmla="*/ 187431 w 374862"/>
              <a:gd name="connsiteY1" fmla="*/ 89174 h 445871"/>
              <a:gd name="connsiteX2" fmla="*/ 187431 w 374862"/>
              <a:gd name="connsiteY2" fmla="*/ 0 h 445871"/>
              <a:gd name="connsiteX3" fmla="*/ 374862 w 374862"/>
              <a:gd name="connsiteY3" fmla="*/ 222936 h 445871"/>
              <a:gd name="connsiteX4" fmla="*/ 187431 w 374862"/>
              <a:gd name="connsiteY4" fmla="*/ 445871 h 445871"/>
              <a:gd name="connsiteX5" fmla="*/ 187431 w 374862"/>
              <a:gd name="connsiteY5" fmla="*/ 356697 h 445871"/>
              <a:gd name="connsiteX6" fmla="*/ 0 w 374862"/>
              <a:gd name="connsiteY6" fmla="*/ 356697 h 445871"/>
              <a:gd name="connsiteX7" fmla="*/ 0 w 374862"/>
              <a:gd name="connsiteY7" fmla="*/ 89174 h 445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4862" h="445871">
                <a:moveTo>
                  <a:pt x="299890" y="1"/>
                </a:moveTo>
                <a:lnTo>
                  <a:pt x="299890" y="222936"/>
                </a:lnTo>
                <a:lnTo>
                  <a:pt x="374862" y="222935"/>
                </a:lnTo>
                <a:lnTo>
                  <a:pt x="187431" y="445870"/>
                </a:lnTo>
                <a:lnTo>
                  <a:pt x="0" y="222936"/>
                </a:lnTo>
                <a:lnTo>
                  <a:pt x="74972" y="222936"/>
                </a:lnTo>
                <a:lnTo>
                  <a:pt x="74972" y="1"/>
                </a:lnTo>
                <a:lnTo>
                  <a:pt x="299890" y="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9175" tIns="1" rIns="89174" bIns="112459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 kern="1200"/>
          </a:p>
        </p:txBody>
      </p:sp>
      <p:sp>
        <p:nvSpPr>
          <p:cNvPr id="12" name="Freeform 11"/>
          <p:cNvSpPr/>
          <p:nvPr/>
        </p:nvSpPr>
        <p:spPr>
          <a:xfrm>
            <a:off x="913680" y="3923902"/>
            <a:ext cx="3145871" cy="990825"/>
          </a:xfrm>
          <a:custGeom>
            <a:avLst/>
            <a:gdLst>
              <a:gd name="connsiteX0" fmla="*/ 0 w 3145871"/>
              <a:gd name="connsiteY0" fmla="*/ 99083 h 990825"/>
              <a:gd name="connsiteX1" fmla="*/ 99083 w 3145871"/>
              <a:gd name="connsiteY1" fmla="*/ 0 h 990825"/>
              <a:gd name="connsiteX2" fmla="*/ 3046789 w 3145871"/>
              <a:gd name="connsiteY2" fmla="*/ 0 h 990825"/>
              <a:gd name="connsiteX3" fmla="*/ 3145872 w 3145871"/>
              <a:gd name="connsiteY3" fmla="*/ 99083 h 990825"/>
              <a:gd name="connsiteX4" fmla="*/ 3145871 w 3145871"/>
              <a:gd name="connsiteY4" fmla="*/ 891743 h 990825"/>
              <a:gd name="connsiteX5" fmla="*/ 3046788 w 3145871"/>
              <a:gd name="connsiteY5" fmla="*/ 990826 h 990825"/>
              <a:gd name="connsiteX6" fmla="*/ 99083 w 3145871"/>
              <a:gd name="connsiteY6" fmla="*/ 990825 h 990825"/>
              <a:gd name="connsiteX7" fmla="*/ 0 w 3145871"/>
              <a:gd name="connsiteY7" fmla="*/ 891742 h 990825"/>
              <a:gd name="connsiteX8" fmla="*/ 0 w 3145871"/>
              <a:gd name="connsiteY8" fmla="*/ 99083 h 990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45871" h="990825">
                <a:moveTo>
                  <a:pt x="0" y="99083"/>
                </a:moveTo>
                <a:cubicBezTo>
                  <a:pt x="0" y="44361"/>
                  <a:pt x="44361" y="0"/>
                  <a:pt x="99083" y="0"/>
                </a:cubicBezTo>
                <a:lnTo>
                  <a:pt x="3046789" y="0"/>
                </a:lnTo>
                <a:cubicBezTo>
                  <a:pt x="3101511" y="0"/>
                  <a:pt x="3145872" y="44361"/>
                  <a:pt x="3145872" y="99083"/>
                </a:cubicBezTo>
                <a:cubicBezTo>
                  <a:pt x="3145872" y="363303"/>
                  <a:pt x="3145871" y="627523"/>
                  <a:pt x="3145871" y="891743"/>
                </a:cubicBezTo>
                <a:cubicBezTo>
                  <a:pt x="3145871" y="946465"/>
                  <a:pt x="3101510" y="990826"/>
                  <a:pt x="3046788" y="990826"/>
                </a:cubicBezTo>
                <a:lnTo>
                  <a:pt x="99083" y="990825"/>
                </a:lnTo>
                <a:cubicBezTo>
                  <a:pt x="44361" y="990825"/>
                  <a:pt x="0" y="946464"/>
                  <a:pt x="0" y="891742"/>
                </a:cubicBezTo>
                <a:lnTo>
                  <a:pt x="0" y="9908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0460" tIns="120460" rIns="120460" bIns="12046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600" kern="1200" dirty="0" err="1" smtClean="0">
                <a:solidFill>
                  <a:schemeClr val="tx1"/>
                </a:solidFill>
              </a:rPr>
              <a:t>Tìm</a:t>
            </a:r>
            <a:r>
              <a:rPr lang="en-US" sz="2600" kern="1200" dirty="0" smtClean="0">
                <a:solidFill>
                  <a:schemeClr val="tx1"/>
                </a:solidFill>
              </a:rPr>
              <a:t> </a:t>
            </a:r>
            <a:r>
              <a:rPr lang="en-US" sz="2600" kern="1200" dirty="0" err="1" smtClean="0">
                <a:solidFill>
                  <a:schemeClr val="tx1"/>
                </a:solidFill>
              </a:rPr>
              <a:t>thừa</a:t>
            </a:r>
            <a:r>
              <a:rPr lang="en-US" sz="2600" kern="1200" dirty="0" smtClean="0">
                <a:solidFill>
                  <a:schemeClr val="tx1"/>
                </a:solidFill>
              </a:rPr>
              <a:t> </a:t>
            </a:r>
            <a:r>
              <a:rPr lang="en-US" sz="2600" kern="1200" dirty="0" err="1" smtClean="0">
                <a:solidFill>
                  <a:schemeClr val="tx1"/>
                </a:solidFill>
              </a:rPr>
              <a:t>số</a:t>
            </a:r>
            <a:r>
              <a:rPr lang="en-US" sz="2600" kern="1200" dirty="0" smtClean="0">
                <a:solidFill>
                  <a:schemeClr val="tx1"/>
                </a:solidFill>
              </a:rPr>
              <a:t> </a:t>
            </a:r>
            <a:r>
              <a:rPr lang="en-US" sz="2600" kern="1200" dirty="0" err="1" smtClean="0">
                <a:solidFill>
                  <a:schemeClr val="tx1"/>
                </a:solidFill>
              </a:rPr>
              <a:t>phụ</a:t>
            </a:r>
            <a:endParaRPr lang="en-US" sz="2600" kern="1200" dirty="0">
              <a:solidFill>
                <a:schemeClr val="tx1"/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2263679" y="4961600"/>
            <a:ext cx="445872" cy="368257"/>
          </a:xfrm>
          <a:custGeom>
            <a:avLst/>
            <a:gdLst>
              <a:gd name="connsiteX0" fmla="*/ 0 w 368256"/>
              <a:gd name="connsiteY0" fmla="*/ 89174 h 445871"/>
              <a:gd name="connsiteX1" fmla="*/ 184128 w 368256"/>
              <a:gd name="connsiteY1" fmla="*/ 89174 h 445871"/>
              <a:gd name="connsiteX2" fmla="*/ 184128 w 368256"/>
              <a:gd name="connsiteY2" fmla="*/ 0 h 445871"/>
              <a:gd name="connsiteX3" fmla="*/ 368256 w 368256"/>
              <a:gd name="connsiteY3" fmla="*/ 222936 h 445871"/>
              <a:gd name="connsiteX4" fmla="*/ 184128 w 368256"/>
              <a:gd name="connsiteY4" fmla="*/ 445871 h 445871"/>
              <a:gd name="connsiteX5" fmla="*/ 184128 w 368256"/>
              <a:gd name="connsiteY5" fmla="*/ 356697 h 445871"/>
              <a:gd name="connsiteX6" fmla="*/ 0 w 368256"/>
              <a:gd name="connsiteY6" fmla="*/ 356697 h 445871"/>
              <a:gd name="connsiteX7" fmla="*/ 0 w 368256"/>
              <a:gd name="connsiteY7" fmla="*/ 89174 h 445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8256" h="445871">
                <a:moveTo>
                  <a:pt x="294605" y="1"/>
                </a:moveTo>
                <a:lnTo>
                  <a:pt x="294605" y="222936"/>
                </a:lnTo>
                <a:lnTo>
                  <a:pt x="368256" y="222935"/>
                </a:lnTo>
                <a:lnTo>
                  <a:pt x="184128" y="445870"/>
                </a:lnTo>
                <a:lnTo>
                  <a:pt x="0" y="222936"/>
                </a:lnTo>
                <a:lnTo>
                  <a:pt x="73651" y="222936"/>
                </a:lnTo>
                <a:lnTo>
                  <a:pt x="73651" y="1"/>
                </a:lnTo>
                <a:lnTo>
                  <a:pt x="294605" y="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9175" tIns="1" rIns="89174" bIns="11047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 kern="1200"/>
          </a:p>
        </p:txBody>
      </p:sp>
      <p:sp>
        <p:nvSpPr>
          <p:cNvPr id="14" name="Freeform 13"/>
          <p:cNvSpPr/>
          <p:nvPr/>
        </p:nvSpPr>
        <p:spPr>
          <a:xfrm>
            <a:off x="913680" y="5391233"/>
            <a:ext cx="3145871" cy="990825"/>
          </a:xfrm>
          <a:custGeom>
            <a:avLst/>
            <a:gdLst>
              <a:gd name="connsiteX0" fmla="*/ 0 w 3145871"/>
              <a:gd name="connsiteY0" fmla="*/ 99083 h 990825"/>
              <a:gd name="connsiteX1" fmla="*/ 99083 w 3145871"/>
              <a:gd name="connsiteY1" fmla="*/ 0 h 990825"/>
              <a:gd name="connsiteX2" fmla="*/ 3046789 w 3145871"/>
              <a:gd name="connsiteY2" fmla="*/ 0 h 990825"/>
              <a:gd name="connsiteX3" fmla="*/ 3145872 w 3145871"/>
              <a:gd name="connsiteY3" fmla="*/ 99083 h 990825"/>
              <a:gd name="connsiteX4" fmla="*/ 3145871 w 3145871"/>
              <a:gd name="connsiteY4" fmla="*/ 891743 h 990825"/>
              <a:gd name="connsiteX5" fmla="*/ 3046788 w 3145871"/>
              <a:gd name="connsiteY5" fmla="*/ 990826 h 990825"/>
              <a:gd name="connsiteX6" fmla="*/ 99083 w 3145871"/>
              <a:gd name="connsiteY6" fmla="*/ 990825 h 990825"/>
              <a:gd name="connsiteX7" fmla="*/ 0 w 3145871"/>
              <a:gd name="connsiteY7" fmla="*/ 891742 h 990825"/>
              <a:gd name="connsiteX8" fmla="*/ 0 w 3145871"/>
              <a:gd name="connsiteY8" fmla="*/ 99083 h 990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45871" h="990825">
                <a:moveTo>
                  <a:pt x="0" y="99083"/>
                </a:moveTo>
                <a:cubicBezTo>
                  <a:pt x="0" y="44361"/>
                  <a:pt x="44361" y="0"/>
                  <a:pt x="99083" y="0"/>
                </a:cubicBezTo>
                <a:lnTo>
                  <a:pt x="3046789" y="0"/>
                </a:lnTo>
                <a:cubicBezTo>
                  <a:pt x="3101511" y="0"/>
                  <a:pt x="3145872" y="44361"/>
                  <a:pt x="3145872" y="99083"/>
                </a:cubicBezTo>
                <a:cubicBezTo>
                  <a:pt x="3145872" y="363303"/>
                  <a:pt x="3145871" y="627523"/>
                  <a:pt x="3145871" y="891743"/>
                </a:cubicBezTo>
                <a:cubicBezTo>
                  <a:pt x="3145871" y="946465"/>
                  <a:pt x="3101510" y="990826"/>
                  <a:pt x="3046788" y="990826"/>
                </a:cubicBezTo>
                <a:lnTo>
                  <a:pt x="99083" y="990825"/>
                </a:lnTo>
                <a:cubicBezTo>
                  <a:pt x="44361" y="990825"/>
                  <a:pt x="0" y="946464"/>
                  <a:pt x="0" y="891742"/>
                </a:cubicBezTo>
                <a:lnTo>
                  <a:pt x="0" y="9908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0460" tIns="120460" rIns="120460" bIns="12046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kern="1200" dirty="0" err="1" smtClean="0">
                <a:solidFill>
                  <a:schemeClr val="tx1"/>
                </a:solidFill>
              </a:rPr>
              <a:t>Nhân</a:t>
            </a:r>
            <a:r>
              <a:rPr lang="en-US" sz="2400" kern="1200" dirty="0" smtClean="0">
                <a:solidFill>
                  <a:schemeClr val="tx1"/>
                </a:solidFill>
              </a:rPr>
              <a:t> </a:t>
            </a:r>
            <a:r>
              <a:rPr lang="en-US" sz="2400" kern="1200" dirty="0" err="1" smtClean="0">
                <a:solidFill>
                  <a:schemeClr val="tx1"/>
                </a:solidFill>
              </a:rPr>
              <a:t>cả</a:t>
            </a:r>
            <a:r>
              <a:rPr lang="en-US" sz="2400" kern="1200" dirty="0" smtClean="0">
                <a:solidFill>
                  <a:schemeClr val="tx1"/>
                </a:solidFill>
              </a:rPr>
              <a:t> </a:t>
            </a:r>
            <a:r>
              <a:rPr lang="en-US" sz="2400" kern="1200" dirty="0" err="1" smtClean="0">
                <a:solidFill>
                  <a:schemeClr val="tx1"/>
                </a:solidFill>
              </a:rPr>
              <a:t>tử</a:t>
            </a:r>
            <a:r>
              <a:rPr lang="en-US" sz="2400" kern="1200" dirty="0" smtClean="0">
                <a:solidFill>
                  <a:schemeClr val="tx1"/>
                </a:solidFill>
              </a:rPr>
              <a:t> </a:t>
            </a:r>
            <a:r>
              <a:rPr lang="en-US" sz="2400" kern="1200" dirty="0" err="1" smtClean="0">
                <a:solidFill>
                  <a:schemeClr val="tx1"/>
                </a:solidFill>
              </a:rPr>
              <a:t>và</a:t>
            </a:r>
            <a:r>
              <a:rPr lang="en-US" sz="2400" kern="1200" dirty="0" smtClean="0">
                <a:solidFill>
                  <a:schemeClr val="tx1"/>
                </a:solidFill>
              </a:rPr>
              <a:t> </a:t>
            </a:r>
            <a:r>
              <a:rPr lang="en-US" sz="2400" kern="1200" dirty="0" err="1" smtClean="0">
                <a:solidFill>
                  <a:schemeClr val="tx1"/>
                </a:solidFill>
              </a:rPr>
              <a:t>mẫu</a:t>
            </a:r>
            <a:r>
              <a:rPr lang="en-US" sz="2400" kern="1200" dirty="0" smtClean="0">
                <a:solidFill>
                  <a:schemeClr val="tx1"/>
                </a:solidFill>
              </a:rPr>
              <a:t> </a:t>
            </a:r>
            <a:r>
              <a:rPr lang="en-US" sz="2400" kern="1200" dirty="0" err="1" smtClean="0">
                <a:solidFill>
                  <a:schemeClr val="tx1"/>
                </a:solidFill>
              </a:rPr>
              <a:t>với</a:t>
            </a:r>
            <a:r>
              <a:rPr lang="en-US" sz="2400" kern="1200" dirty="0" smtClean="0">
                <a:solidFill>
                  <a:schemeClr val="tx1"/>
                </a:solidFill>
              </a:rPr>
              <a:t> </a:t>
            </a:r>
            <a:r>
              <a:rPr lang="en-US" sz="2400" kern="1200" dirty="0" err="1" smtClean="0">
                <a:solidFill>
                  <a:schemeClr val="tx1"/>
                </a:solidFill>
              </a:rPr>
              <a:t>thừa</a:t>
            </a:r>
            <a:r>
              <a:rPr lang="en-US" sz="2400" kern="1200" dirty="0" smtClean="0">
                <a:solidFill>
                  <a:schemeClr val="tx1"/>
                </a:solidFill>
              </a:rPr>
              <a:t> </a:t>
            </a:r>
            <a:r>
              <a:rPr lang="en-US" sz="2400" kern="1200" dirty="0" err="1" smtClean="0">
                <a:solidFill>
                  <a:schemeClr val="tx1"/>
                </a:solidFill>
              </a:rPr>
              <a:t>số</a:t>
            </a:r>
            <a:r>
              <a:rPr lang="en-US" sz="2400" kern="1200" dirty="0" smtClean="0">
                <a:solidFill>
                  <a:schemeClr val="tx1"/>
                </a:solidFill>
              </a:rPr>
              <a:t> </a:t>
            </a:r>
            <a:r>
              <a:rPr lang="en-US" sz="2400" kern="1200" dirty="0" err="1" smtClean="0">
                <a:solidFill>
                  <a:schemeClr val="tx1"/>
                </a:solidFill>
              </a:rPr>
              <a:t>phụ</a:t>
            </a:r>
            <a:r>
              <a:rPr lang="en-US" sz="2400" kern="1200" dirty="0" smtClean="0">
                <a:solidFill>
                  <a:schemeClr val="tx1"/>
                </a:solidFill>
              </a:rPr>
              <a:t> </a:t>
            </a:r>
            <a:r>
              <a:rPr lang="en-US" sz="2400" kern="1200" dirty="0" err="1" smtClean="0">
                <a:solidFill>
                  <a:schemeClr val="tx1"/>
                </a:solidFill>
              </a:rPr>
              <a:t>tương</a:t>
            </a:r>
            <a:r>
              <a:rPr lang="en-US" sz="2400" kern="1200" dirty="0" smtClean="0">
                <a:solidFill>
                  <a:schemeClr val="tx1"/>
                </a:solidFill>
              </a:rPr>
              <a:t> </a:t>
            </a:r>
            <a:r>
              <a:rPr lang="en-US" sz="2400" kern="1200" dirty="0" err="1" smtClean="0">
                <a:solidFill>
                  <a:schemeClr val="tx1"/>
                </a:solidFill>
              </a:rPr>
              <a:t>ứng</a:t>
            </a:r>
            <a:endParaRPr lang="en-US" sz="2400" kern="12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Freeform 15"/>
              <p:cNvSpPr/>
              <p:nvPr/>
            </p:nvSpPr>
            <p:spPr>
              <a:xfrm>
                <a:off x="4693380" y="863076"/>
                <a:ext cx="6183263" cy="1095197"/>
              </a:xfrm>
              <a:custGeom>
                <a:avLst/>
                <a:gdLst>
                  <a:gd name="connsiteX0" fmla="*/ 0 w 6183263"/>
                  <a:gd name="connsiteY0" fmla="*/ 217381 h 1304257"/>
                  <a:gd name="connsiteX1" fmla="*/ 217381 w 6183263"/>
                  <a:gd name="connsiteY1" fmla="*/ 0 h 1304257"/>
                  <a:gd name="connsiteX2" fmla="*/ 5965882 w 6183263"/>
                  <a:gd name="connsiteY2" fmla="*/ 0 h 1304257"/>
                  <a:gd name="connsiteX3" fmla="*/ 6183263 w 6183263"/>
                  <a:gd name="connsiteY3" fmla="*/ 217381 h 1304257"/>
                  <a:gd name="connsiteX4" fmla="*/ 6183263 w 6183263"/>
                  <a:gd name="connsiteY4" fmla="*/ 1086876 h 1304257"/>
                  <a:gd name="connsiteX5" fmla="*/ 5965882 w 6183263"/>
                  <a:gd name="connsiteY5" fmla="*/ 1304257 h 1304257"/>
                  <a:gd name="connsiteX6" fmla="*/ 217381 w 6183263"/>
                  <a:gd name="connsiteY6" fmla="*/ 1304257 h 1304257"/>
                  <a:gd name="connsiteX7" fmla="*/ 0 w 6183263"/>
                  <a:gd name="connsiteY7" fmla="*/ 1086876 h 1304257"/>
                  <a:gd name="connsiteX8" fmla="*/ 0 w 6183263"/>
                  <a:gd name="connsiteY8" fmla="*/ 217381 h 13042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183263" h="1304257">
                    <a:moveTo>
                      <a:pt x="0" y="217381"/>
                    </a:moveTo>
                    <a:cubicBezTo>
                      <a:pt x="0" y="97325"/>
                      <a:pt x="97325" y="0"/>
                      <a:pt x="217381" y="0"/>
                    </a:cubicBezTo>
                    <a:lnTo>
                      <a:pt x="5965882" y="0"/>
                    </a:lnTo>
                    <a:cubicBezTo>
                      <a:pt x="6085938" y="0"/>
                      <a:pt x="6183263" y="97325"/>
                      <a:pt x="6183263" y="217381"/>
                    </a:cubicBezTo>
                    <a:lnTo>
                      <a:pt x="6183263" y="1086876"/>
                    </a:lnTo>
                    <a:cubicBezTo>
                      <a:pt x="6183263" y="1206932"/>
                      <a:pt x="6085938" y="1304257"/>
                      <a:pt x="5965882" y="1304257"/>
                    </a:cubicBezTo>
                    <a:lnTo>
                      <a:pt x="217381" y="1304257"/>
                    </a:lnTo>
                    <a:cubicBezTo>
                      <a:pt x="97325" y="1304257"/>
                      <a:pt x="0" y="1206932"/>
                      <a:pt x="0" y="1086876"/>
                    </a:cubicBezTo>
                    <a:lnTo>
                      <a:pt x="0" y="217381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70349" tIns="170349" rIns="170349" bIns="170349" numCol="1" spcCol="1270" anchor="ctr" anchorCtr="0">
                <a:noAutofit/>
              </a:bodyPr>
              <a:lstStyle/>
              <a:p>
                <a:pPr lvl="0" algn="l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800" kern="1200" dirty="0" smtClean="0">
                    <a:solidFill>
                      <a:schemeClr val="tx1"/>
                    </a:solidFill>
                  </a:rPr>
                  <a:t>Ví </a:t>
                </a:r>
                <a:r>
                  <a:rPr lang="en-US" sz="2800" kern="1200" dirty="0" err="1" smtClean="0">
                    <a:solidFill>
                      <a:schemeClr val="tx1"/>
                    </a:solidFill>
                  </a:rPr>
                  <a:t>dụ</a:t>
                </a:r>
                <a:r>
                  <a:rPr lang="en-US" sz="2800" kern="1200" dirty="0" smtClean="0">
                    <a:solidFill>
                      <a:schemeClr val="tx1"/>
                    </a:solidFill>
                  </a:rPr>
                  <a:t>: </a:t>
                </a:r>
                <a:r>
                  <a:rPr lang="en-US" sz="2800" kern="1200" dirty="0" err="1" smtClean="0">
                    <a:solidFill>
                      <a:schemeClr val="tx1"/>
                    </a:solidFill>
                  </a:rPr>
                  <a:t>Quy</a:t>
                </a:r>
                <a:r>
                  <a:rPr lang="en-US" sz="2800" kern="12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1200" dirty="0" err="1" smtClean="0">
                    <a:solidFill>
                      <a:schemeClr val="tx1"/>
                    </a:solidFill>
                  </a:rPr>
                  <a:t>đồng</a:t>
                </a:r>
                <a:r>
                  <a:rPr lang="en-US" sz="2800" kern="12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1200" dirty="0" err="1" smtClean="0">
                    <a:solidFill>
                      <a:schemeClr val="tx1"/>
                    </a:solidFill>
                  </a:rPr>
                  <a:t>mẫu</a:t>
                </a:r>
                <a:r>
                  <a:rPr lang="en-US" sz="2800" kern="12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−8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2800" kern="12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1200" dirty="0" err="1" smtClean="0">
                    <a:solidFill>
                      <a:schemeClr val="tx1"/>
                    </a:solidFill>
                  </a:rPr>
                  <a:t>và</a:t>
                </a:r>
                <a:r>
                  <a:rPr lang="en-US" sz="2800" kern="12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−21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endParaRPr lang="en-US" sz="2800" kern="1200" dirty="0"/>
              </a:p>
            </p:txBody>
          </p:sp>
        </mc:Choice>
        <mc:Fallback xmlns="">
          <p:sp>
            <p:nvSpPr>
              <p:cNvPr id="16" name="Freeform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3380" y="863076"/>
                <a:ext cx="6183263" cy="1095197"/>
              </a:xfrm>
              <a:custGeom>
                <a:avLst/>
                <a:gdLst>
                  <a:gd name="connsiteX0" fmla="*/ 0 w 6183263"/>
                  <a:gd name="connsiteY0" fmla="*/ 217381 h 1304257"/>
                  <a:gd name="connsiteX1" fmla="*/ 217381 w 6183263"/>
                  <a:gd name="connsiteY1" fmla="*/ 0 h 1304257"/>
                  <a:gd name="connsiteX2" fmla="*/ 5965882 w 6183263"/>
                  <a:gd name="connsiteY2" fmla="*/ 0 h 1304257"/>
                  <a:gd name="connsiteX3" fmla="*/ 6183263 w 6183263"/>
                  <a:gd name="connsiteY3" fmla="*/ 217381 h 1304257"/>
                  <a:gd name="connsiteX4" fmla="*/ 6183263 w 6183263"/>
                  <a:gd name="connsiteY4" fmla="*/ 1086876 h 1304257"/>
                  <a:gd name="connsiteX5" fmla="*/ 5965882 w 6183263"/>
                  <a:gd name="connsiteY5" fmla="*/ 1304257 h 1304257"/>
                  <a:gd name="connsiteX6" fmla="*/ 217381 w 6183263"/>
                  <a:gd name="connsiteY6" fmla="*/ 1304257 h 1304257"/>
                  <a:gd name="connsiteX7" fmla="*/ 0 w 6183263"/>
                  <a:gd name="connsiteY7" fmla="*/ 1086876 h 1304257"/>
                  <a:gd name="connsiteX8" fmla="*/ 0 w 6183263"/>
                  <a:gd name="connsiteY8" fmla="*/ 217381 h 13042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183263" h="1304257">
                    <a:moveTo>
                      <a:pt x="0" y="217381"/>
                    </a:moveTo>
                    <a:cubicBezTo>
                      <a:pt x="0" y="97325"/>
                      <a:pt x="97325" y="0"/>
                      <a:pt x="217381" y="0"/>
                    </a:cubicBezTo>
                    <a:lnTo>
                      <a:pt x="5965882" y="0"/>
                    </a:lnTo>
                    <a:cubicBezTo>
                      <a:pt x="6085938" y="0"/>
                      <a:pt x="6183263" y="97325"/>
                      <a:pt x="6183263" y="217381"/>
                    </a:cubicBezTo>
                    <a:lnTo>
                      <a:pt x="6183263" y="1086876"/>
                    </a:lnTo>
                    <a:cubicBezTo>
                      <a:pt x="6183263" y="1206932"/>
                      <a:pt x="6085938" y="1304257"/>
                      <a:pt x="5965882" y="1304257"/>
                    </a:cubicBezTo>
                    <a:lnTo>
                      <a:pt x="217381" y="1304257"/>
                    </a:lnTo>
                    <a:cubicBezTo>
                      <a:pt x="97325" y="1304257"/>
                      <a:pt x="0" y="1206932"/>
                      <a:pt x="0" y="1086876"/>
                    </a:cubicBezTo>
                    <a:lnTo>
                      <a:pt x="0" y="217381"/>
                    </a:lnTo>
                    <a:close/>
                  </a:path>
                </a:pathLst>
              </a:custGeom>
              <a:blipFill rotWithShape="0">
                <a:blip r:embed="rId3"/>
                <a:stretch>
                  <a:fillRect l="-6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Freeform 16"/>
          <p:cNvSpPr/>
          <p:nvPr/>
        </p:nvSpPr>
        <p:spPr>
          <a:xfrm>
            <a:off x="4693380" y="2348761"/>
            <a:ext cx="6183263" cy="1498159"/>
          </a:xfrm>
          <a:custGeom>
            <a:avLst/>
            <a:gdLst>
              <a:gd name="connsiteX0" fmla="*/ 0 w 6183263"/>
              <a:gd name="connsiteY0" fmla="*/ 217381 h 1304257"/>
              <a:gd name="connsiteX1" fmla="*/ 217381 w 6183263"/>
              <a:gd name="connsiteY1" fmla="*/ 0 h 1304257"/>
              <a:gd name="connsiteX2" fmla="*/ 5965882 w 6183263"/>
              <a:gd name="connsiteY2" fmla="*/ 0 h 1304257"/>
              <a:gd name="connsiteX3" fmla="*/ 6183263 w 6183263"/>
              <a:gd name="connsiteY3" fmla="*/ 217381 h 1304257"/>
              <a:gd name="connsiteX4" fmla="*/ 6183263 w 6183263"/>
              <a:gd name="connsiteY4" fmla="*/ 1086876 h 1304257"/>
              <a:gd name="connsiteX5" fmla="*/ 5965882 w 6183263"/>
              <a:gd name="connsiteY5" fmla="*/ 1304257 h 1304257"/>
              <a:gd name="connsiteX6" fmla="*/ 217381 w 6183263"/>
              <a:gd name="connsiteY6" fmla="*/ 1304257 h 1304257"/>
              <a:gd name="connsiteX7" fmla="*/ 0 w 6183263"/>
              <a:gd name="connsiteY7" fmla="*/ 1086876 h 1304257"/>
              <a:gd name="connsiteX8" fmla="*/ 0 w 6183263"/>
              <a:gd name="connsiteY8" fmla="*/ 217381 h 1304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83263" h="1304257">
                <a:moveTo>
                  <a:pt x="0" y="217381"/>
                </a:moveTo>
                <a:cubicBezTo>
                  <a:pt x="0" y="97325"/>
                  <a:pt x="97325" y="0"/>
                  <a:pt x="217381" y="0"/>
                </a:cubicBezTo>
                <a:lnTo>
                  <a:pt x="5965882" y="0"/>
                </a:lnTo>
                <a:cubicBezTo>
                  <a:pt x="6085938" y="0"/>
                  <a:pt x="6183263" y="97325"/>
                  <a:pt x="6183263" y="217381"/>
                </a:cubicBezTo>
                <a:lnTo>
                  <a:pt x="6183263" y="1086876"/>
                </a:lnTo>
                <a:cubicBezTo>
                  <a:pt x="6183263" y="1206932"/>
                  <a:pt x="6085938" y="1304257"/>
                  <a:pt x="5965882" y="1304257"/>
                </a:cubicBezTo>
                <a:lnTo>
                  <a:pt x="217381" y="1304257"/>
                </a:lnTo>
                <a:cubicBezTo>
                  <a:pt x="97325" y="1304257"/>
                  <a:pt x="0" y="1206932"/>
                  <a:pt x="0" y="1086876"/>
                </a:cubicBezTo>
                <a:lnTo>
                  <a:pt x="0" y="21738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0349" tIns="170349" rIns="170349" bIns="170349" numCol="1" spcCol="1270" anchor="ctr" anchorCtr="0">
            <a:noAutofit/>
          </a:bodyPr>
          <a:lstStyle/>
          <a:p>
            <a:pPr lvl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kern="1200" dirty="0" err="1" smtClean="0">
                <a:solidFill>
                  <a:schemeClr val="tx1"/>
                </a:solidFill>
              </a:rPr>
              <a:t>Giải</a:t>
            </a:r>
            <a:r>
              <a:rPr lang="en-US" sz="2800" kern="1200" dirty="0" smtClean="0">
                <a:solidFill>
                  <a:schemeClr val="tx1"/>
                </a:solidFill>
              </a:rPr>
              <a:t>: 1</a:t>
            </a:r>
            <a:r>
              <a:rPr lang="x-none" sz="2800" kern="1200" dirty="0" smtClean="0">
                <a:solidFill>
                  <a:schemeClr val="tx1"/>
                </a:solidFill>
              </a:rPr>
              <a:t>5 = </a:t>
            </a:r>
            <a:r>
              <a:rPr lang="en-US" sz="2800" kern="1200" dirty="0" smtClean="0">
                <a:solidFill>
                  <a:schemeClr val="tx1"/>
                </a:solidFill>
              </a:rPr>
              <a:t>3. </a:t>
            </a:r>
            <a:r>
              <a:rPr lang="x-none" sz="2800" kern="1200" dirty="0" smtClean="0">
                <a:solidFill>
                  <a:schemeClr val="tx1"/>
                </a:solidFill>
              </a:rPr>
              <a:t>5</a:t>
            </a:r>
            <a:r>
              <a:rPr lang="en-US" sz="2800" kern="1200" dirty="0" smtClean="0">
                <a:solidFill>
                  <a:schemeClr val="tx1"/>
                </a:solidFill>
              </a:rPr>
              <a:t>; 4</a:t>
            </a:r>
            <a:r>
              <a:rPr lang="x-none" sz="2800" kern="1200" dirty="0" smtClean="0">
                <a:solidFill>
                  <a:schemeClr val="tx1"/>
                </a:solidFill>
              </a:rPr>
              <a:t>0 = 2</a:t>
            </a:r>
            <a:r>
              <a:rPr lang="en-US" sz="2800" kern="1200" baseline="30000" dirty="0" smtClean="0">
                <a:solidFill>
                  <a:schemeClr val="tx1"/>
                </a:solidFill>
              </a:rPr>
              <a:t>3</a:t>
            </a:r>
            <a:r>
              <a:rPr lang="en-US" sz="2800" kern="1200" dirty="0" smtClean="0">
                <a:solidFill>
                  <a:schemeClr val="tx1"/>
                </a:solidFill>
              </a:rPr>
              <a:t>. 5 </a:t>
            </a:r>
          </a:p>
          <a:p>
            <a:pPr marL="457200" lvl="0" indent="-45720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Symbol" panose="05050102010706020507" pitchFamily="18" charset="2"/>
              <a:buChar char="Þ"/>
            </a:pPr>
            <a:r>
              <a:rPr lang="x-none" sz="2800" kern="1200" dirty="0" smtClean="0">
                <a:solidFill>
                  <a:schemeClr val="tx1"/>
                </a:solidFill>
              </a:rPr>
              <a:t>BCNN</a:t>
            </a:r>
            <a:r>
              <a:rPr lang="en-US" sz="2800" kern="1200" dirty="0" smtClean="0">
                <a:solidFill>
                  <a:schemeClr val="tx1"/>
                </a:solidFill>
              </a:rPr>
              <a:t> </a:t>
            </a:r>
            <a:r>
              <a:rPr lang="x-none" sz="2800" kern="1200" dirty="0" smtClean="0">
                <a:solidFill>
                  <a:schemeClr val="tx1"/>
                </a:solidFill>
              </a:rPr>
              <a:t>(</a:t>
            </a:r>
            <a:r>
              <a:rPr lang="en-US" sz="2800" kern="1200" dirty="0" smtClean="0">
                <a:solidFill>
                  <a:schemeClr val="tx1"/>
                </a:solidFill>
              </a:rPr>
              <a:t>1</a:t>
            </a:r>
            <a:r>
              <a:rPr lang="x-none" sz="2800" kern="1200" dirty="0" smtClean="0">
                <a:solidFill>
                  <a:schemeClr val="tx1"/>
                </a:solidFill>
              </a:rPr>
              <a:t>5</a:t>
            </a:r>
            <a:r>
              <a:rPr lang="en-US" sz="2800" kern="1200" dirty="0" smtClean="0">
                <a:solidFill>
                  <a:schemeClr val="tx1"/>
                </a:solidFill>
              </a:rPr>
              <a:t>;</a:t>
            </a:r>
            <a:r>
              <a:rPr lang="x-none" sz="2800" kern="1200" dirty="0" smtClean="0">
                <a:solidFill>
                  <a:schemeClr val="tx1"/>
                </a:solidFill>
              </a:rPr>
              <a:t> </a:t>
            </a:r>
            <a:r>
              <a:rPr lang="en-US" sz="2800" kern="1200" dirty="0" smtClean="0">
                <a:solidFill>
                  <a:schemeClr val="tx1"/>
                </a:solidFill>
              </a:rPr>
              <a:t>40</a:t>
            </a:r>
            <a:r>
              <a:rPr lang="x-none" sz="2800" kern="1200" dirty="0" smtClean="0">
                <a:solidFill>
                  <a:schemeClr val="tx1"/>
                </a:solidFill>
              </a:rPr>
              <a:t>) =</a:t>
            </a:r>
            <a:r>
              <a:rPr lang="en-US" sz="2800" kern="1200" dirty="0" smtClean="0">
                <a:solidFill>
                  <a:schemeClr val="tx1"/>
                </a:solidFill>
              </a:rPr>
              <a:t> </a:t>
            </a:r>
            <a:r>
              <a:rPr lang="x-none" sz="2800" kern="1200" dirty="0" smtClean="0">
                <a:solidFill>
                  <a:schemeClr val="tx1"/>
                </a:solidFill>
              </a:rPr>
              <a:t>2</a:t>
            </a:r>
            <a:r>
              <a:rPr lang="en-US" sz="2800" kern="1200" baseline="30000" dirty="0" smtClean="0">
                <a:solidFill>
                  <a:schemeClr val="tx1"/>
                </a:solidFill>
              </a:rPr>
              <a:t>3</a:t>
            </a:r>
            <a:r>
              <a:rPr lang="x-none" sz="2800" kern="1200" dirty="0" smtClean="0">
                <a:solidFill>
                  <a:schemeClr val="tx1"/>
                </a:solidFill>
              </a:rPr>
              <a:t>.</a:t>
            </a:r>
            <a:r>
              <a:rPr lang="en-US" sz="2800" kern="1200" dirty="0" smtClean="0">
                <a:solidFill>
                  <a:schemeClr val="tx1"/>
                </a:solidFill>
              </a:rPr>
              <a:t> 3. </a:t>
            </a:r>
            <a:r>
              <a:rPr lang="x-none" sz="2800" kern="1200" dirty="0" smtClean="0">
                <a:solidFill>
                  <a:schemeClr val="tx1"/>
                </a:solidFill>
              </a:rPr>
              <a:t>5 = </a:t>
            </a:r>
            <a:r>
              <a:rPr lang="x-none" sz="2800" b="1" kern="1200" dirty="0" smtClean="0">
                <a:solidFill>
                  <a:srgbClr val="FF4343"/>
                </a:solidFill>
              </a:rPr>
              <a:t>1</a:t>
            </a:r>
            <a:r>
              <a:rPr lang="en-US" sz="2800" b="1" kern="1200" dirty="0" smtClean="0">
                <a:solidFill>
                  <a:srgbClr val="FF4343"/>
                </a:solidFill>
              </a:rPr>
              <a:t>20; </a:t>
            </a:r>
          </a:p>
          <a:p>
            <a:pPr lvl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kern="1200" dirty="0" smtClean="0">
                <a:solidFill>
                  <a:srgbClr val="FF4343"/>
                </a:solidFill>
              </a:rPr>
              <a:t>       </a:t>
            </a:r>
            <a:r>
              <a:rPr lang="en-US" sz="2800" kern="1200" dirty="0" smtClean="0">
                <a:solidFill>
                  <a:schemeClr val="tx1"/>
                </a:solidFill>
              </a:rPr>
              <a:t>MSC : </a:t>
            </a:r>
            <a:r>
              <a:rPr lang="en-US" sz="2800" b="1" kern="1200" dirty="0" smtClean="0">
                <a:solidFill>
                  <a:srgbClr val="FF4343"/>
                </a:solidFill>
              </a:rPr>
              <a:t>120</a:t>
            </a:r>
            <a:endParaRPr lang="en-US" sz="2800" b="1" kern="1200" dirty="0">
              <a:solidFill>
                <a:srgbClr val="FF434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Freeform 17"/>
              <p:cNvSpPr/>
              <p:nvPr/>
            </p:nvSpPr>
            <p:spPr>
              <a:xfrm>
                <a:off x="4693379" y="3893214"/>
                <a:ext cx="6183263" cy="1052202"/>
              </a:xfrm>
              <a:custGeom>
                <a:avLst/>
                <a:gdLst>
                  <a:gd name="connsiteX0" fmla="*/ 0 w 6183263"/>
                  <a:gd name="connsiteY0" fmla="*/ 217381 h 1304257"/>
                  <a:gd name="connsiteX1" fmla="*/ 217381 w 6183263"/>
                  <a:gd name="connsiteY1" fmla="*/ 0 h 1304257"/>
                  <a:gd name="connsiteX2" fmla="*/ 5965882 w 6183263"/>
                  <a:gd name="connsiteY2" fmla="*/ 0 h 1304257"/>
                  <a:gd name="connsiteX3" fmla="*/ 6183263 w 6183263"/>
                  <a:gd name="connsiteY3" fmla="*/ 217381 h 1304257"/>
                  <a:gd name="connsiteX4" fmla="*/ 6183263 w 6183263"/>
                  <a:gd name="connsiteY4" fmla="*/ 1086876 h 1304257"/>
                  <a:gd name="connsiteX5" fmla="*/ 5965882 w 6183263"/>
                  <a:gd name="connsiteY5" fmla="*/ 1304257 h 1304257"/>
                  <a:gd name="connsiteX6" fmla="*/ 217381 w 6183263"/>
                  <a:gd name="connsiteY6" fmla="*/ 1304257 h 1304257"/>
                  <a:gd name="connsiteX7" fmla="*/ 0 w 6183263"/>
                  <a:gd name="connsiteY7" fmla="*/ 1086876 h 1304257"/>
                  <a:gd name="connsiteX8" fmla="*/ 0 w 6183263"/>
                  <a:gd name="connsiteY8" fmla="*/ 217381 h 13042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183263" h="1304257">
                    <a:moveTo>
                      <a:pt x="0" y="217381"/>
                    </a:moveTo>
                    <a:cubicBezTo>
                      <a:pt x="0" y="97325"/>
                      <a:pt x="97325" y="0"/>
                      <a:pt x="217381" y="0"/>
                    </a:cubicBezTo>
                    <a:lnTo>
                      <a:pt x="5965882" y="0"/>
                    </a:lnTo>
                    <a:cubicBezTo>
                      <a:pt x="6085938" y="0"/>
                      <a:pt x="6183263" y="97325"/>
                      <a:pt x="6183263" y="217381"/>
                    </a:cubicBezTo>
                    <a:lnTo>
                      <a:pt x="6183263" y="1086876"/>
                    </a:lnTo>
                    <a:cubicBezTo>
                      <a:pt x="6183263" y="1206932"/>
                      <a:pt x="6085938" y="1304257"/>
                      <a:pt x="5965882" y="1304257"/>
                    </a:cubicBezTo>
                    <a:lnTo>
                      <a:pt x="217381" y="1304257"/>
                    </a:lnTo>
                    <a:cubicBezTo>
                      <a:pt x="97325" y="1304257"/>
                      <a:pt x="0" y="1206932"/>
                      <a:pt x="0" y="1086876"/>
                    </a:cubicBezTo>
                    <a:lnTo>
                      <a:pt x="0" y="217381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70349" tIns="170349" rIns="170349" bIns="170349" numCol="1" spcCol="1270" anchor="ctr" anchorCtr="0">
                <a:noAutofit/>
              </a:bodyPr>
              <a:lstStyle/>
              <a:p>
                <a:pPr lvl="0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800" kern="1200" dirty="0" smtClean="0"/>
                  <a:t>    </a:t>
                </a:r>
                <a:r>
                  <a:rPr lang="en-US" sz="2800" kern="1200" dirty="0" smtClean="0">
                    <a:solidFill>
                      <a:schemeClr val="tx1"/>
                    </a:solidFill>
                  </a:rPr>
                  <a:t>Ta </a:t>
                </a:r>
                <a:r>
                  <a:rPr lang="en-US" sz="2800" kern="1200" dirty="0" err="1" smtClean="0">
                    <a:solidFill>
                      <a:schemeClr val="tx1"/>
                    </a:solidFill>
                  </a:rPr>
                  <a:t>có</a:t>
                </a:r>
                <a:r>
                  <a:rPr lang="en-US" sz="2800" kern="1200" dirty="0" smtClean="0">
                    <a:solidFill>
                      <a:schemeClr val="tx1"/>
                    </a:solidFill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b="1" i="0" kern="1200" smtClean="0">
                        <a:solidFill>
                          <a:srgbClr val="FF4343"/>
                        </a:solidFill>
                        <a:latin typeface="Cambria Math" panose="02040503050406030204" pitchFamily="18" charset="0"/>
                      </a:rPr>
                      <m:t>𝟏𝟐𝟎</m:t>
                    </m:r>
                    <m:r>
                      <a:rPr lang="en-US" sz="28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:15=</m:t>
                    </m:r>
                    <m:r>
                      <a:rPr lang="en-US" sz="2800" b="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sz="28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2800" b="1" i="1" kern="1200" smtClean="0">
                        <a:solidFill>
                          <a:srgbClr val="FF4343"/>
                        </a:solidFill>
                        <a:latin typeface="Cambria Math" panose="02040503050406030204" pitchFamily="18" charset="0"/>
                      </a:rPr>
                      <m:t>𝟏𝟐𝟎</m:t>
                    </m:r>
                    <m:r>
                      <a:rPr lang="en-US" sz="28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:40=</m:t>
                    </m:r>
                    <m:r>
                      <a:rPr lang="en-US" sz="2800" b="0" i="1" kern="1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sz="2800" kern="1200" dirty="0" smtClean="0">
                    <a:solidFill>
                      <a:schemeClr val="tx1"/>
                    </a:solidFill>
                  </a:rPr>
                  <a:t>  </a:t>
                </a:r>
                <a:endParaRPr lang="en-US" sz="2800" kern="1200" dirty="0">
                  <a:latin typeface="Math c"/>
                </a:endParaRPr>
              </a:p>
            </p:txBody>
          </p:sp>
        </mc:Choice>
        <mc:Fallback xmlns="">
          <p:sp>
            <p:nvSpPr>
              <p:cNvPr id="18" name="Freeform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3379" y="3893214"/>
                <a:ext cx="6183263" cy="1052202"/>
              </a:xfrm>
              <a:custGeom>
                <a:avLst/>
                <a:gdLst>
                  <a:gd name="connsiteX0" fmla="*/ 0 w 6183263"/>
                  <a:gd name="connsiteY0" fmla="*/ 217381 h 1304257"/>
                  <a:gd name="connsiteX1" fmla="*/ 217381 w 6183263"/>
                  <a:gd name="connsiteY1" fmla="*/ 0 h 1304257"/>
                  <a:gd name="connsiteX2" fmla="*/ 5965882 w 6183263"/>
                  <a:gd name="connsiteY2" fmla="*/ 0 h 1304257"/>
                  <a:gd name="connsiteX3" fmla="*/ 6183263 w 6183263"/>
                  <a:gd name="connsiteY3" fmla="*/ 217381 h 1304257"/>
                  <a:gd name="connsiteX4" fmla="*/ 6183263 w 6183263"/>
                  <a:gd name="connsiteY4" fmla="*/ 1086876 h 1304257"/>
                  <a:gd name="connsiteX5" fmla="*/ 5965882 w 6183263"/>
                  <a:gd name="connsiteY5" fmla="*/ 1304257 h 1304257"/>
                  <a:gd name="connsiteX6" fmla="*/ 217381 w 6183263"/>
                  <a:gd name="connsiteY6" fmla="*/ 1304257 h 1304257"/>
                  <a:gd name="connsiteX7" fmla="*/ 0 w 6183263"/>
                  <a:gd name="connsiteY7" fmla="*/ 1086876 h 1304257"/>
                  <a:gd name="connsiteX8" fmla="*/ 0 w 6183263"/>
                  <a:gd name="connsiteY8" fmla="*/ 217381 h 13042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183263" h="1304257">
                    <a:moveTo>
                      <a:pt x="0" y="217381"/>
                    </a:moveTo>
                    <a:cubicBezTo>
                      <a:pt x="0" y="97325"/>
                      <a:pt x="97325" y="0"/>
                      <a:pt x="217381" y="0"/>
                    </a:cubicBezTo>
                    <a:lnTo>
                      <a:pt x="5965882" y="0"/>
                    </a:lnTo>
                    <a:cubicBezTo>
                      <a:pt x="6085938" y="0"/>
                      <a:pt x="6183263" y="97325"/>
                      <a:pt x="6183263" y="217381"/>
                    </a:cubicBezTo>
                    <a:lnTo>
                      <a:pt x="6183263" y="1086876"/>
                    </a:lnTo>
                    <a:cubicBezTo>
                      <a:pt x="6183263" y="1206932"/>
                      <a:pt x="6085938" y="1304257"/>
                      <a:pt x="5965882" y="1304257"/>
                    </a:cubicBezTo>
                    <a:lnTo>
                      <a:pt x="217381" y="1304257"/>
                    </a:lnTo>
                    <a:cubicBezTo>
                      <a:pt x="97325" y="1304257"/>
                      <a:pt x="0" y="1206932"/>
                      <a:pt x="0" y="1086876"/>
                    </a:cubicBezTo>
                    <a:lnTo>
                      <a:pt x="0" y="217381"/>
                    </a:lnTo>
                    <a:close/>
                  </a:path>
                </a:pathLst>
              </a:cu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Freeform 18"/>
              <p:cNvSpPr/>
              <p:nvPr/>
            </p:nvSpPr>
            <p:spPr>
              <a:xfrm>
                <a:off x="4693380" y="5234516"/>
                <a:ext cx="6675930" cy="1304257"/>
              </a:xfrm>
              <a:custGeom>
                <a:avLst/>
                <a:gdLst>
                  <a:gd name="connsiteX0" fmla="*/ 0 w 6183263"/>
                  <a:gd name="connsiteY0" fmla="*/ 217381 h 1304257"/>
                  <a:gd name="connsiteX1" fmla="*/ 217381 w 6183263"/>
                  <a:gd name="connsiteY1" fmla="*/ 0 h 1304257"/>
                  <a:gd name="connsiteX2" fmla="*/ 5965882 w 6183263"/>
                  <a:gd name="connsiteY2" fmla="*/ 0 h 1304257"/>
                  <a:gd name="connsiteX3" fmla="*/ 6183263 w 6183263"/>
                  <a:gd name="connsiteY3" fmla="*/ 217381 h 1304257"/>
                  <a:gd name="connsiteX4" fmla="*/ 6183263 w 6183263"/>
                  <a:gd name="connsiteY4" fmla="*/ 1086876 h 1304257"/>
                  <a:gd name="connsiteX5" fmla="*/ 5965882 w 6183263"/>
                  <a:gd name="connsiteY5" fmla="*/ 1304257 h 1304257"/>
                  <a:gd name="connsiteX6" fmla="*/ 217381 w 6183263"/>
                  <a:gd name="connsiteY6" fmla="*/ 1304257 h 1304257"/>
                  <a:gd name="connsiteX7" fmla="*/ 0 w 6183263"/>
                  <a:gd name="connsiteY7" fmla="*/ 1086876 h 1304257"/>
                  <a:gd name="connsiteX8" fmla="*/ 0 w 6183263"/>
                  <a:gd name="connsiteY8" fmla="*/ 217381 h 13042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183263" h="1304257">
                    <a:moveTo>
                      <a:pt x="0" y="217381"/>
                    </a:moveTo>
                    <a:cubicBezTo>
                      <a:pt x="0" y="97325"/>
                      <a:pt x="97325" y="0"/>
                      <a:pt x="217381" y="0"/>
                    </a:cubicBezTo>
                    <a:lnTo>
                      <a:pt x="5965882" y="0"/>
                    </a:lnTo>
                    <a:cubicBezTo>
                      <a:pt x="6085938" y="0"/>
                      <a:pt x="6183263" y="97325"/>
                      <a:pt x="6183263" y="217381"/>
                    </a:cubicBezTo>
                    <a:lnTo>
                      <a:pt x="6183263" y="1086876"/>
                    </a:lnTo>
                    <a:cubicBezTo>
                      <a:pt x="6183263" y="1206932"/>
                      <a:pt x="6085938" y="1304257"/>
                      <a:pt x="5965882" y="1304257"/>
                    </a:cubicBezTo>
                    <a:lnTo>
                      <a:pt x="217381" y="1304257"/>
                    </a:lnTo>
                    <a:cubicBezTo>
                      <a:pt x="97325" y="1304257"/>
                      <a:pt x="0" y="1206932"/>
                      <a:pt x="0" y="1086876"/>
                    </a:cubicBezTo>
                    <a:lnTo>
                      <a:pt x="0" y="217381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70349" tIns="170349" rIns="170349" bIns="170349" numCol="1" spcCol="1270" anchor="ctr" anchorCtr="0">
                <a:noAutofit/>
              </a:bodyPr>
              <a:lstStyle/>
              <a:p>
                <a:pPr lvl="0" algn="l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800" kern="1200" dirty="0" smtClean="0">
                    <a:solidFill>
                      <a:schemeClr val="tx1"/>
                    </a:solidFill>
                  </a:rPr>
                  <a:t>Khi </a:t>
                </a:r>
                <a:r>
                  <a:rPr lang="en-US" sz="2800" kern="1200" dirty="0" err="1" smtClean="0">
                    <a:solidFill>
                      <a:schemeClr val="tx1"/>
                    </a:solidFill>
                  </a:rPr>
                  <a:t>đó</a:t>
                </a:r>
                <a:r>
                  <a:rPr lang="en-US" sz="2800" kern="12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0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00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300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en-US" sz="3000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00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0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00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3000" kern="1200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3000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300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15.</m:t>
                        </m:r>
                        <m:r>
                          <a:rPr lang="en-US" sz="3000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sz="3000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00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000" b="0" i="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000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64</m:t>
                        </m:r>
                      </m:num>
                      <m:den>
                        <m:r>
                          <a:rPr lang="en-US" sz="3000" b="1" i="1" kern="1200" smtClean="0">
                            <a:solidFill>
                              <a:srgbClr val="FF4343"/>
                            </a:solidFill>
                            <a:latin typeface="Cambria Math" panose="02040503050406030204" pitchFamily="18" charset="0"/>
                          </a:rPr>
                          <m:t>𝟏𝟐𝟎</m:t>
                        </m:r>
                      </m:den>
                    </m:f>
                  </m:oMath>
                </a14:m>
                <a:r>
                  <a:rPr lang="en-US" sz="2800" kern="1200" dirty="0" smtClean="0">
                    <a:solidFill>
                      <a:schemeClr val="tx1"/>
                    </a:solidFill>
                  </a:rPr>
                  <a:t>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−21</m:t>
                        </m:r>
                      </m:num>
                      <m:den>
                        <m:r>
                          <a:rPr lang="en-US" sz="28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  <m:r>
                      <a:rPr lang="en-US" sz="28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−21.</m:t>
                        </m:r>
                        <m:r>
                          <a:rPr lang="en-US" sz="2800" b="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8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40.</m:t>
                        </m:r>
                        <m:r>
                          <a:rPr lang="en-US" sz="2800" b="0" i="1" kern="1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800" kern="1200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i="1" kern="120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000" b="0" i="1" kern="120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−63</m:t>
                        </m:r>
                      </m:num>
                      <m:den>
                        <m:r>
                          <a:rPr lang="en-US" sz="3000" b="1" i="0" kern="1200" dirty="0" smtClean="0">
                            <a:solidFill>
                              <a:srgbClr val="FF4343"/>
                            </a:solidFill>
                            <a:latin typeface="Cambria Math" panose="02040503050406030204" pitchFamily="18" charset="0"/>
                          </a:rPr>
                          <m:t>𝟏𝟐𝟎</m:t>
                        </m:r>
                      </m:den>
                    </m:f>
                  </m:oMath>
                </a14:m>
                <a:endParaRPr lang="en-US" sz="3000" kern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Freeform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3380" y="5234516"/>
                <a:ext cx="6675930" cy="1304257"/>
              </a:xfrm>
              <a:custGeom>
                <a:avLst/>
                <a:gdLst>
                  <a:gd name="connsiteX0" fmla="*/ 0 w 6183263"/>
                  <a:gd name="connsiteY0" fmla="*/ 217381 h 1304257"/>
                  <a:gd name="connsiteX1" fmla="*/ 217381 w 6183263"/>
                  <a:gd name="connsiteY1" fmla="*/ 0 h 1304257"/>
                  <a:gd name="connsiteX2" fmla="*/ 5965882 w 6183263"/>
                  <a:gd name="connsiteY2" fmla="*/ 0 h 1304257"/>
                  <a:gd name="connsiteX3" fmla="*/ 6183263 w 6183263"/>
                  <a:gd name="connsiteY3" fmla="*/ 217381 h 1304257"/>
                  <a:gd name="connsiteX4" fmla="*/ 6183263 w 6183263"/>
                  <a:gd name="connsiteY4" fmla="*/ 1086876 h 1304257"/>
                  <a:gd name="connsiteX5" fmla="*/ 5965882 w 6183263"/>
                  <a:gd name="connsiteY5" fmla="*/ 1304257 h 1304257"/>
                  <a:gd name="connsiteX6" fmla="*/ 217381 w 6183263"/>
                  <a:gd name="connsiteY6" fmla="*/ 1304257 h 1304257"/>
                  <a:gd name="connsiteX7" fmla="*/ 0 w 6183263"/>
                  <a:gd name="connsiteY7" fmla="*/ 1086876 h 1304257"/>
                  <a:gd name="connsiteX8" fmla="*/ 0 w 6183263"/>
                  <a:gd name="connsiteY8" fmla="*/ 217381 h 13042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183263" h="1304257">
                    <a:moveTo>
                      <a:pt x="0" y="217381"/>
                    </a:moveTo>
                    <a:cubicBezTo>
                      <a:pt x="0" y="97325"/>
                      <a:pt x="97325" y="0"/>
                      <a:pt x="217381" y="0"/>
                    </a:cubicBezTo>
                    <a:lnTo>
                      <a:pt x="5965882" y="0"/>
                    </a:lnTo>
                    <a:cubicBezTo>
                      <a:pt x="6085938" y="0"/>
                      <a:pt x="6183263" y="97325"/>
                      <a:pt x="6183263" y="217381"/>
                    </a:cubicBezTo>
                    <a:lnTo>
                      <a:pt x="6183263" y="1086876"/>
                    </a:lnTo>
                    <a:cubicBezTo>
                      <a:pt x="6183263" y="1206932"/>
                      <a:pt x="6085938" y="1304257"/>
                      <a:pt x="5965882" y="1304257"/>
                    </a:cubicBezTo>
                    <a:lnTo>
                      <a:pt x="217381" y="1304257"/>
                    </a:lnTo>
                    <a:cubicBezTo>
                      <a:pt x="97325" y="1304257"/>
                      <a:pt x="0" y="1206932"/>
                      <a:pt x="0" y="1086876"/>
                    </a:cubicBezTo>
                    <a:lnTo>
                      <a:pt x="0" y="217381"/>
                    </a:lnTo>
                    <a:close/>
                  </a:path>
                </a:pathLst>
              </a:custGeom>
              <a:blipFill rotWithShape="0">
                <a:blip r:embed="rId5"/>
                <a:stretch>
                  <a:fillRect l="-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D71F05E-0C68-1040-A0D5-39567883F8E3}"/>
              </a:ext>
            </a:extLst>
          </p:cNvPr>
          <p:cNvSpPr txBox="1"/>
          <p:nvPr/>
        </p:nvSpPr>
        <p:spPr>
          <a:xfrm>
            <a:off x="365078" y="393871"/>
            <a:ext cx="3694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NHẮC LẠI </a:t>
            </a:r>
            <a:r>
              <a:rPr lang="x-none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KIẾN THỨC</a:t>
            </a:r>
            <a:endParaRPr lang="x-none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693380" y="1931878"/>
                <a:ext cx="5298760" cy="430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 smtClean="0">
                    <a:solidFill>
                      <a:schemeClr val="accent4"/>
                    </a:solidFill>
                    <a:latin typeface="Arial "/>
                  </a:rPr>
                  <a:t>Vì 40. 3 = 120; 120 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chemeClr val="accent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⋮</m:t>
                    </m:r>
                  </m:oMath>
                </a14:m>
                <a:r>
                  <a:rPr lang="en-US" sz="2200" dirty="0" smtClean="0">
                    <a:solidFill>
                      <a:schemeClr val="accent4"/>
                    </a:solidFill>
                    <a:latin typeface="Arial "/>
                  </a:rPr>
                  <a:t> 15 </a:t>
                </a:r>
                <a:r>
                  <a:rPr lang="en-US" sz="2200" dirty="0" err="1" smtClean="0">
                    <a:solidFill>
                      <a:schemeClr val="accent4"/>
                    </a:solidFill>
                    <a:latin typeface="Arial "/>
                  </a:rPr>
                  <a:t>nên</a:t>
                </a:r>
                <a:r>
                  <a:rPr lang="en-US" sz="2200" dirty="0" smtClean="0">
                    <a:solidFill>
                      <a:schemeClr val="accent4"/>
                    </a:solidFill>
                    <a:latin typeface="Arial "/>
                  </a:rPr>
                  <a:t> MSC : 120</a:t>
                </a:r>
                <a:endParaRPr lang="en-US" sz="2200" dirty="0">
                  <a:solidFill>
                    <a:schemeClr val="accent4"/>
                  </a:solidFill>
                  <a:latin typeface="Arial 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3380" y="1931878"/>
                <a:ext cx="5298760" cy="430887"/>
              </a:xfrm>
              <a:prstGeom prst="rect">
                <a:avLst/>
              </a:prstGeom>
              <a:blipFill rotWithShape="0">
                <a:blip r:embed="rId6"/>
                <a:stretch>
                  <a:fillRect l="-1496" t="-8451" b="-281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5936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15" grpId="0"/>
      <p:bldP spid="1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/>
        </p:nvSpPr>
        <p:spPr>
          <a:xfrm>
            <a:off x="3854727" y="865949"/>
            <a:ext cx="3686048" cy="663243"/>
          </a:xfrm>
          <a:custGeom>
            <a:avLst/>
            <a:gdLst>
              <a:gd name="connsiteX0" fmla="*/ 0 w 2254076"/>
              <a:gd name="connsiteY0" fmla="*/ 112704 h 1127038"/>
              <a:gd name="connsiteX1" fmla="*/ 112704 w 2254076"/>
              <a:gd name="connsiteY1" fmla="*/ 0 h 1127038"/>
              <a:gd name="connsiteX2" fmla="*/ 2141372 w 2254076"/>
              <a:gd name="connsiteY2" fmla="*/ 0 h 1127038"/>
              <a:gd name="connsiteX3" fmla="*/ 2254076 w 2254076"/>
              <a:gd name="connsiteY3" fmla="*/ 112704 h 1127038"/>
              <a:gd name="connsiteX4" fmla="*/ 2254076 w 2254076"/>
              <a:gd name="connsiteY4" fmla="*/ 1014334 h 1127038"/>
              <a:gd name="connsiteX5" fmla="*/ 2141372 w 2254076"/>
              <a:gd name="connsiteY5" fmla="*/ 1127038 h 1127038"/>
              <a:gd name="connsiteX6" fmla="*/ 112704 w 2254076"/>
              <a:gd name="connsiteY6" fmla="*/ 1127038 h 1127038"/>
              <a:gd name="connsiteX7" fmla="*/ 0 w 2254076"/>
              <a:gd name="connsiteY7" fmla="*/ 1014334 h 1127038"/>
              <a:gd name="connsiteX8" fmla="*/ 0 w 2254076"/>
              <a:gd name="connsiteY8" fmla="*/ 112704 h 112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54076" h="1127038">
                <a:moveTo>
                  <a:pt x="0" y="112704"/>
                </a:moveTo>
                <a:cubicBezTo>
                  <a:pt x="0" y="50459"/>
                  <a:pt x="50459" y="0"/>
                  <a:pt x="112704" y="0"/>
                </a:cubicBezTo>
                <a:lnTo>
                  <a:pt x="2141372" y="0"/>
                </a:lnTo>
                <a:cubicBezTo>
                  <a:pt x="2203617" y="0"/>
                  <a:pt x="2254076" y="50459"/>
                  <a:pt x="2254076" y="112704"/>
                </a:cubicBezTo>
                <a:lnTo>
                  <a:pt x="2254076" y="1014334"/>
                </a:lnTo>
                <a:cubicBezTo>
                  <a:pt x="2254076" y="1076579"/>
                  <a:pt x="2203617" y="1127038"/>
                  <a:pt x="2141372" y="1127038"/>
                </a:cubicBezTo>
                <a:lnTo>
                  <a:pt x="112704" y="1127038"/>
                </a:lnTo>
                <a:cubicBezTo>
                  <a:pt x="50459" y="1127038"/>
                  <a:pt x="0" y="1076579"/>
                  <a:pt x="0" y="1014334"/>
                </a:cubicBezTo>
                <a:lnTo>
                  <a:pt x="0" y="11270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3500" tIns="143500" rIns="143500" bIns="143500" numCol="1" spcCol="1270" anchor="ctr" anchorCtr="0">
            <a:no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900" kern="1200" dirty="0" smtClean="0">
                <a:solidFill>
                  <a:schemeClr val="tx1"/>
                </a:solidFill>
              </a:rPr>
              <a:t>So </a:t>
            </a:r>
            <a:r>
              <a:rPr lang="en-US" sz="2900" kern="1200" dirty="0" err="1" smtClean="0">
                <a:solidFill>
                  <a:schemeClr val="tx1"/>
                </a:solidFill>
              </a:rPr>
              <a:t>sánh</a:t>
            </a:r>
            <a:r>
              <a:rPr lang="en-US" sz="2900" kern="1200" dirty="0" smtClean="0">
                <a:solidFill>
                  <a:schemeClr val="tx1"/>
                </a:solidFill>
              </a:rPr>
              <a:t> </a:t>
            </a:r>
            <a:r>
              <a:rPr lang="en-US" sz="2900" kern="1200" dirty="0" err="1" smtClean="0">
                <a:solidFill>
                  <a:schemeClr val="tx1"/>
                </a:solidFill>
              </a:rPr>
              <a:t>hai</a:t>
            </a:r>
            <a:r>
              <a:rPr lang="en-US" sz="2900" kern="1200" dirty="0" smtClean="0">
                <a:solidFill>
                  <a:schemeClr val="tx1"/>
                </a:solidFill>
              </a:rPr>
              <a:t> </a:t>
            </a:r>
            <a:r>
              <a:rPr lang="en-US" sz="2900" kern="1200" dirty="0" err="1" smtClean="0">
                <a:solidFill>
                  <a:schemeClr val="tx1"/>
                </a:solidFill>
              </a:rPr>
              <a:t>phân</a:t>
            </a:r>
            <a:r>
              <a:rPr lang="en-US" sz="2900" kern="1200" dirty="0" smtClean="0">
                <a:solidFill>
                  <a:schemeClr val="tx1"/>
                </a:solidFill>
              </a:rPr>
              <a:t> </a:t>
            </a:r>
            <a:r>
              <a:rPr lang="en-US" sz="2900" kern="1200" dirty="0" err="1" smtClean="0">
                <a:solidFill>
                  <a:schemeClr val="tx1"/>
                </a:solidFill>
              </a:rPr>
              <a:t>số</a:t>
            </a:r>
            <a:endParaRPr lang="en-US" sz="2900" kern="1200" dirty="0">
              <a:solidFill>
                <a:schemeClr val="tx1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 rot="3600000">
            <a:off x="6785260" y="1691771"/>
            <a:ext cx="569567" cy="288543"/>
          </a:xfrm>
          <a:prstGeom prst="rightArrow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8339" tIns="78892" rIns="118338" bIns="78893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kern="1200"/>
          </a:p>
        </p:txBody>
      </p:sp>
      <p:sp>
        <p:nvSpPr>
          <p:cNvPr id="6" name="Freeform 5"/>
          <p:cNvSpPr/>
          <p:nvPr/>
        </p:nvSpPr>
        <p:spPr>
          <a:xfrm>
            <a:off x="1900625" y="2195884"/>
            <a:ext cx="2901109" cy="652512"/>
          </a:xfrm>
          <a:custGeom>
            <a:avLst/>
            <a:gdLst>
              <a:gd name="connsiteX0" fmla="*/ 0 w 2254076"/>
              <a:gd name="connsiteY0" fmla="*/ 112704 h 1127038"/>
              <a:gd name="connsiteX1" fmla="*/ 112704 w 2254076"/>
              <a:gd name="connsiteY1" fmla="*/ 0 h 1127038"/>
              <a:gd name="connsiteX2" fmla="*/ 2141372 w 2254076"/>
              <a:gd name="connsiteY2" fmla="*/ 0 h 1127038"/>
              <a:gd name="connsiteX3" fmla="*/ 2254076 w 2254076"/>
              <a:gd name="connsiteY3" fmla="*/ 112704 h 1127038"/>
              <a:gd name="connsiteX4" fmla="*/ 2254076 w 2254076"/>
              <a:gd name="connsiteY4" fmla="*/ 1014334 h 1127038"/>
              <a:gd name="connsiteX5" fmla="*/ 2141372 w 2254076"/>
              <a:gd name="connsiteY5" fmla="*/ 1127038 h 1127038"/>
              <a:gd name="connsiteX6" fmla="*/ 112704 w 2254076"/>
              <a:gd name="connsiteY6" fmla="*/ 1127038 h 1127038"/>
              <a:gd name="connsiteX7" fmla="*/ 0 w 2254076"/>
              <a:gd name="connsiteY7" fmla="*/ 1014334 h 1127038"/>
              <a:gd name="connsiteX8" fmla="*/ 0 w 2254076"/>
              <a:gd name="connsiteY8" fmla="*/ 112704 h 112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54076" h="1127038">
                <a:moveTo>
                  <a:pt x="0" y="112704"/>
                </a:moveTo>
                <a:cubicBezTo>
                  <a:pt x="0" y="50459"/>
                  <a:pt x="50459" y="0"/>
                  <a:pt x="112704" y="0"/>
                </a:cubicBezTo>
                <a:lnTo>
                  <a:pt x="2141372" y="0"/>
                </a:lnTo>
                <a:cubicBezTo>
                  <a:pt x="2203617" y="0"/>
                  <a:pt x="2254076" y="50459"/>
                  <a:pt x="2254076" y="112704"/>
                </a:cubicBezTo>
                <a:lnTo>
                  <a:pt x="2254076" y="1014334"/>
                </a:lnTo>
                <a:cubicBezTo>
                  <a:pt x="2254076" y="1076579"/>
                  <a:pt x="2203617" y="1127038"/>
                  <a:pt x="2141372" y="1127038"/>
                </a:cubicBezTo>
                <a:lnTo>
                  <a:pt x="112704" y="1127038"/>
                </a:lnTo>
                <a:cubicBezTo>
                  <a:pt x="50459" y="1127038"/>
                  <a:pt x="0" y="1076579"/>
                  <a:pt x="0" y="1014334"/>
                </a:cubicBezTo>
                <a:lnTo>
                  <a:pt x="0" y="112704"/>
                </a:lnTo>
                <a:close/>
              </a:path>
            </a:pathLst>
          </a:custGeom>
          <a:solidFill>
            <a:schemeClr val="accent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3500" tIns="143500" rIns="143500" bIns="143500" numCol="1" spcCol="1270" anchor="ctr" anchorCtr="0">
            <a:no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900" kern="1200" dirty="0" err="1" smtClean="0">
                <a:solidFill>
                  <a:schemeClr val="tx1"/>
                </a:solidFill>
              </a:rPr>
              <a:t>Cùng</a:t>
            </a:r>
            <a:r>
              <a:rPr lang="en-US" sz="2900" kern="1200" dirty="0" smtClean="0">
                <a:solidFill>
                  <a:schemeClr val="tx1"/>
                </a:solidFill>
              </a:rPr>
              <a:t> </a:t>
            </a:r>
            <a:r>
              <a:rPr lang="en-US" sz="2900" kern="1200" dirty="0" err="1" smtClean="0">
                <a:solidFill>
                  <a:schemeClr val="tx1"/>
                </a:solidFill>
              </a:rPr>
              <a:t>mẫu</a:t>
            </a:r>
            <a:r>
              <a:rPr lang="en-US" sz="2900" kern="1200" dirty="0" smtClean="0">
                <a:solidFill>
                  <a:schemeClr val="tx1"/>
                </a:solidFill>
              </a:rPr>
              <a:t> </a:t>
            </a:r>
            <a:r>
              <a:rPr lang="en-US" sz="2900" kern="1200" dirty="0" err="1" smtClean="0">
                <a:solidFill>
                  <a:schemeClr val="tx1"/>
                </a:solidFill>
              </a:rPr>
              <a:t>dương</a:t>
            </a:r>
            <a:endParaRPr lang="en-US" sz="2900" kern="1200" dirty="0">
              <a:solidFill>
                <a:schemeClr val="tx1"/>
              </a:solidFill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5189925" y="2342613"/>
            <a:ext cx="1173357" cy="359053"/>
          </a:xfrm>
          <a:prstGeom prst="leftArrow">
            <a:avLst/>
          </a:prstGeom>
          <a:solidFill>
            <a:srgbClr val="00B0F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8339" tIns="78894" rIns="118340" bIns="78893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kern="1200"/>
          </a:p>
        </p:txBody>
      </p:sp>
      <p:sp>
        <p:nvSpPr>
          <p:cNvPr id="8" name="Freeform 7"/>
          <p:cNvSpPr/>
          <p:nvPr/>
        </p:nvSpPr>
        <p:spPr>
          <a:xfrm>
            <a:off x="6672681" y="2236799"/>
            <a:ext cx="2908647" cy="652512"/>
          </a:xfrm>
          <a:custGeom>
            <a:avLst/>
            <a:gdLst>
              <a:gd name="connsiteX0" fmla="*/ 0 w 2254076"/>
              <a:gd name="connsiteY0" fmla="*/ 112704 h 1127038"/>
              <a:gd name="connsiteX1" fmla="*/ 112704 w 2254076"/>
              <a:gd name="connsiteY1" fmla="*/ 0 h 1127038"/>
              <a:gd name="connsiteX2" fmla="*/ 2141372 w 2254076"/>
              <a:gd name="connsiteY2" fmla="*/ 0 h 1127038"/>
              <a:gd name="connsiteX3" fmla="*/ 2254076 w 2254076"/>
              <a:gd name="connsiteY3" fmla="*/ 112704 h 1127038"/>
              <a:gd name="connsiteX4" fmla="*/ 2254076 w 2254076"/>
              <a:gd name="connsiteY4" fmla="*/ 1014334 h 1127038"/>
              <a:gd name="connsiteX5" fmla="*/ 2141372 w 2254076"/>
              <a:gd name="connsiteY5" fmla="*/ 1127038 h 1127038"/>
              <a:gd name="connsiteX6" fmla="*/ 112704 w 2254076"/>
              <a:gd name="connsiteY6" fmla="*/ 1127038 h 1127038"/>
              <a:gd name="connsiteX7" fmla="*/ 0 w 2254076"/>
              <a:gd name="connsiteY7" fmla="*/ 1014334 h 1127038"/>
              <a:gd name="connsiteX8" fmla="*/ 0 w 2254076"/>
              <a:gd name="connsiteY8" fmla="*/ 112704 h 112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54076" h="1127038">
                <a:moveTo>
                  <a:pt x="0" y="112704"/>
                </a:moveTo>
                <a:cubicBezTo>
                  <a:pt x="0" y="50459"/>
                  <a:pt x="50459" y="0"/>
                  <a:pt x="112704" y="0"/>
                </a:cubicBezTo>
                <a:lnTo>
                  <a:pt x="2141372" y="0"/>
                </a:lnTo>
                <a:cubicBezTo>
                  <a:pt x="2203617" y="0"/>
                  <a:pt x="2254076" y="50459"/>
                  <a:pt x="2254076" y="112704"/>
                </a:cubicBezTo>
                <a:lnTo>
                  <a:pt x="2254076" y="1014334"/>
                </a:lnTo>
                <a:cubicBezTo>
                  <a:pt x="2254076" y="1076579"/>
                  <a:pt x="2203617" y="1127038"/>
                  <a:pt x="2141372" y="1127038"/>
                </a:cubicBezTo>
                <a:lnTo>
                  <a:pt x="112704" y="1127038"/>
                </a:lnTo>
                <a:cubicBezTo>
                  <a:pt x="50459" y="1127038"/>
                  <a:pt x="0" y="1076579"/>
                  <a:pt x="0" y="1014334"/>
                </a:cubicBezTo>
                <a:lnTo>
                  <a:pt x="0" y="112704"/>
                </a:lnTo>
                <a:close/>
              </a:path>
            </a:pathLst>
          </a:cu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3500" tIns="143500" rIns="143500" bIns="143500" numCol="1" spcCol="1270" anchor="ctr" anchorCtr="0">
            <a:no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900" kern="1200" dirty="0" err="1" smtClean="0">
                <a:solidFill>
                  <a:schemeClr val="tx1"/>
                </a:solidFill>
              </a:rPr>
              <a:t>Khác</a:t>
            </a:r>
            <a:r>
              <a:rPr lang="en-US" sz="2900" kern="1200" dirty="0" smtClean="0">
                <a:solidFill>
                  <a:schemeClr val="tx1"/>
                </a:solidFill>
              </a:rPr>
              <a:t> </a:t>
            </a:r>
            <a:r>
              <a:rPr lang="en-US" sz="2900" kern="1200" dirty="0" err="1" smtClean="0">
                <a:solidFill>
                  <a:schemeClr val="tx1"/>
                </a:solidFill>
              </a:rPr>
              <a:t>mẫu</a:t>
            </a:r>
            <a:r>
              <a:rPr lang="en-US" sz="2900" kern="1200" dirty="0" smtClean="0">
                <a:solidFill>
                  <a:schemeClr val="tx1"/>
                </a:solidFill>
              </a:rPr>
              <a:t> </a:t>
            </a:r>
            <a:endParaRPr lang="en-US" sz="2900" kern="1200" dirty="0">
              <a:solidFill>
                <a:schemeClr val="tx1"/>
              </a:solidFill>
            </a:endParaRPr>
          </a:p>
        </p:txBody>
      </p:sp>
      <p:sp>
        <p:nvSpPr>
          <p:cNvPr id="9" name="Left Arrow 8"/>
          <p:cNvSpPr/>
          <p:nvPr/>
        </p:nvSpPr>
        <p:spPr>
          <a:xfrm rot="18000000">
            <a:off x="4067775" y="1704423"/>
            <a:ext cx="609684" cy="263011"/>
          </a:xfrm>
          <a:prstGeom prst="leftArrow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8338" tIns="78892" rIns="118339" bIns="78893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kern="1200"/>
          </a:p>
        </p:txBody>
      </p:sp>
      <p:sp>
        <p:nvSpPr>
          <p:cNvPr id="10" name="Freeform 9"/>
          <p:cNvSpPr/>
          <p:nvPr/>
        </p:nvSpPr>
        <p:spPr>
          <a:xfrm>
            <a:off x="1959079" y="3337870"/>
            <a:ext cx="2254076" cy="648840"/>
          </a:xfrm>
          <a:custGeom>
            <a:avLst/>
            <a:gdLst>
              <a:gd name="connsiteX0" fmla="*/ 0 w 2254076"/>
              <a:gd name="connsiteY0" fmla="*/ 112704 h 1127038"/>
              <a:gd name="connsiteX1" fmla="*/ 112704 w 2254076"/>
              <a:gd name="connsiteY1" fmla="*/ 0 h 1127038"/>
              <a:gd name="connsiteX2" fmla="*/ 2141372 w 2254076"/>
              <a:gd name="connsiteY2" fmla="*/ 0 h 1127038"/>
              <a:gd name="connsiteX3" fmla="*/ 2254076 w 2254076"/>
              <a:gd name="connsiteY3" fmla="*/ 112704 h 1127038"/>
              <a:gd name="connsiteX4" fmla="*/ 2254076 w 2254076"/>
              <a:gd name="connsiteY4" fmla="*/ 1014334 h 1127038"/>
              <a:gd name="connsiteX5" fmla="*/ 2141372 w 2254076"/>
              <a:gd name="connsiteY5" fmla="*/ 1127038 h 1127038"/>
              <a:gd name="connsiteX6" fmla="*/ 112704 w 2254076"/>
              <a:gd name="connsiteY6" fmla="*/ 1127038 h 1127038"/>
              <a:gd name="connsiteX7" fmla="*/ 0 w 2254076"/>
              <a:gd name="connsiteY7" fmla="*/ 1014334 h 1127038"/>
              <a:gd name="connsiteX8" fmla="*/ 0 w 2254076"/>
              <a:gd name="connsiteY8" fmla="*/ 112704 h 112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54076" h="1127038">
                <a:moveTo>
                  <a:pt x="0" y="112704"/>
                </a:moveTo>
                <a:cubicBezTo>
                  <a:pt x="0" y="50459"/>
                  <a:pt x="50459" y="0"/>
                  <a:pt x="112704" y="0"/>
                </a:cubicBezTo>
                <a:lnTo>
                  <a:pt x="2141372" y="0"/>
                </a:lnTo>
                <a:cubicBezTo>
                  <a:pt x="2203617" y="0"/>
                  <a:pt x="2254076" y="50459"/>
                  <a:pt x="2254076" y="112704"/>
                </a:cubicBezTo>
                <a:lnTo>
                  <a:pt x="2254076" y="1014334"/>
                </a:lnTo>
                <a:cubicBezTo>
                  <a:pt x="2254076" y="1076579"/>
                  <a:pt x="2203617" y="1127038"/>
                  <a:pt x="2141372" y="1127038"/>
                </a:cubicBezTo>
                <a:lnTo>
                  <a:pt x="112704" y="1127038"/>
                </a:lnTo>
                <a:cubicBezTo>
                  <a:pt x="50459" y="1127038"/>
                  <a:pt x="0" y="1076579"/>
                  <a:pt x="0" y="1014334"/>
                </a:cubicBezTo>
                <a:lnTo>
                  <a:pt x="0" y="112704"/>
                </a:lnTo>
                <a:close/>
              </a:path>
            </a:pathLst>
          </a:custGeom>
          <a:solidFill>
            <a:schemeClr val="accent4"/>
          </a:solidFill>
          <a:ln>
            <a:solidFill>
              <a:srgbClr val="2DC8FF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3500" tIns="143500" rIns="143500" bIns="143500" numCol="1" spcCol="1270" anchor="ctr" anchorCtr="0">
            <a:no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900" kern="1200" dirty="0" smtClean="0">
                <a:solidFill>
                  <a:schemeClr val="tx1"/>
                </a:solidFill>
              </a:rPr>
              <a:t>So </a:t>
            </a:r>
            <a:r>
              <a:rPr lang="en-US" sz="2900" kern="1200" dirty="0" err="1" smtClean="0">
                <a:solidFill>
                  <a:schemeClr val="tx1"/>
                </a:solidFill>
              </a:rPr>
              <a:t>sánh</a:t>
            </a:r>
            <a:r>
              <a:rPr lang="en-US" sz="2900" kern="1200" dirty="0" smtClean="0">
                <a:solidFill>
                  <a:schemeClr val="tx1"/>
                </a:solidFill>
              </a:rPr>
              <a:t> </a:t>
            </a:r>
            <a:r>
              <a:rPr lang="en-US" sz="2900" kern="1200" dirty="0" err="1" smtClean="0">
                <a:solidFill>
                  <a:schemeClr val="tx1"/>
                </a:solidFill>
              </a:rPr>
              <a:t>tử</a:t>
            </a:r>
            <a:endParaRPr lang="en-US" sz="2900" kern="1200" dirty="0">
              <a:solidFill>
                <a:schemeClr val="tx1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 rot="5400000">
            <a:off x="2923983" y="2995496"/>
            <a:ext cx="379219" cy="249073"/>
          </a:xfrm>
          <a:prstGeom prst="rightArrow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9175" tIns="1" rIns="89174" bIns="11047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 kern="12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Freeform 19"/>
              <p:cNvSpPr/>
              <p:nvPr/>
            </p:nvSpPr>
            <p:spPr>
              <a:xfrm>
                <a:off x="2460013" y="4162346"/>
                <a:ext cx="2315765" cy="879028"/>
              </a:xfrm>
              <a:custGeom>
                <a:avLst/>
                <a:gdLst>
                  <a:gd name="connsiteX0" fmla="*/ 0 w 2315765"/>
                  <a:gd name="connsiteY0" fmla="*/ 0 h 1544615"/>
                  <a:gd name="connsiteX1" fmla="*/ 2315765 w 2315765"/>
                  <a:gd name="connsiteY1" fmla="*/ 0 h 1544615"/>
                  <a:gd name="connsiteX2" fmla="*/ 2315765 w 2315765"/>
                  <a:gd name="connsiteY2" fmla="*/ 1544615 h 1544615"/>
                  <a:gd name="connsiteX3" fmla="*/ 0 w 2315765"/>
                  <a:gd name="connsiteY3" fmla="*/ 1544615 h 1544615"/>
                  <a:gd name="connsiteX4" fmla="*/ 0 w 2315765"/>
                  <a:gd name="connsiteY4" fmla="*/ 0 h 15446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15765" h="1544615">
                    <a:moveTo>
                      <a:pt x="0" y="0"/>
                    </a:moveTo>
                    <a:lnTo>
                      <a:pt x="2315765" y="0"/>
                    </a:lnTo>
                    <a:lnTo>
                      <a:pt x="2315765" y="1544615"/>
                    </a:lnTo>
                    <a:lnTo>
                      <a:pt x="0" y="1544615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2">
                  <a:alpha val="9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70522" tIns="149352" rIns="149352" bIns="149352" numCol="1" spcCol="1270" anchor="ctr" anchorCtr="0">
                <a:noAutofit/>
              </a:bodyPr>
              <a:lstStyle/>
              <a:p>
                <a:pPr lvl="0" algn="l" defTabSz="9334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800" i="1" kern="12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kern="1200" smtClean="0">
                            <a:latin typeface="Cambria Math" panose="02040503050406030204" pitchFamily="18" charset="0"/>
                          </a:rPr>
                          <m:t>−8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kern="1200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2800" kern="1200" dirty="0" smtClean="0"/>
                  <a:t> </a:t>
                </a:r>
                <a:r>
                  <a:rPr lang="en-US" sz="2800" kern="1200" dirty="0" err="1" smtClean="0"/>
                  <a:t>và</a:t>
                </a:r>
                <a:r>
                  <a:rPr lang="en-US" sz="2800" kern="12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kern="12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b="0" i="0" kern="1200" smtClean="0">
                            <a:latin typeface="Cambria Math" panose="02040503050406030204" pitchFamily="18" charset="0"/>
                          </a:rPr>
                          <m:t>−21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b="0" i="0" kern="1200" smtClean="0"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endParaRPr lang="en-US" sz="2800" kern="1200" dirty="0"/>
              </a:p>
            </p:txBody>
          </p:sp>
        </mc:Choice>
        <mc:Fallback xmlns="">
          <p:sp>
            <p:nvSpPr>
              <p:cNvPr id="20" name="Freeform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0013" y="4162346"/>
                <a:ext cx="2315765" cy="879028"/>
              </a:xfrm>
              <a:custGeom>
                <a:avLst/>
                <a:gdLst>
                  <a:gd name="connsiteX0" fmla="*/ 0 w 2315765"/>
                  <a:gd name="connsiteY0" fmla="*/ 0 h 1544615"/>
                  <a:gd name="connsiteX1" fmla="*/ 2315765 w 2315765"/>
                  <a:gd name="connsiteY1" fmla="*/ 0 h 1544615"/>
                  <a:gd name="connsiteX2" fmla="*/ 2315765 w 2315765"/>
                  <a:gd name="connsiteY2" fmla="*/ 1544615 h 1544615"/>
                  <a:gd name="connsiteX3" fmla="*/ 0 w 2315765"/>
                  <a:gd name="connsiteY3" fmla="*/ 1544615 h 1544615"/>
                  <a:gd name="connsiteX4" fmla="*/ 0 w 2315765"/>
                  <a:gd name="connsiteY4" fmla="*/ 0 h 15446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15765" h="1544615">
                    <a:moveTo>
                      <a:pt x="0" y="0"/>
                    </a:moveTo>
                    <a:lnTo>
                      <a:pt x="2315765" y="0"/>
                    </a:lnTo>
                    <a:lnTo>
                      <a:pt x="2315765" y="1544615"/>
                    </a:lnTo>
                    <a:lnTo>
                      <a:pt x="0" y="1544615"/>
                    </a:lnTo>
                    <a:lnTo>
                      <a:pt x="0" y="0"/>
                    </a:lnTo>
                    <a:close/>
                  </a:path>
                </a:pathLst>
              </a:custGeom>
              <a:blipFill rotWithShape="0">
                <a:blip r:embed="rId3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Freeform 22"/>
              <p:cNvSpPr/>
              <p:nvPr/>
            </p:nvSpPr>
            <p:spPr>
              <a:xfrm>
                <a:off x="4862003" y="4162346"/>
                <a:ext cx="6371275" cy="878572"/>
              </a:xfrm>
              <a:custGeom>
                <a:avLst/>
                <a:gdLst>
                  <a:gd name="connsiteX0" fmla="*/ 0 w 2315765"/>
                  <a:gd name="connsiteY0" fmla="*/ 0 h 1544615"/>
                  <a:gd name="connsiteX1" fmla="*/ 2315765 w 2315765"/>
                  <a:gd name="connsiteY1" fmla="*/ 0 h 1544615"/>
                  <a:gd name="connsiteX2" fmla="*/ 2315765 w 2315765"/>
                  <a:gd name="connsiteY2" fmla="*/ 1544615 h 1544615"/>
                  <a:gd name="connsiteX3" fmla="*/ 0 w 2315765"/>
                  <a:gd name="connsiteY3" fmla="*/ 1544615 h 1544615"/>
                  <a:gd name="connsiteX4" fmla="*/ 0 w 2315765"/>
                  <a:gd name="connsiteY4" fmla="*/ 0 h 15446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15765" h="1544615">
                    <a:moveTo>
                      <a:pt x="0" y="0"/>
                    </a:moveTo>
                    <a:lnTo>
                      <a:pt x="2315765" y="0"/>
                    </a:lnTo>
                    <a:lnTo>
                      <a:pt x="2315765" y="1544615"/>
                    </a:lnTo>
                    <a:lnTo>
                      <a:pt x="0" y="1544615"/>
                    </a:lnTo>
                    <a:lnTo>
                      <a:pt x="0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2">
                  <a:alpha val="9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70522" tIns="149352" rIns="149352" bIns="149352" numCol="1" spcCol="1270" anchor="ctr" anchorCtr="0">
                <a:noAutofit/>
              </a:bodyPr>
              <a:lstStyle/>
              <a:p>
                <a:pPr lvl="0" algn="l" defTabSz="9334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800" kern="1200" dirty="0" err="1" smtClean="0"/>
                  <a:t>Giải</a:t>
                </a:r>
                <a:r>
                  <a:rPr lang="en-US" sz="2800" kern="1200" dirty="0" smtClean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kern="12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0" kern="120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kern="1200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2800" kern="1200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en-US" sz="2800" kern="120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 kern="12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0" kern="120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kern="1200" smtClean="0">
                            <a:latin typeface="Cambria Math" panose="02040503050406030204" pitchFamily="18" charset="0"/>
                          </a:rPr>
                          <m:t>8.8</m:t>
                        </m:r>
                      </m:num>
                      <m:den>
                        <m:r>
                          <a:rPr lang="en-US" sz="2800" kern="1200" smtClean="0">
                            <a:latin typeface="Cambria Math" panose="02040503050406030204" pitchFamily="18" charset="0"/>
                          </a:rPr>
                          <m:t>15.8</m:t>
                        </m:r>
                      </m:den>
                    </m:f>
                    <m:r>
                      <a:rPr lang="en-US" sz="2800" kern="120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 kern="12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0" kern="120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kern="1200" smtClean="0">
                            <a:latin typeface="Cambria Math" panose="02040503050406030204" pitchFamily="18" charset="0"/>
                          </a:rPr>
                          <m:t>64</m:t>
                        </m:r>
                      </m:num>
                      <m:den>
                        <m:r>
                          <a:rPr lang="en-US" sz="2800" kern="12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120</m:t>
                        </m:r>
                      </m:den>
                    </m:f>
                  </m:oMath>
                </a14:m>
                <a:r>
                  <a:rPr lang="en-US" sz="2800" kern="1200" dirty="0" smtClean="0"/>
                  <a:t>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kern="12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kern="1200" smtClean="0">
                            <a:latin typeface="Cambria Math" panose="02040503050406030204" pitchFamily="18" charset="0"/>
                          </a:rPr>
                          <m:t>−21</m:t>
                        </m:r>
                      </m:num>
                      <m:den>
                        <m:r>
                          <a:rPr lang="en-US" sz="2800" b="0" i="1" kern="1200" smtClean="0"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  <m:r>
                      <a:rPr lang="en-US" sz="2800" b="0" i="1" kern="120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kern="12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kern="1200" smtClean="0">
                            <a:latin typeface="Cambria Math" panose="02040503050406030204" pitchFamily="18" charset="0"/>
                          </a:rPr>
                          <m:t>−21.3</m:t>
                        </m:r>
                      </m:num>
                      <m:den>
                        <m:r>
                          <a:rPr lang="en-US" sz="2800" b="0" i="1" kern="1200" smtClean="0">
                            <a:latin typeface="Cambria Math" panose="02040503050406030204" pitchFamily="18" charset="0"/>
                          </a:rPr>
                          <m:t>40.4</m:t>
                        </m:r>
                      </m:den>
                    </m:f>
                  </m:oMath>
                </a14:m>
                <a:r>
                  <a:rPr lang="en-US" sz="2800" kern="12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kern="1200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kern="1200" dirty="0" smtClean="0">
                            <a:latin typeface="Cambria Math" panose="02040503050406030204" pitchFamily="18" charset="0"/>
                          </a:rPr>
                          <m:t>−63</m:t>
                        </m:r>
                      </m:num>
                      <m:den>
                        <m:r>
                          <a:rPr lang="en-US" sz="2800" b="0" i="1" kern="12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120</m:t>
                        </m:r>
                      </m:den>
                    </m:f>
                  </m:oMath>
                </a14:m>
                <a:endParaRPr lang="en-US" sz="2800" kern="1200" dirty="0"/>
              </a:p>
            </p:txBody>
          </p:sp>
        </mc:Choice>
        <mc:Fallback xmlns="">
          <p:sp>
            <p:nvSpPr>
              <p:cNvPr id="23" name="Freeform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2003" y="4162346"/>
                <a:ext cx="6371275" cy="878572"/>
              </a:xfrm>
              <a:custGeom>
                <a:avLst/>
                <a:gdLst>
                  <a:gd name="connsiteX0" fmla="*/ 0 w 2315765"/>
                  <a:gd name="connsiteY0" fmla="*/ 0 h 1544615"/>
                  <a:gd name="connsiteX1" fmla="*/ 2315765 w 2315765"/>
                  <a:gd name="connsiteY1" fmla="*/ 0 h 1544615"/>
                  <a:gd name="connsiteX2" fmla="*/ 2315765 w 2315765"/>
                  <a:gd name="connsiteY2" fmla="*/ 1544615 h 1544615"/>
                  <a:gd name="connsiteX3" fmla="*/ 0 w 2315765"/>
                  <a:gd name="connsiteY3" fmla="*/ 1544615 h 1544615"/>
                  <a:gd name="connsiteX4" fmla="*/ 0 w 2315765"/>
                  <a:gd name="connsiteY4" fmla="*/ 0 h 15446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15765" h="1544615">
                    <a:moveTo>
                      <a:pt x="0" y="0"/>
                    </a:moveTo>
                    <a:lnTo>
                      <a:pt x="2315765" y="0"/>
                    </a:lnTo>
                    <a:lnTo>
                      <a:pt x="2315765" y="1544615"/>
                    </a:lnTo>
                    <a:lnTo>
                      <a:pt x="0" y="1544615"/>
                    </a:lnTo>
                    <a:lnTo>
                      <a:pt x="0" y="0"/>
                    </a:lnTo>
                    <a:close/>
                  </a:path>
                </a:pathLst>
              </a:cu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Freeform 23"/>
              <p:cNvSpPr/>
              <p:nvPr/>
            </p:nvSpPr>
            <p:spPr>
              <a:xfrm>
                <a:off x="4862003" y="5073286"/>
                <a:ext cx="6371275" cy="803086"/>
              </a:xfrm>
              <a:custGeom>
                <a:avLst/>
                <a:gdLst>
                  <a:gd name="connsiteX0" fmla="*/ 0 w 2315765"/>
                  <a:gd name="connsiteY0" fmla="*/ 0 h 1544615"/>
                  <a:gd name="connsiteX1" fmla="*/ 2315765 w 2315765"/>
                  <a:gd name="connsiteY1" fmla="*/ 0 h 1544615"/>
                  <a:gd name="connsiteX2" fmla="*/ 2315765 w 2315765"/>
                  <a:gd name="connsiteY2" fmla="*/ 1544615 h 1544615"/>
                  <a:gd name="connsiteX3" fmla="*/ 0 w 2315765"/>
                  <a:gd name="connsiteY3" fmla="*/ 1544615 h 1544615"/>
                  <a:gd name="connsiteX4" fmla="*/ 0 w 2315765"/>
                  <a:gd name="connsiteY4" fmla="*/ 0 h 15446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15765" h="1544615">
                    <a:moveTo>
                      <a:pt x="0" y="0"/>
                    </a:moveTo>
                    <a:lnTo>
                      <a:pt x="2315765" y="0"/>
                    </a:lnTo>
                    <a:lnTo>
                      <a:pt x="2315765" y="1544615"/>
                    </a:lnTo>
                    <a:lnTo>
                      <a:pt x="0" y="1544615"/>
                    </a:lnTo>
                    <a:lnTo>
                      <a:pt x="0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2">
                  <a:alpha val="9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70522" tIns="149352" rIns="149352" bIns="149352" numCol="1" spcCol="1270" anchor="ctr" anchorCtr="0">
                <a:noAutofit/>
              </a:bodyPr>
              <a:lstStyle/>
              <a:p>
                <a:pPr lvl="0" algn="l" defTabSz="9334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800" kern="1200" dirty="0" smtClean="0"/>
                  <a:t>Vì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kern="120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kern="12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−64</m:t>
                        </m:r>
                      </m:num>
                      <m:den>
                        <m:r>
                          <a:rPr lang="en-US" sz="2800" kern="1200">
                            <a:latin typeface="Cambria Math" panose="02040503050406030204" pitchFamily="18" charset="0"/>
                          </a:rPr>
                          <m:t>120</m:t>
                        </m:r>
                      </m:den>
                    </m:f>
                  </m:oMath>
                </a14:m>
                <a:r>
                  <a:rPr lang="en-US" sz="2800" kern="1200" dirty="0" smtClean="0"/>
                  <a:t> &lt;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kern="1200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 kern="120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−63</m:t>
                        </m:r>
                      </m:num>
                      <m:den>
                        <m:r>
                          <a:rPr lang="en-US" sz="2800" i="1" kern="1200" dirty="0">
                            <a:latin typeface="Cambria Math" panose="02040503050406030204" pitchFamily="18" charset="0"/>
                          </a:rPr>
                          <m:t>120</m:t>
                        </m:r>
                      </m:den>
                    </m:f>
                  </m:oMath>
                </a14:m>
                <a:r>
                  <a:rPr lang="en-US" sz="2800" kern="1200" dirty="0" smtClean="0"/>
                  <a:t> nên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kern="12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 kern="12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−8</m:t>
                        </m:r>
                      </m:num>
                      <m:den>
                        <m:r>
                          <a:rPr lang="en-US" sz="2800" i="1" kern="12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2800" kern="1200" dirty="0">
                    <a:solidFill>
                      <a:srgbClr val="FF0000"/>
                    </a:solidFill>
                  </a:rPr>
                  <a:t> &lt;</a:t>
                </a:r>
                <a:r>
                  <a:rPr lang="en-US" sz="2800" kern="120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kern="12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 kern="12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−21</m:t>
                        </m:r>
                      </m:num>
                      <m:den>
                        <m:r>
                          <a:rPr lang="en-US" sz="2800" i="1" kern="12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r>
                  <a:rPr lang="en-US" sz="2800" kern="1200" dirty="0" smtClean="0"/>
                  <a:t>.</a:t>
                </a:r>
              </a:p>
            </p:txBody>
          </p:sp>
        </mc:Choice>
        <mc:Fallback xmlns="">
          <p:sp>
            <p:nvSpPr>
              <p:cNvPr id="24" name="Freeform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2003" y="5073286"/>
                <a:ext cx="6371275" cy="803086"/>
              </a:xfrm>
              <a:custGeom>
                <a:avLst/>
                <a:gdLst>
                  <a:gd name="connsiteX0" fmla="*/ 0 w 2315765"/>
                  <a:gd name="connsiteY0" fmla="*/ 0 h 1544615"/>
                  <a:gd name="connsiteX1" fmla="*/ 2315765 w 2315765"/>
                  <a:gd name="connsiteY1" fmla="*/ 0 h 1544615"/>
                  <a:gd name="connsiteX2" fmla="*/ 2315765 w 2315765"/>
                  <a:gd name="connsiteY2" fmla="*/ 1544615 h 1544615"/>
                  <a:gd name="connsiteX3" fmla="*/ 0 w 2315765"/>
                  <a:gd name="connsiteY3" fmla="*/ 1544615 h 1544615"/>
                  <a:gd name="connsiteX4" fmla="*/ 0 w 2315765"/>
                  <a:gd name="connsiteY4" fmla="*/ 0 h 15446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15765" h="1544615">
                    <a:moveTo>
                      <a:pt x="0" y="0"/>
                    </a:moveTo>
                    <a:lnTo>
                      <a:pt x="2315765" y="0"/>
                    </a:lnTo>
                    <a:lnTo>
                      <a:pt x="2315765" y="1544615"/>
                    </a:lnTo>
                    <a:lnTo>
                      <a:pt x="0" y="1544615"/>
                    </a:lnTo>
                    <a:lnTo>
                      <a:pt x="0" y="0"/>
                    </a:lnTo>
                    <a:close/>
                  </a:path>
                </a:pathLst>
              </a:custGeom>
              <a:blipFill rotWithShape="0">
                <a:blip r:embed="rId5"/>
                <a:stretch>
                  <a:fillRect b="-227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Freeform 24"/>
          <p:cNvSpPr/>
          <p:nvPr/>
        </p:nvSpPr>
        <p:spPr>
          <a:xfrm>
            <a:off x="1505197" y="4015012"/>
            <a:ext cx="1234764" cy="1132078"/>
          </a:xfrm>
          <a:custGeom>
            <a:avLst/>
            <a:gdLst>
              <a:gd name="connsiteX0" fmla="*/ 0 w 1543843"/>
              <a:gd name="connsiteY0" fmla="*/ 771922 h 1543843"/>
              <a:gd name="connsiteX1" fmla="*/ 771922 w 1543843"/>
              <a:gd name="connsiteY1" fmla="*/ 0 h 1543843"/>
              <a:gd name="connsiteX2" fmla="*/ 1543844 w 1543843"/>
              <a:gd name="connsiteY2" fmla="*/ 771922 h 1543843"/>
              <a:gd name="connsiteX3" fmla="*/ 771922 w 1543843"/>
              <a:gd name="connsiteY3" fmla="*/ 1543844 h 1543843"/>
              <a:gd name="connsiteX4" fmla="*/ 0 w 1543843"/>
              <a:gd name="connsiteY4" fmla="*/ 771922 h 1543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3843" h="1543843">
                <a:moveTo>
                  <a:pt x="0" y="771922"/>
                </a:moveTo>
                <a:cubicBezTo>
                  <a:pt x="0" y="345601"/>
                  <a:pt x="345601" y="0"/>
                  <a:pt x="771922" y="0"/>
                </a:cubicBezTo>
                <a:cubicBezTo>
                  <a:pt x="1198243" y="0"/>
                  <a:pt x="1543844" y="345601"/>
                  <a:pt x="1543844" y="771922"/>
                </a:cubicBezTo>
                <a:cubicBezTo>
                  <a:pt x="1543844" y="1198243"/>
                  <a:pt x="1198243" y="1543844"/>
                  <a:pt x="771922" y="1543844"/>
                </a:cubicBezTo>
                <a:cubicBezTo>
                  <a:pt x="345601" y="1543844"/>
                  <a:pt x="0" y="1198243"/>
                  <a:pt x="0" y="771922"/>
                </a:cubicBezTo>
                <a:close/>
              </a:path>
            </a:pathLst>
          </a:custGeom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6091" tIns="226091" rIns="226091" bIns="226091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kern="1200" dirty="0" smtClean="0"/>
              <a:t>So </a:t>
            </a:r>
            <a:r>
              <a:rPr lang="en-US" sz="2500" kern="1200" dirty="0" err="1" smtClean="0"/>
              <a:t>sánh</a:t>
            </a:r>
            <a:endParaRPr lang="en-US" sz="2500" kern="12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D71F05E-0C68-1040-A0D5-39567883F8E3}"/>
              </a:ext>
            </a:extLst>
          </p:cNvPr>
          <p:cNvSpPr txBox="1"/>
          <p:nvPr/>
        </p:nvSpPr>
        <p:spPr>
          <a:xfrm>
            <a:off x="385563" y="418893"/>
            <a:ext cx="3827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NHẮC LẠI </a:t>
            </a:r>
            <a:r>
              <a:rPr lang="x-none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KIẾN THỨC</a:t>
            </a:r>
            <a:endParaRPr lang="x-none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440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20" grpId="0" animBg="1"/>
      <p:bldP spid="23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Double Wave 44"/>
          <p:cNvSpPr/>
          <p:nvPr/>
        </p:nvSpPr>
        <p:spPr>
          <a:xfrm>
            <a:off x="558308" y="1467190"/>
            <a:ext cx="6056203" cy="2231474"/>
          </a:xfrm>
          <a:prstGeom prst="doubleWave">
            <a:avLst>
              <a:gd name="adj1" fmla="val 12500"/>
              <a:gd name="adj2" fmla="val 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Algerian" pitchFamily="82" charset="0"/>
              </a:rPr>
              <a:t>CUỘC ĐUA PHÂN SỐ</a:t>
            </a:r>
            <a:endParaRPr lang="en-US" sz="4800" dirty="0">
              <a:latin typeface="Algerian" pitchFamily="82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4245878" y="5244370"/>
            <a:ext cx="1052150" cy="467827"/>
            <a:chOff x="4245878" y="5244370"/>
            <a:chExt cx="1052150" cy="467827"/>
          </a:xfrm>
        </p:grpSpPr>
        <p:sp>
          <p:nvSpPr>
            <p:cNvPr id="46" name="Oval 45"/>
            <p:cNvSpPr/>
            <p:nvPr/>
          </p:nvSpPr>
          <p:spPr>
            <a:xfrm>
              <a:off x="5164511" y="5244370"/>
              <a:ext cx="133517" cy="133517"/>
            </a:xfrm>
            <a:prstGeom prst="ellipse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Oval 46"/>
            <p:cNvSpPr/>
            <p:nvPr/>
          </p:nvSpPr>
          <p:spPr>
            <a:xfrm>
              <a:off x="4867095" y="5379987"/>
              <a:ext cx="133517" cy="133517"/>
            </a:xfrm>
            <a:prstGeom prst="ellipse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Oval 47"/>
            <p:cNvSpPr/>
            <p:nvPr/>
          </p:nvSpPr>
          <p:spPr>
            <a:xfrm>
              <a:off x="4560884" y="5491634"/>
              <a:ext cx="133517" cy="133517"/>
            </a:xfrm>
            <a:prstGeom prst="ellipse">
              <a:avLst/>
            </a:pr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4245878" y="5578680"/>
              <a:ext cx="133517" cy="133517"/>
            </a:xfrm>
            <a:prstGeom prst="ellipse">
              <a:avLst/>
            </a:pr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50" name="Freeform 49"/>
          <p:cNvSpPr/>
          <p:nvPr/>
        </p:nvSpPr>
        <p:spPr>
          <a:xfrm>
            <a:off x="3473943" y="5846656"/>
            <a:ext cx="3126479" cy="770805"/>
          </a:xfrm>
          <a:custGeom>
            <a:avLst/>
            <a:gdLst>
              <a:gd name="connsiteX0" fmla="*/ 0 w 2874224"/>
              <a:gd name="connsiteY0" fmla="*/ 128470 h 770805"/>
              <a:gd name="connsiteX1" fmla="*/ 128470 w 2874224"/>
              <a:gd name="connsiteY1" fmla="*/ 0 h 770805"/>
              <a:gd name="connsiteX2" fmla="*/ 2745754 w 2874224"/>
              <a:gd name="connsiteY2" fmla="*/ 0 h 770805"/>
              <a:gd name="connsiteX3" fmla="*/ 2874224 w 2874224"/>
              <a:gd name="connsiteY3" fmla="*/ 128470 h 770805"/>
              <a:gd name="connsiteX4" fmla="*/ 2874224 w 2874224"/>
              <a:gd name="connsiteY4" fmla="*/ 642335 h 770805"/>
              <a:gd name="connsiteX5" fmla="*/ 2745754 w 2874224"/>
              <a:gd name="connsiteY5" fmla="*/ 770805 h 770805"/>
              <a:gd name="connsiteX6" fmla="*/ 128470 w 2874224"/>
              <a:gd name="connsiteY6" fmla="*/ 770805 h 770805"/>
              <a:gd name="connsiteX7" fmla="*/ 0 w 2874224"/>
              <a:gd name="connsiteY7" fmla="*/ 642335 h 770805"/>
              <a:gd name="connsiteX8" fmla="*/ 0 w 2874224"/>
              <a:gd name="connsiteY8" fmla="*/ 128470 h 770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74224" h="770805">
                <a:moveTo>
                  <a:pt x="0" y="128470"/>
                </a:moveTo>
                <a:cubicBezTo>
                  <a:pt x="0" y="57518"/>
                  <a:pt x="57518" y="0"/>
                  <a:pt x="128470" y="0"/>
                </a:cubicBezTo>
                <a:lnTo>
                  <a:pt x="2745754" y="0"/>
                </a:lnTo>
                <a:cubicBezTo>
                  <a:pt x="2816706" y="0"/>
                  <a:pt x="2874224" y="57518"/>
                  <a:pt x="2874224" y="128470"/>
                </a:cubicBezTo>
                <a:lnTo>
                  <a:pt x="2874224" y="642335"/>
                </a:lnTo>
                <a:cubicBezTo>
                  <a:pt x="2874224" y="713287"/>
                  <a:pt x="2816706" y="770805"/>
                  <a:pt x="2745754" y="770805"/>
                </a:cubicBezTo>
                <a:lnTo>
                  <a:pt x="128470" y="770805"/>
                </a:lnTo>
                <a:cubicBezTo>
                  <a:pt x="57518" y="770805"/>
                  <a:pt x="0" y="713287"/>
                  <a:pt x="0" y="642335"/>
                </a:cubicBezTo>
                <a:lnTo>
                  <a:pt x="0" y="12847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46006" tIns="121448" rIns="121448" bIns="121448" numCol="1" spcCol="1270" anchor="ctr" anchorCtr="0">
            <a:noAutofit/>
          </a:bodyPr>
          <a:lstStyle/>
          <a:p>
            <a:pPr lvl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kern="1200" dirty="0" smtClean="0">
                <a:solidFill>
                  <a:srgbClr val="C00000"/>
                </a:solidFill>
              </a:rPr>
              <a:t>1: KHỞI ĐỘNG</a:t>
            </a:r>
            <a:endParaRPr lang="en-US" sz="2800" b="1" kern="1200" dirty="0">
              <a:solidFill>
                <a:srgbClr val="C00000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2687641" y="5090673"/>
            <a:ext cx="1332776" cy="1332825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2" name="Freeform 51"/>
          <p:cNvSpPr/>
          <p:nvPr/>
        </p:nvSpPr>
        <p:spPr>
          <a:xfrm>
            <a:off x="6163360" y="4728698"/>
            <a:ext cx="3658763" cy="770805"/>
          </a:xfrm>
          <a:custGeom>
            <a:avLst/>
            <a:gdLst>
              <a:gd name="connsiteX0" fmla="*/ 0 w 2874224"/>
              <a:gd name="connsiteY0" fmla="*/ 128470 h 770805"/>
              <a:gd name="connsiteX1" fmla="*/ 128470 w 2874224"/>
              <a:gd name="connsiteY1" fmla="*/ 0 h 770805"/>
              <a:gd name="connsiteX2" fmla="*/ 2745754 w 2874224"/>
              <a:gd name="connsiteY2" fmla="*/ 0 h 770805"/>
              <a:gd name="connsiteX3" fmla="*/ 2874224 w 2874224"/>
              <a:gd name="connsiteY3" fmla="*/ 128470 h 770805"/>
              <a:gd name="connsiteX4" fmla="*/ 2874224 w 2874224"/>
              <a:gd name="connsiteY4" fmla="*/ 642335 h 770805"/>
              <a:gd name="connsiteX5" fmla="*/ 2745754 w 2874224"/>
              <a:gd name="connsiteY5" fmla="*/ 770805 h 770805"/>
              <a:gd name="connsiteX6" fmla="*/ 128470 w 2874224"/>
              <a:gd name="connsiteY6" fmla="*/ 770805 h 770805"/>
              <a:gd name="connsiteX7" fmla="*/ 0 w 2874224"/>
              <a:gd name="connsiteY7" fmla="*/ 642335 h 770805"/>
              <a:gd name="connsiteX8" fmla="*/ 0 w 2874224"/>
              <a:gd name="connsiteY8" fmla="*/ 128470 h 770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74224" h="770805">
                <a:moveTo>
                  <a:pt x="0" y="128470"/>
                </a:moveTo>
                <a:cubicBezTo>
                  <a:pt x="0" y="57518"/>
                  <a:pt x="57518" y="0"/>
                  <a:pt x="128470" y="0"/>
                </a:cubicBezTo>
                <a:lnTo>
                  <a:pt x="2745754" y="0"/>
                </a:lnTo>
                <a:cubicBezTo>
                  <a:pt x="2816706" y="0"/>
                  <a:pt x="2874224" y="57518"/>
                  <a:pt x="2874224" y="128470"/>
                </a:cubicBezTo>
                <a:lnTo>
                  <a:pt x="2874224" y="642335"/>
                </a:lnTo>
                <a:cubicBezTo>
                  <a:pt x="2874224" y="713287"/>
                  <a:pt x="2816706" y="770805"/>
                  <a:pt x="2745754" y="770805"/>
                </a:cubicBezTo>
                <a:lnTo>
                  <a:pt x="128470" y="770805"/>
                </a:lnTo>
                <a:cubicBezTo>
                  <a:pt x="57518" y="770805"/>
                  <a:pt x="0" y="713287"/>
                  <a:pt x="0" y="642335"/>
                </a:cubicBezTo>
                <a:lnTo>
                  <a:pt x="0" y="12847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46006" tIns="121448" rIns="121448" bIns="121448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kern="1200" dirty="0" smtClean="0">
                <a:solidFill>
                  <a:srgbClr val="C00000"/>
                </a:solidFill>
              </a:rPr>
              <a:t>2: VƯỢT CHƯỚNG NGẠI VẬT</a:t>
            </a:r>
            <a:endParaRPr lang="en-US" sz="2800" b="1" kern="1200" dirty="0">
              <a:solidFill>
                <a:srgbClr val="C00000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377058" y="3972716"/>
            <a:ext cx="1332776" cy="1332825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54" name="Picture 5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13" b="1413"/>
          <a:stretch/>
        </p:blipFill>
        <p:spPr>
          <a:xfrm>
            <a:off x="2692522" y="5078256"/>
            <a:ext cx="1361209" cy="140234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1395" y="3914178"/>
            <a:ext cx="1407536" cy="140753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7" name="Freeform 56"/>
          <p:cNvSpPr/>
          <p:nvPr/>
        </p:nvSpPr>
        <p:spPr>
          <a:xfrm>
            <a:off x="7855850" y="3347489"/>
            <a:ext cx="2874224" cy="770805"/>
          </a:xfrm>
          <a:custGeom>
            <a:avLst/>
            <a:gdLst>
              <a:gd name="connsiteX0" fmla="*/ 0 w 2874224"/>
              <a:gd name="connsiteY0" fmla="*/ 128470 h 770805"/>
              <a:gd name="connsiteX1" fmla="*/ 128470 w 2874224"/>
              <a:gd name="connsiteY1" fmla="*/ 0 h 770805"/>
              <a:gd name="connsiteX2" fmla="*/ 2745754 w 2874224"/>
              <a:gd name="connsiteY2" fmla="*/ 0 h 770805"/>
              <a:gd name="connsiteX3" fmla="*/ 2874224 w 2874224"/>
              <a:gd name="connsiteY3" fmla="*/ 128470 h 770805"/>
              <a:gd name="connsiteX4" fmla="*/ 2874224 w 2874224"/>
              <a:gd name="connsiteY4" fmla="*/ 642335 h 770805"/>
              <a:gd name="connsiteX5" fmla="*/ 2745754 w 2874224"/>
              <a:gd name="connsiteY5" fmla="*/ 770805 h 770805"/>
              <a:gd name="connsiteX6" fmla="*/ 128470 w 2874224"/>
              <a:gd name="connsiteY6" fmla="*/ 770805 h 770805"/>
              <a:gd name="connsiteX7" fmla="*/ 0 w 2874224"/>
              <a:gd name="connsiteY7" fmla="*/ 642335 h 770805"/>
              <a:gd name="connsiteX8" fmla="*/ 0 w 2874224"/>
              <a:gd name="connsiteY8" fmla="*/ 128470 h 770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74224" h="770805">
                <a:moveTo>
                  <a:pt x="0" y="128470"/>
                </a:moveTo>
                <a:cubicBezTo>
                  <a:pt x="0" y="57518"/>
                  <a:pt x="57518" y="0"/>
                  <a:pt x="128470" y="0"/>
                </a:cubicBezTo>
                <a:lnTo>
                  <a:pt x="2745754" y="0"/>
                </a:lnTo>
                <a:cubicBezTo>
                  <a:pt x="2816706" y="0"/>
                  <a:pt x="2874224" y="57518"/>
                  <a:pt x="2874224" y="128470"/>
                </a:cubicBezTo>
                <a:lnTo>
                  <a:pt x="2874224" y="642335"/>
                </a:lnTo>
                <a:cubicBezTo>
                  <a:pt x="2874224" y="713287"/>
                  <a:pt x="2816706" y="770805"/>
                  <a:pt x="2745754" y="770805"/>
                </a:cubicBezTo>
                <a:lnTo>
                  <a:pt x="128470" y="770805"/>
                </a:lnTo>
                <a:cubicBezTo>
                  <a:pt x="57518" y="770805"/>
                  <a:pt x="0" y="713287"/>
                  <a:pt x="0" y="642335"/>
                </a:cubicBezTo>
                <a:lnTo>
                  <a:pt x="0" y="12847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46006" tIns="121448" rIns="121448" bIns="121448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kern="1200" dirty="0" smtClean="0">
                <a:solidFill>
                  <a:srgbClr val="C00000"/>
                </a:solidFill>
              </a:rPr>
              <a:t>TĂNG TỐC</a:t>
            </a:r>
          </a:p>
        </p:txBody>
      </p:sp>
      <p:sp>
        <p:nvSpPr>
          <p:cNvPr id="58" name="Oval 57"/>
          <p:cNvSpPr/>
          <p:nvPr/>
        </p:nvSpPr>
        <p:spPr>
          <a:xfrm>
            <a:off x="7069547" y="2591506"/>
            <a:ext cx="1332776" cy="1332825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59" name="Picture 5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672" y="2543877"/>
            <a:ext cx="1391744" cy="137030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0" name="Oval 59"/>
          <p:cNvSpPr/>
          <p:nvPr/>
        </p:nvSpPr>
        <p:spPr>
          <a:xfrm>
            <a:off x="8324884" y="2449410"/>
            <a:ext cx="133517" cy="133517"/>
          </a:xfrm>
          <a:prstGeom prst="ellipse">
            <a:avLst/>
          </a:pr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61" name="Group 60"/>
          <p:cNvGrpSpPr/>
          <p:nvPr/>
        </p:nvGrpSpPr>
        <p:grpSpPr>
          <a:xfrm>
            <a:off x="8110616" y="105454"/>
            <a:ext cx="895447" cy="703737"/>
            <a:chOff x="7133694" y="105454"/>
            <a:chExt cx="895447" cy="703737"/>
          </a:xfrm>
        </p:grpSpPr>
        <p:sp>
          <p:nvSpPr>
            <p:cNvPr id="62" name="Oval 61"/>
            <p:cNvSpPr/>
            <p:nvPr/>
          </p:nvSpPr>
          <p:spPr>
            <a:xfrm>
              <a:off x="7133694" y="375425"/>
              <a:ext cx="133517" cy="133517"/>
            </a:xfrm>
            <a:prstGeom prst="ellipse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3" name="Oval 62"/>
            <p:cNvSpPr/>
            <p:nvPr/>
          </p:nvSpPr>
          <p:spPr>
            <a:xfrm>
              <a:off x="7323977" y="240440"/>
              <a:ext cx="133517" cy="133517"/>
            </a:xfrm>
            <a:prstGeom prst="ellipse">
              <a:avLst/>
            </a:pr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Oval 63"/>
            <p:cNvSpPr/>
            <p:nvPr/>
          </p:nvSpPr>
          <p:spPr>
            <a:xfrm>
              <a:off x="7514259" y="105454"/>
              <a:ext cx="133517" cy="133517"/>
            </a:xfrm>
            <a:prstGeom prst="ellipse">
              <a:avLst/>
            </a:pr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5" name="Oval 64"/>
            <p:cNvSpPr/>
            <p:nvPr/>
          </p:nvSpPr>
          <p:spPr>
            <a:xfrm>
              <a:off x="7704542" y="240440"/>
              <a:ext cx="133517" cy="133517"/>
            </a:xfrm>
            <a:prstGeom prst="ellipse">
              <a:avLst/>
            </a:prstGeom>
          </p:spPr>
          <p:style>
            <a:lnRef idx="2">
              <a:schemeClr val="accent6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6" name="Oval 65"/>
            <p:cNvSpPr/>
            <p:nvPr/>
          </p:nvSpPr>
          <p:spPr>
            <a:xfrm>
              <a:off x="7895624" y="375425"/>
              <a:ext cx="133517" cy="133517"/>
            </a:xfrm>
            <a:prstGeom prst="ellipse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7" name="Oval 66"/>
            <p:cNvSpPr/>
            <p:nvPr/>
          </p:nvSpPr>
          <p:spPr>
            <a:xfrm>
              <a:off x="7514259" y="390564"/>
              <a:ext cx="133517" cy="133517"/>
            </a:xfrm>
            <a:prstGeom prst="ellipse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8" name="Oval 67"/>
            <p:cNvSpPr/>
            <p:nvPr/>
          </p:nvSpPr>
          <p:spPr>
            <a:xfrm>
              <a:off x="7514259" y="675674"/>
              <a:ext cx="133517" cy="133517"/>
            </a:xfrm>
            <a:prstGeom prst="ellipse">
              <a:avLst/>
            </a:pr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69" name="Freeform 68"/>
          <p:cNvSpPr/>
          <p:nvPr/>
        </p:nvSpPr>
        <p:spPr>
          <a:xfrm>
            <a:off x="8611496" y="1701209"/>
            <a:ext cx="2874224" cy="770805"/>
          </a:xfrm>
          <a:custGeom>
            <a:avLst/>
            <a:gdLst>
              <a:gd name="connsiteX0" fmla="*/ 0 w 2874224"/>
              <a:gd name="connsiteY0" fmla="*/ 128470 h 770805"/>
              <a:gd name="connsiteX1" fmla="*/ 128470 w 2874224"/>
              <a:gd name="connsiteY1" fmla="*/ 0 h 770805"/>
              <a:gd name="connsiteX2" fmla="*/ 2745754 w 2874224"/>
              <a:gd name="connsiteY2" fmla="*/ 0 h 770805"/>
              <a:gd name="connsiteX3" fmla="*/ 2874224 w 2874224"/>
              <a:gd name="connsiteY3" fmla="*/ 128470 h 770805"/>
              <a:gd name="connsiteX4" fmla="*/ 2874224 w 2874224"/>
              <a:gd name="connsiteY4" fmla="*/ 642335 h 770805"/>
              <a:gd name="connsiteX5" fmla="*/ 2745754 w 2874224"/>
              <a:gd name="connsiteY5" fmla="*/ 770805 h 770805"/>
              <a:gd name="connsiteX6" fmla="*/ 128470 w 2874224"/>
              <a:gd name="connsiteY6" fmla="*/ 770805 h 770805"/>
              <a:gd name="connsiteX7" fmla="*/ 0 w 2874224"/>
              <a:gd name="connsiteY7" fmla="*/ 642335 h 770805"/>
              <a:gd name="connsiteX8" fmla="*/ 0 w 2874224"/>
              <a:gd name="connsiteY8" fmla="*/ 128470 h 770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74224" h="770805">
                <a:moveTo>
                  <a:pt x="0" y="128470"/>
                </a:moveTo>
                <a:cubicBezTo>
                  <a:pt x="0" y="57518"/>
                  <a:pt x="57518" y="0"/>
                  <a:pt x="128470" y="0"/>
                </a:cubicBezTo>
                <a:lnTo>
                  <a:pt x="2745754" y="0"/>
                </a:lnTo>
                <a:cubicBezTo>
                  <a:pt x="2816706" y="0"/>
                  <a:pt x="2874224" y="57518"/>
                  <a:pt x="2874224" y="128470"/>
                </a:cubicBezTo>
                <a:lnTo>
                  <a:pt x="2874224" y="642335"/>
                </a:lnTo>
                <a:cubicBezTo>
                  <a:pt x="2874224" y="713287"/>
                  <a:pt x="2816706" y="770805"/>
                  <a:pt x="2745754" y="770805"/>
                </a:cubicBezTo>
                <a:lnTo>
                  <a:pt x="128470" y="770805"/>
                </a:lnTo>
                <a:cubicBezTo>
                  <a:pt x="57518" y="770805"/>
                  <a:pt x="0" y="713287"/>
                  <a:pt x="0" y="642335"/>
                </a:cubicBezTo>
                <a:lnTo>
                  <a:pt x="0" y="12847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46006" tIns="121448" rIns="121448" bIns="121448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kern="1200" smtClean="0">
                <a:solidFill>
                  <a:srgbClr val="C00000"/>
                </a:solidFill>
              </a:rPr>
              <a:t>VỀ ĐÍCH</a:t>
            </a:r>
          </a:p>
        </p:txBody>
      </p:sp>
      <p:sp>
        <p:nvSpPr>
          <p:cNvPr id="70" name="Oval 69"/>
          <p:cNvSpPr/>
          <p:nvPr/>
        </p:nvSpPr>
        <p:spPr>
          <a:xfrm>
            <a:off x="7825193" y="945226"/>
            <a:ext cx="1332776" cy="1332825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71" name="Picture 7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07584" y="914580"/>
            <a:ext cx="1454729" cy="139411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pSp>
        <p:nvGrpSpPr>
          <p:cNvPr id="2" name="Group 1"/>
          <p:cNvGrpSpPr/>
          <p:nvPr/>
        </p:nvGrpSpPr>
        <p:grpSpPr>
          <a:xfrm>
            <a:off x="6957983" y="4009905"/>
            <a:ext cx="433764" cy="374614"/>
            <a:chOff x="6957983" y="4009905"/>
            <a:chExt cx="433764" cy="374614"/>
          </a:xfrm>
        </p:grpSpPr>
        <p:sp>
          <p:nvSpPr>
            <p:cNvPr id="56" name="Oval 55"/>
            <p:cNvSpPr/>
            <p:nvPr/>
          </p:nvSpPr>
          <p:spPr>
            <a:xfrm>
              <a:off x="7258230" y="4009905"/>
              <a:ext cx="133517" cy="133517"/>
            </a:xfrm>
            <a:prstGeom prst="ellipse">
              <a:avLst/>
            </a:prstGeom>
          </p:spPr>
          <p:style>
            <a:lnRef idx="2">
              <a:schemeClr val="accent6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2" name="Oval 71"/>
            <p:cNvSpPr/>
            <p:nvPr/>
          </p:nvSpPr>
          <p:spPr>
            <a:xfrm>
              <a:off x="6957983" y="4251002"/>
              <a:ext cx="133517" cy="133517"/>
            </a:xfrm>
            <a:prstGeom prst="ellipse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32" name="TextBox 31"/>
          <p:cNvSpPr txBox="1"/>
          <p:nvPr/>
        </p:nvSpPr>
        <p:spPr>
          <a:xfrm>
            <a:off x="4053731" y="3652505"/>
            <a:ext cx="853933" cy="830997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FFFF00"/>
                </a:solidFill>
              </a:rPr>
              <a:t>MẬT THƯ</a:t>
            </a:r>
            <a:endParaRPr lang="en-US" sz="2400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32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4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6000"/>
                                  </p:iterate>
                                  <p:childTnLst>
                                    <p:animMotion origin="layout" path="M 1.25E-6 -1.85185E-6 L 1.25E-6 -0.07222 " pathEditMode="relative" rAng="0" ptsTypes="AA">
                                      <p:cBhvr>
                                        <p:cTn id="5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5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40"/>
                            </p:stCondLst>
                            <p:childTnLst>
                              <p:par>
                                <p:cTn id="58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54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040"/>
                            </p:stCondLst>
                            <p:childTnLst>
                              <p:par>
                                <p:cTn id="74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6000"/>
                                  </p:iterate>
                                  <p:childTnLst>
                                    <p:animMotion origin="layout" path="M 4.16667E-7 -2.96296E-6 L 4.16667E-7 -0.07222 " pathEditMode="relative" rAng="0" ptsTypes="AA">
                                      <p:cBhvr>
                                        <p:cTn id="7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720"/>
                            </p:stCondLst>
                            <p:childTnLst>
                              <p:par>
                                <p:cTn id="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720"/>
                            </p:stCondLst>
                            <p:childTnLst>
                              <p:par>
                                <p:cTn id="99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6000"/>
                                  </p:iterate>
                                  <p:childTnLst>
                                    <p:animMotion origin="layout" path="M 1.25E-6 3.33333E-6 L 1.25E-6 -0.07223 " pathEditMode="relative" rAng="0" ptsTypes="AA">
                                      <p:cBhvr>
                                        <p:cTn id="10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0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6370"/>
                            </p:stCondLst>
                            <p:childTnLst>
                              <p:par>
                                <p:cTn id="10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50" grpId="0" animBg="1"/>
      <p:bldP spid="50" grpId="1" animBg="1"/>
      <p:bldP spid="50" grpId="2" animBg="1"/>
      <p:bldP spid="52" grpId="0" animBg="1"/>
      <p:bldP spid="52" grpId="2" animBg="1"/>
      <p:bldP spid="57" grpId="0" animBg="1"/>
      <p:bldP spid="57" grpId="1" animBg="1"/>
      <p:bldP spid="69" grpId="0" animBg="1"/>
      <p:bldP spid="69" grpId="1" animBg="1"/>
      <p:bldP spid="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78129" y="3269752"/>
            <a:ext cx="10338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* </a:t>
            </a:r>
            <a:r>
              <a:rPr lang="en-US" sz="3200" b="1" dirty="0" err="1" smtClean="0">
                <a:solidFill>
                  <a:schemeClr val="bg1"/>
                </a:solidFill>
              </a:rPr>
              <a:t>Phần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thi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khởi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động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có</a:t>
            </a:r>
            <a:r>
              <a:rPr lang="en-US" sz="3200" b="1" dirty="0" smtClean="0">
                <a:solidFill>
                  <a:schemeClr val="bg1"/>
                </a:solidFill>
              </a:rPr>
              <a:t> 2 </a:t>
            </a:r>
            <a:r>
              <a:rPr lang="en-US" sz="3200" b="1" dirty="0" err="1" smtClean="0">
                <a:solidFill>
                  <a:schemeClr val="bg1"/>
                </a:solidFill>
              </a:rPr>
              <a:t>bài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trắc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nghiệm</a:t>
            </a:r>
            <a:r>
              <a:rPr lang="en-US" sz="3200" b="1" dirty="0" smtClean="0">
                <a:solidFill>
                  <a:schemeClr val="bg1"/>
                </a:solidFill>
              </a:rPr>
              <a:t>, </a:t>
            </a:r>
            <a:r>
              <a:rPr lang="en-US" sz="3200" b="1" dirty="0" err="1" smtClean="0">
                <a:solidFill>
                  <a:schemeClr val="bg1"/>
                </a:solidFill>
              </a:rPr>
              <a:t>mỗi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bài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có</a:t>
            </a:r>
            <a:r>
              <a:rPr lang="en-US" sz="3200" b="1" dirty="0" smtClean="0">
                <a:solidFill>
                  <a:schemeClr val="bg1"/>
                </a:solidFill>
              </a:rPr>
              <a:t> 3 </a:t>
            </a:r>
            <a:r>
              <a:rPr lang="en-US" sz="3200" b="1" dirty="0" err="1" smtClean="0">
                <a:solidFill>
                  <a:schemeClr val="bg1"/>
                </a:solidFill>
              </a:rPr>
              <a:t>câu</a:t>
            </a:r>
            <a:r>
              <a:rPr lang="en-US" sz="3200" b="1" dirty="0" smtClean="0">
                <a:solidFill>
                  <a:schemeClr val="bg1"/>
                </a:solidFill>
              </a:rPr>
              <a:t>.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4569" y="4003699"/>
            <a:ext cx="9504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* </a:t>
            </a:r>
            <a:r>
              <a:rPr lang="en-US" sz="3200" b="1" dirty="0" err="1" smtClean="0">
                <a:solidFill>
                  <a:schemeClr val="bg1"/>
                </a:solidFill>
              </a:rPr>
              <a:t>Thời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gian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đưa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ra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đáp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án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của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mỗi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câu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là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u="sng" dirty="0" smtClean="0">
                <a:solidFill>
                  <a:schemeClr val="bg1"/>
                </a:solidFill>
              </a:rPr>
              <a:t>5 </a:t>
            </a:r>
            <a:r>
              <a:rPr lang="en-US" sz="3200" b="1" u="sng" dirty="0" err="1" smtClean="0">
                <a:solidFill>
                  <a:schemeClr val="bg1"/>
                </a:solidFill>
              </a:rPr>
              <a:t>giây</a:t>
            </a:r>
            <a:r>
              <a:rPr lang="en-US" sz="3200" b="1" dirty="0" smtClean="0">
                <a:solidFill>
                  <a:schemeClr val="bg1"/>
                </a:solidFill>
              </a:rPr>
              <a:t>.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4569" y="4723781"/>
            <a:ext cx="9504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* </a:t>
            </a:r>
            <a:r>
              <a:rPr lang="en-US" sz="3200" b="1" dirty="0" err="1" smtClean="0">
                <a:solidFill>
                  <a:schemeClr val="bg1"/>
                </a:solidFill>
              </a:rPr>
              <a:t>Mỗi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câu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trả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lời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đúng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được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u="sng" dirty="0">
                <a:solidFill>
                  <a:schemeClr val="bg1"/>
                </a:solidFill>
              </a:rPr>
              <a:t>5</a:t>
            </a:r>
            <a:r>
              <a:rPr lang="en-US" sz="3200" b="1" u="sng" dirty="0" smtClean="0">
                <a:solidFill>
                  <a:schemeClr val="bg1"/>
                </a:solidFill>
              </a:rPr>
              <a:t> </a:t>
            </a:r>
            <a:r>
              <a:rPr lang="en-US" sz="3200" b="1" u="sng" dirty="0" err="1" smtClean="0">
                <a:solidFill>
                  <a:schemeClr val="bg1"/>
                </a:solidFill>
              </a:rPr>
              <a:t>điểm</a:t>
            </a:r>
            <a:r>
              <a:rPr lang="en-US" sz="3200" b="1" dirty="0" smtClean="0">
                <a:solidFill>
                  <a:schemeClr val="bg1"/>
                </a:solidFill>
              </a:rPr>
              <a:t>.</a:t>
            </a:r>
            <a:endParaRPr lang="en-US" sz="3200" b="1" dirty="0">
              <a:solidFill>
                <a:schemeClr val="bg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07158" y="446422"/>
            <a:ext cx="4273055" cy="2602660"/>
            <a:chOff x="2043193" y="1907899"/>
            <a:chExt cx="5398174" cy="2974468"/>
          </a:xfrm>
        </p:grpSpPr>
        <p:sp>
          <p:nvSpPr>
            <p:cNvPr id="7" name="Freeform 6"/>
            <p:cNvSpPr/>
            <p:nvPr/>
          </p:nvSpPr>
          <p:spPr>
            <a:xfrm>
              <a:off x="2043193" y="3049883"/>
              <a:ext cx="3746640" cy="987403"/>
            </a:xfrm>
            <a:custGeom>
              <a:avLst/>
              <a:gdLst>
                <a:gd name="connsiteX0" fmla="*/ 0 w 2996259"/>
                <a:gd name="connsiteY0" fmla="*/ 0 h 987403"/>
                <a:gd name="connsiteX1" fmla="*/ 2996259 w 2996259"/>
                <a:gd name="connsiteY1" fmla="*/ 0 h 987403"/>
                <a:gd name="connsiteX2" fmla="*/ 2996259 w 2996259"/>
                <a:gd name="connsiteY2" fmla="*/ 987403 h 987403"/>
                <a:gd name="connsiteX3" fmla="*/ 0 w 2996259"/>
                <a:gd name="connsiteY3" fmla="*/ 987403 h 987403"/>
                <a:gd name="connsiteX4" fmla="*/ 0 w 2996259"/>
                <a:gd name="connsiteY4" fmla="*/ 0 h 9874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96259" h="987403">
                  <a:moveTo>
                    <a:pt x="0" y="0"/>
                  </a:moveTo>
                  <a:lnTo>
                    <a:pt x="2996259" y="0"/>
                  </a:lnTo>
                  <a:lnTo>
                    <a:pt x="2996259" y="987403"/>
                  </a:lnTo>
                  <a:lnTo>
                    <a:pt x="0" y="98740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0800" tIns="50800" rIns="50800" bIns="50800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000" b="1" kern="1200" dirty="0" smtClean="0">
                  <a:solidFill>
                    <a:schemeClr val="bg1"/>
                  </a:solidFill>
                </a:rPr>
                <a:t>KHỞI ĐỘNG</a:t>
              </a:r>
              <a:endParaRPr lang="en-US" sz="4000" b="1" kern="1200" dirty="0">
                <a:solidFill>
                  <a:schemeClr val="bg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2330799" y="2675350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2497636" y="2341676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2898046" y="2408411"/>
              <a:ext cx="374532" cy="37453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31720" y="2041369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3665497" y="1907899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4199376" y="2141471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4533050" y="2308308"/>
              <a:ext cx="374532" cy="37453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000194" y="2675350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200399" y="3042392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465292" y="2341676"/>
              <a:ext cx="612871" cy="61287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2163962" y="3609638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2364167" y="3909945"/>
              <a:ext cx="374532" cy="37453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2864678" y="4176885"/>
              <a:ext cx="544774" cy="54477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3565394" y="4610662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3698864" y="4176885"/>
              <a:ext cx="374532" cy="37453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4032538" y="4644029"/>
              <a:ext cx="238338" cy="23833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4332845" y="4110150"/>
              <a:ext cx="544774" cy="54477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5066929" y="3976680"/>
              <a:ext cx="374532" cy="374532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Chevron 25"/>
            <p:cNvSpPr/>
            <p:nvPr/>
          </p:nvSpPr>
          <p:spPr>
            <a:xfrm>
              <a:off x="5441461" y="2407856"/>
              <a:ext cx="1099948" cy="2099921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Chevron 26"/>
            <p:cNvSpPr/>
            <p:nvPr/>
          </p:nvSpPr>
          <p:spPr>
            <a:xfrm>
              <a:off x="6341419" y="2407856"/>
              <a:ext cx="1099948" cy="2099921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28" name="Freeform 27"/>
          <p:cNvSpPr/>
          <p:nvPr/>
        </p:nvSpPr>
        <p:spPr>
          <a:xfrm>
            <a:off x="5013970" y="664352"/>
            <a:ext cx="2294558" cy="2132029"/>
          </a:xfrm>
          <a:custGeom>
            <a:avLst/>
            <a:gdLst>
              <a:gd name="connsiteX0" fmla="*/ 0 w 2549880"/>
              <a:gd name="connsiteY0" fmla="*/ 1274940 h 2549880"/>
              <a:gd name="connsiteX1" fmla="*/ 1274940 w 2549880"/>
              <a:gd name="connsiteY1" fmla="*/ 0 h 2549880"/>
              <a:gd name="connsiteX2" fmla="*/ 2549880 w 2549880"/>
              <a:gd name="connsiteY2" fmla="*/ 1274940 h 2549880"/>
              <a:gd name="connsiteX3" fmla="*/ 1274940 w 2549880"/>
              <a:gd name="connsiteY3" fmla="*/ 2549880 h 2549880"/>
              <a:gd name="connsiteX4" fmla="*/ 0 w 2549880"/>
              <a:gd name="connsiteY4" fmla="*/ 1274940 h 254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9880" h="2549880">
                <a:moveTo>
                  <a:pt x="0" y="1274940"/>
                </a:moveTo>
                <a:cubicBezTo>
                  <a:pt x="0" y="570810"/>
                  <a:pt x="570810" y="0"/>
                  <a:pt x="1274940" y="0"/>
                </a:cubicBezTo>
                <a:cubicBezTo>
                  <a:pt x="1979070" y="0"/>
                  <a:pt x="2549880" y="570810"/>
                  <a:pt x="2549880" y="1274940"/>
                </a:cubicBezTo>
                <a:cubicBezTo>
                  <a:pt x="2549880" y="1979070"/>
                  <a:pt x="1979070" y="2549880"/>
                  <a:pt x="1274940" y="2549880"/>
                </a:cubicBezTo>
                <a:cubicBezTo>
                  <a:pt x="570810" y="2549880"/>
                  <a:pt x="0" y="1979070"/>
                  <a:pt x="0" y="1274940"/>
                </a:cubicBezTo>
                <a:close/>
              </a:path>
            </a:pathLst>
          </a:custGeom>
          <a:solidFill>
            <a:schemeClr val="accent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3421" tIns="373421" rIns="373421" bIns="373421" numCol="1" spcCol="1270" anchor="ctr" anchorCtr="0">
            <a:noAutofit/>
          </a:bodyPr>
          <a:lstStyle/>
          <a:p>
            <a:pPr lvl="0" algn="ctr" defTabSz="3200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5400" b="1" dirty="0">
                <a:solidFill>
                  <a:srgbClr val="C00000"/>
                </a:solidFill>
              </a:rPr>
              <a:t>3</a:t>
            </a:r>
            <a:r>
              <a:rPr lang="en-US" sz="5400" b="1" kern="1200" dirty="0" smtClean="0">
                <a:solidFill>
                  <a:srgbClr val="C00000"/>
                </a:solidFill>
              </a:rPr>
              <a:t>0 </a:t>
            </a:r>
            <a:r>
              <a:rPr lang="en-US" sz="5400" b="1" kern="1200" dirty="0" err="1" smtClean="0">
                <a:solidFill>
                  <a:srgbClr val="C00000"/>
                </a:solidFill>
              </a:rPr>
              <a:t>điểm</a:t>
            </a:r>
            <a:endParaRPr lang="en-US" sz="5400" b="1" kern="1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55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="" xmlns:a16="http://schemas.microsoft.com/office/drawing/2014/main" id="{55C02652-C723-1D4C-9EC4-0C6F5C74F9D0}"/>
                  </a:ext>
                </a:extLst>
              </p:cNvPr>
              <p:cNvSpPr txBox="1"/>
              <p:nvPr/>
            </p:nvSpPr>
            <p:spPr>
              <a:xfrm>
                <a:off x="525750" y="1161015"/>
                <a:ext cx="5949578" cy="10059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40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Câu 1</a:t>
                </a:r>
                <a:r>
                  <a:rPr lang="en-US" sz="24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sz="2400" b="1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Mẫu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chung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4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x-none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; 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 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x-none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:  …</a:t>
                </a:r>
                <a:endParaRPr lang="x-none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5C02652-C723-1D4C-9EC4-0C6F5C74F9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50" y="1161015"/>
                <a:ext cx="5949578" cy="1005981"/>
              </a:xfrm>
              <a:prstGeom prst="rect">
                <a:avLst/>
              </a:prstGeom>
              <a:blipFill rotWithShape="1">
                <a:blip r:embed="rId6"/>
                <a:stretch>
                  <a:fillRect l="-1537" r="-1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D1363EF-ED51-4D4F-AFAE-6318965B8D56}"/>
              </a:ext>
            </a:extLst>
          </p:cNvPr>
          <p:cNvSpPr txBox="1"/>
          <p:nvPr/>
        </p:nvSpPr>
        <p:spPr>
          <a:xfrm>
            <a:off x="433124" y="309986"/>
            <a:ext cx="95739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r>
              <a:rPr lang="en-US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en-US" sz="24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iền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án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chỗ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“…” </a:t>
            </a:r>
            <a:r>
              <a:rPr lang="en-US" sz="24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r>
              <a:rPr lang="en-US" sz="2400" dirty="0" err="1" smtClean="0">
                <a:solidFill>
                  <a:srgbClr val="35F2F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400" dirty="0" smtClean="0">
                <a:solidFill>
                  <a:srgbClr val="35F2F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35F2F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400" dirty="0" smtClean="0">
                <a:solidFill>
                  <a:srgbClr val="35F2F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35F2F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 smtClean="0">
                <a:solidFill>
                  <a:srgbClr val="35F2F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35F2F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sz="2400" dirty="0" smtClean="0">
                <a:solidFill>
                  <a:srgbClr val="35F2F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35F2F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400" dirty="0" smtClean="0">
                <a:solidFill>
                  <a:srgbClr val="35F2F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35F2F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 smtClean="0">
                <a:solidFill>
                  <a:srgbClr val="35F2F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35F2F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dương</a:t>
            </a:r>
            <a:r>
              <a:rPr lang="en-US" sz="2400" dirty="0" smtClean="0">
                <a:solidFill>
                  <a:srgbClr val="35F2F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35F2F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nhỏ</a:t>
            </a:r>
            <a:r>
              <a:rPr lang="en-US" sz="2400" dirty="0" smtClean="0">
                <a:solidFill>
                  <a:srgbClr val="35F2F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35F2F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400" dirty="0" smtClean="0">
                <a:solidFill>
                  <a:srgbClr val="35F2F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x-none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x-none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xmlns:a14="http://schemas.microsoft.com/office/drawing/2010/main" xmlns:mc="http://schemas.openxmlformats.org/markup-compatibility/2006" id="{D7C0E49B-30F6-DA47-9C19-7F1D52CE7623}"/>
              </a:ext>
            </a:extLst>
          </p:cNvPr>
          <p:cNvSpPr txBox="1"/>
          <p:nvPr/>
        </p:nvSpPr>
        <p:spPr>
          <a:xfrm>
            <a:off x="6549109" y="1518801"/>
            <a:ext cx="46791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rial "/>
              </a:rPr>
              <a:t>(7 </a:t>
            </a:r>
            <a:r>
              <a:rPr lang="en-US" sz="2400" dirty="0" err="1" smtClean="0">
                <a:solidFill>
                  <a:schemeClr val="bg1"/>
                </a:solidFill>
                <a:latin typeface="Arial "/>
              </a:rPr>
              <a:t>và</a:t>
            </a:r>
            <a:r>
              <a:rPr lang="en-US" sz="2400" dirty="0" smtClean="0">
                <a:solidFill>
                  <a:schemeClr val="bg1"/>
                </a:solidFill>
                <a:latin typeface="Arial "/>
              </a:rPr>
              <a:t> 11 </a:t>
            </a:r>
            <a:r>
              <a:rPr lang="en-US" sz="2400" dirty="0" err="1" smtClean="0">
                <a:solidFill>
                  <a:schemeClr val="bg1"/>
                </a:solidFill>
                <a:latin typeface="Arial "/>
              </a:rPr>
              <a:t>nguyên</a:t>
            </a:r>
            <a:r>
              <a:rPr lang="en-US" sz="2400" dirty="0" smtClean="0">
                <a:solidFill>
                  <a:schemeClr val="bg1"/>
                </a:solidFill>
                <a:latin typeface="Arial 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 "/>
              </a:rPr>
              <a:t>tố</a:t>
            </a:r>
            <a:r>
              <a:rPr lang="en-US" sz="2400" dirty="0" smtClean="0">
                <a:solidFill>
                  <a:schemeClr val="bg1"/>
                </a:solidFill>
                <a:latin typeface="Arial 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 "/>
              </a:rPr>
              <a:t>cùng</a:t>
            </a:r>
            <a:r>
              <a:rPr lang="en-US" sz="2400" dirty="0" smtClean="0">
                <a:solidFill>
                  <a:schemeClr val="bg1"/>
                </a:solidFill>
                <a:latin typeface="Arial 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 "/>
              </a:rPr>
              <a:t>nhau</a:t>
            </a:r>
            <a:r>
              <a:rPr lang="en-US" sz="2400" dirty="0" smtClean="0">
                <a:solidFill>
                  <a:schemeClr val="bg1"/>
                </a:solidFill>
                <a:latin typeface="Arial 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 "/>
              </a:rPr>
              <a:t>nên</a:t>
            </a:r>
            <a:r>
              <a:rPr lang="en-US" sz="2400" dirty="0" smtClean="0">
                <a:solidFill>
                  <a:schemeClr val="bg1"/>
                </a:solidFill>
                <a:latin typeface="Arial "/>
              </a:rPr>
              <a:t> MSC : 7.11 = 77).</a:t>
            </a:r>
            <a:r>
              <a:rPr lang="x-none" sz="2400" dirty="0" smtClean="0">
                <a:solidFill>
                  <a:schemeClr val="bg1"/>
                </a:solidFill>
                <a:latin typeface="Arial "/>
              </a:rPr>
              <a:t> </a:t>
            </a:r>
            <a:endParaRPr lang="x-none" sz="2400" dirty="0">
              <a:solidFill>
                <a:schemeClr val="bg1"/>
              </a:solidFill>
              <a:latin typeface="Arial 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55C02652-C723-1D4C-9EC4-0C6F5C74F9D0}"/>
                  </a:ext>
                </a:extLst>
              </p:cNvPr>
              <p:cNvSpPr txBox="1"/>
              <p:nvPr/>
            </p:nvSpPr>
            <p:spPr>
              <a:xfrm>
                <a:off x="557816" y="3949972"/>
                <a:ext cx="6402298" cy="1012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400" dirty="0" err="1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Câu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3. </a:t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Mẫu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chung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x-none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120</m:t>
                        </m:r>
                      </m:den>
                    </m:f>
                  </m:oMath>
                </a14:m>
                <a:r>
                  <a:rPr lang="x-none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8</m:t>
                        </m:r>
                        <m:r>
                          <m:rPr>
                            <m:nor/>
                          </m:rPr>
                          <a:rPr lang="en-US" sz="240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…</a:t>
                </a:r>
                <a:endParaRPr lang="x-none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5C02652-C723-1D4C-9EC4-0C6F5C74F9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816" y="3949972"/>
                <a:ext cx="6402298" cy="1012970"/>
              </a:xfrm>
              <a:prstGeom prst="rect">
                <a:avLst/>
              </a:prstGeom>
              <a:blipFill rotWithShape="1">
                <a:blip r:embed="rId7"/>
                <a:stretch>
                  <a:fillRect l="-1524" r="-1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xmlns="" xmlns:a14="http://schemas.microsoft.com/office/drawing/2010/main" xmlns:mc="http://schemas.openxmlformats.org/markup-compatibility/2006" id="{D7C0E49B-30F6-DA47-9C19-7F1D52CE7623}"/>
              </a:ext>
            </a:extLst>
          </p:cNvPr>
          <p:cNvSpPr txBox="1"/>
          <p:nvPr/>
        </p:nvSpPr>
        <p:spPr>
          <a:xfrm>
            <a:off x="6274096" y="4316472"/>
            <a:ext cx="579856" cy="49244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x-none" sz="2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xmlns:a14="http://schemas.microsoft.com/office/drawing/2010/main" xmlns:mc="http://schemas.openxmlformats.org/markup-compatibility/2006" id="{D7C0E49B-30F6-DA47-9C19-7F1D52CE7623}"/>
              </a:ext>
            </a:extLst>
          </p:cNvPr>
          <p:cNvSpPr txBox="1"/>
          <p:nvPr/>
        </p:nvSpPr>
        <p:spPr>
          <a:xfrm>
            <a:off x="6751143" y="4241690"/>
            <a:ext cx="37913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rial "/>
              </a:rPr>
              <a:t>( </a:t>
            </a:r>
            <a:r>
              <a:rPr lang="en-US" sz="2400" dirty="0" err="1" smtClean="0">
                <a:solidFill>
                  <a:schemeClr val="bg1"/>
                </a:solidFill>
                <a:latin typeface="Arial "/>
              </a:rPr>
              <a:t>Vì</a:t>
            </a:r>
            <a:r>
              <a:rPr lang="en-US" sz="2400" dirty="0" smtClean="0">
                <a:solidFill>
                  <a:schemeClr val="bg1"/>
                </a:solidFill>
                <a:latin typeface="Arial "/>
              </a:rPr>
              <a:t> 80 chia </a:t>
            </a:r>
            <a:r>
              <a:rPr lang="en-US" sz="2400" dirty="0" err="1" smtClean="0">
                <a:solidFill>
                  <a:schemeClr val="bg1"/>
                </a:solidFill>
                <a:latin typeface="Arial "/>
              </a:rPr>
              <a:t>hết</a:t>
            </a:r>
            <a:r>
              <a:rPr lang="en-US" sz="2400" dirty="0" smtClean="0">
                <a:solidFill>
                  <a:schemeClr val="bg1"/>
                </a:solidFill>
                <a:latin typeface="Arial 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 "/>
              </a:rPr>
              <a:t>cho</a:t>
            </a:r>
            <a:r>
              <a:rPr lang="en-US" sz="2400" dirty="0" smtClean="0">
                <a:solidFill>
                  <a:schemeClr val="bg1"/>
                </a:solidFill>
                <a:latin typeface="Arial "/>
              </a:rPr>
              <a:t> 20; 40 </a:t>
            </a:r>
            <a:r>
              <a:rPr lang="en-US" sz="2400" dirty="0" err="1" smtClean="0">
                <a:solidFill>
                  <a:schemeClr val="bg1"/>
                </a:solidFill>
                <a:latin typeface="Arial "/>
              </a:rPr>
              <a:t>nên</a:t>
            </a:r>
            <a:r>
              <a:rPr lang="en-US" sz="2400" dirty="0" smtClean="0">
                <a:solidFill>
                  <a:schemeClr val="bg1"/>
                </a:solidFill>
                <a:latin typeface="Arial "/>
              </a:rPr>
              <a:t> MSC : 80).</a:t>
            </a:r>
            <a:endParaRPr lang="x-none" sz="2400" dirty="0">
              <a:solidFill>
                <a:schemeClr val="bg1"/>
              </a:solidFill>
              <a:latin typeface="Arial 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xmlns:a14="http://schemas.microsoft.com/office/drawing/2010/main" xmlns:mc="http://schemas.openxmlformats.org/markup-compatibility/2006" id="{D7C0E49B-30F6-DA47-9C19-7F1D52CE7623}"/>
              </a:ext>
            </a:extLst>
          </p:cNvPr>
          <p:cNvSpPr txBox="1"/>
          <p:nvPr/>
        </p:nvSpPr>
        <p:spPr>
          <a:xfrm>
            <a:off x="5741545" y="1518801"/>
            <a:ext cx="617592" cy="49244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77</a:t>
            </a:r>
            <a:endParaRPr lang="x-none" sz="2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id="{55C02652-C723-1D4C-9EC4-0C6F5C74F9D0}"/>
                  </a:ext>
                </a:extLst>
              </p:cNvPr>
              <p:cNvSpPr txBox="1"/>
              <p:nvPr/>
            </p:nvSpPr>
            <p:spPr>
              <a:xfrm>
                <a:off x="553053" y="2618497"/>
                <a:ext cx="6483029" cy="10131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40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Câu 2. </a:t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Mẫu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chung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x-none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x-none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 sz="240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…</a:t>
                </a:r>
                <a:endParaRPr lang="x-none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5C02652-C723-1D4C-9EC4-0C6F5C74F9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053" y="2618497"/>
                <a:ext cx="6483029" cy="1013162"/>
              </a:xfrm>
              <a:prstGeom prst="rect">
                <a:avLst/>
              </a:prstGeom>
              <a:blipFill rotWithShape="1">
                <a:blip r:embed="rId8"/>
                <a:stretch>
                  <a:fillRect l="-15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xmlns="" xmlns:a14="http://schemas.microsoft.com/office/drawing/2010/main" xmlns:mc="http://schemas.openxmlformats.org/markup-compatibility/2006" id="{D7C0E49B-30F6-DA47-9C19-7F1D52CE7623}"/>
              </a:ext>
            </a:extLst>
          </p:cNvPr>
          <p:cNvSpPr txBox="1"/>
          <p:nvPr/>
        </p:nvSpPr>
        <p:spPr>
          <a:xfrm>
            <a:off x="6246951" y="2935738"/>
            <a:ext cx="630817" cy="49244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x-none" sz="2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xmlns:a14="http://schemas.microsoft.com/office/drawing/2010/main" xmlns:mc="http://schemas.openxmlformats.org/markup-compatibility/2006" id="{D7C0E49B-30F6-DA47-9C19-7F1D52CE7623}"/>
              </a:ext>
            </a:extLst>
          </p:cNvPr>
          <p:cNvSpPr txBox="1"/>
          <p:nvPr/>
        </p:nvSpPr>
        <p:spPr>
          <a:xfrm>
            <a:off x="6753075" y="2850276"/>
            <a:ext cx="53280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rial "/>
              </a:rPr>
              <a:t>(</a:t>
            </a:r>
            <a:r>
              <a:rPr lang="en-US" sz="2400" dirty="0" err="1" smtClean="0">
                <a:solidFill>
                  <a:schemeClr val="bg1"/>
                </a:solidFill>
                <a:latin typeface="Arial "/>
              </a:rPr>
              <a:t>Vì</a:t>
            </a:r>
            <a:r>
              <a:rPr lang="en-US" sz="2400" dirty="0" smtClean="0">
                <a:solidFill>
                  <a:schemeClr val="bg1"/>
                </a:solidFill>
                <a:latin typeface="Arial "/>
              </a:rPr>
              <a:t> 30 . 2 = 60; 60 chia </a:t>
            </a:r>
            <a:r>
              <a:rPr lang="en-US" sz="2400" dirty="0" err="1" smtClean="0">
                <a:solidFill>
                  <a:schemeClr val="bg1"/>
                </a:solidFill>
                <a:latin typeface="Arial "/>
              </a:rPr>
              <a:t>hết</a:t>
            </a:r>
            <a:r>
              <a:rPr lang="en-US" sz="2400" dirty="0" smtClean="0">
                <a:solidFill>
                  <a:schemeClr val="bg1"/>
                </a:solidFill>
                <a:latin typeface="Arial 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Arial "/>
              </a:rPr>
              <a:t>cho</a:t>
            </a:r>
            <a:r>
              <a:rPr lang="en-US" sz="2400" dirty="0" smtClean="0">
                <a:solidFill>
                  <a:schemeClr val="bg1"/>
                </a:solidFill>
                <a:latin typeface="Arial "/>
              </a:rPr>
              <a:t> 12; 15 </a:t>
            </a:r>
            <a:r>
              <a:rPr lang="en-US" sz="2400" dirty="0" err="1" smtClean="0">
                <a:solidFill>
                  <a:schemeClr val="bg1"/>
                </a:solidFill>
                <a:latin typeface="Arial "/>
              </a:rPr>
              <a:t>nên</a:t>
            </a:r>
            <a:r>
              <a:rPr lang="en-US" sz="2400" dirty="0" smtClean="0">
                <a:solidFill>
                  <a:schemeClr val="bg1"/>
                </a:solidFill>
                <a:latin typeface="Arial "/>
              </a:rPr>
              <a:t> MSC : 60).</a:t>
            </a:r>
            <a:endParaRPr lang="x-none" sz="2400" dirty="0">
              <a:solidFill>
                <a:schemeClr val="bg1"/>
              </a:solidFill>
              <a:latin typeface="Arial "/>
            </a:endParaRPr>
          </a:p>
        </p:txBody>
      </p:sp>
      <p:pic>
        <p:nvPicPr>
          <p:cNvPr id="34" name="TiengChuongLopHoc-V.A-4025349.mp3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1000" end="2963.3183"/>
                </p14:media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6429022" y="7168560"/>
            <a:ext cx="406400" cy="406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694692" y="5341476"/>
                <a:ext cx="792205" cy="702308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FFFF00"/>
                    </a:solidFill>
                    <a:latin typeface="Arial 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40</m:t>
                        </m:r>
                      </m:den>
                    </m:f>
                  </m:oMath>
                </a14:m>
                <a:endParaRPr lang="en-US" sz="24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4692" y="5341476"/>
                <a:ext cx="792205" cy="702308"/>
              </a:xfrm>
              <a:prstGeom prst="rect">
                <a:avLst/>
              </a:prstGeom>
              <a:blipFill rotWithShape="1">
                <a:blip r:embed="rId10"/>
                <a:stretch>
                  <a:fillRect l="-11538" r="-20000" b="-6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/>
          <p:nvPr/>
        </p:nvCxnSpPr>
        <p:spPr>
          <a:xfrm>
            <a:off x="5084489" y="4866815"/>
            <a:ext cx="6306" cy="390985"/>
          </a:xfrm>
          <a:prstGeom prst="straightConnector1">
            <a:avLst/>
          </a:prstGeom>
          <a:ln w="38100">
            <a:solidFill>
              <a:srgbClr val="FFFF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125347" y="1366666"/>
                <a:ext cx="670376" cy="69852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vi-VN" sz="2400">
                            <a:solidFill>
                              <a:schemeClr val="bg1"/>
                            </a:solidFill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400" dirty="0" smtClean="0"/>
                  <a:t> </a:t>
                </a:r>
                <a:r>
                  <a:rPr lang="en-US" sz="2400" dirty="0" smtClean="0">
                    <a:solidFill>
                      <a:srgbClr val="FFFF00"/>
                    </a:solidFill>
                  </a:rPr>
                  <a:t>;</a:t>
                </a:r>
                <a:endParaRPr lang="en-US" sz="24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5347" y="1366666"/>
                <a:ext cx="670376" cy="698525"/>
              </a:xfrm>
              <a:prstGeom prst="rect">
                <a:avLst/>
              </a:prstGeom>
              <a:blipFill rotWithShape="1">
                <a:blip r:embed="rId11"/>
                <a:stretch>
                  <a:fillRect r="-21818" b="-78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Oval Callout 48"/>
          <p:cNvSpPr/>
          <p:nvPr/>
        </p:nvSpPr>
        <p:spPr>
          <a:xfrm>
            <a:off x="6946466" y="2622724"/>
            <a:ext cx="4827793" cy="2518229"/>
          </a:xfrm>
          <a:prstGeom prst="wedgeEllipseCallout">
            <a:avLst>
              <a:gd name="adj1" fmla="val -56077"/>
              <a:gd name="adj2" fmla="val -3782"/>
            </a:avLst>
          </a:prstGeom>
          <a:solidFill>
            <a:srgbClr val="0070C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FFFF00"/>
                </a:solidFill>
                <a:latin typeface="Arial "/>
              </a:rPr>
              <a:t> </a:t>
            </a:r>
            <a:r>
              <a:rPr lang="en-US" sz="2200" b="1" u="sng" dirty="0" err="1" smtClean="0">
                <a:solidFill>
                  <a:schemeClr val="bg1"/>
                </a:solidFill>
                <a:latin typeface="Arial "/>
              </a:rPr>
              <a:t>Khi</a:t>
            </a:r>
            <a:r>
              <a:rPr lang="en-US" sz="2200" b="1" u="sng" dirty="0" smtClean="0">
                <a:solidFill>
                  <a:schemeClr val="bg1"/>
                </a:solidFill>
                <a:latin typeface="Arial "/>
              </a:rPr>
              <a:t> </a:t>
            </a:r>
            <a:r>
              <a:rPr lang="en-US" sz="2200" b="1" u="sng" dirty="0" err="1" smtClean="0">
                <a:solidFill>
                  <a:schemeClr val="bg1"/>
                </a:solidFill>
                <a:latin typeface="Arial "/>
              </a:rPr>
              <a:t>quy</a:t>
            </a:r>
            <a:r>
              <a:rPr lang="en-US" sz="2200" b="1" u="sng" dirty="0" smtClean="0">
                <a:solidFill>
                  <a:schemeClr val="bg1"/>
                </a:solidFill>
                <a:latin typeface="Arial "/>
              </a:rPr>
              <a:t> </a:t>
            </a:r>
            <a:r>
              <a:rPr lang="en-US" sz="2200" b="1" u="sng" dirty="0" err="1" smtClean="0">
                <a:solidFill>
                  <a:schemeClr val="bg1"/>
                </a:solidFill>
                <a:latin typeface="Arial "/>
              </a:rPr>
              <a:t>đồng</a:t>
            </a:r>
            <a:r>
              <a:rPr lang="en-US" sz="2200" b="1" u="sng" dirty="0" smtClean="0">
                <a:solidFill>
                  <a:schemeClr val="bg1"/>
                </a:solidFill>
                <a:latin typeface="Arial "/>
              </a:rPr>
              <a:t> </a:t>
            </a:r>
            <a:r>
              <a:rPr lang="en-US" sz="2200" b="1" u="sng" dirty="0" err="1" smtClean="0">
                <a:solidFill>
                  <a:schemeClr val="bg1"/>
                </a:solidFill>
                <a:latin typeface="Arial "/>
              </a:rPr>
              <a:t>mẫu</a:t>
            </a:r>
            <a:r>
              <a:rPr lang="en-US" sz="2200" b="1" u="sng" dirty="0" smtClean="0">
                <a:solidFill>
                  <a:schemeClr val="bg1"/>
                </a:solidFill>
                <a:latin typeface="Arial "/>
              </a:rPr>
              <a:t>: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Arial "/>
              </a:rPr>
              <a:t>  </a:t>
            </a:r>
            <a:r>
              <a:rPr lang="en-US" sz="2200" b="1" dirty="0" smtClean="0">
                <a:solidFill>
                  <a:srgbClr val="FFFF00"/>
                </a:solidFill>
                <a:latin typeface="Arial "/>
              </a:rPr>
              <a:t>+ </a:t>
            </a:r>
            <a:r>
              <a:rPr lang="en-US" sz="2200" b="1" dirty="0" err="1" smtClean="0">
                <a:solidFill>
                  <a:srgbClr val="FFFF00"/>
                </a:solidFill>
                <a:latin typeface="Arial "/>
              </a:rPr>
              <a:t>Chuyển</a:t>
            </a:r>
            <a:r>
              <a:rPr lang="en-US" sz="2200" b="1" dirty="0" smtClean="0">
                <a:solidFill>
                  <a:srgbClr val="FFFF00"/>
                </a:solidFill>
                <a:latin typeface="Arial "/>
              </a:rPr>
              <a:t> </a:t>
            </a:r>
            <a:r>
              <a:rPr lang="en-US" sz="2200" b="1" dirty="0" err="1" smtClean="0">
                <a:solidFill>
                  <a:srgbClr val="FFFF00"/>
                </a:solidFill>
                <a:latin typeface="Arial "/>
              </a:rPr>
              <a:t>mẫu</a:t>
            </a:r>
            <a:r>
              <a:rPr lang="en-US" sz="2200" b="1" dirty="0" smtClean="0">
                <a:solidFill>
                  <a:srgbClr val="FFFF00"/>
                </a:solidFill>
                <a:latin typeface="Arial "/>
              </a:rPr>
              <a:t> </a:t>
            </a:r>
            <a:r>
              <a:rPr lang="en-US" sz="2200" b="1" dirty="0" err="1" smtClean="0">
                <a:solidFill>
                  <a:srgbClr val="FFFF00"/>
                </a:solidFill>
                <a:latin typeface="Arial "/>
              </a:rPr>
              <a:t>âm</a:t>
            </a:r>
            <a:endParaRPr lang="en-US" sz="2200" b="1" dirty="0" smtClean="0">
              <a:solidFill>
                <a:srgbClr val="FFFF00"/>
              </a:solidFill>
              <a:latin typeface="Arial "/>
            </a:endParaRPr>
          </a:p>
          <a:p>
            <a:r>
              <a:rPr lang="en-US" sz="2200" b="1" dirty="0" smtClean="0">
                <a:solidFill>
                  <a:srgbClr val="FFFF00"/>
                </a:solidFill>
                <a:latin typeface="Arial "/>
              </a:rPr>
              <a:t>     </a:t>
            </a:r>
            <a:r>
              <a:rPr lang="en-US" sz="2200" b="1" dirty="0" err="1" smtClean="0">
                <a:solidFill>
                  <a:srgbClr val="FFFF00"/>
                </a:solidFill>
                <a:latin typeface="Arial "/>
              </a:rPr>
              <a:t>thành</a:t>
            </a:r>
            <a:r>
              <a:rPr lang="en-US" sz="2200" b="1" dirty="0" smtClean="0">
                <a:solidFill>
                  <a:srgbClr val="FFFF00"/>
                </a:solidFill>
                <a:latin typeface="Arial "/>
              </a:rPr>
              <a:t> </a:t>
            </a:r>
            <a:r>
              <a:rPr lang="en-US" sz="2200" b="1" dirty="0" err="1" smtClean="0">
                <a:solidFill>
                  <a:srgbClr val="FFFF00"/>
                </a:solidFill>
                <a:latin typeface="Arial "/>
              </a:rPr>
              <a:t>mẫu</a:t>
            </a:r>
            <a:r>
              <a:rPr lang="en-US" sz="2200" b="1" dirty="0" smtClean="0">
                <a:solidFill>
                  <a:srgbClr val="FFFF00"/>
                </a:solidFill>
                <a:latin typeface="Arial "/>
              </a:rPr>
              <a:t> </a:t>
            </a:r>
            <a:r>
              <a:rPr lang="en-US" sz="2200" b="1" dirty="0" err="1" smtClean="0">
                <a:solidFill>
                  <a:srgbClr val="FFFF00"/>
                </a:solidFill>
                <a:latin typeface="Arial "/>
              </a:rPr>
              <a:t>dương</a:t>
            </a:r>
            <a:endParaRPr lang="en-US" sz="2200" b="1" dirty="0" smtClean="0">
              <a:solidFill>
                <a:srgbClr val="FFFF00"/>
              </a:solidFill>
              <a:latin typeface="Arial "/>
            </a:endParaRPr>
          </a:p>
          <a:p>
            <a:r>
              <a:rPr lang="en-US" sz="2200" b="1" dirty="0" smtClean="0">
                <a:solidFill>
                  <a:srgbClr val="FFFF00"/>
                </a:solidFill>
                <a:latin typeface="Arial "/>
              </a:rPr>
              <a:t>   + </a:t>
            </a:r>
            <a:r>
              <a:rPr lang="en-US" sz="2200" b="1" dirty="0" err="1" smtClean="0">
                <a:solidFill>
                  <a:srgbClr val="FFFF00"/>
                </a:solidFill>
                <a:latin typeface="Arial "/>
              </a:rPr>
              <a:t>Rút</a:t>
            </a:r>
            <a:r>
              <a:rPr lang="en-US" sz="2200" b="1" dirty="0" smtClean="0">
                <a:solidFill>
                  <a:srgbClr val="FFFF00"/>
                </a:solidFill>
                <a:latin typeface="Arial "/>
              </a:rPr>
              <a:t> </a:t>
            </a:r>
            <a:r>
              <a:rPr lang="en-US" sz="2200" b="1" dirty="0" err="1" smtClean="0">
                <a:solidFill>
                  <a:srgbClr val="FFFF00"/>
                </a:solidFill>
                <a:latin typeface="Arial "/>
              </a:rPr>
              <a:t>gọn</a:t>
            </a:r>
            <a:r>
              <a:rPr lang="en-US" sz="2200" b="1" dirty="0">
                <a:solidFill>
                  <a:srgbClr val="FFFF00"/>
                </a:solidFill>
                <a:latin typeface="Arial "/>
              </a:rPr>
              <a:t> </a:t>
            </a:r>
            <a:r>
              <a:rPr lang="en-US" sz="2200" b="1" dirty="0" smtClean="0">
                <a:solidFill>
                  <a:srgbClr val="FFFF00"/>
                </a:solidFill>
                <a:latin typeface="Arial "/>
              </a:rPr>
              <a:t>(</a:t>
            </a:r>
            <a:r>
              <a:rPr lang="en-US" sz="2200" b="1" dirty="0" err="1" smtClean="0">
                <a:solidFill>
                  <a:srgbClr val="FFFF00"/>
                </a:solidFill>
                <a:latin typeface="Arial "/>
              </a:rPr>
              <a:t>nếu</a:t>
            </a:r>
            <a:r>
              <a:rPr lang="en-US" sz="2200" b="1" dirty="0" smtClean="0">
                <a:solidFill>
                  <a:srgbClr val="FFFF00"/>
                </a:solidFill>
                <a:latin typeface="Arial "/>
              </a:rPr>
              <a:t> </a:t>
            </a:r>
            <a:r>
              <a:rPr lang="en-US" sz="2200" b="1" dirty="0" err="1" smtClean="0">
                <a:solidFill>
                  <a:srgbClr val="FFFF00"/>
                </a:solidFill>
                <a:latin typeface="Arial "/>
              </a:rPr>
              <a:t>được</a:t>
            </a:r>
            <a:r>
              <a:rPr lang="en-US" sz="2200" b="1" dirty="0" smtClean="0">
                <a:solidFill>
                  <a:srgbClr val="FFFF00"/>
                </a:solidFill>
                <a:latin typeface="Arial "/>
              </a:rPr>
              <a:t>)</a:t>
            </a:r>
          </a:p>
          <a:p>
            <a:r>
              <a:rPr lang="en-US" sz="2200" b="1" dirty="0">
                <a:solidFill>
                  <a:srgbClr val="FFFF00"/>
                </a:solidFill>
                <a:latin typeface="Arial "/>
              </a:rPr>
              <a:t> </a:t>
            </a:r>
            <a:r>
              <a:rPr lang="en-US" sz="2200" b="1" dirty="0" smtClean="0">
                <a:solidFill>
                  <a:srgbClr val="FFFF00"/>
                </a:solidFill>
                <a:latin typeface="Arial "/>
              </a:rPr>
              <a:t>  + </a:t>
            </a:r>
            <a:r>
              <a:rPr lang="en-US" sz="2200" b="1" dirty="0" err="1" smtClean="0">
                <a:solidFill>
                  <a:srgbClr val="00FFCC"/>
                </a:solidFill>
                <a:latin typeface="Arial "/>
              </a:rPr>
              <a:t>Nhận</a:t>
            </a:r>
            <a:r>
              <a:rPr lang="en-US" sz="2200" b="1" dirty="0" smtClean="0">
                <a:solidFill>
                  <a:srgbClr val="00FFCC"/>
                </a:solidFill>
                <a:latin typeface="Arial "/>
              </a:rPr>
              <a:t> </a:t>
            </a:r>
            <a:r>
              <a:rPr lang="en-US" sz="2200" b="1" dirty="0" err="1" smtClean="0">
                <a:solidFill>
                  <a:srgbClr val="00FFCC"/>
                </a:solidFill>
                <a:latin typeface="Arial "/>
              </a:rPr>
              <a:t>xét</a:t>
            </a:r>
            <a:r>
              <a:rPr lang="en-US" sz="2200" b="1" dirty="0" smtClean="0">
                <a:solidFill>
                  <a:srgbClr val="00FFCC"/>
                </a:solidFill>
                <a:latin typeface="Arial 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Arial "/>
              </a:rPr>
              <a:t>c</a:t>
            </a:r>
            <a:r>
              <a:rPr lang="en-US" sz="2200" b="1" dirty="0" err="1" smtClean="0">
                <a:solidFill>
                  <a:srgbClr val="FFFF00"/>
                </a:solidFill>
                <a:latin typeface="Arial "/>
              </a:rPr>
              <a:t>ác</a:t>
            </a:r>
            <a:r>
              <a:rPr lang="en-US" sz="2200" b="1" dirty="0" smtClean="0">
                <a:solidFill>
                  <a:srgbClr val="FFFF00"/>
                </a:solidFill>
                <a:latin typeface="Arial "/>
              </a:rPr>
              <a:t> </a:t>
            </a:r>
            <a:r>
              <a:rPr lang="en-US" sz="2200" b="1" dirty="0" err="1" smtClean="0">
                <a:solidFill>
                  <a:srgbClr val="FFFF00"/>
                </a:solidFill>
                <a:latin typeface="Arial "/>
              </a:rPr>
              <a:t>mẫu</a:t>
            </a:r>
            <a:r>
              <a:rPr lang="en-US" sz="2200" b="1" dirty="0" smtClean="0">
                <a:solidFill>
                  <a:srgbClr val="FFFF00"/>
                </a:solidFill>
                <a:latin typeface="Arial "/>
              </a:rPr>
              <a:t> </a:t>
            </a:r>
          </a:p>
          <a:p>
            <a:r>
              <a:rPr lang="en-US" sz="2200" b="1" dirty="0" smtClean="0">
                <a:solidFill>
                  <a:srgbClr val="FFFF00"/>
                </a:solidFill>
                <a:latin typeface="Arial "/>
              </a:rPr>
              <a:t>    </a:t>
            </a:r>
            <a:r>
              <a:rPr lang="en-US" sz="2200" b="1" dirty="0" err="1" smtClean="0">
                <a:solidFill>
                  <a:srgbClr val="FFFF00"/>
                </a:solidFill>
                <a:latin typeface="Arial "/>
              </a:rPr>
              <a:t>để</a:t>
            </a:r>
            <a:r>
              <a:rPr lang="en-US" sz="2200" b="1" dirty="0" smtClean="0">
                <a:solidFill>
                  <a:srgbClr val="FFFF00"/>
                </a:solidFill>
                <a:latin typeface="Arial "/>
              </a:rPr>
              <a:t> </a:t>
            </a:r>
            <a:r>
              <a:rPr lang="en-US" sz="2200" b="1" dirty="0" err="1" smtClean="0">
                <a:solidFill>
                  <a:srgbClr val="FFFF00"/>
                </a:solidFill>
                <a:latin typeface="Arial "/>
              </a:rPr>
              <a:t>tìm</a:t>
            </a:r>
            <a:r>
              <a:rPr lang="en-US" sz="2200" b="1" dirty="0" smtClean="0">
                <a:solidFill>
                  <a:srgbClr val="FFFF00"/>
                </a:solidFill>
                <a:latin typeface="Arial "/>
              </a:rPr>
              <a:t> </a:t>
            </a:r>
            <a:r>
              <a:rPr lang="en-US" sz="2200" b="1" dirty="0" err="1" smtClean="0">
                <a:solidFill>
                  <a:srgbClr val="FFFF00"/>
                </a:solidFill>
                <a:latin typeface="Arial "/>
              </a:rPr>
              <a:t>nhanh</a:t>
            </a:r>
            <a:r>
              <a:rPr lang="en-US" sz="2200" b="1" dirty="0">
                <a:solidFill>
                  <a:srgbClr val="FFFF00"/>
                </a:solidFill>
                <a:latin typeface="Arial "/>
              </a:rPr>
              <a:t> MSC</a:t>
            </a:r>
          </a:p>
        </p:txBody>
      </p:sp>
      <p:sp>
        <p:nvSpPr>
          <p:cNvPr id="7" name="Rectangle 6"/>
          <p:cNvSpPr/>
          <p:nvPr/>
        </p:nvSpPr>
        <p:spPr>
          <a:xfrm>
            <a:off x="3324614" y="4841855"/>
            <a:ext cx="12282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Arial "/>
              </a:rPr>
              <a:t>rút</a:t>
            </a:r>
            <a:r>
              <a:rPr lang="en-US" sz="2400" dirty="0" smtClean="0">
                <a:solidFill>
                  <a:srgbClr val="FFFF00"/>
                </a:solidFill>
                <a:latin typeface="Arial 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Arial "/>
              </a:rPr>
              <a:t>gọn</a:t>
            </a:r>
            <a:r>
              <a:rPr lang="en-US" sz="2400" dirty="0">
                <a:solidFill>
                  <a:srgbClr val="FFFF00"/>
                </a:solidFill>
                <a:latin typeface="Arial "/>
              </a:rPr>
              <a:t> 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53969" y="6353175"/>
            <a:ext cx="10936931" cy="387350"/>
          </a:xfrm>
          <a:prstGeom prst="rect">
            <a:avLst/>
          </a:prstGeom>
          <a:noFill/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53968" y="6353175"/>
            <a:ext cx="3638147" cy="387350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205081" y="6356350"/>
            <a:ext cx="3638147" cy="387350"/>
          </a:xfrm>
          <a:prstGeom prst="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7852753" y="6353175"/>
            <a:ext cx="3638147" cy="387350"/>
          </a:xfrm>
          <a:prstGeom prst="rect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41002" y="6339320"/>
            <a:ext cx="765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</a:rPr>
              <a:t>Câu</a:t>
            </a:r>
            <a:r>
              <a:rPr lang="en-US" b="1" dirty="0" smtClean="0">
                <a:solidFill>
                  <a:schemeClr val="bg1"/>
                </a:solidFill>
              </a:rPr>
              <a:t> 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169996" y="6358120"/>
            <a:ext cx="765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</a:rPr>
              <a:t>Câu</a:t>
            </a:r>
            <a:r>
              <a:rPr lang="en-US" b="1" dirty="0" smtClean="0">
                <a:solidFill>
                  <a:schemeClr val="bg1"/>
                </a:solidFill>
              </a:rPr>
              <a:t> 2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821108" y="6343621"/>
            <a:ext cx="765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</a:rPr>
              <a:t>Câu 3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87671" y="4867313"/>
            <a:ext cx="46155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 smtClean="0">
                <a:solidFill>
                  <a:srgbClr val="35F2F7"/>
                </a:solidFill>
                <a:latin typeface="Arial "/>
              </a:rPr>
              <a:t>Vì</a:t>
            </a:r>
            <a:r>
              <a:rPr lang="en-US" sz="2200" dirty="0" smtClean="0">
                <a:solidFill>
                  <a:srgbClr val="35F2F7"/>
                </a:solidFill>
                <a:latin typeface="Arial "/>
              </a:rPr>
              <a:t> 120. 2 = 240; 240 chia </a:t>
            </a:r>
            <a:r>
              <a:rPr lang="en-US" sz="2200" dirty="0" err="1" smtClean="0">
                <a:solidFill>
                  <a:srgbClr val="35F2F7"/>
                </a:solidFill>
                <a:latin typeface="Arial "/>
              </a:rPr>
              <a:t>hết</a:t>
            </a:r>
            <a:r>
              <a:rPr lang="en-US" sz="2200" dirty="0" smtClean="0">
                <a:solidFill>
                  <a:srgbClr val="35F2F7"/>
                </a:solidFill>
                <a:latin typeface="Arial "/>
              </a:rPr>
              <a:t> 20,80 </a:t>
            </a:r>
            <a:r>
              <a:rPr lang="en-US" sz="2200" dirty="0" err="1" smtClean="0">
                <a:solidFill>
                  <a:srgbClr val="35F2F7"/>
                </a:solidFill>
                <a:latin typeface="Arial "/>
              </a:rPr>
              <a:t>nên</a:t>
            </a:r>
            <a:r>
              <a:rPr lang="en-US" sz="2200" dirty="0" smtClean="0">
                <a:solidFill>
                  <a:srgbClr val="35F2F7"/>
                </a:solidFill>
                <a:latin typeface="Arial "/>
              </a:rPr>
              <a:t> MSC : 240</a:t>
            </a:r>
            <a:endParaRPr lang="en-US" sz="2200" dirty="0">
              <a:solidFill>
                <a:srgbClr val="35F2F7"/>
              </a:solidFill>
              <a:latin typeface="Arial 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9360363" y="5756868"/>
            <a:ext cx="2156725" cy="55442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+ 5 </a:t>
            </a:r>
            <a:r>
              <a:rPr lang="en-US" sz="2400" dirty="0" err="1" smtClean="0">
                <a:solidFill>
                  <a:srgbClr val="FF0000"/>
                </a:solidFill>
              </a:rPr>
              <a:t>điểm</a:t>
            </a:r>
            <a:r>
              <a:rPr lang="en-US" sz="2400" dirty="0" smtClean="0">
                <a:solidFill>
                  <a:srgbClr val="FF0000"/>
                </a:solidFill>
              </a:rPr>
              <a:t>/</a:t>
            </a:r>
            <a:r>
              <a:rPr lang="en-US" sz="2400" dirty="0" err="1" smtClean="0">
                <a:solidFill>
                  <a:srgbClr val="FF0000"/>
                </a:solidFill>
              </a:rPr>
              <a:t>câu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89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</p:childTnLst>
        </p:cTn>
      </p:par>
    </p:tnLst>
    <p:bldLst>
      <p:bldP spid="6" grpId="0" animBg="1"/>
      <p:bldP spid="14" grpId="0" animBg="1"/>
      <p:bldP spid="15" grpId="0" animBg="1"/>
      <p:bldP spid="16" grpId="0"/>
      <p:bldP spid="23" grpId="0" animBg="1"/>
      <p:bldP spid="12" grpId="0" animBg="1"/>
      <p:bldP spid="13" grpId="0" animBg="1"/>
      <p:bldP spid="17" grpId="0"/>
      <p:bldP spid="2" grpId="0" animBg="1"/>
      <p:bldP spid="5" grpId="0" animBg="1"/>
      <p:bldP spid="49" grpId="0" animBg="1"/>
      <p:bldP spid="7" grpId="0"/>
      <p:bldP spid="46" grpId="0" animBg="1"/>
      <p:bldP spid="48" grpId="0" animBg="1"/>
      <p:bldP spid="50" grpId="0" animBg="1"/>
      <p:bldP spid="25" grpId="0"/>
      <p:bldP spid="2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D1363EF-ED51-4D4F-AFAE-6318965B8D56}"/>
              </a:ext>
            </a:extLst>
          </p:cNvPr>
          <p:cNvSpPr txBox="1"/>
          <p:nvPr/>
        </p:nvSpPr>
        <p:spPr>
          <a:xfrm>
            <a:off x="198084" y="356504"/>
            <a:ext cx="900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 </a:t>
            </a:r>
            <a:r>
              <a:rPr 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x-none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họn </a:t>
            </a:r>
            <a:r>
              <a:rPr lang="en-US" sz="24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x-none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án đúng </a:t>
            </a:r>
            <a:r>
              <a:rPr lang="en-US" sz="24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x-none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mỗi câu </a:t>
            </a:r>
            <a:r>
              <a:rPr lang="x-none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x-none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B0BA50C5-A215-2041-9A82-0D19C424A0CC}"/>
                  </a:ext>
                </a:extLst>
              </p:cNvPr>
              <p:cNvSpPr txBox="1"/>
              <p:nvPr/>
            </p:nvSpPr>
            <p:spPr>
              <a:xfrm>
                <a:off x="411480" y="476131"/>
                <a:ext cx="10812780" cy="1933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Câu 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Kết quả quy đồng các phân số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x-none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− 3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x-none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10</m:t>
                        </m:r>
                      </m:den>
                    </m:f>
                    <m:r>
                      <a:rPr lang="vi-VN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x-none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 algn="just">
                  <a:lnSpc>
                    <a:spcPct val="150000"/>
                  </a:lnSpc>
                </a:pP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30</m:t>
                        </m:r>
                      </m:den>
                    </m:f>
                  </m:oMath>
                </a14:m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−3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30</m:t>
                        </m:r>
                      </m:den>
                    </m:f>
                  </m:oMath>
                </a14:m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30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B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>
                            <a:solidFill>
                              <a:schemeClr val="bg1"/>
                            </a:solidFill>
                            <a:cs typeface="Arial" panose="020B0604020202020204" pitchFamily="34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sz="240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0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>
                            <a:solidFill>
                              <a:schemeClr val="bg1"/>
                            </a:solidFill>
                            <a:cs typeface="Arial" panose="020B0604020202020204" pitchFamily="34" charset="0"/>
                          </a:rPr>
                          <m:t>30</m:t>
                        </m:r>
                      </m:den>
                    </m:f>
                  </m:oMath>
                </a14:m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>
                            <a:solidFill>
                              <a:schemeClr val="bg1"/>
                            </a:solidFill>
                            <a:cs typeface="Arial" panose="020B0604020202020204" pitchFamily="34" charset="0"/>
                          </a:rPr>
                          <m:t>−18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>
                            <a:solidFill>
                              <a:schemeClr val="bg1"/>
                            </a:solidFill>
                            <a:cs typeface="Arial" panose="020B0604020202020204" pitchFamily="34" charset="0"/>
                          </a:rPr>
                          <m:t>30</m:t>
                        </m:r>
                      </m:den>
                    </m:f>
                  </m:oMath>
                </a14:m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>
                            <a:solidFill>
                              <a:schemeClr val="bg1"/>
                            </a:solidFill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>
                            <a:solidFill>
                              <a:schemeClr val="bg1"/>
                            </a:solidFill>
                            <a:cs typeface="Arial" panose="020B0604020202020204" pitchFamily="34" charset="0"/>
                          </a:rPr>
                          <m:t>30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−5</m:t>
                        </m:r>
                      </m:den>
                    </m:f>
                  </m:oMath>
                </a14:m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30</m:t>
                        </m:r>
                      </m:den>
                    </m:f>
                  </m:oMath>
                </a14:m>
                <a:r>
                  <a:rPr lang="x-none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	D)</a:t>
                </a: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>
                            <a:solidFill>
                              <a:schemeClr val="bg1"/>
                            </a:solidFill>
                            <a:cs typeface="Arial" panose="020B0604020202020204" pitchFamily="34" charset="0"/>
                          </a:rPr>
                          <m:t>10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>
                            <a:solidFill>
                              <a:schemeClr val="bg1"/>
                            </a:solidFill>
                            <a:cs typeface="Arial" panose="020B0604020202020204" pitchFamily="34" charset="0"/>
                          </a:rPr>
                          <m:t>30</m:t>
                        </m:r>
                      </m:den>
                    </m:f>
                  </m:oMath>
                </a14:m>
                <a:r>
                  <a:rPr lang="x-none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>
                            <a:solidFill>
                              <a:schemeClr val="bg1"/>
                            </a:solidFill>
                            <a:cs typeface="Arial" panose="020B0604020202020204" pitchFamily="34" charset="0"/>
                          </a:rPr>
                          <m:t>−18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>
                            <a:solidFill>
                              <a:schemeClr val="bg1"/>
                            </a:solidFill>
                            <a:cs typeface="Arial" panose="020B0604020202020204" pitchFamily="34" charset="0"/>
                          </a:rPr>
                          <m:t>30</m:t>
                        </m:r>
                      </m:den>
                    </m:f>
                  </m:oMath>
                </a14:m>
                <a:r>
                  <a:rPr lang="x-none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>
                            <a:solidFill>
                              <a:schemeClr val="bg1"/>
                            </a:solidFill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>
                            <a:solidFill>
                              <a:schemeClr val="bg1"/>
                            </a:solidFill>
                            <a:cs typeface="Arial" panose="020B0604020202020204" pitchFamily="34" charset="0"/>
                          </a:rPr>
                          <m:t>30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x-none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B0BA50C5-A215-2041-9A82-0D19C424A0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" y="476131"/>
                <a:ext cx="10812780" cy="1933991"/>
              </a:xfrm>
              <a:prstGeom prst="rect">
                <a:avLst/>
              </a:prstGeom>
              <a:blipFill rotWithShape="0">
                <a:blip r:embed="rId6"/>
                <a:stretch>
                  <a:fillRect l="-9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Oval 12">
            <a:extLst>
              <a:ext uri="{FF2B5EF4-FFF2-40B4-BE49-F238E27FC236}">
                <a16:creationId xmlns:a16="http://schemas.microsoft.com/office/drawing/2014/main" xmlns="" id="{B8B619A6-EBE1-D54D-930B-E3E54B0A440B}"/>
              </a:ext>
            </a:extLst>
          </p:cNvPr>
          <p:cNvSpPr/>
          <p:nvPr/>
        </p:nvSpPr>
        <p:spPr>
          <a:xfrm>
            <a:off x="8502727" y="1664105"/>
            <a:ext cx="614593" cy="6120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2400"/>
          </a:p>
        </p:txBody>
      </p:sp>
      <p:pic>
        <p:nvPicPr>
          <p:cNvPr id="38" name="TiengChuongLopHoc-V.A-4025349.mp3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1000" end="2963.3183"/>
                </p14:media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6429022" y="7168560"/>
            <a:ext cx="406400" cy="406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id="{B0BA50C5-A215-2041-9A82-0D19C424A0CC}"/>
                  </a:ext>
                </a:extLst>
              </p:cNvPr>
              <p:cNvSpPr txBox="1"/>
              <p:nvPr/>
            </p:nvSpPr>
            <p:spPr>
              <a:xfrm>
                <a:off x="411480" y="2431320"/>
                <a:ext cx="10500360" cy="1566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Câu 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x-none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Trong các phân số sau, </a:t>
                </a: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phân số dương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vi-VN" sz="2400" i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x-none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 algn="just">
                  <a:lnSpc>
                    <a:spcPct val="150000"/>
                  </a:lnSpc>
                </a:pP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x-none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               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B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− 3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− 7</m:t>
                        </m:r>
                      </m:den>
                    </m:f>
                  </m:oMath>
                </a14:m>
                <a:r>
                  <a:rPr lang="x-none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− 3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x-none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 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− 9</m:t>
                        </m:r>
                      </m:den>
                    </m:f>
                  </m:oMath>
                </a14:m>
                <a:r>
                  <a:rPr lang="x-none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B0BA50C5-A215-2041-9A82-0D19C424A0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" y="2431320"/>
                <a:ext cx="10500360" cy="1566967"/>
              </a:xfrm>
              <a:prstGeom prst="rect">
                <a:avLst/>
              </a:prstGeom>
              <a:blipFill rotWithShape="0">
                <a:blip r:embed="rId8"/>
                <a:stretch>
                  <a:fillRect l="-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Oval 14">
            <a:extLst>
              <a:ext uri="{FF2B5EF4-FFF2-40B4-BE49-F238E27FC236}">
                <a16:creationId xmlns:a16="http://schemas.microsoft.com/office/drawing/2014/main" xmlns="" id="{3696B030-937A-B64B-8353-B81127F72CDF}"/>
              </a:ext>
            </a:extLst>
          </p:cNvPr>
          <p:cNvSpPr/>
          <p:nvPr/>
        </p:nvSpPr>
        <p:spPr>
          <a:xfrm>
            <a:off x="3100359" y="3311348"/>
            <a:ext cx="612000" cy="6120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B0BA50C5-A215-2041-9A82-0D19C424A0CC}"/>
                  </a:ext>
                </a:extLst>
              </p:cNvPr>
              <p:cNvSpPr txBox="1"/>
              <p:nvPr/>
            </p:nvSpPr>
            <p:spPr>
              <a:xfrm>
                <a:off x="411480" y="4216187"/>
                <a:ext cx="10500360" cy="19268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Câu 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x-none" sz="2400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x-none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Trong các số sau, số lớn </a:t>
                </a: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hơn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− 4</m:t>
                        </m:r>
                      </m:den>
                    </m:f>
                    <m:r>
                      <m:rPr>
                        <m:nor/>
                      </m:rPr>
                      <a:rPr lang="vi-VN" sz="2400" i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x-none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 algn="just">
                  <a:lnSpc>
                    <a:spcPct val="150000"/>
                  </a:lnSpc>
                </a:pP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− 4</m:t>
                        </m:r>
                      </m:den>
                    </m:f>
                  </m:oMath>
                </a14:m>
                <a:r>
                  <a:rPr lang="x-none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− 5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x-none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x-none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              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D</a:t>
                </a:r>
                <a:r>
                  <a:rPr lang="en-US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x-none" sz="24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− 2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</m:oMath>
                </a14:m>
                <a:endParaRPr lang="x-none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B0BA50C5-A215-2041-9A82-0D19C424A0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" y="4216187"/>
                <a:ext cx="10500360" cy="1926810"/>
              </a:xfrm>
              <a:prstGeom prst="rect">
                <a:avLst/>
              </a:prstGeom>
              <a:blipFill rotWithShape="0">
                <a:blip r:embed="rId9"/>
                <a:stretch>
                  <a:fillRect l="-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id="{0FE08CC4-9DE2-A241-A17B-88D0731B1C55}"/>
                  </a:ext>
                </a:extLst>
              </p:cNvPr>
              <p:cNvSpPr txBox="1"/>
              <p:nvPr/>
            </p:nvSpPr>
            <p:spPr>
              <a:xfrm>
                <a:off x="1897771" y="3861126"/>
                <a:ext cx="4859020" cy="7491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x-none" sz="2600" dirty="0" smtClean="0">
                    <a:solidFill>
                      <a:srgbClr val="FFFF00"/>
                    </a:solidFill>
                  </a:rPr>
                  <a:t>Phân số dương</a:t>
                </a:r>
                <a:r>
                  <a:rPr lang="en-US" sz="2600" dirty="0" smtClean="0">
                    <a:solidFill>
                      <a:srgbClr val="FFFF00"/>
                    </a:solidFill>
                  </a:rPr>
                  <a:t> </a:t>
                </a:r>
                <a:r>
                  <a:rPr lang="x-none" sz="2600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6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600" i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− 3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600" i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− 7</m:t>
                        </m:r>
                      </m:den>
                    </m:f>
                  </m:oMath>
                </a14:m>
                <a:r>
                  <a:rPr lang="x-none" sz="2600" dirty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6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600" i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600" i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x-none" sz="2600" dirty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&gt; </a:t>
                </a:r>
                <a:r>
                  <a:rPr lang="x-none" sz="2600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r>
                  <a:rPr lang="en-US" sz="2600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x-none" sz="2600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0FE08CC4-9DE2-A241-A17B-88D0731B1C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7771" y="3861126"/>
                <a:ext cx="4859020" cy="749116"/>
              </a:xfrm>
              <a:prstGeom prst="rect">
                <a:avLst/>
              </a:prstGeom>
              <a:blipFill rotWithShape="0">
                <a:blip r:embed="rId10"/>
                <a:stretch>
                  <a:fillRect l="-2258" b="-97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val 17">
            <a:extLst>
              <a:ext uri="{FF2B5EF4-FFF2-40B4-BE49-F238E27FC236}">
                <a16:creationId xmlns:a16="http://schemas.microsoft.com/office/drawing/2014/main" xmlns="" id="{37AFC8EB-727A-7145-8644-4D21D3C4634C}"/>
              </a:ext>
            </a:extLst>
          </p:cNvPr>
          <p:cNvSpPr/>
          <p:nvPr/>
        </p:nvSpPr>
        <p:spPr>
          <a:xfrm>
            <a:off x="8601564" y="5420131"/>
            <a:ext cx="612000" cy="6120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id="{B0BA50C5-A215-2041-9A82-0D19C424A0CC}"/>
                  </a:ext>
                </a:extLst>
              </p:cNvPr>
              <p:cNvSpPr txBox="1"/>
              <p:nvPr/>
            </p:nvSpPr>
            <p:spPr>
              <a:xfrm>
                <a:off x="6620733" y="4208759"/>
                <a:ext cx="3546273" cy="1012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400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Vì</a:t>
                </a:r>
                <a:r>
                  <a:rPr lang="en-US" sz="2400" b="1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  <m:r>
                      <a:rPr lang="en-US" sz="2400" b="0" i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x-none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−4</m:t>
                        </m:r>
                      </m:den>
                    </m:f>
                  </m:oMath>
                </a14:m>
                <a:endParaRPr lang="x-none" sz="2400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B0BA50C5-A215-2041-9A82-0D19C424A0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0733" y="4208759"/>
                <a:ext cx="3546273" cy="1012970"/>
              </a:xfrm>
              <a:prstGeom prst="rect">
                <a:avLst/>
              </a:prstGeom>
              <a:blipFill rotWithShape="0">
                <a:blip r:embed="rId11"/>
                <a:stretch>
                  <a:fillRect l="-25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Pentagon 19"/>
              <p:cNvSpPr/>
              <p:nvPr/>
            </p:nvSpPr>
            <p:spPr>
              <a:xfrm>
                <a:off x="6582353" y="4412889"/>
                <a:ext cx="4455340" cy="908041"/>
              </a:xfrm>
              <a:prstGeom prst="homePlat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lnSpc>
                    <a:spcPct val="150000"/>
                  </a:lnSpc>
                </a:pPr>
                <a:r>
                  <a:rPr lang="en-US" sz="2400" dirty="0" smtClean="0">
                    <a:solidFill>
                      <a:srgbClr val="FFFF00"/>
                    </a:solidFill>
                  </a:rPr>
                  <a:t>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− 4</m:t>
                        </m:r>
                      </m:den>
                    </m:f>
                    <m:r>
                      <m:rPr>
                        <m:nor/>
                      </m:rPr>
                      <a:rPr lang="en-US" sz="2400" b="0" i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&gt;</m:t>
                    </m:r>
                    <m:f>
                      <m:fPr>
                        <m:ctrlPr>
                          <a:rPr lang="en-US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smtClean="0">
                            <a:solidFill>
                              <a:srgbClr val="FFFF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− 4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2400" dirty="0" err="1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vì</a:t>
                </a:r>
                <a:r>
                  <a:rPr lang="en-US" sz="2400" dirty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 </a:t>
                </a:r>
                <a:r>
                  <a:rPr lang="en-US" sz="2400" dirty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&gt;</a:t>
                </a:r>
                <a:r>
                  <a:rPr lang="en-US" sz="2400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3)</a:t>
                </a:r>
                <a:endParaRPr lang="en-US" sz="2400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:endParaRPr lang="x-none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Pentagon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2353" y="4412889"/>
                <a:ext cx="4455340" cy="908041"/>
              </a:xfrm>
              <a:prstGeom prst="homePlate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TiengChuongLopHoc-V.A-4025349.mp3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1000" end="2963.3183"/>
                </p14:media>
              </p:ext>
            </p:extLst>
          </p:nvPr>
        </p:nvPicPr>
        <p:blipFill>
          <a:blip r:embed="rId13"/>
          <a:stretch>
            <a:fillRect/>
          </a:stretch>
        </p:blipFill>
        <p:spPr>
          <a:xfrm>
            <a:off x="8269047" y="7077163"/>
            <a:ext cx="406400" cy="406400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112520" y="5320930"/>
            <a:ext cx="693420" cy="822067"/>
          </a:xfrm>
          <a:prstGeom prst="line">
            <a:avLst/>
          </a:prstGeom>
          <a:ln w="28575">
            <a:solidFill>
              <a:srgbClr val="FF43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1112520" y="5320930"/>
            <a:ext cx="693420" cy="829495"/>
          </a:xfrm>
          <a:prstGeom prst="line">
            <a:avLst/>
          </a:prstGeom>
          <a:ln w="28575">
            <a:solidFill>
              <a:srgbClr val="FF43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588646" y="4571082"/>
            <a:ext cx="14670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 </a:t>
            </a:r>
            <a:r>
              <a:rPr lang="en-US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lầm</a:t>
            </a:r>
            <a:r>
              <a:rPr lang="en-US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endParaRPr lang="en-US" sz="2400" dirty="0"/>
          </a:p>
        </p:txBody>
      </p:sp>
      <p:sp>
        <p:nvSpPr>
          <p:cNvPr id="34" name="Rectangle 33"/>
          <p:cNvSpPr/>
          <p:nvPr/>
        </p:nvSpPr>
        <p:spPr>
          <a:xfrm>
            <a:off x="1394427" y="858727"/>
            <a:ext cx="26837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x-none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 quả quy đồng 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647810" y="2556172"/>
            <a:ext cx="23743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hân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dương</a:t>
            </a:r>
            <a:r>
              <a:rPr lang="en-US" sz="2400" dirty="0" smtClean="0">
                <a:solidFill>
                  <a:srgbClr val="35F2F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solidFill>
                <a:srgbClr val="35F2F7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3889156" y="4446844"/>
                <a:ext cx="2273379" cy="7015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err="1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sz="2400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lớn</a:t>
                </a:r>
                <a:r>
                  <a:rPr lang="en-US" sz="2400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hơn</a:t>
                </a:r>
                <a:r>
                  <a:rPr lang="en-US" sz="2400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x-none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2400">
                            <a:solidFill>
                              <a:srgbClr val="FFFF00"/>
                            </a:solidFill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2400">
                            <a:solidFill>
                              <a:srgbClr val="FFFF00"/>
                            </a:solidFill>
                            <a:cs typeface="Arial" panose="020B0604020202020204" pitchFamily="34" charset="0"/>
                          </a:rPr>
                          <m:t>− 4</m:t>
                        </m:r>
                      </m:den>
                    </m:f>
                  </m:oMath>
                </a14:m>
                <a:endParaRPr lang="en-US" sz="24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9156" y="4446844"/>
                <a:ext cx="2273379" cy="701539"/>
              </a:xfrm>
              <a:prstGeom prst="rect">
                <a:avLst/>
              </a:prstGeom>
              <a:blipFill rotWithShape="0">
                <a:blip r:embed="rId14"/>
                <a:stretch>
                  <a:fillRect l="-4290" b="-6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Rectangle 47"/>
          <p:cNvSpPr/>
          <p:nvPr/>
        </p:nvSpPr>
        <p:spPr>
          <a:xfrm>
            <a:off x="553969" y="6420081"/>
            <a:ext cx="10936931" cy="387350"/>
          </a:xfrm>
          <a:prstGeom prst="rect">
            <a:avLst/>
          </a:prstGeom>
          <a:noFill/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553968" y="6420081"/>
            <a:ext cx="3638147" cy="387350"/>
          </a:xfrm>
          <a:prstGeom prst="rect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205081" y="6423256"/>
            <a:ext cx="3638147" cy="387350"/>
          </a:xfrm>
          <a:prstGeom prst="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7852753" y="6420081"/>
            <a:ext cx="3638147" cy="387350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541002" y="6441274"/>
            <a:ext cx="765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</a:rPr>
              <a:t>Câu</a:t>
            </a:r>
            <a:r>
              <a:rPr lang="en-US" b="1" dirty="0" smtClean="0">
                <a:solidFill>
                  <a:schemeClr val="bg1"/>
                </a:solidFill>
              </a:rPr>
              <a:t> 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201896" y="6420081"/>
            <a:ext cx="765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</a:rPr>
              <a:t>Câu</a:t>
            </a:r>
            <a:r>
              <a:rPr lang="en-US" b="1" dirty="0" smtClean="0">
                <a:solidFill>
                  <a:schemeClr val="bg1"/>
                </a:solidFill>
              </a:rPr>
              <a:t> 2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842077" y="6432410"/>
            <a:ext cx="765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</a:rPr>
              <a:t>Câu</a:t>
            </a:r>
            <a:r>
              <a:rPr lang="en-US" b="1" dirty="0" smtClean="0">
                <a:solidFill>
                  <a:schemeClr val="bg1"/>
                </a:solidFill>
              </a:rPr>
              <a:t> 3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8241507" y="1028641"/>
            <a:ext cx="1606500" cy="42215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+ 5 </a:t>
            </a:r>
            <a:r>
              <a:rPr lang="en-US" sz="2000" dirty="0" err="1" smtClean="0">
                <a:solidFill>
                  <a:srgbClr val="FF0000"/>
                </a:solidFill>
              </a:rPr>
              <a:t>điểm</a:t>
            </a:r>
            <a:r>
              <a:rPr lang="en-US" sz="2000" dirty="0" smtClean="0">
                <a:solidFill>
                  <a:srgbClr val="FF0000"/>
                </a:solidFill>
              </a:rPr>
              <a:t>/</a:t>
            </a:r>
            <a:r>
              <a:rPr lang="en-US" sz="2000" dirty="0" err="1" smtClean="0">
                <a:solidFill>
                  <a:srgbClr val="FF0000"/>
                </a:solidFill>
              </a:rPr>
              <a:t>câu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644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"/>
                </p:tgtEl>
              </p:cMediaNode>
            </p:audio>
            <p:audio>
              <p:cMediaNode vol="80000">
                <p:cTn id="1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"/>
                </p:tgtEl>
              </p:cMediaNode>
            </p:audio>
          </p:childTnLst>
        </p:cTn>
      </p:par>
    </p:tnLst>
    <p:bldLst>
      <p:bldP spid="12" grpId="0"/>
      <p:bldP spid="13" grpId="0" animBg="1"/>
      <p:bldP spid="14" grpId="0"/>
      <p:bldP spid="15" grpId="0" animBg="1"/>
      <p:bldP spid="16" grpId="0"/>
      <p:bldP spid="17" grpId="0" animBg="1"/>
      <p:bldP spid="17" grpId="1" animBg="1"/>
      <p:bldP spid="18" grpId="0" animBg="1"/>
      <p:bldP spid="19" grpId="0" animBg="1"/>
      <p:bldP spid="19" grpId="1" animBg="1"/>
      <p:bldP spid="20" grpId="0" animBg="1"/>
      <p:bldP spid="6" grpId="0"/>
      <p:bldP spid="34" grpId="0"/>
      <p:bldP spid="35" grpId="0"/>
      <p:bldP spid="36" grpId="0"/>
      <p:bldP spid="48" grpId="0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/>
      <p:bldP spid="53" grpId="0"/>
      <p:bldP spid="54" grpId="0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4496730" y="5017794"/>
            <a:ext cx="1052150" cy="467827"/>
            <a:chOff x="4245878" y="5244370"/>
            <a:chExt cx="1052150" cy="467827"/>
          </a:xfrm>
        </p:grpSpPr>
        <p:sp>
          <p:nvSpPr>
            <p:cNvPr id="19" name="Oval 18"/>
            <p:cNvSpPr/>
            <p:nvPr/>
          </p:nvSpPr>
          <p:spPr>
            <a:xfrm>
              <a:off x="5164511" y="5244370"/>
              <a:ext cx="133517" cy="133517"/>
            </a:xfrm>
            <a:prstGeom prst="ellipse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4867095" y="5379987"/>
              <a:ext cx="133517" cy="133517"/>
            </a:xfrm>
            <a:prstGeom prst="ellipse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4560884" y="5491634"/>
              <a:ext cx="133517" cy="133517"/>
            </a:xfrm>
            <a:prstGeom prst="ellipse">
              <a:avLst/>
            </a:pr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4245878" y="5578680"/>
              <a:ext cx="133517" cy="133517"/>
            </a:xfrm>
            <a:prstGeom prst="ellipse">
              <a:avLst/>
            </a:pr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32" name="Freeform 31"/>
          <p:cNvSpPr/>
          <p:nvPr/>
        </p:nvSpPr>
        <p:spPr>
          <a:xfrm>
            <a:off x="3724795" y="5620080"/>
            <a:ext cx="3126479" cy="983039"/>
          </a:xfrm>
          <a:custGeom>
            <a:avLst/>
            <a:gdLst>
              <a:gd name="connsiteX0" fmla="*/ 0 w 2874224"/>
              <a:gd name="connsiteY0" fmla="*/ 128470 h 770805"/>
              <a:gd name="connsiteX1" fmla="*/ 128470 w 2874224"/>
              <a:gd name="connsiteY1" fmla="*/ 0 h 770805"/>
              <a:gd name="connsiteX2" fmla="*/ 2745754 w 2874224"/>
              <a:gd name="connsiteY2" fmla="*/ 0 h 770805"/>
              <a:gd name="connsiteX3" fmla="*/ 2874224 w 2874224"/>
              <a:gd name="connsiteY3" fmla="*/ 128470 h 770805"/>
              <a:gd name="connsiteX4" fmla="*/ 2874224 w 2874224"/>
              <a:gd name="connsiteY4" fmla="*/ 642335 h 770805"/>
              <a:gd name="connsiteX5" fmla="*/ 2745754 w 2874224"/>
              <a:gd name="connsiteY5" fmla="*/ 770805 h 770805"/>
              <a:gd name="connsiteX6" fmla="*/ 128470 w 2874224"/>
              <a:gd name="connsiteY6" fmla="*/ 770805 h 770805"/>
              <a:gd name="connsiteX7" fmla="*/ 0 w 2874224"/>
              <a:gd name="connsiteY7" fmla="*/ 642335 h 770805"/>
              <a:gd name="connsiteX8" fmla="*/ 0 w 2874224"/>
              <a:gd name="connsiteY8" fmla="*/ 128470 h 770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74224" h="770805">
                <a:moveTo>
                  <a:pt x="0" y="128470"/>
                </a:moveTo>
                <a:cubicBezTo>
                  <a:pt x="0" y="57518"/>
                  <a:pt x="57518" y="0"/>
                  <a:pt x="128470" y="0"/>
                </a:cubicBezTo>
                <a:lnTo>
                  <a:pt x="2745754" y="0"/>
                </a:lnTo>
                <a:cubicBezTo>
                  <a:pt x="2816706" y="0"/>
                  <a:pt x="2874224" y="57518"/>
                  <a:pt x="2874224" y="128470"/>
                </a:cubicBezTo>
                <a:lnTo>
                  <a:pt x="2874224" y="642335"/>
                </a:lnTo>
                <a:cubicBezTo>
                  <a:pt x="2874224" y="713287"/>
                  <a:pt x="2816706" y="770805"/>
                  <a:pt x="2745754" y="770805"/>
                </a:cubicBezTo>
                <a:lnTo>
                  <a:pt x="128470" y="770805"/>
                </a:lnTo>
                <a:cubicBezTo>
                  <a:pt x="57518" y="770805"/>
                  <a:pt x="0" y="713287"/>
                  <a:pt x="0" y="642335"/>
                </a:cubicBezTo>
                <a:lnTo>
                  <a:pt x="0" y="12847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46006" tIns="121448" rIns="121448" bIns="121448" numCol="1" spcCol="1270" anchor="ctr" anchorCtr="0">
            <a:noAutofit/>
          </a:bodyPr>
          <a:lstStyle/>
          <a:p>
            <a:pPr lvl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kern="1200" dirty="0" smtClean="0">
                <a:solidFill>
                  <a:srgbClr val="C00000"/>
                </a:solidFill>
              </a:rPr>
              <a:t>1: KHỞI ĐỘNG</a:t>
            </a:r>
          </a:p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dirty="0" smtClean="0">
                <a:solidFill>
                  <a:srgbClr val="C00000"/>
                </a:solidFill>
              </a:rPr>
              <a:t>30 </a:t>
            </a:r>
            <a:r>
              <a:rPr lang="en-US" sz="2800" b="1" dirty="0" err="1" smtClean="0">
                <a:solidFill>
                  <a:srgbClr val="C00000"/>
                </a:solidFill>
              </a:rPr>
              <a:t>điểm</a:t>
            </a:r>
            <a:endParaRPr lang="en-US" sz="2800" b="1" kern="1200" dirty="0">
              <a:solidFill>
                <a:srgbClr val="C00000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2938493" y="4864097"/>
            <a:ext cx="1332776" cy="1332825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4" name="Freeform 33"/>
          <p:cNvSpPr/>
          <p:nvPr/>
        </p:nvSpPr>
        <p:spPr>
          <a:xfrm>
            <a:off x="6304801" y="4689688"/>
            <a:ext cx="3658763" cy="770805"/>
          </a:xfrm>
          <a:custGeom>
            <a:avLst/>
            <a:gdLst>
              <a:gd name="connsiteX0" fmla="*/ 0 w 2874224"/>
              <a:gd name="connsiteY0" fmla="*/ 128470 h 770805"/>
              <a:gd name="connsiteX1" fmla="*/ 128470 w 2874224"/>
              <a:gd name="connsiteY1" fmla="*/ 0 h 770805"/>
              <a:gd name="connsiteX2" fmla="*/ 2745754 w 2874224"/>
              <a:gd name="connsiteY2" fmla="*/ 0 h 770805"/>
              <a:gd name="connsiteX3" fmla="*/ 2874224 w 2874224"/>
              <a:gd name="connsiteY3" fmla="*/ 128470 h 770805"/>
              <a:gd name="connsiteX4" fmla="*/ 2874224 w 2874224"/>
              <a:gd name="connsiteY4" fmla="*/ 642335 h 770805"/>
              <a:gd name="connsiteX5" fmla="*/ 2745754 w 2874224"/>
              <a:gd name="connsiteY5" fmla="*/ 770805 h 770805"/>
              <a:gd name="connsiteX6" fmla="*/ 128470 w 2874224"/>
              <a:gd name="connsiteY6" fmla="*/ 770805 h 770805"/>
              <a:gd name="connsiteX7" fmla="*/ 0 w 2874224"/>
              <a:gd name="connsiteY7" fmla="*/ 642335 h 770805"/>
              <a:gd name="connsiteX8" fmla="*/ 0 w 2874224"/>
              <a:gd name="connsiteY8" fmla="*/ 128470 h 770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74224" h="770805">
                <a:moveTo>
                  <a:pt x="0" y="128470"/>
                </a:moveTo>
                <a:cubicBezTo>
                  <a:pt x="0" y="57518"/>
                  <a:pt x="57518" y="0"/>
                  <a:pt x="128470" y="0"/>
                </a:cubicBezTo>
                <a:lnTo>
                  <a:pt x="2745754" y="0"/>
                </a:lnTo>
                <a:cubicBezTo>
                  <a:pt x="2816706" y="0"/>
                  <a:pt x="2874224" y="57518"/>
                  <a:pt x="2874224" y="128470"/>
                </a:cubicBezTo>
                <a:lnTo>
                  <a:pt x="2874224" y="642335"/>
                </a:lnTo>
                <a:cubicBezTo>
                  <a:pt x="2874224" y="713287"/>
                  <a:pt x="2816706" y="770805"/>
                  <a:pt x="2745754" y="770805"/>
                </a:cubicBezTo>
                <a:lnTo>
                  <a:pt x="128470" y="770805"/>
                </a:lnTo>
                <a:cubicBezTo>
                  <a:pt x="57518" y="770805"/>
                  <a:pt x="0" y="713287"/>
                  <a:pt x="0" y="642335"/>
                </a:cubicBezTo>
                <a:lnTo>
                  <a:pt x="0" y="12847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46006" tIns="121448" rIns="121448" bIns="121448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kern="1200" dirty="0" smtClean="0">
                <a:solidFill>
                  <a:srgbClr val="C00000"/>
                </a:solidFill>
              </a:rPr>
              <a:t>2: VƯỢT CHƯỚNG NGẠI VẬT</a:t>
            </a:r>
            <a:endParaRPr lang="en-US" sz="2800" b="1" kern="1200" dirty="0">
              <a:solidFill>
                <a:srgbClr val="C00000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5518499" y="3933706"/>
            <a:ext cx="1332776" cy="1332825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13" b="1413"/>
          <a:stretch/>
        </p:blipFill>
        <p:spPr>
          <a:xfrm>
            <a:off x="2921315" y="4823408"/>
            <a:ext cx="1361209" cy="140234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465" y="3875168"/>
            <a:ext cx="1407536" cy="140753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Oval Callout 1"/>
          <p:cNvSpPr/>
          <p:nvPr/>
        </p:nvSpPr>
        <p:spPr>
          <a:xfrm>
            <a:off x="440441" y="2316278"/>
            <a:ext cx="3657600" cy="2701516"/>
          </a:xfrm>
          <a:prstGeom prst="wedgeEllipseCallout">
            <a:avLst>
              <a:gd name="adj1" fmla="val 44643"/>
              <a:gd name="adj2" fmla="val 5218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smtClean="0">
                <a:solidFill>
                  <a:schemeClr val="tx1"/>
                </a:solidFill>
              </a:rPr>
              <a:t>Mật thư</a:t>
            </a:r>
            <a:r>
              <a:rPr lang="en-US" sz="2400" smtClean="0">
                <a:solidFill>
                  <a:schemeClr val="tx1"/>
                </a:solidFill>
              </a:rPr>
              <a:t>: Áp dụng quy tắc </a:t>
            </a:r>
            <a:r>
              <a:rPr lang="en-US" sz="2400" b="1" smtClean="0">
                <a:solidFill>
                  <a:srgbClr val="C00000"/>
                </a:solidFill>
              </a:rPr>
              <a:t>quy đồng mẫu số </a:t>
            </a:r>
            <a:r>
              <a:rPr lang="en-US" sz="2400" smtClean="0">
                <a:solidFill>
                  <a:schemeClr val="tx1"/>
                </a:solidFill>
              </a:rPr>
              <a:t>để giải quyết các bài toán trong phần 2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5" name="Double Wave 14"/>
          <p:cNvSpPr/>
          <p:nvPr/>
        </p:nvSpPr>
        <p:spPr>
          <a:xfrm>
            <a:off x="558308" y="475743"/>
            <a:ext cx="6056203" cy="2231474"/>
          </a:xfrm>
          <a:prstGeom prst="doubleWave">
            <a:avLst>
              <a:gd name="adj1" fmla="val 12500"/>
              <a:gd name="adj2" fmla="val 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Algerian" pitchFamily="82" charset="0"/>
              </a:rPr>
              <a:t>CUỘC ĐUA PHÂN SỐ</a:t>
            </a:r>
            <a:endParaRPr lang="en-US" sz="4800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695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8" presetClass="entr" presetSubtype="3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2.5E-6 3.7037E-6 L 2.5E-6 -0.07223 " pathEditMode="relative" rAng="0" ptsTypes="AA">
                                      <p:cBhvr>
                                        <p:cTn id="2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2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34" grpId="0" animBg="1"/>
      <p:bldP spid="34" grpId="1" animBg="1"/>
      <p:bldP spid="34" grpId="2" animBg="1"/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15418</TotalTime>
  <Words>3267</Words>
  <Application>Microsoft Office PowerPoint</Application>
  <PresentationFormat>Widescreen</PresentationFormat>
  <Paragraphs>453</Paragraphs>
  <Slides>24</Slides>
  <Notes>20</Notes>
  <HiddenSlides>0</HiddenSlides>
  <MMClips>9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6" baseType="lpstr">
      <vt:lpstr>Adobe Heiti Std R</vt:lpstr>
      <vt:lpstr>Algerian</vt:lpstr>
      <vt:lpstr>Arial</vt:lpstr>
      <vt:lpstr>Arial </vt:lpstr>
      <vt:lpstr>Calibri</vt:lpstr>
      <vt:lpstr>Calibri Light</vt:lpstr>
      <vt:lpstr>Cambria Math</vt:lpstr>
      <vt:lpstr>Math c</vt:lpstr>
      <vt:lpstr>Symbol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Chinh Le</dc:creator>
  <cp:lastModifiedBy>Ta Huong</cp:lastModifiedBy>
  <cp:revision>497</cp:revision>
  <dcterms:created xsi:type="dcterms:W3CDTF">2020-03-31T03:16:37Z</dcterms:created>
  <dcterms:modified xsi:type="dcterms:W3CDTF">2020-05-11T02:30:12Z</dcterms:modified>
</cp:coreProperties>
</file>