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71" r:id="rId3"/>
    <p:sldId id="272" r:id="rId4"/>
    <p:sldId id="273" r:id="rId5"/>
    <p:sldId id="274" r:id="rId6"/>
    <p:sldId id="278" r:id="rId7"/>
    <p:sldId id="279" r:id="rId8"/>
    <p:sldId id="280" r:id="rId9"/>
    <p:sldId id="294" r:id="rId10"/>
    <p:sldId id="281" r:id="rId11"/>
    <p:sldId id="282" r:id="rId12"/>
    <p:sldId id="283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AA70F-BCA4-45F8-ABB5-A2D7067EE3D9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C2DFF-6401-4BA8-9BCF-5F70B059A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3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1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3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089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05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3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9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3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ACA250-485B-4952-BAA5-967F19B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AE657F-0376-4427-B152-90D22757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9B3E46-2915-4661-B07A-61F0E33C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49AE60-6001-44FD-9E05-0B5330A5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69754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A05FBB-5D89-45FA-931B-30A90A11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75CDB2E-ACBE-4B86-8B0E-E0D03D6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FBAD7D-6ECC-47D8-954C-DFD98761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6AE5317-5D19-4E19-B424-2503F1A0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27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2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6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5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7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3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7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5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352AF-1DE5-4B42-9C11-094E1338EA1A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4BC94-D598-400A-9EB6-78F27F234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9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1.gif"/><Relationship Id="rId15" Type="http://schemas.openxmlformats.org/officeDocument/2006/relationships/image" Target="../media/image19.jpeg"/><Relationship Id="rId10" Type="http://schemas.openxmlformats.org/officeDocument/2006/relationships/audio" Target="../media/audio2.wav"/><Relationship Id="rId4" Type="http://schemas.openxmlformats.org/officeDocument/2006/relationships/image" Target="../media/image10.jpeg"/><Relationship Id="rId9" Type="http://schemas.openxmlformats.org/officeDocument/2006/relationships/slide" Target="slide14.xml"/><Relationship Id="rId1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2.gif"/><Relationship Id="rId7" Type="http://schemas.openxmlformats.org/officeDocument/2006/relationships/slide" Target="slide16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slide" Target="slide19.xml"/><Relationship Id="rId4" Type="http://schemas.openxmlformats.org/officeDocument/2006/relationships/image" Target="../media/image16.png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gif"/><Relationship Id="rId7" Type="http://schemas.openxmlformats.org/officeDocument/2006/relationships/slide" Target="slide1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2.gif"/><Relationship Id="rId9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2.gif"/><Relationship Id="rId7" Type="http://schemas.openxmlformats.org/officeDocument/2006/relationships/slide" Target="slide1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7.png"/><Relationship Id="rId10" Type="http://schemas.openxmlformats.org/officeDocument/2006/relationships/image" Target="../media/image21.gif"/><Relationship Id="rId4" Type="http://schemas.openxmlformats.org/officeDocument/2006/relationships/image" Target="../media/image16.png"/><Relationship Id="rId9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23A7F1-AE4C-4A8A-A049-86C2ABDF7EC6}"/>
              </a:ext>
            </a:extLst>
          </p:cNvPr>
          <p:cNvSpPr txBox="1"/>
          <p:nvPr/>
        </p:nvSpPr>
        <p:spPr>
          <a:xfrm>
            <a:off x="2161898" y="106958"/>
            <a:ext cx="878832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NHỮNG BÍ ẨN CỦA THẾ GIỚI TỰ NHIÊN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46F3E1-C421-4AFE-BA9A-8E95249C2160}"/>
              </a:ext>
            </a:extLst>
          </p:cNvPr>
          <p:cNvSpPr txBox="1"/>
          <p:nvPr/>
        </p:nvSpPr>
        <p:spPr>
          <a:xfrm>
            <a:off x="408372" y="1464816"/>
            <a:ext cx="6658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</a:rPr>
              <a:t>ĐỌC MỞ RỘNG THEO THỂ LOẠI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2E77C7-568B-4D2A-9EF4-8DA409BA5C03}"/>
              </a:ext>
            </a:extLst>
          </p:cNvPr>
          <p:cNvSpPr txBox="1"/>
          <p:nvPr/>
        </p:nvSpPr>
        <p:spPr>
          <a:xfrm>
            <a:off x="3930242" y="2484119"/>
            <a:ext cx="5251635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+mj-lt"/>
              </a:rPr>
              <a:t>MƯA XUÂN (II)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5B938E4-B436-443A-928D-337D4FBDDDB3}"/>
              </a:ext>
            </a:extLst>
          </p:cNvPr>
          <p:cNvSpPr txBox="1"/>
          <p:nvPr/>
        </p:nvSpPr>
        <p:spPr>
          <a:xfrm>
            <a:off x="8262651" y="3934310"/>
            <a:ext cx="2214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+mj-lt"/>
              </a:rPr>
              <a:t>NGUYỄN BÍNH</a:t>
            </a:r>
            <a:endParaRPr lang="en-US" sz="2800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82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00279" y="3206603"/>
            <a:ext cx="2730400" cy="210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6DDCE7-AFF7-4CC7-862C-23DD7D837BC0}"/>
              </a:ext>
            </a:extLst>
          </p:cNvPr>
          <p:cNvSpPr txBox="1"/>
          <p:nvPr/>
        </p:nvSpPr>
        <p:spPr>
          <a:xfrm>
            <a:off x="759855" y="1187223"/>
            <a:ext cx="9128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thiên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miêu</a:t>
            </a:r>
            <a:r>
              <a:rPr lang="en-US" sz="3600" dirty="0"/>
              <a:t> </a:t>
            </a:r>
            <a:r>
              <a:rPr lang="en-US" sz="3600" dirty="0" err="1"/>
              <a:t>tả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tươi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tràn</a:t>
            </a:r>
            <a:r>
              <a:rPr lang="en-US" sz="3600" dirty="0"/>
              <a:t> </a:t>
            </a:r>
            <a:r>
              <a:rPr lang="en-US" sz="3600" dirty="0" err="1"/>
              <a:t>đầy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 smtClean="0"/>
              <a:t>sống</a:t>
            </a:r>
            <a:r>
              <a:rPr lang="en-US" sz="3600" dirty="0"/>
              <a:t>.</a:t>
            </a:r>
            <a:endParaRPr lang="en-US" sz="3600" dirty="0"/>
          </a:p>
          <a:p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591051" y="224433"/>
            <a:ext cx="989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trong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thơ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250013"/>
            <a:ext cx="870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xúc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a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giả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1677047" y="2640683"/>
            <a:ext cx="65525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smtClean="0">
                <a:sym typeface="Wingdings" panose="05000000000000000000" pitchFamily="2" charset="2"/>
              </a:rPr>
              <a:t>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xúc</a:t>
            </a:r>
            <a:r>
              <a:rPr lang="en-US" sz="3200" dirty="0"/>
              <a:t> </a:t>
            </a:r>
            <a:r>
              <a:rPr lang="en-US" sz="3200" dirty="0" err="1"/>
              <a:t>bâng</a:t>
            </a:r>
            <a:r>
              <a:rPr lang="en-US" sz="3200" dirty="0"/>
              <a:t> </a:t>
            </a:r>
            <a:r>
              <a:rPr lang="en-US" sz="3200" dirty="0" err="1"/>
              <a:t>khuâng</a:t>
            </a:r>
            <a:r>
              <a:rPr lang="en-US" sz="3200" dirty="0"/>
              <a:t>, </a:t>
            </a:r>
            <a:r>
              <a:rPr lang="en-US" sz="3200" dirty="0" err="1"/>
              <a:t>xao</a:t>
            </a:r>
            <a:r>
              <a:rPr lang="en-US" sz="3200" dirty="0"/>
              <a:t> </a:t>
            </a:r>
            <a:r>
              <a:rPr lang="en-US" sz="3200" dirty="0" err="1"/>
              <a:t>xuyến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khung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cơn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r>
              <a:rPr lang="en-US" sz="3200" dirty="0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29" y="990742"/>
            <a:ext cx="936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?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xét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thảo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luận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cặp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9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917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3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mối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hệ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2549339" y="3042081"/>
            <a:ext cx="5538593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c.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hãy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suy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nghĩ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giữa</a:t>
            </a:r>
            <a:r>
              <a:rPr lang="en-US" sz="2800" dirty="0">
                <a:solidFill>
                  <a:schemeClr val="tx1"/>
                </a:solidFill>
              </a:rPr>
              <a:t> con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784933" y="4397660"/>
            <a:ext cx="9389377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 </a:t>
            </a:r>
            <a:r>
              <a:rPr lang="en-US" sz="2800" dirty="0" smtClean="0">
                <a:solidFill>
                  <a:schemeClr val="tx1"/>
                </a:solidFill>
              </a:rPr>
              <a:t>Con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gắn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gần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gũi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hòa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6731731" y="950396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b. </a:t>
            </a:r>
            <a:r>
              <a:rPr lang="en-US" sz="2800" dirty="0" err="1" smtClean="0">
                <a:solidFill>
                  <a:schemeClr val="tx1"/>
                </a:solidFill>
              </a:rPr>
              <a:t>Để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ấy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như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784933" y="758953"/>
            <a:ext cx="4070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3451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77f4cba6bafe59c40b88d9b4e9136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ddedd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4437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Picture1d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WordArt 10"/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Trò Chơi</a:t>
            </a:r>
            <a:endParaRPr lang="en-US" sz="4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8204" name="Picture 12" descr="ENTER1">
            <a:hlinkClick r:id="rId9" action="ppaction://hlinksldjump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Flwr0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lwr0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XLIGHT~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WordArt 21" descr="Denim"/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.VnFree" panose="020B7200000000000000" pitchFamily="34" charset="0"/>
              </a:rPr>
              <a:t>!!!!!!!!!!!!!</a:t>
            </a:r>
          </a:p>
        </p:txBody>
      </p:sp>
    </p:spTree>
    <p:extLst>
      <p:ext uri="{BB962C8B-B14F-4D97-AF65-F5344CB8AC3E}">
        <p14:creationId xmlns:p14="http://schemas.microsoft.com/office/powerpoint/2010/main" val="291516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  <p:bldLst>
      <p:bldP spid="8202" grpId="0" animBg="1"/>
      <p:bldP spid="8203" grpId="0" animBg="1"/>
      <p:bldP spid="8213" grpId="0" animBg="1"/>
      <p:bldP spid="8213" grpId="1" animBg="1"/>
      <p:bldP spid="8213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70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705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Flwr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Line 11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WordArt 12"/>
          <p:cNvSpPr>
            <a:spLocks noChangeArrowheads="1" noChangeShapeType="1" noTextEdit="1"/>
          </p:cNvSpPr>
          <p:nvPr/>
        </p:nvSpPr>
        <p:spPr bwMode="auto">
          <a:xfrm>
            <a:off x="3719514" y="47625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9229" name="AutoShape 1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66988" y="2205038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1</a:t>
            </a:r>
          </a:p>
        </p:txBody>
      </p:sp>
      <p:sp>
        <p:nvSpPr>
          <p:cNvPr id="9230" name="AutoShape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916363" y="2749550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2</a:t>
            </a:r>
          </a:p>
        </p:txBody>
      </p:sp>
      <p:sp>
        <p:nvSpPr>
          <p:cNvPr id="9231" name="AutoShape 1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295900" y="2164424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3</a:t>
            </a:r>
          </a:p>
        </p:txBody>
      </p:sp>
      <p:sp>
        <p:nvSpPr>
          <p:cNvPr id="9232" name="AutoShape 16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705600" y="2800351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4</a:t>
            </a:r>
          </a:p>
        </p:txBody>
      </p:sp>
      <p:sp>
        <p:nvSpPr>
          <p:cNvPr id="9240" name="AutoShape 2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024812" y="2164424"/>
            <a:ext cx="1524000" cy="457200"/>
          </a:xfrm>
          <a:prstGeom prst="flowChartAlternateProcess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Câu hỏi 5</a:t>
            </a:r>
          </a:p>
        </p:txBody>
      </p:sp>
      <p:pic>
        <p:nvPicPr>
          <p:cNvPr id="2" name="Picture 33" descr="XLIGHT~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66753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</p:childTnLst>
        </p:cTn>
      </p:par>
    </p:tnLst>
    <p:bldLst>
      <p:bldP spid="9229" grpId="0" animBg="1"/>
      <p:bldP spid="9230" grpId="0" animBg="1"/>
      <p:bldP spid="9231" grpId="0" animBg="1"/>
      <p:bldP spid="9232" grpId="0" animBg="1"/>
      <p:bldP spid="92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Line 11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1" name="WordArt 12"/>
          <p:cNvSpPr>
            <a:spLocks noChangeArrowheads="1" noChangeShapeType="1" noTextEdit="1"/>
          </p:cNvSpPr>
          <p:nvPr/>
        </p:nvSpPr>
        <p:spPr bwMode="auto">
          <a:xfrm>
            <a:off x="3719514" y="549275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0252" name="WordArt 13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1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4495800" y="38862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Nguyễn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Bính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2" name="Picture 19" descr="WHITME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0" descr="XLIGHT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3588194" y="2590800"/>
            <a:ext cx="4964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</a:rPr>
              <a:t>Tác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giả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bài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mưa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xuân</a:t>
            </a:r>
            <a:r>
              <a:rPr lang="en-US" altLang="en-US" b="1" dirty="0" smtClean="0">
                <a:solidFill>
                  <a:srgbClr val="FF0066"/>
                </a:solidFill>
              </a:rPr>
              <a:t> II?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50270"/>
      </p:ext>
    </p:extLst>
  </p:cSld>
  <p:clrMapOvr>
    <a:masterClrMapping/>
  </p:clrMapOvr>
  <p:transition>
    <p:zoom dir="in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</p:childTnLst>
        </p:cTn>
      </p:par>
    </p:tnLst>
    <p:bldLst>
      <p:bldP spid="10257" grpId="0" animBg="1"/>
      <p:bldP spid="102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Picture1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1279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2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2487840" y="2590800"/>
            <a:ext cx="71639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</a:rPr>
              <a:t>Trong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khổ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thơ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thứ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nhất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hoa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đón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gì</a:t>
            </a:r>
            <a:r>
              <a:rPr lang="en-US" altLang="en-US" b="1" dirty="0" smtClean="0">
                <a:solidFill>
                  <a:srgbClr val="FF0066"/>
                </a:solidFill>
              </a:rPr>
              <a:t>?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4495800" y="3886201"/>
            <a:ext cx="3276600" cy="911225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FF"/>
                </a:solidFill>
              </a:rPr>
              <a:t>mưa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1286" name="Picture 22" descr="WHITME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XLIGHT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40854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82" grpId="0"/>
      <p:bldP spid="112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2" name="Picture 4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Picture1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2303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3</a:t>
            </a: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2305" name="Rectangle 17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3009897" y="2330798"/>
            <a:ext cx="57912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</a:rPr>
              <a:t>Mưa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được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nhắc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đến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trong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khổ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thơ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thứ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nhất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là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mưa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gì</a:t>
            </a:r>
            <a:r>
              <a:rPr lang="en-US" altLang="en-US" b="1" dirty="0" smtClean="0">
                <a:solidFill>
                  <a:srgbClr val="FF0066"/>
                </a:solidFill>
              </a:rPr>
              <a:t>?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>
            <a:off x="4495800" y="38862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Mưa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bụi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pic>
        <p:nvPicPr>
          <p:cNvPr id="12310" name="Picture 22" descr="WHITME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3" descr="XLIGHT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4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5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3708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4"/>
                  </p:tgtEl>
                </p:cond>
              </p:nextCondLst>
            </p:seq>
          </p:childTnLst>
        </p:cTn>
      </p:par>
    </p:tnLst>
    <p:bldLst>
      <p:bldP spid="12308" grpId="0"/>
      <p:bldP spid="1230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6" name="Picture 4" descr="77f4cba6bafe59c40b88d9b4e91365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-14287"/>
            <a:ext cx="103792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4461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dded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" y="1587500"/>
            <a:ext cx="28702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Flwr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736" y="140556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Picture1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4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1834711" y="2370514"/>
            <a:ext cx="83950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</a:rPr>
              <a:t>Trong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các</a:t>
            </a:r>
            <a:r>
              <a:rPr lang="en-US" altLang="en-US" b="1" dirty="0" smtClean="0">
                <a:solidFill>
                  <a:srgbClr val="FF0066"/>
                </a:solidFill>
              </a:rPr>
              <a:t> con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vật</a:t>
            </a:r>
            <a:r>
              <a:rPr lang="en-US" altLang="en-US" b="1" dirty="0" smtClean="0">
                <a:solidFill>
                  <a:srgbClr val="FF0066"/>
                </a:solidFill>
              </a:rPr>
              <a:t>: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trâu</a:t>
            </a:r>
            <a:r>
              <a:rPr lang="en-US" altLang="en-US" b="1" dirty="0" smtClean="0">
                <a:solidFill>
                  <a:srgbClr val="FF0066"/>
                </a:solidFill>
              </a:rPr>
              <a:t>,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bò</a:t>
            </a:r>
            <a:r>
              <a:rPr lang="en-US" altLang="en-US" b="1" dirty="0" smtClean="0">
                <a:solidFill>
                  <a:srgbClr val="FF0066"/>
                </a:solidFill>
              </a:rPr>
              <a:t>,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bươm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bướm</a:t>
            </a:r>
            <a:r>
              <a:rPr lang="en-US" altLang="en-US" b="1" dirty="0" smtClean="0">
                <a:solidFill>
                  <a:srgbClr val="FF0066"/>
                </a:solidFill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66"/>
                </a:solidFill>
              </a:rPr>
              <a:t>Con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vật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nào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không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được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nhắc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</a:rPr>
              <a:t>đến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trong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bài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thơ</a:t>
            </a:r>
            <a:r>
              <a:rPr lang="en-US" altLang="en-US" b="1" dirty="0" smtClean="0">
                <a:solidFill>
                  <a:srgbClr val="FF0066"/>
                </a:solidFill>
              </a:rPr>
              <a:t>?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  <p:sp>
        <p:nvSpPr>
          <p:cNvPr id="13331" name="Rectangle 19"/>
          <p:cNvSpPr>
            <a:spLocks noChangeArrowheads="1"/>
          </p:cNvSpPr>
          <p:nvPr/>
        </p:nvSpPr>
        <p:spPr bwMode="auto">
          <a:xfrm>
            <a:off x="49530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Đáp án</a:t>
            </a:r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4192906" y="44958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bò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3352800" y="586740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>
                <a:latin typeface="Times New Roman" panose="02020603050405020304" pitchFamily="18" charset="0"/>
              </a:rPr>
              <a:t>Câu hỏi</a:t>
            </a:r>
          </a:p>
        </p:txBody>
      </p:sp>
      <p:pic>
        <p:nvPicPr>
          <p:cNvPr id="13334" name="Picture 22" descr="WHITME~1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3" descr="XLIGHT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4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5" descr="HAPPYF~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7002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3"/>
                  </p:tgtEl>
                </p:cond>
              </p:nextCondLst>
            </p:seq>
          </p:childTnLst>
        </p:cTn>
      </p:par>
    </p:tnLst>
    <p:bldLst>
      <p:bldP spid="13330" grpId="0"/>
      <p:bldP spid="133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967" y="1207294"/>
            <a:ext cx="10515600" cy="4351338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4341" name="Picture 5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ddedd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Flwr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653039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Flwr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494" y="1739065"/>
            <a:ext cx="365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Picture1d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3048000" y="1600200"/>
            <a:ext cx="60198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WordArt 14"/>
          <p:cNvSpPr>
            <a:spLocks noChangeArrowheads="1" noChangeShapeType="1" noTextEdit="1"/>
          </p:cNvSpPr>
          <p:nvPr/>
        </p:nvSpPr>
        <p:spPr bwMode="auto">
          <a:xfrm>
            <a:off x="4419601" y="533400"/>
            <a:ext cx="471487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sp>
        <p:nvSpPr>
          <p:cNvPr id="14351" name="WordArt 15"/>
          <p:cNvSpPr>
            <a:spLocks noChangeArrowheads="1" noChangeShapeType="1" noTextEdit="1"/>
          </p:cNvSpPr>
          <p:nvPr/>
        </p:nvSpPr>
        <p:spPr bwMode="auto">
          <a:xfrm>
            <a:off x="4953001" y="1752601"/>
            <a:ext cx="2238375" cy="390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oudy Stout"/>
              </a:rPr>
              <a:t>Câu 5</a:t>
            </a:r>
          </a:p>
        </p:txBody>
      </p:sp>
      <p:pic>
        <p:nvPicPr>
          <p:cNvPr id="14352" name="Picture 16" descr="WHITME~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492876"/>
            <a:ext cx="914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XLIGHT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6583363"/>
            <a:ext cx="797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1236332" y="2743200"/>
            <a:ext cx="9578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</a:rPr>
              <a:t>Trong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khổ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thơ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cuối</a:t>
            </a:r>
            <a:r>
              <a:rPr lang="en-US" altLang="en-US" b="1" dirty="0" smtClean="0">
                <a:solidFill>
                  <a:srgbClr val="FF0066"/>
                </a:solidFill>
              </a:rPr>
              <a:t>, </a:t>
            </a:r>
            <a:r>
              <a:rPr lang="en-US" altLang="en-US" b="1" i="1" dirty="0" err="1" smtClean="0">
                <a:solidFill>
                  <a:srgbClr val="FF0066"/>
                </a:solidFill>
              </a:rPr>
              <a:t>chiều</a:t>
            </a:r>
            <a:r>
              <a:rPr lang="en-US" altLang="en-US" b="1" i="1" dirty="0" smtClean="0">
                <a:solidFill>
                  <a:srgbClr val="FF0066"/>
                </a:solidFill>
              </a:rPr>
              <a:t> </a:t>
            </a:r>
            <a:r>
              <a:rPr lang="en-US" altLang="en-US" b="1" i="1" dirty="0" err="1" smtClean="0">
                <a:solidFill>
                  <a:srgbClr val="FF0066"/>
                </a:solidFill>
              </a:rPr>
              <a:t>xuân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có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tâm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trạng</a:t>
            </a:r>
            <a:r>
              <a:rPr lang="en-US" altLang="en-US" b="1" dirty="0" smtClean="0">
                <a:solidFill>
                  <a:srgbClr val="FF0066"/>
                </a:solidFill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</a:rPr>
              <a:t>gì</a:t>
            </a:r>
            <a:r>
              <a:rPr lang="en-US" altLang="en-US" b="1" dirty="0" smtClean="0">
                <a:solidFill>
                  <a:srgbClr val="FF0066"/>
                </a:solidFill>
              </a:rPr>
              <a:t>?</a:t>
            </a:r>
            <a:endParaRPr lang="en-US" altLang="en-US" b="1" dirty="0">
              <a:solidFill>
                <a:srgbClr val="FF0066"/>
              </a:solidFill>
            </a:endParaRPr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4920509" y="552315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Đáp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án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4495800" y="3886200"/>
            <a:ext cx="3276600" cy="914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</a:rPr>
              <a:t>Lưu</a:t>
            </a: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</a:rPr>
              <a:t>luyến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3200400" y="5496890"/>
            <a:ext cx="1371600" cy="457200"/>
          </a:xfrm>
          <a:prstGeom prst="rect">
            <a:avLst/>
          </a:prstGeom>
          <a:solidFill>
            <a:srgbClr val="CCFFCC"/>
          </a:solidFill>
          <a:ln w="38100" cap="rnd">
            <a:solidFill>
              <a:srgbClr val="00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hỏi</a:t>
            </a:r>
            <a:endParaRPr lang="en-US" altLang="en-US" sz="2800" b="1" u="sng" dirty="0">
              <a:latin typeface="Times New Roman" panose="02020603050405020304" pitchFamily="18" charset="0"/>
            </a:endParaRPr>
          </a:p>
        </p:txBody>
      </p:sp>
      <p:pic>
        <p:nvPicPr>
          <p:cNvPr id="14360" name="Picture 24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5" descr="HAPPYF~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862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08752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9"/>
                  </p:tgtEl>
                </p:cond>
              </p:nextCondLst>
            </p:seq>
          </p:childTnLst>
        </p:cTn>
      </p:par>
    </p:tnLst>
    <p:bldLst>
      <p:bldP spid="14356" grpId="0"/>
      <p:bldP spid="143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=""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=""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=""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=""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28">
            <a:extLst>
              <a:ext uri="{FF2B5EF4-FFF2-40B4-BE49-F238E27FC236}">
                <a16:creationId xmlns="" xmlns:a16="http://schemas.microsoft.com/office/drawing/2014/main" id="{9387CBB5-9D39-4561-AFA7-3E2372330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87" y="1928410"/>
            <a:ext cx="3106738" cy="31067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="" xmlns:a16="http://schemas.microsoft.com/office/drawing/2014/main" id="{026F34F1-0CD1-47EE-BB5F-318461F2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1897063"/>
            <a:ext cx="3398838" cy="339883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: 圆角 23">
            <a:extLst>
              <a:ext uri="{FF2B5EF4-FFF2-40B4-BE49-F238E27FC236}">
                <a16:creationId xmlns=""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1061587" y="1246003"/>
            <a:ext cx="3971013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1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: 圆角 23">
            <a:extLst>
              <a:ext uri="{FF2B5EF4-FFF2-40B4-BE49-F238E27FC236}">
                <a16:creationId xmlns=""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1061587" y="3679302"/>
            <a:ext cx="4093373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=""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738963" y="2206733"/>
            <a:ext cx="5685393" cy="2258335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3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6124" y="331214"/>
            <a:ext cx="45111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86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=""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=""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=""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=""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4554245" y="1091235"/>
            <a:ext cx="6702639" cy="346125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rgbClr val="CCE6E4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Em hãy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, </a:t>
            </a:r>
            <a:r>
              <a:rPr lang="en-US" sz="3600" dirty="0" err="1"/>
              <a:t>vè</a:t>
            </a:r>
            <a:r>
              <a:rPr lang="en-US" sz="3600" dirty="0"/>
              <a:t> </a:t>
            </a:r>
            <a:r>
              <a:rPr lang="en-US" sz="3600" dirty="0" err="1"/>
              <a:t>tuyên</a:t>
            </a:r>
            <a:r>
              <a:rPr lang="en-US" sz="3600" dirty="0"/>
              <a:t> </a:t>
            </a:r>
            <a:r>
              <a:rPr lang="en-US" sz="3600" dirty="0" err="1"/>
              <a:t>truyền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8" y="1682523"/>
            <a:ext cx="4267007" cy="438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B45A2F-62E0-426D-9765-419ACBC0D577}"/>
              </a:ext>
            </a:extLst>
          </p:cNvPr>
          <p:cNvSpPr txBox="1"/>
          <p:nvPr/>
        </p:nvSpPr>
        <p:spPr>
          <a:xfrm>
            <a:off x="1631401" y="295192"/>
            <a:ext cx="330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778D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778D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61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=""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=""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=""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=""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829" y="418625"/>
            <a:ext cx="5088199" cy="432026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=""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526905" cy="346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B3686B-9DB3-4736-8DFE-FE382193CFF5}"/>
              </a:ext>
            </a:extLst>
          </p:cNvPr>
          <p:cNvSpPr txBox="1"/>
          <p:nvPr/>
        </p:nvSpPr>
        <p:spPr>
          <a:xfrm>
            <a:off x="2222377" y="1073543"/>
            <a:ext cx="8337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598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theo dõi bài giảng</a:t>
            </a:r>
            <a:endParaRPr lang="en-US" sz="8000" b="1" dirty="0">
              <a:solidFill>
                <a:srgbClr val="598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75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=""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862AA5-7CEF-447E-B497-8973E98BC67B}"/>
              </a:ext>
            </a:extLst>
          </p:cNvPr>
          <p:cNvSpPr txBox="1"/>
          <p:nvPr/>
        </p:nvSpPr>
        <p:spPr>
          <a:xfrm>
            <a:off x="2460385" y="-10921"/>
            <a:ext cx="7830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HÁM PHÁ NHẬN BIẾT 4 MÙA TRONG NĂM-THƯ VIỆN MẦM NON-TOÁN- KHÁM PHÁ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385" y="1097075"/>
            <a:ext cx="11565228" cy="55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4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388A75-E570-498C-9047-C1EEE0F3EB8A}"/>
              </a:ext>
            </a:extLst>
          </p:cNvPr>
          <p:cNvSpPr txBox="1"/>
          <p:nvPr/>
        </p:nvSpPr>
        <p:spPr>
          <a:xfrm>
            <a:off x="852256" y="1145218"/>
            <a:ext cx="10164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Hoạt động </a:t>
            </a:r>
          </a:p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hình thành kiến thức mới</a:t>
            </a:r>
            <a:endParaRPr lang="en-US" sz="7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93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=""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=""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=""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=""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826" y="824106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=""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580" y="214928"/>
            <a:ext cx="5874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noProof="0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3600" b="1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186" y="1068946"/>
            <a:ext cx="53576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Chiều ấm mùi hương thoảng gió đưa</a:t>
            </a:r>
            <a:br>
              <a:rPr lang="vi-VN" sz="2400" dirty="0"/>
            </a:br>
            <a:r>
              <a:rPr lang="vi-VN" sz="2400" dirty="0"/>
              <a:t>Tà tà mưa bụi rắc thưa thưa</a:t>
            </a:r>
            <a:br>
              <a:rPr lang="vi-VN" sz="2400" dirty="0"/>
            </a:br>
            <a:r>
              <a:rPr lang="vi-VN" sz="2400" dirty="0"/>
              <a:t>Cây cam cây quít cành giao nối</a:t>
            </a:r>
            <a:br>
              <a:rPr lang="vi-VN" sz="2400" dirty="0"/>
            </a:br>
            <a:r>
              <a:rPr lang="vi-VN" sz="2400" dirty="0"/>
              <a:t>Lá ngửa lòng tay hoa đón mưa.</a:t>
            </a:r>
            <a:br>
              <a:rPr lang="vi-VN" sz="2400" dirty="0"/>
            </a:br>
            <a:r>
              <a:rPr lang="vi-VN" sz="2400" dirty="0"/>
              <a:t/>
            </a:r>
            <a:br>
              <a:rPr lang="vi-VN" sz="2400" dirty="0"/>
            </a:br>
            <a:r>
              <a:rPr lang="vi-VN" sz="2400" dirty="0"/>
              <a:t>Nào ai nhìn thấy rõ mưa xuân</a:t>
            </a:r>
            <a:br>
              <a:rPr lang="vi-VN" sz="2400" dirty="0"/>
            </a:br>
            <a:r>
              <a:rPr lang="vi-VN" sz="2400" dirty="0"/>
              <a:t>Tơ nhện vừa giăng sợi trắng ngần</a:t>
            </a:r>
            <a:br>
              <a:rPr lang="vi-VN" sz="2400" dirty="0"/>
            </a:br>
            <a:r>
              <a:rPr lang="vi-VN" sz="2400" dirty="0"/>
              <a:t>Bươm bướm cứ bay không ướt cánh</a:t>
            </a:r>
            <a:br>
              <a:rPr lang="vi-VN" sz="2400" dirty="0"/>
            </a:br>
            <a:r>
              <a:rPr lang="vi-VN" sz="2400" dirty="0"/>
              <a:t>Người đi trẩy hội tóc phơi trần.</a:t>
            </a:r>
            <a:br>
              <a:rPr lang="vi-VN" sz="2400" dirty="0"/>
            </a:br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277273" y="2188988"/>
            <a:ext cx="5584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Núi lên gọn nét đá tươi màu</a:t>
            </a:r>
            <a:br>
              <a:rPr lang="vi-VN" sz="2400" dirty="0"/>
            </a:br>
            <a:r>
              <a:rPr lang="vi-VN" sz="2400" dirty="0"/>
              <a:t>Xe lửa về Nam chạy chạy mau</a:t>
            </a:r>
            <a:br>
              <a:rPr lang="vi-VN" sz="2400" dirty="0"/>
            </a:br>
            <a:r>
              <a:rPr lang="vi-VN" sz="2400" dirty="0"/>
              <a:t>Một toán cò bay là mặt ruộng</a:t>
            </a:r>
            <a:br>
              <a:rPr lang="vi-VN" sz="2400" dirty="0"/>
            </a:br>
            <a:r>
              <a:rPr lang="vi-VN" sz="2400" dirty="0"/>
              <a:t>Thành hàng chữ nhất trắng phau phau.</a:t>
            </a:r>
            <a:br>
              <a:rPr lang="vi-VN" sz="2400" dirty="0"/>
            </a:br>
            <a:r>
              <a:rPr lang="vi-VN" sz="2400" dirty="0"/>
              <a:t/>
            </a:r>
            <a:br>
              <a:rPr lang="vi-VN" sz="2400" dirty="0"/>
            </a:br>
            <a:r>
              <a:rPr lang="vi-VN" sz="2400" dirty="0"/>
              <a:t>Bãi lạch bờ dâu sẫm lá tơ</a:t>
            </a:r>
            <a:br>
              <a:rPr lang="vi-VN" sz="2400" dirty="0"/>
            </a:br>
            <a:r>
              <a:rPr lang="vi-VN" sz="2400" dirty="0"/>
              <a:t>Làng bên ẩm ướt giọng chuông mờ</a:t>
            </a:r>
            <a:br>
              <a:rPr lang="vi-VN" sz="2400" dirty="0"/>
            </a:br>
            <a:r>
              <a:rPr lang="vi-VN" sz="2400" dirty="0"/>
              <a:t>Chiều xuân lưu luyến không đành hết</a:t>
            </a:r>
            <a:br>
              <a:rPr lang="vi-VN" sz="2400" dirty="0"/>
            </a:br>
            <a:r>
              <a:rPr lang="vi-VN" sz="2400" dirty="0"/>
              <a:t>Lơ lửng mù sương phảng phất mưa.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9427" y="538093"/>
            <a:ext cx="5598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Đường mát da chân lúa mát mình</a:t>
            </a:r>
            <a:br>
              <a:rPr lang="vi-VN" sz="2400" dirty="0"/>
            </a:br>
            <a:r>
              <a:rPr lang="vi-VN" sz="2400" dirty="0"/>
              <a:t>Đôi bờ cỏ dại nở hoa xanh</a:t>
            </a:r>
            <a:br>
              <a:rPr lang="vi-VN" sz="2400" dirty="0"/>
            </a:br>
            <a:r>
              <a:rPr lang="vi-VN" sz="2400" dirty="0"/>
              <a:t>Gò cao đứng sững trâu kềnh bụng</a:t>
            </a:r>
            <a:br>
              <a:rPr lang="vi-VN" sz="2400" dirty="0"/>
            </a:br>
            <a:r>
              <a:rPr lang="vi-VN" sz="2400" dirty="0"/>
              <a:t>Nghếch mõm nghe vang trống hội đình.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152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=""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=""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=""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=""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=""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=""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14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319596"/>
            <a:ext cx="952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Cảm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nhận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về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ảnh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thiên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nhiên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thơ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133211"/>
              </p:ext>
            </p:extLst>
          </p:nvPr>
        </p:nvGraphicFramePr>
        <p:xfrm>
          <a:off x="1860796" y="3577900"/>
          <a:ext cx="821283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="" xmlns:a16="http://schemas.microsoft.com/office/drawing/2014/main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="" xmlns:a16="http://schemas.microsoft.com/office/drawing/2014/main" val="884986304"/>
                    </a:ext>
                  </a:extLst>
                </a:gridCol>
              </a:tblGrid>
              <a:tr h="44778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j-lt"/>
                        </a:rPr>
                        <a:t>H</a:t>
                      </a:r>
                      <a:r>
                        <a:rPr lang="vi-VN" sz="2800" dirty="0" smtClean="0">
                          <a:latin typeface="+mj-lt"/>
                        </a:rPr>
                        <a:t>ình </a:t>
                      </a:r>
                      <a:r>
                        <a:rPr lang="vi-VN" sz="2800" dirty="0">
                          <a:latin typeface="+mj-lt"/>
                        </a:rPr>
                        <a:t>ảnh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+mj-lt"/>
                        </a:rPr>
                        <a:t>Cảm</a:t>
                      </a:r>
                      <a:r>
                        <a:rPr lang="en-US" sz="2800" dirty="0" smtClean="0">
                          <a:latin typeface="+mj-lt"/>
                        </a:rPr>
                        <a:t> </a:t>
                      </a:r>
                      <a:r>
                        <a:rPr lang="en-US" sz="2800" dirty="0" err="1" smtClean="0">
                          <a:latin typeface="+mj-lt"/>
                        </a:rPr>
                        <a:t>nhận</a:t>
                      </a:r>
                      <a:r>
                        <a:rPr lang="en-US" sz="2800" dirty="0" smtClean="0">
                          <a:latin typeface="+mj-lt"/>
                        </a:rPr>
                        <a:t>.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5476346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0588448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1826562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1284003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2127750"/>
                  </a:ext>
                </a:extLst>
              </a:tr>
              <a:tr h="320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1180729" y="1764920"/>
            <a:ext cx="10682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1: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miêu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2: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qua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29" y="990742"/>
            <a:ext cx="882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Thảo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luận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nhóm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Mỗi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nhóm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nhận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xét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1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khổ</a:t>
            </a:r>
            <a:r>
              <a:rPr lang="en-US" sz="36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+mj-lt"/>
              </a:rPr>
              <a:t>thơ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4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5" y="121402"/>
            <a:ext cx="989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trong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855480" y="789325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H</a:t>
            </a:r>
            <a:r>
              <a:rPr lang="vi-VN" sz="3200" b="1" dirty="0" smtClean="0">
                <a:latin typeface="+mj-lt"/>
              </a:rPr>
              <a:t>ình </a:t>
            </a:r>
            <a:r>
              <a:rPr lang="vi-VN" sz="3200" b="1" dirty="0">
                <a:latin typeface="+mj-lt"/>
              </a:rPr>
              <a:t>ảnh</a:t>
            </a:r>
            <a:r>
              <a:rPr lang="vi-VN" sz="2800" b="1" dirty="0">
                <a:latin typeface="+mj-lt"/>
              </a:rPr>
              <a:t>	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561903" y="75220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Tác dụng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941713" y="2959684"/>
            <a:ext cx="5898648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1119783" y="3083582"/>
            <a:ext cx="5821930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A993930-7B1C-48D3-84F4-E832003B6207}"/>
              </a:ext>
            </a:extLst>
          </p:cNvPr>
          <p:cNvSpPr/>
          <p:nvPr/>
        </p:nvSpPr>
        <p:spPr>
          <a:xfrm>
            <a:off x="7251429" y="4105824"/>
            <a:ext cx="3760631" cy="1640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2112081" y="4269932"/>
            <a:ext cx="5139348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411445" y="1862837"/>
            <a:ext cx="4997681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4928338" y="1695469"/>
            <a:ext cx="6529714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</a:t>
            </a:r>
            <a:r>
              <a:rPr lang="vi-V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5" y="121402"/>
            <a:ext cx="989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</a:rPr>
              <a:t>Cảm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nhận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về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ảnh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nhiên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trong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798802" y="944442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H</a:t>
            </a:r>
            <a:r>
              <a:rPr lang="vi-VN" sz="3200" b="1" dirty="0" smtClean="0">
                <a:latin typeface="+mj-lt"/>
              </a:rPr>
              <a:t>ình </a:t>
            </a:r>
            <a:r>
              <a:rPr lang="vi-VN" sz="3200" b="1" dirty="0">
                <a:latin typeface="+mj-lt"/>
              </a:rPr>
              <a:t>ảnh</a:t>
            </a:r>
            <a:r>
              <a:rPr lang="vi-VN" sz="2800" b="1" dirty="0">
                <a:latin typeface="+mj-lt"/>
              </a:rPr>
              <a:t>	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3" y="929421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Tác dụng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116775" y="4217768"/>
            <a:ext cx="4130449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320604" y="3890967"/>
            <a:ext cx="5628746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269778" y="2008918"/>
            <a:ext cx="6259811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668603" y="2331450"/>
            <a:ext cx="4117570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728</Words>
  <PresentationFormat>Widescreen</PresentationFormat>
  <Paragraphs>102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.VnFree</vt:lpstr>
      <vt:lpstr>Arial</vt:lpstr>
      <vt:lpstr>Arial Black</vt:lpstr>
      <vt:lpstr>Calibri</vt:lpstr>
      <vt:lpstr>Calibri Light</vt:lpstr>
      <vt:lpstr>Goudy Stout</vt:lpstr>
      <vt:lpstr>Tahoma</vt:lpstr>
      <vt:lpstr>Times New Roman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2023-06-20T03:43:47Z</dcterms:created>
  <dcterms:modified xsi:type="dcterms:W3CDTF">2023-06-30T14:16:42Z</dcterms:modified>
</cp:coreProperties>
</file>