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66" r:id="rId7"/>
    <p:sldId id="259" r:id="rId8"/>
    <p:sldId id="278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74" r:id="rId17"/>
    <p:sldId id="273" r:id="rId18"/>
    <p:sldId id="261" r:id="rId19"/>
    <p:sldId id="281" r:id="rId20"/>
    <p:sldId id="285" r:id="rId21"/>
    <p:sldId id="279" r:id="rId22"/>
    <p:sldId id="286" r:id="rId23"/>
    <p:sldId id="287" r:id="rId24"/>
    <p:sldId id="280" r:id="rId25"/>
    <p:sldId id="282" r:id="rId26"/>
    <p:sldId id="294" r:id="rId27"/>
    <p:sldId id="283" r:id="rId28"/>
    <p:sldId id="293" r:id="rId29"/>
    <p:sldId id="288" r:id="rId30"/>
    <p:sldId id="289" r:id="rId31"/>
    <p:sldId id="290" r:id="rId32"/>
    <p:sldId id="291" r:id="rId33"/>
    <p:sldId id="292" r:id="rId34"/>
    <p:sldId id="295" r:id="rId35"/>
    <p:sldId id="296" r:id="rId36"/>
    <p:sldId id="262" r:id="rId37"/>
    <p:sldId id="284" r:id="rId38"/>
    <p:sldId id="263" r:id="rId39"/>
    <p:sldId id="297" r:id="rId40"/>
    <p:sldId id="298" r:id="rId41"/>
    <p:sldId id="299" r:id="rId42"/>
    <p:sldId id="300" r:id="rId43"/>
    <p:sldId id="302" r:id="rId44"/>
    <p:sldId id="301" r:id="rId45"/>
    <p:sldId id="303" r:id="rId46"/>
    <p:sldId id="264" r:id="rId47"/>
    <p:sldId id="265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6A9B-148F-4C80-8646-09717B7F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2B5B-7EC9-4B34-987B-5E4BC2B43A50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6A2C-B7DF-4F1D-98DE-6C74EE5D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6B88E-2636-45AB-B809-42791C0D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52B1-1393-4A64-BF83-EB60E53ECD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589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ECA52-9029-44E8-BA8D-683F73CB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B260-AF3F-4364-8F44-1125FAAE9B0A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40C7D-C0B2-426E-ADFC-6BCDCEB7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AC208-A00C-422E-9526-0EB5034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BEDB8-68FB-452D-AA91-668EECFB1F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3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A1244-FAAB-45AE-8D78-A43850A7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D10A-F12A-4F73-AC14-4E421449B080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3576-5887-4112-B37E-B38165A3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8EBD-7668-4D34-9F28-B23D0BF3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30A6F-B0E5-496B-A564-7C7AEC275E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97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95FE9-25D8-4184-A998-CA8B6AA8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2B6C-EE5F-4BCB-A765-CF20ED30143E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2B36-8265-496A-B836-260A9038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6E9F-D31E-41A5-B774-D6CECEBD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E3D05-D13C-46AF-995F-69F3EB021C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892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84BE6-12BC-4EB9-BAD5-55644E4D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E22B-5E39-4DDC-B078-B62EBFF7E93D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967D-2FB9-4EC1-AF3C-0440B4E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0D7E-8219-45B0-AFAC-4D71EDDF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0F34-01CA-4BA5-AC84-D2F065C0FA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345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23172C-C716-433B-87C9-D4CB42FF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38EF-7694-4D0E-95B4-207B047BE0A7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5902A0-5A10-407B-A983-D047E81B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32A7E-8081-4EBF-A667-49837DEB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99C74-5FDD-4080-A053-3E48B3C864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462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0B40FA-B388-407D-8E91-A7037BA1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A9F3-9220-4E5F-9255-CE4FC5ABDA93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B0E35F-3717-4F2A-A90C-5C441182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29BBE5-56AE-4AA6-B13B-9426AC87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D6EC5-8B41-4097-90AB-85E2A3C7C7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604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383299-7B4F-479C-9DB3-CDAE4420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EE63-8A10-4F76-84A4-487498E7D96A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46C10B-5A9D-41A9-9AE6-3097F2E1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BAF200-092D-4B28-BB1F-BDADF04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5F45-4EA4-408F-8759-9A4E171FBC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33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1E4E79-C243-46AE-8E33-D68D5F4D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32EB-A01B-496D-BDB5-F27984EEC575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96763A-AC94-4BDC-9225-088F856A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716903-045A-4C3D-ACFB-1F1A5EE4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7ABF-2BCD-449A-B313-4DC7BA26BA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743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D973C-61C3-472C-9BB3-0E3FAE03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108F-0126-4147-B351-79F9B6EEFB11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89582E-EEE7-4907-9ABE-AF387ACE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5EE284-722B-4BFB-A011-6A1560BF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1EC8-4287-4DEF-AAF9-2D80715DFC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0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B8DB58-BC30-45E0-A70C-70BD02C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0DDA-F1C2-48E6-8832-BF388B70A085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8479F6-2BC6-4E32-9B69-1696B27F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15AC89-B20C-407C-AD29-7F1A1AD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DDF49-C4EE-4044-91B4-E1F101F54D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147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F4988A-2E68-4D1A-A80E-664D3BFCFB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F1DEB1-6600-42B9-AF50-BC07FB5E8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1510-D6CE-4BC0-B006-9F6B2C45D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66BD69-B30E-4D75-AF16-D117EEE32F9E}" type="datetimeFigureOut">
              <a:rPr lang="en-US"/>
              <a:pPr>
                <a:defRPr/>
              </a:pPr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FFB3A-3A40-4FC2-8484-AE23CE41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C4BD3-F9D2-4399-9912-80DB948E4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BD35BC7-8C29-4CF4-921D-8A447157D68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TI%20TH&#7874;.mp4" TargetMode="External"/><Relationship Id="rId1" Type="http://schemas.microsoft.com/office/2007/relationships/media" Target="file:///C:\Users\HoaLinh\Downloads\SINH-10-CTST\B&#192;I%209-SINH%2010-CTST-STEM\TI%20TH&#7874;.mp4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L&#7908;C%20L&#7840;P.mp4" TargetMode="External"/><Relationship Id="rId1" Type="http://schemas.microsoft.com/office/2007/relationships/media" Target="file:///C:\Users\HoaLinh\Downloads\SINH-10-CTST\B&#192;I%209-SINH%2010-CTST-STEM\L&#7908;C%20L&#7840;P.mp4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https://hoc247.net/fckeditorimg/upload/images/kb.jpg" TargetMode="Externa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chuc%20nang%20Lysosome.mp4" TargetMode="External"/><Relationship Id="rId1" Type="http://schemas.microsoft.com/office/2007/relationships/media" Target="file:///C:\Users\HoaLinh\Downloads\SINH-10-CTST\B&#192;I%209-SINH%2010-CTST-STEM\chuc%20nang%20Lysosome.mp4" TargetMode="Externa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Linh\Downloads\SINH-10-CTST\B&#192;I%209-SINH%2010-CTST-STEM\yt1s.com%20-%20T&#237;nh%20kh&#7843;m%20&#273;&#7897;ng%20c&#7911;a%20m&#224;ng%20sinh%20ch&#7845;t_360p.mp4" TargetMode="External"/><Relationship Id="rId1" Type="http://schemas.microsoft.com/office/2007/relationships/media" Target="file:///C:\Users\HoaLinh\Downloads\SINH-10-CTST\B&#192;I%209-SINH%2010-CTST-STEM\yt1s.com%20-%20T&#237;nh%20kh&#7843;m%20&#273;&#7897;ng%20c&#7911;a%20m&#224;ng%20sinh%20ch&#7845;t_360p.mp4" TargetMode="Externa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0FE78F-9810-4973-A105-9160531A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139700"/>
            <a:ext cx="508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pic>
        <p:nvPicPr>
          <p:cNvPr id="6" name="Picture 5" descr="Vi khuẩn là gì? Có những loại nào? - Bệnh viện Vinmec">
            <a:extLst>
              <a:ext uri="{FF2B5EF4-FFF2-40B4-BE49-F238E27FC236}">
                <a16:creationId xmlns:a16="http://schemas.microsoft.com/office/drawing/2014/main" id="{70CD5251-1F6F-47E8-B466-D36938EE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146175"/>
            <a:ext cx="30146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ãy đóng vai một nhà khoa học và giới thiệu cho mọi người khám phá cấu">
            <a:extLst>
              <a:ext uri="{FF2B5EF4-FFF2-40B4-BE49-F238E27FC236}">
                <a16:creationId xmlns:a16="http://schemas.microsoft.com/office/drawing/2014/main" id="{8C573CAE-C428-41F4-B448-9B6DA2C1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3787775"/>
            <a:ext cx="303053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 luoc ve te bao">
            <a:extLst>
              <a:ext uri="{FF2B5EF4-FFF2-40B4-BE49-F238E27FC236}">
                <a16:creationId xmlns:a16="http://schemas.microsoft.com/office/drawing/2014/main" id="{9C9D2E7F-7EBF-4BD2-9F98-FF17CDAA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984250"/>
            <a:ext cx="38798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ÀI 28: Nấm - Hoc24">
            <a:extLst>
              <a:ext uri="{FF2B5EF4-FFF2-40B4-BE49-F238E27FC236}">
                <a16:creationId xmlns:a16="http://schemas.microsoft.com/office/drawing/2014/main" id="{533B1BB7-3667-41E8-B0EA-374AA8F7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787775"/>
            <a:ext cx="334486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Lý thuyết Trùng roi sinh 7">
            <a:extLst>
              <a:ext uri="{FF2B5EF4-FFF2-40B4-BE49-F238E27FC236}">
                <a16:creationId xmlns:a16="http://schemas.microsoft.com/office/drawing/2014/main" id="{64130382-0517-454A-93AE-3E5FAF91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894138"/>
            <a:ext cx="3609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F561DA-8A3F-4B51-A959-E8E6D3E2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1493838"/>
            <a:ext cx="44672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ảnh sau: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 nào là TB nhân sơ, TB nhân thực?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đâu để phân chia như thế?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55EA2C2-58FA-464E-8EF6-0566B617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6AEF39-89AF-4982-8ED8-1C9113F2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741363"/>
            <a:ext cx="10515600" cy="5000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33D1EE-19B8-4317-968C-5B4C68093037}"/>
              </a:ext>
            </a:extLst>
          </p:cNvPr>
          <p:cNvSpPr txBox="1">
            <a:spLocks/>
          </p:cNvSpPr>
          <p:nvPr/>
        </p:nvSpPr>
        <p:spPr bwMode="auto">
          <a:xfrm>
            <a:off x="415925" y="1376363"/>
            <a:ext cx="24717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pic>
        <p:nvPicPr>
          <p:cNvPr id="11269" name="Picture 7" descr="C:\Users\nguye\Downloads\HINH SINH 10 CHAN TROI ST\H 9.3.jpg">
            <a:extLst>
              <a:ext uri="{FF2B5EF4-FFF2-40B4-BE49-F238E27FC236}">
                <a16:creationId xmlns:a16="http://schemas.microsoft.com/office/drawing/2014/main" id="{C28B66D7-8344-4166-9419-FA425660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489075"/>
            <a:ext cx="49117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C:\Users\nguye\Downloads\HINH SINH 10 CHAN TROI ST\H 9.4.jpg">
            <a:extLst>
              <a:ext uri="{FF2B5EF4-FFF2-40B4-BE49-F238E27FC236}">
                <a16:creationId xmlns:a16="http://schemas.microsoft.com/office/drawing/2014/main" id="{6F9E491F-6C13-4BE1-A071-B64E4B6D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957263"/>
            <a:ext cx="34956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814C6D-D3A7-4459-AD51-1E6B92F5472E}"/>
              </a:ext>
            </a:extLst>
          </p:cNvPr>
          <p:cNvSpPr txBox="1">
            <a:spLocks/>
          </p:cNvSpPr>
          <p:nvPr/>
        </p:nvSpPr>
        <p:spPr bwMode="auto">
          <a:xfrm>
            <a:off x="236538" y="2260600"/>
            <a:ext cx="31591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Hoạt động nhóm (6HS), hoàn thành phiếu học tập số 2: Cấu trúc và chức năng của nhân tế bào</a:t>
            </a: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84151603-3C8A-4021-AA4B-5207BC7D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F468452-01E0-473E-B85D-8D8E2DBF987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D74F7A-FF96-43B9-9FCE-72A32626B491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511300"/>
          <a:ext cx="11379200" cy="51466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79200">
                  <a:extLst>
                    <a:ext uri="{9D8B030D-6E8A-4147-A177-3AD203B41FA5}">
                      <a16:colId xmlns:a16="http://schemas.microsoft.com/office/drawing/2014/main" val="2955057802"/>
                    </a:ext>
                  </a:extLst>
                </a:gridCol>
              </a:tblGrid>
              <a:tr h="51466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9.3,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:……………………………………………..................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H9.4: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(a),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soma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(b)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………………………………………………………………………………………………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1" marR="63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9981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1C65E47-22BA-4CB4-9DA3-BFD69D162D04}"/>
              </a:ext>
            </a:extLst>
          </p:cNvPr>
          <p:cNvSpPr/>
          <p:nvPr/>
        </p:nvSpPr>
        <p:spPr>
          <a:xfrm>
            <a:off x="3432175" y="519113"/>
            <a:ext cx="4997450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Content Placeholder 4">
            <a:extLst>
              <a:ext uri="{FF2B5EF4-FFF2-40B4-BE49-F238E27FC236}">
                <a16:creationId xmlns:a16="http://schemas.microsoft.com/office/drawing/2014/main" id="{E411E251-D916-48E7-A3D4-5340B4AF4FC2}"/>
              </a:ext>
            </a:extLst>
          </p:cNvPr>
          <p:cNvSpPr txBox="1">
            <a:spLocks/>
          </p:cNvSpPr>
          <p:nvPr/>
        </p:nvSpPr>
        <p:spPr bwMode="auto">
          <a:xfrm>
            <a:off x="415925" y="501650"/>
            <a:ext cx="24717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sp>
        <p:nvSpPr>
          <p:cNvPr id="12299" name="Rectangle 6">
            <a:extLst>
              <a:ext uri="{FF2B5EF4-FFF2-40B4-BE49-F238E27FC236}">
                <a16:creationId xmlns:a16="http://schemas.microsoft.com/office/drawing/2014/main" id="{2CB38737-8B29-4533-8235-D86BED2A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C5852EC-9E58-41DE-A9C1-EE70DC80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3315" name="Content Placeholder 4">
            <a:extLst>
              <a:ext uri="{FF2B5EF4-FFF2-40B4-BE49-F238E27FC236}">
                <a16:creationId xmlns:a16="http://schemas.microsoft.com/office/drawing/2014/main" id="{B22A8DD2-9C32-45AD-AD70-2AF5ACFDE982}"/>
              </a:ext>
            </a:extLst>
          </p:cNvPr>
          <p:cNvSpPr txBox="1">
            <a:spLocks/>
          </p:cNvSpPr>
          <p:nvPr/>
        </p:nvSpPr>
        <p:spPr bwMode="auto">
          <a:xfrm>
            <a:off x="415925" y="48260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pic>
        <p:nvPicPr>
          <p:cNvPr id="13316" name="Picture 11" descr="C:\Users\nguye\Downloads\HINH SINH 10 CHAN TROI ST\H 9.3.jpg">
            <a:extLst>
              <a:ext uri="{FF2B5EF4-FFF2-40B4-BE49-F238E27FC236}">
                <a16:creationId xmlns:a16="http://schemas.microsoft.com/office/drawing/2014/main" id="{F3244B3F-63E6-42FF-A1D7-9B16B88B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22338"/>
            <a:ext cx="49117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195F0-FFC6-46B9-904C-20899E1F5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585788"/>
            <a:ext cx="715803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Màng nhân: màng kép, trên màng có đính các ribosome và có các lỗ màng nhân.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F8C43F-8B09-4667-94FC-B1F8AB762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1457325"/>
            <a:ext cx="7292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Lỗ màng nhân: trao đổi chất giữa nhân và TBC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90C770-8B52-438C-B54A-473F6126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1943100"/>
            <a:ext cx="76215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Trong nhân: dịch nhân, chất nhiễm sắc và nhân con </a:t>
            </a:r>
          </a:p>
        </p:txBody>
      </p:sp>
      <p:pic>
        <p:nvPicPr>
          <p:cNvPr id="13320" name="Picture 14" descr="C:\Users\nguye\Downloads\HINH SINH 10 CHAN TROI ST\H 9.4.jpg">
            <a:extLst>
              <a:ext uri="{FF2B5EF4-FFF2-40B4-BE49-F238E27FC236}">
                <a16:creationId xmlns:a16="http://schemas.microsoft.com/office/drawing/2014/main" id="{7B840345-876D-4D3D-8930-9B1EDA02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2524125"/>
            <a:ext cx="4232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3352AA-C9BD-483F-889C-EE06BE5B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4586288"/>
            <a:ext cx="6940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 Cơ thể mới mang phần lớn các đặc điểm của cá thể B vì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nhân được lấy từ cá thể B (nhân chứa DNA mang thông tin di truyền)</a:t>
            </a:r>
          </a:p>
        </p:txBody>
      </p:sp>
      <p:sp>
        <p:nvSpPr>
          <p:cNvPr id="13322" name="Rectangle 9">
            <a:extLst>
              <a:ext uri="{FF2B5EF4-FFF2-40B4-BE49-F238E27FC236}">
                <a16:creationId xmlns:a16="http://schemas.microsoft.com/office/drawing/2014/main" id="{2567940D-8B9C-470C-83E7-93BCF23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6D57A44-935E-4ED2-B0FE-9F2CCDE9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D845BDF4-8D31-4AAA-9F39-782BAAED463E}"/>
              </a:ext>
            </a:extLst>
          </p:cNvPr>
          <p:cNvSpPr txBox="1">
            <a:spLocks/>
          </p:cNvSpPr>
          <p:nvPr/>
        </p:nvSpPr>
        <p:spPr bwMode="auto">
          <a:xfrm>
            <a:off x="415925" y="11493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Nhân tế bào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F04CD-4840-4144-9683-6ABEC71F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58950"/>
            <a:ext cx="112363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Cấu trúc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Có dạng hình bầu dục hoặc hình cầu.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Màng nhân : gồm 2 hai lớp màng( màng kép), có nhiều lỗ nhỏ để lưu thông vật chất giữa nhân và TBC.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Dịch nhân chứa chất nhiễm sắc và nhân con (nhân con gồm prôtêin và rARN)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8DAB9-F351-4144-BF32-4A36D961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560888"/>
            <a:ext cx="86566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Chức năng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Nhân tế bào chứa vật chất di truyền.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Điều khiển mọi hoạt động sống của tế bào.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2" name="Content Placeholder 4">
            <a:extLst>
              <a:ext uri="{FF2B5EF4-FFF2-40B4-BE49-F238E27FC236}">
                <a16:creationId xmlns:a16="http://schemas.microsoft.com/office/drawing/2014/main" id="{93E4F974-9EE1-4FF1-BE6A-85676B72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663575"/>
            <a:ext cx="10515600" cy="498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EAECBE17-1EA4-4CDF-A2ED-A96B5FF7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D9678C7-1F96-464E-9129-C10BC54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9FDD588-1921-4925-9A4E-6E75D9BFE3FA}"/>
              </a:ext>
            </a:extLst>
          </p:cNvPr>
          <p:cNvSpPr txBox="1">
            <a:spLocks/>
          </p:cNvSpPr>
          <p:nvPr/>
        </p:nvSpPr>
        <p:spPr bwMode="auto">
          <a:xfrm>
            <a:off x="415925" y="10969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4D3379F-5147-4414-B1CA-E99290CA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6111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9384D-D9FC-4899-AE71-53A189D5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503363"/>
            <a:ext cx="2144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Bào tương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801581-85B9-4026-B4BC-CB1B417E2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2009775"/>
            <a:ext cx="113363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cầu: Đọc thông tin sách giao khoa, mục II.1 trang 43, trả lời 3 câu hỏi sau (cá nhân HS)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8B2E292-A0A4-4378-93FD-E1A322349A16}"/>
              </a:ext>
            </a:extLst>
          </p:cNvPr>
          <p:cNvSpPr/>
          <p:nvPr/>
        </p:nvSpPr>
        <p:spPr>
          <a:xfrm>
            <a:off x="236538" y="3024188"/>
            <a:ext cx="3529012" cy="353695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TB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EBE7D632-BB0D-4083-AE23-AEDAE0AF23B5}"/>
              </a:ext>
            </a:extLst>
          </p:cNvPr>
          <p:cNvSpPr/>
          <p:nvPr/>
        </p:nvSpPr>
        <p:spPr>
          <a:xfrm>
            <a:off x="4087813" y="3009900"/>
            <a:ext cx="3549650" cy="36036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935B4DB-E7F1-4DEB-BE1D-2CF967FD9FE0}"/>
              </a:ext>
            </a:extLst>
          </p:cNvPr>
          <p:cNvSpPr/>
          <p:nvPr/>
        </p:nvSpPr>
        <p:spPr>
          <a:xfrm>
            <a:off x="7937500" y="3130550"/>
            <a:ext cx="3317875" cy="353853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0" name="Rectangle 9">
            <a:extLst>
              <a:ext uri="{FF2B5EF4-FFF2-40B4-BE49-F238E27FC236}">
                <a16:creationId xmlns:a16="http://schemas.microsoft.com/office/drawing/2014/main" id="{737F3477-0F5C-4F99-88A7-3607A480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C7296A1-A13F-43B4-B975-FED4DADD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id="{77CF5003-D0B5-4CAC-BEBE-D05BA28767A6}"/>
              </a:ext>
            </a:extLst>
          </p:cNvPr>
          <p:cNvSpPr txBox="1">
            <a:spLocks/>
          </p:cNvSpPr>
          <p:nvPr/>
        </p:nvSpPr>
        <p:spPr bwMode="auto">
          <a:xfrm>
            <a:off x="415925" y="10969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27AF68-691B-466C-B092-8521DB3B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6111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A61423D8-3424-454B-A3EE-F0415D99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449388"/>
            <a:ext cx="2144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Bào tương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645390-7FF8-460E-988F-4BD00B1A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2058988"/>
            <a:ext cx="116903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khối tế bào chất đã được tách bỏ các bào quan.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Thành phần: chủ yếu là nước và một số chất khác (ion, các chất hữu cơ)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môi trường diễn ra các quá trình chuyển hóa vật chất và năng lượng của TB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4E54F5F9-9C20-48AC-95B0-7DD3F980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0642193-96A6-4327-B589-8600C736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-26988"/>
            <a:ext cx="4935537" cy="561976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68278-C08E-4316-A6D1-2EEE9D953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031875"/>
            <a:ext cx="39068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A0893-8F6E-4B65-97F2-190A84D5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031875"/>
            <a:ext cx="40259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C637F-B0CA-440B-993C-0274B0507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935038"/>
            <a:ext cx="37131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5BEFD-C42E-4A92-A494-C2CBB04DD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879850"/>
            <a:ext cx="55864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DB492-36E2-457E-9187-34C4A0327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879850"/>
            <a:ext cx="59832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CF1272-8734-42B9-8138-3BEA779EA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0F468E1-531C-4792-ACA0-793880D921CD}"/>
              </a:ext>
            </a:extLst>
          </p:cNvPr>
          <p:cNvSpPr txBox="1">
            <a:spLocks/>
          </p:cNvSpPr>
          <p:nvPr/>
        </p:nvSpPr>
        <p:spPr bwMode="auto">
          <a:xfrm>
            <a:off x="415925" y="509588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08ECB6A-DA8A-44DE-9FD9-3F86A065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2E0A2B-6362-45B2-A978-75EFBF7B4A5D}"/>
              </a:ext>
            </a:extLst>
          </p:cNvPr>
          <p:cNvSpPr/>
          <p:nvPr/>
        </p:nvSpPr>
        <p:spPr>
          <a:xfrm>
            <a:off x="4711700" y="2063750"/>
            <a:ext cx="27368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28260" algn="l"/>
              </a:tabLs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NHÓM 1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0662A-41E1-430D-89DA-D6828566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019175"/>
            <a:ext cx="11887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Hoạt động nhóm 10 phút lắp ghép hình vẽ các bào quan và mảnh ghép kiến thức về: cấu trúc và chức năng các bào quan đã cắt rời vào bảng nhóm sau: </a:t>
            </a:r>
            <a:endParaRPr lang="en-US" altLang="en-US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00C8E2-DE5C-49AB-A827-AF39FDD93472}"/>
              </a:ext>
            </a:extLst>
          </p:cNvPr>
          <p:cNvGraphicFramePr>
            <a:graphicFrameLocks noGrp="1"/>
          </p:cNvGraphicFramePr>
          <p:nvPr/>
        </p:nvGraphicFramePr>
        <p:xfrm>
          <a:off x="392113" y="2616200"/>
          <a:ext cx="11263312" cy="31972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233">
                  <a:extLst>
                    <a:ext uri="{9D8B030D-6E8A-4147-A177-3AD203B41FA5}">
                      <a16:colId xmlns:a16="http://schemas.microsoft.com/office/drawing/2014/main" val="1172576590"/>
                    </a:ext>
                  </a:extLst>
                </a:gridCol>
                <a:gridCol w="1668324">
                  <a:extLst>
                    <a:ext uri="{9D8B030D-6E8A-4147-A177-3AD203B41FA5}">
                      <a16:colId xmlns:a16="http://schemas.microsoft.com/office/drawing/2014/main" val="167136821"/>
                    </a:ext>
                  </a:extLst>
                </a:gridCol>
                <a:gridCol w="2567372">
                  <a:extLst>
                    <a:ext uri="{9D8B030D-6E8A-4147-A177-3AD203B41FA5}">
                      <a16:colId xmlns:a16="http://schemas.microsoft.com/office/drawing/2014/main" val="488303642"/>
                    </a:ext>
                  </a:extLst>
                </a:gridCol>
                <a:gridCol w="2650192">
                  <a:extLst>
                    <a:ext uri="{9D8B030D-6E8A-4147-A177-3AD203B41FA5}">
                      <a16:colId xmlns:a16="http://schemas.microsoft.com/office/drawing/2014/main" val="2134131350"/>
                    </a:ext>
                  </a:extLst>
                </a:gridCol>
                <a:gridCol w="2650192">
                  <a:extLst>
                    <a:ext uri="{9D8B030D-6E8A-4147-A177-3AD203B41FA5}">
                      <a16:colId xmlns:a16="http://schemas.microsoft.com/office/drawing/2014/main" val="1885401138"/>
                    </a:ext>
                  </a:extLst>
                </a:gridCol>
              </a:tblGrid>
              <a:tr h="4567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 quan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vẽ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394936629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Ribosome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500165118"/>
                  </a:ext>
                </a:extLst>
              </a:tr>
              <a:tr h="4567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 nội chất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037803074"/>
                  </a:ext>
                </a:extLst>
              </a:tr>
              <a:tr h="456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770402570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máy Golgi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467864445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 thể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93394275"/>
                  </a:ext>
                </a:extLst>
              </a:tr>
              <a:tr h="4567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 lạp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813496062"/>
                  </a:ext>
                </a:extLst>
              </a:tr>
            </a:tbl>
          </a:graphicData>
        </a:graphic>
      </p:graphicFrame>
      <p:sp>
        <p:nvSpPr>
          <p:cNvPr id="18481" name="Rectangle 6">
            <a:extLst>
              <a:ext uri="{FF2B5EF4-FFF2-40B4-BE49-F238E27FC236}">
                <a16:creationId xmlns:a16="http://schemas.microsoft.com/office/drawing/2014/main" id="{E1849D43-434C-48BE-AB35-0E1C7BAD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  <p:sp>
        <p:nvSpPr>
          <p:cNvPr id="18482" name="Content Placeholder 4">
            <a:extLst>
              <a:ext uri="{FF2B5EF4-FFF2-40B4-BE49-F238E27FC236}">
                <a16:creationId xmlns:a16="http://schemas.microsoft.com/office/drawing/2014/main" id="{D0E616FA-6F07-4BB7-A6F0-3F4C16AB6B5A}"/>
              </a:ext>
            </a:extLst>
          </p:cNvPr>
          <p:cNvSpPr txBox="1">
            <a:spLocks/>
          </p:cNvSpPr>
          <p:nvPr/>
        </p:nvSpPr>
        <p:spPr bwMode="auto">
          <a:xfrm>
            <a:off x="415925" y="509588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0662C00-DB84-4570-8A06-9A1D70C15649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9459" name="Content Placeholder 4">
            <a:extLst>
              <a:ext uri="{FF2B5EF4-FFF2-40B4-BE49-F238E27FC236}">
                <a16:creationId xmlns:a16="http://schemas.microsoft.com/office/drawing/2014/main" id="{2AE373C6-E499-4400-963E-B63ED0B61480}"/>
              </a:ext>
            </a:extLst>
          </p:cNvPr>
          <p:cNvSpPr txBox="1">
            <a:spLocks/>
          </p:cNvSpPr>
          <p:nvPr/>
        </p:nvSpPr>
        <p:spPr bwMode="auto">
          <a:xfrm>
            <a:off x="415925" y="6651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D2F04-C816-4B6C-8E58-826BDB84D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84275"/>
            <a:ext cx="1132046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9A28617A-50A5-4F75-94E5-FE248278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E45491D-46B8-45ED-8681-263A6BAD96F6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0483" name="Content Placeholder 4">
            <a:extLst>
              <a:ext uri="{FF2B5EF4-FFF2-40B4-BE49-F238E27FC236}">
                <a16:creationId xmlns:a16="http://schemas.microsoft.com/office/drawing/2014/main" id="{FD19D768-0747-4366-9AC1-AEABBBBF4CD8}"/>
              </a:ext>
            </a:extLst>
          </p:cNvPr>
          <p:cNvSpPr txBox="1">
            <a:spLocks/>
          </p:cNvSpPr>
          <p:nvPr/>
        </p:nvSpPr>
        <p:spPr bwMode="auto">
          <a:xfrm>
            <a:off x="415925" y="60007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ADA113-2775-4440-9C83-16E6EDDF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71588"/>
            <a:ext cx="206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Ribosome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D631D-41CE-463B-A5DB-4CBE4E86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328738"/>
            <a:ext cx="6516688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61EF8-D1BD-4E0A-A79B-EB13158C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200275"/>
            <a:ext cx="47894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 trúc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Ribosome được cấu tạo từ rRNA và protein, gồm hai tiểu phần lớn và bé.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D8D715-6C1A-4DCF-A9C0-6F8CA587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3973513"/>
            <a:ext cx="56245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 năng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tổng hợp protein cho tế bào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11740BD2-B756-439B-AB8B-3EC777BE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0DEF2D6-5FB6-4E9C-A0A3-5B15F410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139700"/>
            <a:ext cx="5081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pic>
        <p:nvPicPr>
          <p:cNvPr id="6" name="Picture 5" descr="Vi khuẩn là gì? Có những loại nào? - Bệnh viện Vinmec">
            <a:extLst>
              <a:ext uri="{FF2B5EF4-FFF2-40B4-BE49-F238E27FC236}">
                <a16:creationId xmlns:a16="http://schemas.microsoft.com/office/drawing/2014/main" id="{74A85BE6-CB64-4AEA-B319-FA032817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60550"/>
            <a:ext cx="30146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ãy đóng vai một nhà khoa học và giới thiệu cho mọi người khám phá cấu">
            <a:extLst>
              <a:ext uri="{FF2B5EF4-FFF2-40B4-BE49-F238E27FC236}">
                <a16:creationId xmlns:a16="http://schemas.microsoft.com/office/drawing/2014/main" id="{EE302048-86D8-4583-86AA-7017B0ED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1381125"/>
            <a:ext cx="30305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 luoc ve te bao">
            <a:extLst>
              <a:ext uri="{FF2B5EF4-FFF2-40B4-BE49-F238E27FC236}">
                <a16:creationId xmlns:a16="http://schemas.microsoft.com/office/drawing/2014/main" id="{BCC0C497-882C-4C81-8E84-BFAE02B1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506538"/>
            <a:ext cx="38798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ÀI 28: Nấm - Hoc24">
            <a:extLst>
              <a:ext uri="{FF2B5EF4-FFF2-40B4-BE49-F238E27FC236}">
                <a16:creationId xmlns:a16="http://schemas.microsoft.com/office/drawing/2014/main" id="{143DF1BD-5F7A-4325-A89C-AAC7F5BC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4129088"/>
            <a:ext cx="334486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Lý thuyết Trùng roi sinh 7">
            <a:extLst>
              <a:ext uri="{FF2B5EF4-FFF2-40B4-BE49-F238E27FC236}">
                <a16:creationId xmlns:a16="http://schemas.microsoft.com/office/drawing/2014/main" id="{A0BA74DE-C38A-47D2-8D60-A695C341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181475"/>
            <a:ext cx="3609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47F660-550E-48A6-B9DD-1A576AD75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888" y="985838"/>
            <a:ext cx="44672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TB nhân sơ: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EFF00-8317-419D-9D39-E36215817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984250"/>
            <a:ext cx="4468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TB nhân thực: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765CF-5B9E-4490-B589-14313D67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888" y="5665788"/>
            <a:ext cx="446722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Dựa vào cấu trúc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OC) CƠ CHẾ TÁC ĐỘNG KHÁNG SINH LÊN VI KHUẨN | Phạm Thanh Hiếu -  Academia.edu">
            <a:extLst>
              <a:ext uri="{FF2B5EF4-FFF2-40B4-BE49-F238E27FC236}">
                <a16:creationId xmlns:a16="http://schemas.microsoft.com/office/drawing/2014/main" id="{0E1B63FD-3E1F-4091-8E7F-75677F78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50863"/>
            <a:ext cx="98552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C2217BD7-FC76-4190-AB1E-F0D635CC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01613"/>
            <a:ext cx="1018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chế tác động của thuốc kháng sinh lên vi khuẩn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97152C5-0ADD-444E-9202-677DD44F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359955D-29AB-467A-8839-91B981BDD30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C2BB7AF0-7D89-4D45-9B56-7BE33CD539F4}"/>
              </a:ext>
            </a:extLst>
          </p:cNvPr>
          <p:cNvSpPr txBox="1">
            <a:spLocks/>
          </p:cNvSpPr>
          <p:nvPr/>
        </p:nvSpPr>
        <p:spPr bwMode="auto">
          <a:xfrm>
            <a:off x="415925" y="744538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9A9FDE-51FD-4BCE-AD16-0B129B58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198563"/>
            <a:ext cx="2613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Lưới nội chất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2D991-8616-4802-A60A-48281AB9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1878013"/>
            <a:ext cx="609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 nội chất hạt:</a:t>
            </a: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các túi và ống thông nhau, trên màng có đính các </a:t>
            </a:r>
            <a:r>
              <a:rPr lang="en-US" altLang="en-US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ribosome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hợp protein tiết ra ngoài TB, prôtêin cấu tạo màng sinh chất, protein trong lysosome.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9C5CA-F868-4695-BCD1-6115DAEF9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4367213"/>
            <a:ext cx="6096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 nội chất trơn: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các kênh thông nhau, trên màng không đính các ribosome. Bề mặt trơn, có nhiều </a:t>
            </a:r>
            <a:r>
              <a:rPr lang="en-US" altLang="en-US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hợp lipit, chuyển hoá đường, phân huỷ chất độc đối với TB, cơ thể.</a:t>
            </a:r>
          </a:p>
        </p:txBody>
      </p:sp>
      <p:pic>
        <p:nvPicPr>
          <p:cNvPr id="22535" name="Picture 2" descr="Bài 9. Tế bào nhân thực trang 42, 43, 44, 45, 46, 47, 48, 49, 50, 51 Sinh  10 Chân trời sáng tạo | SGK Sinh 10 - Chân trời sáng tạo">
            <a:extLst>
              <a:ext uri="{FF2B5EF4-FFF2-40B4-BE49-F238E27FC236}">
                <a16:creationId xmlns:a16="http://schemas.microsoft.com/office/drawing/2014/main" id="{D01F8C8B-141E-4502-9470-D6FE0032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524000"/>
            <a:ext cx="57023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9">
            <a:extLst>
              <a:ext uri="{FF2B5EF4-FFF2-40B4-BE49-F238E27FC236}">
                <a16:creationId xmlns:a16="http://schemas.microsoft.com/office/drawing/2014/main" id="{0D8C40A1-C428-496C-BEEB-467CE6E18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ức năng của tuyến tụy – Những điều không phải ai cũng biết">
            <a:extLst>
              <a:ext uri="{FF2B5EF4-FFF2-40B4-BE49-F238E27FC236}">
                <a16:creationId xmlns:a16="http://schemas.microsoft.com/office/drawing/2014/main" id="{4417D86C-B93E-4AA6-ADFF-33C97814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42975"/>
            <a:ext cx="57086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ơ chế hoạt động của bạch cầu">
            <a:extLst>
              <a:ext uri="{FF2B5EF4-FFF2-40B4-BE49-F238E27FC236}">
                <a16:creationId xmlns:a16="http://schemas.microsoft.com/office/drawing/2014/main" id="{DF0CF607-D569-47DE-9A4F-3C2D75F2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058863"/>
            <a:ext cx="57769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215CCFF-283D-4B76-9B40-5F6E79ACC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577850"/>
            <a:ext cx="2200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tuyến tụy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465B4D-2CF5-4582-AEF2-7E434CC9D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549275"/>
            <a:ext cx="2119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bạch cầu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2AF27BA-98AD-4ACB-BA50-52CE65D4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-1588"/>
            <a:ext cx="549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có chứa nhiều lưới nội chất hạt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iải đáp] Cấu tạo và chức năng của gan đối với cơ thể như thế nào?">
            <a:extLst>
              <a:ext uri="{FF2B5EF4-FFF2-40B4-BE49-F238E27FC236}">
                <a16:creationId xmlns:a16="http://schemas.microsoft.com/office/drawing/2014/main" id="{13F5C667-3D4C-4F5C-9C7E-97BD090E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57263"/>
            <a:ext cx="106140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6D9DAF-46A4-4706-A3C8-C20B2A3D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160338"/>
            <a:ext cx="7575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có chứa nhiều lưới nội chất trơn (TB gan,…)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271F880-4462-43DB-8C82-CEFF1571E8D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24D3706C-4347-49C6-9E0C-05C707596530}"/>
              </a:ext>
            </a:extLst>
          </p:cNvPr>
          <p:cNvSpPr txBox="1">
            <a:spLocks/>
          </p:cNvSpPr>
          <p:nvPr/>
        </p:nvSpPr>
        <p:spPr bwMode="auto">
          <a:xfrm>
            <a:off x="415925" y="80962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7FF740-7123-4A77-B000-27A31AA3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2636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Bộ máy Golgi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08E1D-D3E4-4C4C-A9ED-3E39D72D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198563"/>
            <a:ext cx="6075362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B36126-3A48-4404-B1B2-80E4A2E2B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044700"/>
            <a:ext cx="52974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Cấu trúc: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hệ thống các túi dẹp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 chồng lên nhau.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A3B89-F7C6-4C0E-9A8C-82F89F32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554413"/>
            <a:ext cx="6096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Chức năng: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tiếp nhận,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 đổi, đóng gói và phân phối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sản phẩm của tế bào.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A10F3940-4F2D-4277-AC67-5809D1F56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C6B13AF-57C8-448F-9D04-6670B185FE7B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6627" name="Content Placeholder 4">
            <a:extLst>
              <a:ext uri="{FF2B5EF4-FFF2-40B4-BE49-F238E27FC236}">
                <a16:creationId xmlns:a16="http://schemas.microsoft.com/office/drawing/2014/main" id="{299443A9-FB68-4841-A4C1-F547174D850F}"/>
              </a:ext>
            </a:extLst>
          </p:cNvPr>
          <p:cNvSpPr txBox="1">
            <a:spLocks/>
          </p:cNvSpPr>
          <p:nvPr/>
        </p:nvSpPr>
        <p:spPr bwMode="auto">
          <a:xfrm>
            <a:off x="415925" y="6270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3E8E31-2379-41B1-A79E-243C2409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1438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Ti thể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3FF58-6E58-4DC2-870D-C816565CC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03338"/>
            <a:ext cx="5719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DC7798-036D-40C0-8182-ACA9ACD4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954213"/>
            <a:ext cx="6096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 trúc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lớp màng bao: Màng ngoài trơn nhẵn. Màng trong gấp nếp tạo thành các mào, trên mào có các enzyme hô hấp. Bên trong là chất nền chứa DNA nhỏ (vòng) và ribosome.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6425A-FC55-49B1-A173-928C7A68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4540250"/>
            <a:ext cx="6096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 năng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tổng hợp ATP : cung cấp năng lượng cho mọi hoạt động sống của tế bào.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2" name="Rectangle 9">
            <a:extLst>
              <a:ext uri="{FF2B5EF4-FFF2-40B4-BE49-F238E27FC236}">
                <a16:creationId xmlns:a16="http://schemas.microsoft.com/office/drawing/2014/main" id="{1F832D33-2FD4-482A-827F-60C3E6841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AF8D2A5-C21E-4743-9B7E-28ACC1BB97E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7651" name="Content Placeholder 4">
            <a:extLst>
              <a:ext uri="{FF2B5EF4-FFF2-40B4-BE49-F238E27FC236}">
                <a16:creationId xmlns:a16="http://schemas.microsoft.com/office/drawing/2014/main" id="{C583CFBC-6F11-4924-B6CA-4EE57B7A86C0}"/>
              </a:ext>
            </a:extLst>
          </p:cNvPr>
          <p:cNvSpPr txBox="1">
            <a:spLocks/>
          </p:cNvSpPr>
          <p:nvPr/>
        </p:nvSpPr>
        <p:spPr bwMode="auto">
          <a:xfrm>
            <a:off x="415925" y="6397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63AE3F5-694E-41A5-8069-C7971C86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1438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Ti thể</a:t>
            </a: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15AD079C-B567-42B1-8E90-1E6251A9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1130300"/>
            <a:ext cx="6727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clip về cấu trúc và chức năng của ti thể</a:t>
            </a:r>
          </a:p>
        </p:txBody>
      </p:sp>
      <p:pic>
        <p:nvPicPr>
          <p:cNvPr id="2" name="TI THỂ">
            <a:hlinkClick r:id="" action="ppaction://media"/>
            <a:extLst>
              <a:ext uri="{FF2B5EF4-FFF2-40B4-BE49-F238E27FC236}">
                <a16:creationId xmlns:a16="http://schemas.microsoft.com/office/drawing/2014/main" id="{1B0FD9D1-0894-4C1A-9597-461E921F48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1036" y="1664721"/>
            <a:ext cx="9604564" cy="4975566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  <p:sp>
        <p:nvSpPr>
          <p:cNvPr id="27655" name="Rectangle 7">
            <a:extLst>
              <a:ext uri="{FF2B5EF4-FFF2-40B4-BE49-F238E27FC236}">
                <a16:creationId xmlns:a16="http://schemas.microsoft.com/office/drawing/2014/main" id="{1648C556-7A5E-425E-94C4-5C5C9FBE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36A35EA-A874-40CF-8B0C-56EA3D840497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8675" name="Content Placeholder 4">
            <a:extLst>
              <a:ext uri="{FF2B5EF4-FFF2-40B4-BE49-F238E27FC236}">
                <a16:creationId xmlns:a16="http://schemas.microsoft.com/office/drawing/2014/main" id="{6645E4DC-90BB-4351-87A9-1ECC055166ED}"/>
              </a:ext>
            </a:extLst>
          </p:cNvPr>
          <p:cNvSpPr txBox="1">
            <a:spLocks/>
          </p:cNvSpPr>
          <p:nvPr/>
        </p:nvSpPr>
        <p:spPr bwMode="auto">
          <a:xfrm>
            <a:off x="415925" y="6794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FDB503-8707-4EFE-AD63-211CACAD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55713"/>
            <a:ext cx="1711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Lục lạp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957D2-97C2-4927-8F1D-884CF158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112838"/>
            <a:ext cx="61785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301BDF-8E60-4A44-BA34-F3763AA5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016125"/>
            <a:ext cx="6096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nl-NL" altLang="en-US" b="1">
                <a:latin typeface="Times New Roman" panose="02020603050405020304" pitchFamily="18" charset="0"/>
                <a:cs typeface="Calibri" panose="020F0502020204030204" pitchFamily="34" charset="0"/>
              </a:rPr>
              <a:t>Cấu trúc</a:t>
            </a: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  2 màng trơn, không gấp nếp. Bên trong là  chất nền (stroma): chứa enzyme cacboxyl, DNA và ribosome ; Các hạt grana: gồm nhiều túi dẹt thylakoid xếp chồng lên nhau chứa hệ sắc tố và các enzyme quang hợp</a:t>
            </a: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BB7AC-EEE2-45BA-A9E4-E55B5C973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5040313"/>
            <a:ext cx="60960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 năng: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thực hiện chức năng quang hợp, tổng hợp các chất cần thiết cho tế bào.</a:t>
            </a: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AFE66D2C-81BB-4748-86AD-5CE1DD4E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7145DCF-1E33-420A-A38D-2D0C5A1CA03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29699" name="Content Placeholder 4">
            <a:extLst>
              <a:ext uri="{FF2B5EF4-FFF2-40B4-BE49-F238E27FC236}">
                <a16:creationId xmlns:a16="http://schemas.microsoft.com/office/drawing/2014/main" id="{EFDD3E32-312F-42EE-BC86-DC3CBE98B8B8}"/>
              </a:ext>
            </a:extLst>
          </p:cNvPr>
          <p:cNvSpPr txBox="1">
            <a:spLocks/>
          </p:cNvSpPr>
          <p:nvPr/>
        </p:nvSpPr>
        <p:spPr bwMode="auto">
          <a:xfrm>
            <a:off x="415925" y="665163"/>
            <a:ext cx="2471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3E8A7BF-07E1-45C5-9F04-902F0D0B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155700"/>
            <a:ext cx="1711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Lục lạp</a:t>
            </a:r>
          </a:p>
        </p:txBody>
      </p:sp>
      <p:pic>
        <p:nvPicPr>
          <p:cNvPr id="3" name="LỤC LẠP">
            <a:hlinkClick r:id="" action="ppaction://media"/>
            <a:extLst>
              <a:ext uri="{FF2B5EF4-FFF2-40B4-BE49-F238E27FC236}">
                <a16:creationId xmlns:a16="http://schemas.microsoft.com/office/drawing/2014/main" id="{B67EC8B1-9BAA-463D-BC82-9CEADAC407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-20000"/>
          </a:blip>
          <a:stretch>
            <a:fillRect/>
          </a:stretch>
        </p:blipFill>
        <p:spPr>
          <a:xfrm>
            <a:off x="2423886" y="1876197"/>
            <a:ext cx="9144000" cy="45681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702" name="Rectangle 4">
            <a:extLst>
              <a:ext uri="{FF2B5EF4-FFF2-40B4-BE49-F238E27FC236}">
                <a16:creationId xmlns:a16="http://schemas.microsoft.com/office/drawing/2014/main" id="{13599D1A-3439-46D3-B1A7-7B76B17E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1130300"/>
            <a:ext cx="6965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clip về cấu trúc và chức năng của lục lạp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075ECE6D-61DA-40FC-9996-FE3789F3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4">
            <a:extLst>
              <a:ext uri="{FF2B5EF4-FFF2-40B4-BE49-F238E27FC236}">
                <a16:creationId xmlns:a16="http://schemas.microsoft.com/office/drawing/2014/main" id="{6A0410C6-860E-48D5-A4D4-33D6EA83D455}"/>
              </a:ext>
            </a:extLst>
          </p:cNvPr>
          <p:cNvSpPr txBox="1">
            <a:spLocks/>
          </p:cNvSpPr>
          <p:nvPr/>
        </p:nvSpPr>
        <p:spPr bwMode="auto">
          <a:xfrm>
            <a:off x="415925" y="64452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0E2FC6-6E7F-477B-B4A1-637D7B750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85875"/>
            <a:ext cx="3938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CD9BF-E50D-4E3C-9FD4-570F3F161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097088"/>
            <a:ext cx="35337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ABECD-8534-4587-AD9D-248FB1FB5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1371600"/>
            <a:ext cx="45529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B1787-B40D-4E70-A968-9B60643A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365625"/>
            <a:ext cx="35433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Sinh học 10 Bài 9: Tế bào nhân thực tiết 2">
            <a:extLst>
              <a:ext uri="{FF2B5EF4-FFF2-40B4-BE49-F238E27FC236}">
                <a16:creationId xmlns:a16="http://schemas.microsoft.com/office/drawing/2014/main" id="{F6CF0B31-4DDF-416D-BFC1-4AD0DB98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4481513"/>
            <a:ext cx="42624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5904C2-B515-4896-9919-376DCFE0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2492375"/>
            <a:ext cx="3167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Quan sát hình 9.10; 9.11; 9.12  đọc thông tin sgk Hoạt động nhóm hoàn thành phiếu học tập số 3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4DD6-68D7-4421-8A6E-7E151D84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  <p:sp>
        <p:nvSpPr>
          <p:cNvPr id="30730" name="Title 1">
            <a:extLst>
              <a:ext uri="{FF2B5EF4-FFF2-40B4-BE49-F238E27FC236}">
                <a16:creationId xmlns:a16="http://schemas.microsoft.com/office/drawing/2014/main" id="{B4EF6990-5E92-4051-BBB6-18846EDFB4B7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7" grpId="0"/>
      <p:bldP spid="1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58EA-31BE-4715-854B-56A3C9C3D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75" y="169863"/>
            <a:ext cx="9623425" cy="1446212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TẾ BÀO NHÂN THỰC</a:t>
            </a:r>
            <a:b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(BÀI 9: TẾ BÀO NHÂN THỰC)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EABAA-E302-4BB4-9241-64B56AA5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63" y="1641475"/>
            <a:ext cx="11169650" cy="5032375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Thời lượng: 5 tiết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CHỦ ĐỀ: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CẤU TẠO TẾ BÀO NHÂN THỰC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I. Nhân tế bào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II. Tế bào chất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III. Màng sinh chất</a:t>
            </a:r>
          </a:p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IV. Các cấu trúc bên ngoài màng sinh chất</a:t>
            </a:r>
          </a:p>
          <a:p>
            <a:pPr algn="l" eaLnBrk="1" hangingPunct="1"/>
            <a:endParaRPr lang="en-US" alt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4">
            <a:extLst>
              <a:ext uri="{FF2B5EF4-FFF2-40B4-BE49-F238E27FC236}">
                <a16:creationId xmlns:a16="http://schemas.microsoft.com/office/drawing/2014/main" id="{DE203C26-B933-40FC-A223-646429E1BE76}"/>
              </a:ext>
            </a:extLst>
          </p:cNvPr>
          <p:cNvSpPr txBox="1">
            <a:spLocks/>
          </p:cNvSpPr>
          <p:nvPr/>
        </p:nvSpPr>
        <p:spPr bwMode="auto">
          <a:xfrm>
            <a:off x="415925" y="708025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1F370398-20D3-452E-ABB2-060E267A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06500"/>
            <a:ext cx="3938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E204D-9761-417C-B170-C556FC2B2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1781175"/>
            <a:ext cx="3849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</a:t>
            </a:r>
            <a:endParaRPr lang="en-US" altLang="en-US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E6A0F4-75E7-4D61-B599-772234DC47FD}"/>
              </a:ext>
            </a:extLst>
          </p:cNvPr>
          <p:cNvGraphicFramePr>
            <a:graphicFrameLocks noGrp="1"/>
          </p:cNvGraphicFramePr>
          <p:nvPr/>
        </p:nvGraphicFramePr>
        <p:xfrm>
          <a:off x="342900" y="2565400"/>
          <a:ext cx="11641138" cy="41084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2761">
                  <a:extLst>
                    <a:ext uri="{9D8B030D-6E8A-4147-A177-3AD203B41FA5}">
                      <a16:colId xmlns:a16="http://schemas.microsoft.com/office/drawing/2014/main" val="427844402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54021127"/>
                    </a:ext>
                  </a:extLst>
                </a:gridCol>
                <a:gridCol w="3732166">
                  <a:extLst>
                    <a:ext uri="{9D8B030D-6E8A-4147-A177-3AD203B41FA5}">
                      <a16:colId xmlns:a16="http://schemas.microsoft.com/office/drawing/2014/main" val="815574521"/>
                    </a:ext>
                  </a:extLst>
                </a:gridCol>
                <a:gridCol w="3462611">
                  <a:extLst>
                    <a:ext uri="{9D8B030D-6E8A-4147-A177-3AD203B41FA5}">
                      <a16:colId xmlns:a16="http://schemas.microsoft.com/office/drawing/2014/main" val="2070849360"/>
                    </a:ext>
                  </a:extLst>
                </a:gridCol>
              </a:tblGrid>
              <a:tr h="456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 quan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620577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156752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Lysosome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Peroxisome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598205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0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0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949498"/>
                  </a:ext>
                </a:extLst>
              </a:tr>
              <a:tr h="912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0" algn="l"/>
                        </a:tabLs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319370"/>
                  </a:ext>
                </a:extLst>
              </a:tr>
            </a:tbl>
          </a:graphicData>
        </a:graphic>
      </p:graphicFrame>
      <p:pic>
        <p:nvPicPr>
          <p:cNvPr id="46084" name="Picture 22" descr="H9.10. Khung xuong TB">
            <a:extLst>
              <a:ext uri="{FF2B5EF4-FFF2-40B4-BE49-F238E27FC236}">
                <a16:creationId xmlns:a16="http://schemas.microsoft.com/office/drawing/2014/main" id="{BB048920-28B0-4D23-BD67-52C14E84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182938"/>
            <a:ext cx="1314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3" descr="H9.11. Lysosome, Perosisome">
            <a:extLst>
              <a:ext uri="{FF2B5EF4-FFF2-40B4-BE49-F238E27FC236}">
                <a16:creationId xmlns:a16="http://schemas.microsoft.com/office/drawing/2014/main" id="{0E16521D-E005-454A-AE41-4B871092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030663"/>
            <a:ext cx="1323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Sinh học 10 Bài 9: Tế bào nhân thực tiết 2">
            <a:extLst>
              <a:ext uri="{FF2B5EF4-FFF2-40B4-BE49-F238E27FC236}">
                <a16:creationId xmlns:a16="http://schemas.microsoft.com/office/drawing/2014/main" id="{277AB9C6-E37E-41D7-B061-FD9246A8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881563"/>
            <a:ext cx="154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1" name="Picture 24" descr="H9.12. Cau tao trung the">
            <a:extLst>
              <a:ext uri="{FF2B5EF4-FFF2-40B4-BE49-F238E27FC236}">
                <a16:creationId xmlns:a16="http://schemas.microsoft.com/office/drawing/2014/main" id="{44287399-7AA1-4082-969B-9CFCFF2B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5729288"/>
            <a:ext cx="1543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5" name="Title 1">
            <a:extLst>
              <a:ext uri="{FF2B5EF4-FFF2-40B4-BE49-F238E27FC236}">
                <a16:creationId xmlns:a16="http://schemas.microsoft.com/office/drawing/2014/main" id="{ECF6B034-DADB-4679-AEE5-01588C488027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1786" name="Rectangle 11">
            <a:extLst>
              <a:ext uri="{FF2B5EF4-FFF2-40B4-BE49-F238E27FC236}">
                <a16:creationId xmlns:a16="http://schemas.microsoft.com/office/drawing/2014/main" id="{5484BED2-B783-4C58-8B0A-B41D0EB9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>
            <a:extLst>
              <a:ext uri="{FF2B5EF4-FFF2-40B4-BE49-F238E27FC236}">
                <a16:creationId xmlns:a16="http://schemas.microsoft.com/office/drawing/2014/main" id="{EB162545-A1EF-455B-99CB-F4BDAFC2B290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11E1CF56-A5AE-4B5C-88BC-58E28885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858EF0-F3BB-49C1-BC49-3E45413DF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090738"/>
            <a:ext cx="58499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507CD38-63F9-4E1C-B03A-34800C1B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401763"/>
            <a:ext cx="33242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 xương tế bào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BCC70-A562-489C-BE36-502F2630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2684463"/>
            <a:ext cx="4510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- Cấu tạo từ các vi ống, vi sợi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và sợi trung gian</a:t>
            </a: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408A0-27B0-4DE4-A315-522720F5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175125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- Giúp ổn định hình dạng TB động vật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Calibri" panose="020F0502020204030204" pitchFamily="34" charset="0"/>
              </a:rPr>
              <a:t> và là nơi neo giữ các bào quan</a:t>
            </a:r>
            <a:endParaRPr lang="en-US" altLang="en-US"/>
          </a:p>
        </p:txBody>
      </p:sp>
      <p:sp>
        <p:nvSpPr>
          <p:cNvPr id="32776" name="Title 1">
            <a:extLst>
              <a:ext uri="{FF2B5EF4-FFF2-40B4-BE49-F238E27FC236}">
                <a16:creationId xmlns:a16="http://schemas.microsoft.com/office/drawing/2014/main" id="{F4B9BEA5-CB56-44B8-856E-3B9AA7EF9B7D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8A2EFA95-542E-47BE-B825-C7C71914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>
            <a:extLst>
              <a:ext uri="{FF2B5EF4-FFF2-40B4-BE49-F238E27FC236}">
                <a16:creationId xmlns:a16="http://schemas.microsoft.com/office/drawing/2014/main" id="{4B0AFA63-9664-40A7-8C33-57835D3DB359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61EBBD72-74C5-47B7-8B0C-AB8A5AA0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454E907-7902-4413-948E-5A59EF89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995363"/>
            <a:ext cx="3984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Lysosome và Peroxisome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6E53A1-D982-40C5-9E3F-32B968B9C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509713"/>
            <a:ext cx="63674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710C9B-9B65-459E-B139-AE8F38F2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146300"/>
            <a:ext cx="609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Chứa nhiều enzyme thủy phân.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Lysosome phân hủy các đại phân tử hữu cơ, bào quan già, tế bào bị tổn thương,…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Peroxisome tham gia chuyển hóa lipid và khử độc cho tế bào.</a:t>
            </a:r>
          </a:p>
        </p:txBody>
      </p:sp>
      <p:sp>
        <p:nvSpPr>
          <p:cNvPr id="33799" name="Title 1">
            <a:extLst>
              <a:ext uri="{FF2B5EF4-FFF2-40B4-BE49-F238E27FC236}">
                <a16:creationId xmlns:a16="http://schemas.microsoft.com/office/drawing/2014/main" id="{19B1F4D5-BD60-4991-A32B-0643B9BA3254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B93E4631-73F2-408F-A35B-7B5D4E12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4">
            <a:extLst>
              <a:ext uri="{FF2B5EF4-FFF2-40B4-BE49-F238E27FC236}">
                <a16:creationId xmlns:a16="http://schemas.microsoft.com/office/drawing/2014/main" id="{5F28DDA1-8D07-433D-964D-37035A4F19D1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0324549B-5940-47BA-A6DC-80B2BD74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A4D077E-058A-4E88-AE11-9A9587C1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1328738"/>
            <a:ext cx="1770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Lysosome </a:t>
            </a:r>
          </a:p>
        </p:txBody>
      </p:sp>
      <p:pic>
        <p:nvPicPr>
          <p:cNvPr id="3" name="chuc nang Lysosome">
            <a:hlinkClick r:id="" action="ppaction://media"/>
            <a:extLst>
              <a:ext uri="{FF2B5EF4-FFF2-40B4-BE49-F238E27FC236}">
                <a16:creationId xmlns:a16="http://schemas.microsoft.com/office/drawing/2014/main" id="{A489AFB2-CB3C-4539-AAD4-83243E96F4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950" y="1897859"/>
            <a:ext cx="10549164" cy="4851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075F9C65-31E4-47D2-9C81-396A53C7A075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82BD380-C23A-4378-AC69-0959A8A5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4">
            <a:extLst>
              <a:ext uri="{FF2B5EF4-FFF2-40B4-BE49-F238E27FC236}">
                <a16:creationId xmlns:a16="http://schemas.microsoft.com/office/drawing/2014/main" id="{5D1CFE3B-5608-4B3C-9125-41BAACB6FA33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55B54C13-3AA1-42D6-99C7-D9C258B8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27FDEDC6-EDF1-48D7-8E87-5B25846B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2227263"/>
            <a:ext cx="6096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Tế bào thực vật có không bào trung tâm lớn thực hiện nhiều chức năng quan trọng: giúp tế bào hút nước, dự trữ chất dinh dưỡng cũng như các sản phẩm thải, bảo vệ tế bào.</a:t>
            </a:r>
          </a:p>
        </p:txBody>
      </p:sp>
      <p:pic>
        <p:nvPicPr>
          <p:cNvPr id="10" name="Picture 2" descr="Sinh học 10 Bài 9: Tế bào nhân thực tiết 2">
            <a:extLst>
              <a:ext uri="{FF2B5EF4-FFF2-40B4-BE49-F238E27FC236}">
                <a16:creationId xmlns:a16="http://schemas.microsoft.com/office/drawing/2014/main" id="{B3DEA3BC-8501-48FB-9270-C46819F8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328738"/>
            <a:ext cx="48323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itle 1">
            <a:extLst>
              <a:ext uri="{FF2B5EF4-FFF2-40B4-BE49-F238E27FC236}">
                <a16:creationId xmlns:a16="http://schemas.microsoft.com/office/drawing/2014/main" id="{5662BF91-7610-49CF-A3D7-72CA4A1D590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5847" name="Rectangle 10">
            <a:extLst>
              <a:ext uri="{FF2B5EF4-FFF2-40B4-BE49-F238E27FC236}">
                <a16:creationId xmlns:a16="http://schemas.microsoft.com/office/drawing/2014/main" id="{64A131DD-8DB4-45C1-8708-D98A5673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>
            <a:extLst>
              <a:ext uri="{FF2B5EF4-FFF2-40B4-BE49-F238E27FC236}">
                <a16:creationId xmlns:a16="http://schemas.microsoft.com/office/drawing/2014/main" id="{E9D91857-3DFC-40A6-92F2-55AA4DAA409C}"/>
              </a:ext>
            </a:extLst>
          </p:cNvPr>
          <p:cNvSpPr txBox="1">
            <a:spLocks/>
          </p:cNvSpPr>
          <p:nvPr/>
        </p:nvSpPr>
        <p:spPr bwMode="auto">
          <a:xfrm>
            <a:off x="415925" y="882650"/>
            <a:ext cx="2471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chất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C63AAB35-29DB-4FA6-8BD0-E7D6C165B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28738"/>
            <a:ext cx="3938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Một số bào quan khác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66854B-918E-4417-AC02-157FB175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421063"/>
            <a:ext cx="609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Chức năng: hình thành thoi phân bào trong quá trình phân chia tế bào.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A6136-786A-4444-AC7E-479BCC45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2058988"/>
            <a:ext cx="5045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- Gồm 2 trung tử (xếp thẳng góc)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>
                <a:latin typeface="Times New Roman" panose="02020603050405020304" pitchFamily="18" charset="0"/>
                <a:cs typeface="Calibri" panose="020F0502020204030204" pitchFamily="34" charset="0"/>
              </a:rPr>
              <a:t>và chất quanh trung tử. </a:t>
            </a:r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452F8-89E2-4094-84DC-29099274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146300"/>
            <a:ext cx="566102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E5A967A4-8F31-45E1-8F6C-3F1298C5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8" y="1439863"/>
            <a:ext cx="1857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thể</a:t>
            </a:r>
          </a:p>
        </p:txBody>
      </p:sp>
      <p:sp>
        <p:nvSpPr>
          <p:cNvPr id="36872" name="Title 1">
            <a:extLst>
              <a:ext uri="{FF2B5EF4-FFF2-40B4-BE49-F238E27FC236}">
                <a16:creationId xmlns:a16="http://schemas.microsoft.com/office/drawing/2014/main" id="{9DA77FE4-774E-4F72-BC2A-B44E6355D4DA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B0BBD990-5C99-4373-AED1-C484D297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ơ chế hình thành bệnh ung thư - Kingfucoidan.vn">
            <a:extLst>
              <a:ext uri="{FF2B5EF4-FFF2-40B4-BE49-F238E27FC236}">
                <a16:creationId xmlns:a16="http://schemas.microsoft.com/office/drawing/2014/main" id="{D8994A2C-D89B-48C0-A049-E8A9DA2A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73075"/>
            <a:ext cx="614362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" descr="https://healthvietnam.vn/photos/174/D%C6%AF%E1%BB%A2C/HVQY/image296.jpg">
            <a:extLst>
              <a:ext uri="{FF2B5EF4-FFF2-40B4-BE49-F238E27FC236}">
                <a16:creationId xmlns:a16="http://schemas.microsoft.com/office/drawing/2014/main" id="{6B37C920-D298-45C0-B998-4CF1864E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244850"/>
            <a:ext cx="68357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E098F99-FA1A-4EE0-B5F9-A205302F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42863"/>
            <a:ext cx="1219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động của một số thuốc vào chu kỳ phân chia tế bào để ngăn ngừa ung thư </a:t>
            </a:r>
          </a:p>
        </p:txBody>
      </p:sp>
      <p:pic>
        <p:nvPicPr>
          <p:cNvPr id="17418" name="Picture 10" descr="Tổng quan về phòng ngừa ung thư | Vinmec">
            <a:extLst>
              <a:ext uri="{FF2B5EF4-FFF2-40B4-BE49-F238E27FC236}">
                <a16:creationId xmlns:a16="http://schemas.microsoft.com/office/drawing/2014/main" id="{5958D54F-8352-4360-ABB0-1449FEA6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65150"/>
            <a:ext cx="468630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16EF2-4307-4603-858D-E4942B3E7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7188"/>
            <a:ext cx="10653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 quan trọng của các loại bào quan của tế bào đối với sức khỏe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Tế Bào (Sinh Học 8)">
            <a:extLst>
              <a:ext uri="{FF2B5EF4-FFF2-40B4-BE49-F238E27FC236}">
                <a16:creationId xmlns:a16="http://schemas.microsoft.com/office/drawing/2014/main" id="{F24CAD56-5CB6-4A6A-B0AB-2999AC71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4575"/>
            <a:ext cx="105378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DB0543-5F19-43DF-A2A1-225389AD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6619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nguye\Downloads\SACH SINH 10 CHAN TROI SANG TAO\HINH SINH 10 CHAN TROI ST\H9.13. Cau tao MSC.jpg">
            <a:extLst>
              <a:ext uri="{FF2B5EF4-FFF2-40B4-BE49-F238E27FC236}">
                <a16:creationId xmlns:a16="http://schemas.microsoft.com/office/drawing/2014/main" id="{12124406-EA0D-43F0-89E6-07305151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05038"/>
            <a:ext cx="55721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nguye\Downloads\SACH SINH 10 CHAN TROI SANG TAO\HINH SINH 10 CHAN TROI ST\H9.14. Chuc nang MSC.jpg">
            <a:extLst>
              <a:ext uri="{FF2B5EF4-FFF2-40B4-BE49-F238E27FC236}">
                <a16:creationId xmlns:a16="http://schemas.microsoft.com/office/drawing/2014/main" id="{F856D26F-39AE-409F-B03C-12807118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187575"/>
            <a:ext cx="573246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2ACE0D-C580-4724-A764-C4490EB3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233488"/>
            <a:ext cx="11830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Đọc SGK mục III trang 48, 49; Quan sát hình 9.13, 9.14,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thảo luận nhóm 10 phút hoàn thành Phiếu học tập số 1 theo kĩ thuật khăn trải bàn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9942" name="Title 1">
            <a:extLst>
              <a:ext uri="{FF2B5EF4-FFF2-40B4-BE49-F238E27FC236}">
                <a16:creationId xmlns:a16="http://schemas.microsoft.com/office/drawing/2014/main" id="{348A1348-E4D2-44DD-9CF5-6B568879EB32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93333-0D07-4C86-A495-3E313C469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4DE7E97-D764-46A4-A0A6-2BA274745F8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F81C5E7-E7DF-4162-8DF7-79172C6E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D4EBE63-5334-48BD-91D3-456B22A1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ED7614-C8A8-4BBC-BABF-611DC8952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1266825"/>
            <a:ext cx="38496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4</a:t>
            </a:r>
            <a:endParaRPr lang="en-US" altLang="en-US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2316A4-5216-468B-B43F-D03A3A8DB34E}"/>
              </a:ext>
            </a:extLst>
          </p:cNvPr>
          <p:cNvGraphicFramePr>
            <a:graphicFrameLocks noGrp="1"/>
          </p:cNvGraphicFramePr>
          <p:nvPr/>
        </p:nvGraphicFramePr>
        <p:xfrm>
          <a:off x="160338" y="2278063"/>
          <a:ext cx="11957050" cy="4240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06381">
                  <a:extLst>
                    <a:ext uri="{9D8B030D-6E8A-4147-A177-3AD203B41FA5}">
                      <a16:colId xmlns:a16="http://schemas.microsoft.com/office/drawing/2014/main" val="335139237"/>
                    </a:ext>
                  </a:extLst>
                </a:gridCol>
                <a:gridCol w="5750669">
                  <a:extLst>
                    <a:ext uri="{9D8B030D-6E8A-4147-A177-3AD203B41FA5}">
                      <a16:colId xmlns:a16="http://schemas.microsoft.com/office/drawing/2014/main" val="1780232498"/>
                    </a:ext>
                  </a:extLst>
                </a:gridCol>
              </a:tblGrid>
              <a:tr h="424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599239"/>
                  </a:ext>
                </a:extLst>
              </a:tr>
              <a:tr h="38161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Gồm 2 lớp (lớp kép) phôtpholipit quay đầu kị nước vào nhau.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Nhiều phân tử prôtêin xen kẽ (xuyên màng).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Prôtêin ở bề mặt (bám màng).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Các tế bào động vật có nhiều phân tử colestêron.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prôtêin liên kết với lipit tạo lipôprôtêin hay liên kết với cacbohyđrat tạo glycoprotein.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Thu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tin).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"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chuẩn"giữ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6882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551C690-9AB8-4E0F-8349-03556D17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1711325"/>
            <a:ext cx="11266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 các thành phần cấu trúc tương ứng với chức năng của màng sinh chất</a:t>
            </a:r>
          </a:p>
        </p:txBody>
      </p:sp>
      <p:sp>
        <p:nvSpPr>
          <p:cNvPr id="40978" name="Rectangle 7">
            <a:extLst>
              <a:ext uri="{FF2B5EF4-FFF2-40B4-BE49-F238E27FC236}">
                <a16:creationId xmlns:a16="http://schemas.microsoft.com/office/drawing/2014/main" id="{74EB0DA5-1FA8-4989-B4F5-A97F35D49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E22ABC-4A0B-436C-AA77-F158D50B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7B685F-EE48-49B2-9C56-C4D27231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775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4E703-FE03-4AFB-9CE9-E4928024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8" y="676275"/>
            <a:ext cx="10515600" cy="498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pic>
        <p:nvPicPr>
          <p:cNvPr id="6" name="Picture 5" descr="C:\Users\nguye\Downloads\z3598501157557_69e8f31662c68d974814eaaa248d5e38 (1).jpg">
            <a:extLst>
              <a:ext uri="{FF2B5EF4-FFF2-40B4-BE49-F238E27FC236}">
                <a16:creationId xmlns:a16="http://schemas.microsoft.com/office/drawing/2014/main" id="{310EA36E-8E74-48FA-8809-516C7CAE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384300"/>
            <a:ext cx="725011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E51D1F-AD65-446F-8914-97DF639A6A31}"/>
              </a:ext>
            </a:extLst>
          </p:cNvPr>
          <p:cNvSpPr txBox="1">
            <a:spLocks/>
          </p:cNvSpPr>
          <p:nvPr/>
        </p:nvSpPr>
        <p:spPr bwMode="auto">
          <a:xfrm>
            <a:off x="392113" y="1893888"/>
            <a:ext cx="3370262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Quan sát hình 9.2, thảo luận cặp đôi, hoàn thành phiếu học tập số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3920694-AAF3-494B-91E8-CCF5DA309DB6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B15250A-8CDB-48F6-BFF6-F6F58C1E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155DB8A-EB53-448F-8880-6E19138C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nguye\Downloads\SACH SINH 10 CHAN TROI SANG TAO\HINH SINH 10 CHAN TROI ST\H9.13. Cau tao MSC.jpg">
            <a:extLst>
              <a:ext uri="{FF2B5EF4-FFF2-40B4-BE49-F238E27FC236}">
                <a16:creationId xmlns:a16="http://schemas.microsoft.com/office/drawing/2014/main" id="{5701CC05-C18A-4A45-BCD5-35AB5566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233488"/>
            <a:ext cx="6223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BACD0A-7818-41FC-8786-CBF690A1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665288"/>
            <a:ext cx="60960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Gồm 2 thành phần chủ yếu: 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Lớp kép phospholipid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Protein (xuyên màng và bám màng).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Trên màng có các glycoprotein (carbohydrate + protein), glycolipid (carbohydrate + lipid).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Ngoài ra, ở tế bào động vật có nhiều phân tử cholesterol (tăng tính ổn định của màng)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FA359FE0-54C4-4A6F-BF21-FE9B4B2A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3F2FEE6-321B-4D92-B7A7-5AA6FCD1BEA3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6E7E8B5-E309-47ED-A4A7-545FBA54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AD55109-208E-4D22-AA0B-91FE06A3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nguye\Downloads\SACH SINH 10 CHAN TROI SANG TAO\HINH SINH 10 CHAN TROI ST\H9.14. Chuc nang MSC.jpg">
            <a:extLst>
              <a:ext uri="{FF2B5EF4-FFF2-40B4-BE49-F238E27FC236}">
                <a16:creationId xmlns:a16="http://schemas.microsoft.com/office/drawing/2014/main" id="{A9941139-28F8-43E9-8201-3ABDECB2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233488"/>
            <a:ext cx="48768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09D769-D36D-48B9-9CAE-D2A49F8DC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2370138"/>
            <a:ext cx="683101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chuyển các chất và trao đổi chất với môi trường có chọn lọc (bán thấm): nhờ phospholipid, protein xuyên màng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Thụ thể thu nhận thông tin: Prôtêin ở bề mặt (protein bám màng)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biết tế bào (dấu chuẩn): lipôprôtêin,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glycoprotein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F6A8D-BE0B-4234-A8EC-24B575C8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644650"/>
            <a:ext cx="6418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phù hợp giữa cấu trúc và chức năng:</a:t>
            </a:r>
          </a:p>
        </p:txBody>
      </p:sp>
      <p:sp>
        <p:nvSpPr>
          <p:cNvPr id="43016" name="Rectangle 7">
            <a:extLst>
              <a:ext uri="{FF2B5EF4-FFF2-40B4-BE49-F238E27FC236}">
                <a16:creationId xmlns:a16="http://schemas.microsoft.com/office/drawing/2014/main" id="{48CD5EB9-BA8A-4499-993E-9CA8D3FE4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8B6C8AD-AF23-418B-9BA7-A54CB6713C9A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D89CA43-3453-4936-B1A4-74C2544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DC74B0A-61EE-4BA6-AD8F-8BE39CD71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yt1s.com - Tính khảm động của màng sinh chất_360p">
            <a:hlinkClick r:id="" action="ppaction://media"/>
            <a:extLst>
              <a:ext uri="{FF2B5EF4-FFF2-40B4-BE49-F238E27FC236}">
                <a16:creationId xmlns:a16="http://schemas.microsoft.com/office/drawing/2014/main" id="{88D1C755-2E1F-4B88-A0EA-AEAB27EC56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2686" y="1816688"/>
            <a:ext cx="9245600" cy="4830855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44038" name="Rectangle 8">
            <a:extLst>
              <a:ext uri="{FF2B5EF4-FFF2-40B4-BE49-F238E27FC236}">
                <a16:creationId xmlns:a16="http://schemas.microsoft.com/office/drawing/2014/main" id="{CAC23273-1529-499A-940F-AC63DEB52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235075"/>
            <a:ext cx="5797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khảm động của màng sinh chất</a:t>
            </a:r>
            <a:endParaRPr lang="en-US" altLang="en-US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Vai Trò Xét Nghiệm HLA Đánh Giá Đào Thải Sau Ghép Thận">
            <a:extLst>
              <a:ext uri="{FF2B5EF4-FFF2-40B4-BE49-F238E27FC236}">
                <a16:creationId xmlns:a16="http://schemas.microsoft.com/office/drawing/2014/main" id="{F7013A88-3126-4DDA-BED7-587D7D2B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698625"/>
            <a:ext cx="7850187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>
            <a:extLst>
              <a:ext uri="{FF2B5EF4-FFF2-40B4-BE49-F238E27FC236}">
                <a16:creationId xmlns:a16="http://schemas.microsoft.com/office/drawing/2014/main" id="{A01F9529-143C-43E2-9B8A-E69C6DAE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144588"/>
            <a:ext cx="3157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FAC1068E-E69E-41CA-A689-7062D6BD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5061" name="Title 1">
            <a:extLst>
              <a:ext uri="{FF2B5EF4-FFF2-40B4-BE49-F238E27FC236}">
                <a16:creationId xmlns:a16="http://schemas.microsoft.com/office/drawing/2014/main" id="{BC17E854-67C0-4897-A19F-B3DD77F8CC6B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A14E2-3E1E-4679-BD18-53B8570FD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441575"/>
            <a:ext cx="41179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 ghép mô có thể xảy ra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tượng đào thài là do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“dấu chuẩn”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glycoprotein trên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 sinh chất</a:t>
            </a:r>
          </a:p>
        </p:txBody>
      </p:sp>
      <p:sp>
        <p:nvSpPr>
          <p:cNvPr id="45063" name="Rectangle 6">
            <a:extLst>
              <a:ext uri="{FF2B5EF4-FFF2-40B4-BE49-F238E27FC236}">
                <a16:creationId xmlns:a16="http://schemas.microsoft.com/office/drawing/2014/main" id="{E1580468-E656-4089-B8F7-209205EA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5A4738B-3671-48A8-9BC5-4F47249FE3E8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C0E427F-7A6B-420B-BD1F-DFA09EBF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BC61C-99D7-496D-8D85-994C82CB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246188"/>
            <a:ext cx="6675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Các cấu trúc bên ngoài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7D2AC-A25C-442B-BCBE-FF64AB81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84463"/>
            <a:ext cx="55435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icrotubules">
            <a:extLst>
              <a:ext uri="{FF2B5EF4-FFF2-40B4-BE49-F238E27FC236}">
                <a16:creationId xmlns:a16="http://schemas.microsoft.com/office/drawing/2014/main" id="{8C909C5F-F627-4DAA-96F7-B2515748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771775"/>
            <a:ext cx="5748338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BC9076-63E5-4BC5-B94E-95B762BE3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1738313"/>
            <a:ext cx="909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cầu: Đọc sách giáo khoa mục IV trang 50, quan sát hình,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thảo luận cặp đôi hoàn thành nội dung bảng nhóm 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D880CF31-DC05-4687-BC40-68C710CBD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53C47B9-575A-49A5-B9EC-C33B042E0ADF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F95E076-1088-42F6-8E83-78764B33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MÀNG SINH CHẤT; CÁC CẤU TRÚC BÊN NGOÀI MÀNG SINH CHẤT.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0DC13966-110E-4593-B354-A66C1F49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130300"/>
            <a:ext cx="6675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Các cấu trúc bên ngoài màng sinh chất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187B6-90DB-49A8-9751-6F7FC615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887538"/>
            <a:ext cx="60388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9649C7-3013-4415-8C60-DEC51E4A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73213"/>
            <a:ext cx="64008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 bào thực vật: cấu tạo chủ yếu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xenlulôzơ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Tế bào nấm: cấu tạo bằng kitin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Thành TB có chức năng bảo vệ và quy định hình dạng của TB</a:t>
            </a: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418" name="Picture 2" descr="Cải tiến trong dẫn xuất nấm men: Góp phần phát triển thủy sản bền vững –  Tạp chí Thủy sản Việt Nam">
            <a:extLst>
              <a:ext uri="{FF2B5EF4-FFF2-40B4-BE49-F238E27FC236}">
                <a16:creationId xmlns:a16="http://schemas.microsoft.com/office/drawing/2014/main" id="{0A833BF2-678F-4783-BD5B-CE3D0AAF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194175"/>
            <a:ext cx="71437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7">
            <a:extLst>
              <a:ext uri="{FF2B5EF4-FFF2-40B4-BE49-F238E27FC236}">
                <a16:creationId xmlns:a16="http://schemas.microsoft.com/office/drawing/2014/main" id="{5C801EEF-A6EF-48F3-9CDB-76A2E4D1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6D3EDD-3519-4087-8CE6-B23680EE8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60375"/>
            <a:ext cx="10085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MÔ HÌNH TẾ BÀO NHÂN THỰC; LUYỆN TẬP</a:t>
            </a: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A23513A6-DBB4-497C-A340-9C24BA9A3FCC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48132" name="Title 1">
            <a:extLst>
              <a:ext uri="{FF2B5EF4-FFF2-40B4-BE49-F238E27FC236}">
                <a16:creationId xmlns:a16="http://schemas.microsoft.com/office/drawing/2014/main" id="{CF9B88C7-D597-47F6-9DE6-C96CD4CCA1B6}"/>
              </a:ext>
            </a:extLst>
          </p:cNvPr>
          <p:cNvSpPr txBox="1">
            <a:spLocks/>
          </p:cNvSpPr>
          <p:nvPr/>
        </p:nvSpPr>
        <p:spPr bwMode="auto">
          <a:xfrm>
            <a:off x="3130550" y="2105025"/>
            <a:ext cx="49355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 mô hình của các nhóm làm xong, chụp ảnh đưa lên đây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388758-1258-4C8A-AAC8-29D75E17F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239713"/>
            <a:ext cx="224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/>
          </a:p>
        </p:txBody>
      </p:sp>
      <p:pic>
        <p:nvPicPr>
          <p:cNvPr id="3" name="Picture 2" descr="Cấu trúc và chức năng của tế bào bình thường | Vinmec">
            <a:extLst>
              <a:ext uri="{FF2B5EF4-FFF2-40B4-BE49-F238E27FC236}">
                <a16:creationId xmlns:a16="http://schemas.microsoft.com/office/drawing/2014/main" id="{D3CA9B09-4751-4C21-ADF0-6C283B73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 r="20306"/>
          <a:stretch>
            <a:fillRect/>
          </a:stretch>
        </p:blipFill>
        <p:spPr bwMode="auto">
          <a:xfrm>
            <a:off x="255588" y="1612900"/>
            <a:ext cx="23177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ĐịNh Nghĩa Mạng lưới nội chất trơn TổNg Giá Trị CủA Khái NiệM Này. Đây Là  Gì Mạng lưới nội chất trơn">
            <a:extLst>
              <a:ext uri="{FF2B5EF4-FFF2-40B4-BE49-F238E27FC236}">
                <a16:creationId xmlns:a16="http://schemas.microsoft.com/office/drawing/2014/main" id="{DD7BCD85-2A4D-49C6-855F-1FA30FCC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0"/>
          <a:stretch>
            <a:fillRect/>
          </a:stretch>
        </p:blipFill>
        <p:spPr bwMode="auto">
          <a:xfrm>
            <a:off x="2903538" y="1612900"/>
            <a:ext cx="20685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ĐịNh Nghĩa lưới nội chất thô TổNg Giá Trị CủA Khái NiệM Này. Đây Là Gì lưới  nội chất thô">
            <a:extLst>
              <a:ext uri="{FF2B5EF4-FFF2-40B4-BE49-F238E27FC236}">
                <a16:creationId xmlns:a16="http://schemas.microsoft.com/office/drawing/2014/main" id="{71115669-5845-4042-9A3B-D41B0E1F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408113"/>
            <a:ext cx="20193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ộ máy gôngi 13 - Sinh học 10 - Nguyễn Văn Lương - Website BIOLOGY">
            <a:extLst>
              <a:ext uri="{FF2B5EF4-FFF2-40B4-BE49-F238E27FC236}">
                <a16:creationId xmlns:a16="http://schemas.microsoft.com/office/drawing/2014/main" id="{8C861886-E0A9-414B-99C3-2F54A61E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41228" r="30159" b="4129"/>
          <a:stretch>
            <a:fillRect/>
          </a:stretch>
        </p:blipFill>
        <p:spPr bwMode="auto">
          <a:xfrm>
            <a:off x="7170738" y="1408113"/>
            <a:ext cx="19589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ý thuyết Sinh học 10 Bài 8 + Bài 9: Tế bào nhân thực">
            <a:extLst>
              <a:ext uri="{FF2B5EF4-FFF2-40B4-BE49-F238E27FC236}">
                <a16:creationId xmlns:a16="http://schemas.microsoft.com/office/drawing/2014/main" id="{EB034E0A-6730-4503-AFF2-9770F659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1408113"/>
            <a:ext cx="2473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Ơ ĐỒ CẤU TẠO TI THỂ - Sinh học 10 - Nguyễn Văn Tiệp - Website của Trường  THPT Trại Cau">
            <a:extLst>
              <a:ext uri="{FF2B5EF4-FFF2-40B4-BE49-F238E27FC236}">
                <a16:creationId xmlns:a16="http://schemas.microsoft.com/office/drawing/2014/main" id="{9412D948-3A67-4632-BC1C-489050BA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11663"/>
            <a:ext cx="20637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ức năng của lục lạp là">
            <a:extLst>
              <a:ext uri="{FF2B5EF4-FFF2-40B4-BE49-F238E27FC236}">
                <a16:creationId xmlns:a16="http://schemas.microsoft.com/office/drawing/2014/main" id="{C95EED21-BA2D-4C31-8268-E8E0022F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411663"/>
            <a:ext cx="2176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hung xương tế bào - Sinh học 10 SNC - Nguyễn Lương Hùng - Thư viện Tư liệu  giáo dục">
            <a:extLst>
              <a:ext uri="{FF2B5EF4-FFF2-40B4-BE49-F238E27FC236}">
                <a16:creationId xmlns:a16="http://schemas.microsoft.com/office/drawing/2014/main" id="{D9A3B371-D0E3-465E-8912-4141EAC2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b="10530"/>
          <a:stretch>
            <a:fillRect/>
          </a:stretch>
        </p:blipFill>
        <p:spPr bwMode="auto">
          <a:xfrm>
            <a:off x="5807075" y="4267200"/>
            <a:ext cx="26273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ấu tạo tế bào sinh vật nhân thực(tiếp)">
            <a:extLst>
              <a:ext uri="{FF2B5EF4-FFF2-40B4-BE49-F238E27FC236}">
                <a16:creationId xmlns:a16="http://schemas.microsoft.com/office/drawing/2014/main" id="{725D10AD-4CE3-4EBC-A880-C5DB32C7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391025"/>
            <a:ext cx="223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7B9CC-AE2C-4D70-A5EB-1FA459435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658813"/>
            <a:ext cx="11537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b="1">
                <a:latin typeface="Times New Roman" panose="02020603050405020304" pitchFamily="18" charset="0"/>
                <a:cs typeface="Calibri" panose="020F0502020204030204" pitchFamily="34" charset="0"/>
              </a:rPr>
              <a:t>Phiếu bài tập số 1: </a:t>
            </a:r>
            <a:r>
              <a:rPr lang="pt-BR" altLang="en-US">
                <a:latin typeface="Times New Roman" panose="02020603050405020304" pitchFamily="18" charset="0"/>
                <a:cs typeface="Calibri" panose="020F0502020204030204" pitchFamily="34" charset="0"/>
              </a:rPr>
              <a:t>Quan sát hình, ghi tên các thành phần và bào quan của TB nhân thực đúng với các hình sau:</a:t>
            </a:r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C1E3A-752A-4E2B-8D37-0B66BE69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363" y="3595688"/>
            <a:ext cx="26955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795066-B974-434C-AC67-D995EE40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684588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5F61-0F4B-4637-A397-D1CB5EAE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3678238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F810C1-6BE6-4BDD-B57F-B4F4B816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3613150"/>
            <a:ext cx="2697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4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92C212-7B44-4A3D-A17F-D707D3CF9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3" y="35671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5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5732C9-73B2-4BB7-AF2D-B492E0A7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5" y="61452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6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CC45E-E7C3-4C79-99BC-955B5124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61452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7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D0135-2BE9-4D77-887E-4B7B8A21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145213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8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8860D3-BBB0-4D7D-9383-63087E9FF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6199188"/>
            <a:ext cx="269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9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09C19FF7-C3F0-4996-91DC-888FC345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239713"/>
            <a:ext cx="224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/>
          </a:p>
        </p:txBody>
      </p:sp>
      <p:pic>
        <p:nvPicPr>
          <p:cNvPr id="50179" name="Picture 2" descr="Cấu trúc và chức năng của tế bào bình thường | Vinmec">
            <a:extLst>
              <a:ext uri="{FF2B5EF4-FFF2-40B4-BE49-F238E27FC236}">
                <a16:creationId xmlns:a16="http://schemas.microsoft.com/office/drawing/2014/main" id="{35B88B8A-38C8-42B3-9C23-8FE4EF11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 r="20306"/>
          <a:stretch>
            <a:fillRect/>
          </a:stretch>
        </p:blipFill>
        <p:spPr bwMode="auto">
          <a:xfrm>
            <a:off x="255588" y="1293813"/>
            <a:ext cx="23177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ĐịNh Nghĩa Mạng lưới nội chất trơn TổNg Giá Trị CủA Khái NiệM Này. Đây Là  Gì Mạng lưới nội chất trơn">
            <a:extLst>
              <a:ext uri="{FF2B5EF4-FFF2-40B4-BE49-F238E27FC236}">
                <a16:creationId xmlns:a16="http://schemas.microsoft.com/office/drawing/2014/main" id="{648F109F-492F-44F5-AD84-5479AC6A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0"/>
          <a:stretch>
            <a:fillRect/>
          </a:stretch>
        </p:blipFill>
        <p:spPr bwMode="auto">
          <a:xfrm>
            <a:off x="2903538" y="1293813"/>
            <a:ext cx="20685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ĐịNh Nghĩa lưới nội chất thô TổNg Giá Trị CủA Khái NiệM Này. Đây Là Gì lưới  nội chất thô">
            <a:extLst>
              <a:ext uri="{FF2B5EF4-FFF2-40B4-BE49-F238E27FC236}">
                <a16:creationId xmlns:a16="http://schemas.microsoft.com/office/drawing/2014/main" id="{0AEE13BB-DD04-4B94-B9E0-BAA85B06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089025"/>
            <a:ext cx="20193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Bộ máy gôngi 13 - Sinh học 10 - Nguyễn Văn Lương - Website BIOLOGY">
            <a:extLst>
              <a:ext uri="{FF2B5EF4-FFF2-40B4-BE49-F238E27FC236}">
                <a16:creationId xmlns:a16="http://schemas.microsoft.com/office/drawing/2014/main" id="{A2B854DC-C996-45CA-9708-F8D51AAE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41228" r="30159" b="4129"/>
          <a:stretch>
            <a:fillRect/>
          </a:stretch>
        </p:blipFill>
        <p:spPr bwMode="auto">
          <a:xfrm>
            <a:off x="7170738" y="1089025"/>
            <a:ext cx="19589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Lý thuyết Sinh học 10 Bài 8 + Bài 9: Tế bào nhân thực">
            <a:extLst>
              <a:ext uri="{FF2B5EF4-FFF2-40B4-BE49-F238E27FC236}">
                <a16:creationId xmlns:a16="http://schemas.microsoft.com/office/drawing/2014/main" id="{187D577A-7481-43D5-A130-2FF44EA9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1089025"/>
            <a:ext cx="2473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7" descr="SƠ ĐỒ CẤU TẠO TI THỂ - Sinh học 10 - Nguyễn Văn Tiệp - Website của Trường  THPT Trại Cau">
            <a:extLst>
              <a:ext uri="{FF2B5EF4-FFF2-40B4-BE49-F238E27FC236}">
                <a16:creationId xmlns:a16="http://schemas.microsoft.com/office/drawing/2014/main" id="{EAEF276E-D1D6-4010-8681-88FA745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81488"/>
            <a:ext cx="20637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8" descr="Chức năng của lục lạp là">
            <a:extLst>
              <a:ext uri="{FF2B5EF4-FFF2-40B4-BE49-F238E27FC236}">
                <a16:creationId xmlns:a16="http://schemas.microsoft.com/office/drawing/2014/main" id="{22C182EF-90EF-413C-9A66-080FD611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281488"/>
            <a:ext cx="2176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9" descr="Khung xương tế bào - Sinh học 10 SNC - Nguyễn Lương Hùng - Thư viện Tư liệu  giáo dục">
            <a:extLst>
              <a:ext uri="{FF2B5EF4-FFF2-40B4-BE49-F238E27FC236}">
                <a16:creationId xmlns:a16="http://schemas.microsoft.com/office/drawing/2014/main" id="{43058E67-49BC-4BDD-9F8D-AFB2FB50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b="10530"/>
          <a:stretch>
            <a:fillRect/>
          </a:stretch>
        </p:blipFill>
        <p:spPr bwMode="auto">
          <a:xfrm>
            <a:off x="5807075" y="4137025"/>
            <a:ext cx="26273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Cấu tạo tế bào sinh vật nhân thực(tiếp)">
            <a:extLst>
              <a:ext uri="{FF2B5EF4-FFF2-40B4-BE49-F238E27FC236}">
                <a16:creationId xmlns:a16="http://schemas.microsoft.com/office/drawing/2014/main" id="{B8C95F37-7931-4E2E-9D6A-E7CB8738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260850"/>
            <a:ext cx="223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2">
            <a:extLst>
              <a:ext uri="{FF2B5EF4-FFF2-40B4-BE49-F238E27FC236}">
                <a16:creationId xmlns:a16="http://schemas.microsoft.com/office/drawing/2014/main" id="{01C06790-9647-44C3-B9E5-E8832B80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658813"/>
            <a:ext cx="1153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b="1">
                <a:latin typeface="Times New Roman" panose="02020603050405020304" pitchFamily="18" charset="0"/>
                <a:cs typeface="Calibri" panose="020F0502020204030204" pitchFamily="34" charset="0"/>
              </a:rPr>
              <a:t>Phiếu bài tập số 1:</a:t>
            </a:r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CF087-FF2E-46CE-84EB-F55B02227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363" y="3275013"/>
            <a:ext cx="26955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Nhân TB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AF2E6-8CCE-4EF5-A80A-823D2F93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365500"/>
            <a:ext cx="2695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Lưới nội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chất trơn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70130F-2D08-49E6-B264-F7120EDA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3300413"/>
            <a:ext cx="2695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Lưới nội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chất hạt.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D34C81-8F54-47FB-85B7-15EB3CC5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3292475"/>
            <a:ext cx="2697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4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Bộ máy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Golgi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A4EFA-D5DE-42A9-8318-69EE3424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3" y="3248025"/>
            <a:ext cx="2803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5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Ribosome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170A60-F142-4E89-B2B7-401B860C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5" y="6015038"/>
            <a:ext cx="269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6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Ti thể.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4CFEF4-C84E-4E13-A1CC-FF3F69C8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6015038"/>
            <a:ext cx="269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7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Lục lạp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C292BE-68CC-4AED-96CE-7D9552ED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42013"/>
            <a:ext cx="269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8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Khung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xương TB.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21BA0-65DA-4F37-A92C-A9078E23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5981700"/>
            <a:ext cx="2695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Hình 9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Màng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sinh chất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D748C52B-BA50-4125-AFBD-5A83ACD0B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239713"/>
            <a:ext cx="224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/>
          </a:p>
        </p:txBody>
      </p:sp>
      <p:sp>
        <p:nvSpPr>
          <p:cNvPr id="51203" name="Rectangle 10">
            <a:extLst>
              <a:ext uri="{FF2B5EF4-FFF2-40B4-BE49-F238E27FC236}">
                <a16:creationId xmlns:a16="http://schemas.microsoft.com/office/drawing/2014/main" id="{CB7413AD-C75E-4E5B-B2A9-245662DE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763588"/>
            <a:ext cx="1132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b="1">
                <a:latin typeface="Times New Roman" panose="02020603050405020304" pitchFamily="18" charset="0"/>
                <a:cs typeface="Calibri" panose="020F0502020204030204" pitchFamily="34" charset="0"/>
              </a:rPr>
              <a:t>Phiếu bài tập số 2:</a:t>
            </a:r>
            <a:r>
              <a:rPr lang="pt-BR" altLang="en-US">
                <a:latin typeface="Times New Roman" panose="02020603050405020304" pitchFamily="18" charset="0"/>
                <a:cs typeface="Calibri" panose="020F0502020204030204" pitchFamily="34" charset="0"/>
              </a:rPr>
              <a:t> Trả lời các câu hỏi trắc nghiệm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(10 - 20 câu tùy năng lực của lớp)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>
                <a:latin typeface="Times New Roman" panose="02020603050405020304" pitchFamily="18" charset="0"/>
                <a:cs typeface="Calibri" panose="020F0502020204030204" pitchFamily="34" charset="0"/>
              </a:rPr>
              <a:t>(Phát cho học sinh, sau khi học sinh làm xong, GV chiếu lên và sửa từng câu)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6993CA4-5E9D-4D4C-8B2A-325BB1AE46EA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8AA99-A27C-481D-8660-66C4BA2B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2433638"/>
            <a:ext cx="11274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Dựa vào hình 9.2, so sánh cấu tạo tế bào thực vật và tế bào động vật theo bảng sau: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8268B5-8DB4-4E4F-BD70-F682DE34C595}"/>
              </a:ext>
            </a:extLst>
          </p:cNvPr>
          <p:cNvGraphicFramePr>
            <a:graphicFrameLocks noGrp="1"/>
          </p:cNvGraphicFramePr>
          <p:nvPr/>
        </p:nvGraphicFramePr>
        <p:xfrm>
          <a:off x="220663" y="3338513"/>
          <a:ext cx="11718925" cy="35226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4288">
                  <a:extLst>
                    <a:ext uri="{9D8B030D-6E8A-4147-A177-3AD203B41FA5}">
                      <a16:colId xmlns:a16="http://schemas.microsoft.com/office/drawing/2014/main" val="2762590577"/>
                    </a:ext>
                  </a:extLst>
                </a:gridCol>
                <a:gridCol w="4173243">
                  <a:extLst>
                    <a:ext uri="{9D8B030D-6E8A-4147-A177-3AD203B41FA5}">
                      <a16:colId xmlns:a16="http://schemas.microsoft.com/office/drawing/2014/main" val="2052852081"/>
                    </a:ext>
                  </a:extLst>
                </a:gridCol>
                <a:gridCol w="4991394">
                  <a:extLst>
                    <a:ext uri="{9D8B030D-6E8A-4147-A177-3AD203B41FA5}">
                      <a16:colId xmlns:a16="http://schemas.microsoft.com/office/drawing/2014/main" val="2331478004"/>
                    </a:ext>
                  </a:extLst>
                </a:gridCol>
              </a:tblGrid>
              <a:tr h="4403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69045"/>
                  </a:ext>
                </a:extLst>
              </a:tr>
              <a:tr h="4403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3272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THỰC VẬT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ĐỘNG VẬT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721521012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704847243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Lysosome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275705573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 lạp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212279560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thể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230624568"/>
                  </a:ext>
                </a:extLst>
              </a:tr>
              <a:tr h="44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bào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44065445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0F17F65-07A8-4B0D-96B8-6FB5EE2B3A3D}"/>
              </a:ext>
            </a:extLst>
          </p:cNvPr>
          <p:cNvSpPr txBox="1">
            <a:spLocks/>
          </p:cNvSpPr>
          <p:nvPr/>
        </p:nvSpPr>
        <p:spPr>
          <a:xfrm>
            <a:off x="2847975" y="1006475"/>
            <a:ext cx="6727825" cy="563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2B899E-DB53-4E96-8362-1B007359DA09}"/>
              </a:ext>
            </a:extLst>
          </p:cNvPr>
          <p:cNvSpPr txBox="1">
            <a:spLocks/>
          </p:cNvSpPr>
          <p:nvPr/>
        </p:nvSpPr>
        <p:spPr bwMode="auto">
          <a:xfrm>
            <a:off x="365125" y="1590675"/>
            <a:ext cx="11444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Dựa vào hình tế bào nhân sơ và hình 9.2, hãy cho biết: Tên gọi “tế bào nhân thực” xuất phát từ đặc điểm nào của tế bào?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04BEBE2-E200-4604-AEF7-8B9E4F1E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488950"/>
            <a:ext cx="10515600" cy="500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sp>
        <p:nvSpPr>
          <p:cNvPr id="6185" name="Rectangle 11">
            <a:extLst>
              <a:ext uri="{FF2B5EF4-FFF2-40B4-BE49-F238E27FC236}">
                <a16:creationId xmlns:a16="http://schemas.microsoft.com/office/drawing/2014/main" id="{8DD7F314-F0FD-4DE5-9CE6-BC76715A1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860FE48-7F95-4EE7-90ED-B865C1E6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3EA03-C347-4CC0-AA21-A9D89D6F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5984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26A59CA7-4910-4E1F-8572-2D7F30DD5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133475"/>
            <a:ext cx="5341937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nguye\Downloads\z3598501157557_69e8f31662c68d974814eaaa248d5e38 (1).jpg">
            <a:extLst>
              <a:ext uri="{FF2B5EF4-FFF2-40B4-BE49-F238E27FC236}">
                <a16:creationId xmlns:a16="http://schemas.microsoft.com/office/drawing/2014/main" id="{BDF44F23-DD6A-470E-8FC5-8408CE63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54125"/>
            <a:ext cx="612616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>
            <a:extLst>
              <a:ext uri="{FF2B5EF4-FFF2-40B4-BE49-F238E27FC236}">
                <a16:creationId xmlns:a16="http://schemas.microsoft.com/office/drawing/2014/main" id="{E2D1A074-3928-4747-A57A-EB3F0CC9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831DB95-1039-4439-A2B4-F7685D223F5C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7D4D91-4CCE-4378-A456-D7F940F1E5D2}"/>
              </a:ext>
            </a:extLst>
          </p:cNvPr>
          <p:cNvGraphicFramePr>
            <a:graphicFrameLocks noGrp="1"/>
          </p:cNvGraphicFramePr>
          <p:nvPr/>
        </p:nvGraphicFramePr>
        <p:xfrm>
          <a:off x="144463" y="2943225"/>
          <a:ext cx="11847512" cy="39131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6720">
                  <a:extLst>
                    <a:ext uri="{9D8B030D-6E8A-4147-A177-3AD203B41FA5}">
                      <a16:colId xmlns:a16="http://schemas.microsoft.com/office/drawing/2014/main" val="4044528893"/>
                    </a:ext>
                  </a:extLst>
                </a:gridCol>
                <a:gridCol w="5289068">
                  <a:extLst>
                    <a:ext uri="{9D8B030D-6E8A-4147-A177-3AD203B41FA5}">
                      <a16:colId xmlns:a16="http://schemas.microsoft.com/office/drawing/2014/main" val="4120563074"/>
                    </a:ext>
                  </a:extLst>
                </a:gridCol>
                <a:gridCol w="4971724">
                  <a:extLst>
                    <a:ext uri="{9D8B030D-6E8A-4147-A177-3AD203B41FA5}">
                      <a16:colId xmlns:a16="http://schemas.microsoft.com/office/drawing/2014/main" val="1117223590"/>
                    </a:ext>
                  </a:extLst>
                </a:gridCol>
              </a:tblGrid>
              <a:tr h="3857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Ribosome,…)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87417"/>
                  </a:ext>
                </a:extLst>
              </a:tr>
              <a:tr h="3857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856111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THỰC VẬT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ĐỘNG VẬT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138173212"/>
                  </a:ext>
                </a:extLst>
              </a:tr>
              <a:tr h="799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cellulose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2041320000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Lysosome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lysosome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lysosome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4271748414"/>
                  </a:ext>
                </a:extLst>
              </a:tr>
              <a:tr h="799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lục lạp </a:t>
                      </a: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thực hiện quang hợp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734844014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trung thể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2810936061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409448120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5E2C13-2ADC-4C78-B53C-D43D7D132976}"/>
              </a:ext>
            </a:extLst>
          </p:cNvPr>
          <p:cNvSpPr txBox="1">
            <a:spLocks/>
          </p:cNvSpPr>
          <p:nvPr/>
        </p:nvSpPr>
        <p:spPr>
          <a:xfrm>
            <a:off x="2847975" y="981075"/>
            <a:ext cx="6727825" cy="563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PHIẾU HỌC TẬP SỐ 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B75C7-3F38-466F-B6AD-AA67CE0F4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557338"/>
            <a:ext cx="1174432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tế bào nhân thực, nhân có cấu tạo hoàn chỉnh, được bao bọc bởi màng nhân, ngăn cách giữa môi trường trong nhân và tế bào chất.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3CCFC3E-9000-43EE-85C7-89854AE57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476250"/>
            <a:ext cx="10515600" cy="500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sp>
        <p:nvSpPr>
          <p:cNvPr id="8232" name="Rectangle 8">
            <a:extLst>
              <a:ext uri="{FF2B5EF4-FFF2-40B4-BE49-F238E27FC236}">
                <a16:creationId xmlns:a16="http://schemas.microsoft.com/office/drawing/2014/main" id="{6244BA2E-56B6-40EB-8CBE-113DCBEE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E9A13FC-948A-4E48-96D4-3D6D6BD7E76E}"/>
              </a:ext>
            </a:extLst>
          </p:cNvPr>
          <p:cNvSpPr txBox="1">
            <a:spLocks/>
          </p:cNvSpPr>
          <p:nvPr/>
        </p:nvSpPr>
        <p:spPr bwMode="auto">
          <a:xfrm>
            <a:off x="3529013" y="0"/>
            <a:ext cx="49355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409094D-471D-44BD-920D-3154864A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476250"/>
            <a:ext cx="10515600" cy="500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pic>
        <p:nvPicPr>
          <p:cNvPr id="33794" name="Picture 2" descr="Sinh Học 10 Bài 7: Tế bào nhân sơ">
            <a:extLst>
              <a:ext uri="{FF2B5EF4-FFF2-40B4-BE49-F238E27FC236}">
                <a16:creationId xmlns:a16="http://schemas.microsoft.com/office/drawing/2014/main" id="{17C7BEA0-DB42-4C9C-A9EB-86303712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17575"/>
            <a:ext cx="10617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So sánh tế bào nhân sơ và nhân thực – VLOS">
            <a:extLst>
              <a:ext uri="{FF2B5EF4-FFF2-40B4-BE49-F238E27FC236}">
                <a16:creationId xmlns:a16="http://schemas.microsoft.com/office/drawing/2014/main" id="{BA5E5070-AFB6-4400-93E6-EDE697CC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513138"/>
            <a:ext cx="750411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4BC592-EC22-449E-8FF8-5424AFB57E52}"/>
              </a:ext>
            </a:extLst>
          </p:cNvPr>
          <p:cNvSpPr txBox="1">
            <a:spLocks/>
          </p:cNvSpPr>
          <p:nvPr/>
        </p:nvSpPr>
        <p:spPr bwMode="auto">
          <a:xfrm>
            <a:off x="542925" y="3305175"/>
            <a:ext cx="413067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đặc điểm chung của TB nhân thực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9223" name="Rectangle 6">
            <a:extLst>
              <a:ext uri="{FF2B5EF4-FFF2-40B4-BE49-F238E27FC236}">
                <a16:creationId xmlns:a16="http://schemas.microsoft.com/office/drawing/2014/main" id="{F28DCD38-ECCE-44CF-BB8E-94A042964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C1DC5D1-2231-49FE-96EC-0E58D6FE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0"/>
            <a:ext cx="4935537" cy="5619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TẾ BÀO NHÂN THỰC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DC133D-01EF-4D71-9825-E40496E7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598488"/>
            <a:ext cx="10515600" cy="49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ĐẶC ĐIỂM CHUNG CỦA TẾ BÀO NHÂN THỰC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A069B6-A773-47E8-B354-AC3C16FE2CFF}"/>
              </a:ext>
            </a:extLst>
          </p:cNvPr>
          <p:cNvSpPr txBox="1">
            <a:spLocks/>
          </p:cNvSpPr>
          <p:nvPr/>
        </p:nvSpPr>
        <p:spPr bwMode="auto">
          <a:xfrm>
            <a:off x="-95250" y="1214438"/>
            <a:ext cx="11418888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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về đặc điểm chung của TB nhân thực: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Có kích thước lớn hơn TB nhân sơ.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Có cấu trúc phức tạp: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Có nhân tế bào, có màng nhân.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Có hệ thống màng chia TBC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thành các xoang riêng biệt.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Có nhiều bào quan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có màng bao bọc.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6" descr="C:\Users\nguye\Downloads\z3598501157557_69e8f31662c68d974814eaaa248d5e38 (1).jpg">
            <a:extLst>
              <a:ext uri="{FF2B5EF4-FFF2-40B4-BE49-F238E27FC236}">
                <a16:creationId xmlns:a16="http://schemas.microsoft.com/office/drawing/2014/main" id="{B2B4D819-4793-4845-920F-2BA83C8B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233613"/>
            <a:ext cx="60213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>
            <a:extLst>
              <a:ext uri="{FF2B5EF4-FFF2-40B4-BE49-F238E27FC236}">
                <a16:creationId xmlns:a16="http://schemas.microsoft.com/office/drawing/2014/main" id="{73395293-7B65-4D13-B8BD-0C4B4D24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810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3099</Words>
  <Application>Microsoft Office PowerPoint</Application>
  <PresentationFormat>Widescreen</PresentationFormat>
  <Paragraphs>421</Paragraphs>
  <Slides>49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Arial</vt:lpstr>
      <vt:lpstr>Calibri Light</vt:lpstr>
      <vt:lpstr>Times New Roman</vt:lpstr>
      <vt:lpstr>Symbol</vt:lpstr>
      <vt:lpstr>Office Theme</vt:lpstr>
      <vt:lpstr>PowerPoint Presentation</vt:lpstr>
      <vt:lpstr>PowerPoint Presentation</vt:lpstr>
      <vt:lpstr>CHỦ ĐỀ: TẾ BÀO NHÂN THỰC (BÀI 9: TẾ BÀO NHÂN THỰC)</vt:lpstr>
      <vt:lpstr>BÀI 9: TẾ BÀO NHÂN THỰC</vt:lpstr>
      <vt:lpstr>PowerPoint Presentation</vt:lpstr>
      <vt:lpstr>BÀI 9: TẾ BÀO NHÂN THỰC</vt:lpstr>
      <vt:lpstr>PowerPoint Presentation</vt:lpstr>
      <vt:lpstr>PowerPoint Presentation</vt:lpstr>
      <vt:lpstr>BÀI 9: TẾ BÀO NHÂN THỰC</vt:lpstr>
      <vt:lpstr>BÀI 9: TẾ BÀO NHÂN THỰC</vt:lpstr>
      <vt:lpstr>PowerPoint Presentation</vt:lpstr>
      <vt:lpstr>BÀI 9: TẾ BÀO NHÂN THỰC</vt:lpstr>
      <vt:lpstr>BÀI 9: TẾ BÀO NHÂN THỰC</vt:lpstr>
      <vt:lpstr>BÀI 9: TẾ BÀO NHÂN THỰC</vt:lpstr>
      <vt:lpstr>BÀI 9: TẾ BÀO NHÂN THỰC</vt:lpstr>
      <vt:lpstr>BÀI 9: TẾ BÀO NHÂN THỰC</vt:lpstr>
      <vt:lpstr>BÀI 9: TẾ BÀO NHÂN THỰC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lastModifiedBy>Nghiêm Xuân</cp:lastModifiedBy>
  <cp:revision>147</cp:revision>
  <dcterms:created xsi:type="dcterms:W3CDTF">2022-07-30T13:42:44Z</dcterms:created>
  <dcterms:modified xsi:type="dcterms:W3CDTF">2022-08-11T08:53:16Z</dcterms:modified>
  <cp:category>Du An- Mien Phi - STEM</cp:category>
</cp:coreProperties>
</file>