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74"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588011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469332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BD7AE2-4E3E-46ED-AB5D-1723C5FD247D}"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8914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482697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9858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22502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3533282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18358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513048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149663-9B97-4CA2-AE02-E95EA8D9CA85}" type="datetimeFigureOut">
              <a:rPr lang="en-US" smtClean="0"/>
              <a:t>1/8/2024</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864349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0149663-9B97-4CA2-AE02-E95EA8D9CA8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455765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149663-9B97-4CA2-AE02-E95EA8D9CA85}" type="datetimeFigureOut">
              <a:rPr lang="en-US" smtClean="0"/>
              <a:t>1/8/2024</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245781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0149663-9B97-4CA2-AE02-E95EA8D9CA85}" type="datetimeFigureOut">
              <a:rPr lang="en-US" smtClean="0"/>
              <a:t>1/8/2024</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2773928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149663-9B97-4CA2-AE02-E95EA8D9CA85}" type="datetimeFigureOut">
              <a:rPr lang="en-US" smtClean="0"/>
              <a:t>1/8/2024</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948338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324545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0149663-9B97-4CA2-AE02-E95EA8D9CA85}" type="datetimeFigureOut">
              <a:rPr lang="en-US" smtClean="0"/>
              <a:t>1/8/2024</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6BD7AE2-4E3E-46ED-AB5D-1723C5FD247D}" type="slidenum">
              <a:rPr lang="en-US" smtClean="0"/>
              <a:t>‹#›</a:t>
            </a:fld>
            <a:endParaRPr lang="en-US"/>
          </a:p>
        </p:txBody>
      </p:sp>
    </p:spTree>
    <p:extLst>
      <p:ext uri="{BB962C8B-B14F-4D97-AF65-F5344CB8AC3E}">
        <p14:creationId xmlns:p14="http://schemas.microsoft.com/office/powerpoint/2010/main" val="1384261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0149663-9B97-4CA2-AE02-E95EA8D9CA85}" type="datetimeFigureOut">
              <a:rPr lang="en-US" smtClean="0"/>
              <a:t>1/8/2024</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6BD7AE2-4E3E-46ED-AB5D-1723C5FD247D}" type="slidenum">
              <a:rPr lang="en-US" smtClean="0"/>
              <a:t>‹#›</a:t>
            </a:fld>
            <a:endParaRPr lang="en-US"/>
          </a:p>
        </p:txBody>
      </p:sp>
    </p:spTree>
    <p:extLst>
      <p:ext uri="{BB962C8B-B14F-4D97-AF65-F5344CB8AC3E}">
        <p14:creationId xmlns:p14="http://schemas.microsoft.com/office/powerpoint/2010/main" val="138976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5239E-69DF-4AB6-BB2D-717A03227DBB}"/>
              </a:ext>
            </a:extLst>
          </p:cNvPr>
          <p:cNvSpPr>
            <a:spLocks noGrp="1"/>
          </p:cNvSpPr>
          <p:nvPr>
            <p:ph type="ctrTitle"/>
          </p:nvPr>
        </p:nvSpPr>
        <p:spPr>
          <a:xfrm>
            <a:off x="900333" y="2235200"/>
            <a:ext cx="10592972" cy="2387600"/>
          </a:xfrm>
        </p:spPr>
        <p:txBody>
          <a:bodyPr>
            <a:normAutofit fontScale="90000"/>
          </a:bodyPr>
          <a:lstStyle/>
          <a:p>
            <a:pPr algn="ctr"/>
            <a:r>
              <a:rPr lang="en-GB" b="1" dirty="0" err="1">
                <a:latin typeface="Times New Roman" panose="02020603050405020304" pitchFamily="18" charset="0"/>
                <a:cs typeface="Times New Roman" panose="02020603050405020304" pitchFamily="18" charset="0"/>
              </a:rPr>
              <a:t>Phần</a:t>
            </a:r>
            <a:r>
              <a:rPr lang="en-GB" b="1" dirty="0">
                <a:latin typeface="Times New Roman" panose="02020603050405020304" pitchFamily="18" charset="0"/>
                <a:cs typeface="Times New Roman" panose="02020603050405020304" pitchFamily="18" charset="0"/>
              </a:rPr>
              <a:t> 3: </a:t>
            </a:r>
            <a:r>
              <a:rPr lang="en-GB" b="1" dirty="0" err="1">
                <a:latin typeface="Times New Roman" panose="02020603050405020304" pitchFamily="18" charset="0"/>
                <a:cs typeface="Times New Roman" panose="02020603050405020304" pitchFamily="18" charset="0"/>
              </a:rPr>
              <a:t>Vật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sống</a:t>
            </a:r>
            <a:br>
              <a:rPr lang="en-US" dirty="0">
                <a:latin typeface="Times New Roman" panose="02020603050405020304" pitchFamily="18" charset="0"/>
                <a:cs typeface="Times New Roman" panose="02020603050405020304" pitchFamily="18" charset="0"/>
              </a:rPr>
            </a:br>
            <a:r>
              <a:rPr lang="en-GB" b="1" dirty="0" err="1">
                <a:latin typeface="Times New Roman" panose="02020603050405020304" pitchFamily="18" charset="0"/>
                <a:cs typeface="Times New Roman" panose="02020603050405020304" pitchFamily="18" charset="0"/>
              </a:rPr>
              <a:t>Chủ</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đề</a:t>
            </a:r>
            <a:r>
              <a:rPr lang="en-GB" b="1" dirty="0">
                <a:latin typeface="Times New Roman" panose="02020603050405020304" pitchFamily="18" charset="0"/>
                <a:cs typeface="Times New Roman" panose="02020603050405020304" pitchFamily="18" charset="0"/>
              </a:rPr>
              <a:t> 7: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người</a:t>
            </a:r>
            <a:br>
              <a:rPr lang="en-US" dirty="0">
                <a:latin typeface="Times New Roman" panose="02020603050405020304" pitchFamily="18" charset="0"/>
                <a:cs typeface="Times New Roman" panose="02020603050405020304" pitchFamily="18" charset="0"/>
              </a:rPr>
            </a:br>
            <a:r>
              <a:rPr lang="en-GB" b="1" dirty="0" err="1">
                <a:latin typeface="Times New Roman" panose="02020603050405020304" pitchFamily="18" charset="0"/>
                <a:cs typeface="Times New Roman" panose="02020603050405020304" pitchFamily="18" charset="0"/>
              </a:rPr>
              <a:t>Bài</a:t>
            </a:r>
            <a:r>
              <a:rPr lang="en-GB" b="1" dirty="0">
                <a:latin typeface="Times New Roman" panose="02020603050405020304" pitchFamily="18" charset="0"/>
                <a:cs typeface="Times New Roman" panose="02020603050405020304" pitchFamily="18" charset="0"/>
              </a:rPr>
              <a:t> 27: </a:t>
            </a:r>
            <a:r>
              <a:rPr lang="en-GB" b="1" dirty="0" err="1">
                <a:latin typeface="Times New Roman" panose="02020603050405020304" pitchFamily="18" charset="0"/>
                <a:cs typeface="Times New Roman" panose="02020603050405020304" pitchFamily="18" charset="0"/>
              </a:rPr>
              <a:t>Khái</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quát</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người</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9172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442D2-CC0B-4485-8C38-E20187F522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24EECB-708B-461A-83DE-BB6140D09136}"/>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DFC3D85-4F41-4E79-B594-38BD5B536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5872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B2DE9-D509-4D66-B715-D210E061AD5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F52D5A4-5823-4CEA-B7E2-355E590BE9E0}"/>
              </a:ext>
            </a:extLst>
          </p:cNvPr>
          <p:cNvGraphicFramePr>
            <a:graphicFrameLocks noGrp="1"/>
          </p:cNvGraphicFramePr>
          <p:nvPr>
            <p:ph idx="1"/>
            <p:extLst>
              <p:ext uri="{D42A27DB-BD31-4B8C-83A1-F6EECF244321}">
                <p14:modId xmlns:p14="http://schemas.microsoft.com/office/powerpoint/2010/main" val="1730006754"/>
              </p:ext>
            </p:extLst>
          </p:nvPr>
        </p:nvGraphicFramePr>
        <p:xfrm>
          <a:off x="140676" y="168812"/>
          <a:ext cx="12051322" cy="6570466"/>
        </p:xfrm>
        <a:graphic>
          <a:graphicData uri="http://schemas.openxmlformats.org/drawingml/2006/table">
            <a:tbl>
              <a:tblPr firstRow="1" firstCol="1" bandRow="1">
                <a:tableStyleId>{5C22544A-7EE6-4342-B048-85BDC9FD1C3A}</a:tableStyleId>
              </a:tblPr>
              <a:tblGrid>
                <a:gridCol w="2250832">
                  <a:extLst>
                    <a:ext uri="{9D8B030D-6E8A-4147-A177-3AD203B41FA5}">
                      <a16:colId xmlns:a16="http://schemas.microsoft.com/office/drawing/2014/main" val="3576509127"/>
                    </a:ext>
                  </a:extLst>
                </a:gridCol>
                <a:gridCol w="3984208">
                  <a:extLst>
                    <a:ext uri="{9D8B030D-6E8A-4147-A177-3AD203B41FA5}">
                      <a16:colId xmlns:a16="http://schemas.microsoft.com/office/drawing/2014/main" val="3512067430"/>
                    </a:ext>
                  </a:extLst>
                </a:gridCol>
                <a:gridCol w="2354649">
                  <a:extLst>
                    <a:ext uri="{9D8B030D-6E8A-4147-A177-3AD203B41FA5}">
                      <a16:colId xmlns:a16="http://schemas.microsoft.com/office/drawing/2014/main" val="4281885373"/>
                    </a:ext>
                  </a:extLst>
                </a:gridCol>
                <a:gridCol w="3461633">
                  <a:extLst>
                    <a:ext uri="{9D8B030D-6E8A-4147-A177-3AD203B41FA5}">
                      <a16:colId xmlns:a16="http://schemas.microsoft.com/office/drawing/2014/main" val="3419316818"/>
                    </a:ext>
                  </a:extLst>
                </a:gridCol>
              </a:tblGrid>
              <a:tr h="643264">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cơ </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chính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của các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của hệ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330485"/>
                  </a:ext>
                </a:extLst>
              </a:tr>
              <a:tr h="479858">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vận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Xương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Nâng đỡ, tạo hình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dáng, vận 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Nâng đỡ, tạo hình dáng, bảo vệ</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nội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quan, giúp cơ thể vận động.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59670"/>
                  </a:ext>
                </a:extLst>
              </a:tr>
              <a:tr h="479858">
                <a:tc vMerge="1">
                  <a:txBody>
                    <a:bodyPr/>
                    <a:lstStyle/>
                    <a:p>
                      <a:endParaRPr lang="en-US"/>
                    </a:p>
                  </a:txBody>
                  <a:tcP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Cơ vân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Tạo hình dáng, vận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động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740438182"/>
                  </a:ext>
                </a:extLst>
              </a:tr>
              <a:tr h="1296891">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tiêu hóa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Ống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tiêu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Khoang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miệng</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hầu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thực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quản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dày</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ruột</a:t>
                      </a:r>
                      <a:r>
                        <a:rPr lang="en-US" sz="1800"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non, </a:t>
                      </a:r>
                      <a:r>
                        <a:rPr lang="en-GB" sz="1800" dirty="0" err="1">
                          <a:effectLst/>
                          <a:latin typeface="Times New Roman" panose="02020603050405020304" pitchFamily="18" charset="0"/>
                          <a:cs typeface="Times New Roman" panose="02020603050405020304" pitchFamily="18" charset="0"/>
                        </a:rPr>
                        <a:t>ruột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già</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hậu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môn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Tiêu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hóa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ăn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chuyển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hấp</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dưỡng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Biến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đổi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thành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các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dưỡng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mà</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thể</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hấp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thụ</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được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và</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thải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bã</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ra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ngoài</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73612524"/>
                  </a:ext>
                </a:extLst>
              </a:tr>
              <a:tr h="542265">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tiêu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hóa</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nước</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bọt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vị</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gan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tụy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ruột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Tiết</a:t>
                      </a:r>
                      <a:r>
                        <a:rPr lang="en-GB" sz="1800" dirty="0">
                          <a:effectLst/>
                          <a:latin typeface="Times New Roman" panose="02020603050405020304" pitchFamily="18" charset="0"/>
                          <a:cs typeface="Times New Roman" panose="02020603050405020304" pitchFamily="18" charset="0"/>
                        </a:rPr>
                        <a:t> enzyme, </a:t>
                      </a:r>
                      <a:r>
                        <a:rPr lang="en-GB" sz="1800" dirty="0" err="1">
                          <a:effectLst/>
                          <a:latin typeface="Times New Roman" panose="02020603050405020304" pitchFamily="18" charset="0"/>
                          <a:cs typeface="Times New Roman" panose="02020603050405020304" pitchFamily="18" charset="0"/>
                        </a:rPr>
                        <a:t>dịch</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hóa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3560953446"/>
                  </a:ext>
                </a:extLst>
              </a:tr>
              <a:tr h="316452">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tuần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hoàn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Co bóp hút và đẩy máu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Vận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chuyển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các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chất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trong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thê</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tới</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nơi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thiết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giúp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sư</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trao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đổi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chất</a:t>
                      </a:r>
                      <a:r>
                        <a:rPr lang="en-GB" sz="1800" dirty="0">
                          <a:effectLst/>
                          <a:latin typeface="Times New Roman" panose="02020603050405020304" pitchFamily="18" charset="0"/>
                          <a:cs typeface="Times New Roman" panose="02020603050405020304" pitchFamily="18" charset="0"/>
                        </a:rPr>
                        <a:t> ở </a:t>
                      </a:r>
                      <a:r>
                        <a:rPr lang="en-GB" sz="1800" dirty="0" err="1">
                          <a:effectLst/>
                          <a:latin typeface="Times New Roman" panose="02020603050405020304" pitchFamily="18" charset="0"/>
                          <a:cs typeface="Times New Roman" panose="02020603050405020304" pitchFamily="18" charset="0"/>
                        </a:rPr>
                        <a:t>tê</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bào</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27150013"/>
                  </a:ext>
                </a:extLst>
              </a:tr>
              <a:tr h="675771">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Hệ</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máu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gồm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động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tĩnh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mao</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mạch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Vận chuyển máu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1652777584"/>
                  </a:ext>
                </a:extLst>
              </a:tr>
              <a:tr h="290876">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hô hấp</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Phổi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Thực hiện trao đổi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khí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Giúp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thể</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trao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đổi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khi</a:t>
                      </a:r>
                      <a:r>
                        <a:rPr lang="en-GB" sz="1800" dirty="0">
                          <a:effectLst/>
                          <a:latin typeface="Times New Roman" panose="02020603050405020304" pitchFamily="18" charset="0"/>
                          <a:cs typeface="Times New Roman" panose="02020603050405020304" pitchFamily="18" charset="0"/>
                        </a:rPr>
                        <a:t>́ (O</a:t>
                      </a:r>
                      <a:r>
                        <a:rPr lang="en-GB" sz="1800" baseline="-25000" dirty="0">
                          <a:effectLst/>
                          <a:latin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va</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CO</a:t>
                      </a:r>
                      <a:r>
                        <a:rPr lang="en-GB" sz="1800" baseline="-25000" dirty="0">
                          <a:effectLst/>
                          <a:latin typeface="Times New Roman" panose="02020603050405020304" pitchFamily="18" charset="0"/>
                          <a:cs typeface="Times New Roman" panose="02020603050405020304" pitchFamily="18" charset="0"/>
                        </a:rPr>
                        <a:t>2</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6059028"/>
                  </a:ext>
                </a:extLst>
              </a:tr>
              <a:tr h="970076">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Đường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gồm</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khoang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mũi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hầu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họng</a:t>
                      </a:r>
                      <a:r>
                        <a:rPr lang="en-GB"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thanh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quản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phế</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quản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Sưởi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ấm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làm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ẩm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làm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sạch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không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hít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vào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khí</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1384830874"/>
                  </a:ext>
                </a:extLst>
              </a:tr>
            </a:tbl>
          </a:graphicData>
        </a:graphic>
      </p:graphicFrame>
    </p:spTree>
    <p:extLst>
      <p:ext uri="{BB962C8B-B14F-4D97-AF65-F5344CB8AC3E}">
        <p14:creationId xmlns:p14="http://schemas.microsoft.com/office/powerpoint/2010/main" val="103829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B2DE9-D509-4D66-B715-D210E061AD50}"/>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DF52D5A4-5823-4CEA-B7E2-355E590BE9E0}"/>
              </a:ext>
            </a:extLst>
          </p:cNvPr>
          <p:cNvGraphicFramePr>
            <a:graphicFrameLocks noGrp="1"/>
          </p:cNvGraphicFramePr>
          <p:nvPr>
            <p:ph idx="1"/>
            <p:extLst>
              <p:ext uri="{D42A27DB-BD31-4B8C-83A1-F6EECF244321}">
                <p14:modId xmlns:p14="http://schemas.microsoft.com/office/powerpoint/2010/main" val="914059129"/>
              </p:ext>
            </p:extLst>
          </p:nvPr>
        </p:nvGraphicFramePr>
        <p:xfrm>
          <a:off x="1" y="-1"/>
          <a:ext cx="11915336" cy="6858000"/>
        </p:xfrm>
        <a:graphic>
          <a:graphicData uri="http://schemas.openxmlformats.org/drawingml/2006/table">
            <a:tbl>
              <a:tblPr firstRow="1" firstCol="1" bandRow="1">
                <a:tableStyleId>{5C22544A-7EE6-4342-B048-85BDC9FD1C3A}</a:tableStyleId>
              </a:tblPr>
              <a:tblGrid>
                <a:gridCol w="1772528">
                  <a:extLst>
                    <a:ext uri="{9D8B030D-6E8A-4147-A177-3AD203B41FA5}">
                      <a16:colId xmlns:a16="http://schemas.microsoft.com/office/drawing/2014/main" val="3576509127"/>
                    </a:ext>
                  </a:extLst>
                </a:gridCol>
                <a:gridCol w="4007193">
                  <a:extLst>
                    <a:ext uri="{9D8B030D-6E8A-4147-A177-3AD203B41FA5}">
                      <a16:colId xmlns:a16="http://schemas.microsoft.com/office/drawing/2014/main" val="3512067430"/>
                    </a:ext>
                  </a:extLst>
                </a:gridCol>
                <a:gridCol w="2713043">
                  <a:extLst>
                    <a:ext uri="{9D8B030D-6E8A-4147-A177-3AD203B41FA5}">
                      <a16:colId xmlns:a16="http://schemas.microsoft.com/office/drawing/2014/main" val="4281885373"/>
                    </a:ext>
                  </a:extLst>
                </a:gridCol>
                <a:gridCol w="3422572">
                  <a:extLst>
                    <a:ext uri="{9D8B030D-6E8A-4147-A177-3AD203B41FA5}">
                      <a16:colId xmlns:a16="http://schemas.microsoft.com/office/drawing/2014/main" val="3419316818"/>
                    </a:ext>
                  </a:extLst>
                </a:gridCol>
              </a:tblGrid>
              <a:tr h="639397">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cơ </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cơ</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quan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chính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của các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Chức năng của hệ cơ quan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3330485"/>
                  </a:ext>
                </a:extLst>
              </a:tr>
              <a:tr h="296238">
                <a:tc rowSpan="4">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Hệ</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bài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tiết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Da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Tiết mồ hôi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4">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Bài tiết nước tiểu, chất thải, duy</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trì tính ổn định của môi trường</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trong.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53412696"/>
                  </a:ext>
                </a:extLst>
              </a:tr>
              <a:tr h="658395">
                <a:tc vMerge="1">
                  <a:txBody>
                    <a:bodyPr/>
                    <a:lstStyle/>
                    <a:p>
                      <a:endParaRPr lang="en-US"/>
                    </a:p>
                  </a:txBody>
                  <a:tcPr/>
                </a:tc>
                <a:tc>
                  <a:txBody>
                    <a:bodyPr/>
                    <a:lstStyle/>
                    <a:p>
                      <a:pPr marL="30480" marR="3048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Gan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Phân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giải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chất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độc</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thải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sản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phẩm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giải</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hồng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cầu</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3544837610"/>
                  </a:ext>
                </a:extLst>
              </a:tr>
              <a:tr h="314550">
                <a:tc vMerge="1">
                  <a:txBody>
                    <a:bodyPr/>
                    <a:lstStyle/>
                    <a:p>
                      <a:endParaRPr lang="en-US"/>
                    </a:p>
                  </a:txBody>
                  <a:tcP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Phổi và đường dẫn khí</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Trao đổi O</a:t>
                      </a:r>
                      <a:r>
                        <a:rPr lang="en-GB" sz="1800" baseline="-25000">
                          <a:effectLst/>
                          <a:latin typeface="Times New Roman" panose="02020603050405020304" pitchFamily="18" charset="0"/>
                          <a:cs typeface="Times New Roman" panose="02020603050405020304" pitchFamily="18" charset="0"/>
                        </a:rPr>
                        <a:t>2 </a:t>
                      </a:r>
                      <a:r>
                        <a:rPr lang="en-GB" sz="1800">
                          <a:effectLst/>
                          <a:latin typeface="Times New Roman" panose="02020603050405020304" pitchFamily="18" charset="0"/>
                          <a:cs typeface="Times New Roman" panose="02020603050405020304" pitchFamily="18" charset="0"/>
                        </a:rPr>
                        <a:t>và CO</a:t>
                      </a:r>
                      <a:r>
                        <a:rPr lang="en-GB" sz="1800" baseline="-250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1440044411"/>
                  </a:ext>
                </a:extLst>
              </a:tr>
              <a:tr h="476974">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Thận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ống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nước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tiểu</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bóng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đái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ống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đái</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Bài tiết nước tiểu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3879209227"/>
                  </a:ext>
                </a:extLst>
              </a:tr>
              <a:tr h="639397">
                <a:tc rowSpan="2">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Hệ</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thần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Dây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thần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truyền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xung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thần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kinh</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Điều khiển, điều hòa và phối hợp mọi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hoạt động của cơ thể.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649452043"/>
                  </a:ext>
                </a:extLst>
              </a:tr>
              <a:tr h="476974">
                <a:tc vMerge="1">
                  <a:txBody>
                    <a:bodyPr/>
                    <a:lstStyle/>
                    <a:p>
                      <a:endParaRPr lang="en-US"/>
                    </a:p>
                  </a:txBody>
                  <a:tcP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Não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tủy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sống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Lưu</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trữ</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xử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lí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thông</a:t>
                      </a:r>
                      <a:r>
                        <a:rPr lang="en-US" sz="1800" dirty="0">
                          <a:effectLst/>
                          <a:latin typeface="Times New Roman" panose="02020603050405020304" pitchFamily="18" charset="0"/>
                          <a:cs typeface="Times New Roman" panose="02020603050405020304" pitchFamily="18" charset="0"/>
                        </a:rPr>
                        <a:t> </a:t>
                      </a:r>
                      <a:r>
                        <a:rPr lang="en-GB" sz="1800" dirty="0">
                          <a:effectLst/>
                          <a:latin typeface="Times New Roman" panose="02020603050405020304" pitchFamily="18" charset="0"/>
                          <a:cs typeface="Times New Roman" panose="02020603050405020304" pitchFamily="18" charset="0"/>
                        </a:rPr>
                        <a:t>tin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735726008"/>
                  </a:ext>
                </a:extLst>
              </a:tr>
              <a:tr h="1451518">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nội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Các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tuyến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nội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tiết</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tùng</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vùng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dưới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đồi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yên</a:t>
                      </a:r>
                      <a:r>
                        <a:rPr lang="en-GB" sz="1800" dirty="0">
                          <a:effectLst/>
                          <a:latin typeface="Times New Roman" panose="02020603050405020304" pitchFamily="18" charset="0"/>
                          <a:cs typeface="Times New Roman" panose="02020603050405020304" pitchFamily="18" charset="0"/>
                        </a:rPr>
                        <a:t>,</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giáp</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ức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tuyến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trên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thận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tinh</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hoàn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buồng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trứng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Tiết các hormone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Điều hòa các quá trình sinh lí của cơ thể đặc biệt là quá trình trao</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đổi chất và chuyển hóa năng</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lượng trong các tế bào của cơ thể.</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13073427"/>
                  </a:ext>
                </a:extLst>
              </a:tr>
              <a:tr h="940312">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Hệ sinh</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dục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Aft>
                          <a:spcPts val="0"/>
                        </a:spcAft>
                      </a:pPr>
                      <a:r>
                        <a:rPr lang="en-GB" sz="1800" dirty="0">
                          <a:effectLst/>
                          <a:latin typeface="Times New Roman" panose="02020603050405020304" pitchFamily="18" charset="0"/>
                          <a:cs typeface="Times New Roman" panose="02020603050405020304" pitchFamily="18" charset="0"/>
                        </a:rPr>
                        <a:t>Ở </a:t>
                      </a:r>
                      <a:r>
                        <a:rPr lang="en-GB" sz="1800" dirty="0" err="1">
                          <a:effectLst/>
                          <a:latin typeface="Times New Roman" panose="02020603050405020304" pitchFamily="18" charset="0"/>
                          <a:cs typeface="Times New Roman" panose="02020603050405020304" pitchFamily="18" charset="0"/>
                        </a:rPr>
                        <a:t>nư</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buồng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trứng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ống</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dẫn</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trứng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tử</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cung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âm</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đạo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âm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hộ</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Tạo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trứng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nuôi</a:t>
                      </a:r>
                      <a:r>
                        <a:rPr lang="en-US"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dưỡng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thai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nhi</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hình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thành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đặc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điểm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dục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phát</a:t>
                      </a:r>
                      <a:r>
                        <a:rPr lang="en-GB" sz="1800" dirty="0">
                          <a:effectLst/>
                          <a:latin typeface="Times New Roman" panose="02020603050405020304" pitchFamily="18" charset="0"/>
                          <a:cs typeface="Times New Roman" panose="02020603050405020304" pitchFamily="18" charset="0"/>
                        </a:rPr>
                        <a:t> ở </a:t>
                      </a:r>
                      <a:r>
                        <a:rPr lang="en-GB" sz="1800" dirty="0" err="1">
                          <a:effectLst/>
                          <a:latin typeface="Times New Roman" panose="02020603050405020304" pitchFamily="18" charset="0"/>
                          <a:cs typeface="Times New Roman" panose="02020603050405020304" pitchFamily="18" charset="0"/>
                        </a:rPr>
                        <a:t>nữ</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rowSpan="2">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Giúp cơ thể sinh sản, duy trì nòi</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giống.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49678620"/>
                  </a:ext>
                </a:extLst>
              </a:tr>
              <a:tr h="964245">
                <a:tc vMerge="1">
                  <a:txBody>
                    <a:bodyPr/>
                    <a:lstStyle/>
                    <a:p>
                      <a:endParaRPr lang="en-US"/>
                    </a:p>
                  </a:txBody>
                  <a:tcPr/>
                </a:tc>
                <a:tc>
                  <a:txBody>
                    <a:bodyPr/>
                    <a:lstStyle/>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Ở nam: Tinh hoàn, ống dẫn</a:t>
                      </a:r>
                      <a:endParaRPr lang="en-US" sz="180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a:effectLst/>
                          <a:latin typeface="Times New Roman" panose="02020603050405020304" pitchFamily="18" charset="0"/>
                          <a:cs typeface="Times New Roman" panose="02020603050405020304" pitchFamily="18" charset="0"/>
                        </a:rPr>
                        <a:t>tinh, tuyến tiền liệt, tuyến hành, dương vật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Tạo</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tinh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trùng</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hình</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thành</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đặc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điểm</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sinh</a:t>
                      </a:r>
                      <a:endParaRPr lang="en-US" sz="1800" dirty="0">
                        <a:effectLst/>
                        <a:latin typeface="Times New Roman" panose="02020603050405020304" pitchFamily="18" charset="0"/>
                        <a:cs typeface="Times New Roman" panose="02020603050405020304" pitchFamily="18" charset="0"/>
                      </a:endParaRPr>
                    </a:p>
                    <a:p>
                      <a:pPr marL="30480" marR="30480" algn="just">
                        <a:lnSpc>
                          <a:spcPct val="115000"/>
                        </a:lnSpc>
                        <a:spcAft>
                          <a:spcPts val="0"/>
                        </a:spcAft>
                      </a:pPr>
                      <a:r>
                        <a:rPr lang="en-GB" sz="1800" dirty="0" err="1">
                          <a:effectLst/>
                          <a:latin typeface="Times New Roman" panose="02020603050405020304" pitchFamily="18" charset="0"/>
                          <a:cs typeface="Times New Roman" panose="02020603050405020304" pitchFamily="18" charset="0"/>
                        </a:rPr>
                        <a:t>dục</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thứ</a:t>
                      </a:r>
                      <a:r>
                        <a:rPr lang="en-GB" sz="1800" dirty="0">
                          <a:effectLst/>
                          <a:latin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cs typeface="Times New Roman" panose="02020603050405020304" pitchFamily="18" charset="0"/>
                        </a:rPr>
                        <a:t>phát</a:t>
                      </a:r>
                      <a:r>
                        <a:rPr lang="en-GB" sz="1800" dirty="0">
                          <a:effectLst/>
                          <a:latin typeface="Times New Roman" panose="02020603050405020304" pitchFamily="18" charset="0"/>
                          <a:cs typeface="Times New Roman" panose="02020603050405020304" pitchFamily="18" charset="0"/>
                        </a:rPr>
                        <a:t> ở </a:t>
                      </a:r>
                      <a:r>
                        <a:rPr lang="en-GB" sz="1800" dirty="0" err="1">
                          <a:effectLst/>
                          <a:latin typeface="Times New Roman" panose="02020603050405020304" pitchFamily="18" charset="0"/>
                          <a:cs typeface="Times New Roman" panose="02020603050405020304" pitchFamily="18" charset="0"/>
                        </a:rPr>
                        <a:t>nam</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vMerge="1">
                  <a:txBody>
                    <a:bodyPr/>
                    <a:lstStyle/>
                    <a:p>
                      <a:endParaRPr lang="en-US"/>
                    </a:p>
                  </a:txBody>
                  <a:tcPr/>
                </a:tc>
                <a:extLst>
                  <a:ext uri="{0D108BD9-81ED-4DB2-BD59-A6C34878D82A}">
                    <a16:rowId xmlns:a16="http://schemas.microsoft.com/office/drawing/2014/main" val="1354815892"/>
                  </a:ext>
                </a:extLst>
              </a:tr>
            </a:tbl>
          </a:graphicData>
        </a:graphic>
      </p:graphicFrame>
    </p:spTree>
    <p:extLst>
      <p:ext uri="{BB962C8B-B14F-4D97-AF65-F5344CB8AC3E}">
        <p14:creationId xmlns:p14="http://schemas.microsoft.com/office/powerpoint/2010/main" val="1521534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BB6E7-31A2-4047-8B03-DE7CC2F70E75}"/>
              </a:ext>
            </a:extLst>
          </p:cNvPr>
          <p:cNvSpPr>
            <a:spLocks noGrp="1"/>
          </p:cNvSpPr>
          <p:nvPr>
            <p:ph type="title"/>
          </p:nvPr>
        </p:nvSpPr>
        <p:spPr>
          <a:xfrm>
            <a:off x="1336431" y="140677"/>
            <a:ext cx="10855569" cy="1764323"/>
          </a:xfrm>
        </p:spPr>
        <p:txBody>
          <a:bodyPr>
            <a:normAutofit fontScale="90000"/>
          </a:bodyPr>
          <a:lstStyle/>
          <a:p>
            <a:pPr algn="just"/>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lao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nặng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thở</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hơn</a:t>
            </a:r>
            <a:r>
              <a:rPr lang="en-GB" dirty="0">
                <a:latin typeface="Times New Roman" panose="02020603050405020304" pitchFamily="18" charset="0"/>
                <a:cs typeface="Times New Roman" panose="02020603050405020304" pitchFamily="18" charset="0"/>
              </a:rPr>
              <a:t> so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bình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thường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cung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khí</a:t>
            </a:r>
            <a:r>
              <a:rPr lang="en-GB" dirty="0">
                <a:latin typeface="Times New Roman" panose="02020603050405020304" pitchFamily="18" charset="0"/>
                <a:cs typeface="Times New Roman" panose="02020603050405020304" pitchFamily="18" charset="0"/>
              </a:rPr>
              <a:t> Oxygen </a:t>
            </a:r>
            <a:r>
              <a:rPr lang="en-GB" dirty="0" err="1">
                <a:latin typeface="Times New Roman" panose="02020603050405020304" pitchFamily="18" charset="0"/>
                <a:cs typeface="Times New Roman" panose="02020603050405020304" pitchFamily="18" charset="0"/>
              </a:rPr>
              <a:t>cho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Vậy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hô</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đã</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hợp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với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nhau</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như</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thế</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cung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cấp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đủ</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khí</a:t>
            </a:r>
            <a:r>
              <a:rPr lang="en-GB" dirty="0">
                <a:latin typeface="Times New Roman" panose="02020603050405020304" pitchFamily="18" charset="0"/>
                <a:cs typeface="Times New Roman" panose="02020603050405020304" pitchFamily="18" charset="0"/>
              </a:rPr>
              <a:t> Oxygen? </a:t>
            </a:r>
            <a:endParaRPr lang="en-US" dirty="0">
              <a:latin typeface="Times New Roman" panose="02020603050405020304" pitchFamily="18" charset="0"/>
              <a:cs typeface="Times New Roman" panose="02020603050405020304" pitchFamily="18" charset="0"/>
            </a:endParaRPr>
          </a:p>
        </p:txBody>
      </p:sp>
      <p:pic>
        <p:nvPicPr>
          <p:cNvPr id="3074" name="Picture 2" descr="Người lao động nặng uống nước như thế nào?">
            <a:extLst>
              <a:ext uri="{FF2B5EF4-FFF2-40B4-BE49-F238E27FC236}">
                <a16:creationId xmlns:a16="http://schemas.microsoft.com/office/drawing/2014/main" id="{83C963F5-FBD4-4D32-8CFB-B06F1CFFAB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 y="2362200"/>
            <a:ext cx="3685735" cy="41230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gười lao động nặng nên ăn gì? - THỊT BÒ HỮU NGHỊ">
            <a:extLst>
              <a:ext uri="{FF2B5EF4-FFF2-40B4-BE49-F238E27FC236}">
                <a16:creationId xmlns:a16="http://schemas.microsoft.com/office/drawing/2014/main" id="{AA2AE432-2A54-4CD8-B298-1F6121E779A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06714" y="2362199"/>
            <a:ext cx="4238479" cy="41230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y định về độ tuổi để xác định người lao động cao tuổi">
            <a:extLst>
              <a:ext uri="{FF2B5EF4-FFF2-40B4-BE49-F238E27FC236}">
                <a16:creationId xmlns:a16="http://schemas.microsoft.com/office/drawing/2014/main" id="{EBA34A92-0502-496B-B324-C51C7CEEA1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3292" y="2362199"/>
            <a:ext cx="3825828" cy="412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479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8D4D-0BE3-435E-A3F9-32F6663F40E6}"/>
              </a:ext>
            </a:extLst>
          </p:cNvPr>
          <p:cNvSpPr>
            <a:spLocks noGrp="1"/>
          </p:cNvSpPr>
          <p:nvPr>
            <p:ph type="title"/>
          </p:nvPr>
        </p:nvSpPr>
        <p:spPr>
          <a:xfrm>
            <a:off x="1758463" y="624110"/>
            <a:ext cx="10283482" cy="1280890"/>
          </a:xfrm>
        </p:spPr>
        <p:txBody>
          <a:bodyPr>
            <a:normAutofit/>
          </a:bodyPr>
          <a:lstStyle/>
          <a:p>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hãy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lấy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ví</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sự</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phối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hợp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trong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thực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hiện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chức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năng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của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0FC5898-3289-446D-A324-62F69472B65F}"/>
              </a:ext>
            </a:extLst>
          </p:cNvPr>
          <p:cNvSpPr>
            <a:spLocks noGrp="1"/>
          </p:cNvSpPr>
          <p:nvPr>
            <p:ph idx="1"/>
          </p:nvPr>
        </p:nvSpPr>
        <p:spPr>
          <a:xfrm>
            <a:off x="586153" y="4953001"/>
            <a:ext cx="11605847" cy="1622474"/>
          </a:xfrm>
        </p:spPr>
        <p:txBody>
          <a:bodyPr>
            <a:normAutofit/>
          </a:bodyPr>
          <a:lstStyle/>
          <a:p>
            <a:r>
              <a:rPr lang="en-GB" sz="3200" dirty="0" err="1">
                <a:solidFill>
                  <a:schemeClr val="tx1"/>
                </a:solidFill>
                <a:latin typeface="Times New Roman" panose="02020603050405020304" pitchFamily="18" charset="0"/>
                <a:cs typeface="Times New Roman" panose="02020603050405020304" pitchFamily="18" charset="0"/>
              </a:rPr>
              <a:t>Khi</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một</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vận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động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viên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tập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tạ</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cơ</a:t>
            </a:r>
            <a:r>
              <a:rPr lang="en-GB" sz="3200" dirty="0">
                <a:solidFill>
                  <a:schemeClr val="tx1"/>
                </a:solidFill>
                <a:latin typeface="Times New Roman" panose="02020603050405020304" pitchFamily="18" charset="0"/>
                <a:cs typeface="Times New Roman" panose="02020603050405020304" pitchFamily="18" charset="0"/>
              </a:rPr>
              <a:t> co </a:t>
            </a:r>
            <a:r>
              <a:rPr lang="en-GB" sz="3200" dirty="0" err="1">
                <a:solidFill>
                  <a:schemeClr val="tx1"/>
                </a:solidFill>
                <a:latin typeface="Times New Roman" panose="02020603050405020304" pitchFamily="18" charset="0"/>
                <a:cs typeface="Times New Roman" panose="02020603050405020304" pitchFamily="18" charset="0"/>
              </a:rPr>
              <a:t>dãn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phối</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hợp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cùng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sự</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hoạt</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động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của</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các</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khớp</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làm</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xương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chuyển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động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tạo</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nên</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cư</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động</a:t>
            </a:r>
            <a:r>
              <a:rPr lang="en-GB" sz="3200" dirty="0">
                <a:solidFill>
                  <a:schemeClr val="tx1"/>
                </a:solidFill>
                <a:latin typeface="Times New Roman" panose="02020603050405020304" pitchFamily="18" charset="0"/>
                <a:cs typeface="Times New Roman" panose="02020603050405020304" pitchFamily="18" charset="0"/>
              </a:rPr>
              <a:t> </a:t>
            </a:r>
            <a:r>
              <a:rPr lang="en-GB" sz="3200" dirty="0" err="1">
                <a:solidFill>
                  <a:schemeClr val="tx1"/>
                </a:solidFill>
                <a:latin typeface="Times New Roman" panose="02020603050405020304" pitchFamily="18" charset="0"/>
                <a:cs typeface="Times New Roman" panose="02020603050405020304" pitchFamily="18" charset="0"/>
              </a:rPr>
              <a:t>nâng</a:t>
            </a:r>
            <a:r>
              <a:rPr lang="en-GB" sz="3200" dirty="0">
                <a:solidFill>
                  <a:schemeClr val="tx1"/>
                </a:solidFill>
                <a:latin typeface="Times New Roman" panose="02020603050405020304" pitchFamily="18" charset="0"/>
                <a:cs typeface="Times New Roman" panose="02020603050405020304" pitchFamily="18" charset="0"/>
              </a:rPr>
              <a:t> hạ tạ.</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4100" name="Picture 4" descr="Vì sao tập tạ và tập sức mạnh là phương pháp tối ưu nhất để giảm mỡ? -  Swequity">
            <a:extLst>
              <a:ext uri="{FF2B5EF4-FFF2-40B4-BE49-F238E27FC236}">
                <a16:creationId xmlns:a16="http://schemas.microsoft.com/office/drawing/2014/main" id="{9FF7C624-86B3-422B-92ED-3F2CCA159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152" y="1904999"/>
            <a:ext cx="5617699" cy="28217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INH 8] CHỦ ĐỀ: Vận động | THCS Nguyễn Du Q.1">
            <a:extLst>
              <a:ext uri="{FF2B5EF4-FFF2-40B4-BE49-F238E27FC236}">
                <a16:creationId xmlns:a16="http://schemas.microsoft.com/office/drawing/2014/main" id="{9BF5A9DD-7248-4C2A-AF63-D084D9B79C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3851" y="1904998"/>
            <a:ext cx="5401997" cy="2821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13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1894-7B6B-4A6E-BCF9-674D6D6D60B2}"/>
              </a:ext>
            </a:extLst>
          </p:cNvPr>
          <p:cNvSpPr>
            <a:spLocks noGrp="1"/>
          </p:cNvSpPr>
          <p:nvPr>
            <p:ph type="title"/>
          </p:nvPr>
        </p:nvSpPr>
        <p:spPr>
          <a:xfrm>
            <a:off x="1640156" y="594437"/>
            <a:ext cx="8911687" cy="1280890"/>
          </a:xfrm>
        </p:spPr>
        <p:txBody>
          <a:bodyPr>
            <a:normAutofit/>
          </a:bodyPr>
          <a:lstStyle/>
          <a:p>
            <a:pPr algn="ctr"/>
            <a:r>
              <a:rPr lang="en-GB" sz="6600" b="1" dirty="0" err="1">
                <a:latin typeface="Times New Roman" panose="02020603050405020304" pitchFamily="18" charset="0"/>
                <a:cs typeface="Times New Roman" panose="02020603050405020304" pitchFamily="18" charset="0"/>
              </a:rPr>
              <a:t>Luyện</a:t>
            </a:r>
            <a:r>
              <a:rPr lang="en-GB" sz="6600" b="1" dirty="0">
                <a:latin typeface="Times New Roman" panose="02020603050405020304" pitchFamily="18" charset="0"/>
                <a:cs typeface="Times New Roman" panose="02020603050405020304" pitchFamily="18" charset="0"/>
              </a:rPr>
              <a:t> </a:t>
            </a:r>
            <a:r>
              <a:rPr lang="en-GB" sz="6600" b="1" dirty="0" err="1">
                <a:latin typeface="Times New Roman" panose="02020603050405020304" pitchFamily="18" charset="0"/>
                <a:cs typeface="Times New Roman" panose="02020603050405020304" pitchFamily="18" charset="0"/>
              </a:rPr>
              <a:t>tập</a:t>
            </a:r>
            <a:r>
              <a:rPr lang="en-GB" sz="6600" b="1" dirty="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E5AB96-674A-4BAA-BF1D-D189F0BBDFA4}"/>
              </a:ext>
            </a:extLst>
          </p:cNvPr>
          <p:cNvSpPr>
            <a:spLocks noGrp="1"/>
          </p:cNvSpPr>
          <p:nvPr>
            <p:ph idx="1"/>
          </p:nvPr>
        </p:nvSpPr>
        <p:spPr>
          <a:xfrm>
            <a:off x="548639" y="2049193"/>
            <a:ext cx="11465169" cy="4592659"/>
          </a:xfrm>
        </p:spPr>
        <p:txBody>
          <a:bodyPr>
            <a:noAutofit/>
          </a:bodyPr>
          <a:lstStyle/>
          <a:p>
            <a:r>
              <a:rPr lang="en-GB" sz="4600" dirty="0" err="1">
                <a:solidFill>
                  <a:schemeClr val="tx1"/>
                </a:solidFill>
                <a:latin typeface="Times New Roman" panose="02020603050405020304" pitchFamily="18" charset="0"/>
                <a:cs typeface="Times New Roman" panose="02020603050405020304" pitchFamily="18" charset="0"/>
              </a:rPr>
              <a:t>Câu</a:t>
            </a:r>
            <a:r>
              <a:rPr lang="en-GB" sz="4600" dirty="0">
                <a:solidFill>
                  <a:schemeClr val="tx1"/>
                </a:solidFill>
                <a:latin typeface="Times New Roman" panose="02020603050405020304" pitchFamily="18" charset="0"/>
                <a:cs typeface="Times New Roman" panose="02020603050405020304" pitchFamily="18" charset="0"/>
              </a:rPr>
              <a:t> 1: </a:t>
            </a:r>
            <a:r>
              <a:rPr lang="en-GB" sz="4600" dirty="0" err="1">
                <a:solidFill>
                  <a:schemeClr val="tx1"/>
                </a:solidFill>
                <a:latin typeface="Times New Roman" panose="02020603050405020304" pitchFamily="18" charset="0"/>
                <a:cs typeface="Times New Roman" panose="02020603050405020304" pitchFamily="18" charset="0"/>
              </a:rPr>
              <a:t>Cơ</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quan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nào</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thuộc</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hệ</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tiêu</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hoá</a:t>
            </a:r>
            <a:r>
              <a:rPr lang="en-GB" sz="4600" dirty="0">
                <a:solidFill>
                  <a:schemeClr val="tx1"/>
                </a:solidFill>
                <a:latin typeface="Times New Roman" panose="02020603050405020304" pitchFamily="18" charset="0"/>
                <a:cs typeface="Times New Roman" panose="02020603050405020304" pitchFamily="18" charset="0"/>
              </a:rPr>
              <a:t>:</a:t>
            </a:r>
            <a:endParaRPr lang="en-US" sz="4600" dirty="0">
              <a:solidFill>
                <a:schemeClr val="tx1"/>
              </a:solidFill>
              <a:latin typeface="Times New Roman" panose="02020603050405020304" pitchFamily="18" charset="0"/>
              <a:cs typeface="Times New Roman" panose="02020603050405020304" pitchFamily="18" charset="0"/>
            </a:endParaRPr>
          </a:p>
          <a:p>
            <a:pPr marL="914400" indent="-914400" algn="ctr">
              <a:buAutoNum type="alphaUcPeriod"/>
            </a:pPr>
            <a:r>
              <a:rPr lang="en-GB" sz="4600" dirty="0">
                <a:solidFill>
                  <a:schemeClr val="tx1"/>
                </a:solidFill>
                <a:latin typeface="Times New Roman" panose="02020603050405020304" pitchFamily="18" charset="0"/>
                <a:cs typeface="Times New Roman" panose="02020603050405020304" pitchFamily="18" charset="0"/>
              </a:rPr>
              <a:t>Gan			B. </a:t>
            </a:r>
            <a:r>
              <a:rPr lang="en-GB" sz="4600" dirty="0" err="1">
                <a:solidFill>
                  <a:schemeClr val="tx1"/>
                </a:solidFill>
                <a:latin typeface="Times New Roman" panose="02020603050405020304" pitchFamily="18" charset="0"/>
                <a:cs typeface="Times New Roman" panose="02020603050405020304" pitchFamily="18" charset="0"/>
              </a:rPr>
              <a:t>Phổi</a:t>
            </a:r>
            <a:r>
              <a:rPr lang="en-GB" sz="4600" dirty="0">
                <a:solidFill>
                  <a:schemeClr val="tx1"/>
                </a:solidFill>
                <a:latin typeface="Times New Roman" panose="02020603050405020304" pitchFamily="18" charset="0"/>
                <a:cs typeface="Times New Roman" panose="02020603050405020304" pitchFamily="18" charset="0"/>
              </a:rPr>
              <a:t>		C. Tim		D. </a:t>
            </a:r>
            <a:r>
              <a:rPr lang="en-GB" sz="4600" dirty="0" err="1">
                <a:solidFill>
                  <a:schemeClr val="tx1"/>
                </a:solidFill>
                <a:latin typeface="Times New Roman" panose="02020603050405020304" pitchFamily="18" charset="0"/>
                <a:cs typeface="Times New Roman" panose="02020603050405020304" pitchFamily="18" charset="0"/>
              </a:rPr>
              <a:t>Thận</a:t>
            </a:r>
            <a:endParaRPr lang="en-GB" sz="4600" dirty="0">
              <a:solidFill>
                <a:schemeClr val="tx1"/>
              </a:solidFill>
              <a:latin typeface="Times New Roman" panose="02020603050405020304" pitchFamily="18" charset="0"/>
              <a:cs typeface="Times New Roman" panose="02020603050405020304" pitchFamily="18" charset="0"/>
            </a:endParaRPr>
          </a:p>
          <a:p>
            <a:r>
              <a:rPr lang="en-GB" sz="4600" dirty="0" err="1">
                <a:solidFill>
                  <a:schemeClr val="tx1"/>
                </a:solidFill>
                <a:latin typeface="Times New Roman" panose="02020603050405020304" pitchFamily="18" charset="0"/>
                <a:cs typeface="Times New Roman" panose="02020603050405020304" pitchFamily="18" charset="0"/>
              </a:rPr>
              <a:t>Câu</a:t>
            </a:r>
            <a:r>
              <a:rPr lang="en-GB" sz="4600" dirty="0">
                <a:solidFill>
                  <a:schemeClr val="tx1"/>
                </a:solidFill>
                <a:latin typeface="Times New Roman" panose="02020603050405020304" pitchFamily="18" charset="0"/>
                <a:cs typeface="Times New Roman" panose="02020603050405020304" pitchFamily="18" charset="0"/>
              </a:rPr>
              <a:t> 2: </a:t>
            </a:r>
            <a:r>
              <a:rPr lang="en-GB" sz="4600" dirty="0" err="1">
                <a:solidFill>
                  <a:schemeClr val="tx1"/>
                </a:solidFill>
                <a:latin typeface="Times New Roman" panose="02020603050405020304" pitchFamily="18" charset="0"/>
                <a:cs typeface="Times New Roman" panose="02020603050405020304" pitchFamily="18" charset="0"/>
              </a:rPr>
              <a:t>Máu</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được</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vận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chuyển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bằng</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hệ</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cơ</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quan</a:t>
            </a:r>
            <a:r>
              <a:rPr lang="en-GB" sz="4600" dirty="0">
                <a:solidFill>
                  <a:schemeClr val="tx1"/>
                </a:solidFill>
                <a:latin typeface="Times New Roman" panose="02020603050405020304" pitchFamily="18" charset="0"/>
                <a:cs typeface="Times New Roman" panose="02020603050405020304" pitchFamily="18" charset="0"/>
              </a:rPr>
              <a:t> </a:t>
            </a:r>
            <a:r>
              <a:rPr lang="en-GB" sz="4600" dirty="0" err="1">
                <a:solidFill>
                  <a:schemeClr val="tx1"/>
                </a:solidFill>
                <a:latin typeface="Times New Roman" panose="02020603050405020304" pitchFamily="18" charset="0"/>
                <a:cs typeface="Times New Roman" panose="02020603050405020304" pitchFamily="18" charset="0"/>
              </a:rPr>
              <a:t>nào</a:t>
            </a:r>
            <a:r>
              <a:rPr lang="en-GB" sz="4600" dirty="0">
                <a:solidFill>
                  <a:schemeClr val="tx1"/>
                </a:solidFill>
                <a:latin typeface="Times New Roman" panose="02020603050405020304" pitchFamily="18" charset="0"/>
                <a:cs typeface="Times New Roman" panose="02020603050405020304" pitchFamily="18" charset="0"/>
              </a:rPr>
              <a:t>?</a:t>
            </a:r>
            <a:endParaRPr lang="en-US" sz="4600" dirty="0">
              <a:solidFill>
                <a:schemeClr val="tx1"/>
              </a:solidFill>
              <a:latin typeface="Times New Roman" panose="02020603050405020304" pitchFamily="18" charset="0"/>
              <a:cs typeface="Times New Roman" panose="02020603050405020304" pitchFamily="18" charset="0"/>
            </a:endParaRPr>
          </a:p>
          <a:p>
            <a:pPr marL="914400" lvl="0" indent="-914400">
              <a:buAutoNum type="alphaUcPeriod"/>
            </a:pPr>
            <a:r>
              <a:rPr lang="en-US" sz="4600" dirty="0">
                <a:solidFill>
                  <a:schemeClr val="tx1"/>
                </a:solidFill>
                <a:latin typeface="Times New Roman" panose="02020603050405020304" pitchFamily="18" charset="0"/>
                <a:cs typeface="Times New Roman" panose="02020603050405020304" pitchFamily="18" charset="0"/>
              </a:rPr>
              <a:t>h</a:t>
            </a:r>
            <a:r>
              <a:rPr lang="vi-VN" sz="4600" dirty="0">
                <a:solidFill>
                  <a:schemeClr val="tx1"/>
                </a:solidFill>
                <a:latin typeface="Times New Roman" panose="02020603050405020304" pitchFamily="18" charset="0"/>
                <a:cs typeface="Times New Roman" panose="02020603050405020304" pitchFamily="18" charset="0"/>
              </a:rPr>
              <a:t>ệ Sinh dục	</a:t>
            </a:r>
            <a:r>
              <a:rPr lang="en-US" sz="4600" dirty="0">
                <a:solidFill>
                  <a:schemeClr val="tx1"/>
                </a:solidFill>
                <a:latin typeface="Times New Roman" panose="02020603050405020304" pitchFamily="18" charset="0"/>
                <a:cs typeface="Times New Roman" panose="02020603050405020304" pitchFamily="18" charset="0"/>
              </a:rPr>
              <a:t>					</a:t>
            </a:r>
            <a:r>
              <a:rPr lang="vi-VN" sz="4600" dirty="0">
                <a:solidFill>
                  <a:schemeClr val="tx1"/>
                </a:solidFill>
                <a:latin typeface="Times New Roman" panose="02020603050405020304" pitchFamily="18" charset="0"/>
                <a:cs typeface="Times New Roman" panose="02020603050405020304" pitchFamily="18" charset="0"/>
              </a:rPr>
              <a:t>B. </a:t>
            </a:r>
            <a:r>
              <a:rPr lang="en-US" sz="4600" dirty="0" err="1">
                <a:solidFill>
                  <a:schemeClr val="tx1"/>
                </a:solidFill>
                <a:latin typeface="Times New Roman" panose="02020603050405020304" pitchFamily="18" charset="0"/>
                <a:cs typeface="Times New Roman" panose="02020603050405020304" pitchFamily="18" charset="0"/>
              </a:rPr>
              <a:t>Hệ</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bài</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tiết</a:t>
            </a:r>
            <a:r>
              <a:rPr lang="vi-VN" sz="4600" dirty="0">
                <a:solidFill>
                  <a:schemeClr val="tx1"/>
                </a:solidFill>
                <a:latin typeface="Times New Roman" panose="02020603050405020304" pitchFamily="18" charset="0"/>
                <a:cs typeface="Times New Roman" panose="02020603050405020304" pitchFamily="18" charset="0"/>
              </a:rPr>
              <a:t>	</a:t>
            </a:r>
            <a:endParaRPr lang="en-US" sz="4600" dirty="0">
              <a:solidFill>
                <a:schemeClr val="tx1"/>
              </a:solidFill>
              <a:latin typeface="Times New Roman" panose="02020603050405020304" pitchFamily="18" charset="0"/>
              <a:cs typeface="Times New Roman" panose="02020603050405020304" pitchFamily="18" charset="0"/>
            </a:endParaRPr>
          </a:p>
          <a:p>
            <a:pPr marL="0" lvl="0" indent="0">
              <a:buNone/>
            </a:pPr>
            <a:r>
              <a:rPr lang="vi-VN" sz="4600" dirty="0">
                <a:solidFill>
                  <a:schemeClr val="tx1"/>
                </a:solidFill>
                <a:latin typeface="Times New Roman" panose="02020603050405020304" pitchFamily="18" charset="0"/>
                <a:cs typeface="Times New Roman" panose="02020603050405020304" pitchFamily="18" charset="0"/>
              </a:rPr>
              <a:t>C. </a:t>
            </a:r>
            <a:r>
              <a:rPr lang="en-US" sz="4600" dirty="0" err="1">
                <a:solidFill>
                  <a:schemeClr val="tx1"/>
                </a:solidFill>
                <a:latin typeface="Times New Roman" panose="02020603050405020304" pitchFamily="18" charset="0"/>
                <a:cs typeface="Times New Roman" panose="02020603050405020304" pitchFamily="18" charset="0"/>
              </a:rPr>
              <a:t>Hệ</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tuần</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hoàn</a:t>
            </a:r>
            <a:r>
              <a:rPr lang="vi-VN" sz="4600" dirty="0">
                <a:solidFill>
                  <a:schemeClr val="tx1"/>
                </a:solidFill>
                <a:latin typeface="Times New Roman" panose="02020603050405020304" pitchFamily="18" charset="0"/>
                <a:cs typeface="Times New Roman" panose="02020603050405020304" pitchFamily="18" charset="0"/>
              </a:rPr>
              <a:t>		</a:t>
            </a:r>
            <a:r>
              <a:rPr lang="en-US" sz="4600" dirty="0">
                <a:solidFill>
                  <a:schemeClr val="tx1"/>
                </a:solidFill>
                <a:latin typeface="Times New Roman" panose="02020603050405020304" pitchFamily="18" charset="0"/>
                <a:cs typeface="Times New Roman" panose="02020603050405020304" pitchFamily="18" charset="0"/>
              </a:rPr>
              <a:t>				</a:t>
            </a:r>
            <a:r>
              <a:rPr lang="vi-VN" sz="4600" dirty="0">
                <a:solidFill>
                  <a:schemeClr val="tx1"/>
                </a:solidFill>
                <a:latin typeface="Times New Roman" panose="02020603050405020304" pitchFamily="18" charset="0"/>
                <a:cs typeface="Times New Roman" panose="02020603050405020304" pitchFamily="18" charset="0"/>
              </a:rPr>
              <a:t>D. </a:t>
            </a:r>
            <a:r>
              <a:rPr lang="en-US" sz="4600" dirty="0" err="1">
                <a:solidFill>
                  <a:schemeClr val="tx1"/>
                </a:solidFill>
                <a:latin typeface="Times New Roman" panose="02020603050405020304" pitchFamily="18" charset="0"/>
                <a:cs typeface="Times New Roman" panose="02020603050405020304" pitchFamily="18" charset="0"/>
              </a:rPr>
              <a:t>Hệ</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vận</a:t>
            </a:r>
            <a:r>
              <a:rPr lang="en-US" sz="4600" dirty="0">
                <a:solidFill>
                  <a:schemeClr val="tx1"/>
                </a:solidFill>
                <a:latin typeface="Times New Roman" panose="02020603050405020304" pitchFamily="18" charset="0"/>
                <a:cs typeface="Times New Roman" panose="02020603050405020304" pitchFamily="18" charset="0"/>
              </a:rPr>
              <a:t> </a:t>
            </a:r>
            <a:r>
              <a:rPr lang="en-US" sz="4600" dirty="0" err="1">
                <a:solidFill>
                  <a:schemeClr val="tx1"/>
                </a:solidFill>
                <a:latin typeface="Times New Roman" panose="02020603050405020304" pitchFamily="18" charset="0"/>
                <a:cs typeface="Times New Roman" panose="02020603050405020304" pitchFamily="18" charset="0"/>
              </a:rPr>
              <a:t>động</a:t>
            </a:r>
            <a:endParaRPr lang="en-US" sz="4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600" dirty="0">
              <a:solidFill>
                <a:schemeClr val="tx1"/>
              </a:solidFill>
              <a:latin typeface="Times New Roman" panose="02020603050405020304" pitchFamily="18" charset="0"/>
              <a:cs typeface="Times New Roman" panose="02020603050405020304" pitchFamily="18" charset="0"/>
            </a:endParaRPr>
          </a:p>
          <a:p>
            <a:pPr algn="ctr"/>
            <a:endParaRPr lang="en-US" sz="4600" dirty="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8B7F69A-81ED-458F-88BB-2677699E69A2}"/>
              </a:ext>
            </a:extLst>
          </p:cNvPr>
          <p:cNvSpPr/>
          <p:nvPr/>
        </p:nvSpPr>
        <p:spPr>
          <a:xfrm>
            <a:off x="1312765" y="2982350"/>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0B3C56A-36BF-4F15-AD79-4797B6716611}"/>
              </a:ext>
            </a:extLst>
          </p:cNvPr>
          <p:cNvSpPr/>
          <p:nvPr/>
        </p:nvSpPr>
        <p:spPr>
          <a:xfrm>
            <a:off x="548639" y="6140548"/>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11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1894-7B6B-4A6E-BCF9-674D6D6D60B2}"/>
              </a:ext>
            </a:extLst>
          </p:cNvPr>
          <p:cNvSpPr>
            <a:spLocks noGrp="1"/>
          </p:cNvSpPr>
          <p:nvPr>
            <p:ph type="title"/>
          </p:nvPr>
        </p:nvSpPr>
        <p:spPr>
          <a:xfrm>
            <a:off x="1640156" y="594437"/>
            <a:ext cx="8911687" cy="1280890"/>
          </a:xfrm>
        </p:spPr>
        <p:txBody>
          <a:bodyPr>
            <a:normAutofit/>
          </a:bodyPr>
          <a:lstStyle/>
          <a:p>
            <a:pPr algn="ctr"/>
            <a:r>
              <a:rPr lang="en-GB" sz="6600" b="1" dirty="0" err="1">
                <a:latin typeface="Times New Roman" panose="02020603050405020304" pitchFamily="18" charset="0"/>
                <a:cs typeface="Times New Roman" panose="02020603050405020304" pitchFamily="18" charset="0"/>
              </a:rPr>
              <a:t>Luyện</a:t>
            </a:r>
            <a:r>
              <a:rPr lang="en-GB" sz="6600" b="1" dirty="0">
                <a:latin typeface="Times New Roman" panose="02020603050405020304" pitchFamily="18" charset="0"/>
                <a:cs typeface="Times New Roman" panose="02020603050405020304" pitchFamily="18" charset="0"/>
              </a:rPr>
              <a:t> </a:t>
            </a:r>
            <a:r>
              <a:rPr lang="en-GB" sz="6600" b="1" dirty="0" err="1">
                <a:latin typeface="Times New Roman" panose="02020603050405020304" pitchFamily="18" charset="0"/>
                <a:cs typeface="Times New Roman" panose="02020603050405020304" pitchFamily="18" charset="0"/>
              </a:rPr>
              <a:t>tập</a:t>
            </a:r>
            <a:r>
              <a:rPr lang="en-GB" sz="6600" b="1" dirty="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E5AB96-674A-4BAA-BF1D-D189F0BBDFA4}"/>
              </a:ext>
            </a:extLst>
          </p:cNvPr>
          <p:cNvSpPr>
            <a:spLocks noGrp="1"/>
          </p:cNvSpPr>
          <p:nvPr>
            <p:ph idx="1"/>
          </p:nvPr>
        </p:nvSpPr>
        <p:spPr>
          <a:xfrm>
            <a:off x="548639" y="1670904"/>
            <a:ext cx="11465169" cy="4592659"/>
          </a:xfrm>
        </p:spPr>
        <p:txBody>
          <a:bodyPr>
            <a:noAutofit/>
          </a:bodyPr>
          <a:lstStyle/>
          <a:p>
            <a:pPr marL="0" indent="0">
              <a:buNone/>
            </a:pPr>
            <a:r>
              <a:rPr lang="en-GB" sz="3800" dirty="0" err="1">
                <a:solidFill>
                  <a:schemeClr val="tx1"/>
                </a:solidFill>
                <a:latin typeface="Times New Roman" panose="02020603050405020304" pitchFamily="18" charset="0"/>
                <a:cs typeface="Times New Roman" panose="02020603050405020304" pitchFamily="18" charset="0"/>
              </a:rPr>
              <a:t>Câu</a:t>
            </a:r>
            <a:r>
              <a:rPr lang="en-GB" sz="3800" dirty="0">
                <a:solidFill>
                  <a:schemeClr val="tx1"/>
                </a:solidFill>
                <a:latin typeface="Times New Roman" panose="02020603050405020304" pitchFamily="18" charset="0"/>
                <a:cs typeface="Times New Roman" panose="02020603050405020304" pitchFamily="18" charset="0"/>
              </a:rPr>
              <a:t> 3: </a:t>
            </a:r>
            <a:r>
              <a:rPr lang="en-GB" sz="3800" dirty="0" err="1">
                <a:solidFill>
                  <a:schemeClr val="tx1"/>
                </a:solidFill>
                <a:latin typeface="Times New Roman" panose="02020603050405020304" pitchFamily="18" charset="0"/>
                <a:cs typeface="Times New Roman" panose="02020603050405020304" pitchFamily="18" charset="0"/>
              </a:rPr>
              <a:t>Cơ</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quan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nào</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dưới</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đây</a:t>
            </a:r>
            <a:r>
              <a:rPr lang="en-GB" sz="3800" dirty="0">
                <a:solidFill>
                  <a:schemeClr val="tx1"/>
                </a:solidFill>
                <a:latin typeface="Times New Roman" panose="02020603050405020304" pitchFamily="18" charset="0"/>
                <a:cs typeface="Times New Roman" panose="02020603050405020304" pitchFamily="18" charset="0"/>
              </a:rPr>
              <a:t> </a:t>
            </a:r>
            <a:r>
              <a:rPr lang="en-GB" sz="3800" b="1" dirty="0" err="1">
                <a:solidFill>
                  <a:schemeClr val="tx1"/>
                </a:solidFill>
                <a:latin typeface="Times New Roman" panose="02020603050405020304" pitchFamily="18" charset="0"/>
                <a:cs typeface="Times New Roman" panose="02020603050405020304" pitchFamily="18" charset="0"/>
              </a:rPr>
              <a:t>không</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thuộc</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hệ</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thần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kinh</a:t>
            </a:r>
            <a:endParaRPr lang="en-US" sz="3800" dirty="0">
              <a:solidFill>
                <a:schemeClr val="tx1"/>
              </a:solidFill>
              <a:latin typeface="Times New Roman" panose="02020603050405020304" pitchFamily="18" charset="0"/>
              <a:cs typeface="Times New Roman" panose="02020603050405020304" pitchFamily="18" charset="0"/>
            </a:endParaRPr>
          </a:p>
          <a:p>
            <a:pPr marL="0" indent="0">
              <a:buNone/>
            </a:pPr>
            <a:r>
              <a:rPr lang="en-GB" sz="3800" dirty="0">
                <a:solidFill>
                  <a:schemeClr val="tx1"/>
                </a:solidFill>
                <a:latin typeface="Times New Roman" panose="02020603050405020304" pitchFamily="18" charset="0"/>
                <a:cs typeface="Times New Roman" panose="02020603050405020304" pitchFamily="18" charset="0"/>
              </a:rPr>
              <a:t>A. </a:t>
            </a:r>
            <a:r>
              <a:rPr lang="en-GB" sz="3800" dirty="0" err="1">
                <a:solidFill>
                  <a:schemeClr val="tx1"/>
                </a:solidFill>
                <a:latin typeface="Times New Roman" panose="02020603050405020304" pitchFamily="18" charset="0"/>
                <a:cs typeface="Times New Roman" panose="02020603050405020304" pitchFamily="18" charset="0"/>
              </a:rPr>
              <a:t>Dây</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thần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kinh</a:t>
            </a:r>
            <a:r>
              <a:rPr lang="en-GB" sz="3800" dirty="0">
                <a:solidFill>
                  <a:schemeClr val="tx1"/>
                </a:solidFill>
                <a:latin typeface="Times New Roman" panose="02020603050405020304" pitchFamily="18" charset="0"/>
                <a:cs typeface="Times New Roman" panose="02020603050405020304" pitchFamily="18" charset="0"/>
              </a:rPr>
              <a:t>		B. </a:t>
            </a:r>
            <a:r>
              <a:rPr lang="en-GB" sz="3800" dirty="0" err="1">
                <a:solidFill>
                  <a:schemeClr val="tx1"/>
                </a:solidFill>
                <a:latin typeface="Times New Roman" panose="02020603050405020304" pitchFamily="18" charset="0"/>
                <a:cs typeface="Times New Roman" panose="02020603050405020304" pitchFamily="18" charset="0"/>
              </a:rPr>
              <a:t>não</a:t>
            </a:r>
            <a:r>
              <a:rPr lang="en-GB" sz="3800" dirty="0">
                <a:solidFill>
                  <a:schemeClr val="tx1"/>
                </a:solidFill>
                <a:latin typeface="Times New Roman" panose="02020603050405020304" pitchFamily="18" charset="0"/>
                <a:cs typeface="Times New Roman" panose="02020603050405020304" pitchFamily="18" charset="0"/>
              </a:rPr>
              <a:t>	C. </a:t>
            </a:r>
            <a:r>
              <a:rPr lang="en-GB" sz="3800" dirty="0" err="1">
                <a:solidFill>
                  <a:schemeClr val="tx1"/>
                </a:solidFill>
                <a:latin typeface="Times New Roman" panose="02020603050405020304" pitchFamily="18" charset="0"/>
                <a:cs typeface="Times New Roman" panose="02020603050405020304" pitchFamily="18" charset="0"/>
              </a:rPr>
              <a:t>Tuỷ</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sống</a:t>
            </a:r>
            <a:r>
              <a:rPr lang="en-GB" sz="3800" dirty="0">
                <a:solidFill>
                  <a:schemeClr val="tx1"/>
                </a:solidFill>
                <a:latin typeface="Times New Roman" panose="02020603050405020304" pitchFamily="18" charset="0"/>
                <a:cs typeface="Times New Roman" panose="02020603050405020304" pitchFamily="18" charset="0"/>
              </a:rPr>
              <a:t>		</a:t>
            </a:r>
          </a:p>
          <a:p>
            <a:pPr marL="0" indent="0">
              <a:buNone/>
            </a:pPr>
            <a:r>
              <a:rPr lang="en-GB" sz="3800" dirty="0">
                <a:solidFill>
                  <a:schemeClr val="tx1"/>
                </a:solidFill>
                <a:latin typeface="Times New Roman" panose="02020603050405020304" pitchFamily="18" charset="0"/>
                <a:cs typeface="Times New Roman" panose="02020603050405020304" pitchFamily="18" charset="0"/>
              </a:rPr>
              <a:t>D. </a:t>
            </a:r>
            <a:r>
              <a:rPr lang="en-GB" sz="3800" dirty="0" err="1">
                <a:solidFill>
                  <a:schemeClr val="tx1"/>
                </a:solidFill>
                <a:latin typeface="Times New Roman" panose="02020603050405020304" pitchFamily="18" charset="0"/>
                <a:cs typeface="Times New Roman" panose="02020603050405020304" pitchFamily="18" charset="0"/>
              </a:rPr>
              <a:t>Hệ</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mạch</a:t>
            </a:r>
            <a:endParaRPr lang="en-US" sz="3800" dirty="0">
              <a:solidFill>
                <a:schemeClr val="tx1"/>
              </a:solidFill>
              <a:latin typeface="Times New Roman" panose="02020603050405020304" pitchFamily="18" charset="0"/>
              <a:cs typeface="Times New Roman" panose="02020603050405020304" pitchFamily="18" charset="0"/>
            </a:endParaRPr>
          </a:p>
          <a:p>
            <a:pPr marL="0" indent="0" algn="just">
              <a:buNone/>
            </a:pPr>
            <a:r>
              <a:rPr lang="en-GB" sz="3800" dirty="0" err="1">
                <a:solidFill>
                  <a:schemeClr val="tx1"/>
                </a:solidFill>
                <a:latin typeface="Times New Roman" panose="02020603050405020304" pitchFamily="18" charset="0"/>
                <a:cs typeface="Times New Roman" panose="02020603050405020304" pitchFamily="18" charset="0"/>
              </a:rPr>
              <a:t>Câu</a:t>
            </a:r>
            <a:r>
              <a:rPr lang="en-GB" sz="3800" dirty="0">
                <a:solidFill>
                  <a:schemeClr val="tx1"/>
                </a:solidFill>
                <a:latin typeface="Times New Roman" panose="02020603050405020304" pitchFamily="18" charset="0"/>
                <a:cs typeface="Times New Roman" panose="02020603050405020304" pitchFamily="18" charset="0"/>
              </a:rPr>
              <a:t> 4: </a:t>
            </a:r>
            <a:r>
              <a:rPr lang="en-GB" sz="3800" dirty="0" err="1">
                <a:solidFill>
                  <a:schemeClr val="tx1"/>
                </a:solidFill>
                <a:latin typeface="Times New Roman" panose="02020603050405020304" pitchFamily="18" charset="0"/>
                <a:cs typeface="Times New Roman" panose="02020603050405020304" pitchFamily="18" charset="0"/>
              </a:rPr>
              <a:t>Giúp</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cơ</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thể</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sinh</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sản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duy</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trì</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nòi</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giống</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là</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chức</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năng</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của</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hệ</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cơ</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quan</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nào</a:t>
            </a:r>
            <a:r>
              <a:rPr lang="en-GB" sz="3800" dirty="0">
                <a:solidFill>
                  <a:schemeClr val="tx1"/>
                </a:solidFill>
                <a:latin typeface="Times New Roman" panose="02020603050405020304" pitchFamily="18" charset="0"/>
                <a:cs typeface="Times New Roman" panose="02020603050405020304" pitchFamily="18" charset="0"/>
              </a:rPr>
              <a:t>?</a:t>
            </a:r>
            <a:endParaRPr lang="en-US" sz="3800" dirty="0">
              <a:solidFill>
                <a:schemeClr val="tx1"/>
              </a:solidFill>
              <a:latin typeface="Times New Roman" panose="02020603050405020304" pitchFamily="18" charset="0"/>
              <a:cs typeface="Times New Roman" panose="02020603050405020304" pitchFamily="18" charset="0"/>
            </a:endParaRPr>
          </a:p>
          <a:p>
            <a:pPr marL="0" indent="0">
              <a:buNone/>
            </a:pPr>
            <a:r>
              <a:rPr lang="en-GB" sz="3800" dirty="0">
                <a:solidFill>
                  <a:schemeClr val="tx1"/>
                </a:solidFill>
                <a:latin typeface="Times New Roman" panose="02020603050405020304" pitchFamily="18" charset="0"/>
                <a:cs typeface="Times New Roman" panose="02020603050405020304" pitchFamily="18" charset="0"/>
              </a:rPr>
              <a:t>A. </a:t>
            </a:r>
            <a:r>
              <a:rPr lang="en-US" sz="3800" dirty="0">
                <a:solidFill>
                  <a:schemeClr val="tx1"/>
                </a:solidFill>
                <a:latin typeface="Times New Roman" panose="02020603050405020304" pitchFamily="18" charset="0"/>
                <a:cs typeface="Times New Roman" panose="02020603050405020304" pitchFamily="18" charset="0"/>
              </a:rPr>
              <a:t>h</a:t>
            </a:r>
            <a:r>
              <a:rPr lang="en-GB" sz="3800" dirty="0">
                <a:solidFill>
                  <a:schemeClr val="tx1"/>
                </a:solidFill>
                <a:latin typeface="Times New Roman" panose="02020603050405020304" pitchFamily="18" charset="0"/>
                <a:cs typeface="Times New Roman" panose="02020603050405020304" pitchFamily="18" charset="0"/>
              </a:rPr>
              <a:t>ệ </a:t>
            </a:r>
            <a:r>
              <a:rPr lang="en-GB" sz="3800" dirty="0" err="1">
                <a:solidFill>
                  <a:schemeClr val="tx1"/>
                </a:solidFill>
                <a:latin typeface="Times New Roman" panose="02020603050405020304" pitchFamily="18" charset="0"/>
                <a:cs typeface="Times New Roman" panose="02020603050405020304" pitchFamily="18" charset="0"/>
              </a:rPr>
              <a:t>Sinh</a:t>
            </a:r>
            <a:r>
              <a:rPr lang="en-GB" sz="3800" dirty="0">
                <a:solidFill>
                  <a:schemeClr val="tx1"/>
                </a:solidFill>
                <a:latin typeface="Times New Roman" panose="02020603050405020304" pitchFamily="18" charset="0"/>
                <a:cs typeface="Times New Roman" panose="02020603050405020304" pitchFamily="18" charset="0"/>
              </a:rPr>
              <a:t> </a:t>
            </a:r>
            <a:r>
              <a:rPr lang="en-GB" sz="3800" dirty="0" err="1">
                <a:solidFill>
                  <a:schemeClr val="tx1"/>
                </a:solidFill>
                <a:latin typeface="Times New Roman" panose="02020603050405020304" pitchFamily="18" charset="0"/>
                <a:cs typeface="Times New Roman" panose="02020603050405020304" pitchFamily="18" charset="0"/>
              </a:rPr>
              <a:t>dục</a:t>
            </a:r>
            <a:r>
              <a:rPr lang="en-GB" sz="3800" dirty="0">
                <a:solidFill>
                  <a:schemeClr val="tx1"/>
                </a:solidFill>
                <a:latin typeface="Times New Roman" panose="02020603050405020304" pitchFamily="18" charset="0"/>
                <a:cs typeface="Times New Roman" panose="02020603050405020304" pitchFamily="18" charset="0"/>
              </a:rPr>
              <a:t>	B. </a:t>
            </a:r>
            <a:r>
              <a:rPr lang="en-US" sz="3800" dirty="0" err="1">
                <a:solidFill>
                  <a:schemeClr val="tx1"/>
                </a:solidFill>
                <a:latin typeface="Times New Roman" panose="02020603050405020304" pitchFamily="18" charset="0"/>
                <a:cs typeface="Times New Roman" panose="02020603050405020304" pitchFamily="18" charset="0"/>
              </a:rPr>
              <a:t>Hệ</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bài</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tiết</a:t>
            </a:r>
            <a:r>
              <a:rPr lang="en-GB" sz="3800" dirty="0">
                <a:solidFill>
                  <a:schemeClr val="tx1"/>
                </a:solidFill>
                <a:latin typeface="Times New Roman" panose="02020603050405020304" pitchFamily="18" charset="0"/>
                <a:cs typeface="Times New Roman" panose="02020603050405020304" pitchFamily="18" charset="0"/>
              </a:rPr>
              <a:t>	C. </a:t>
            </a:r>
            <a:r>
              <a:rPr lang="en-US" sz="3800" dirty="0" err="1">
                <a:solidFill>
                  <a:schemeClr val="tx1"/>
                </a:solidFill>
                <a:latin typeface="Times New Roman" panose="02020603050405020304" pitchFamily="18" charset="0"/>
                <a:cs typeface="Times New Roman" panose="02020603050405020304" pitchFamily="18" charset="0"/>
              </a:rPr>
              <a:t>Hệ</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tuần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hoàn</a:t>
            </a:r>
            <a:r>
              <a:rPr lang="en-GB" sz="3800" dirty="0">
                <a:solidFill>
                  <a:schemeClr val="tx1"/>
                </a:solidFill>
                <a:latin typeface="Times New Roman" panose="02020603050405020304" pitchFamily="18" charset="0"/>
                <a:cs typeface="Times New Roman" panose="02020603050405020304" pitchFamily="18" charset="0"/>
              </a:rPr>
              <a:t>		D. </a:t>
            </a:r>
            <a:r>
              <a:rPr lang="en-US" sz="3800" dirty="0" err="1">
                <a:solidFill>
                  <a:schemeClr val="tx1"/>
                </a:solidFill>
                <a:latin typeface="Times New Roman" panose="02020603050405020304" pitchFamily="18" charset="0"/>
                <a:cs typeface="Times New Roman" panose="02020603050405020304" pitchFamily="18" charset="0"/>
              </a:rPr>
              <a:t>Hệ</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vận</a:t>
            </a:r>
            <a:r>
              <a:rPr lang="en-US" sz="3800" dirty="0">
                <a:solidFill>
                  <a:schemeClr val="tx1"/>
                </a:solidFill>
                <a:latin typeface="Times New Roman" panose="02020603050405020304" pitchFamily="18" charset="0"/>
                <a:cs typeface="Times New Roman" panose="02020603050405020304" pitchFamily="18" charset="0"/>
              </a:rPr>
              <a:t> </a:t>
            </a:r>
            <a:r>
              <a:rPr lang="en-US" sz="3800" dirty="0" err="1">
                <a:solidFill>
                  <a:schemeClr val="tx1"/>
                </a:solidFill>
                <a:latin typeface="Times New Roman" panose="02020603050405020304" pitchFamily="18" charset="0"/>
                <a:cs typeface="Times New Roman" panose="02020603050405020304" pitchFamily="18" charset="0"/>
              </a:rPr>
              <a:t>động</a:t>
            </a:r>
            <a:endParaRPr lang="en-US" sz="38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800" dirty="0">
              <a:solidFill>
                <a:schemeClr val="tx1"/>
              </a:solidFill>
              <a:latin typeface="Times New Roman" panose="02020603050405020304" pitchFamily="18" charset="0"/>
              <a:cs typeface="Times New Roman" panose="02020603050405020304" pitchFamily="18" charset="0"/>
            </a:endParaRPr>
          </a:p>
          <a:p>
            <a:pPr algn="ctr"/>
            <a:endParaRPr lang="en-US" sz="3800" dirty="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8B7F69A-81ED-458F-88BB-2677699E69A2}"/>
              </a:ext>
            </a:extLst>
          </p:cNvPr>
          <p:cNvSpPr/>
          <p:nvPr/>
        </p:nvSpPr>
        <p:spPr>
          <a:xfrm>
            <a:off x="436098" y="3107201"/>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B0B3C56A-36BF-4F15-AD79-4797B6716611}"/>
              </a:ext>
            </a:extLst>
          </p:cNvPr>
          <p:cNvSpPr/>
          <p:nvPr/>
        </p:nvSpPr>
        <p:spPr>
          <a:xfrm>
            <a:off x="548639" y="5093896"/>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39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61894-7B6B-4A6E-BCF9-674D6D6D60B2}"/>
              </a:ext>
            </a:extLst>
          </p:cNvPr>
          <p:cNvSpPr>
            <a:spLocks noGrp="1"/>
          </p:cNvSpPr>
          <p:nvPr>
            <p:ph type="title"/>
          </p:nvPr>
        </p:nvSpPr>
        <p:spPr>
          <a:xfrm>
            <a:off x="1640156" y="594437"/>
            <a:ext cx="8911687" cy="1280890"/>
          </a:xfrm>
        </p:spPr>
        <p:txBody>
          <a:bodyPr>
            <a:normAutofit/>
          </a:bodyPr>
          <a:lstStyle/>
          <a:p>
            <a:pPr algn="ctr"/>
            <a:r>
              <a:rPr lang="en-GB" sz="6600" b="1" dirty="0" err="1">
                <a:latin typeface="Times New Roman" panose="02020603050405020304" pitchFamily="18" charset="0"/>
                <a:cs typeface="Times New Roman" panose="02020603050405020304" pitchFamily="18" charset="0"/>
              </a:rPr>
              <a:t>Luyện</a:t>
            </a:r>
            <a:r>
              <a:rPr lang="en-GB" sz="6600" b="1" dirty="0">
                <a:latin typeface="Times New Roman" panose="02020603050405020304" pitchFamily="18" charset="0"/>
                <a:cs typeface="Times New Roman" panose="02020603050405020304" pitchFamily="18" charset="0"/>
              </a:rPr>
              <a:t> </a:t>
            </a:r>
            <a:r>
              <a:rPr lang="en-GB" sz="6600" b="1" dirty="0" err="1">
                <a:latin typeface="Times New Roman" panose="02020603050405020304" pitchFamily="18" charset="0"/>
                <a:cs typeface="Times New Roman" panose="02020603050405020304" pitchFamily="18" charset="0"/>
              </a:rPr>
              <a:t>tập</a:t>
            </a:r>
            <a:r>
              <a:rPr lang="en-GB" sz="6600" b="1" dirty="0">
                <a:latin typeface="Times New Roman" panose="02020603050405020304" pitchFamily="18" charset="0"/>
                <a:cs typeface="Times New Roman" panose="02020603050405020304" pitchFamily="18" charset="0"/>
              </a:rPr>
              <a:t> </a:t>
            </a:r>
            <a:endParaRPr lang="en-US" sz="6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1E5AB96-674A-4BAA-BF1D-D189F0BBDFA4}"/>
              </a:ext>
            </a:extLst>
          </p:cNvPr>
          <p:cNvSpPr>
            <a:spLocks noGrp="1"/>
          </p:cNvSpPr>
          <p:nvPr>
            <p:ph idx="1"/>
          </p:nvPr>
        </p:nvSpPr>
        <p:spPr>
          <a:xfrm>
            <a:off x="548639" y="1670904"/>
            <a:ext cx="11465169" cy="4592659"/>
          </a:xfrm>
        </p:spPr>
        <p:txBody>
          <a:bodyPr>
            <a:noAutofit/>
          </a:bodyPr>
          <a:lstStyle/>
          <a:p>
            <a:pPr marL="0" indent="0">
              <a:buNone/>
            </a:pPr>
            <a:r>
              <a:rPr lang="en-GB" sz="4200" dirty="0" err="1">
                <a:solidFill>
                  <a:schemeClr val="tx1"/>
                </a:solidFill>
                <a:latin typeface="Times New Roman" panose="02020603050405020304" pitchFamily="18" charset="0"/>
                <a:cs typeface="Times New Roman" panose="02020603050405020304" pitchFamily="18" charset="0"/>
              </a:rPr>
              <a:t>Câu</a:t>
            </a:r>
            <a:r>
              <a:rPr lang="en-GB" sz="4200" dirty="0">
                <a:solidFill>
                  <a:schemeClr val="tx1"/>
                </a:solidFill>
                <a:latin typeface="Times New Roman" panose="02020603050405020304" pitchFamily="18" charset="0"/>
                <a:cs typeface="Times New Roman" panose="02020603050405020304" pitchFamily="18" charset="0"/>
              </a:rPr>
              <a:t> 5: </a:t>
            </a:r>
            <a:r>
              <a:rPr lang="en-GB" sz="4200" dirty="0" err="1">
                <a:solidFill>
                  <a:schemeClr val="tx1"/>
                </a:solidFill>
                <a:latin typeface="Times New Roman" panose="02020603050405020304" pitchFamily="18" charset="0"/>
                <a:cs typeface="Times New Roman" panose="02020603050405020304" pitchFamily="18" charset="0"/>
              </a:rPr>
              <a:t>Đâu</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không</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phải</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là</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vai</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trò</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hệ</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vận</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động</a:t>
            </a:r>
            <a:r>
              <a:rPr lang="en-GB" sz="4200" dirty="0">
                <a:solidFill>
                  <a:schemeClr val="tx1"/>
                </a:solidFill>
                <a:latin typeface="Times New Roman" panose="02020603050405020304" pitchFamily="18" charset="0"/>
                <a:cs typeface="Times New Roman" panose="02020603050405020304" pitchFamily="18" charset="0"/>
              </a:rPr>
              <a:t>?</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A. </a:t>
            </a:r>
            <a:r>
              <a:rPr lang="en-US" sz="4200" dirty="0" err="1">
                <a:solidFill>
                  <a:schemeClr val="tx1"/>
                </a:solidFill>
                <a:latin typeface="Times New Roman" panose="02020603050405020304" pitchFamily="18" charset="0"/>
                <a:cs typeface="Times New Roman" panose="02020603050405020304" pitchFamily="18" charset="0"/>
              </a:rPr>
              <a:t>Điều</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hoà</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quá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trình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trao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đổi</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chất</a:t>
            </a:r>
            <a:r>
              <a:rPr lang="en-GB" sz="4200" dirty="0">
                <a:solidFill>
                  <a:schemeClr val="tx1"/>
                </a:solidFill>
                <a:latin typeface="Times New Roman" panose="02020603050405020304" pitchFamily="18" charset="0"/>
                <a:cs typeface="Times New Roman" panose="02020603050405020304" pitchFamily="18" charset="0"/>
              </a:rPr>
              <a:t>	</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B. </a:t>
            </a:r>
            <a:r>
              <a:rPr lang="en-US" sz="4200" dirty="0" err="1">
                <a:solidFill>
                  <a:schemeClr val="tx1"/>
                </a:solidFill>
                <a:latin typeface="Times New Roman" panose="02020603050405020304" pitchFamily="18" charset="0"/>
                <a:cs typeface="Times New Roman" panose="02020603050405020304" pitchFamily="18" charset="0"/>
              </a:rPr>
              <a:t>Nâng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đỡ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thể</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C. </a:t>
            </a:r>
            <a:r>
              <a:rPr lang="en-US" sz="4200" dirty="0" err="1">
                <a:solidFill>
                  <a:schemeClr val="tx1"/>
                </a:solidFill>
                <a:latin typeface="Times New Roman" panose="02020603050405020304" pitchFamily="18" charset="0"/>
                <a:cs typeface="Times New Roman" panose="02020603050405020304" pitchFamily="18" charset="0"/>
              </a:rPr>
              <a:t>Tạo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hình</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dáng</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cho</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cơ</a:t>
            </a:r>
            <a:r>
              <a:rPr lang="en-US" sz="4200" dirty="0">
                <a:solidFill>
                  <a:schemeClr val="tx1"/>
                </a:solidFill>
                <a:latin typeface="Times New Roman" panose="02020603050405020304" pitchFamily="18" charset="0"/>
                <a:cs typeface="Times New Roman" panose="02020603050405020304" pitchFamily="18" charset="0"/>
              </a:rPr>
              <a:t> </a:t>
            </a:r>
            <a:r>
              <a:rPr lang="en-US" sz="4200" dirty="0" err="1">
                <a:solidFill>
                  <a:schemeClr val="tx1"/>
                </a:solidFill>
                <a:latin typeface="Times New Roman" panose="02020603050405020304" pitchFamily="18" charset="0"/>
                <a:cs typeface="Times New Roman" panose="02020603050405020304" pitchFamily="18" charset="0"/>
              </a:rPr>
              <a:t>thể</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r>
              <a:rPr lang="en-GB" sz="4200" dirty="0">
                <a:solidFill>
                  <a:schemeClr val="tx1"/>
                </a:solidFill>
                <a:latin typeface="Times New Roman" panose="02020603050405020304" pitchFamily="18" charset="0"/>
                <a:cs typeface="Times New Roman" panose="02020603050405020304" pitchFamily="18" charset="0"/>
              </a:rPr>
              <a:t>D. </a:t>
            </a:r>
            <a:r>
              <a:rPr lang="en-GB" sz="4200" dirty="0" err="1">
                <a:solidFill>
                  <a:schemeClr val="tx1"/>
                </a:solidFill>
                <a:latin typeface="Times New Roman" panose="02020603050405020304" pitchFamily="18" charset="0"/>
                <a:cs typeface="Times New Roman" panose="02020603050405020304" pitchFamily="18" charset="0"/>
              </a:rPr>
              <a:t>Giúp</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cơ</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thể</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vận</a:t>
            </a:r>
            <a:r>
              <a:rPr lang="en-GB" sz="4200" dirty="0">
                <a:solidFill>
                  <a:schemeClr val="tx1"/>
                </a:solidFill>
                <a:latin typeface="Times New Roman" panose="02020603050405020304" pitchFamily="18" charset="0"/>
                <a:cs typeface="Times New Roman" panose="02020603050405020304" pitchFamily="18" charset="0"/>
              </a:rPr>
              <a:t> </a:t>
            </a:r>
            <a:r>
              <a:rPr lang="en-GB" sz="4200" dirty="0" err="1">
                <a:solidFill>
                  <a:schemeClr val="tx1"/>
                </a:solidFill>
                <a:latin typeface="Times New Roman" panose="02020603050405020304" pitchFamily="18" charset="0"/>
                <a:cs typeface="Times New Roman" panose="02020603050405020304" pitchFamily="18" charset="0"/>
              </a:rPr>
              <a:t>động</a:t>
            </a:r>
            <a:endParaRPr lang="en-US" sz="42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4200" dirty="0">
              <a:solidFill>
                <a:schemeClr val="tx1"/>
              </a:solidFill>
              <a:latin typeface="Times New Roman" panose="02020603050405020304" pitchFamily="18" charset="0"/>
              <a:cs typeface="Times New Roman" panose="02020603050405020304" pitchFamily="18" charset="0"/>
            </a:endParaRPr>
          </a:p>
          <a:p>
            <a:pPr algn="ctr"/>
            <a:endParaRPr lang="en-US" sz="4200" dirty="0">
              <a:solidFill>
                <a:schemeClr val="tx1"/>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38B7F69A-81ED-458F-88BB-2677699E69A2}"/>
              </a:ext>
            </a:extLst>
          </p:cNvPr>
          <p:cNvSpPr/>
          <p:nvPr/>
        </p:nvSpPr>
        <p:spPr>
          <a:xfrm>
            <a:off x="548639" y="2446019"/>
            <a:ext cx="647114" cy="6435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F51E91E-DCA0-23E9-1334-8EB7A739F09C}"/>
              </a:ext>
            </a:extLst>
          </p:cNvPr>
          <p:cNvSpPr txBox="1"/>
          <p:nvPr/>
        </p:nvSpPr>
        <p:spPr>
          <a:xfrm>
            <a:off x="548639" y="5940397"/>
            <a:ext cx="6096000" cy="646331"/>
          </a:xfrm>
          <a:prstGeom prst="rect">
            <a:avLst/>
          </a:prstGeom>
          <a:noFill/>
        </p:spPr>
        <p:txBody>
          <a:bodyPr wrap="square">
            <a:spAutoFit/>
          </a:bodyPr>
          <a:lstStyle/>
          <a:p>
            <a:r>
              <a:rPr lang="en-US"/>
              <a:t>Tài liệu được chia sẻ bởi Website VnTeach.Com</a:t>
            </a:r>
          </a:p>
          <a:p>
            <a:r>
              <a:rPr lang="en-US"/>
              <a:t>https://www.vnteach.com</a:t>
            </a:r>
          </a:p>
        </p:txBody>
      </p:sp>
    </p:spTree>
    <p:extLst>
      <p:ext uri="{BB962C8B-B14F-4D97-AF65-F5344CB8AC3E}">
        <p14:creationId xmlns:p14="http://schemas.microsoft.com/office/powerpoint/2010/main" val="315031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9C35-3F6C-497A-9A00-D420A09779C3}"/>
              </a:ext>
            </a:extLst>
          </p:cNvPr>
          <p:cNvSpPr>
            <a:spLocks noGrp="1"/>
          </p:cNvSpPr>
          <p:nvPr>
            <p:ph type="title"/>
          </p:nvPr>
        </p:nvSpPr>
        <p:spPr>
          <a:xfrm>
            <a:off x="1645921" y="624110"/>
            <a:ext cx="9858692" cy="852998"/>
          </a:xfrm>
        </p:spPr>
        <p:txBody>
          <a:bodyPr/>
          <a:lstStyle/>
          <a:p>
            <a:pPr algn="ctr"/>
            <a:r>
              <a:rPr lang="en-GB" b="1" dirty="0" err="1">
                <a:latin typeface="Times New Roman" panose="02020603050405020304" pitchFamily="18" charset="0"/>
                <a:cs typeface="Times New Roman" panose="02020603050405020304" pitchFamily="18" charset="0"/>
              </a:rPr>
              <a:t>Vận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dụng</a:t>
            </a:r>
            <a:r>
              <a:rPr lang="en-GB" b="1"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9A4AAF4-CD67-4D1B-9034-31C8AA3344F6}"/>
              </a:ext>
            </a:extLst>
          </p:cNvPr>
          <p:cNvSpPr>
            <a:spLocks noGrp="1"/>
          </p:cNvSpPr>
          <p:nvPr>
            <p:ph idx="1"/>
          </p:nvPr>
        </p:nvSpPr>
        <p:spPr>
          <a:xfrm>
            <a:off x="590842" y="1655299"/>
            <a:ext cx="11408899" cy="3777622"/>
          </a:xfrm>
        </p:spPr>
        <p:txBody>
          <a:bodyPr>
            <a:noAutofit/>
          </a:bodyPr>
          <a:lstStyle/>
          <a:p>
            <a:pPr marL="0" indent="0" algn="just">
              <a:buNone/>
            </a:pP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giờ</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môn</a:t>
            </a:r>
            <a:r>
              <a:rPr lang="en-GB" sz="3600" dirty="0">
                <a:solidFill>
                  <a:schemeClr val="tx1"/>
                </a:solidFill>
                <a:latin typeface="Times New Roman" panose="02020603050405020304" pitchFamily="18" charset="0"/>
                <a:cs typeface="Times New Roman" panose="02020603050405020304" pitchFamily="18" charset="0"/>
              </a:rPr>
              <a:t> KHTN </a:t>
            </a:r>
            <a:r>
              <a:rPr lang="en-GB" sz="3600" dirty="0" err="1">
                <a:solidFill>
                  <a:schemeClr val="tx1"/>
                </a:solidFill>
                <a:latin typeface="Times New Roman" panose="02020603050405020304" pitchFamily="18" charset="0"/>
                <a:cs typeface="Times New Roman" panose="02020603050405020304" pitchFamily="18" charset="0"/>
              </a:rPr>
              <a:t>bạn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Quỳnh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rằng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mọi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hoạty</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lập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với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không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ảnh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hưởng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đến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Bạn</a:t>
            </a:r>
            <a:r>
              <a:rPr lang="en-GB" sz="3600" dirty="0">
                <a:solidFill>
                  <a:schemeClr val="tx1"/>
                </a:solidFill>
                <a:latin typeface="Times New Roman" panose="02020603050405020304" pitchFamily="18" charset="0"/>
                <a:cs typeface="Times New Roman" panose="02020603050405020304" pitchFamily="18" charset="0"/>
              </a:rPr>
              <a:t> Nam </a:t>
            </a:r>
            <a:r>
              <a:rPr lang="en-GB" sz="3600" dirty="0" err="1">
                <a:solidFill>
                  <a:schemeClr val="tx1"/>
                </a:solidFill>
                <a:latin typeface="Times New Roman" panose="02020603050405020304" pitchFamily="18" charset="0"/>
                <a:cs typeface="Times New Roman" panose="02020603050405020304" pitchFamily="18" charset="0"/>
              </a:rPr>
              <a:t>lại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rằng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hoạt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phối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hợp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với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thông</a:t>
            </a:r>
            <a:r>
              <a:rPr lang="en-GB" sz="3600" dirty="0">
                <a:solidFill>
                  <a:schemeClr val="tx1"/>
                </a:solidFill>
                <a:latin typeface="Times New Roman" panose="02020603050405020304" pitchFamily="18" charset="0"/>
                <a:cs typeface="Times New Roman" panose="02020603050405020304" pitchFamily="18" charset="0"/>
              </a:rPr>
              <a:t> qua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Em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hãy</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phân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tích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vai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trò</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của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sự</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điều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phối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hợp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giữa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110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3C5B-27D3-40D8-942F-F3FF8960A88D}"/>
              </a:ext>
            </a:extLst>
          </p:cNvPr>
          <p:cNvSpPr>
            <a:spLocks noGrp="1"/>
          </p:cNvSpPr>
          <p:nvPr>
            <p:ph type="title"/>
          </p:nvPr>
        </p:nvSpPr>
        <p:spPr>
          <a:xfrm>
            <a:off x="1322363" y="624109"/>
            <a:ext cx="10182249" cy="3371115"/>
          </a:xfrm>
        </p:spPr>
        <p:txBody>
          <a:bodyPr>
            <a:normAutofit/>
          </a:bodyPr>
          <a:lstStyle/>
          <a:p>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Hướng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dẫn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về</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nhà</a:t>
            </a:r>
            <a:r>
              <a:rPr lang="en-US" b="1" dirty="0">
                <a:latin typeface="Times New Roman" panose="02020603050405020304" pitchFamily="18" charset="0"/>
                <a:cs typeface="Times New Roman" panose="02020603050405020304" pitchFamily="18" charset="0"/>
              </a:rPr>
              <a:t>: 2’</a:t>
            </a:r>
            <a:br>
              <a:rPr lang="en-US"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cũ</a:t>
            </a:r>
            <a:r>
              <a:rPr lang="en-GB"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Đọc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trước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bài</a:t>
            </a:r>
            <a:r>
              <a:rPr lang="en-GB" dirty="0">
                <a:latin typeface="Times New Roman" panose="02020603050405020304" pitchFamily="18" charset="0"/>
                <a:cs typeface="Times New Roman" panose="02020603050405020304" pitchFamily="18" charset="0"/>
              </a:rPr>
              <a:t> 28</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984A66C-6644-4028-AB92-BC84F5A92790}"/>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0830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2C3DC-1E0D-4909-99B3-EE5B57A816FC}"/>
              </a:ext>
            </a:extLst>
          </p:cNvPr>
          <p:cNvSpPr>
            <a:spLocks noGrp="1"/>
          </p:cNvSpPr>
          <p:nvPr>
            <p:ph type="title"/>
          </p:nvPr>
        </p:nvSpPr>
        <p:spPr>
          <a:xfrm>
            <a:off x="1702191" y="286485"/>
            <a:ext cx="9802421" cy="937404"/>
          </a:xfrm>
        </p:spPr>
        <p:txBody>
          <a:bodyPr>
            <a:normAutofit fontScale="90000"/>
          </a:bodyPr>
          <a:lstStyle/>
          <a:p>
            <a:pPr algn="ctr"/>
            <a:r>
              <a:rPr lang="en-US" sz="4600" dirty="0" err="1">
                <a:solidFill>
                  <a:schemeClr val="tx1"/>
                </a:solidFill>
              </a:rPr>
              <a:t>Mở</a:t>
            </a:r>
            <a:r>
              <a:rPr lang="en-US" sz="4600" dirty="0">
                <a:solidFill>
                  <a:schemeClr val="tx1"/>
                </a:solidFill>
              </a:rPr>
              <a:t> </a:t>
            </a:r>
            <a:r>
              <a:rPr lang="en-US" sz="4600" dirty="0" err="1">
                <a:solidFill>
                  <a:schemeClr val="tx1"/>
                </a:solidFill>
              </a:rPr>
              <a:t>đầu</a:t>
            </a:r>
            <a:br>
              <a:rPr lang="en-US" sz="4600" dirty="0">
                <a:solidFill>
                  <a:schemeClr val="tx1"/>
                </a:solidFill>
              </a:rPr>
            </a:br>
            <a:r>
              <a:rPr lang="en-US" sz="4800" dirty="0" err="1">
                <a:solidFill>
                  <a:schemeClr val="tx1"/>
                </a:solidFill>
              </a:rPr>
              <a:t>TRò</a:t>
            </a:r>
            <a:r>
              <a:rPr lang="en-US" sz="4800" dirty="0">
                <a:solidFill>
                  <a:schemeClr val="tx1"/>
                </a:solidFill>
              </a:rPr>
              <a:t> </a:t>
            </a:r>
            <a:r>
              <a:rPr lang="en-US" sz="4800" dirty="0" err="1">
                <a:solidFill>
                  <a:schemeClr val="tx1"/>
                </a:solidFill>
              </a:rPr>
              <a:t>ch</a:t>
            </a:r>
            <a:r>
              <a:rPr lang="vi-VN" sz="4800" dirty="0">
                <a:solidFill>
                  <a:schemeClr val="tx1"/>
                </a:solidFill>
              </a:rPr>
              <a:t>ơ</a:t>
            </a:r>
            <a:r>
              <a:rPr lang="en-US" sz="4800" dirty="0">
                <a:solidFill>
                  <a:schemeClr val="tx1"/>
                </a:solidFill>
              </a:rPr>
              <a:t>i: </a:t>
            </a:r>
            <a:r>
              <a:rPr lang="en-US" sz="4800" dirty="0" err="1">
                <a:solidFill>
                  <a:schemeClr val="tx1"/>
                </a:solidFill>
              </a:rPr>
              <a:t>Lật</a:t>
            </a:r>
            <a:r>
              <a:rPr lang="en-US" sz="4800" dirty="0">
                <a:solidFill>
                  <a:schemeClr val="tx1"/>
                </a:solidFill>
              </a:rPr>
              <a:t> </a:t>
            </a:r>
            <a:r>
              <a:rPr lang="en-US" sz="4800" dirty="0" err="1">
                <a:solidFill>
                  <a:schemeClr val="tx1"/>
                </a:solidFill>
              </a:rPr>
              <a:t>mảnh</a:t>
            </a:r>
            <a:r>
              <a:rPr lang="en-US" sz="4800" dirty="0">
                <a:solidFill>
                  <a:schemeClr val="tx1"/>
                </a:solidFill>
              </a:rPr>
              <a:t> </a:t>
            </a:r>
            <a:r>
              <a:rPr lang="en-US" sz="4800" dirty="0" err="1">
                <a:solidFill>
                  <a:schemeClr val="tx1"/>
                </a:solidFill>
              </a:rPr>
              <a:t>ghép</a:t>
            </a:r>
            <a:br>
              <a:rPr lang="en-US" sz="4800" dirty="0">
                <a:solidFill>
                  <a:schemeClr val="tx1"/>
                </a:solidFill>
              </a:rPr>
            </a:br>
            <a:endParaRPr lang="en-US" sz="4600" dirty="0">
              <a:solidFill>
                <a:schemeClr val="tx1"/>
              </a:solidFill>
            </a:endParaRPr>
          </a:p>
        </p:txBody>
      </p:sp>
      <p:sp>
        <p:nvSpPr>
          <p:cNvPr id="3" name="Content Placeholder 2">
            <a:extLst>
              <a:ext uri="{FF2B5EF4-FFF2-40B4-BE49-F238E27FC236}">
                <a16:creationId xmlns:a16="http://schemas.microsoft.com/office/drawing/2014/main" id="{E1C1D920-9D69-4679-B112-1863ECAD98AA}"/>
              </a:ext>
            </a:extLst>
          </p:cNvPr>
          <p:cNvSpPr>
            <a:spLocks noGrp="1"/>
          </p:cNvSpPr>
          <p:nvPr>
            <p:ph idx="1"/>
          </p:nvPr>
        </p:nvSpPr>
        <p:spPr>
          <a:xfrm>
            <a:off x="1312984" y="1540189"/>
            <a:ext cx="10196317" cy="3777622"/>
          </a:xfrm>
        </p:spPr>
        <p:txBody>
          <a:bodyPr>
            <a:noAutofit/>
          </a:bodyPr>
          <a:lstStyle/>
          <a:p>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sinh</a:t>
            </a:r>
            <a:r>
              <a:rPr lang="en-GB" sz="3600" dirty="0">
                <a:solidFill>
                  <a:schemeClr val="tx1"/>
                </a:solidFill>
                <a:latin typeface="Times New Roman" panose="02020603050405020304" pitchFamily="18" charset="0"/>
                <a:cs typeface="Times New Roman" panose="02020603050405020304" pitchFamily="18" charset="0"/>
              </a:rPr>
              <a:t> chia </a:t>
            </a:r>
            <a:r>
              <a:rPr lang="en-GB" sz="3600" dirty="0" err="1">
                <a:solidFill>
                  <a:schemeClr val="tx1"/>
                </a:solidFill>
                <a:latin typeface="Times New Roman" panose="02020603050405020304" pitchFamily="18" charset="0"/>
                <a:cs typeface="Times New Roman" panose="02020603050405020304" pitchFamily="18" charset="0"/>
              </a:rPr>
              <a:t>làm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mỗi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6 – 8 </a:t>
            </a:r>
            <a:r>
              <a:rPr lang="en-GB" sz="3600" dirty="0" err="1">
                <a:solidFill>
                  <a:schemeClr val="tx1"/>
                </a:solidFill>
                <a:latin typeface="Times New Roman" panose="02020603050405020304" pitchFamily="18" charset="0"/>
                <a:cs typeface="Times New Roman" panose="02020603050405020304" pitchFamily="18" charset="0"/>
              </a:rPr>
              <a:t>học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tham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trò</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chơi</a:t>
            </a:r>
            <a:r>
              <a:rPr lang="en-GB" sz="3600" dirty="0">
                <a:solidFill>
                  <a:schemeClr val="tx1"/>
                </a:solidFill>
                <a:latin typeface="Times New Roman" panose="02020603050405020304" pitchFamily="18" charset="0"/>
                <a:cs typeface="Times New Roman" panose="02020603050405020304" pitchFamily="18" charset="0"/>
              </a:rPr>
              <a:t>.</a:t>
            </a:r>
            <a:endParaRPr lang="en-US" sz="3600" dirty="0">
              <a:solidFill>
                <a:schemeClr val="tx1"/>
              </a:solidFill>
              <a:latin typeface="Times New Roman" panose="02020603050405020304" pitchFamily="18" charset="0"/>
              <a:cs typeface="Times New Roman" panose="02020603050405020304" pitchFamily="18" charset="0"/>
            </a:endParaRPr>
          </a:p>
          <a:p>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chơi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có</a:t>
            </a:r>
            <a:r>
              <a:rPr lang="en-GB" sz="3600" dirty="0">
                <a:solidFill>
                  <a:schemeClr val="tx1"/>
                </a:solidFill>
                <a:latin typeface="Times New Roman" panose="02020603050405020304" pitchFamily="18" charset="0"/>
                <a:cs typeface="Times New Roman" panose="02020603050405020304" pitchFamily="18" charset="0"/>
              </a:rPr>
              <a:t> 2’ </a:t>
            </a:r>
            <a:r>
              <a:rPr lang="en-GB" sz="3600" dirty="0" err="1">
                <a:solidFill>
                  <a:schemeClr val="tx1"/>
                </a:solidFill>
                <a:latin typeface="Times New Roman" panose="02020603050405020304" pitchFamily="18" charset="0"/>
                <a:cs typeface="Times New Roman" panose="02020603050405020304" pitchFamily="18" charset="0"/>
              </a:rPr>
              <a:t>chuẩn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bị</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sát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27.1 A, B </a:t>
            </a:r>
            <a:r>
              <a:rPr lang="en-GB" sz="3600" dirty="0" err="1">
                <a:solidFill>
                  <a:schemeClr val="tx1"/>
                </a:solidFill>
                <a:latin typeface="Times New Roman" panose="02020603050405020304" pitchFamily="18" charset="0"/>
                <a:cs typeface="Times New Roman" panose="02020603050405020304" pitchFamily="18" charset="0"/>
              </a:rPr>
              <a:t>sau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đó</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chơi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gọi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tên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27.1 A </a:t>
            </a:r>
            <a:r>
              <a:rPr lang="en-GB" sz="3600" dirty="0" err="1">
                <a:solidFill>
                  <a:schemeClr val="tx1"/>
                </a:solidFill>
                <a:latin typeface="Times New Roman" panose="02020603050405020304" pitchFamily="18" charset="0"/>
                <a:cs typeface="Times New Roman" panose="02020603050405020304" pitchFamily="18" charset="0"/>
              </a:rPr>
              <a:t>và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ghép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tương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ứng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27.1 B. </a:t>
            </a:r>
          </a:p>
          <a:p>
            <a:r>
              <a:rPr lang="en-GB" sz="3600" dirty="0">
                <a:solidFill>
                  <a:schemeClr val="tx1"/>
                </a:solidFill>
                <a:latin typeface="Times New Roman" panose="02020603050405020304" pitchFamily="18" charset="0"/>
                <a:cs typeface="Times New Roman" panose="02020603050405020304" pitchFamily="18" charset="0"/>
              </a:rPr>
              <a:t>Sau2’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nào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ghép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đúng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nhanh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hơn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giành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chiến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thắng</a:t>
            </a:r>
            <a:r>
              <a:rPr lang="en-GB" sz="3600" dirty="0">
                <a:solidFill>
                  <a:schemeClr val="tx1"/>
                </a:solidFill>
                <a:latin typeface="Times New Roman" panose="02020603050405020304" pitchFamily="18" charset="0"/>
                <a:cs typeface="Times New Roman" panose="02020603050405020304" pitchFamily="18" charset="0"/>
              </a:rPr>
              <a:t>. </a:t>
            </a:r>
          </a:p>
          <a:p>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Mỗi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đáp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án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đúng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được</a:t>
            </a:r>
            <a:r>
              <a:rPr lang="en-GB" sz="3600" dirty="0">
                <a:solidFill>
                  <a:schemeClr val="tx1"/>
                </a:solidFill>
                <a:latin typeface="Times New Roman" panose="02020603050405020304" pitchFamily="18" charset="0"/>
                <a:cs typeface="Times New Roman" panose="02020603050405020304" pitchFamily="18" charset="0"/>
              </a:rPr>
              <a:t> 1đ.</a:t>
            </a:r>
            <a:endParaRPr lang="en-US" sz="3600" dirty="0">
              <a:solidFill>
                <a:schemeClr val="tx1"/>
              </a:solidFill>
              <a:latin typeface="Times New Roman" panose="02020603050405020304" pitchFamily="18" charset="0"/>
              <a:cs typeface="Times New Roman" panose="02020603050405020304" pitchFamily="18" charset="0"/>
            </a:endParaRPr>
          </a:p>
          <a:p>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129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9E7EA833-5D35-495F-B86D-1DA66D49B1D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917723" cy="6858000"/>
          </a:xfrm>
        </p:spPr>
      </p:pic>
      <p:pic>
        <p:nvPicPr>
          <p:cNvPr id="10" name="2 Minutes timer (Đồng hồ đếm ngược 2 phút)">
            <a:hlinkClick r:id="" action="ppaction://media"/>
            <a:extLst>
              <a:ext uri="{FF2B5EF4-FFF2-40B4-BE49-F238E27FC236}">
                <a16:creationId xmlns:a16="http://schemas.microsoft.com/office/drawing/2014/main" id="{72437AFF-681B-4E29-A557-3BA8F29CDBD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9481625" y="4169707"/>
            <a:ext cx="2710376" cy="2641209"/>
          </a:xfrm>
          <a:prstGeom prst="rect">
            <a:avLst/>
          </a:prstGeom>
        </p:spPr>
      </p:pic>
      <p:sp>
        <p:nvSpPr>
          <p:cNvPr id="15" name="Oval 14">
            <a:extLst>
              <a:ext uri="{FF2B5EF4-FFF2-40B4-BE49-F238E27FC236}">
                <a16:creationId xmlns:a16="http://schemas.microsoft.com/office/drawing/2014/main" id="{805BCAE5-BBC8-468C-B291-DAB2E7E0C84D}"/>
              </a:ext>
            </a:extLst>
          </p:cNvPr>
          <p:cNvSpPr/>
          <p:nvPr/>
        </p:nvSpPr>
        <p:spPr>
          <a:xfrm>
            <a:off x="3432517" y="984738"/>
            <a:ext cx="365760" cy="379828"/>
          </a:xfrm>
          <a:prstGeom prst="ellipse">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a:t>
            </a:r>
          </a:p>
        </p:txBody>
      </p:sp>
    </p:spTree>
    <p:extLst>
      <p:ext uri="{BB962C8B-B14F-4D97-AF65-F5344CB8AC3E}">
        <p14:creationId xmlns:p14="http://schemas.microsoft.com/office/powerpoint/2010/main" val="165716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58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5B6A6-FA49-41FB-A614-468A400B1FB3}"/>
              </a:ext>
            </a:extLst>
          </p:cNvPr>
          <p:cNvSpPr>
            <a:spLocks noGrp="1"/>
          </p:cNvSpPr>
          <p:nvPr>
            <p:ph type="title"/>
          </p:nvPr>
        </p:nvSpPr>
        <p:spPr>
          <a:xfrm>
            <a:off x="1505243" y="624110"/>
            <a:ext cx="9999370" cy="895201"/>
          </a:xfrm>
        </p:spPr>
        <p:txBody>
          <a:bodyPr/>
          <a:lstStyle/>
          <a:p>
            <a:r>
              <a:rPr lang="en-US" dirty="0">
                <a:latin typeface="Times New Roman" panose="02020603050405020304" pitchFamily="18" charset="0"/>
                <a:cs typeface="Times New Roman" panose="02020603050405020304" pitchFamily="18" charset="0"/>
              </a:rPr>
              <a:t> </a:t>
            </a:r>
            <a:r>
              <a:rPr lang="en-GB" b="1" dirty="0">
                <a:latin typeface="Times New Roman" panose="02020603050405020304" pitchFamily="18" charset="0"/>
                <a:cs typeface="Times New Roman" panose="02020603050405020304" pitchFamily="18" charset="0"/>
              </a:rPr>
              <a:t>I.  </a:t>
            </a:r>
            <a:r>
              <a:rPr lang="en-GB" b="1" dirty="0" err="1">
                <a:latin typeface="Times New Roman" panose="02020603050405020304" pitchFamily="18" charset="0"/>
                <a:cs typeface="Times New Roman" panose="02020603050405020304" pitchFamily="18" charset="0"/>
              </a:rPr>
              <a:t>Các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hệ</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quan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trong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r>
              <a:rPr lang="en-GB" b="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DD12D53-8F70-44DC-BF97-42B440424873}"/>
              </a:ext>
            </a:extLst>
          </p:cNvPr>
          <p:cNvSpPr>
            <a:spLocks noGrp="1"/>
          </p:cNvSpPr>
          <p:nvPr>
            <p:ph idx="1"/>
          </p:nvPr>
        </p:nvSpPr>
        <p:spPr>
          <a:xfrm>
            <a:off x="379829" y="1364566"/>
            <a:ext cx="5570806" cy="5303519"/>
          </a:xfrm>
        </p:spPr>
        <p:txBody>
          <a:bodyPr>
            <a:noAutofit/>
          </a:bodyPr>
          <a:lstStyle/>
          <a:p>
            <a:r>
              <a:rPr lang="en-GB" sz="2600" dirty="0">
                <a:solidFill>
                  <a:schemeClr val="tx1"/>
                </a:solidFill>
                <a:latin typeface="Times New Roman" panose="02020603050405020304" pitchFamily="18" charset="0"/>
                <a:cs typeface="Times New Roman" panose="02020603050405020304" pitchFamily="18" charset="0"/>
              </a:rPr>
              <a:t>Quan </a:t>
            </a:r>
            <a:r>
              <a:rPr lang="en-GB" sz="2600" dirty="0" err="1">
                <a:solidFill>
                  <a:schemeClr val="tx1"/>
                </a:solidFill>
                <a:latin typeface="Times New Roman" panose="02020603050405020304" pitchFamily="18" charset="0"/>
                <a:cs typeface="Times New Roman" panose="02020603050405020304" pitchFamily="18" charset="0"/>
              </a:rPr>
              <a:t>sát</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hình</a:t>
            </a:r>
            <a:r>
              <a:rPr lang="en-GB" sz="2600" dirty="0">
                <a:solidFill>
                  <a:schemeClr val="tx1"/>
                </a:solidFill>
                <a:latin typeface="Times New Roman" panose="02020603050405020304" pitchFamily="18" charset="0"/>
                <a:cs typeface="Times New Roman" panose="02020603050405020304" pitchFamily="18" charset="0"/>
              </a:rPr>
              <a:t> 27.2, </a:t>
            </a:r>
            <a:r>
              <a:rPr lang="en-GB" sz="2600" dirty="0" err="1">
                <a:solidFill>
                  <a:schemeClr val="tx1"/>
                </a:solidFill>
                <a:latin typeface="Times New Roman" panose="02020603050405020304" pitchFamily="18" charset="0"/>
                <a:cs typeface="Times New Roman" panose="02020603050405020304" pitchFamily="18" charset="0"/>
              </a:rPr>
              <a:t>thông</a:t>
            </a:r>
            <a:r>
              <a:rPr lang="en-GB" sz="2600" dirty="0">
                <a:solidFill>
                  <a:schemeClr val="tx1"/>
                </a:solidFill>
                <a:latin typeface="Times New Roman" panose="02020603050405020304" pitchFamily="18" charset="0"/>
                <a:cs typeface="Times New Roman" panose="02020603050405020304" pitchFamily="18" charset="0"/>
              </a:rPr>
              <a:t> tin </a:t>
            </a:r>
            <a:r>
              <a:rPr lang="en-GB" sz="2600" dirty="0" err="1">
                <a:solidFill>
                  <a:schemeClr val="tx1"/>
                </a:solidFill>
                <a:latin typeface="Times New Roman" panose="02020603050405020304" pitchFamily="18" charset="0"/>
                <a:cs typeface="Times New Roman" panose="02020603050405020304" pitchFamily="18" charset="0"/>
              </a:rPr>
              <a:t>sgk</a:t>
            </a:r>
            <a:r>
              <a:rPr lang="en-GB" sz="2600" dirty="0">
                <a:solidFill>
                  <a:schemeClr val="tx1"/>
                </a:solidFill>
                <a:latin typeface="Times New Roman" panose="02020603050405020304" pitchFamily="18" charset="0"/>
                <a:cs typeface="Times New Roman" panose="02020603050405020304" pitchFamily="18" charset="0"/>
              </a:rPr>
              <a:t> tr 129 </a:t>
            </a:r>
            <a:r>
              <a:rPr lang="en-GB" sz="2600" dirty="0" err="1">
                <a:solidFill>
                  <a:schemeClr val="tx1"/>
                </a:solidFill>
                <a:latin typeface="Times New Roman" panose="02020603050405020304" pitchFamily="18" charset="0"/>
                <a:cs typeface="Times New Roman" panose="02020603050405020304" pitchFamily="18" charset="0"/>
              </a:rPr>
              <a:t>hoạt</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động</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nhóm</a:t>
            </a:r>
            <a:r>
              <a:rPr lang="en-GB" sz="2600" dirty="0">
                <a:solidFill>
                  <a:schemeClr val="tx1"/>
                </a:solidFill>
                <a:latin typeface="Times New Roman" panose="02020603050405020304" pitchFamily="18" charset="0"/>
                <a:cs typeface="Times New Roman" panose="02020603050405020304" pitchFamily="18" charset="0"/>
              </a:rPr>
              <a:t> 4 (5’) </a:t>
            </a:r>
            <a:r>
              <a:rPr lang="en-GB" sz="2600" dirty="0" err="1">
                <a:solidFill>
                  <a:schemeClr val="tx1"/>
                </a:solidFill>
                <a:latin typeface="Times New Roman" panose="02020603050405020304" pitchFamily="18" charset="0"/>
                <a:cs typeface="Times New Roman" panose="02020603050405020304" pitchFamily="18" charset="0"/>
              </a:rPr>
              <a:t>hoàn</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thành</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phiếu</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học</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tập</a:t>
            </a:r>
            <a:r>
              <a:rPr lang="en-GB" sz="2600" dirty="0">
                <a:solidFill>
                  <a:schemeClr val="tx1"/>
                </a:solidFill>
                <a:latin typeface="Times New Roman" panose="02020603050405020304" pitchFamily="18" charset="0"/>
                <a:cs typeface="Times New Roman" panose="02020603050405020304" pitchFamily="18" charset="0"/>
              </a:rPr>
              <a:t> </a:t>
            </a:r>
            <a:r>
              <a:rPr lang="en-GB" sz="2600" dirty="0" err="1">
                <a:solidFill>
                  <a:schemeClr val="tx1"/>
                </a:solidFill>
                <a:latin typeface="Times New Roman" panose="02020603050405020304" pitchFamily="18" charset="0"/>
                <a:cs typeface="Times New Roman" panose="02020603050405020304" pitchFamily="18" charset="0"/>
              </a:rPr>
              <a:t>số</a:t>
            </a:r>
            <a:r>
              <a:rPr lang="en-GB" sz="2600" dirty="0">
                <a:solidFill>
                  <a:schemeClr val="tx1"/>
                </a:solidFill>
                <a:latin typeface="Times New Roman" panose="02020603050405020304" pitchFamily="18" charset="0"/>
                <a:cs typeface="Times New Roman" panose="02020603050405020304" pitchFamily="18" charset="0"/>
              </a:rPr>
              <a:t> 1. </a:t>
            </a:r>
            <a:endParaRPr lang="en-US" sz="2600" dirty="0">
              <a:solidFill>
                <a:schemeClr val="tx1"/>
              </a:solidFill>
              <a:latin typeface="Times New Roman" panose="02020603050405020304" pitchFamily="18" charset="0"/>
              <a:cs typeface="Times New Roman" panose="02020603050405020304" pitchFamily="18" charset="0"/>
            </a:endParaRPr>
          </a:p>
          <a:p>
            <a:pPr algn="ctr"/>
            <a:r>
              <a:rPr lang="en-GB" sz="2600" b="1" dirty="0" err="1">
                <a:solidFill>
                  <a:schemeClr val="tx1"/>
                </a:solidFill>
                <a:latin typeface="Times New Roman" panose="02020603050405020304" pitchFamily="18" charset="0"/>
                <a:cs typeface="Times New Roman" panose="02020603050405020304" pitchFamily="18" charset="0"/>
              </a:rPr>
              <a:t>Phiếu</a:t>
            </a:r>
            <a:r>
              <a:rPr lang="en-GB" sz="2600" b="1" dirty="0">
                <a:solidFill>
                  <a:schemeClr val="tx1"/>
                </a:solidFill>
                <a:latin typeface="Times New Roman" panose="02020603050405020304" pitchFamily="18" charset="0"/>
                <a:cs typeface="Times New Roman" panose="02020603050405020304" pitchFamily="18" charset="0"/>
              </a:rPr>
              <a:t> </a:t>
            </a:r>
            <a:r>
              <a:rPr lang="en-GB" sz="2600" b="1" dirty="0" err="1">
                <a:solidFill>
                  <a:schemeClr val="tx1"/>
                </a:solidFill>
                <a:latin typeface="Times New Roman" panose="02020603050405020304" pitchFamily="18" charset="0"/>
                <a:cs typeface="Times New Roman" panose="02020603050405020304" pitchFamily="18" charset="0"/>
              </a:rPr>
              <a:t>học</a:t>
            </a:r>
            <a:r>
              <a:rPr lang="en-GB" sz="2600" b="1" dirty="0">
                <a:solidFill>
                  <a:schemeClr val="tx1"/>
                </a:solidFill>
                <a:latin typeface="Times New Roman" panose="02020603050405020304" pitchFamily="18" charset="0"/>
                <a:cs typeface="Times New Roman" panose="02020603050405020304" pitchFamily="18" charset="0"/>
              </a:rPr>
              <a:t> </a:t>
            </a:r>
            <a:r>
              <a:rPr lang="en-GB" sz="2600" b="1" dirty="0" err="1">
                <a:solidFill>
                  <a:schemeClr val="tx1"/>
                </a:solidFill>
                <a:latin typeface="Times New Roman" panose="02020603050405020304" pitchFamily="18" charset="0"/>
                <a:cs typeface="Times New Roman" panose="02020603050405020304" pitchFamily="18" charset="0"/>
              </a:rPr>
              <a:t>tập</a:t>
            </a:r>
            <a:r>
              <a:rPr lang="en-GB" sz="2600" b="1" dirty="0">
                <a:solidFill>
                  <a:schemeClr val="tx1"/>
                </a:solidFill>
                <a:latin typeface="Times New Roman" panose="02020603050405020304" pitchFamily="18" charset="0"/>
                <a:cs typeface="Times New Roman" panose="02020603050405020304" pitchFamily="18" charset="0"/>
              </a:rPr>
              <a:t> </a:t>
            </a:r>
            <a:r>
              <a:rPr lang="en-GB" sz="2600" b="1" dirty="0" err="1">
                <a:solidFill>
                  <a:schemeClr val="tx1"/>
                </a:solidFill>
                <a:latin typeface="Times New Roman" panose="02020603050405020304" pitchFamily="18" charset="0"/>
                <a:cs typeface="Times New Roman" panose="02020603050405020304" pitchFamily="18" charset="0"/>
              </a:rPr>
              <a:t>số</a:t>
            </a:r>
            <a:r>
              <a:rPr lang="en-GB" sz="2600" b="1" dirty="0">
                <a:solidFill>
                  <a:schemeClr val="tx1"/>
                </a:solidFill>
                <a:latin typeface="Times New Roman" panose="02020603050405020304" pitchFamily="18" charset="0"/>
                <a:cs typeface="Times New Roman" panose="02020603050405020304" pitchFamily="18" charset="0"/>
              </a:rPr>
              <a:t> 1</a:t>
            </a:r>
            <a:endParaRPr lang="en-US" sz="2600" dirty="0">
              <a:solidFill>
                <a:schemeClr val="tx1"/>
              </a:solidFill>
              <a:latin typeface="Times New Roman" panose="02020603050405020304" pitchFamily="18" charset="0"/>
              <a:cs typeface="Times New Roman" panose="02020603050405020304" pitchFamily="18" charset="0"/>
            </a:endParaRPr>
          </a:p>
          <a:p>
            <a:pPr lvl="0"/>
            <a:r>
              <a:rPr lang="en-US" sz="2600" i="1" dirty="0">
                <a:solidFill>
                  <a:schemeClr val="tx1"/>
                </a:solidFill>
                <a:latin typeface="Times New Roman" panose="02020603050405020304" pitchFamily="18" charset="0"/>
                <a:cs typeface="Times New Roman" panose="02020603050405020304" pitchFamily="18" charset="0"/>
              </a:rPr>
              <a:t>Quan </a:t>
            </a:r>
            <a:r>
              <a:rPr lang="en-US" sz="2600" i="1" dirty="0" err="1">
                <a:solidFill>
                  <a:schemeClr val="tx1"/>
                </a:solidFill>
                <a:latin typeface="Times New Roman" panose="02020603050405020304" pitchFamily="18" charset="0"/>
                <a:cs typeface="Times New Roman" panose="02020603050405020304" pitchFamily="18" charset="0"/>
              </a:rPr>
              <a:t>sát</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hình</a:t>
            </a:r>
            <a:r>
              <a:rPr lang="en-US" sz="2600" i="1" dirty="0">
                <a:solidFill>
                  <a:schemeClr val="tx1"/>
                </a:solidFill>
                <a:latin typeface="Times New Roman" panose="02020603050405020304" pitchFamily="18" charset="0"/>
                <a:cs typeface="Times New Roman" panose="02020603050405020304" pitchFamily="18" charset="0"/>
              </a:rPr>
              <a:t> 27. 2 </a:t>
            </a:r>
            <a:r>
              <a:rPr lang="en-US" sz="2600" i="1" dirty="0" err="1">
                <a:solidFill>
                  <a:schemeClr val="tx1"/>
                </a:solidFill>
                <a:latin typeface="Times New Roman" panose="02020603050405020304" pitchFamily="18" charset="0"/>
                <a:cs typeface="Times New Roman" panose="02020603050405020304" pitchFamily="18" charset="0"/>
              </a:rPr>
              <a:t>và</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cho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biết</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tên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các</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hệ</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quan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có</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trong</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thể</a:t>
            </a:r>
            <a:r>
              <a:rPr lang="en-US" sz="2600" i="1" dirty="0">
                <a:solidFill>
                  <a:schemeClr val="tx1"/>
                </a:solidFill>
                <a:latin typeface="Times New Roman" panose="02020603050405020304" pitchFamily="18" charset="0"/>
                <a:cs typeface="Times New Roman" panose="02020603050405020304" pitchFamily="18" charset="0"/>
              </a:rPr>
              <a:t> người?</a:t>
            </a:r>
            <a:r>
              <a:rPr lang="en-US" sz="2600" b="1" i="1" dirty="0">
                <a:solidFill>
                  <a:schemeClr val="tx1"/>
                </a:solidFill>
                <a:latin typeface="Times New Roman" panose="02020603050405020304" pitchFamily="18" charset="0"/>
                <a:cs typeface="Times New Roman" panose="02020603050405020304" pitchFamily="18" charset="0"/>
              </a:rPr>
              <a:t>5đ</a:t>
            </a:r>
            <a:endParaRPr lang="en-US" sz="2600" dirty="0">
              <a:solidFill>
                <a:schemeClr val="tx1"/>
              </a:solidFill>
              <a:latin typeface="Times New Roman" panose="02020603050405020304" pitchFamily="18" charset="0"/>
              <a:cs typeface="Times New Roman" panose="02020603050405020304" pitchFamily="18" charset="0"/>
            </a:endParaRPr>
          </a:p>
          <a:p>
            <a:pPr lvl="0"/>
            <a:r>
              <a:rPr lang="en-US" sz="2600" i="1" dirty="0">
                <a:solidFill>
                  <a:schemeClr val="tx1"/>
                </a:solidFill>
                <a:latin typeface="Times New Roman" panose="02020603050405020304" pitchFamily="18" charset="0"/>
                <a:cs typeface="Times New Roman" panose="02020603050405020304" pitchFamily="18" charset="0"/>
              </a:rPr>
              <a:t>Theo </a:t>
            </a:r>
            <a:r>
              <a:rPr lang="en-US" sz="2600" i="1" dirty="0" err="1">
                <a:solidFill>
                  <a:schemeClr val="tx1"/>
                </a:solidFill>
                <a:latin typeface="Times New Roman" panose="02020603050405020304" pitchFamily="18" charset="0"/>
                <a:cs typeface="Times New Roman" panose="02020603050405020304" pitchFamily="18" charset="0"/>
              </a:rPr>
              <a:t>em</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hệ</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quan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nào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tạo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thành</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hình</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dáng</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của</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thể</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người</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hệ</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cơ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quan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nào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thực</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hiện</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quá</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trình</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trao</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đổi</a:t>
            </a:r>
            <a:r>
              <a:rPr lang="en-US" sz="2600" i="1" dirty="0">
                <a:solidFill>
                  <a:schemeClr val="tx1"/>
                </a:solidFill>
                <a:latin typeface="Times New Roman" panose="02020603050405020304" pitchFamily="18" charset="0"/>
                <a:cs typeface="Times New Roman" panose="02020603050405020304" pitchFamily="18" charset="0"/>
              </a:rPr>
              <a:t> </a:t>
            </a:r>
            <a:r>
              <a:rPr lang="en-US" sz="2600" i="1" dirty="0" err="1">
                <a:solidFill>
                  <a:schemeClr val="tx1"/>
                </a:solidFill>
                <a:latin typeface="Times New Roman" panose="02020603050405020304" pitchFamily="18" charset="0"/>
                <a:cs typeface="Times New Roman" panose="02020603050405020304" pitchFamily="18" charset="0"/>
              </a:rPr>
              <a:t>khí</a:t>
            </a:r>
            <a:r>
              <a:rPr lang="en-US" sz="2600" i="1" dirty="0">
                <a:solidFill>
                  <a:schemeClr val="tx1"/>
                </a:solidFill>
                <a:latin typeface="Times New Roman" panose="02020603050405020304" pitchFamily="18" charset="0"/>
                <a:cs typeface="Times New Roman" panose="02020603050405020304" pitchFamily="18" charset="0"/>
              </a:rPr>
              <a:t>? </a:t>
            </a:r>
            <a:r>
              <a:rPr lang="en-US" sz="2600" b="1" i="1" dirty="0">
                <a:solidFill>
                  <a:schemeClr val="tx1"/>
                </a:solidFill>
                <a:latin typeface="Times New Roman" panose="02020603050405020304" pitchFamily="18" charset="0"/>
                <a:cs typeface="Times New Roman" panose="02020603050405020304" pitchFamily="18" charset="0"/>
              </a:rPr>
              <a:t>5đ</a:t>
            </a:r>
            <a:endParaRPr lang="en-US" sz="2600" dirty="0">
              <a:solidFill>
                <a:schemeClr val="tx1"/>
              </a:solidFill>
              <a:latin typeface="Times New Roman" panose="02020603050405020304" pitchFamily="18" charset="0"/>
              <a:cs typeface="Times New Roman" panose="02020603050405020304" pitchFamily="18" charset="0"/>
            </a:endParaRPr>
          </a:p>
          <a:p>
            <a:endParaRPr lang="en-US" sz="2600" dirty="0">
              <a:solidFill>
                <a:schemeClr val="tx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515B910-15BA-4D9C-B9E6-23DEAAA81C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252025"/>
            <a:ext cx="6096000" cy="5416060"/>
          </a:xfrm>
          <a:prstGeom prst="rect">
            <a:avLst/>
          </a:prstGeom>
        </p:spPr>
      </p:pic>
    </p:spTree>
    <p:extLst>
      <p:ext uri="{BB962C8B-B14F-4D97-AF65-F5344CB8AC3E}">
        <p14:creationId xmlns:p14="http://schemas.microsoft.com/office/powerpoint/2010/main" val="2614975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DC97-874E-49F0-91E8-B1DF4F459E99}"/>
              </a:ext>
            </a:extLst>
          </p:cNvPr>
          <p:cNvSpPr>
            <a:spLocks noGrp="1"/>
          </p:cNvSpPr>
          <p:nvPr>
            <p:ph type="title"/>
          </p:nvPr>
        </p:nvSpPr>
        <p:spPr>
          <a:xfrm>
            <a:off x="1420837" y="624110"/>
            <a:ext cx="10083775" cy="1280890"/>
          </a:xfrm>
        </p:spPr>
        <p:txBody>
          <a:bodyPr/>
          <a:lstStyle/>
          <a:p>
            <a:pPr algn="ctr"/>
            <a:r>
              <a:rPr lang="en-US" dirty="0" err="1"/>
              <a:t>Đáp</a:t>
            </a:r>
            <a:r>
              <a:rPr lang="en-US" dirty="0"/>
              <a:t> </a:t>
            </a:r>
            <a:r>
              <a:rPr lang="en-US" dirty="0" err="1"/>
              <a:t>án</a:t>
            </a:r>
            <a:endParaRPr lang="en-US" dirty="0"/>
          </a:p>
        </p:txBody>
      </p:sp>
      <p:sp>
        <p:nvSpPr>
          <p:cNvPr id="3" name="Content Placeholder 2">
            <a:extLst>
              <a:ext uri="{FF2B5EF4-FFF2-40B4-BE49-F238E27FC236}">
                <a16:creationId xmlns:a16="http://schemas.microsoft.com/office/drawing/2014/main" id="{9B29C5ED-1BDB-4769-A58F-B56B4B9D13E1}"/>
              </a:ext>
            </a:extLst>
          </p:cNvPr>
          <p:cNvSpPr>
            <a:spLocks noGrp="1"/>
          </p:cNvSpPr>
          <p:nvPr>
            <p:ph idx="1"/>
          </p:nvPr>
        </p:nvSpPr>
        <p:spPr>
          <a:xfrm>
            <a:off x="1055077" y="2133600"/>
            <a:ext cx="10449535" cy="4520418"/>
          </a:xfrm>
        </p:spPr>
        <p:txBody>
          <a:bodyPr>
            <a:normAutofit/>
          </a:bodyPr>
          <a:lstStyle/>
          <a:p>
            <a:r>
              <a:rPr lang="en-GB" sz="3600" dirty="0">
                <a:solidFill>
                  <a:schemeClr val="tx1"/>
                </a:solidFill>
                <a:latin typeface="Times New Roman" panose="02020603050405020304" pitchFamily="18" charset="0"/>
                <a:cs typeface="Times New Roman" panose="02020603050405020304" pitchFamily="18" charset="0"/>
              </a:rPr>
              <a:t>1.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thể</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người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gồm</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các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vận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tiêu</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tuần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hoàn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hô</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hấp</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bài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tiết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thần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nội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tiết</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sinh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dục</a:t>
            </a:r>
            <a:r>
              <a:rPr lang="en-GB" sz="3600" dirty="0">
                <a:solidFill>
                  <a:schemeClr val="tx1"/>
                </a:solidFill>
                <a:latin typeface="Times New Roman" panose="02020603050405020304" pitchFamily="18" charset="0"/>
                <a:cs typeface="Times New Roman" panose="02020603050405020304" pitchFamily="18" charset="0"/>
              </a:rPr>
              <a:t>. </a:t>
            </a:r>
            <a:r>
              <a:rPr lang="en-GB" sz="3600" b="1" dirty="0">
                <a:solidFill>
                  <a:schemeClr val="tx1"/>
                </a:solidFill>
                <a:latin typeface="Times New Roman" panose="02020603050405020304" pitchFamily="18" charset="0"/>
                <a:cs typeface="Times New Roman" panose="02020603050405020304" pitchFamily="18" charset="0"/>
              </a:rPr>
              <a:t>5đ</a:t>
            </a:r>
            <a:endParaRPr lang="en-US" sz="3600" dirty="0">
              <a:solidFill>
                <a:schemeClr val="tx1"/>
              </a:solidFill>
              <a:latin typeface="Times New Roman" panose="02020603050405020304" pitchFamily="18" charset="0"/>
              <a:cs typeface="Times New Roman" panose="02020603050405020304" pitchFamily="18" charset="0"/>
            </a:endParaRPr>
          </a:p>
          <a:p>
            <a:r>
              <a:rPr lang="en-GB" sz="3600" dirty="0">
                <a:solidFill>
                  <a:schemeClr val="tx1"/>
                </a:solidFill>
                <a:latin typeface="Times New Roman" panose="02020603050405020304" pitchFamily="18" charset="0"/>
                <a:cs typeface="Times New Roman" panose="02020603050405020304" pitchFamily="18" charset="0"/>
              </a:rPr>
              <a:t>2.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tạo</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nên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hình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dáng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vận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động</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cơ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quan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thực</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hiện</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quá</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trình</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troa</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đổi</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khí</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là</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hệ</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hô</a:t>
            </a:r>
            <a:r>
              <a:rPr lang="en-GB" sz="3600" dirty="0">
                <a:solidFill>
                  <a:schemeClr val="tx1"/>
                </a:solidFill>
                <a:latin typeface="Times New Roman" panose="02020603050405020304" pitchFamily="18" charset="0"/>
                <a:cs typeface="Times New Roman" panose="02020603050405020304" pitchFamily="18" charset="0"/>
              </a:rPr>
              <a:t> </a:t>
            </a:r>
            <a:r>
              <a:rPr lang="en-GB" sz="3600" dirty="0" err="1">
                <a:solidFill>
                  <a:schemeClr val="tx1"/>
                </a:solidFill>
                <a:latin typeface="Times New Roman" panose="02020603050405020304" pitchFamily="18" charset="0"/>
                <a:cs typeface="Times New Roman" panose="02020603050405020304" pitchFamily="18" charset="0"/>
              </a:rPr>
              <a:t>hấp</a:t>
            </a:r>
            <a:r>
              <a:rPr lang="en-GB" sz="3600" dirty="0">
                <a:solidFill>
                  <a:schemeClr val="tx1"/>
                </a:solidFill>
                <a:latin typeface="Times New Roman" panose="02020603050405020304" pitchFamily="18" charset="0"/>
                <a:cs typeface="Times New Roman" panose="02020603050405020304" pitchFamily="18" charset="0"/>
              </a:rPr>
              <a:t>. </a:t>
            </a:r>
            <a:r>
              <a:rPr lang="en-GB" sz="3600" b="1" dirty="0">
                <a:solidFill>
                  <a:schemeClr val="tx1"/>
                </a:solidFill>
                <a:latin typeface="Times New Roman" panose="02020603050405020304" pitchFamily="18" charset="0"/>
                <a:cs typeface="Times New Roman" panose="02020603050405020304" pitchFamily="18" charset="0"/>
              </a:rPr>
              <a:t>5đ</a:t>
            </a:r>
            <a:endParaRPr lang="en-US" sz="36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sz="3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181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FC04B-A033-4D5C-80CA-A80655CAB6A5}"/>
              </a:ext>
            </a:extLst>
          </p:cNvPr>
          <p:cNvSpPr>
            <a:spLocks noGrp="1"/>
          </p:cNvSpPr>
          <p:nvPr>
            <p:ph type="title"/>
          </p:nvPr>
        </p:nvSpPr>
        <p:spPr>
          <a:xfrm>
            <a:off x="1640156" y="216147"/>
            <a:ext cx="10036029" cy="1280890"/>
          </a:xfrm>
        </p:spPr>
        <p:txBody>
          <a:bodyPr>
            <a:normAutofit fontScale="90000"/>
          </a:bodyPr>
          <a:lstStyle/>
          <a:p>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hãy</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cho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biết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khi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các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luyện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tập</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dục</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có</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những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hệ</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cùng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tham</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gia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vào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hoạt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đó</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1026" name="Picture 2" descr="Giảm giá dịch vụ luyện tập thể dục thể thao cho một số đối tượng">
            <a:extLst>
              <a:ext uri="{FF2B5EF4-FFF2-40B4-BE49-F238E27FC236}">
                <a16:creationId xmlns:a16="http://schemas.microsoft.com/office/drawing/2014/main" id="{FFA07308-2491-425D-BDFD-D4F3F4C770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6775" y="2630536"/>
            <a:ext cx="4515730" cy="32638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ể dục, thể thao mang lại lợi ích gì">
            <a:extLst>
              <a:ext uri="{FF2B5EF4-FFF2-40B4-BE49-F238E27FC236}">
                <a16:creationId xmlns:a16="http://schemas.microsoft.com/office/drawing/2014/main" id="{C51038AC-3D33-482D-89D6-1932D3FEC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3974" y="2627019"/>
            <a:ext cx="3897483" cy="32638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ình Nền Tập Thể Dục Cắt Hình Tải Về Miễn Phí, Hình ảnh tập ...">
            <a:extLst>
              <a:ext uri="{FF2B5EF4-FFF2-40B4-BE49-F238E27FC236}">
                <a16:creationId xmlns:a16="http://schemas.microsoft.com/office/drawing/2014/main" id="{C19FAC9C-3925-43A2-A34F-A21A1AB2BC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1457" y="2627019"/>
            <a:ext cx="3160543" cy="326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17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9DCE5-DB92-429C-8EFC-DD0FFEF20DD9}"/>
              </a:ext>
            </a:extLst>
          </p:cNvPr>
          <p:cNvSpPr>
            <a:spLocks noGrp="1"/>
          </p:cNvSpPr>
          <p:nvPr>
            <p:ph type="title"/>
          </p:nvPr>
        </p:nvSpPr>
        <p:spPr>
          <a:xfrm>
            <a:off x="1814733" y="624110"/>
            <a:ext cx="9689880" cy="1280890"/>
          </a:xfrm>
        </p:spPr>
        <p:txBody>
          <a:bodyPr/>
          <a:lstStyle/>
          <a:p>
            <a:r>
              <a:rPr lang="en-GB" dirty="0" err="1">
                <a:latin typeface="Times New Roman" panose="02020603050405020304" pitchFamily="18" charset="0"/>
                <a:cs typeface="Times New Roman" panose="02020603050405020304" pitchFamily="18" charset="0"/>
              </a:rPr>
              <a:t>Vì</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sao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nói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cơ</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là</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một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thể</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thống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nhất</a:t>
            </a:r>
            <a:r>
              <a:rPr lang="en-GB"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87BBB53-51AA-406F-8D70-4217B9973BA6}"/>
              </a:ext>
            </a:extLst>
          </p:cNvPr>
          <p:cNvSpPr>
            <a:spLocks noGrp="1"/>
          </p:cNvSpPr>
          <p:nvPr>
            <p:ph idx="1"/>
          </p:nvPr>
        </p:nvSpPr>
        <p:spPr/>
        <p:txBody>
          <a:bodyPr/>
          <a:lstStyle/>
          <a:p>
            <a:endParaRPr lang="en-US" dirty="0"/>
          </a:p>
        </p:txBody>
      </p:sp>
      <p:pic>
        <p:nvPicPr>
          <p:cNvPr id="4" name="Content Placeholder 13">
            <a:extLst>
              <a:ext uri="{FF2B5EF4-FFF2-40B4-BE49-F238E27FC236}">
                <a16:creationId xmlns:a16="http://schemas.microsoft.com/office/drawing/2014/main" id="{63DB834A-F2E2-4A00-B1C5-2F707409CD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3716"/>
            <a:ext cx="12192000" cy="5254283"/>
          </a:xfrm>
          <a:prstGeom prst="rect">
            <a:avLst/>
          </a:prstGeom>
        </p:spPr>
      </p:pic>
    </p:spTree>
    <p:extLst>
      <p:ext uri="{BB962C8B-B14F-4D97-AF65-F5344CB8AC3E}">
        <p14:creationId xmlns:p14="http://schemas.microsoft.com/office/powerpoint/2010/main" val="423052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660C-44A0-4CD4-A9DF-081334032456}"/>
              </a:ext>
            </a:extLst>
          </p:cNvPr>
          <p:cNvSpPr>
            <a:spLocks noGrp="1"/>
          </p:cNvSpPr>
          <p:nvPr>
            <p:ph type="title"/>
          </p:nvPr>
        </p:nvSpPr>
        <p:spPr>
          <a:xfrm>
            <a:off x="1688123" y="624110"/>
            <a:ext cx="9816489" cy="824862"/>
          </a:xfrm>
        </p:spPr>
        <p:txBody>
          <a:bodyPr/>
          <a:lstStyle/>
          <a:p>
            <a:r>
              <a:rPr lang="en-GB" b="1" dirty="0">
                <a:latin typeface="Times New Roman" panose="02020603050405020304" pitchFamily="18" charset="0"/>
                <a:cs typeface="Times New Roman" panose="02020603050405020304" pitchFamily="18" charset="0"/>
              </a:rPr>
              <a:t>II.  </a:t>
            </a:r>
            <a:r>
              <a:rPr lang="en-GB" b="1" dirty="0" err="1">
                <a:latin typeface="Times New Roman" panose="02020603050405020304" pitchFamily="18" charset="0"/>
                <a:cs typeface="Times New Roman" panose="02020603050405020304" pitchFamily="18" charset="0"/>
              </a:rPr>
              <a:t>Các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quan</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trong</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cơ</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thể</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5307D9D-8885-4224-8CFB-00C397CB10F5}"/>
              </a:ext>
            </a:extLst>
          </p:cNvPr>
          <p:cNvSpPr>
            <a:spLocks noGrp="1"/>
          </p:cNvSpPr>
          <p:nvPr>
            <p:ph idx="1"/>
          </p:nvPr>
        </p:nvSpPr>
        <p:spPr>
          <a:xfrm>
            <a:off x="604911" y="1345809"/>
            <a:ext cx="11366695" cy="722142"/>
          </a:xfrm>
        </p:spPr>
        <p:txBody>
          <a:bodyPr>
            <a:normAutofit/>
          </a:bodyPr>
          <a:lstStyle/>
          <a:p>
            <a:r>
              <a:rPr lang="en-GB" sz="3600" dirty="0">
                <a:latin typeface="Times New Roman" panose="02020603050405020304" pitchFamily="18" charset="0"/>
                <a:cs typeface="Times New Roman" panose="02020603050405020304" pitchFamily="18" charset="0"/>
              </a:rPr>
              <a:t>Cho </a:t>
            </a:r>
            <a:r>
              <a:rPr lang="en-GB" sz="3600" dirty="0" err="1">
                <a:latin typeface="Times New Roman" panose="02020603050405020304" pitchFamily="18" charset="0"/>
                <a:cs typeface="Times New Roman" panose="02020603050405020304" pitchFamily="18" charset="0"/>
              </a:rPr>
              <a:t>biết</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mỗi</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hình</a:t>
            </a:r>
            <a:r>
              <a:rPr lang="en-GB" sz="3600" dirty="0">
                <a:latin typeface="Times New Roman" panose="02020603050405020304" pitchFamily="18" charset="0"/>
                <a:cs typeface="Times New Roman" panose="02020603050405020304" pitchFamily="18" charset="0"/>
              </a:rPr>
              <a:t> 27.1 A </a:t>
            </a:r>
            <a:r>
              <a:rPr lang="en-GB" sz="3600" dirty="0" err="1">
                <a:latin typeface="Times New Roman" panose="02020603050405020304" pitchFamily="18" charset="0"/>
                <a:cs typeface="Times New Roman" panose="02020603050405020304" pitchFamily="18" charset="0"/>
              </a:rPr>
              <a:t>thuộc</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hệ</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cơ</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quan</a:t>
            </a:r>
            <a:r>
              <a:rPr lang="en-GB" sz="3600" dirty="0">
                <a:latin typeface="Times New Roman" panose="02020603050405020304" pitchFamily="18" charset="0"/>
                <a:cs typeface="Times New Roman" panose="02020603050405020304" pitchFamily="18" charset="0"/>
              </a:rPr>
              <a:t> </a:t>
            </a:r>
            <a:r>
              <a:rPr lang="en-GB" sz="3600" dirty="0" err="1">
                <a:latin typeface="Times New Roman" panose="02020603050405020304" pitchFamily="18" charset="0"/>
                <a:cs typeface="Times New Roman" panose="02020603050405020304" pitchFamily="18" charset="0"/>
              </a:rPr>
              <a:t>nào</a:t>
            </a:r>
            <a:r>
              <a:rPr lang="en-GB" sz="3600"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pic>
        <p:nvPicPr>
          <p:cNvPr id="4" name="Content Placeholder 13">
            <a:extLst>
              <a:ext uri="{FF2B5EF4-FFF2-40B4-BE49-F238E27FC236}">
                <a16:creationId xmlns:a16="http://schemas.microsoft.com/office/drawing/2014/main" id="{90D63B0D-12B2-44D8-A16E-7F75E2EC14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94" y="2067951"/>
            <a:ext cx="11971606" cy="4790048"/>
          </a:xfrm>
          <a:prstGeom prst="rect">
            <a:avLst/>
          </a:prstGeom>
        </p:spPr>
      </p:pic>
    </p:spTree>
    <p:extLst>
      <p:ext uri="{BB962C8B-B14F-4D97-AF65-F5344CB8AC3E}">
        <p14:creationId xmlns:p14="http://schemas.microsoft.com/office/powerpoint/2010/main" val="300675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E1B96-EA3D-4AF5-85D2-7FAC58AB6319}"/>
              </a:ext>
            </a:extLst>
          </p:cNvPr>
          <p:cNvSpPr>
            <a:spLocks noGrp="1"/>
          </p:cNvSpPr>
          <p:nvPr>
            <p:ph type="title"/>
          </p:nvPr>
        </p:nvSpPr>
        <p:spPr>
          <a:xfrm>
            <a:off x="1561515" y="145809"/>
            <a:ext cx="9760218" cy="1280890"/>
          </a:xfrm>
        </p:spPr>
        <p:txBody>
          <a:bodyPr>
            <a:normAutofit/>
          </a:bodyPr>
          <a:lstStyle/>
          <a:p>
            <a:r>
              <a:rPr lang="en-GB" dirty="0" err="1">
                <a:latin typeface="Times New Roman" panose="02020603050405020304" pitchFamily="18" charset="0"/>
                <a:cs typeface="Times New Roman" panose="02020603050405020304" pitchFamily="18" charset="0"/>
              </a:rPr>
              <a:t>quan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hình</a:t>
            </a:r>
            <a:r>
              <a:rPr lang="en-GB" dirty="0">
                <a:latin typeface="Times New Roman" panose="02020603050405020304" pitchFamily="18" charset="0"/>
                <a:cs typeface="Times New Roman" panose="02020603050405020304" pitchFamily="18" charset="0"/>
              </a:rPr>
              <a:t> 27.2, </a:t>
            </a:r>
            <a:r>
              <a:rPr lang="en-GB" dirty="0" err="1">
                <a:latin typeface="Times New Roman" panose="02020603050405020304" pitchFamily="18" charset="0"/>
                <a:cs typeface="Times New Roman" panose="02020603050405020304" pitchFamily="18" charset="0"/>
              </a:rPr>
              <a:t>thông</a:t>
            </a:r>
            <a:r>
              <a:rPr lang="en-GB" dirty="0">
                <a:latin typeface="Times New Roman" panose="02020603050405020304" pitchFamily="18" charset="0"/>
                <a:cs typeface="Times New Roman" panose="02020603050405020304" pitchFamily="18" charset="0"/>
              </a:rPr>
              <a:t> tin </a:t>
            </a:r>
            <a:r>
              <a:rPr lang="en-GB" dirty="0" err="1">
                <a:latin typeface="Times New Roman" panose="02020603050405020304" pitchFamily="18" charset="0"/>
                <a:cs typeface="Times New Roman" panose="02020603050405020304" pitchFamily="18" charset="0"/>
              </a:rPr>
              <a:t>sgk</a:t>
            </a:r>
            <a:r>
              <a:rPr lang="en-GB" dirty="0">
                <a:latin typeface="Times New Roman" panose="02020603050405020304" pitchFamily="18" charset="0"/>
                <a:cs typeface="Times New Roman" panose="02020603050405020304" pitchFamily="18" charset="0"/>
              </a:rPr>
              <a:t> tr 123 </a:t>
            </a:r>
            <a:r>
              <a:rPr lang="en-GB" dirty="0" err="1">
                <a:latin typeface="Times New Roman" panose="02020603050405020304" pitchFamily="18" charset="0"/>
                <a:cs typeface="Times New Roman" panose="02020603050405020304" pitchFamily="18" charset="0"/>
              </a:rPr>
              <a:t>hoạt</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động</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nhóm</a:t>
            </a:r>
            <a:r>
              <a:rPr lang="en-GB" dirty="0">
                <a:latin typeface="Times New Roman" panose="02020603050405020304" pitchFamily="18" charset="0"/>
                <a:cs typeface="Times New Roman" panose="02020603050405020304" pitchFamily="18" charset="0"/>
              </a:rPr>
              <a:t> 4 (8’) </a:t>
            </a:r>
            <a:r>
              <a:rPr lang="en-GB" dirty="0" err="1">
                <a:latin typeface="Times New Roman" panose="02020603050405020304" pitchFamily="18" charset="0"/>
                <a:cs typeface="Times New Roman" panose="02020603050405020304" pitchFamily="18" charset="0"/>
              </a:rPr>
              <a:t>hoàn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thành</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nội</a:t>
            </a:r>
            <a:r>
              <a:rPr lang="en-GB" dirty="0">
                <a:latin typeface="Times New Roman" panose="02020603050405020304" pitchFamily="18" charset="0"/>
                <a:cs typeface="Times New Roman" panose="02020603050405020304" pitchFamily="18" charset="0"/>
              </a:rPr>
              <a:t> dung </a:t>
            </a:r>
            <a:r>
              <a:rPr lang="en-GB" dirty="0" err="1">
                <a:latin typeface="Times New Roman" panose="02020603050405020304" pitchFamily="18" charset="0"/>
                <a:cs typeface="Times New Roman" panose="02020603050405020304" pitchFamily="18" charset="0"/>
              </a:rPr>
              <a:t>bảng</a:t>
            </a:r>
            <a:r>
              <a:rPr lang="en-GB" dirty="0">
                <a:latin typeface="Times New Roman" panose="02020603050405020304" pitchFamily="18" charset="0"/>
                <a:cs typeface="Times New Roman" panose="02020603050405020304" pitchFamily="18" charset="0"/>
              </a:rPr>
              <a:t> 1 </a:t>
            </a:r>
            <a:endParaRPr lang="en-US"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1F899A43-E09A-4ED9-9E7C-347BA7BEE07A}"/>
              </a:ext>
            </a:extLst>
          </p:cNvPr>
          <p:cNvGraphicFramePr>
            <a:graphicFrameLocks noGrp="1"/>
          </p:cNvGraphicFramePr>
          <p:nvPr>
            <p:ph idx="1"/>
            <p:extLst>
              <p:ext uri="{D42A27DB-BD31-4B8C-83A1-F6EECF244321}">
                <p14:modId xmlns:p14="http://schemas.microsoft.com/office/powerpoint/2010/main" val="2072132845"/>
              </p:ext>
            </p:extLst>
          </p:nvPr>
        </p:nvGraphicFramePr>
        <p:xfrm>
          <a:off x="0" y="1426699"/>
          <a:ext cx="12191999" cy="5507876"/>
        </p:xfrm>
        <a:graphic>
          <a:graphicData uri="http://schemas.openxmlformats.org/drawingml/2006/table">
            <a:tbl>
              <a:tblPr firstRow="1" firstCol="1" bandRow="1">
                <a:tableStyleId>{5C22544A-7EE6-4342-B048-85BDC9FD1C3A}</a:tableStyleId>
              </a:tblPr>
              <a:tblGrid>
                <a:gridCol w="2036814">
                  <a:extLst>
                    <a:ext uri="{9D8B030D-6E8A-4147-A177-3AD203B41FA5}">
                      <a16:colId xmlns:a16="http://schemas.microsoft.com/office/drawing/2014/main" val="3689792424"/>
                    </a:ext>
                  </a:extLst>
                </a:gridCol>
                <a:gridCol w="2571299">
                  <a:extLst>
                    <a:ext uri="{9D8B030D-6E8A-4147-A177-3AD203B41FA5}">
                      <a16:colId xmlns:a16="http://schemas.microsoft.com/office/drawing/2014/main" val="2092424383"/>
                    </a:ext>
                  </a:extLst>
                </a:gridCol>
                <a:gridCol w="3807545">
                  <a:extLst>
                    <a:ext uri="{9D8B030D-6E8A-4147-A177-3AD203B41FA5}">
                      <a16:colId xmlns:a16="http://schemas.microsoft.com/office/drawing/2014/main" val="2086673364"/>
                    </a:ext>
                  </a:extLst>
                </a:gridCol>
                <a:gridCol w="3776341">
                  <a:extLst>
                    <a:ext uri="{9D8B030D-6E8A-4147-A177-3AD203B41FA5}">
                      <a16:colId xmlns:a16="http://schemas.microsoft.com/office/drawing/2014/main" val="2218943017"/>
                    </a:ext>
                  </a:extLst>
                </a:gridCol>
              </a:tblGrid>
              <a:tr h="196960">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Hệ</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Tên</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Chức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năng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chính</a:t>
                      </a:r>
                      <a:endParaRPr lang="en-US" sz="1800" dirty="0">
                        <a:solidFill>
                          <a:schemeClr val="tx1"/>
                        </a:solidFill>
                        <a:effectLst/>
                        <a:latin typeface="Times New Roman" panose="02020603050405020304" pitchFamily="18" charset="0"/>
                        <a:cs typeface="Times New Roman" panose="02020603050405020304" pitchFamily="18" charset="0"/>
                      </a:endParaRPr>
                    </a:p>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của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các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ctr">
                        <a:lnSpc>
                          <a:spcPct val="115000"/>
                        </a:lnSpc>
                        <a:spcBef>
                          <a:spcPts val="200"/>
                        </a:spcBef>
                        <a:spcAft>
                          <a:spcPts val="200"/>
                        </a:spcAft>
                      </a:pPr>
                      <a:r>
                        <a:rPr lang="en-US" sz="1800" dirty="0" err="1">
                          <a:solidFill>
                            <a:schemeClr val="tx1"/>
                          </a:solidFill>
                          <a:effectLst/>
                          <a:latin typeface="Times New Roman" panose="02020603050405020304" pitchFamily="18" charset="0"/>
                          <a:cs typeface="Times New Roman" panose="02020603050405020304" pitchFamily="18" charset="0"/>
                        </a:rPr>
                        <a:t>Chức</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năng</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của</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hệ</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cơ</a:t>
                      </a:r>
                      <a:r>
                        <a:rPr lang="en-US" sz="1800" dirty="0">
                          <a:solidFill>
                            <a:schemeClr val="tx1"/>
                          </a:solidFill>
                          <a:effectLst/>
                          <a:latin typeface="Times New Roman" panose="02020603050405020304" pitchFamily="18" charset="0"/>
                          <a:cs typeface="Times New Roman" panose="02020603050405020304" pitchFamily="18" charset="0"/>
                        </a:rPr>
                        <a:t> </a:t>
                      </a:r>
                      <a:r>
                        <a:rPr lang="en-US" sz="1800" dirty="0" err="1">
                          <a:solidFill>
                            <a:schemeClr val="tx1"/>
                          </a:solidFill>
                          <a:effectLst/>
                          <a:latin typeface="Times New Roman" panose="02020603050405020304" pitchFamily="18" charset="0"/>
                          <a:cs typeface="Times New Roman" panose="02020603050405020304" pitchFamily="18" charset="0"/>
                        </a:rPr>
                        <a:t>quan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12812430"/>
                  </a:ext>
                </a:extLst>
              </a:tr>
              <a:tr h="386246">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vận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động</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57195512"/>
                  </a:ext>
                </a:extLst>
              </a:tr>
              <a:tr h="597349">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tiêu</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hóa</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82906211"/>
                  </a:ext>
                </a:extLst>
              </a:tr>
              <a:tr h="440154">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tuần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hoàn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r>
                        <a:rPr lang="en-US" sz="1800" dirty="0">
                          <a:effectLst/>
                          <a:latin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05111009"/>
                  </a:ext>
                </a:extLst>
              </a:tr>
              <a:tr h="643026">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hấp</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224538101"/>
                  </a:ext>
                </a:extLst>
              </a:tr>
              <a:tr h="813193">
                <a:tc>
                  <a:txBody>
                    <a:bodyPr/>
                    <a:lstStyle/>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Hệ bài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446605867"/>
                  </a:ext>
                </a:extLst>
              </a:tr>
              <a:tr h="512460">
                <a:tc>
                  <a:txBody>
                    <a:bodyPr/>
                    <a:lstStyle/>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Hệ thần</a:t>
                      </a:r>
                    </a:p>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kinh</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err="1">
                        <a:effectLst/>
                        <a:latin typeface="Times New Roman" panose="02020603050405020304" pitchFamily="18"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38101415"/>
                  </a:ext>
                </a:extLst>
              </a:tr>
              <a:tr h="603382">
                <a:tc>
                  <a:txBody>
                    <a:bodyPr/>
                    <a:lstStyle/>
                    <a:p>
                      <a:pPr marL="30480" marR="30480" algn="just">
                        <a:lnSpc>
                          <a:spcPct val="115000"/>
                        </a:lnSpc>
                        <a:spcBef>
                          <a:spcPts val="200"/>
                        </a:spcBef>
                        <a:spcAft>
                          <a:spcPts val="200"/>
                        </a:spcAft>
                      </a:pPr>
                      <a:r>
                        <a:rPr lang="en-US" sz="1800">
                          <a:effectLst/>
                          <a:latin typeface="Times New Roman" panose="02020603050405020304" pitchFamily="18" charset="0"/>
                          <a:cs typeface="Times New Roman" panose="02020603050405020304" pitchFamily="18" charset="0"/>
                        </a:rPr>
                        <a:t>Hệ nội tiết</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78388575"/>
                  </a:ext>
                </a:extLst>
              </a:tr>
              <a:tr h="711600">
                <a:tc>
                  <a:txBody>
                    <a:bodyPr/>
                    <a:lstStyle/>
                    <a:p>
                      <a:pPr marL="30480" marR="30480" algn="just">
                        <a:lnSpc>
                          <a:spcPct val="115000"/>
                        </a:lnSpc>
                        <a:spcBef>
                          <a:spcPts val="200"/>
                        </a:spcBef>
                        <a:spcAft>
                          <a:spcPts val="200"/>
                        </a:spcAft>
                      </a:pPr>
                      <a:r>
                        <a:rPr lang="en-US" sz="1800" dirty="0" err="1">
                          <a:effectLst/>
                          <a:latin typeface="Times New Roman" panose="02020603050405020304" pitchFamily="18" charset="0"/>
                          <a:cs typeface="Times New Roman" panose="02020603050405020304" pitchFamily="18" charset="0"/>
                        </a:rPr>
                        <a:t>Hệ</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sinhdục</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tc>
                <a:tc>
                  <a:txBody>
                    <a:bodyPr/>
                    <a:lstStyle/>
                    <a:p>
                      <a:pPr marL="30480" marR="30480" algn="just">
                        <a:lnSpc>
                          <a:spcPct val="115000"/>
                        </a:lnSpc>
                        <a:spcBef>
                          <a:spcPts val="200"/>
                        </a:spcBef>
                        <a:spcAft>
                          <a:spcPts val="200"/>
                        </a:spcAft>
                      </a:pPr>
                      <a:endParaRPr lang="en-US" sz="1800" dirty="0">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544372696"/>
                  </a:ext>
                </a:extLst>
              </a:tr>
            </a:tbl>
          </a:graphicData>
        </a:graphic>
      </p:graphicFrame>
    </p:spTree>
    <p:extLst>
      <p:ext uri="{BB962C8B-B14F-4D97-AF65-F5344CB8AC3E}">
        <p14:creationId xmlns:p14="http://schemas.microsoft.com/office/powerpoint/2010/main" val="292680291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84</TotalTime>
  <Words>1361</Words>
  <Application>Microsoft Office PowerPoint</Application>
  <PresentationFormat>Widescreen</PresentationFormat>
  <Paragraphs>145</Paragraphs>
  <Slides>19</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Century Gothic</vt:lpstr>
      <vt:lpstr>Tahoma</vt:lpstr>
      <vt:lpstr>Times New Roman</vt:lpstr>
      <vt:lpstr>Wingdings 3</vt:lpstr>
      <vt:lpstr>Wisp</vt:lpstr>
      <vt:lpstr>Phần 3: Vật sống Chủ đề 7: Cơ thể người Bài 27: Khái quát cơ thể người</vt:lpstr>
      <vt:lpstr>Mở đầu TRò chơi: Lật mảnh ghép </vt:lpstr>
      <vt:lpstr>PowerPoint Presentation</vt:lpstr>
      <vt:lpstr> I.  Các hệ cơ quan trong cơ thể:</vt:lpstr>
      <vt:lpstr>Đáp án</vt:lpstr>
      <vt:lpstr>Em hãy cho biết khi các em luyện tập thể dục thể thao có những hệ cơ quan nào cùng tham gia vào hoạt động đó?</vt:lpstr>
      <vt:lpstr>Vì sao nói cơ thể là một thể thống nhất?</vt:lpstr>
      <vt:lpstr>II.  Các cơ quan trong cơ thể</vt:lpstr>
      <vt:lpstr>quan sát hình 27.2, thông tin sgk tr 123 hoạt động nhóm 4 (8’) hoàn thành nội dung bảng 1 </vt:lpstr>
      <vt:lpstr>PowerPoint Presentation</vt:lpstr>
      <vt:lpstr>PowerPoint Presentation</vt:lpstr>
      <vt:lpstr>PowerPoint Presentation</vt:lpstr>
      <vt:lpstr>Khi lao động nặng các em thường thở nhanh hơn so với bình thường để cung cấp đủ khí Oxygen cho cơ thể. Vậy, các cơ quan  của hệ hô hấp đã phối hợp với nhau như thế nào để cung cấp đủ khí Oxygen? </vt:lpstr>
      <vt:lpstr>Em hãy lấy ví dụ thể hiện sự phối hợp của các cơ quan trong thực hiện chức năng của hệ cơ quan. </vt:lpstr>
      <vt:lpstr>Luyện tập </vt:lpstr>
      <vt:lpstr>Luyện tập </vt:lpstr>
      <vt:lpstr>Luyện tập </vt:lpstr>
      <vt:lpstr>Vận dụng </vt:lpstr>
      <vt:lpstr>* Hướng dẫn về nhà: 2’ - Học bài cũ. - Đọc trước bài 28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Phần 3: Vật sống Chủ đề 7: Cơ thể người Bài 27: Khái quát cơ thể người</dc:title>
  <dc:creator>VnTeach.Com</dc:creator>
  <cp:keywords>VnTeach.Com</cp:keywords>
  <cp:lastModifiedBy>Admin</cp:lastModifiedBy>
  <cp:revision>1</cp:revision>
  <dcterms:created xsi:type="dcterms:W3CDTF">2023-06-19T13:15:40Z</dcterms:created>
  <dcterms:modified xsi:type="dcterms:W3CDTF">2024-01-08T01:37:43Z</dcterms:modified>
</cp:coreProperties>
</file>