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0" r:id="rId8"/>
    <p:sldId id="267" r:id="rId9"/>
    <p:sldId id="272" r:id="rId10"/>
    <p:sldId id="269" r:id="rId11"/>
    <p:sldId id="273" r:id="rId12"/>
    <p:sldId id="268" r:id="rId13"/>
    <p:sldId id="270" r:id="rId14"/>
    <p:sldId id="271" r:id="rId15"/>
    <p:sldId id="266" r:id="rId16"/>
    <p:sldId id="274"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4"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7/28/2022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10</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8" name="Footer Placeholder 7">
            <a:extLst>
              <a:ext uri="{FF2B5EF4-FFF2-40B4-BE49-F238E27FC236}">
                <a16:creationId xmlns=""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4" name="Footer Placeholder 3">
            <a:extLst>
              <a:ext uri="{FF2B5EF4-FFF2-40B4-BE49-F238E27FC236}">
                <a16:creationId xmlns=""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3" name="Footer Placeholder 2">
            <a:extLst>
              <a:ext uri="{FF2B5EF4-FFF2-40B4-BE49-F238E27FC236}">
                <a16:creationId xmlns=""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3456139"/>
          </a:xfrm>
          <a:prstGeom prst="rect">
            <a:avLst/>
          </a:prstGeom>
        </p:spPr>
        <p:txBody>
          <a:bodyPr wrap="square">
            <a:spAutoFit/>
          </a:bodyPr>
          <a:lstStyle/>
          <a:p>
            <a:pPr algn="ctr">
              <a:lnSpc>
                <a:spcPct val="115000"/>
              </a:lnSpc>
            </a:pPr>
            <a:r>
              <a:rPr lang="en-US" sz="2400" b="1" dirty="0" smtClean="0">
                <a:solidFill>
                  <a:srgbClr val="FF0000"/>
                </a:solidFill>
                <a:latin typeface="Times New Roman" pitchFamily="18" charset="0"/>
                <a:ea typeface="Calibri"/>
                <a:cs typeface="Times New Roman" pitchFamily="18" charset="0"/>
              </a:rPr>
              <a:t>HOẠT ĐỘNG NHÓM</a:t>
            </a:r>
          </a:p>
          <a:p>
            <a:pPr algn="just">
              <a:lnSpc>
                <a:spcPct val="115000"/>
              </a:lnSpc>
            </a:pPr>
            <a:r>
              <a:rPr lang="en-US" sz="2400" b="1" dirty="0" smtClean="0">
                <a:solidFill>
                  <a:srgbClr val="FF0000"/>
                </a:solidFill>
                <a:latin typeface="Times New Roman" pitchFamily="18" charset="0"/>
                <a:ea typeface="Calibri"/>
                <a:cs typeface="Times New Roman" pitchFamily="18" charset="0"/>
              </a:rPr>
              <a:t>Đọc thông tin trong SGK, xem video:</a:t>
            </a:r>
          </a:p>
          <a:p>
            <a:pPr algn="just">
              <a:lnSpc>
                <a:spcPct val="115000"/>
              </a:lnSpc>
            </a:pPr>
            <a:r>
              <a:rPr lang="vi-VN" sz="2400" b="1" dirty="0" smtClean="0">
                <a:solidFill>
                  <a:srgbClr val="FF0000"/>
                </a:solidFill>
                <a:latin typeface="Times New Roman" pitchFamily="18" charset="0"/>
                <a:ea typeface="Calibri"/>
                <a:cs typeface="Times New Roman" pitchFamily="18" charset="0"/>
              </a:rPr>
              <a:t>1</a:t>
            </a:r>
            <a:r>
              <a:rPr lang="vi-VN" sz="2400" b="1" dirty="0">
                <a:solidFill>
                  <a:srgbClr val="FF0000"/>
                </a:solidFill>
                <a:latin typeface="Times New Roman" pitchFamily="18" charset="0"/>
                <a:ea typeface="Calibri"/>
                <a:cs typeface="Times New Roman" pitchFamily="18" charset="0"/>
              </a:rPr>
              <a:t>. Các cuộc đại phát kiến địa lí tác động như thế nào đến hoạt động kinh tế và sự tiếp xúc, trao đổi giữa các châu lục?</a:t>
            </a:r>
          </a:p>
          <a:p>
            <a:pPr algn="just">
              <a:lnSpc>
                <a:spcPct val="115000"/>
              </a:lnSpc>
            </a:pPr>
            <a:r>
              <a:rPr lang="vi-VN" sz="2400" b="1" dirty="0">
                <a:solidFill>
                  <a:srgbClr val="FF0000"/>
                </a:solidFill>
                <a:latin typeface="Times New Roman" pitchFamily="18" charset="0"/>
                <a:ea typeface="Calibri"/>
                <a:cs typeface="Times New Roman" pitchFamily="18" charset="0"/>
              </a:rPr>
              <a:t>2. Đọc tư liệu 1.10, quan sát hình 1.11 và thông tin trong bài, em hãy cho biết hệ quả của phát kiến địa lí đã tác động thể nào tới châu Phi và châu Mỹ?</a:t>
            </a:r>
          </a:p>
          <a:p>
            <a:pPr algn="just">
              <a:lnSpc>
                <a:spcPct val="115000"/>
              </a:lnSpc>
            </a:pPr>
            <a:r>
              <a:rPr lang="vi-VN" sz="2400" b="1" dirty="0">
                <a:solidFill>
                  <a:srgbClr val="FF0000"/>
                </a:solidFill>
                <a:latin typeface="Times New Roman" pitchFamily="18" charset="0"/>
                <a:ea typeface="Calibri"/>
                <a:cs typeface="Times New Roman" pitchFamily="18" charset="0"/>
              </a:rPr>
              <a:t>3. Nêu một ví dụ về sự thay đổi trong tiến trình lịch sử của các nước châu Á sau cuộc thám hiểm của Ma-gien-lan</a:t>
            </a:r>
            <a:r>
              <a:rPr lang="vi-VN" sz="2400" b="1" dirty="0" smtClean="0">
                <a:solidFill>
                  <a:srgbClr val="FF0000"/>
                </a:solidFill>
                <a:latin typeface="Times New Roman" pitchFamily="18" charset="0"/>
                <a:ea typeface="Calibri"/>
                <a:cs typeface="Times New Roman" pitchFamily="18" charset="0"/>
              </a:rPr>
              <a:t>.</a:t>
            </a:r>
            <a:endParaRPr lang="vi-VN" sz="2400" b="1" dirty="0">
              <a:solidFill>
                <a:srgbClr val="FF0000"/>
              </a:solidFill>
              <a:latin typeface="Times New Roman" pitchFamily="18" charset="0"/>
              <a:ea typeface="Calibri"/>
              <a:cs typeface="Times New Roman" pitchFamily="18" charset="0"/>
            </a:endParaRPr>
          </a:p>
        </p:txBody>
      </p:sp>
      <p:sp>
        <p:nvSpPr>
          <p:cNvPr id="7" name="Rectangle 6"/>
          <p:cNvSpPr/>
          <p:nvPr/>
        </p:nvSpPr>
        <p:spPr>
          <a:xfrm>
            <a:off x="3884612" y="4572000"/>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3779488"/>
            <a:ext cx="5034674" cy="297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012" y="3779487"/>
            <a:ext cx="5105400" cy="29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1957668"/>
            <a:ext cx="7659688" cy="2042995"/>
          </a:xfrm>
          <a:prstGeom prst="rect">
            <a:avLst/>
          </a:prstGeom>
        </p:spPr>
        <p:txBody>
          <a:bodyPr wrap="square">
            <a:spAutoFit/>
          </a:bodyPr>
          <a:lstStyle/>
          <a:p>
            <a:pPr algn="just">
              <a:lnSpc>
                <a:spcPct val="115000"/>
              </a:lnSpc>
              <a:spcAft>
                <a:spcPts val="0"/>
              </a:spcAft>
            </a:pPr>
            <a:r>
              <a:rPr lang="vi-VN" sz="2800" b="1" i="1" dirty="0">
                <a:solidFill>
                  <a:srgbClr val="FF0000"/>
                </a:solidFill>
                <a:latin typeface="Times New Roman"/>
                <a:ea typeface="Calibri"/>
                <a:cs typeface="Times New Roman"/>
              </a:rPr>
              <a:t>Câu 1: Theo em, cống hiến quan trọng nhất mà các phát kiến địa lí của C. Cô-lôm-bô và Ph Ma-gien-lăng đem lại cho lịch sử nhân loại là gì? Vì sao?</a:t>
            </a:r>
            <a:endParaRPr lang="en-US" sz="2800" dirty="0">
              <a:solidFill>
                <a:srgbClr val="FF0000"/>
              </a:solidFill>
              <a:ea typeface="Calibri"/>
              <a:cs typeface="Times New Roman"/>
            </a:endParaRPr>
          </a:p>
        </p:txBody>
      </p:sp>
      <p:pic>
        <p:nvPicPr>
          <p:cNvPr id="3" name="Picture 2">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455612" y="798731"/>
            <a:ext cx="11430000" cy="914930"/>
          </a:xfrm>
          <a:prstGeom prst="rect">
            <a:avLst/>
          </a:prstGeom>
        </p:spPr>
        <p:txBody>
          <a:bodyPr wrap="square">
            <a:spAutoFit/>
          </a:bodyPr>
          <a:lstStyle/>
          <a:p>
            <a:pPr algn="just">
              <a:lnSpc>
                <a:spcPct val="115000"/>
              </a:lnSpc>
              <a:spcAft>
                <a:spcPts val="0"/>
              </a:spcAft>
            </a:pPr>
            <a:r>
              <a:rPr lang="en-US" sz="2400" b="1" i="1" dirty="0">
                <a:solidFill>
                  <a:srgbClr val="FF0000"/>
                </a:solidFill>
                <a:latin typeface="Times New Roman"/>
                <a:ea typeface="Calibri"/>
                <a:cs typeface="Times New Roman"/>
              </a:rPr>
              <a:t>Câu 2: Quan sát lược đồ sau và cho biết tên các đại dương, lục địa, các quốc gia và địa danh ngày nay gắn với các cuộc phát kiến địa lí (ở các vị trí đánh dấu từ số 1 đến số 8).</a:t>
            </a:r>
            <a:endParaRPr lang="en-US" sz="2400" dirty="0">
              <a:solidFill>
                <a:srgbClr val="FF0000"/>
              </a:solidFill>
              <a:ea typeface="Calibri"/>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1886056"/>
            <a:ext cx="8456612" cy="481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03213" y="1886056"/>
            <a:ext cx="2514599" cy="3416320"/>
          </a:xfrm>
          <a:prstGeom prst="rect">
            <a:avLst/>
          </a:prstGeom>
        </p:spPr>
        <p:txBody>
          <a:bodyPr wrap="square">
            <a:spAutoFit/>
          </a:bodyPr>
          <a:lstStyle/>
          <a:p>
            <a:r>
              <a:rPr lang="vi-VN" sz="2400" dirty="0">
                <a:latin typeface="Times New Roman" pitchFamily="18" charset="0"/>
                <a:cs typeface="Times New Roman" pitchFamily="18" charset="0"/>
              </a:rPr>
              <a:t>1. Lục địa Bắc Mỹ</a:t>
            </a:r>
          </a:p>
          <a:p>
            <a:r>
              <a:rPr lang="vi-VN" sz="2400" dirty="0">
                <a:latin typeface="Times New Roman" pitchFamily="18" charset="0"/>
                <a:cs typeface="Times New Roman" pitchFamily="18" charset="0"/>
              </a:rPr>
              <a:t>2. Tây Ban Nha</a:t>
            </a:r>
          </a:p>
          <a:p>
            <a:r>
              <a:rPr lang="vi-VN" sz="2400" dirty="0">
                <a:latin typeface="Times New Roman" pitchFamily="18" charset="0"/>
                <a:cs typeface="Times New Roman" pitchFamily="18" charset="0"/>
              </a:rPr>
              <a:t>3. Ấn Độ</a:t>
            </a:r>
          </a:p>
          <a:p>
            <a:r>
              <a:rPr lang="vi-VN" sz="2400" dirty="0">
                <a:latin typeface="Times New Roman" pitchFamily="18" charset="0"/>
                <a:cs typeface="Times New Roman" pitchFamily="18" charset="0"/>
              </a:rPr>
              <a:t>4. Phi-lip-pin</a:t>
            </a:r>
          </a:p>
          <a:p>
            <a:r>
              <a:rPr lang="vi-VN" sz="2400" dirty="0">
                <a:latin typeface="Times New Roman" pitchFamily="18" charset="0"/>
                <a:cs typeface="Times New Roman" pitchFamily="18" charset="0"/>
              </a:rPr>
              <a:t>5. Thái Bình Dương</a:t>
            </a:r>
          </a:p>
          <a:p>
            <a:r>
              <a:rPr lang="vi-VN" sz="2400" dirty="0">
                <a:latin typeface="Times New Roman" pitchFamily="18" charset="0"/>
                <a:cs typeface="Times New Roman" pitchFamily="18" charset="0"/>
              </a:rPr>
              <a:t>6. Cu-ba</a:t>
            </a:r>
          </a:p>
          <a:p>
            <a:r>
              <a:rPr lang="vi-VN" sz="2400" dirty="0">
                <a:latin typeface="Times New Roman" pitchFamily="18" charset="0"/>
                <a:cs typeface="Times New Roman" pitchFamily="18" charset="0"/>
              </a:rPr>
              <a:t>7. Mũi Hảo Vọng</a:t>
            </a:r>
          </a:p>
          <a:p>
            <a:r>
              <a:rPr lang="vi-VN" sz="2400" dirty="0">
                <a:latin typeface="Times New Roman" pitchFamily="18" charset="0"/>
                <a:cs typeface="Times New Roman" pitchFamily="18" charset="0"/>
              </a:rPr>
              <a:t>8. Ấn Độ Dương</a:t>
            </a:r>
          </a:p>
        </p:txBody>
      </p:sp>
    </p:spTree>
    <p:extLst>
      <p:ext uri="{BB962C8B-B14F-4D97-AF65-F5344CB8AC3E}">
        <p14:creationId xmlns:p14="http://schemas.microsoft.com/office/powerpoint/2010/main" val="2842255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xmlns=""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xmlns=""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xmlns=""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4212" y="838200"/>
            <a:ext cx="11125200" cy="523220"/>
          </a:xfrm>
          <a:prstGeom prst="rect">
            <a:avLst/>
          </a:prstGeom>
        </p:spPr>
        <p:txBody>
          <a:bodyPr wrap="square">
            <a:spAutoFit/>
          </a:bodyPr>
          <a:lstStyle/>
          <a:p>
            <a:pPr algn="ctr"/>
            <a:r>
              <a:rPr lang="vi-VN" sz="2800" b="1" dirty="0">
                <a:solidFill>
                  <a:srgbClr val="FF0000"/>
                </a:solidFill>
                <a:latin typeface="+mj-lt"/>
              </a:rPr>
              <a:t>Giải thích nguyên nhân dẫn đến các cuộc phát kiến địa lí</a:t>
            </a:r>
            <a:endParaRPr lang="en-US" sz="2800" b="1" dirty="0">
              <a:solidFill>
                <a:srgbClr val="FF000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617" y="3762317"/>
            <a:ext cx="408499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3762318"/>
            <a:ext cx="3733800" cy="29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612" y="3762317"/>
            <a:ext cx="3883025" cy="292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617" y="1326077"/>
            <a:ext cx="4084995" cy="230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gridCol w="7086599"/>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3410873"/>
            <a:ext cx="5067300" cy="329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2567668"/>
            <a:ext cx="65532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a:t>
            </a:r>
            <a:r>
              <a:rPr lang="en-US" sz="2400" b="1" dirty="0" smtClean="0">
                <a:solidFill>
                  <a:srgbClr val="FF0000"/>
                </a:solidFill>
                <a:latin typeface="Times New Roman"/>
                <a:ea typeface="Calibri"/>
                <a:cs typeface="Times New Roman"/>
              </a:rPr>
              <a:t>1.6 và 1.8, </a:t>
            </a:r>
            <a:r>
              <a:rPr lang="en-US" sz="2400" b="1" dirty="0">
                <a:solidFill>
                  <a:srgbClr val="FF0000"/>
                </a:solidFill>
                <a:latin typeface="Times New Roman"/>
                <a:ea typeface="Calibri"/>
                <a:cs typeface="Times New Roman"/>
              </a:rPr>
              <a:t>đọc thông tin </a:t>
            </a:r>
            <a:r>
              <a:rPr lang="en-US" sz="2400" b="1" dirty="0" smtClean="0">
                <a:solidFill>
                  <a:srgbClr val="FF0000"/>
                </a:solidFill>
                <a:latin typeface="Times New Roman"/>
                <a:ea typeface="Calibri"/>
                <a:cs typeface="Times New Roman"/>
              </a:rPr>
              <a:t>mục 2 SGK: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67" y="3012793"/>
            <a:ext cx="4267200" cy="384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3012793"/>
            <a:ext cx="6191250" cy="384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TotalTime>
  <Words>946</Words>
  <PresentationFormat>Custom</PresentationFormat>
  <Paragraphs>77</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2022-07-25T03:13:08Z</dcterms:created>
  <dcterms:modified xsi:type="dcterms:W3CDTF">2022-07-28T01:34:30Z</dcterms:modified>
</cp:coreProperties>
</file>