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  <p:sldMasterId id="2147483754" r:id="rId2"/>
  </p:sldMasterIdLst>
  <p:notesMasterIdLst>
    <p:notesMasterId r:id="rId24"/>
  </p:notesMasterIdLst>
  <p:sldIdLst>
    <p:sldId id="313" r:id="rId3"/>
    <p:sldId id="301" r:id="rId4"/>
    <p:sldId id="315" r:id="rId5"/>
    <p:sldId id="322" r:id="rId6"/>
    <p:sldId id="323" r:id="rId7"/>
    <p:sldId id="324" r:id="rId8"/>
    <p:sldId id="325" r:id="rId9"/>
    <p:sldId id="326" r:id="rId10"/>
    <p:sldId id="329" r:id="rId11"/>
    <p:sldId id="317" r:id="rId12"/>
    <p:sldId id="318" r:id="rId13"/>
    <p:sldId id="328" r:id="rId14"/>
    <p:sldId id="330" r:id="rId15"/>
    <p:sldId id="316" r:id="rId16"/>
    <p:sldId id="331" r:id="rId17"/>
    <p:sldId id="319" r:id="rId18"/>
    <p:sldId id="320" r:id="rId19"/>
    <p:sldId id="321" r:id="rId20"/>
    <p:sldId id="332" r:id="rId21"/>
    <p:sldId id="333" r:id="rId22"/>
    <p:sldId id="334" r:id="rId23"/>
  </p:sldIdLst>
  <p:sldSz cx="24384000" cy="13716000"/>
  <p:notesSz cx="6858000" cy="9144000"/>
  <p:custDataLst>
    <p:tags r:id="rId25"/>
  </p:custDataLst>
  <p:defaultTextStyle>
    <a:defPPr>
      <a:defRPr lang="en-US"/>
    </a:defPPr>
    <a:lvl1pPr marL="0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43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20" userDrawn="1">
          <p15:clr>
            <a:srgbClr val="A4A3A4"/>
          </p15:clr>
        </p15:guide>
        <p15:guide id="2" pos="76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7F7FF"/>
    <a:srgbClr val="D6F7FE"/>
    <a:srgbClr val="EEF7E9"/>
    <a:srgbClr val="0000FF"/>
    <a:srgbClr val="135F82"/>
    <a:srgbClr val="008000"/>
    <a:srgbClr val="242452"/>
    <a:srgbClr val="270F6B"/>
    <a:srgbClr val="3333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698" autoAdjust="0"/>
    <p:restoredTop sz="94139" autoAdjust="0"/>
  </p:normalViewPr>
  <p:slideViewPr>
    <p:cSldViewPr>
      <p:cViewPr varScale="1">
        <p:scale>
          <a:sx n="53" d="100"/>
          <a:sy n="53" d="100"/>
        </p:scale>
        <p:origin x="162" y="282"/>
      </p:cViewPr>
      <p:guideLst>
        <p:guide orient="horz" pos="4320"/>
        <p:guide pos="76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2886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3BB293-0719-4B19-A181-EE36FD0623AD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EA8B73-FCCD-4D4C-BC4E-0CE5120A1B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99637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1088639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2177278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3265917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4354556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5443195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6531834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7620472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8709111" algn="l" defTabSz="2177278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856490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373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864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468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86585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88389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7688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938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01131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4214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3673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0910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42287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1701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751173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23D8C-BCC6-453A-B078-455701A55423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030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9727" y="1781954"/>
            <a:ext cx="21031200" cy="2651126"/>
          </a:xfrm>
          <a:prstGeom prst="rect">
            <a:avLst/>
          </a:prstGeom>
        </p:spPr>
        <p:txBody>
          <a:bodyPr/>
          <a:lstStyle>
            <a:lvl1pPr algn="l">
              <a:defRPr sz="5400">
                <a:latin typeface="Tomaho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99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67727" y="4702953"/>
            <a:ext cx="10363200" cy="8702676"/>
          </a:xfrm>
          <a:prstGeom prst="rect">
            <a:avLst/>
          </a:prstGeom>
        </p:spPr>
        <p:txBody>
          <a:bodyPr/>
          <a:lstStyle>
            <a:lvl1pPr algn="l">
              <a:defRPr sz="4800">
                <a:latin typeface="Tomaho"/>
              </a:defRPr>
            </a:lvl1pPr>
            <a:lvl2pPr algn="l">
              <a:defRPr sz="4800">
                <a:latin typeface="Tomaho"/>
              </a:defRPr>
            </a:lvl2pPr>
            <a:lvl3pPr algn="l">
              <a:defRPr sz="4800">
                <a:latin typeface="Tomaho"/>
              </a:defRPr>
            </a:lvl3pPr>
            <a:lvl4pPr algn="l">
              <a:defRPr sz="4800">
                <a:latin typeface="Tomaho"/>
              </a:defRPr>
            </a:lvl4pPr>
            <a:lvl5pPr algn="l">
              <a:defRPr sz="4800">
                <a:latin typeface="Tomaho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207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4" grpId="0" build="p">
        <p:tmplLst>
          <p:tmpl lvl="1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1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up)">
                      <p:cBhvr>
                        <p:cTn dur="500"/>
                        <p:tgtEl>
                          <p:spTgt spid="4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730250"/>
            <a:ext cx="15468600" cy="11623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8330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15683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69597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0" y="2244726"/>
            <a:ext cx="18288000" cy="4775200"/>
          </a:xfrm>
          <a:prstGeom prst="rect">
            <a:avLst/>
          </a:prstGeom>
        </p:spPr>
        <p:txBody>
          <a:bodyPr anchor="b"/>
          <a:lstStyle>
            <a:lvl1pPr algn="ctr"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0" y="7204076"/>
            <a:ext cx="18288000" cy="331152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4800"/>
            </a:lvl1pPr>
            <a:lvl2pPr marL="914400" indent="0" algn="ctr">
              <a:buNone/>
              <a:defRPr sz="4000"/>
            </a:lvl2pPr>
            <a:lvl3pPr marL="1828800" indent="0" algn="ctr">
              <a:buNone/>
              <a:defRPr sz="3600"/>
            </a:lvl3pPr>
            <a:lvl4pPr marL="2743200" indent="0" algn="ctr">
              <a:buNone/>
              <a:defRPr sz="3200"/>
            </a:lvl4pPr>
            <a:lvl5pPr marL="3657600" indent="0" algn="ctr">
              <a:buNone/>
              <a:defRPr sz="3200"/>
            </a:lvl5pPr>
            <a:lvl6pPr marL="4572000" indent="0" algn="ctr">
              <a:buNone/>
              <a:defRPr sz="3200"/>
            </a:lvl6pPr>
            <a:lvl7pPr marL="5486400" indent="0" algn="ctr">
              <a:buNone/>
              <a:defRPr sz="3200"/>
            </a:lvl7pPr>
            <a:lvl8pPr marL="6400800" indent="0" algn="ctr">
              <a:buNone/>
              <a:defRPr sz="3200"/>
            </a:lvl8pPr>
            <a:lvl9pPr marL="7315200" indent="0" algn="ctr">
              <a:buNone/>
              <a:defRPr sz="3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1787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96152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1594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44400" y="3651250"/>
            <a:ext cx="10363200" cy="87026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833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778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510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2462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9577" y="3362326"/>
            <a:ext cx="10315574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79577" y="5010150"/>
            <a:ext cx="10315574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44400" y="3362326"/>
            <a:ext cx="10366376" cy="164782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4800" b="1"/>
            </a:lvl1pPr>
            <a:lvl2pPr marL="914400" indent="0">
              <a:buNone/>
              <a:defRPr sz="4000" b="1"/>
            </a:lvl2pPr>
            <a:lvl3pPr marL="1828800" indent="0">
              <a:buNone/>
              <a:defRPr sz="3600" b="1"/>
            </a:lvl3pPr>
            <a:lvl4pPr marL="2743200" indent="0">
              <a:buNone/>
              <a:defRPr sz="3200" b="1"/>
            </a:lvl4pPr>
            <a:lvl5pPr marL="3657600" indent="0">
              <a:buNone/>
              <a:defRPr sz="3200" b="1"/>
            </a:lvl5pPr>
            <a:lvl6pPr marL="4572000" indent="0">
              <a:buNone/>
              <a:defRPr sz="3200" b="1"/>
            </a:lvl6pPr>
            <a:lvl7pPr marL="5486400" indent="0">
              <a:buNone/>
              <a:defRPr sz="3200" b="1"/>
            </a:lvl7pPr>
            <a:lvl8pPr marL="6400800" indent="0">
              <a:buNone/>
              <a:defRPr sz="3200" b="1"/>
            </a:lvl8pPr>
            <a:lvl9pPr marL="7315200" indent="0">
              <a:buNone/>
              <a:defRPr sz="3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44400" y="5010150"/>
            <a:ext cx="10366376" cy="736917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75080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4811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7073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9930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7449800" y="730250"/>
            <a:ext cx="5257800" cy="11623676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048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0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5" y="12712706"/>
            <a:ext cx="7721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4" y="12712706"/>
            <a:ext cx="5689601" cy="730250"/>
          </a:xfrm>
          <a:prstGeom prst="rect">
            <a:avLst/>
          </a:prstGeom>
        </p:spPr>
        <p:txBody>
          <a:bodyPr lIns="91426" tIns="45713" rIns="91426" bIns="45713"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8620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2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2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1" y="12712702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1644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7660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219201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D15044BE-B3F3-4258-B55D-9238C2EBFDF1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331200" y="12712701"/>
            <a:ext cx="7721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475200" y="12712701"/>
            <a:ext cx="5689600" cy="730250"/>
          </a:xfrm>
          <a:prstGeom prst="rect">
            <a:avLst/>
          </a:prstGeom>
        </p:spPr>
        <p:txBody>
          <a:bodyPr/>
          <a:lstStyle/>
          <a:p>
            <a:fld id="{E56A0A80-8336-46B1-B89F-89FB7E7362A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98135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FD4328-148B-4547-A4ED-C0C479A0C76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286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57510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00" y="3419477"/>
            <a:ext cx="21031200" cy="5705474"/>
          </a:xfrm>
          <a:prstGeom prst="rect">
            <a:avLst/>
          </a:prstGeom>
        </p:spPr>
        <p:txBody>
          <a:bodyPr anchor="b"/>
          <a:lstStyle>
            <a:lvl1pPr>
              <a:defRPr sz="12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63700" y="9178927"/>
            <a:ext cx="21031200" cy="300037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914400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2pPr>
            <a:lvl3pPr marL="1828800" indent="0">
              <a:buNone/>
              <a:defRPr sz="3600">
                <a:solidFill>
                  <a:schemeClr val="tx1">
                    <a:tint val="75000"/>
                  </a:schemeClr>
                </a:solidFill>
              </a:defRPr>
            </a:lvl3pPr>
            <a:lvl4pPr marL="2743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4pPr>
            <a:lvl5pPr marL="36576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5pPr>
            <a:lvl6pPr marL="45720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6pPr>
            <a:lvl7pPr marL="54864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7pPr>
            <a:lvl8pPr marL="64008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8pPr>
            <a:lvl9pPr marL="731520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9381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1241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45898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>
              <a:defRPr sz="6400"/>
            </a:lvl1pPr>
            <a:lvl2pPr>
              <a:defRPr sz="5600"/>
            </a:lvl2pPr>
            <a:lvl3pPr>
              <a:defRPr sz="4800"/>
            </a:lvl3pPr>
            <a:lvl4pPr>
              <a:defRPr sz="4000"/>
            </a:lvl4pPr>
            <a:lvl5pPr>
              <a:defRPr sz="4000"/>
            </a:lvl5pPr>
            <a:lvl6pPr>
              <a:defRPr sz="4000"/>
            </a:lvl6pPr>
            <a:lvl7pPr>
              <a:defRPr sz="4000"/>
            </a:lvl7pPr>
            <a:lvl8pPr>
              <a:defRPr sz="4000"/>
            </a:lvl8pPr>
            <a:lvl9pPr>
              <a:defRPr sz="4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655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7" y="914400"/>
            <a:ext cx="7864474" cy="3200400"/>
          </a:xfrm>
          <a:prstGeom prst="rect">
            <a:avLst/>
          </a:prstGeom>
        </p:spPr>
        <p:txBody>
          <a:bodyPr anchor="b"/>
          <a:lstStyle>
            <a:lvl1pPr>
              <a:defRPr sz="6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366376" y="1974851"/>
            <a:ext cx="12344400" cy="97472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6400"/>
            </a:lvl1pPr>
            <a:lvl2pPr marL="914400" indent="0">
              <a:buNone/>
              <a:defRPr sz="5600"/>
            </a:lvl2pPr>
            <a:lvl3pPr marL="1828800" indent="0">
              <a:buNone/>
              <a:defRPr sz="48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  <a:lvl6pPr marL="4572000" indent="0">
              <a:buNone/>
              <a:defRPr sz="4000"/>
            </a:lvl6pPr>
            <a:lvl7pPr marL="5486400" indent="0">
              <a:buNone/>
              <a:defRPr sz="4000"/>
            </a:lvl7pPr>
            <a:lvl8pPr marL="6400800" indent="0">
              <a:buNone/>
              <a:defRPr sz="4000"/>
            </a:lvl8pPr>
            <a:lvl9pPr marL="7315200" indent="0">
              <a:buNone/>
              <a:defRPr sz="4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7" y="4114800"/>
            <a:ext cx="7864474" cy="762317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914400" indent="0">
              <a:buNone/>
              <a:defRPr sz="2800"/>
            </a:lvl2pPr>
            <a:lvl3pPr marL="1828800" indent="0">
              <a:buNone/>
              <a:defRPr sz="2400"/>
            </a:lvl3pPr>
            <a:lvl4pPr marL="2743200" indent="0">
              <a:buNone/>
              <a:defRPr sz="2000"/>
            </a:lvl4pPr>
            <a:lvl5pPr marL="3657600" indent="0">
              <a:buNone/>
              <a:defRPr sz="2000"/>
            </a:lvl5pPr>
            <a:lvl6pPr marL="4572000" indent="0">
              <a:buNone/>
              <a:defRPr sz="2000"/>
            </a:lvl6pPr>
            <a:lvl7pPr marL="5486400" indent="0">
              <a:buNone/>
              <a:defRPr sz="2000"/>
            </a:lvl7pPr>
            <a:lvl8pPr marL="6400800" indent="0">
              <a:buNone/>
              <a:defRPr sz="2000"/>
            </a:lvl8pPr>
            <a:lvl9pPr marL="7315200" indent="0">
              <a:buNone/>
              <a:defRPr sz="2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9836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730251"/>
            <a:ext cx="21031200" cy="265112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3651250"/>
            <a:ext cx="21031200" cy="8702676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6764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F9E5E443-43CC-47C0-B016-9A203293290C}" type="datetimeFigureOut">
              <a:rPr lang="en-US" smtClean="0"/>
              <a:pPr/>
              <a:t>12/21/2023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77200" y="12712701"/>
            <a:ext cx="8229600" cy="73025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221200" y="12712701"/>
            <a:ext cx="5486400" cy="730250"/>
          </a:xfrm>
          <a:prstGeom prst="rect">
            <a:avLst/>
          </a:prstGeom>
        </p:spPr>
        <p:txBody>
          <a:bodyPr/>
          <a:lstStyle/>
          <a:p>
            <a:fld id="{24C77148-22BA-41E4-AAE6-AAE78D0077C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8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14.xml"/><Relationship Id="rId16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33140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0" r:id="rId3"/>
    <p:sldLayoutId id="2147483741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82" r:id="rId12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02D81D6-6C80-4AD7-8303-A19CA2808612}"/>
              </a:ext>
            </a:extLst>
          </p:cNvPr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144203" y="1065704"/>
            <a:ext cx="24239797" cy="12650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09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 panose="020B0604020202020204" pitchFamily="34" charset="0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oleObject" Target="../embeddings/oleObject3.bin"/><Relationship Id="rId7" Type="http://schemas.openxmlformats.org/officeDocument/2006/relationships/image" Target="NULL"/><Relationship Id="rId12" Type="http://schemas.openxmlformats.org/officeDocument/2006/relationships/image" Target="../media/image3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11" Type="http://schemas.openxmlformats.org/officeDocument/2006/relationships/image" Target="../media/image37.png"/><Relationship Id="rId10" Type="http://schemas.openxmlformats.org/officeDocument/2006/relationships/oleObject" Target="../embeddings/oleObject5.bin"/><Relationship Id="rId4" Type="http://schemas.openxmlformats.org/officeDocument/2006/relationships/image" Target="../media/image30.wmf"/><Relationship Id="rId9" Type="http://schemas.openxmlformats.org/officeDocument/2006/relationships/image" Target="../media/image31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38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5.emf"/><Relationship Id="rId7" Type="http://schemas.openxmlformats.org/officeDocument/2006/relationships/slide" Target="slide1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6" Type="http://schemas.openxmlformats.org/officeDocument/2006/relationships/slide" Target="slide7.xml"/><Relationship Id="rId5" Type="http://schemas.openxmlformats.org/officeDocument/2006/relationships/slide" Target="slide8.xml"/><Relationship Id="rId10" Type="http://schemas.openxmlformats.org/officeDocument/2006/relationships/slide" Target="slide12.xml"/><Relationship Id="rId4" Type="http://schemas.openxmlformats.org/officeDocument/2006/relationships/slide" Target="slide3.xml"/><Relationship Id="rId9" Type="http://schemas.openxmlformats.org/officeDocument/2006/relationships/slide" Target="slide1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7.wmf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EC3A630-D64F-405A-8875-DC20544DB4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5268" y="1805545"/>
            <a:ext cx="8841132" cy="11605655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1933C216-003D-4388-8250-CB6FC6D882AC}"/>
              </a:ext>
            </a:extLst>
          </p:cNvPr>
          <p:cNvGrpSpPr/>
          <p:nvPr/>
        </p:nvGrpSpPr>
        <p:grpSpPr>
          <a:xfrm>
            <a:off x="9753600" y="1805650"/>
            <a:ext cx="13944600" cy="11145651"/>
            <a:chOff x="9851187" y="2162375"/>
            <a:chExt cx="13944600" cy="11145651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5BB4F670-77D4-4BB2-A827-937C8D687099}"/>
                </a:ext>
              </a:extLst>
            </p:cNvPr>
            <p:cNvGrpSpPr/>
            <p:nvPr/>
          </p:nvGrpSpPr>
          <p:grpSpPr>
            <a:xfrm>
              <a:off x="9851187" y="2162375"/>
              <a:ext cx="13944600" cy="11145651"/>
              <a:chOff x="1339699" y="3484102"/>
              <a:chExt cx="13944600" cy="11145651"/>
            </a:xfrm>
          </p:grpSpPr>
          <p:sp>
            <p:nvSpPr>
              <p:cNvPr id="21" name="Right Triangle 20">
                <a:extLst>
                  <a:ext uri="{FF2B5EF4-FFF2-40B4-BE49-F238E27FC236}">
                    <a16:creationId xmlns:a16="http://schemas.microsoft.com/office/drawing/2014/main" id="{3BC41B59-A850-4231-BEDD-9CFC70FF8E27}"/>
                  </a:ext>
                </a:extLst>
              </p:cNvPr>
              <p:cNvSpPr/>
              <p:nvPr/>
            </p:nvSpPr>
            <p:spPr>
              <a:xfrm rot="5400000" flipH="1">
                <a:off x="13961589" y="3474620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" name="Rounded Rectangle 11">
                <a:extLst>
                  <a:ext uri="{FF2B5EF4-FFF2-40B4-BE49-F238E27FC236}">
                    <a16:creationId xmlns:a16="http://schemas.microsoft.com/office/drawing/2014/main" id="{F9ABE0BA-2944-426D-A3AC-9739CC1EF593}"/>
                  </a:ext>
                </a:extLst>
              </p:cNvPr>
              <p:cNvSpPr/>
              <p:nvPr/>
            </p:nvSpPr>
            <p:spPr>
              <a:xfrm>
                <a:off x="1339699" y="3696072"/>
                <a:ext cx="13944600" cy="10933681"/>
              </a:xfrm>
              <a:prstGeom prst="roundRect">
                <a:avLst>
                  <a:gd name="adj" fmla="val 2374"/>
                </a:avLst>
              </a:prstGeom>
              <a:solidFill>
                <a:schemeClr val="accent6">
                  <a:lumMod val="20000"/>
                  <a:lumOff val="80000"/>
                </a:schemeClr>
              </a:solidFill>
              <a:ln w="28575">
                <a:solidFill>
                  <a:srgbClr val="0999C8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36000" tIns="18000" rIns="36000" bIns="18000" rtlCol="0" anchor="ctr"/>
              <a:lstStyle/>
              <a:p>
                <a:pPr algn="ctr"/>
                <a:endParaRPr lang="en-US" sz="4600">
                  <a:latin typeface="Tahoma" pitchFamily="34" charset="0"/>
                  <a:ea typeface="Tahoma" pitchFamily="34" charset="0"/>
                  <a:cs typeface="Tahoma" pitchFamily="34" charset="0"/>
                </a:endParaRPr>
              </a:p>
            </p:txBody>
          </p:sp>
        </p:grpSp>
        <p:sp>
          <p:nvSpPr>
            <p:cNvPr id="18" name="Right Triangle 17">
              <a:extLst>
                <a:ext uri="{FF2B5EF4-FFF2-40B4-BE49-F238E27FC236}">
                  <a16:creationId xmlns:a16="http://schemas.microsoft.com/office/drawing/2014/main" id="{674DA3FF-E32C-4698-89AB-868F77082260}"/>
                </a:ext>
              </a:extLst>
            </p:cNvPr>
            <p:cNvSpPr/>
            <p:nvPr/>
          </p:nvSpPr>
          <p:spPr>
            <a:xfrm flipH="1">
              <a:off x="11477625" y="2164818"/>
              <a:ext cx="193377" cy="212342"/>
            </a:xfrm>
            <a:prstGeom prst="rtTriangle">
              <a:avLst/>
            </a:prstGeom>
            <a:solidFill>
              <a:schemeClr val="accent5">
                <a:lumMod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Rectangle 6">
              <a:extLst>
                <a:ext uri="{FF2B5EF4-FFF2-40B4-BE49-F238E27FC236}">
                  <a16:creationId xmlns:a16="http://schemas.microsoft.com/office/drawing/2014/main" id="{D42EABDB-41BA-4213-BDA1-A4CE4FD4799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757873" y="5288484"/>
              <a:ext cx="10634253" cy="510540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/>
            <a:lstStyle/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§1.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Mệnh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đề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§2.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Tập</a:t>
              </a: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 </a:t>
              </a:r>
              <a:r>
                <a:rPr lang="en-US" sz="6000" b="1" dirty="0" err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hợp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  <a:p>
              <a:pPr algn="just">
                <a:lnSpc>
                  <a:spcPct val="150000"/>
                </a:lnSpc>
                <a:spcBef>
                  <a:spcPct val="20000"/>
                </a:spcBef>
                <a:defRPr/>
              </a:pPr>
              <a:r>
                <a:rPr lang="en-US" sz="6000" b="1" dirty="0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§3</a:t>
              </a:r>
              <a:r>
                <a:rPr lang="en-US" sz="6000" b="1">
                  <a:solidFill>
                    <a:srgbClr val="0000FF"/>
                  </a:solidFill>
                  <a:latin typeface="Tahoma" pitchFamily="34" charset="0"/>
                  <a:ea typeface="Tahoma" pitchFamily="34" charset="0"/>
                  <a:cs typeface="Tahoma" pitchFamily="34" charset="0"/>
                </a:rPr>
                <a:t>. Bài tập cuối chương 1</a:t>
              </a:r>
              <a:endParaRPr lang="en-US" sz="6000" b="1" dirty="0">
                <a:solidFill>
                  <a:srgbClr val="0000FF"/>
                </a:solidFill>
                <a:latin typeface="Tahoma" pitchFamily="34" charset="0"/>
                <a:ea typeface="Tahoma" pitchFamily="34" charset="0"/>
                <a:cs typeface="Tahoma" pitchFamily="34" charset="0"/>
              </a:endParaRPr>
            </a:p>
          </p:txBody>
        </p:sp>
        <p:sp>
          <p:nvSpPr>
            <p:cNvPr id="20" name="Round Same Side Corner Rectangle 15">
              <a:extLst>
                <a:ext uri="{FF2B5EF4-FFF2-40B4-BE49-F238E27FC236}">
                  <a16:creationId xmlns:a16="http://schemas.microsoft.com/office/drawing/2014/main" id="{43198702-BAE4-4741-836E-0B37E03B83D4}"/>
                </a:ext>
              </a:extLst>
            </p:cNvPr>
            <p:cNvSpPr/>
            <p:nvPr/>
          </p:nvSpPr>
          <p:spPr>
            <a:xfrm flipV="1">
              <a:off x="11671002" y="2173950"/>
              <a:ext cx="10807999" cy="1333291"/>
            </a:xfrm>
            <a:prstGeom prst="round2SameRect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3" name="Rectangle 22">
            <a:extLst>
              <a:ext uri="{FF2B5EF4-FFF2-40B4-BE49-F238E27FC236}">
                <a16:creationId xmlns:a16="http://schemas.microsoft.com/office/drawing/2014/main" id="{80E4C967-9D78-41A2-BF41-A92EFD6A1956}"/>
              </a:ext>
            </a:extLst>
          </p:cNvPr>
          <p:cNvSpPr/>
          <p:nvPr/>
        </p:nvSpPr>
        <p:spPr>
          <a:xfrm>
            <a:off x="15024306" y="1921016"/>
            <a:ext cx="389080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0"/>
                <a:solidFill>
                  <a:schemeClr val="bg1"/>
                </a:solidFill>
                <a:effectLst>
                  <a:reflection blurRad="6350" stA="53000" endA="300" endPos="35500" dir="5400000" sy="-90000" algn="bl" rotWithShape="0"/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I</a:t>
            </a:r>
          </a:p>
        </p:txBody>
      </p:sp>
    </p:spTree>
    <p:extLst>
      <p:ext uri="{BB962C8B-B14F-4D97-AF65-F5344CB8AC3E}">
        <p14:creationId xmlns:p14="http://schemas.microsoft.com/office/powerpoint/2010/main" val="351405188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4017656-8B96-403D-B9C5-825E5C6C423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06268" y="3173936"/>
                <a:ext cx="23164799" cy="3226863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1.18  	</a:t>
                </a:r>
              </a:p>
              <a:p>
                <a:r>
                  <a:rPr lang="nl-NL" b="1" dirty="0"/>
                  <a:t>Trong mặt phẳng tọa độ, viết phương trình đường tròn đi qua ba điểm          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nl-NL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nl-NL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và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nl-NL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nl-NL" b="1" dirty="0"/>
                  <a:t>(Phương trình đường tròn có dạng: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𝒂𝒙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b="1" dirty="0"/>
                  <a:t>).</a:t>
                </a:r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8" name="Content Placeholder 2">
                <a:extLst>
                  <a:ext uri="{FF2B5EF4-FFF2-40B4-BE49-F238E27FC236}">
                    <a16:creationId xmlns:a16="http://schemas.microsoft.com/office/drawing/2014/main" id="{A4017656-8B96-403D-B9C5-825E5C6C42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6268" y="3173936"/>
                <a:ext cx="23164799" cy="3226863"/>
              </a:xfrm>
              <a:prstGeom prst="rect">
                <a:avLst/>
              </a:prstGeom>
              <a:blipFill>
                <a:blip r:embed="rId3"/>
                <a:stretch>
                  <a:fillRect l="-1184" t="-6403" b="-1073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12E5F-F4BD-43FE-8412-C598AF9542B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5332" y="6858000"/>
                <a:ext cx="23053336" cy="62702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:pPr marL="0" indent="0">
                  <a:buNone/>
                </a:pPr>
                <a:r>
                  <a:rPr lang="en-US" b="1" dirty="0"/>
                  <a:t>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>
                  <a:buNone/>
                </a:pPr>
                <a:endParaRPr lang="en-US" sz="2000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tròn</a:t>
                </a:r>
                <a:r>
                  <a:rPr lang="en-US" b="1" dirty="0"/>
                  <a:t> </a:t>
                </a:r>
                <a:r>
                  <a:rPr lang="en-US" b="1" dirty="0" err="1"/>
                  <a:t>cần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</m:e>
                      <m: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</p:txBody>
          </p:sp>
        </mc:Choice>
        <mc:Fallback xmlns="">
          <p:sp>
            <p:nvSpPr>
              <p:cNvPr id="9" name="Content Placeholder 2">
                <a:extLst>
                  <a:ext uri="{FF2B5EF4-FFF2-40B4-BE49-F238E27FC236}">
                    <a16:creationId xmlns:a16="http://schemas.microsoft.com/office/drawing/2014/main" id="{F8812E5F-F4BD-43FE-8412-C598AF9542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5332" y="6858000"/>
                <a:ext cx="23053336" cy="6270225"/>
              </a:xfrm>
              <a:prstGeom prst="rect">
                <a:avLst/>
              </a:prstGeom>
              <a:blipFill>
                <a:blip r:embed="rId4"/>
                <a:stretch>
                  <a:fillRect l="-1163" t="-3201" b="-87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48482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3A6B059B-B284-4665-8584-04CA92BF3B16}"/>
              </a:ext>
            </a:extLst>
          </p:cNvPr>
          <p:cNvSpPr txBox="1">
            <a:spLocks/>
          </p:cNvSpPr>
          <p:nvPr/>
        </p:nvSpPr>
        <p:spPr>
          <a:xfrm>
            <a:off x="706268" y="3048000"/>
            <a:ext cx="23164799" cy="3226863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1.19</a:t>
            </a:r>
          </a:p>
          <a:p>
            <a:pPr marL="0" indent="0" algn="just">
              <a:buNone/>
            </a:pPr>
            <a:r>
              <a:rPr lang="nl-NL" b="1" dirty="0"/>
              <a:t>	Một đoàn xe chở 225 tấn gạo tiếp tế cho đồng bào vùng bị lũ lụt. Đoàn xe có 36 chiếc gồm 3 loại: xe chở 5 tấn, xe chở 7 tấn và xe chở 10 tấn. Biết rằng tổng số hai loại xe chở 5 tấn và 7 tấn nhiều gấp ba lần số xe chở 10 tấn. Hỏi mỗi loại xe có bao nhiêu chiếc?</a:t>
            </a:r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62000" y="6400799"/>
                <a:ext cx="23053336" cy="693420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nl-NL" b="1" dirty="0"/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nl-NL" b="1" dirty="0"/>
                  <a:t> lần lượt là số xe chở 5 tấn, xe chở 7 tấn và xe chở 10 tấn </a:t>
                </a:r>
              </a:p>
              <a:p>
                <a:pPr marL="0" indent="0" algn="ctr">
                  <a:buNone/>
                </a:pPr>
                <a:r>
                  <a:rPr lang="nl-NL" b="1" dirty="0"/>
                  <a:t>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𝟑𝟔</m:t>
                    </m:r>
                  </m:oMath>
                </a14:m>
                <a:r>
                  <a:rPr lang="nl-NL" b="1" dirty="0"/>
                  <a:t>).</a:t>
                </a:r>
                <a:endParaRPr lang="en-US" b="1" dirty="0"/>
              </a:p>
              <a:p>
                <a:r>
                  <a:rPr lang="nl-NL" b="1" dirty="0"/>
                  <a:t>Theo đề ra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nl-NL" b="1" dirty="0"/>
                  <a:t>Giải hệ trên ta được: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𝟗</m:t>
                    </m:r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r>
                  <a:rPr lang="nl-NL" b="1" dirty="0"/>
                  <a:t>Vậy đoàn xe có 12 xe loại 5 tấn, 15 xe loại 7 tấn và 9 xe loại 10 tấn.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0" y="6400799"/>
                <a:ext cx="23053336" cy="6934201"/>
              </a:xfrm>
              <a:prstGeom prst="rect">
                <a:avLst/>
              </a:prstGeom>
              <a:blipFill>
                <a:blip r:embed="rId3"/>
                <a:stretch>
                  <a:fillRect l="-1163" t="-2895" b="-201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003746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5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87695" y="1905000"/>
            <a:ext cx="23715305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5" y="3103983"/>
                <a:ext cx="23850600" cy="41148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 1.20	</a:t>
                </a:r>
                <a:r>
                  <a:rPr lang="nl-NL" b="1" dirty="0"/>
                  <a:t>Bác An là chủ cửa hàng kinh doanh cà phê cho những người sành cà phê. Bác có ba loại cà phê nổi tiếng của Việt Nam: Arabica, Robusta và Moka với giá bán lần lượt là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𝟑𝟎𝟐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đồng/kg,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𝟐𝟖𝟎</m:t>
                    </m:r>
                  </m:oMath>
                </a14:m>
                <a:r>
                  <a:rPr lang="nl-NL" b="1" dirty="0"/>
                  <a:t> nghìn đồng/ kg và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 kg. Bác muốn trộn ba loại cà phê này để được một hỗn hợp cà phê, sau đó đóng thành các gói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kg, bán với giá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nl-NL" b="1" dirty="0"/>
                  <a:t>nghìn đồng/ kg và lượng cà phê Moka gấp đôi lượng cà phê Robusta trong mỗi gói. Hỏi bác cần trộn ba loài cà phê theo tỉ lệ nào?</a:t>
                </a:r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5" y="3103983"/>
                <a:ext cx="23850600" cy="4114800"/>
              </a:xfrm>
              <a:prstGeom prst="rect">
                <a:avLst/>
              </a:prstGeom>
              <a:blipFill>
                <a:blip r:embed="rId3"/>
                <a:stretch>
                  <a:fillRect l="-1022" t="-5613" r="-1124" b="-62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87695" y="7462932"/>
                <a:ext cx="23850600" cy="5867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:r>
                  <a:rPr lang="nl-NL" b="1" dirty="0"/>
                  <a:t>Gọi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</m:oMath>
                </a14:m>
                <a:r>
                  <a:rPr lang="nl-NL" b="1" dirty="0"/>
                  <a:t> là tỉ lệ pha trộn cà phê Arabica, Robusta và Moka (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nl-NL" b="1" dirty="0"/>
                  <a:t>).</a:t>
                </a:r>
                <a:endParaRPr lang="en-US" b="1" dirty="0"/>
              </a:p>
              <a:p>
                <a:r>
                  <a:rPr lang="nl-NL" b="1" dirty="0"/>
                  <a:t>Theo đề ra ta có hệ phương trình: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𝟑𝟐𝟎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𝟐𝟖𝟎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𝟐𝟔𝟎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nl-NL" b="1" dirty="0"/>
                  <a:t>Giải hệ trên ta được: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r>
                  <a:rPr lang="nl-NL" b="1" dirty="0"/>
                  <a:t>Vậy tỉ lệ pha trộn cà phê Arabica, Robusta và Moka lần lượt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 và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den>
                    </m:f>
                  </m:oMath>
                </a14:m>
                <a:r>
                  <a:rPr lang="nl-NL" b="1" dirty="0"/>
                  <a:t>.</a:t>
                </a:r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6" name="Content Placeholder 2">
                <a:extLst>
                  <a:ext uri="{FF2B5EF4-FFF2-40B4-BE49-F238E27FC236}">
                    <a16:creationId xmlns:a16="http://schemas.microsoft.com/office/drawing/2014/main" id="{160DA50F-B58B-4744-836A-C931C1DD31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695" y="7462932"/>
                <a:ext cx="23850600" cy="5867400"/>
              </a:xfrm>
              <a:prstGeom prst="rect">
                <a:avLst/>
              </a:prstGeom>
              <a:blipFill>
                <a:blip r:embed="rId4"/>
                <a:stretch>
                  <a:fillRect l="-1124" t="-342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154374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3: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thực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tế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81000" y="3173936"/>
                <a:ext cx="23490067" cy="391266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1.21	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Việt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𝟏𝟐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đất</a:t>
                </a:r>
                <a:r>
                  <a:rPr lang="en-US" b="1" dirty="0"/>
                  <a:t> </a:t>
                </a:r>
                <a:r>
                  <a:rPr lang="en-US" b="1" dirty="0" err="1"/>
                  <a:t>canh</a:t>
                </a:r>
                <a:r>
                  <a:rPr lang="en-US" b="1" dirty="0"/>
                  <a:t> </a:t>
                </a:r>
                <a:r>
                  <a:rPr lang="en-US" b="1" dirty="0" err="1"/>
                  <a:t>tác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: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. Chi </a:t>
                </a:r>
                <a:r>
                  <a:rPr lang="en-US" b="1" dirty="0" err="1"/>
                  <a:t>phí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ngô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,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</m:oMath>
                </a14:m>
                <a:r>
                  <a:rPr lang="en-US" b="1" dirty="0"/>
                  <a:t> ha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. Do </a:t>
                </a:r>
                <a:r>
                  <a:rPr lang="en-US" b="1" dirty="0" err="1"/>
                  <a:t>nhu</a:t>
                </a:r>
                <a:r>
                  <a:rPr lang="en-US" b="1" dirty="0"/>
                  <a:t> </a:t>
                </a:r>
                <a:r>
                  <a:rPr lang="en-US" b="1" dirty="0" err="1"/>
                  <a:t>cầu</a:t>
                </a:r>
                <a:r>
                  <a:rPr lang="en-US" b="1" dirty="0"/>
                  <a:t> </a:t>
                </a:r>
                <a:r>
                  <a:rPr lang="en-US" b="1" dirty="0" err="1"/>
                  <a:t>thị</a:t>
                </a:r>
                <a:r>
                  <a:rPr lang="en-US" b="1" dirty="0"/>
                  <a:t> </a:t>
                </a:r>
                <a:r>
                  <a:rPr lang="en-US" b="1" dirty="0" err="1"/>
                  <a:t>trường</a:t>
                </a:r>
                <a:r>
                  <a:rPr lang="en-US" b="1" dirty="0"/>
                  <a:t>, 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gấp</a:t>
                </a:r>
                <a:r>
                  <a:rPr lang="en-US" b="1" dirty="0"/>
                  <a:t> </a:t>
                </a:r>
                <a:r>
                  <a:rPr lang="en-US" b="1" dirty="0" err="1"/>
                  <a:t>đôi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. </a:t>
                </a:r>
                <a:r>
                  <a:rPr lang="en-US" b="1" dirty="0" err="1"/>
                  <a:t>Tổng</a:t>
                </a:r>
                <a:r>
                  <a:rPr lang="en-US" b="1" dirty="0"/>
                  <a:t> chi </a:t>
                </a:r>
                <a:r>
                  <a:rPr lang="en-US" b="1" dirty="0" err="1"/>
                  <a:t>phí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𝟐𝟓</m:t>
                    </m:r>
                  </m:oMath>
                </a14:m>
                <a:r>
                  <a:rPr lang="en-US" b="1" dirty="0" err="1"/>
                  <a:t>triệu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. </a:t>
                </a:r>
                <a:r>
                  <a:rPr lang="en-US" b="1" dirty="0" err="1"/>
                  <a:t>Hỏi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cây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bao </a:t>
                </a:r>
                <a:r>
                  <a:rPr lang="en-US" b="1" dirty="0" err="1"/>
                  <a:t>nhiêu</a:t>
                </a:r>
                <a:r>
                  <a:rPr lang="en-US" b="1" dirty="0"/>
                  <a:t>?</a:t>
                </a:r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3A6B059B-B284-4665-8584-04CA92BF3B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000" y="3173936"/>
                <a:ext cx="23490067" cy="3912664"/>
              </a:xfrm>
              <a:prstGeom prst="rect">
                <a:avLst/>
              </a:prstGeom>
              <a:blipFill>
                <a:blip r:embed="rId3"/>
                <a:stretch>
                  <a:fillRect l="-1064" t="-5901" r="-15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6">
            <a:extLst>
              <a:ext uri="{FF2B5EF4-FFF2-40B4-BE49-F238E27FC236}">
                <a16:creationId xmlns:a16="http://schemas.microsoft.com/office/drawing/2014/main" id="{AF8F1BC1-F369-4A47-B9DC-5B324BE4F3F1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0" y="7364936"/>
            <a:ext cx="13868400" cy="5665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0307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47261" y="1676400"/>
                <a:ext cx="23850600" cy="11792749"/>
              </a:xfrm>
              <a:prstGeom prst="rect">
                <a:avLst/>
              </a:prstGeom>
              <a:solidFill>
                <a:srgbClr val="E7F7FF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,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𝐡𝐚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1" dirty="0"/>
                  <a:t>.  </a:t>
                </a:r>
              </a:p>
              <a:p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: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𝐱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𝐲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𝟎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𝐳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𝟏𝟐</m:t>
                      </m:r>
                      <m:r>
                        <a:rPr lang="en-US" b="1" i="0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b="1" dirty="0"/>
              </a:p>
              <a:p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dữ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ta </a:t>
                </a:r>
                <a:r>
                  <a:rPr lang="en-US" b="1" dirty="0" err="1"/>
                  <a:t>lập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endParaRPr lang="en-US" sz="2000" b="1" dirty="0">
                  <a:latin typeface="Cambria Math" panose="020405030504060302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𝟐𝐱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𝟑𝐲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𝟒𝟓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pPr marL="0" indent="0" algn="ctr">
                  <a:buNone/>
                </a:pPr>
                <a:endParaRPr lang="en-US" sz="2000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: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1" i="0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 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diện</a:t>
                </a:r>
                <a:r>
                  <a:rPr lang="en-US" b="1" dirty="0"/>
                  <a:t> </a:t>
                </a:r>
                <a:r>
                  <a:rPr lang="en-US" b="1" dirty="0" err="1"/>
                  <a:t>tích</a:t>
                </a:r>
                <a:r>
                  <a:rPr lang="en-US" b="1" dirty="0"/>
                  <a:t> </a:t>
                </a:r>
                <a:r>
                  <a:rPr lang="en-US" b="1" dirty="0" err="1"/>
                  <a:t>trồng</a:t>
                </a:r>
                <a:r>
                  <a:rPr lang="en-US" b="1" dirty="0"/>
                  <a:t> </a:t>
                </a:r>
                <a:r>
                  <a:rPr lang="en-US" b="1" dirty="0" err="1"/>
                  <a:t>ngô</a:t>
                </a:r>
                <a:r>
                  <a:rPr lang="en-US" b="1" dirty="0"/>
                  <a:t>, </a:t>
                </a:r>
                <a:r>
                  <a:rPr lang="en-US" b="1" dirty="0" err="1"/>
                  <a:t>khoai</a:t>
                </a:r>
                <a:r>
                  <a:rPr lang="en-US" b="1" dirty="0"/>
                  <a:t> </a:t>
                </a:r>
                <a:r>
                  <a:rPr lang="en-US" b="1" dirty="0" err="1"/>
                  <a:t>tây</a:t>
                </a:r>
                <a:r>
                  <a:rPr lang="en-US" b="1" dirty="0"/>
                  <a:t>, </a:t>
                </a:r>
                <a:r>
                  <a:rPr lang="en-US" b="1" dirty="0" err="1"/>
                  <a:t>đậu</a:t>
                </a:r>
                <a:r>
                  <a:rPr lang="en-US" b="1" dirty="0"/>
                  <a:t> </a:t>
                </a:r>
                <a:r>
                  <a:rPr lang="en-US" b="1" dirty="0" err="1"/>
                  <a:t>tương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bác</a:t>
                </a:r>
                <a:r>
                  <a:rPr lang="en-US" b="1" dirty="0"/>
                  <a:t> </a:t>
                </a:r>
                <a:r>
                  <a:rPr lang="en-US" b="1" dirty="0" err="1"/>
                  <a:t>Việt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0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0">
                            <a:latin typeface="Cambria Math" panose="02040503050406030204" pitchFamily="18" charset="0"/>
                          </a:rPr>
                          <m:t>𝐡𝐚</m:t>
                        </m:r>
                      </m:e>
                    </m:d>
                    <m:r>
                      <a:rPr lang="en-US" b="1" i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261" y="1676400"/>
                <a:ext cx="23850600" cy="11792749"/>
              </a:xfrm>
              <a:prstGeom prst="rect">
                <a:avLst/>
              </a:prstGeom>
              <a:blipFill>
                <a:blip r:embed="rId3"/>
                <a:stretch>
                  <a:fillRect l="-1048" t="-170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58665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2" dur="500"/>
                                        <p:tgtEl>
                                          <p:spTgt spid="9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045634" y="1931739"/>
                <a:ext cx="16078199" cy="1156218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cân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đứng</a:t>
                </a:r>
                <a:r>
                  <a:rPr lang="en-US" b="1" dirty="0"/>
                  <a:t> </a:t>
                </a:r>
                <a:r>
                  <a:rPr lang="en-US" b="1" dirty="0" err="1"/>
                  <a:t>trước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phản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dạng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endParaRPr lang="en-US" b="1" dirty="0"/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nguyên</a:t>
                </a:r>
                <a:r>
                  <a:rPr lang="en-US" b="1" dirty="0"/>
                  <a:t> </a:t>
                </a:r>
                <a:r>
                  <a:rPr lang="en-US" b="1" dirty="0" err="1"/>
                  <a:t>tử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𝑭𝒆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𝑺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𝑶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trước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 </a:t>
                </a:r>
                <a:r>
                  <a:rPr lang="en-US" b="1" dirty="0" err="1"/>
                  <a:t>phản</a:t>
                </a:r>
                <a:r>
                  <a:rPr lang="en-US" b="1" dirty="0"/>
                  <a:t> </a:t>
                </a:r>
                <a:r>
                  <a:rPr lang="en-US" b="1" dirty="0" err="1"/>
                  <a:t>ứng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/>
                  <a:t>Chọn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𝒕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𝟖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Suy</a:t>
                </a:r>
                <a:r>
                  <a:rPr lang="en-US" b="1" dirty="0"/>
                  <a:t> ra ta </a:t>
                </a:r>
                <a:r>
                  <a:rPr lang="en-US" b="1" dirty="0" err="1"/>
                  <a:t>cân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 </a:t>
                </a:r>
                <a:r>
                  <a:rPr lang="en-US" b="1" dirty="0" err="1"/>
                  <a:t>hóa</a:t>
                </a:r>
                <a:r>
                  <a:rPr lang="en-US" b="1" dirty="0"/>
                  <a:t> </a:t>
                </a:r>
                <a:r>
                  <a:rPr lang="en-US" b="1" dirty="0" err="1"/>
                  <a:t>học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𝑭𝒆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𝟏𝟏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𝑭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𝒆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𝟑</m:t>
                          </m:r>
                        </m:sub>
                      </m:sSub>
                      <m:r>
                        <a:rPr lang="en-US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𝟖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𝑺</m:t>
                      </m:r>
                      <m:sSub>
                        <m:sSubPr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𝑶</m:t>
                          </m:r>
                        </m:e>
                        <m:sub>
                          <m:r>
                            <a:rPr lang="en-US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sub>
                      </m:sSub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45634" y="1931739"/>
                <a:ext cx="16078199" cy="11562188"/>
              </a:xfrm>
              <a:prstGeom prst="rect">
                <a:avLst/>
              </a:prstGeom>
              <a:blipFill>
                <a:blip r:embed="rId4"/>
                <a:stretch>
                  <a:fillRect l="-1554" t="-173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9A351D3-A382-485A-9984-E1855ABD4BAE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6266" y="1925208"/>
                <a:ext cx="7696199" cy="1156218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1.22</a:t>
                </a:r>
              </a:p>
              <a:p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Cân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bằng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phương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trình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phản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ứng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hóa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học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sau</a:t>
                </a:r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b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lang="en-US" b="1" dirty="0">
                  <a:latin typeface="Cambria Math" panose="0204050305040603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𝑭𝒆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𝑺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</a:rPr>
                      <m:t>→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𝑭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𝒆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𝑺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𝑶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b="1" dirty="0"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b="1" dirty="0"/>
              </a:p>
              <a:p>
                <a:endParaRPr lang="en-US" b="1" i="1" dirty="0">
                  <a:solidFill>
                    <a:srgbClr val="242452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29A351D3-A382-485A-9984-E1855ABD4B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266" y="1925208"/>
                <a:ext cx="7696199" cy="11562188"/>
              </a:xfrm>
              <a:prstGeom prst="rect">
                <a:avLst/>
              </a:prstGeom>
              <a:blipFill>
                <a:blip r:embed="rId7"/>
                <a:stretch>
                  <a:fillRect l="-3162" t="-179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9188703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82" y="5867400"/>
                <a:ext cx="23674696" cy="756436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A, B, C </a:t>
                </a:r>
                <a:r>
                  <a:rPr lang="en-US" b="1" dirty="0" err="1"/>
                  <a:t>mà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 ra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𝒛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𝒚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/>
                  <a:t>Theo </a:t>
                </a:r>
                <a:r>
                  <a:rPr lang="en-US" b="1" dirty="0" err="1"/>
                  <a:t>bài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𝟏𝟎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𝟑𝟓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𝟏𝟎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 </a:t>
                </a:r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A, B, C </a:t>
                </a:r>
                <a:r>
                  <a:rPr lang="en-US" b="1" dirty="0" err="1"/>
                  <a:t>mà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 ra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𝟑𝟓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𝟏𝟎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𝒈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endParaRPr lang="en-US" sz="4400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" y="5867400"/>
                <a:ext cx="23674696" cy="7564368"/>
              </a:xfrm>
              <a:prstGeom prst="rect">
                <a:avLst/>
              </a:prstGeom>
              <a:blipFill>
                <a:blip r:embed="rId4"/>
                <a:stretch>
                  <a:fillRect l="-1029" t="-2657" b="-499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84232"/>
            <a:ext cx="30008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0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4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98A06CD-B240-491C-8258-1698EE5EF3D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300082" y="1906556"/>
                <a:ext cx="23674696" cy="3886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b="1" i="1" dirty="0" err="1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Bài</a:t>
                </a:r>
                <a:r>
                  <a:rPr lang="en-US" b="1" i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1.23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Bạn Mai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lọ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acid.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A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%,</m:t>
                    </m:r>
                  </m:oMath>
                </a14:m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B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B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Bạn</a:t>
                </a:r>
                <a:r>
                  <a:rPr lang="en-US" b="1" dirty="0"/>
                  <a:t> Mai </a:t>
                </a:r>
                <a:r>
                  <a:rPr lang="en-US" b="1" dirty="0" err="1"/>
                  <a:t>lấy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lok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hòa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nhau</a:t>
                </a:r>
                <a:r>
                  <a:rPr lang="en-US" b="1" dirty="0"/>
                  <a:t> </a:t>
                </a:r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𝟓𝟎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𝒈</m:t>
                    </m:r>
                  </m:oMath>
                </a14:m>
                <a:r>
                  <a:rPr lang="en-US" b="1" dirty="0" err="1"/>
                  <a:t>hỗn</a:t>
                </a:r>
                <a:r>
                  <a:rPr lang="en-US" b="1" dirty="0"/>
                  <a:t> </a:t>
                </a:r>
                <a:r>
                  <a:rPr lang="en-US" b="1" dirty="0" err="1"/>
                  <a:t>hợp</a:t>
                </a:r>
                <a:r>
                  <a:rPr lang="en-US" b="1" dirty="0"/>
                  <a:t> </a:t>
                </a:r>
                <a:r>
                  <a:rPr lang="en-US" b="1" dirty="0" err="1"/>
                  <a:t>chứa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𝟑𝟐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%</m:t>
                    </m:r>
                  </m:oMath>
                </a14:m>
                <a:r>
                  <a:rPr lang="en-US" b="1" dirty="0"/>
                  <a:t> acid </a:t>
                </a:r>
                <a:r>
                  <a:rPr lang="en-US" b="1" dirty="0" err="1"/>
                  <a:t>này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C </a:t>
                </a:r>
                <a:r>
                  <a:rPr lang="en-US" b="1" dirty="0" err="1"/>
                  <a:t>lấy</a:t>
                </a:r>
                <a:r>
                  <a:rPr lang="en-US" b="1" dirty="0"/>
                  <a:t> </a:t>
                </a:r>
                <a:r>
                  <a:rPr lang="en-US" b="1" dirty="0" err="1"/>
                  <a:t>nhiều</a:t>
                </a:r>
                <a:r>
                  <a:rPr lang="en-US" b="1" dirty="0"/>
                  <a:t> </a:t>
                </a:r>
                <a:r>
                  <a:rPr lang="en-US" b="1" dirty="0" err="1"/>
                  <a:t>gấp</a:t>
                </a:r>
                <a:r>
                  <a:rPr lang="en-US" b="1" dirty="0"/>
                  <a:t> </a:t>
                </a:r>
                <a:r>
                  <a:rPr lang="en-US" b="1" dirty="0" err="1"/>
                  <a:t>đôi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A.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:r>
                  <a:rPr lang="en-US" b="1" dirty="0" err="1"/>
                  <a:t>lượng</a:t>
                </a:r>
                <a:r>
                  <a:rPr lang="en-US" b="1" dirty="0"/>
                  <a:t> dung </a:t>
                </a:r>
                <a:r>
                  <a:rPr lang="en-US" b="1" dirty="0" err="1"/>
                  <a:t>dịch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loại</a:t>
                </a:r>
                <a:r>
                  <a:rPr lang="en-US" b="1" dirty="0"/>
                  <a:t> </a:t>
                </a:r>
                <a:r>
                  <a:rPr lang="en-US" b="1" dirty="0" err="1"/>
                  <a:t>bạn</a:t>
                </a:r>
                <a:r>
                  <a:rPr lang="en-US" b="1" dirty="0"/>
                  <a:t> Mai </a:t>
                </a:r>
                <a:r>
                  <a:rPr lang="en-US" b="1" dirty="0" err="1"/>
                  <a:t>đã</a:t>
                </a:r>
                <a:r>
                  <a:rPr lang="en-US" b="1" dirty="0"/>
                  <a:t> </a:t>
                </a:r>
                <a:r>
                  <a:rPr lang="en-US" b="1" dirty="0" err="1"/>
                  <a:t>lấy</a:t>
                </a:r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18" name="Content Placeholder 2">
                <a:extLst>
                  <a:ext uri="{FF2B5EF4-FFF2-40B4-BE49-F238E27FC236}">
                    <a16:creationId xmlns:a16="http://schemas.microsoft.com/office/drawing/2014/main" id="{998A06CD-B240-491C-8258-1698EE5EF3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0082" y="1906556"/>
                <a:ext cx="23674696" cy="3886200"/>
              </a:xfrm>
              <a:prstGeom prst="rect">
                <a:avLst/>
              </a:prstGeom>
              <a:blipFill>
                <a:blip r:embed="rId7"/>
                <a:stretch>
                  <a:fillRect l="-1132" t="-5321" r="-1132" b="-1878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31633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531456" y="6993930"/>
            <a:ext cx="23321087" cy="6474419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3EA9B741-E5C8-4AFF-B1D2-0788C6B6A555}"/>
              </a:ext>
            </a:extLst>
          </p:cNvPr>
          <p:cNvGrpSpPr/>
          <p:nvPr/>
        </p:nvGrpSpPr>
        <p:grpSpPr>
          <a:xfrm>
            <a:off x="757084" y="1671068"/>
            <a:ext cx="4424516" cy="1072131"/>
            <a:chOff x="82639" y="59288"/>
            <a:chExt cx="708223" cy="217424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6C095793-E5F4-4446-BC99-1B970BF195BC}"/>
                </a:ext>
              </a:extLst>
            </p:cNvPr>
            <p:cNvGrpSpPr/>
            <p:nvPr/>
          </p:nvGrpSpPr>
          <p:grpSpPr>
            <a:xfrm>
              <a:off x="82639" y="59288"/>
              <a:ext cx="513720" cy="159797"/>
              <a:chOff x="116273" y="60276"/>
              <a:chExt cx="722814" cy="197756"/>
            </a:xfrm>
          </p:grpSpPr>
          <p:sp>
            <p:nvSpPr>
              <p:cNvPr id="15" name="Arrow: Pentagon 14">
                <a:extLst>
                  <a:ext uri="{FF2B5EF4-FFF2-40B4-BE49-F238E27FC236}">
                    <a16:creationId xmlns:a16="http://schemas.microsoft.com/office/drawing/2014/main" id="{90D3B0CB-8452-48F8-8CDF-A60FBA704603}"/>
                  </a:ext>
                </a:extLst>
              </p:cNvPr>
              <p:cNvSpPr/>
              <p:nvPr/>
            </p:nvSpPr>
            <p:spPr>
              <a:xfrm>
                <a:off x="204543" y="61970"/>
                <a:ext cx="634544" cy="196062"/>
              </a:xfrm>
              <a:prstGeom prst="homePlate">
                <a:avLst/>
              </a:prstGeom>
              <a:solidFill>
                <a:srgbClr val="FCFFEF"/>
              </a:solidFill>
              <a:ln>
                <a:solidFill>
                  <a:schemeClr val="accent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>
                  <a:lnSpc>
                    <a:spcPct val="106000"/>
                  </a:lnSpc>
                  <a:spcAft>
                    <a:spcPts val="800"/>
                  </a:spcAft>
                </a:pPr>
                <a:r>
                  <a:rPr lang="en-US" sz="3600" b="1" kern="1200">
                    <a:solidFill>
                      <a:srgbClr val="0000CC"/>
                    </a:solidFill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endParaRPr lang="en-US" sz="360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7" name="Arrow: Chevron 16">
                <a:extLst>
                  <a:ext uri="{FF2B5EF4-FFF2-40B4-BE49-F238E27FC236}">
                    <a16:creationId xmlns:a16="http://schemas.microsoft.com/office/drawing/2014/main" id="{9E9C48F9-F4FF-480A-85DC-70BECDE3FC75}"/>
                  </a:ext>
                </a:extLst>
              </p:cNvPr>
              <p:cNvSpPr/>
              <p:nvPr/>
            </p:nvSpPr>
            <p:spPr>
              <a:xfrm>
                <a:off x="116273" y="60276"/>
                <a:ext cx="176766" cy="196062"/>
              </a:xfrm>
              <a:prstGeom prst="chevron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sz="3600"/>
              </a:p>
            </p:txBody>
          </p:sp>
        </p:grpSp>
        <p:sp>
          <p:nvSpPr>
            <p:cNvPr id="14" name="TextBox 56">
              <a:extLst>
                <a:ext uri="{FF2B5EF4-FFF2-40B4-BE49-F238E27FC236}">
                  <a16:creationId xmlns:a16="http://schemas.microsoft.com/office/drawing/2014/main" id="{719F0F11-A161-4F33-BF7B-06ABA0D40877}"/>
                </a:ext>
              </a:extLst>
            </p:cNvPr>
            <p:cNvSpPr txBox="1"/>
            <p:nvPr/>
          </p:nvSpPr>
          <p:spPr>
            <a:xfrm>
              <a:off x="198224" y="59288"/>
              <a:ext cx="592638" cy="217424"/>
            </a:xfrm>
            <a:prstGeom prst="rect">
              <a:avLst/>
            </a:prstGeom>
            <a:noFill/>
          </p:spPr>
          <p:txBody>
            <a:bodyPr wrap="square">
              <a:noAutofit/>
            </a:bodyPr>
            <a:lstStyle/>
            <a:p>
              <a:pPr>
                <a:lnSpc>
                  <a:spcPct val="107000"/>
                </a:lnSpc>
                <a:spcAft>
                  <a:spcPts val="800"/>
                </a:spcAft>
              </a:pPr>
              <a:r>
                <a:rPr lang="en-US" sz="4800" b="1" i="1" dirty="0"/>
                <a:t>  </a:t>
              </a:r>
              <a:r>
                <a:rPr lang="en-US" sz="4800" b="1" i="1" dirty="0" err="1"/>
                <a:t>Bài</a:t>
              </a:r>
              <a:r>
                <a:rPr lang="en-US" sz="4800" b="1" i="1" dirty="0"/>
                <a:t> 1.24</a:t>
              </a:r>
              <a:endParaRPr lang="en-US" sz="4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114102" imgH="177492" progId="Equation.DSMT4">
                  <p:embed/>
                </p:oleObj>
              </mc:Choice>
              <mc:Fallback>
                <p:oleObj name="Equation" r:id="rId3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D2C6E0F-7A6B-4032-A183-2A0C9E004F35}"/>
                  </a:ext>
                </a:extLst>
              </p:cNvPr>
              <p:cNvSpPr/>
              <p:nvPr/>
            </p:nvSpPr>
            <p:spPr>
              <a:xfrm>
                <a:off x="757084" y="2614886"/>
                <a:ext cx="22083097" cy="159171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14:m>
                  <m:oMath xmlns:m="http://schemas.openxmlformats.org/officeDocument/2006/math">
                    <m:r>
                      <a:rPr lang="en-US" sz="4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lang="en-US" sz="44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endParaRPr lang="en-US" dirty="0"/>
              </a:p>
            </p:txBody>
          </p:sp>
        </mc:Choice>
        <mc:Fallback xmlns="">
          <p:sp>
            <p:nvSpPr>
              <p:cNvPr id="103" name="Rectangle 102">
                <a:extLst>
                  <a:ext uri="{FF2B5EF4-FFF2-40B4-BE49-F238E27FC236}">
                    <a16:creationId xmlns:a16="http://schemas.microsoft.com/office/drawing/2014/main" id="{7D2C6E0F-7A6B-4032-A183-2A0C9E004F3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7084" y="2614886"/>
                <a:ext cx="22083097" cy="159171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Rectangle 26">
            <a:extLst>
              <a:ext uri="{FF2B5EF4-FFF2-40B4-BE49-F238E27FC236}">
                <a16:creationId xmlns:a16="http://schemas.microsoft.com/office/drawing/2014/main" id="{B75A6820-9893-4484-B90E-3420830DFE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13" y="-138500"/>
            <a:ext cx="2770540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98" name="Object 97">
            <a:extLst>
              <a:ext uri="{FF2B5EF4-FFF2-40B4-BE49-F238E27FC236}">
                <a16:creationId xmlns:a16="http://schemas.microsoft.com/office/drawing/2014/main" id="{4B579BF5-4FE0-46A8-B969-58EA4702F7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05714" y="-1"/>
          <a:ext cx="259738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28501" imgH="253890" progId="Equation.DSMT4">
                  <p:embed/>
                </p:oleObj>
              </mc:Choice>
              <mc:Fallback>
                <p:oleObj name="Equation" r:id="rId8" imgW="228501" imgH="253890" progId="Equation.DSMT4">
                  <p:embed/>
                  <p:pic>
                    <p:nvPicPr>
                      <p:cNvPr id="98" name="Object 97">
                        <a:extLst>
                          <a:ext uri="{FF2B5EF4-FFF2-40B4-BE49-F238E27FC236}">
                            <a16:creationId xmlns:a16="http://schemas.microsoft.com/office/drawing/2014/main" id="{4B579BF5-4FE0-46A8-B969-58EA4702F7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5714" y="-1"/>
                        <a:ext cx="259738" cy="2476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0" name="Rectangle 27">
            <a:extLst>
              <a:ext uri="{FF2B5EF4-FFF2-40B4-BE49-F238E27FC236}">
                <a16:creationId xmlns:a16="http://schemas.microsoft.com/office/drawing/2014/main" id="{8F7F17BF-F789-4AF5-9D53-3845608FC2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5713" y="32206"/>
            <a:ext cx="27705401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12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suy</a:t>
            </a:r>
            <a:r>
              <a:rPr kumimoji="0" lang="en-US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ra</a:t>
            </a:r>
            <a:r>
              <a:rPr kumimoji="0" lang="en-US" altLang="en-US" sz="2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01" name="Rectangle 29">
            <a:extLst>
              <a:ext uri="{FF2B5EF4-FFF2-40B4-BE49-F238E27FC236}">
                <a16:creationId xmlns:a16="http://schemas.microsoft.com/office/drawing/2014/main" id="{91388088-CED7-439A-9436-F9E3E8B5C0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Theo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02" name="Object 101">
            <a:extLst>
              <a:ext uri="{FF2B5EF4-FFF2-40B4-BE49-F238E27FC236}">
                <a16:creationId xmlns:a16="http://schemas.microsoft.com/office/drawing/2014/main" id="{B6182724-DA10-46B0-A0EF-D1104A666B7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0"/>
          <a:ext cx="228600" cy="247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28501" imgH="253890" progId="Equation.DSMT4">
                  <p:embed/>
                </p:oleObj>
              </mc:Choice>
              <mc:Fallback>
                <p:oleObj name="Equation" r:id="rId10" imgW="228501" imgH="253890" progId="Equation.DSMT4">
                  <p:embed/>
                  <p:pic>
                    <p:nvPicPr>
                      <p:cNvPr id="102" name="Object 101">
                        <a:extLst>
                          <a:ext uri="{FF2B5EF4-FFF2-40B4-BE49-F238E27FC236}">
                            <a16:creationId xmlns:a16="http://schemas.microsoft.com/office/drawing/2014/main" id="{B6182724-DA10-46B0-A0EF-D1104A666B7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228600" cy="247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4" name="Rectangle 30">
            <a:extLst>
              <a:ext uri="{FF2B5EF4-FFF2-40B4-BE49-F238E27FC236}">
                <a16:creationId xmlns:a16="http://schemas.microsoft.com/office/drawing/2014/main" id="{3E4C16A8-C0ED-444B-AE59-EF1B23EEB81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47650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ta suy ra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0191B23-5402-4530-A407-EB0A01063065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1456" y="2732633"/>
                <a:ext cx="23321087" cy="3771908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/>
                  <a:t>Cho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như</a:t>
                </a:r>
                <a:r>
                  <a:rPr lang="en-US" b="1" dirty="0"/>
                  <a:t> </a:t>
                </a:r>
                <a:r>
                  <a:rPr lang="en-US" b="1" dirty="0" err="1"/>
                  <a:t>hình</a:t>
                </a:r>
                <a:r>
                  <a:rPr lang="en-US" b="1" dirty="0"/>
                  <a:t> 1.3. </a:t>
                </a:r>
              </a:p>
              <a:p>
                <a:pPr marL="0" indent="0" algn="just">
                  <a:lnSpc>
                    <a:spcPct val="107000"/>
                  </a:lnSpc>
                  <a:spcAft>
                    <a:spcPts val="800"/>
                  </a:spcAft>
                  <a:buNone/>
                </a:pP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𝟑𝟔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𝜴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/>
                  <a:t>là </a:t>
                </a:r>
                <a:r>
                  <a:rPr lang="en-US" b="1" dirty="0" err="1"/>
                  <a:t>cường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dòng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trong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chính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thế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𝑼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r>
                  <a:rPr lang="en-US" b="1" dirty="0"/>
                  <a:t> Gọi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cường</a:t>
                </a:r>
                <a:r>
                  <a:rPr lang="en-US" b="1" dirty="0"/>
                  <a:t> </a:t>
                </a:r>
                <a:r>
                  <a:rPr lang="en-US" b="1" dirty="0" err="1"/>
                  <a:t>độ</a:t>
                </a:r>
                <a:r>
                  <a:rPr lang="en-US" b="1" dirty="0"/>
                  <a:t> </a:t>
                </a:r>
                <a:r>
                  <a:rPr lang="en-US" b="1" dirty="0" err="1"/>
                  <a:t>dòng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rẽ</a:t>
                </a:r>
                <a:r>
                  <a:rPr lang="en-US" b="1" dirty="0"/>
                  <a:t>. </a:t>
                </a:r>
                <a:r>
                  <a:rPr lang="en-US" b="1" dirty="0" err="1"/>
                  <a:t>Tính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</p:txBody>
          </p:sp>
        </mc:Choice>
        <mc:Fallback xmlns="">
          <p:sp>
            <p:nvSpPr>
              <p:cNvPr id="22" name="Content Placeholder 2">
                <a:extLst>
                  <a:ext uri="{FF2B5EF4-FFF2-40B4-BE49-F238E27FC236}">
                    <a16:creationId xmlns:a16="http://schemas.microsoft.com/office/drawing/2014/main" id="{40191B23-5402-4530-A407-EB0A010630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456" y="2732633"/>
                <a:ext cx="23321087" cy="3771908"/>
              </a:xfrm>
              <a:prstGeom prst="rect">
                <a:avLst/>
              </a:prstGeom>
              <a:blipFill>
                <a:blip r:embed="rId11"/>
                <a:stretch>
                  <a:fillRect l="-1149" t="-3060" r="-1176" b="-241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 descr="Chart, box and whisker chart&#10;&#10;Description automatically generated">
            <a:extLst>
              <a:ext uri="{FF2B5EF4-FFF2-40B4-BE49-F238E27FC236}">
                <a16:creationId xmlns:a16="http://schemas.microsoft.com/office/drawing/2014/main" id="{0E4D15E6-5CA5-4F5D-8361-C3F7455CC7C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0" y="7281105"/>
            <a:ext cx="8696409" cy="5818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29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25334" y="1752602"/>
                <a:ext cx="23930066" cy="1158239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just"/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algn="just"/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hiệu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</a:t>
                </a:r>
                <a:r>
                  <a:rPr lang="en-US" b="1" dirty="0" err="1"/>
                  <a:t>thế</a:t>
                </a:r>
                <a:r>
                  <a:rPr lang="en-US" b="1" dirty="0"/>
                  <a:t> </a:t>
                </a:r>
                <a:r>
                  <a:rPr lang="en-US" b="1" dirty="0" err="1"/>
                  <a:t>giữa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đầu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đoạn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mắc</a:t>
                </a:r>
                <a:r>
                  <a:rPr lang="en-US" b="1" dirty="0"/>
                  <a:t> song </a:t>
                </a:r>
                <a:r>
                  <a:rPr lang="en-US" b="1" dirty="0" err="1"/>
                  <a:t>song</a:t>
                </a:r>
                <a:r>
                  <a:rPr lang="en-US" b="1" dirty="0"/>
                  <a:t>. </a:t>
                </a:r>
              </a:p>
              <a:p>
                <a:pPr algn="just"/>
                <a:r>
                  <a:rPr lang="en-US" b="1" dirty="0" err="1"/>
                  <a:t>Khi</a:t>
                </a:r>
                <a:r>
                  <a:rPr lang="en-US" b="1" dirty="0"/>
                  <a:t>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sơ</a:t>
                </a:r>
                <a:r>
                  <a:rPr lang="en-US" b="1" dirty="0"/>
                  <a:t> </a:t>
                </a:r>
                <a:r>
                  <a:rPr lang="en-US" b="1" dirty="0" err="1"/>
                  <a:t>đồ</a:t>
                </a:r>
                <a:r>
                  <a:rPr lang="en-US" b="1" dirty="0"/>
                  <a:t> </a:t>
                </a:r>
                <a:r>
                  <a:rPr lang="en-US" b="1" dirty="0" err="1"/>
                  <a:t>mạch</a:t>
                </a:r>
                <a:r>
                  <a:rPr lang="en-US" b="1" dirty="0"/>
                  <a:t> </a:t>
                </a:r>
                <a:r>
                  <a:rPr lang="en-US" b="1" dirty="0" err="1"/>
                  <a:t>điện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∗</m:t>
                        </m:r>
                      </m:e>
                    </m:d>
                  </m:oMath>
                </a14:m>
                <a:r>
                  <a:rPr lang="en-US" b="1" dirty="0"/>
                  <a:t>.  </a:t>
                </a:r>
              </a:p>
              <a:p>
                <a:pPr algn="just"/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mắc</a:t>
                </a:r>
                <a:r>
                  <a:rPr lang="en-US" b="1" dirty="0"/>
                  <a:t> song </a:t>
                </a:r>
                <a:r>
                  <a:rPr lang="en-US" b="1" dirty="0" err="1"/>
                  <a:t>song</a:t>
                </a:r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𝑹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𝟑𝟔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𝟒𝟓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</m:oMath>
                </a14:m>
                <a:r>
                  <a:rPr lang="en-US" b="1" dirty="0"/>
                  <a:t>.  </a:t>
                </a:r>
              </a:p>
              <a:p>
                <a:pPr algn="just"/>
                <a:r>
                  <a:rPr lang="en-US" b="1" dirty="0" err="1"/>
                  <a:t>Mặt</a:t>
                </a:r>
                <a:r>
                  <a:rPr lang="en-US" b="1" dirty="0"/>
                  <a:t> </a:t>
                </a:r>
                <a:r>
                  <a:rPr lang="en-US" b="1" dirty="0" err="1"/>
                  <a:t>khác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( </a:t>
                </a:r>
                <a:r>
                  <a:rPr lang="en-US" b="1" dirty="0" err="1"/>
                  <a:t>mắc</a:t>
                </a:r>
                <a:r>
                  <a:rPr lang="en-US" b="1" dirty="0"/>
                  <a:t> </a:t>
                </a:r>
                <a:r>
                  <a:rPr lang="en-US" b="1" dirty="0" err="1"/>
                  <a:t>nối</a:t>
                </a:r>
                <a:r>
                  <a:rPr lang="en-US" b="1" dirty="0"/>
                  <a:t> </a:t>
                </a:r>
                <a:r>
                  <a:rPr lang="en-US" b="1" dirty="0" err="1"/>
                  <a:t>tiếp</a:t>
                </a:r>
                <a:r>
                  <a:rPr lang="en-US" b="1" dirty="0"/>
                  <a:t>)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𝑼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𝑰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sSub>
                      <m:sSub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𝑹</m:t>
                        </m:r>
                      </m:e>
                      <m: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𝟏𝟐</m:t>
                        </m:r>
                      </m:sub>
                    </m:sSub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𝟐𝟎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𝟑𝟎</m:t>
                    </m:r>
                  </m:oMath>
                </a14:m>
                <a:r>
                  <a:rPr lang="en-US" b="1" dirty="0"/>
                  <a:t>. </a:t>
                </a:r>
              </a:p>
              <a:p>
                <a:pPr algn="just"/>
                <a:r>
                  <a:rPr lang="en-US" b="1" dirty="0"/>
                  <a:t>Theo (*) ta </a:t>
                </a:r>
                <a:r>
                  <a:rPr lang="en-US" b="1" dirty="0" err="1"/>
                  <a:t>suy</a:t>
                </a:r>
                <a:r>
                  <a:rPr lang="en-US" b="1" dirty="0"/>
                  <a:t> </a:t>
                </a:r>
                <a:r>
                  <a:rPr lang="en-US" b="1" dirty="0" err="1"/>
                  <a:t>ra</a:t>
                </a:r>
                <a:r>
                  <a:rPr lang="en-US" b="1" dirty="0"/>
                  <a:t>:</a:t>
                </a:r>
              </a:p>
              <a:p>
                <a:pPr marL="0" indent="0" algn="just">
                  <a:buNone/>
                </a:pPr>
                <a:r>
                  <a:rPr lang="en-US" b="1" dirty="0"/>
                  <a:t>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 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  <m:e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𝟔𝟎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𝑼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𝟏𝟐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⇒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𝟏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𝟑𝟔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𝑹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𝟐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𝟒𝟓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𝑼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num>
                              <m:den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𝑰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𝟑</m:t>
                                    </m:r>
                                  </m:sub>
                                </m:sSub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𝟑𝟎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𝑰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𝑨</m:t>
                                </m:r>
                              </m:e>
                            </m:d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𝑹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sub>
                            </m:s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𝟐𝟎</m:t>
                            </m:r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𝜴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 algn="just"/>
                <a:endParaRPr lang="en-US" b="1" dirty="0"/>
              </a:p>
            </p:txBody>
          </p:sp>
        </mc:Choice>
        <mc:Fallback xmlns="">
          <p:sp>
            <p:nvSpPr>
              <p:cNvPr id="99" name="Content Placeholder 2">
                <a:extLst>
                  <a:ext uri="{FF2B5EF4-FFF2-40B4-BE49-F238E27FC236}">
                    <a16:creationId xmlns:a16="http://schemas.microsoft.com/office/drawing/2014/main" id="{14822BB7-DB89-4357-87F0-6E511FC44A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334" y="1752602"/>
                <a:ext cx="23930066" cy="11582397"/>
              </a:xfrm>
              <a:prstGeom prst="rect">
                <a:avLst/>
              </a:prstGeom>
              <a:blipFill>
                <a:blip r:embed="rId4"/>
                <a:stretch>
                  <a:fillRect l="-1044" t="-1736" r="-109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20" name="Object 19">
            <a:extLst>
              <a:ext uri="{FF2B5EF4-FFF2-40B4-BE49-F238E27FC236}">
                <a16:creationId xmlns:a16="http://schemas.microsoft.com/office/drawing/2014/main" id="{EF6D6A1C-711D-49A9-87F8-6D19C4FA897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114102" imgH="177492" progId="Equation.DSMT4">
                  <p:embed/>
                </p:oleObj>
              </mc:Choice>
              <mc:Fallback>
                <p:oleObj name="Equation" r:id="rId5" imgW="114102" imgH="177492" progId="Equation.DSMT4">
                  <p:embed/>
                  <p:pic>
                    <p:nvPicPr>
                      <p:cNvPr id="20" name="Object 19">
                        <a:extLst>
                          <a:ext uri="{FF2B5EF4-FFF2-40B4-BE49-F238E27FC236}">
                            <a16:creationId xmlns:a16="http://schemas.microsoft.com/office/drawing/2014/main" id="{EF6D6A1C-711D-49A9-87F8-6D19C4FA897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6">
            <a:extLst>
              <a:ext uri="{FF2B5EF4-FFF2-40B4-BE49-F238E27FC236}">
                <a16:creationId xmlns:a16="http://schemas.microsoft.com/office/drawing/2014/main" id="{38F9CBE5-E0D5-452D-B872-1C49BC9F03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638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224702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C2DA5744-6DBB-4C78-A1B4-0A13A78626F3}"/>
              </a:ext>
            </a:extLst>
          </p:cNvPr>
          <p:cNvSpPr txBox="1">
            <a:spLocks/>
          </p:cNvSpPr>
          <p:nvPr/>
        </p:nvSpPr>
        <p:spPr>
          <a:xfrm>
            <a:off x="675566" y="3157915"/>
            <a:ext cx="23032867" cy="3662686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28283" y="1981200"/>
                <a:ext cx="23327433" cy="112014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 err="1"/>
                  <a:t>Bài</a:t>
                </a:r>
                <a:r>
                  <a:rPr lang="en-US" b="1" i="1" dirty="0"/>
                  <a:t> 1.25 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</a:t>
                </a:r>
                <a:r>
                  <a:rPr lang="en-US" b="1" dirty="0" err="1"/>
                  <a:t>dân</a:t>
                </a:r>
                <a:r>
                  <a:rPr lang="en-US" b="1" dirty="0"/>
                  <a:t> </a:t>
                </a:r>
                <a:r>
                  <a:rPr lang="en-US" b="1" dirty="0" err="1"/>
                  <a:t>gian</a:t>
                </a:r>
                <a:r>
                  <a:rPr lang="en-US" b="1" dirty="0"/>
                  <a:t> </a:t>
                </a:r>
                <a:r>
                  <a:rPr lang="en-US" b="1" dirty="0" err="1"/>
                  <a:t>sau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                                                                    </a:t>
                </a:r>
                <a:r>
                  <a:rPr lang="en-US" b="1" dirty="0" err="1"/>
                  <a:t>Em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</a:t>
                </a:r>
                <a:r>
                  <a:rPr lang="en-US" b="1" dirty="0" err="1"/>
                  <a:t>chợ</a:t>
                </a:r>
                <a:r>
                  <a:rPr lang="en-US" b="1" dirty="0"/>
                  <a:t> </a:t>
                </a:r>
                <a:r>
                  <a:rPr lang="en-US" b="1" dirty="0" err="1"/>
                  <a:t>phiên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Anh </a:t>
                </a:r>
                <a:r>
                  <a:rPr lang="en-US" b="1" dirty="0" err="1"/>
                  <a:t>gửi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     Cam, thanh </a:t>
                </a:r>
                <a:r>
                  <a:rPr lang="en-US" b="1" dirty="0" err="1"/>
                  <a:t>yên</a:t>
                </a:r>
                <a:r>
                  <a:rPr lang="en-US" b="1" dirty="0"/>
                  <a:t>, </a:t>
                </a:r>
                <a:r>
                  <a:rPr lang="en-US" b="1" dirty="0" err="1"/>
                  <a:t>quýt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nhiều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ít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trăm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Cam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   </a:t>
                </a:r>
                <a:r>
                  <a:rPr lang="en-US" b="1" dirty="0" err="1"/>
                  <a:t>Quýt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năm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Thanh </a:t>
                </a:r>
                <a:r>
                  <a:rPr lang="en-US" b="1" dirty="0" err="1"/>
                  <a:t>yên</a:t>
                </a:r>
                <a:r>
                  <a:rPr lang="en-US" b="1" dirty="0"/>
                  <a:t> </a:t>
                </a:r>
                <a:r>
                  <a:rPr lang="en-US" b="1" dirty="0" err="1"/>
                  <a:t>tươi</a:t>
                </a:r>
                <a:r>
                  <a:rPr lang="en-US" b="1" dirty="0"/>
                  <a:t> </a:t>
                </a:r>
                <a:r>
                  <a:rPr lang="en-US" b="1" dirty="0" err="1"/>
                  <a:t>tốt</a:t>
                </a:r>
                <a:endParaRPr lang="en-US" b="1" dirty="0"/>
              </a:p>
              <a:p>
                <a:pPr marL="0" indent="0" algn="ctr">
                  <a:buNone/>
                </a:pPr>
                <a:r>
                  <a:rPr lang="en-US" b="1" dirty="0"/>
                  <a:t> </a:t>
                </a:r>
                <a:r>
                  <a:rPr lang="en-US" b="1" dirty="0" err="1"/>
                  <a:t>Năm</a:t>
                </a:r>
                <a:r>
                  <a:rPr lang="en-US" b="1" dirty="0"/>
                  <a:t> </a:t>
                </a:r>
                <a:r>
                  <a:rPr lang="en-US" b="1" dirty="0" err="1"/>
                  <a:t>đồng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trái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                  Hỏi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bao </a:t>
                </a:r>
                <a:r>
                  <a:rPr lang="en-US" b="1" dirty="0" err="1"/>
                  <a:t>nhiêu</a:t>
                </a:r>
                <a:r>
                  <a:rPr lang="en-US" b="1" dirty="0"/>
                  <a:t> </a:t>
                </a:r>
                <a:r>
                  <a:rPr lang="en-US" b="1" dirty="0" err="1"/>
                  <a:t>trái</a:t>
                </a:r>
                <a:r>
                  <a:rPr lang="en-US" b="1" dirty="0"/>
                  <a:t>, </a:t>
                </a:r>
                <a:r>
                  <a:rPr lang="en-US" b="1" dirty="0" err="1"/>
                  <a:t>biết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bằng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US" b="1" dirty="0" err="1"/>
                  <a:t>đồng</a:t>
                </a:r>
                <a:r>
                  <a:rPr lang="en-US" b="1" dirty="0"/>
                  <a:t>?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283" y="1981200"/>
                <a:ext cx="23327433" cy="11201400"/>
              </a:xfrm>
              <a:prstGeom prst="rect">
                <a:avLst/>
              </a:prstGeom>
              <a:blipFill>
                <a:blip r:embed="rId2"/>
                <a:stretch>
                  <a:fillRect l="-1176" t="-179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5AEACE1-6EF3-A285-C234-B223EF63A607}"/>
              </a:ext>
            </a:extLst>
          </p:cNvPr>
          <p:cNvSpPr txBox="1"/>
          <p:nvPr/>
        </p:nvSpPr>
        <p:spPr>
          <a:xfrm>
            <a:off x="1295400" y="10134600"/>
            <a:ext cx="12188952" cy="14157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Xem thêm tại Website VnTeach.Com https://www.vnteach.com</a:t>
            </a:r>
          </a:p>
        </p:txBody>
      </p:sp>
    </p:spTree>
    <p:extLst>
      <p:ext uri="{BB962C8B-B14F-4D97-AF65-F5344CB8AC3E}">
        <p14:creationId xmlns:p14="http://schemas.microsoft.com/office/powerpoint/2010/main" val="29552766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708C62C3-3138-4092-86C2-85A1567C6E78}"/>
              </a:ext>
            </a:extLst>
          </p:cNvPr>
          <p:cNvGrpSpPr/>
          <p:nvPr/>
        </p:nvGrpSpPr>
        <p:grpSpPr>
          <a:xfrm>
            <a:off x="662963" y="1655884"/>
            <a:ext cx="23048107" cy="11831516"/>
            <a:chOff x="1207820" y="1639880"/>
            <a:chExt cx="23048107" cy="11831516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E17C9077-2F0E-4830-9CBB-2CF87E745444}"/>
                </a:ext>
              </a:extLst>
            </p:cNvPr>
            <p:cNvGrpSpPr/>
            <p:nvPr/>
          </p:nvGrpSpPr>
          <p:grpSpPr>
            <a:xfrm>
              <a:off x="1207820" y="1639880"/>
              <a:ext cx="23048107" cy="11831516"/>
              <a:chOff x="1207820" y="1639880"/>
              <a:chExt cx="23048107" cy="11831516"/>
            </a:xfrm>
          </p:grpSpPr>
          <p:grpSp>
            <p:nvGrpSpPr>
              <p:cNvPr id="69" name="Group 68"/>
              <p:cNvGrpSpPr/>
              <p:nvPr/>
            </p:nvGrpSpPr>
            <p:grpSpPr>
              <a:xfrm>
                <a:off x="1575873" y="1797127"/>
                <a:ext cx="22680054" cy="11674269"/>
                <a:chOff x="-3538955" y="3448230"/>
                <a:chExt cx="22680054" cy="11674269"/>
              </a:xfrm>
            </p:grpSpPr>
            <p:sp>
              <p:nvSpPr>
                <p:cNvPr id="70" name="Right Triangle 69"/>
                <p:cNvSpPr/>
                <p:nvPr/>
              </p:nvSpPr>
              <p:spPr>
                <a:xfrm flipH="1">
                  <a:off x="8958821" y="3486542"/>
                  <a:ext cx="193377" cy="212342"/>
                </a:xfrm>
                <a:prstGeom prst="rtTriangle">
                  <a:avLst/>
                </a:pr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grpSp>
              <p:nvGrpSpPr>
                <p:cNvPr id="71" name="Group 70"/>
                <p:cNvGrpSpPr/>
                <p:nvPr/>
              </p:nvGrpSpPr>
              <p:grpSpPr>
                <a:xfrm>
                  <a:off x="-3538955" y="3448230"/>
                  <a:ext cx="22680054" cy="11674269"/>
                  <a:chOff x="-3538955" y="3448230"/>
                  <a:chExt cx="22680054" cy="11674269"/>
                </a:xfrm>
              </p:grpSpPr>
              <p:sp>
                <p:nvSpPr>
                  <p:cNvPr id="72" name="Rounded Rectangle 71"/>
                  <p:cNvSpPr/>
                  <p:nvPr/>
                </p:nvSpPr>
                <p:spPr>
                  <a:xfrm>
                    <a:off x="-3538955" y="3592713"/>
                    <a:ext cx="22680054" cy="11529786"/>
                  </a:xfrm>
                  <a:prstGeom prst="roundRect">
                    <a:avLst>
                      <a:gd name="adj" fmla="val 2127"/>
                    </a:avLst>
                  </a:prstGeom>
                  <a:solidFill>
                    <a:schemeClr val="bg1"/>
                  </a:solidFill>
                  <a:ln w="28575">
                    <a:solidFill>
                      <a:srgbClr val="0999C8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lIns="36000" tIns="18000" rIns="36000" bIns="18000" rtlCol="0" anchor="ctr"/>
                  <a:lstStyle/>
                  <a:p>
                    <a:pPr algn="ctr"/>
                    <a:endParaRPr lang="en-US" sz="4600" dirty="0">
                      <a:latin typeface="Tahoma" pitchFamily="34" charset="0"/>
                      <a:ea typeface="Tahoma" pitchFamily="34" charset="0"/>
                      <a:cs typeface="Tahoma" pitchFamily="34" charset="0"/>
                    </a:endParaRPr>
                  </a:p>
                </p:txBody>
              </p:sp>
              <p:sp>
                <p:nvSpPr>
                  <p:cNvPr id="73" name="TextBox 72"/>
                  <p:cNvSpPr txBox="1"/>
                  <p:nvPr/>
                </p:nvSpPr>
                <p:spPr>
                  <a:xfrm>
                    <a:off x="5759299" y="3448230"/>
                    <a:ext cx="3890809" cy="923330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pPr algn="ctr" fontAlgn="auto">
                      <a:spcBef>
                        <a:spcPct val="50000"/>
                      </a:spcBef>
                      <a:spcAft>
                        <a:spcPts val="0"/>
                      </a:spcAft>
                      <a:defRPr/>
                    </a:pPr>
                    <a:r>
                      <a:rPr lang="en-US" sz="5400" b="1" cap="all" dirty="0">
                        <a:ln w="0"/>
                        <a:solidFill>
                          <a:schemeClr val="bg1"/>
                        </a:solidFill>
                        <a:effectLst>
                          <a:reflection blurRad="12700" stA="50000" endPos="50000" dist="5000" dir="5400000" sy="-100000" rotWithShape="0"/>
                        </a:effectLst>
                        <a:latin typeface="Tahoma" pitchFamily="34" charset="0"/>
                        <a:ea typeface="Tahoma" pitchFamily="34" charset="0"/>
                        <a:cs typeface="Tahoma" pitchFamily="34" charset="0"/>
                      </a:rPr>
                      <a:t>CHƯƠNG I</a:t>
                    </a:r>
                  </a:p>
                </p:txBody>
              </p:sp>
            </p:grpSp>
          </p:grpSp>
          <p:sp>
            <p:nvSpPr>
              <p:cNvPr id="74" name="Right Triangle 73"/>
              <p:cNvSpPr/>
              <p:nvPr/>
            </p:nvSpPr>
            <p:spPr>
              <a:xfrm flipH="1">
                <a:off x="7921388" y="1793819"/>
                <a:ext cx="193377" cy="212342"/>
              </a:xfrm>
              <a:prstGeom prst="rtTriangle">
                <a:avLst/>
              </a:prstGeom>
              <a:solidFill>
                <a:schemeClr val="accent5">
                  <a:lumMod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Round Same Side Corner Rectangle 95"/>
              <p:cNvSpPr/>
              <p:nvPr/>
            </p:nvSpPr>
            <p:spPr>
              <a:xfrm flipV="1">
                <a:off x="8011415" y="1639880"/>
                <a:ext cx="14437726" cy="1181261"/>
              </a:xfrm>
              <a:prstGeom prst="round2SameRect">
                <a:avLst>
                  <a:gd name="adj1" fmla="val 6458"/>
                  <a:gd name="adj2" fmla="val 0"/>
                </a:avLst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TextBox 97"/>
              <p:cNvSpPr txBox="1"/>
              <p:nvPr/>
            </p:nvSpPr>
            <p:spPr>
              <a:xfrm>
                <a:off x="8027601" y="1926958"/>
                <a:ext cx="14508718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solidFill>
                      <a:srgbClr val="C00000"/>
                    </a:solidFill>
                    <a:latin typeface="+mj-lt"/>
                  </a:rPr>
                  <a:t>CHUYÊN ĐỀ 1: HỆ PHƯƠNG TRÌNH BẬC NHẤT BA ẨN</a:t>
                </a:r>
                <a:endParaRPr lang="vi-VN" sz="5400" b="1" dirty="0">
                  <a:solidFill>
                    <a:srgbClr val="C00000"/>
                  </a:solidFill>
                  <a:latin typeface="+mj-lt"/>
                </a:endParaRPr>
              </a:p>
            </p:txBody>
          </p:sp>
          <p:pic>
            <p:nvPicPr>
              <p:cNvPr id="104" name="Picture 5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771230" y="2975075"/>
                <a:ext cx="1495424" cy="149542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17" name="Rectangle 16"/>
              <p:cNvSpPr/>
              <p:nvPr/>
            </p:nvSpPr>
            <p:spPr>
              <a:xfrm>
                <a:off x="7467544" y="4114018"/>
                <a:ext cx="13632086" cy="833229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10" tIns="45705" rIns="91410" bIns="45705" rtlCol="0" anchor="ctr"/>
              <a:lstStyle/>
              <a:p>
                <a:pPr algn="ctr"/>
                <a:endParaRPr lang="en-US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  <p:grpSp>
            <p:nvGrpSpPr>
              <p:cNvPr id="56" name="Group 60"/>
              <p:cNvGrpSpPr/>
              <p:nvPr/>
            </p:nvGrpSpPr>
            <p:grpSpPr>
              <a:xfrm>
                <a:off x="1207820" y="5264642"/>
                <a:ext cx="17791178" cy="893809"/>
                <a:chOff x="7219661" y="7086600"/>
                <a:chExt cx="17793239" cy="893913"/>
              </a:xfrm>
            </p:grpSpPr>
            <p:sp>
              <p:nvSpPr>
                <p:cNvPr id="57" name="Rectangle 56">
                  <a:hlinkClick r:id="rId4" action="ppaction://hlinksldjump"/>
                </p:cNvPr>
                <p:cNvSpPr/>
                <p:nvPr/>
              </p:nvSpPr>
              <p:spPr>
                <a:xfrm>
                  <a:off x="11024758" y="7149420"/>
                  <a:ext cx="13988142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FontTx/>
                    <a:buNone/>
                    <a:defRPr/>
                  </a:pP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toán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hệ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phương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trình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bậc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nhất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ba</a:t>
                  </a:r>
                  <a:r>
                    <a:rPr lang="en-US" sz="4800" b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ẩn</a:t>
                  </a:r>
                  <a:endParaRPr lang="en-US" sz="4800" b="1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58" name="Group 26"/>
                <p:cNvGrpSpPr/>
                <p:nvPr/>
              </p:nvGrpSpPr>
              <p:grpSpPr>
                <a:xfrm>
                  <a:off x="7219661" y="7086600"/>
                  <a:ext cx="3601734" cy="872846"/>
                  <a:chOff x="7221642" y="7543800"/>
                  <a:chExt cx="3572000" cy="872846"/>
                </a:xfrm>
              </p:grpSpPr>
              <p:sp>
                <p:nvSpPr>
                  <p:cNvPr id="59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60" name="Group 28"/>
                  <p:cNvGrpSpPr/>
                  <p:nvPr/>
                </p:nvGrpSpPr>
                <p:grpSpPr>
                  <a:xfrm>
                    <a:off x="7221642" y="7663780"/>
                    <a:ext cx="3572000" cy="752866"/>
                    <a:chOff x="7221642" y="7663780"/>
                    <a:chExt cx="3572000" cy="752866"/>
                  </a:xfrm>
                </p:grpSpPr>
                <p:sp>
                  <p:nvSpPr>
                    <p:cNvPr id="61" name="Round Same Side Corner Rectangle 60"/>
                    <p:cNvSpPr/>
                    <p:nvPr/>
                  </p:nvSpPr>
                  <p:spPr>
                    <a:xfrm rot="5400000">
                      <a:off x="8765654" y="6388658"/>
                      <a:ext cx="731520" cy="3324456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62" name="TextBox 61"/>
                    <p:cNvSpPr txBox="1"/>
                    <p:nvPr/>
                  </p:nvSpPr>
                  <p:spPr>
                    <a:xfrm>
                      <a:off x="7221642" y="7663780"/>
                      <a:ext cx="3324458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1</a:t>
                      </a:r>
                    </a:p>
                  </p:txBody>
                </p:sp>
              </p:grpSp>
            </p:grpSp>
          </p:grpSp>
          <p:grpSp>
            <p:nvGrpSpPr>
              <p:cNvPr id="63" name="Group 67"/>
              <p:cNvGrpSpPr/>
              <p:nvPr/>
            </p:nvGrpSpPr>
            <p:grpSpPr>
              <a:xfrm>
                <a:off x="1447801" y="8100603"/>
                <a:ext cx="21695462" cy="857098"/>
                <a:chOff x="7459671" y="7810986"/>
                <a:chExt cx="21697978" cy="857197"/>
              </a:xfrm>
            </p:grpSpPr>
            <p:sp>
              <p:nvSpPr>
                <p:cNvPr id="75" name="Rectangle 74">
                  <a:hlinkClick r:id="rId5" action="ppaction://hlinksldjump"/>
                </p:cNvPr>
                <p:cNvSpPr/>
                <p:nvPr/>
              </p:nvSpPr>
              <p:spPr>
                <a:xfrm>
                  <a:off x="11131072" y="7810986"/>
                  <a:ext cx="18026577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phương trình bậc nhất ba ẩn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giải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toán</a:t>
                  </a: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76" name="Group 32"/>
                <p:cNvGrpSpPr/>
                <p:nvPr/>
              </p:nvGrpSpPr>
              <p:grpSpPr>
                <a:xfrm>
                  <a:off x="7459671" y="7838650"/>
                  <a:ext cx="3399829" cy="829533"/>
                  <a:chOff x="7459669" y="6857955"/>
                  <a:chExt cx="3371761" cy="829533"/>
                </a:xfrm>
              </p:grpSpPr>
              <p:sp>
                <p:nvSpPr>
                  <p:cNvPr id="77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78" name="Group 41"/>
                  <p:cNvGrpSpPr/>
                  <p:nvPr/>
                </p:nvGrpSpPr>
                <p:grpSpPr>
                  <a:xfrm>
                    <a:off x="7506976" y="6857955"/>
                    <a:ext cx="3324454" cy="731520"/>
                    <a:chOff x="7506976" y="6857955"/>
                    <a:chExt cx="3324454" cy="731520"/>
                  </a:xfrm>
                </p:grpSpPr>
                <p:sp>
                  <p:nvSpPr>
                    <p:cNvPr id="79" name="Round Same Side Corner Rectangle 78"/>
                    <p:cNvSpPr/>
                    <p:nvPr/>
                  </p:nvSpPr>
                  <p:spPr>
                    <a:xfrm rot="5400000">
                      <a:off x="8803443" y="5561488"/>
                      <a:ext cx="731520" cy="3324454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80" name="TextBox 79"/>
                    <p:cNvSpPr txBox="1"/>
                    <p:nvPr/>
                  </p:nvSpPr>
                  <p:spPr>
                    <a:xfrm>
                      <a:off x="7925394" y="6857955"/>
                      <a:ext cx="1992530" cy="707967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2</a:t>
                      </a:r>
                    </a:p>
                  </p:txBody>
                </p:sp>
              </p:grpSp>
            </p:grpSp>
          </p:grpSp>
          <p:grpSp>
            <p:nvGrpSpPr>
              <p:cNvPr id="83" name="Group 44"/>
              <p:cNvGrpSpPr/>
              <p:nvPr/>
            </p:nvGrpSpPr>
            <p:grpSpPr>
              <a:xfrm>
                <a:off x="1447802" y="11125200"/>
                <a:ext cx="1014915" cy="852829"/>
                <a:chOff x="7459669" y="7543800"/>
                <a:chExt cx="1006652" cy="852928"/>
              </a:xfrm>
            </p:grpSpPr>
            <p:sp>
              <p:nvSpPr>
                <p:cNvPr id="84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87" name="TextBox 86"/>
                <p:cNvSpPr txBox="1"/>
                <p:nvPr/>
              </p:nvSpPr>
              <p:spPr>
                <a:xfrm>
                  <a:off x="7958808" y="7688760"/>
                  <a:ext cx="50751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4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  <p:grpSp>
            <p:nvGrpSpPr>
              <p:cNvPr id="88" name="Group 87"/>
              <p:cNvGrpSpPr/>
              <p:nvPr/>
            </p:nvGrpSpPr>
            <p:grpSpPr>
              <a:xfrm>
                <a:off x="5160788" y="6595189"/>
                <a:ext cx="10379283" cy="890586"/>
                <a:chOff x="395114" y="2981672"/>
                <a:chExt cx="10379283" cy="890586"/>
              </a:xfrm>
            </p:grpSpPr>
            <p:sp>
              <p:nvSpPr>
                <p:cNvPr id="89" name="TextBox 88">
                  <a:hlinkClick r:id="rId4" action="ppaction://hlinksldjump"/>
                </p:cNvPr>
                <p:cNvSpPr txBox="1"/>
                <p:nvPr/>
              </p:nvSpPr>
              <p:spPr>
                <a:xfrm>
                  <a:off x="1782797" y="3041261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i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1.15</a:t>
                  </a:r>
                </a:p>
              </p:txBody>
            </p:sp>
            <p:sp>
              <p:nvSpPr>
                <p:cNvPr id="90" name="Rounded Rectangle 89"/>
                <p:cNvSpPr/>
                <p:nvPr/>
              </p:nvSpPr>
              <p:spPr>
                <a:xfrm>
                  <a:off x="395114" y="2984318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1" name="TextBox 90"/>
                <p:cNvSpPr txBox="1"/>
                <p:nvPr/>
              </p:nvSpPr>
              <p:spPr>
                <a:xfrm>
                  <a:off x="777529" y="2981672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1</a:t>
                  </a:r>
                </a:p>
              </p:txBody>
            </p:sp>
          </p:grpSp>
          <p:grpSp>
            <p:nvGrpSpPr>
              <p:cNvPr id="92" name="Group 91"/>
              <p:cNvGrpSpPr/>
              <p:nvPr/>
            </p:nvGrpSpPr>
            <p:grpSpPr>
              <a:xfrm>
                <a:off x="10530564" y="6635230"/>
                <a:ext cx="10253661" cy="861774"/>
                <a:chOff x="5764890" y="1794209"/>
                <a:chExt cx="10253661" cy="861774"/>
              </a:xfrm>
            </p:grpSpPr>
            <p:sp>
              <p:nvSpPr>
                <p:cNvPr id="93" name="TextBox 92">
                  <a:hlinkClick r:id="rId6" action="ppaction://hlinksldjump"/>
                </p:cNvPr>
                <p:cNvSpPr txBox="1"/>
                <p:nvPr/>
              </p:nvSpPr>
              <p:spPr>
                <a:xfrm>
                  <a:off x="7026951" y="1794209"/>
                  <a:ext cx="8991600" cy="83099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4800" b="1" i="1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Bài</a:t>
                  </a:r>
                  <a:r>
                    <a:rPr lang="en-US" sz="4800" b="1" i="1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1.16</a:t>
                  </a:r>
                </a:p>
              </p:txBody>
            </p:sp>
            <p:sp>
              <p:nvSpPr>
                <p:cNvPr id="94" name="Rounded Rectangle 93"/>
                <p:cNvSpPr/>
                <p:nvPr/>
              </p:nvSpPr>
              <p:spPr>
                <a:xfrm>
                  <a:off x="5764890" y="1851311"/>
                  <a:ext cx="1269206" cy="804672"/>
                </a:xfrm>
                <a:prstGeom prst="round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95" name="TextBox 94"/>
                <p:cNvSpPr txBox="1"/>
                <p:nvPr/>
              </p:nvSpPr>
              <p:spPr>
                <a:xfrm>
                  <a:off x="6112551" y="1823261"/>
                  <a:ext cx="543740" cy="769441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400" b="1" dirty="0">
                      <a:solidFill>
                        <a:schemeClr val="bg1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2</a:t>
                  </a:r>
                </a:p>
              </p:txBody>
            </p:sp>
          </p:grpSp>
          <p:grpSp>
            <p:nvGrpSpPr>
              <p:cNvPr id="47" name="Group 67"/>
              <p:cNvGrpSpPr/>
              <p:nvPr/>
            </p:nvGrpSpPr>
            <p:grpSpPr>
              <a:xfrm>
                <a:off x="1447799" y="9982193"/>
                <a:ext cx="21253013" cy="1797716"/>
                <a:chOff x="7459669" y="8524495"/>
                <a:chExt cx="27478403" cy="1797924"/>
              </a:xfrm>
            </p:grpSpPr>
            <p:sp>
              <p:nvSpPr>
                <p:cNvPr id="48" name="Rectangle 47">
                  <a:hlinkClick r:id="rId7" action="ppaction://hlinksldjump"/>
                </p:cNvPr>
                <p:cNvSpPr/>
                <p:nvPr/>
              </p:nvSpPr>
              <p:spPr>
                <a:xfrm>
                  <a:off x="12218349" y="9491326"/>
                  <a:ext cx="22719723" cy="831093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>
                    <a:lnSpc>
                      <a:spcPct val="100000"/>
                    </a:lnSpc>
                    <a:spcBef>
                      <a:spcPct val="0"/>
                    </a:spcBef>
                    <a:buNone/>
                    <a:defRPr/>
                  </a:pPr>
                  <a:r>
                    <a:rPr lang="vi-VN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Ứng dụng của hệ phương trình bậc nhất ba ẩn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trong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thực</a:t>
                  </a:r>
                  <a:r>
                    <a:rPr lang="en-US" sz="4800" b="1" spc="-150" dirty="0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 </a:t>
                  </a:r>
                  <a:r>
                    <a:rPr lang="en-US" sz="4800" b="1" spc="-150" dirty="0" err="1">
                      <a:solidFill>
                        <a:srgbClr val="242452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tế</a:t>
                  </a:r>
                  <a:endParaRPr lang="en-US" sz="4800" b="1" spc="-150" dirty="0">
                    <a:solidFill>
                      <a:srgbClr val="242452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grpSp>
              <p:nvGrpSpPr>
                <p:cNvPr id="49" name="Group 32"/>
                <p:cNvGrpSpPr/>
                <p:nvPr/>
              </p:nvGrpSpPr>
              <p:grpSpPr>
                <a:xfrm>
                  <a:off x="7459669" y="8524495"/>
                  <a:ext cx="4370561" cy="1758448"/>
                  <a:chOff x="7459669" y="7543800"/>
                  <a:chExt cx="4334480" cy="1758448"/>
                </a:xfrm>
              </p:grpSpPr>
              <p:sp>
                <p:nvSpPr>
                  <p:cNvPr id="50" name="Isosceles Triangle 44"/>
                  <p:cNvSpPr/>
                  <p:nvPr/>
                </p:nvSpPr>
                <p:spPr>
                  <a:xfrm rot="16200000">
                    <a:off x="7469936" y="7533533"/>
                    <a:ext cx="143688" cy="164221"/>
                  </a:xfrm>
                  <a:custGeom>
                    <a:avLst/>
                    <a:gdLst>
                      <a:gd name="connsiteX0" fmla="*/ 0 w 293725"/>
                      <a:gd name="connsiteY0" fmla="*/ 164224 h 164224"/>
                      <a:gd name="connsiteX1" fmla="*/ 146863 w 293725"/>
                      <a:gd name="connsiteY1" fmla="*/ 0 h 164224"/>
                      <a:gd name="connsiteX2" fmla="*/ 293725 w 293725"/>
                      <a:gd name="connsiteY2" fmla="*/ 164224 h 164224"/>
                      <a:gd name="connsiteX3" fmla="*/ 0 w 293725"/>
                      <a:gd name="connsiteY3" fmla="*/ 164224 h 164224"/>
                      <a:gd name="connsiteX0" fmla="*/ 2363 w 296088"/>
                      <a:gd name="connsiteY0" fmla="*/ 164221 h 164221"/>
                      <a:gd name="connsiteX1" fmla="*/ 0 w 296088"/>
                      <a:gd name="connsiteY1" fmla="*/ 0 h 164221"/>
                      <a:gd name="connsiteX2" fmla="*/ 296088 w 296088"/>
                      <a:gd name="connsiteY2" fmla="*/ 164221 h 164221"/>
                      <a:gd name="connsiteX3" fmla="*/ 2363 w 296088"/>
                      <a:gd name="connsiteY3" fmla="*/ 164221 h 164221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296088" h="164221">
                        <a:moveTo>
                          <a:pt x="2363" y="164221"/>
                        </a:moveTo>
                        <a:cubicBezTo>
                          <a:pt x="1575" y="109481"/>
                          <a:pt x="788" y="54740"/>
                          <a:pt x="0" y="0"/>
                        </a:cubicBezTo>
                        <a:lnTo>
                          <a:pt x="296088" y="164221"/>
                        </a:lnTo>
                        <a:lnTo>
                          <a:pt x="2363" y="164221"/>
                        </a:lnTo>
                        <a:close/>
                      </a:path>
                    </a:pathLst>
                  </a:custGeom>
                  <a:solidFill>
                    <a:schemeClr val="accent5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3200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endParaRPr>
                  </a:p>
                </p:txBody>
              </p:sp>
              <p:grpSp>
                <p:nvGrpSpPr>
                  <p:cNvPr id="51" name="Group 41"/>
                  <p:cNvGrpSpPr/>
                  <p:nvPr/>
                </p:nvGrpSpPr>
                <p:grpSpPr>
                  <a:xfrm>
                    <a:off x="7496401" y="8513691"/>
                    <a:ext cx="4297748" cy="788557"/>
                    <a:chOff x="7496401" y="8513691"/>
                    <a:chExt cx="4297748" cy="788557"/>
                  </a:xfrm>
                </p:grpSpPr>
                <p:sp>
                  <p:nvSpPr>
                    <p:cNvPr id="52" name="Round Same Side Corner Rectangle 51"/>
                    <p:cNvSpPr/>
                    <p:nvPr/>
                  </p:nvSpPr>
                  <p:spPr>
                    <a:xfrm rot="5400000">
                      <a:off x="9250996" y="6759096"/>
                      <a:ext cx="788557" cy="4297748"/>
                    </a:xfrm>
                    <a:prstGeom prst="round2SameRect">
                      <a:avLst/>
                    </a:prstGeom>
                    <a:solidFill>
                      <a:srgbClr val="135F82"/>
                    </a:solidFill>
                    <a:ln>
                      <a:solidFill>
                        <a:schemeClr val="bg1">
                          <a:lumMod val="75000"/>
                        </a:schemeClr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sz="3200">
                        <a:solidFill>
                          <a:prstClr val="white"/>
                        </a:solidFill>
                        <a:latin typeface="Tahoma" panose="020B0604030504040204" pitchFamily="34" charset="0"/>
                        <a:ea typeface="Tahoma" panose="020B0604030504040204" pitchFamily="34" charset="0"/>
                        <a:cs typeface="Tahoma" panose="020B0604030504040204" pitchFamily="34" charset="0"/>
                      </a:endParaRPr>
                    </a:p>
                  </p:txBody>
                </p:sp>
                <p:sp>
                  <p:nvSpPr>
                    <p:cNvPr id="53" name="TextBox 52"/>
                    <p:cNvSpPr txBox="1"/>
                    <p:nvPr/>
                  </p:nvSpPr>
                  <p:spPr>
                    <a:xfrm>
                      <a:off x="8025196" y="8553987"/>
                      <a:ext cx="2575880" cy="707968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pPr algn="ctr"/>
                      <a:r>
                        <a:rPr lang="en-US" sz="4000" b="1" dirty="0" err="1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Dạng</a:t>
                      </a:r>
                      <a:r>
                        <a:rPr lang="en-US" sz="4000" b="1" dirty="0">
                          <a:solidFill>
                            <a:prstClr val="white"/>
                          </a:solidFill>
                          <a:latin typeface="Tahoma" panose="020B0604030504040204" pitchFamily="34" charset="0"/>
                          <a:ea typeface="Tahoma" panose="020B0604030504040204" pitchFamily="34" charset="0"/>
                          <a:cs typeface="Tahoma" panose="020B0604030504040204" pitchFamily="34" charset="0"/>
                        </a:rPr>
                        <a:t> 3</a:t>
                      </a:r>
                    </a:p>
                  </p:txBody>
                </p:sp>
              </p:grpSp>
            </p:grpSp>
          </p:grpSp>
          <p:grpSp>
            <p:nvGrpSpPr>
              <p:cNvPr id="64" name="Group 44"/>
              <p:cNvGrpSpPr/>
              <p:nvPr/>
            </p:nvGrpSpPr>
            <p:grpSpPr>
              <a:xfrm>
                <a:off x="1447799" y="12257830"/>
                <a:ext cx="1024533" cy="852830"/>
                <a:chOff x="7459669" y="7543800"/>
                <a:chExt cx="1016192" cy="852928"/>
              </a:xfrm>
            </p:grpSpPr>
            <p:sp>
              <p:nvSpPr>
                <p:cNvPr id="65" name="Isosceles Triangle 44"/>
                <p:cNvSpPr/>
                <p:nvPr/>
              </p:nvSpPr>
              <p:spPr>
                <a:xfrm rot="16200000">
                  <a:off x="7469936" y="7533533"/>
                  <a:ext cx="143688" cy="164221"/>
                </a:xfrm>
                <a:custGeom>
                  <a:avLst/>
                  <a:gdLst>
                    <a:gd name="connsiteX0" fmla="*/ 0 w 293725"/>
                    <a:gd name="connsiteY0" fmla="*/ 164224 h 164224"/>
                    <a:gd name="connsiteX1" fmla="*/ 146863 w 293725"/>
                    <a:gd name="connsiteY1" fmla="*/ 0 h 164224"/>
                    <a:gd name="connsiteX2" fmla="*/ 293725 w 293725"/>
                    <a:gd name="connsiteY2" fmla="*/ 164224 h 164224"/>
                    <a:gd name="connsiteX3" fmla="*/ 0 w 293725"/>
                    <a:gd name="connsiteY3" fmla="*/ 164224 h 164224"/>
                    <a:gd name="connsiteX0" fmla="*/ 2363 w 296088"/>
                    <a:gd name="connsiteY0" fmla="*/ 164221 h 164221"/>
                    <a:gd name="connsiteX1" fmla="*/ 0 w 296088"/>
                    <a:gd name="connsiteY1" fmla="*/ 0 h 164221"/>
                    <a:gd name="connsiteX2" fmla="*/ 296088 w 296088"/>
                    <a:gd name="connsiteY2" fmla="*/ 164221 h 164221"/>
                    <a:gd name="connsiteX3" fmla="*/ 2363 w 296088"/>
                    <a:gd name="connsiteY3" fmla="*/ 164221 h 164221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296088" h="164221">
                      <a:moveTo>
                        <a:pt x="2363" y="164221"/>
                      </a:moveTo>
                      <a:cubicBezTo>
                        <a:pt x="1575" y="109481"/>
                        <a:pt x="788" y="54740"/>
                        <a:pt x="0" y="0"/>
                      </a:cubicBezTo>
                      <a:lnTo>
                        <a:pt x="296088" y="164221"/>
                      </a:lnTo>
                      <a:lnTo>
                        <a:pt x="2363" y="164221"/>
                      </a:ln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320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7949268" y="7688760"/>
                  <a:ext cx="526593" cy="70796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 algn="ctr"/>
                  <a:r>
                    <a:rPr lang="en-US" sz="4000" b="1">
                      <a:solidFill>
                        <a:prstClr val="white"/>
                      </a:solidFill>
                      <a:latin typeface="Tahoma" panose="020B0604030504040204" pitchFamily="34" charset="0"/>
                      <a:ea typeface="Tahoma" panose="020B0604030504040204" pitchFamily="34" charset="0"/>
                      <a:cs typeface="Tahoma" panose="020B0604030504040204" pitchFamily="34" charset="0"/>
                    </a:rPr>
                    <a:t>5</a:t>
                  </a:r>
                  <a:endParaRPr lang="en-US" sz="4000" b="1" dirty="0">
                    <a:solidFill>
                      <a:prstClr val="white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endParaRPr>
                </a:p>
              </p:txBody>
            </p:sp>
          </p:grpSp>
        </p:grpSp>
        <p:sp>
          <p:nvSpPr>
            <p:cNvPr id="103" name="Google Shape;122;p14">
              <a:extLst>
                <a:ext uri="{FF2B5EF4-FFF2-40B4-BE49-F238E27FC236}">
                  <a16:creationId xmlns:a16="http://schemas.microsoft.com/office/drawing/2014/main" id="{FAF7E6E7-D68E-4774-9801-54F6529B128E}"/>
                </a:ext>
              </a:extLst>
            </p:cNvPr>
            <p:cNvSpPr/>
            <p:nvPr/>
          </p:nvSpPr>
          <p:spPr>
            <a:xfrm>
              <a:off x="3165290" y="3009806"/>
              <a:ext cx="4418523" cy="882637"/>
            </a:xfrm>
            <a:prstGeom prst="rect">
              <a:avLst/>
            </a:prstGeom>
            <a:noFill/>
            <a:ln>
              <a:noFill/>
            </a:ln>
            <a:effectLst>
              <a:outerShdw blurRad="152400" dist="317500" dir="5400000" sx="90000" sy="-19000" rotWithShape="0">
                <a:srgbClr val="000000">
                  <a:alpha val="14901"/>
                </a:srgbClr>
              </a:outerShdw>
            </a:effectLst>
          </p:spPr>
          <p:txBody>
            <a:bodyPr spcFirstLastPara="1" wrap="square" lIns="91425" tIns="45700" rIns="91425" bIns="45700" anchor="t" anchorCtr="0">
              <a:noAutofit/>
              <a:scene3d>
                <a:camera prst="orthographicFront"/>
                <a:lightRig rig="threePt" dir="t"/>
              </a:scene3d>
              <a:sp3d prstMaterial="metal"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6000">
                  <a:solidFill>
                    <a:srgbClr val="FF0000"/>
                  </a:solidFill>
                  <a:effectLst>
                    <a:glow rad="76200">
                      <a:srgbClr val="FFFF00">
                        <a:alpha val="47000"/>
                      </a:srgbClr>
                    </a:glow>
                    <a:outerShdw blurRad="50800" dist="38100" dir="18900000" algn="bl" rotWithShape="0">
                      <a:srgbClr val="0000CC">
                        <a:alpha val="40000"/>
                      </a:srgbClr>
                    </a:outerShdw>
                  </a:effectLst>
                  <a:latin typeface="Bahnschrift SemiBold SemiConden" panose="020B0502040204020203" pitchFamily="34" charset="0"/>
                  <a:sym typeface="Baumans"/>
                </a:rPr>
                <a:t>TOÁN ĐẠI SỐ  </a:t>
              </a:r>
              <a:endParaRPr sz="6000" dirty="0">
                <a:solidFill>
                  <a:srgbClr val="FF0000"/>
                </a:solidFill>
                <a:effectLst>
                  <a:glow rad="76200">
                    <a:srgbClr val="FFFF00">
                      <a:alpha val="47000"/>
                    </a:srgbClr>
                  </a:glow>
                  <a:outerShdw blurRad="50800" dist="38100" dir="18900000" algn="bl" rotWithShape="0">
                    <a:srgbClr val="0000CC">
                      <a:alpha val="40000"/>
                    </a:srgbClr>
                  </a:outerShdw>
                </a:effectLst>
                <a:latin typeface="Bahnschrift SemiBold SemiConden" panose="020B0502040204020203" pitchFamily="34" charset="0"/>
              </a:endParaRPr>
            </a:p>
          </p:txBody>
        </p:sp>
        <p:grpSp>
          <p:nvGrpSpPr>
            <p:cNvPr id="105" name="Group 104">
              <a:extLst>
                <a:ext uri="{FF2B5EF4-FFF2-40B4-BE49-F238E27FC236}">
                  <a16:creationId xmlns:a16="http://schemas.microsoft.com/office/drawing/2014/main" id="{7EC462C3-097E-478F-9154-33220765427C}"/>
                </a:ext>
              </a:extLst>
            </p:cNvPr>
            <p:cNvGrpSpPr/>
            <p:nvPr/>
          </p:nvGrpSpPr>
          <p:grpSpPr>
            <a:xfrm>
              <a:off x="4441592" y="3900043"/>
              <a:ext cx="1316269" cy="1323399"/>
              <a:chOff x="4902568" y="2922072"/>
              <a:chExt cx="1316269" cy="1323399"/>
            </a:xfrm>
          </p:grpSpPr>
          <p:grpSp>
            <p:nvGrpSpPr>
              <p:cNvPr id="106" name="Group 105">
                <a:extLst>
                  <a:ext uri="{FF2B5EF4-FFF2-40B4-BE49-F238E27FC236}">
                    <a16:creationId xmlns:a16="http://schemas.microsoft.com/office/drawing/2014/main" id="{392A2278-170A-49E8-B48D-301797CCDF5E}"/>
                  </a:ext>
                </a:extLst>
              </p:cNvPr>
              <p:cNvGrpSpPr/>
              <p:nvPr/>
            </p:nvGrpSpPr>
            <p:grpSpPr>
              <a:xfrm>
                <a:off x="5015148" y="2971696"/>
                <a:ext cx="1175009" cy="1143519"/>
                <a:chOff x="5015148" y="2971695"/>
                <a:chExt cx="1175009" cy="1143520"/>
              </a:xfrm>
            </p:grpSpPr>
            <p:sp>
              <p:nvSpPr>
                <p:cNvPr id="108" name="Oval 107">
                  <a:extLst>
                    <a:ext uri="{FF2B5EF4-FFF2-40B4-BE49-F238E27FC236}">
                      <a16:creationId xmlns:a16="http://schemas.microsoft.com/office/drawing/2014/main" id="{4E1041DC-D475-450B-91E9-794165D6DE77}"/>
                    </a:ext>
                  </a:extLst>
                </p:cNvPr>
                <p:cNvSpPr/>
                <p:nvPr/>
              </p:nvSpPr>
              <p:spPr>
                <a:xfrm>
                  <a:off x="5015148" y="2971695"/>
                  <a:ext cx="1175009" cy="1143520"/>
                </a:xfrm>
                <a:prstGeom prst="ellipse">
                  <a:avLst/>
                </a:prstGeom>
                <a:solidFill>
                  <a:srgbClr val="FFFF00"/>
                </a:solidFill>
                <a:effectLst>
                  <a:innerShdw blurRad="63500" dist="50800">
                    <a:prstClr val="black">
                      <a:alpha val="50000"/>
                    </a:prstClr>
                  </a:inn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Oval 108">
                  <a:extLst>
                    <a:ext uri="{FF2B5EF4-FFF2-40B4-BE49-F238E27FC236}">
                      <a16:creationId xmlns:a16="http://schemas.microsoft.com/office/drawing/2014/main" id="{1BBB2B80-ECD5-421E-A4F7-BBA59D5C9CDF}"/>
                    </a:ext>
                  </a:extLst>
                </p:cNvPr>
                <p:cNvSpPr/>
                <p:nvPr/>
              </p:nvSpPr>
              <p:spPr>
                <a:xfrm>
                  <a:off x="5015148" y="2993775"/>
                  <a:ext cx="1091111" cy="1121440"/>
                </a:xfrm>
                <a:prstGeom prst="ellipse">
                  <a:avLst/>
                </a:prstGeom>
                <a:solidFill>
                  <a:srgbClr val="3333FF"/>
                </a:solidFill>
                <a:ln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7" name="Google Shape;123;p14">
                <a:extLst>
                  <a:ext uri="{FF2B5EF4-FFF2-40B4-BE49-F238E27FC236}">
                    <a16:creationId xmlns:a16="http://schemas.microsoft.com/office/drawing/2014/main" id="{F38EB064-8955-4FC1-9AF5-C49985002268}"/>
                  </a:ext>
                </a:extLst>
              </p:cNvPr>
              <p:cNvSpPr txBox="1"/>
              <p:nvPr/>
            </p:nvSpPr>
            <p:spPr>
              <a:xfrm>
                <a:off x="4902568" y="2922072"/>
                <a:ext cx="1316269" cy="1323399"/>
              </a:xfrm>
              <a:prstGeom prst="rect">
                <a:avLst/>
              </a:prstGeom>
              <a:noFill/>
              <a:ln>
                <a:noFill/>
              </a:ln>
              <a:effectLst>
                <a:innerShdw blurRad="63500" dist="50800">
                  <a:prstClr val="black">
                    <a:alpha val="50000"/>
                  </a:prstClr>
                </a:innerShdw>
              </a:effectLst>
            </p:spPr>
            <p:txBody>
              <a:bodyPr spcFirstLastPara="1" wrap="square" lIns="91425" tIns="45700" rIns="91425" bIns="45700" anchor="t" anchorCtr="0">
                <a:spAutoFit/>
              </a:bodyPr>
              <a:lstStyle/>
              <a:p>
                <a:pPr marL="0" marR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8000">
                    <a:solidFill>
                      <a:schemeClr val="bg1"/>
                    </a:solidFill>
                    <a:latin typeface="Yu Gothic UI Semilight" panose="020B0400000000000000" pitchFamily="34" charset="-128"/>
                    <a:ea typeface="Yu Gothic UI Semilight" panose="020B0400000000000000" pitchFamily="34" charset="-128"/>
                  </a:rPr>
                  <a:t>➉</a:t>
                </a:r>
                <a:endParaRPr sz="80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112" name="Group 111">
            <a:extLst>
              <a:ext uri="{FF2B5EF4-FFF2-40B4-BE49-F238E27FC236}">
                <a16:creationId xmlns:a16="http://schemas.microsoft.com/office/drawing/2014/main" id="{1F6311BF-A4CF-4E55-85D0-0A86514BB33B}"/>
              </a:ext>
            </a:extLst>
          </p:cNvPr>
          <p:cNvGrpSpPr/>
          <p:nvPr/>
        </p:nvGrpSpPr>
        <p:grpSpPr>
          <a:xfrm>
            <a:off x="7279296" y="2982889"/>
            <a:ext cx="16519432" cy="1782552"/>
            <a:chOff x="71819" y="108752"/>
            <a:chExt cx="6395438" cy="872484"/>
          </a:xfrm>
        </p:grpSpPr>
        <p:pic>
          <p:nvPicPr>
            <p:cNvPr id="113" name="Picture 112">
              <a:extLst>
                <a:ext uri="{FF2B5EF4-FFF2-40B4-BE49-F238E27FC236}">
                  <a16:creationId xmlns:a16="http://schemas.microsoft.com/office/drawing/2014/main" id="{E248C2BE-8566-4C92-B9DC-0F7EBDD761BF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1819" y="148683"/>
              <a:ext cx="6395438" cy="824094"/>
            </a:xfrm>
            <a:prstGeom prst="rect">
              <a:avLst/>
            </a:prstGeom>
          </p:spPr>
        </p:pic>
        <p:sp>
          <p:nvSpPr>
            <p:cNvPr id="114" name="TextBox 321">
              <a:extLst>
                <a:ext uri="{FF2B5EF4-FFF2-40B4-BE49-F238E27FC236}">
                  <a16:creationId xmlns:a16="http://schemas.microsoft.com/office/drawing/2014/main" id="{39A246B9-3D0B-4A2B-A2B0-AD412E909BB4}"/>
                </a:ext>
              </a:extLst>
            </p:cNvPr>
            <p:cNvSpPr txBox="1"/>
            <p:nvPr/>
          </p:nvSpPr>
          <p:spPr>
            <a:xfrm>
              <a:off x="1236809" y="245789"/>
              <a:ext cx="4239341" cy="595896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5400" b="1" kern="1200" dirty="0">
                  <a:solidFill>
                    <a:srgbClr val="FCFFEF"/>
                  </a:solidFill>
                  <a:effectLst/>
                  <a:latin typeface="Calibri" panose="020F0502020204030204" pitchFamily="34" charset="0"/>
                  <a:ea typeface="Cascadia Mono" panose="020B0609020000020004"/>
                  <a:cs typeface="Times New Roman" panose="02020603050405020304" pitchFamily="18" charset="0"/>
                </a:rPr>
                <a:t>BÀI TẬP CUỐI CHUYÊN ĐỀ 1</a:t>
              </a:r>
              <a:endParaRPr lang="en-US" sz="5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sp>
          <p:nvSpPr>
            <p:cNvPr id="115" name="TextBox 321">
              <a:extLst>
                <a:ext uri="{FF2B5EF4-FFF2-40B4-BE49-F238E27FC236}">
                  <a16:creationId xmlns:a16="http://schemas.microsoft.com/office/drawing/2014/main" id="{EFE5FD9A-8DAE-41E9-BE5B-4B8636094028}"/>
                </a:ext>
              </a:extLst>
            </p:cNvPr>
            <p:cNvSpPr txBox="1"/>
            <p:nvPr/>
          </p:nvSpPr>
          <p:spPr>
            <a:xfrm>
              <a:off x="366091" y="108752"/>
              <a:ext cx="715323" cy="872484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marL="0" marR="0" algn="ctr">
                <a:lnSpc>
                  <a:spcPct val="106000"/>
                </a:lnSpc>
                <a:spcBef>
                  <a:spcPts val="0"/>
                </a:spcBef>
                <a:spcAft>
                  <a:spcPts val="800"/>
                </a:spcAft>
              </a:pPr>
              <a:r>
                <a:rPr lang="en-US" sz="6000" b="1" dirty="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Times New Roman" panose="02020603050405020304" pitchFamily="18" charset="0"/>
                </a:rPr>
                <a:t>3</a:t>
              </a:r>
              <a:endParaRPr lang="en-US" sz="6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2" name="TextBox 101">
            <a:hlinkClick r:id="rId5" action="ppaction://hlinksldjump"/>
            <a:extLst>
              <a:ext uri="{FF2B5EF4-FFF2-40B4-BE49-F238E27FC236}">
                <a16:creationId xmlns:a16="http://schemas.microsoft.com/office/drawing/2014/main" id="{BAEB5466-4C1B-4638-9636-3B6E0C9AAB7D}"/>
              </a:ext>
            </a:extLst>
          </p:cNvPr>
          <p:cNvSpPr txBox="1"/>
          <p:nvPr/>
        </p:nvSpPr>
        <p:spPr>
          <a:xfrm>
            <a:off x="6091272" y="9537944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</p:txBody>
      </p:sp>
      <p:sp>
        <p:nvSpPr>
          <p:cNvPr id="110" name="Rounded Rectangle 89">
            <a:extLst>
              <a:ext uri="{FF2B5EF4-FFF2-40B4-BE49-F238E27FC236}">
                <a16:creationId xmlns:a16="http://schemas.microsoft.com/office/drawing/2014/main" id="{78B20CFC-446B-42E5-85ED-50B94B662AEB}"/>
              </a:ext>
            </a:extLst>
          </p:cNvPr>
          <p:cNvSpPr/>
          <p:nvPr/>
        </p:nvSpPr>
        <p:spPr>
          <a:xfrm>
            <a:off x="4703589" y="9481001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1" name="TextBox 110">
            <a:extLst>
              <a:ext uri="{FF2B5EF4-FFF2-40B4-BE49-F238E27FC236}">
                <a16:creationId xmlns:a16="http://schemas.microsoft.com/office/drawing/2014/main" id="{B67407D7-D87E-4095-B0D2-2F923DC9EADF}"/>
              </a:ext>
            </a:extLst>
          </p:cNvPr>
          <p:cNvSpPr txBox="1"/>
          <p:nvPr/>
        </p:nvSpPr>
        <p:spPr>
          <a:xfrm>
            <a:off x="5086004" y="9478355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16" name="TextBox 115">
            <a:hlinkClick r:id="rId9" action="ppaction://hlinksldjump"/>
            <a:extLst>
              <a:ext uri="{FF2B5EF4-FFF2-40B4-BE49-F238E27FC236}">
                <a16:creationId xmlns:a16="http://schemas.microsoft.com/office/drawing/2014/main" id="{0AD807C6-8AB3-4501-A178-7D8FE6205809}"/>
              </a:ext>
            </a:extLst>
          </p:cNvPr>
          <p:cNvSpPr txBox="1"/>
          <p:nvPr/>
        </p:nvSpPr>
        <p:spPr>
          <a:xfrm>
            <a:off x="11335426" y="9518396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1.18</a:t>
            </a:r>
          </a:p>
        </p:txBody>
      </p:sp>
      <p:sp>
        <p:nvSpPr>
          <p:cNvPr id="117" name="Rounded Rectangle 93">
            <a:extLst>
              <a:ext uri="{FF2B5EF4-FFF2-40B4-BE49-F238E27FC236}">
                <a16:creationId xmlns:a16="http://schemas.microsoft.com/office/drawing/2014/main" id="{4DA59C9C-2642-4852-A7E9-69AE5BC8DD9E}"/>
              </a:ext>
            </a:extLst>
          </p:cNvPr>
          <p:cNvSpPr/>
          <p:nvPr/>
        </p:nvSpPr>
        <p:spPr>
          <a:xfrm>
            <a:off x="10073365" y="9575498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C6380A0F-F739-4824-A15B-CED31A6FC5ED}"/>
              </a:ext>
            </a:extLst>
          </p:cNvPr>
          <p:cNvSpPr txBox="1"/>
          <p:nvPr/>
        </p:nvSpPr>
        <p:spPr>
          <a:xfrm>
            <a:off x="10421026" y="9547448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  <p:sp>
        <p:nvSpPr>
          <p:cNvPr id="119" name="TextBox 118">
            <a:hlinkClick r:id="rId7" action="ppaction://hlinksldjump"/>
            <a:extLst>
              <a:ext uri="{FF2B5EF4-FFF2-40B4-BE49-F238E27FC236}">
                <a16:creationId xmlns:a16="http://schemas.microsoft.com/office/drawing/2014/main" id="{12261B8D-5FAF-41A0-8A54-43A6360B4849}"/>
              </a:ext>
            </a:extLst>
          </p:cNvPr>
          <p:cNvSpPr txBox="1"/>
          <p:nvPr/>
        </p:nvSpPr>
        <p:spPr>
          <a:xfrm>
            <a:off x="6091272" y="12183055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1.19</a:t>
            </a:r>
          </a:p>
        </p:txBody>
      </p:sp>
      <p:sp>
        <p:nvSpPr>
          <p:cNvPr id="120" name="Rounded Rectangle 89">
            <a:extLst>
              <a:ext uri="{FF2B5EF4-FFF2-40B4-BE49-F238E27FC236}">
                <a16:creationId xmlns:a16="http://schemas.microsoft.com/office/drawing/2014/main" id="{2FC5FCA0-12D6-49A1-9CE6-3F913FB716AC}"/>
              </a:ext>
            </a:extLst>
          </p:cNvPr>
          <p:cNvSpPr/>
          <p:nvPr/>
        </p:nvSpPr>
        <p:spPr>
          <a:xfrm>
            <a:off x="4703589" y="12126112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140BB739-04BB-42D3-824C-A0E6CC5BF634}"/>
              </a:ext>
            </a:extLst>
          </p:cNvPr>
          <p:cNvSpPr txBox="1"/>
          <p:nvPr/>
        </p:nvSpPr>
        <p:spPr>
          <a:xfrm>
            <a:off x="5086004" y="12123466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</a:p>
        </p:txBody>
      </p:sp>
      <p:sp>
        <p:nvSpPr>
          <p:cNvPr id="122" name="TextBox 121">
            <a:hlinkClick r:id="rId10" action="ppaction://hlinksldjump"/>
            <a:extLst>
              <a:ext uri="{FF2B5EF4-FFF2-40B4-BE49-F238E27FC236}">
                <a16:creationId xmlns:a16="http://schemas.microsoft.com/office/drawing/2014/main" id="{855AB1F0-2859-4C32-A304-E058747F6673}"/>
              </a:ext>
            </a:extLst>
          </p:cNvPr>
          <p:cNvSpPr txBox="1"/>
          <p:nvPr/>
        </p:nvSpPr>
        <p:spPr>
          <a:xfrm>
            <a:off x="11335426" y="12163507"/>
            <a:ext cx="899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sz="4800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1.20</a:t>
            </a:r>
          </a:p>
        </p:txBody>
      </p:sp>
      <p:sp>
        <p:nvSpPr>
          <p:cNvPr id="123" name="Rounded Rectangle 93">
            <a:extLst>
              <a:ext uri="{FF2B5EF4-FFF2-40B4-BE49-F238E27FC236}">
                <a16:creationId xmlns:a16="http://schemas.microsoft.com/office/drawing/2014/main" id="{31AA3A83-D12F-48B3-A27E-D55EE70ACD22}"/>
              </a:ext>
            </a:extLst>
          </p:cNvPr>
          <p:cNvSpPr/>
          <p:nvPr/>
        </p:nvSpPr>
        <p:spPr>
          <a:xfrm>
            <a:off x="10073365" y="12220609"/>
            <a:ext cx="1269206" cy="804672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310AB8A4-B80D-4C7A-8B07-2F72BB213836}"/>
              </a:ext>
            </a:extLst>
          </p:cNvPr>
          <p:cNvSpPr txBox="1"/>
          <p:nvPr/>
        </p:nvSpPr>
        <p:spPr>
          <a:xfrm>
            <a:off x="10421026" y="12192559"/>
            <a:ext cx="543740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2218425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01925" y="2209800"/>
                <a:ext cx="23180149" cy="998220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i="1" dirty="0"/>
                  <a:t>Lời </a:t>
                </a:r>
                <a:r>
                  <a:rPr lang="en-US" b="1" i="1" dirty="0" err="1"/>
                  <a:t>giải</a:t>
                </a:r>
                <a:endParaRPr lang="en-US" b="1" i="1" dirty="0"/>
              </a:p>
              <a:p>
                <a:pPr>
                  <a:lnSpc>
                    <a:spcPct val="107000"/>
                  </a:lnSpc>
                  <a:spcAft>
                    <a:spcPts val="800"/>
                  </a:spcAft>
                </a:pP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Gọi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cam,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quýt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thanh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yên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4800" b="1" dirty="0" err="1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4800" b="1" dirty="0"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𝒙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𝒚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𝒛</m:t>
                    </m:r>
                  </m:oMath>
                </a14:m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(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),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Cambria Math" panose="02040503050406030204" pitchFamily="18" charset="0"/>
                          </a:rPr>
                          <m:t>∈</m:t>
                        </m:r>
                        <m:sSup>
                          <m:sSup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Cambria Math" panose="02040503050406030204" pitchFamily="18" charset="0"/>
                              </a:rPr>
                              <m:t>ℕ</m:t>
                            </m:r>
                          </m:e>
                          <m:sup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∗</m:t>
                            </m:r>
                          </m:sup>
                        </m:sSup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,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&lt;</m:t>
                        </m:r>
                        <m:r>
                          <a:rPr lang="en-US" sz="4800" b="1" i="1" smtClean="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𝟏𝟎𝟎</m:t>
                        </m:r>
                      </m:e>
                    </m:d>
                    <m:r>
                      <a:rPr lang="en-US" sz="4800" b="1" i="1" smtClean="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endParaRPr lang="en-US" sz="4800" b="1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Theo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đề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bài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ta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lập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được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hệ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phương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 </a:t>
                </a:r>
                <a:r>
                  <a:rPr lang="en-US" sz="4800" b="1" dirty="0" err="1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trình</a:t>
                </a:r>
                <a:r>
                  <a:rPr lang="en-US" sz="4800" b="1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</a:rPr>
                  <a:t>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effectLst/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effectLst/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&amp;&amp;&amp;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𝟏𝟎𝟎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</m:t>
                            </m:r>
                            <m:d>
                              <m:d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e>
                            </m:d>
                          </m:e>
                          <m:e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&amp;&amp;&amp;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𝟓</m:t>
                                </m:r>
                              </m:den>
                            </m:f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𝟓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&amp;=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𝟔𝟎</m:t>
                            </m:r>
                            <m:r>
                              <a:rPr lang="en-US" sz="4800" b="1" i="1" smtClean="0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     </m:t>
                            </m:r>
                            <m:d>
                              <m:dPr>
                                <m:ctrlPr>
                                  <a:rPr lang="en-US" b="1" i="1">
                                    <a:effectLst/>
                                    <a:latin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4800" b="1" i="1" smtClean="0">
                                    <a:effectLst/>
                                    <a:latin typeface="Cambria Math" panose="02040503050406030204" pitchFamily="18" charset="0"/>
                                    <a:ea typeface="Calibri" panose="020F0502020204030204" pitchFamily="34" charset="0"/>
                                    <a:cs typeface="Times New Roman" panose="02020603050405020304" pitchFamily="18" charset="0"/>
                                  </a:rPr>
                                  <m:t>𝟐</m:t>
                                </m:r>
                              </m:e>
                            </m:d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pPr marL="0" indent="0">
                  <a:buNone/>
                </a:pPr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suy</a:t>
                </a:r>
                <a:r>
                  <a:rPr lang="en-US" b="1" dirty="0"/>
                  <a:t> ra: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𝟏𝟎𝟎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𝟕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𝟏𝟔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𝟏𝟐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𝒛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Vì</a:t>
                </a:r>
                <a:r>
                  <a:rPr lang="en-US" b="1" dirty="0"/>
                  <a:t> </a:t>
                </a:r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</m:e>
                        </m:eqArr>
                      </m:e>
                    </m:d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𝒌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 dirty="0"/>
              </a:p>
              <a:p>
                <a:r>
                  <a:rPr lang="en-US" b="1" dirty="0" err="1"/>
                  <a:t>Để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nguyên</a:t>
                </a:r>
                <a:r>
                  <a:rPr lang="en-US" b="1" dirty="0"/>
                  <a:t> </a:t>
                </a:r>
                <a:r>
                  <a:rPr lang="en-US" b="1" dirty="0" err="1"/>
                  <a:t>dương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𝒌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r>
                  <a:rPr lang="en-US" b="1" dirty="0"/>
                  <a:t> </a:t>
                </a:r>
              </a:p>
              <a:p>
                <a:r>
                  <a:rPr lang="en-US" b="1" dirty="0"/>
                  <a:t>Từ </a:t>
                </a:r>
                <a:r>
                  <a:rPr lang="en-US" b="1" dirty="0" err="1"/>
                  <a:t>đó</a:t>
                </a:r>
                <a:r>
                  <a:rPr lang="en-US" b="1" dirty="0"/>
                  <a:t> </a:t>
                </a:r>
                <a:r>
                  <a:rPr lang="en-US" b="1" dirty="0" err="1"/>
                  <a:t>tìm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𝒛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</m:oMath>
                </a14:m>
                <a:endParaRPr lang="en-US" b="1" i="1" dirty="0"/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cam,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𝟗𝟎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</a:t>
                </a:r>
                <a:r>
                  <a:rPr lang="en-US" b="1" dirty="0" err="1"/>
                  <a:t>quýt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</a:rPr>
                      <m:t>𝟔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quả</a:t>
                </a:r>
                <a:r>
                  <a:rPr lang="en-US" b="1" dirty="0"/>
                  <a:t> </a:t>
                </a:r>
                <a:r>
                  <a:rPr lang="en-US" b="1" dirty="0" err="1"/>
                  <a:t>thanh</a:t>
                </a:r>
                <a:r>
                  <a:rPr lang="en-US" b="1" dirty="0"/>
                  <a:t> </a:t>
                </a:r>
                <a:r>
                  <a:rPr lang="en-US" b="1" dirty="0" err="1"/>
                  <a:t>yên</a:t>
                </a:r>
                <a:r>
                  <a:rPr lang="en-US" b="1" dirty="0"/>
                  <a:t>. </a:t>
                </a:r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925" y="2209800"/>
                <a:ext cx="23180149" cy="9982200"/>
              </a:xfrm>
              <a:prstGeom prst="rect">
                <a:avLst/>
              </a:prstGeom>
              <a:blipFill>
                <a:blip r:embed="rId3"/>
                <a:stretch>
                  <a:fillRect l="-1183" t="-201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" name="Object 3">
            <a:extLst>
              <a:ext uri="{FF2B5EF4-FFF2-40B4-BE49-F238E27FC236}">
                <a16:creationId xmlns:a16="http://schemas.microsoft.com/office/drawing/2014/main" id="{4E46FC4D-B718-493F-AB89-A05DAB6117E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14102" imgH="177492" progId="Equation.DSMT4">
                  <p:embed/>
                </p:oleObj>
              </mc:Choice>
              <mc:Fallback>
                <p:oleObj name="Equation" r:id="rId4" imgW="114102" imgH="177492" progId="Equation.DSMT4">
                  <p:embed/>
                  <p:pic>
                    <p:nvPicPr>
                      <p:cNvPr id="4" name="Object 3">
                        <a:extLst>
                          <a:ext uri="{FF2B5EF4-FFF2-40B4-BE49-F238E27FC236}">
                            <a16:creationId xmlns:a16="http://schemas.microsoft.com/office/drawing/2014/main" id="{4E46FC4D-B718-493F-AB89-A05DAB6117E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1852169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2DA5744-6DBB-4C78-A1B4-0A13A78626F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10058400" y="1900335"/>
                <a:ext cx="13792200" cy="11554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r>
                  <a:rPr lang="en-US" b="1" dirty="0" err="1"/>
                  <a:t>Gọi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).</a:t>
                </a:r>
              </a:p>
              <a:p>
                <a:r>
                  <a:rPr lang="en-US" b="1" dirty="0" err="1"/>
                  <a:t>Điều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𝐱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𝐲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𝐳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1" i="0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Từ</a:t>
                </a:r>
                <a:r>
                  <a:rPr lang="en-US" b="1" dirty="0"/>
                  <a:t> </a:t>
                </a:r>
                <a:r>
                  <a:rPr lang="en-US" b="1" dirty="0" err="1"/>
                  <a:t>dữ</a:t>
                </a:r>
                <a:r>
                  <a:rPr lang="en-US" b="1" dirty="0"/>
                  <a:t> </a:t>
                </a:r>
                <a:r>
                  <a:rPr lang="en-US" b="1" dirty="0" err="1"/>
                  <a:t>kiện</a:t>
                </a:r>
                <a:r>
                  <a:rPr lang="en-US" b="1" dirty="0"/>
                  <a:t> </a:t>
                </a:r>
                <a:r>
                  <a:rPr lang="en-US" b="1" dirty="0" err="1"/>
                  <a:t>bài</a:t>
                </a:r>
                <a:r>
                  <a:rPr lang="en-US" b="1" dirty="0"/>
                  <a:t> </a:t>
                </a:r>
                <a:r>
                  <a:rPr lang="en-US" b="1" dirty="0" err="1"/>
                  <a:t>toán</a:t>
                </a:r>
                <a:r>
                  <a:rPr lang="en-US" b="1" dirty="0"/>
                  <a:t> ta </a:t>
                </a:r>
                <a:r>
                  <a:rPr lang="en-US" b="1" dirty="0" err="1"/>
                  <a:t>lập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phương</a:t>
                </a:r>
                <a:r>
                  <a:rPr lang="en-US" b="1" dirty="0"/>
                  <a:t> </a:t>
                </a:r>
                <a:r>
                  <a:rPr lang="en-US" b="1" dirty="0" err="1"/>
                  <a:t>trình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𝐳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𝟒</m:t>
                                </m:r>
                              </m:den>
                            </m:f>
                            <m:d>
                              <m:d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𝐱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0" smtClean="0">
                                    <a:latin typeface="Cambria Math" panose="02040503050406030204" pitchFamily="18" charset="0"/>
                                  </a:rPr>
                                  <m:t>𝐲</m:t>
                                </m:r>
                              </m:e>
                            </m:d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𝟐𝟎𝟒</m:t>
                            </m:r>
                          </m:e>
                        </m:eqAr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: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𝐱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𝟔𝟎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𝐲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𝟏𝟑𝟐</m:t>
                            </m:r>
                          </m:e>
                          <m:e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𝐳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0" smtClean="0">
                                <a:latin typeface="Cambria Math" panose="02040503050406030204" pitchFamily="18" charset="0"/>
                              </a:rPr>
                              <m:t>𝟏𝟓𝟔</m:t>
                            </m:r>
                          </m:e>
                        </m:eqArr>
                      </m:e>
                    </m:d>
                    <m:r>
                      <a:rPr lang="en-US" b="1" i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b="1" dirty="0"/>
              </a:p>
              <a:p>
                <a:r>
                  <a:rPr lang="en-US" b="1" dirty="0" err="1"/>
                  <a:t>Vậy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,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lần</a:t>
                </a:r>
                <a:r>
                  <a:rPr lang="en-US" b="1" dirty="0"/>
                  <a:t> </a:t>
                </a:r>
                <a:r>
                  <a:rPr lang="en-US" b="1" dirty="0" err="1"/>
                  <a:t>lượt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𝟔𝟎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𝟏𝟑𝟐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), </a:t>
                </a:r>
                <a14:m>
                  <m:oMath xmlns:m="http://schemas.openxmlformats.org/officeDocument/2006/math">
                    <m:r>
                      <a:rPr lang="en-US" b="1" i="0" smtClean="0">
                        <a:latin typeface="Cambria Math" panose="02040503050406030204" pitchFamily="18" charset="0"/>
                      </a:rPr>
                      <m:t>𝟏𝟓𝟔</m:t>
                    </m:r>
                  </m:oMath>
                </a14:m>
                <a:r>
                  <a:rPr lang="en-US" b="1" dirty="0"/>
                  <a:t> (</a:t>
                </a:r>
                <a:r>
                  <a:rPr lang="en-US" b="1" dirty="0" err="1"/>
                  <a:t>đồng</a:t>
                </a:r>
                <a:r>
                  <a:rPr lang="en-US" b="1" dirty="0"/>
                  <a:t>).</a:t>
                </a:r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2" name="Content Placeholder 2">
                <a:extLst>
                  <a:ext uri="{FF2B5EF4-FFF2-40B4-BE49-F238E27FC236}">
                    <a16:creationId xmlns:a16="http://schemas.microsoft.com/office/drawing/2014/main" id="{C2DA5744-6DBB-4C78-A1B4-0A13A78626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58400" y="1900335"/>
                <a:ext cx="13792200" cy="11554691"/>
              </a:xfrm>
              <a:prstGeom prst="rect">
                <a:avLst/>
              </a:prstGeom>
              <a:blipFill>
                <a:blip r:embed="rId2"/>
                <a:stretch>
                  <a:fillRect l="-1943" t="-174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533400" y="1905000"/>
                <a:ext cx="9296400" cy="11554691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 algn="just">
                  <a:buNone/>
                </a:pPr>
                <a:r>
                  <a:rPr lang="en-US" b="1" i="1" dirty="0" err="1"/>
                  <a:t>Bài</a:t>
                </a:r>
                <a:r>
                  <a:rPr lang="en-US" b="1" i="1" dirty="0"/>
                  <a:t> 1.26 </a:t>
                </a:r>
                <a:r>
                  <a:rPr lang="en-US" b="1" dirty="0" err="1"/>
                  <a:t>Một</a:t>
                </a:r>
                <a:r>
                  <a:rPr lang="en-US" b="1" dirty="0"/>
                  <a:t> con </a:t>
                </a:r>
                <a:r>
                  <a:rPr lang="en-US" b="1" dirty="0" err="1"/>
                  <a:t>ngựa</a:t>
                </a:r>
                <a:r>
                  <a:rPr lang="en-US" b="1" dirty="0"/>
                  <a:t> </a:t>
                </a:r>
                <a:r>
                  <a:rPr lang="en-US" b="1" dirty="0" err="1"/>
                  <a:t>giá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𝟐𝟎𝟒</m:t>
                    </m:r>
                    <m:r>
                      <a:rPr lang="en-US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b="1" dirty="0" err="1"/>
                  <a:t>đồng</a:t>
                </a:r>
                <a:r>
                  <a:rPr lang="en-US" b="1" dirty="0"/>
                  <a:t> (</a:t>
                </a:r>
                <a:r>
                  <a:rPr lang="en-US" b="1" dirty="0" err="1"/>
                  <a:t>đơn</a:t>
                </a:r>
                <a:r>
                  <a:rPr lang="en-US" b="1" dirty="0"/>
                  <a:t> </a:t>
                </a:r>
                <a:r>
                  <a:rPr lang="en-US" b="1" dirty="0" err="1"/>
                  <a:t>vị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cổ</a:t>
                </a:r>
                <a:r>
                  <a:rPr lang="en-US" b="1" dirty="0"/>
                  <a:t>).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muốn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nhưng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không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.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nhất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 </a:t>
                </a:r>
                <a:r>
                  <a:rPr lang="en-US" b="1" dirty="0" err="1"/>
                  <a:t>với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kia</a:t>
                </a:r>
                <a:r>
                  <a:rPr lang="en-US" b="1" dirty="0"/>
                  <a:t>: “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nửa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đủ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ngựa</a:t>
                </a:r>
                <a:r>
                  <a:rPr lang="en-US" b="1" dirty="0"/>
                  <a:t>”.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: “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,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sẽ</a:t>
                </a:r>
                <a:r>
                  <a:rPr lang="en-US" b="1" dirty="0"/>
                  <a:t> </a:t>
                </a:r>
                <a:r>
                  <a:rPr lang="en-US" b="1" dirty="0" err="1"/>
                  <a:t>mua</a:t>
                </a:r>
                <a:r>
                  <a:rPr lang="en-US" b="1" dirty="0"/>
                  <a:t>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:r>
                  <a:rPr lang="en-US" b="1" dirty="0" err="1"/>
                  <a:t>ngựa</a:t>
                </a:r>
                <a:r>
                  <a:rPr lang="en-US" b="1" dirty="0"/>
                  <a:t>”;</a:t>
                </a:r>
              </a:p>
              <a:p>
                <a:pPr algn="just"/>
                <a:r>
                  <a:rPr lang="en-US" b="1" dirty="0" err="1"/>
                  <a:t>Người</a:t>
                </a:r>
                <a:r>
                  <a:rPr lang="en-US" b="1" dirty="0"/>
                  <a:t> </a:t>
                </a:r>
                <a:r>
                  <a:rPr lang="en-US" b="1" dirty="0" err="1"/>
                  <a:t>thứ</a:t>
                </a:r>
                <a:r>
                  <a:rPr lang="en-US" b="1" dirty="0"/>
                  <a:t>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lại</a:t>
                </a:r>
                <a:r>
                  <a:rPr lang="en-US" b="1" dirty="0"/>
                  <a:t> </a:t>
                </a:r>
                <a:r>
                  <a:rPr lang="en-US" b="1" dirty="0" err="1"/>
                  <a:t>nói</a:t>
                </a:r>
                <a:r>
                  <a:rPr lang="en-US" b="1" dirty="0"/>
                  <a:t>: “</a:t>
                </a:r>
                <a:r>
                  <a:rPr lang="en-US" b="1" dirty="0" err="1"/>
                  <a:t>Chỉ</a:t>
                </a:r>
                <a:r>
                  <a:rPr lang="en-US" b="1" dirty="0"/>
                  <a:t> </a:t>
                </a:r>
                <a:r>
                  <a:rPr lang="en-US" b="1" dirty="0" err="1"/>
                  <a:t>cần</a:t>
                </a:r>
                <a:r>
                  <a:rPr lang="en-US" b="1" dirty="0"/>
                  <a:t> </a:t>
                </a:r>
                <a:r>
                  <a:rPr lang="en-US" b="1" dirty="0" err="1"/>
                  <a:t>mỗi</a:t>
                </a:r>
                <a:r>
                  <a:rPr lang="en-US" b="1" dirty="0"/>
                  <a:t> </a:t>
                </a:r>
                <a:r>
                  <a:rPr lang="en-US" b="1" dirty="0" err="1"/>
                  <a:t>anh</a:t>
                </a:r>
                <a:r>
                  <a:rPr lang="en-US" b="1" dirty="0"/>
                  <a:t> </a:t>
                </a:r>
                <a:r>
                  <a:rPr lang="en-US" b="1" dirty="0" err="1"/>
                  <a:t>cho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 </a:t>
                </a:r>
                <a:r>
                  <a:rPr lang="en-US" b="1" dirty="0" err="1"/>
                  <a:t>vay</a:t>
                </a:r>
                <a:r>
                  <a:rPr lang="en-US" b="1" dirty="0"/>
                  <a:t> </a:t>
                </a:r>
                <a:r>
                  <a:rPr lang="en-US" b="1" dirty="0" err="1"/>
                  <a:t>một</a:t>
                </a:r>
                <a:r>
                  <a:rPr lang="en-US" b="1" dirty="0"/>
                  <a:t> </a:t>
                </a:r>
                <a:r>
                  <a:rPr lang="en-US" b="1" dirty="0" err="1"/>
                  <a:t>phần</a:t>
                </a:r>
                <a:r>
                  <a:rPr lang="en-US" b="1" dirty="0"/>
                  <a:t> </a:t>
                </a:r>
                <a:r>
                  <a:rPr lang="en-US" b="1" dirty="0" err="1"/>
                  <a:t>tư</a:t>
                </a:r>
                <a:r>
                  <a:rPr lang="en-US" b="1" dirty="0"/>
                  <a:t> </a:t>
                </a:r>
                <a:r>
                  <a:rPr lang="en-US" b="1" dirty="0" err="1"/>
                  <a:t>số</a:t>
                </a:r>
                <a:r>
                  <a:rPr lang="en-US" b="1" dirty="0"/>
                  <a:t> </a:t>
                </a:r>
                <a:r>
                  <a:rPr lang="en-US" b="1" dirty="0" err="1"/>
                  <a:t>tiền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mình</a:t>
                </a:r>
                <a:r>
                  <a:rPr lang="en-US" b="1" dirty="0"/>
                  <a:t> </a:t>
                </a:r>
                <a:r>
                  <a:rPr lang="en-US" b="1" dirty="0" err="1"/>
                  <a:t>thì</a:t>
                </a:r>
                <a:r>
                  <a:rPr lang="en-US" b="1" dirty="0"/>
                  <a:t> con </a:t>
                </a:r>
                <a:r>
                  <a:rPr lang="en-US" b="1" dirty="0" err="1"/>
                  <a:t>ngựa</a:t>
                </a:r>
                <a:r>
                  <a:rPr lang="en-US" b="1" dirty="0"/>
                  <a:t> </a:t>
                </a:r>
                <a:r>
                  <a:rPr lang="en-US" b="1" dirty="0" err="1"/>
                  <a:t>sẽ</a:t>
                </a:r>
                <a:r>
                  <a:rPr lang="en-US" b="1" dirty="0"/>
                  <a:t> </a:t>
                </a:r>
                <a:r>
                  <a:rPr lang="en-US" b="1" dirty="0" err="1"/>
                  <a:t>là</a:t>
                </a:r>
                <a:r>
                  <a:rPr lang="en-US" b="1" dirty="0"/>
                  <a:t> </a:t>
                </a:r>
                <a:r>
                  <a:rPr lang="en-US" b="1" dirty="0" err="1"/>
                  <a:t>của</a:t>
                </a:r>
                <a:r>
                  <a:rPr lang="en-US" b="1" dirty="0"/>
                  <a:t> </a:t>
                </a:r>
                <a:r>
                  <a:rPr lang="en-US" b="1" dirty="0" err="1"/>
                  <a:t>tôi</a:t>
                </a:r>
                <a:r>
                  <a:rPr lang="en-US" b="1" dirty="0"/>
                  <a:t>”.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5" name="Content Placeholder 2">
                <a:extLst>
                  <a:ext uri="{FF2B5EF4-FFF2-40B4-BE49-F238E27FC236}">
                    <a16:creationId xmlns:a16="http://schemas.microsoft.com/office/drawing/2014/main" id="{7BC8012E-6D3F-4A59-B49C-3101370716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0" y="1905000"/>
                <a:ext cx="9296400" cy="11554691"/>
              </a:xfrm>
              <a:prstGeom prst="rect">
                <a:avLst/>
              </a:prstGeom>
              <a:blipFill>
                <a:blip r:embed="rId3"/>
                <a:stretch>
                  <a:fillRect l="-2947" t="-1740" r="-28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100636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06267" y="3180700"/>
            <a:ext cx="7904333" cy="10134471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859665" y="3180701"/>
                <a:ext cx="15067135" cy="10134472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 err="1"/>
                  <a:t>Lời</a:t>
                </a:r>
                <a:r>
                  <a:rPr lang="en-US" b="1" dirty="0"/>
                  <a:t>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e>
                        </m:eqArr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:endParaRPr lang="en-US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</m:eqArr>
                        </m:e>
                      </m:d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      </m:t>
                      </m:r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9665" y="3180701"/>
                <a:ext cx="15067135" cy="10134472"/>
              </a:xfrm>
              <a:prstGeom prst="rect">
                <a:avLst/>
              </a:prstGeom>
              <a:blipFill>
                <a:blip r:embed="rId3"/>
                <a:stretch>
                  <a:fillRect l="-1778" t="-198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0799" y="5562604"/>
                <a:ext cx="7904334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a)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effectLst/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𝟏𝟒</m:t>
                            </m:r>
                          </m:e>
                          <m:e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</a:rPr>
                              <m:t>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=−</m:t>
                            </m:r>
                            <m:r>
                              <a:rPr lang="en-US" sz="4800" b="1" i="1">
                                <a:effectLst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0799" y="5562604"/>
                <a:ext cx="7904334" cy="3189206"/>
              </a:xfrm>
              <a:prstGeom prst="rect">
                <a:avLst/>
              </a:prstGeom>
              <a:blipFill>
                <a:blip r:embed="rId4"/>
                <a:stretch>
                  <a:fillRect l="-3470" t="-4015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230432" y="10820400"/>
                <a:ext cx="14782800" cy="156966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rgbClr val="000000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4800" b="1" i="1" smtClean="0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𝒙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𝒚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𝒛</m:t>
                        </m:r>
                      </m:e>
                    </m:d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d>
                      <m:dPr>
                        <m:ctrlPr>
                          <a:rPr lang="en-US" sz="4800" b="1" i="1">
                            <a:effectLst/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𝟏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𝟐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;</m:t>
                        </m:r>
                        <m:r>
                          <a:rPr lang="en-US" sz="4800" b="1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𝟑</m:t>
                        </m: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230432" y="10820400"/>
                <a:ext cx="14782800" cy="1569660"/>
              </a:xfrm>
              <a:prstGeom prst="rect">
                <a:avLst/>
              </a:prstGeom>
              <a:blipFill>
                <a:blip r:embed="rId5"/>
                <a:stretch>
                  <a:fillRect l="-1856" t="-856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16989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  <p:bldP spid="2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52475" y="3101572"/>
            <a:ext cx="6434710" cy="10233427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7383749" y="3101573"/>
                <a:ext cx="16174867" cy="1023342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𝟑𝟕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1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b="1" i="1" dirty="0">
                  <a:latin typeface="Cambria Math" panose="02040503050406030204" pitchFamily="18" charset="0"/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𝟕𝟗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𝟕𝟗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𝟓𝟓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𝟏𝟕𝟖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𝟏𝟔𝟓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𝟑𝟑</m:t>
                                </m:r>
                              </m:den>
                            </m:f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 </a:t>
                </a:r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83749" y="3101573"/>
                <a:ext cx="16174867" cy="10233427"/>
              </a:xfrm>
              <a:prstGeom prst="rect">
                <a:avLst/>
              </a:prstGeom>
              <a:blipFill>
                <a:blip r:embed="rId3"/>
                <a:stretch>
                  <a:fillRect l="-1657" t="-196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0594" y="5059872"/>
                <a:ext cx="6345068" cy="466653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b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0594" y="5059872"/>
                <a:ext cx="6345068" cy="4666534"/>
              </a:xfrm>
              <a:prstGeom prst="rect">
                <a:avLst/>
              </a:prstGeom>
              <a:blipFill>
                <a:blip r:embed="rId4"/>
                <a:stretch>
                  <a:fillRect l="-4419" t="-2480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7734044" y="10751985"/>
                <a:ext cx="15813686" cy="258301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54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54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endParaRPr lang="en-US" altLang="en-US" sz="5400" b="1" dirty="0">
                  <a:solidFill>
                    <a:srgbClr val="000000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𝟕𝟗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𝟓𝟓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;−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𝟏𝟕𝟖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𝟏𝟔𝟓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𝟑𝟐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𝟑𝟑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kumimoji="0" lang="en-US" altLang="en-US" sz="72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734044" y="10751985"/>
                <a:ext cx="15813686" cy="2583015"/>
              </a:xfrm>
              <a:prstGeom prst="rect">
                <a:avLst/>
              </a:prstGeom>
              <a:blipFill>
                <a:blip r:embed="rId5"/>
                <a:stretch>
                  <a:fillRect l="-2082" t="-6132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62512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33426" y="3235979"/>
            <a:ext cx="7162800" cy="990282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8229600" y="3229884"/>
                <a:ext cx="15557161" cy="990282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</a:t>
                </a:r>
              </a:p>
              <a:p>
                <a:endParaRPr lang="en-US" sz="2000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b>
                              <m:sSub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𝟎</m:t>
                                </m:r>
                              </m:sub>
                            </m:sSub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𝟐𝟓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𝟖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𝟕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𝟔</m:t>
                                </m:r>
                                <m:sSub>
                                  <m:sSubPr>
                                    <m:ctrlP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𝒙</m:t>
                                    </m:r>
                                  </m:e>
                                  <m:sub>
                                    <m:r>
                                      <a:rPr lang="en-US" b="1" i="1">
                                        <a:latin typeface="Cambria Math" panose="02040503050406030204" pitchFamily="18" charset="0"/>
                                      </a:rPr>
                                      <m:t>𝟎</m:t>
                                    </m:r>
                                  </m:sub>
                                </m:sSub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𝟏𝟖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𝟒𝟐</m:t>
                                </m:r>
                              </m:den>
                            </m:f>
                          </m:e>
                        </m:eqArr>
                      </m:e>
                    </m:d>
                    <m:r>
                      <a:rPr lang="en-US" b="1" i="1" smtClean="0">
                        <a:latin typeface="Cambria Math" panose="02040503050406030204" pitchFamily="18" charset="0"/>
                      </a:rPr>
                      <m:t>    , 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b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sub>
                        </m:sSub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ℝ</m:t>
                        </m:r>
                      </m:e>
                    </m:d>
                  </m:oMath>
                </a14:m>
                <a:r>
                  <a:rPr lang="en-US" b="1" dirty="0"/>
                  <a:t>.</a:t>
                </a:r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29600" y="3229884"/>
                <a:ext cx="15557161" cy="9902824"/>
              </a:xfrm>
              <a:prstGeom prst="rect">
                <a:avLst/>
              </a:prstGeom>
              <a:blipFill>
                <a:blip r:embed="rId3"/>
                <a:stretch>
                  <a:fillRect l="-1723" t="-2030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14400" y="4960003"/>
                <a:ext cx="6829426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altLang="en-US" sz="4800" b="1" dirty="0" err="1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14400" y="4960003"/>
                <a:ext cx="6829426" cy="3189206"/>
              </a:xfrm>
              <a:prstGeom prst="rect">
                <a:avLst/>
              </a:prstGeom>
              <a:blipFill>
                <a:blip r:embed="rId4"/>
                <a:stretch>
                  <a:fillRect l="-4018" t="-4015" r="-52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8382000" y="10549693"/>
                <a:ext cx="15268574" cy="249068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Vậy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có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nghiệm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là</a:t>
                </a: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 </a:t>
                </a:r>
              </a:p>
              <a:p>
                <a:pPr lvl="0"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𝒚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</m:d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𝟖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</m:den>
                          </m:f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;</m:t>
                          </m:r>
                          <m:f>
                            <m:f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  <m:sSub>
                                <m:sSubPr>
                                  <m:ctrlP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𝒙</m:t>
                                  </m:r>
                                </m:e>
                                <m:sub>
                                  <m:r>
                                    <a:rPr lang="en-US" sz="4800" b="1" i="1">
                                      <a:latin typeface="Cambria Math" panose="02040503050406030204" pitchFamily="18" charset="0"/>
                                    </a:rPr>
                                    <m:t>𝟎</m:t>
                                  </m:r>
                                </m:sub>
                              </m:s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𝟏𝟖</m:t>
                              </m:r>
                            </m:num>
                            <m:den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𝟒𝟐</m:t>
                              </m:r>
                            </m:den>
                          </m:f>
                        </m:e>
                      </m:d>
                      <m:r>
                        <a:rPr lang="en-US" sz="4800" b="1" i="1" smtClean="0">
                          <a:latin typeface="Cambria Math" panose="02040503050406030204" pitchFamily="18" charset="0"/>
                        </a:rPr>
                        <m:t>, </m:t>
                      </m:r>
                      <m:d>
                        <m:d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b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</m:sub>
                          </m:sSub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ℝ</m:t>
                          </m:r>
                        </m:e>
                      </m:d>
                    </m:oMath>
                  </m:oMathPara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24" name="Rectangle 12">
                <a:extLst>
                  <a:ext uri="{FF2B5EF4-FFF2-40B4-BE49-F238E27FC236}">
                    <a16:creationId xmlns:a16="http://schemas.microsoft.com/office/drawing/2014/main" id="{8524564D-A5CD-4856-AB98-7F1AB20ED89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8382000" y="10549693"/>
                <a:ext cx="15268574" cy="2490682"/>
              </a:xfrm>
              <a:prstGeom prst="rect">
                <a:avLst/>
              </a:prstGeom>
              <a:blipFill>
                <a:blip r:embed="rId5"/>
                <a:stretch>
                  <a:fillRect l="-1796" t="-51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6198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62000" y="1905000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61999" y="3208616"/>
            <a:ext cx="8001002" cy="9821580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1.15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3999" y="3208616"/>
                <a:ext cx="14782797" cy="9821584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lang="en-US" b="1" i="1" dirty="0"/>
              </a:p>
              <a:p>
                <a:endParaRPr lang="en-US" sz="20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𝟒𝟖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𝟏𝟏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i="1" dirty="0"/>
              </a:p>
              <a:p>
                <a:pPr marL="0" indent="0">
                  <a:buNone/>
                </a:pPr>
                <a:endParaRPr lang="en-US" sz="2000" b="1" i="1" dirty="0"/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1" i="1">
                          <a:latin typeface="Cambria Math" panose="02040503050406030204" pitchFamily="18" charset="0"/>
                        </a:rPr>
                        <m:t>⇔</m:t>
                      </m:r>
                      <m:d>
                        <m:dPr>
                          <m:begChr m:val="{"/>
                          <m:endChr m:val=""/>
                          <m:ctrlPr>
                            <a:rPr lang="en-US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1" i="1"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𝟓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𝟕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𝒛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𝟐𝟒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𝟐𝟓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𝟔𝟏</m:t>
                              </m:r>
                            </m:e>
                            <m:e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𝟎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𝒚</m:t>
                              </m:r>
                              <m:r>
                                <a:rPr lang="en-US" b="1" i="1" smtClean="0"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𝟏𝟑𝟑</m:t>
                              </m:r>
                              <m:r>
                                <a:rPr lang="en-US" b="1" i="1">
                                  <a:latin typeface="Cambria Math" panose="02040503050406030204" pitchFamily="18" charset="0"/>
                                </a:rPr>
                                <m:t>.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3999" y="3208616"/>
                <a:ext cx="14782797" cy="9821584"/>
              </a:xfrm>
              <a:prstGeom prst="rect">
                <a:avLst/>
              </a:prstGeom>
              <a:blipFill>
                <a:blip r:embed="rId3"/>
                <a:stretch>
                  <a:fillRect l="-1813" t="-204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52500" y="5263397"/>
                <a:ext cx="7620000" cy="3189206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Giải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hệ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phương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kumimoji="0" lang="en-US" altLang="en-US" sz="4800" b="1" i="0" u="none" strike="noStrike" cap="none" normalizeH="0" baseline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trình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  <a:r>
                  <a:rPr kumimoji="0" lang="en-US" altLang="en-US" sz="4800" b="1" i="0" u="none" strike="noStrike" cap="none" normalizeH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lang="en-US" altLang="en-US" sz="4800" b="1" dirty="0">
                    <a:solidFill>
                      <a:srgbClr val="000000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d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sz="4800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𝟔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𝟕</m:t>
                            </m:r>
                          </m:e>
                          <m:e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𝟗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𝒚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𝒛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sz="4800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</m:oMath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52500" y="5263397"/>
                <a:ext cx="7620000" cy="3189206"/>
              </a:xfrm>
              <a:prstGeom prst="rect">
                <a:avLst/>
              </a:prstGeom>
              <a:blipFill>
                <a:blip r:embed="rId4"/>
                <a:stretch>
                  <a:fillRect l="-3600" t="-381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4" name="Rectangle 12">
            <a:extLst>
              <a:ext uri="{FF2B5EF4-FFF2-40B4-BE49-F238E27FC236}">
                <a16:creationId xmlns:a16="http://schemas.microsoft.com/office/drawing/2014/main" id="{8524564D-A5CD-4856-AB98-7F1AB20ED8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67684" y="11990096"/>
            <a:ext cx="12335428" cy="811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Vậy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đã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vô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dirty="0" err="1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nghiệm</a:t>
            </a:r>
            <a:r>
              <a:rPr lang="en-US" sz="4800" b="1" dirty="0">
                <a:solidFill>
                  <a:srgbClr val="0000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4800" b="1" dirty="0"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56554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724678" y="1923661"/>
            <a:ext cx="231648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1: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hệ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phương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trình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bậc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nhất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ẩn</a:t>
            </a:r>
            <a:endParaRPr lang="en-US" b="1" dirty="0">
              <a:solidFill>
                <a:srgbClr val="00206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706268" y="3173937"/>
            <a:ext cx="23164799" cy="2845864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1.16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914400" y="6327235"/>
                <a:ext cx="22971968" cy="7131590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r>
                  <a:rPr lang="en-US" b="1" dirty="0"/>
                  <a:t>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Ta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c</m:t>
                    </m:r>
                    <m:r>
                      <m:rPr>
                        <m:nor/>
                      </m:rPr>
                      <a:rPr lang="en-US" b="1"/>
                      <m:t>ó: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.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num>
                      <m:den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p>
                              <m:sSup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𝒙</m:t>
                                </m:r>
                              </m:e>
                              <m:sup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sup>
                            </m:s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</m:e>
                        </m:d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d>
                          <m:d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</m:e>
                        </m:d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ì 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𝑨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𝑩𝒙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𝑪</m:t>
                        </m:r>
                      </m:num>
                      <m:den>
                        <m:sSup>
                          <m:sSup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n</m:t>
                    </m:r>
                    <m:r>
                      <m:rPr>
                        <m:nor/>
                      </m:rPr>
                      <a:rPr lang="en-US" b="1"/>
                      <m:t>ê</m:t>
                    </m:r>
                    <m:r>
                      <m:rPr>
                        <m:nor/>
                      </m:rPr>
                      <a:rPr lang="en-US" b="1"/>
                      <m:t>n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ta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suy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ra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𝑨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𝑩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𝟏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𝑪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𝟑</m:t>
                                </m:r>
                              </m:den>
                            </m:f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.</m:t>
                            </m:r>
                          </m:e>
                        </m:eqArr>
                      </m:e>
                    </m:d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ậ</m:t>
                    </m:r>
                    <m:r>
                      <m:rPr>
                        <m:nor/>
                      </m:rPr>
                      <a:rPr lang="en-US" b="1"/>
                      <m:t>y</m:t>
                    </m:r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 </m:t>
                    </m:r>
                    <m:r>
                      <m:rPr>
                        <m:nor/>
                      </m:rPr>
                      <a:rPr lang="en-US" b="1"/>
                      <m:t>v</m:t>
                    </m:r>
                    <m:r>
                      <m:rPr>
                        <m:nor/>
                      </m:rPr>
                      <a:rPr lang="en-US" b="1"/>
                      <m:t>à 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  <m:r>
                      <m:rPr>
                        <m:nor/>
                      </m:rPr>
                      <a:rPr lang="en-US" b="1"/>
                      <m:t>.</m:t>
                    </m:r>
                  </m:oMath>
                </a14:m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400" y="6327235"/>
                <a:ext cx="22971968" cy="7131590"/>
              </a:xfrm>
              <a:prstGeom prst="rect">
                <a:avLst/>
              </a:prstGeom>
              <a:blipFill>
                <a:blip r:embed="rId3"/>
                <a:stretch>
                  <a:fillRect l="-1167" t="-2816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38800" y="3481371"/>
                <a:ext cx="18745200" cy="223099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Tìm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các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số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thực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𝑨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𝑩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và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𝑪</m:t>
                    </m:r>
                  </m:oMath>
                </a14:m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thỏa</a:t>
                </a:r>
                <a:r>
                  <a:rPr lang="en-US" sz="4800" b="1" dirty="0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en-US" sz="4800" b="1" dirty="0" err="1"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mãn</a:t>
                </a:r>
                <a:r>
                  <a:rPr kumimoji="0" lang="en-US" altLang="en-US" sz="4800" b="1" i="0" u="none" strike="noStrike" cap="none" normalizeH="0" baseline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:</a:t>
                </a:r>
              </a:p>
              <a:p>
                <a:pPr defTabSz="91440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800" b="1" i="0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𝑨</m:t>
                          </m:r>
                        </m:num>
                        <m:den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  <m:r>
                        <a:rPr lang="en-US" sz="4800" b="1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48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𝑩𝒙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𝑪</m:t>
                          </m:r>
                        </m:num>
                        <m:den>
                          <m:sSup>
                            <m:sSupPr>
                              <m:ctrlPr>
                                <a:rPr lang="en-US" sz="48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8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𝒙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4800" b="1" i="1">
                              <a:latin typeface="Cambria Math" panose="02040503050406030204" pitchFamily="18" charset="0"/>
                            </a:rPr>
                            <m:t>𝟏</m:t>
                          </m:r>
                        </m:den>
                      </m:f>
                    </m:oMath>
                  </m:oMathPara>
                </a14:m>
                <a:endParaRPr kumimoji="0" lang="en-US" altLang="en-US" sz="48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638800" y="3481371"/>
                <a:ext cx="18745200" cy="2230995"/>
              </a:xfrm>
              <a:prstGeom prst="rect">
                <a:avLst/>
              </a:prstGeom>
              <a:blipFill>
                <a:blip r:embed="rId4"/>
                <a:stretch>
                  <a:fillRect l="-1463" t="-6011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01946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65922" y="1905000"/>
            <a:ext cx="238506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5922" y="2941748"/>
            <a:ext cx="23850600" cy="42210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22" y="7646663"/>
                <a:ext cx="23850600" cy="5612137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marL="914400" indent="-914400">
                  <a:buAutoNum type="alphaLcParenR"/>
                </a:pPr>
                <a:r>
                  <a:rPr lang="en-US" b="1" dirty="0" err="1"/>
                  <a:t>Parabol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ba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 	</a:t>
                </a:r>
              </a:p>
              <a:p>
                <a:pPr marL="0" indent="0">
                  <a:buNone/>
                </a:pPr>
                <a:r>
                  <a:rPr lang="en-US" b="1" dirty="0"/>
                  <a:t>			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𝟏𝟔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𝟖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𝟑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2" y="7646663"/>
                <a:ext cx="23850600" cy="5612137"/>
              </a:xfrm>
              <a:prstGeom prst="rect">
                <a:avLst/>
              </a:prstGeom>
              <a:blipFill>
                <a:blip r:embed="rId3"/>
                <a:stretch>
                  <a:fillRect l="-1175" t="-357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/>
                  <a:t>Tìm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mỗi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hợp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sau</a:t>
                </a:r>
                <a:r>
                  <a:rPr lang="en-US" sz="4800" b="1" dirty="0"/>
                  <a:t>:</a:t>
                </a: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nhận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  làm </a:t>
                </a:r>
                <a:r>
                  <a:rPr lang="en-US" sz="4800" b="1" dirty="0" err="1"/>
                  <a:t>trục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xứng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  <a:endParaRPr kumimoji="0" lang="en-US" altLang="en-US" sz="23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blipFill>
                <a:blip r:embed="rId4"/>
                <a:stretch>
                  <a:fillRect l="-1180" t="-2867" b="-9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2788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Title 1">
            <a:extLst>
              <a:ext uri="{FF2B5EF4-FFF2-40B4-BE49-F238E27FC236}">
                <a16:creationId xmlns:a16="http://schemas.microsoft.com/office/drawing/2014/main" id="{D87ADF89-46F9-4713-9744-A644701231B8}"/>
              </a:ext>
            </a:extLst>
          </p:cNvPr>
          <p:cNvSpPr txBox="1">
            <a:spLocks/>
          </p:cNvSpPr>
          <p:nvPr/>
        </p:nvSpPr>
        <p:spPr>
          <a:xfrm>
            <a:off x="265922" y="1905000"/>
            <a:ext cx="23850600" cy="99060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txBody>
          <a:bodyPr/>
          <a:lstStyle>
            <a:lvl1pPr algn="l" defTabSz="1828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kern="1200">
                <a:solidFill>
                  <a:schemeClr val="tx1"/>
                </a:solidFill>
                <a:latin typeface="Tomaho"/>
                <a:ea typeface="+mj-ea"/>
                <a:cs typeface="+mj-cs"/>
              </a:defRPr>
            </a:lvl1pPr>
          </a:lstStyle>
          <a:p>
            <a:pPr algn="ctr"/>
            <a:r>
              <a:rPr lang="en-US" b="1" dirty="0" err="1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Dạng</a:t>
            </a:r>
            <a:r>
              <a:rPr lang="en-US" b="1" dirty="0">
                <a:solidFill>
                  <a:srgbClr val="00206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2: </a:t>
            </a:r>
            <a:r>
              <a:rPr lang="vi-VN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của hệ phương trình bậc nhất ba ẩn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trong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giải</a:t>
            </a:r>
            <a:r>
              <a:rPr lang="en-US" b="1" spc="-150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spc="-150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toán</a:t>
            </a:r>
            <a:endParaRPr lang="en-US" b="1" spc="-150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</p:txBody>
      </p:sp>
      <p:sp>
        <p:nvSpPr>
          <p:cNvPr id="99" name="Content Placeholder 2">
            <a:extLst>
              <a:ext uri="{FF2B5EF4-FFF2-40B4-BE49-F238E27FC236}">
                <a16:creationId xmlns:a16="http://schemas.microsoft.com/office/drawing/2014/main" id="{14822BB7-DB89-4357-87F0-6E511FC44A6A}"/>
              </a:ext>
            </a:extLst>
          </p:cNvPr>
          <p:cNvSpPr txBox="1">
            <a:spLocks/>
          </p:cNvSpPr>
          <p:nvPr/>
        </p:nvSpPr>
        <p:spPr>
          <a:xfrm>
            <a:off x="265922" y="2941748"/>
            <a:ext cx="23850600" cy="4221052"/>
          </a:xfrm>
          <a:prstGeom prst="rect">
            <a:avLst/>
          </a:prstGeom>
          <a:solidFill>
            <a:srgbClr val="D6F7FE"/>
          </a:solidFill>
          <a:ln>
            <a:solidFill>
              <a:srgbClr val="00B0F0"/>
            </a:solidFill>
          </a:ln>
        </p:spPr>
        <p:txBody>
          <a:bodyPr/>
          <a:lstStyle>
            <a:lvl1pPr marL="457200" indent="-457200" algn="l" defTabSz="1828800" rtl="0" eaLnBrk="1" latinLnBrk="0" hangingPunct="1">
              <a:lnSpc>
                <a:spcPct val="90000"/>
              </a:lnSpc>
              <a:spcBef>
                <a:spcPts val="2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1pPr>
            <a:lvl2pPr marL="1371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2pPr>
            <a:lvl3pPr marL="2286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3pPr>
            <a:lvl4pPr marL="3200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4pPr>
            <a:lvl5pPr marL="41148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4800" kern="1200">
                <a:solidFill>
                  <a:schemeClr val="tx1"/>
                </a:solidFill>
                <a:latin typeface="Tomaho"/>
                <a:ea typeface="+mn-ea"/>
                <a:cs typeface="+mn-cs"/>
              </a:defRPr>
            </a:lvl5pPr>
            <a:lvl6pPr marL="50292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59436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68580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772400" indent="-457200" algn="l" defTabSz="18288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i="1" dirty="0" err="1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Bài</a:t>
            </a:r>
            <a:r>
              <a:rPr lang="en-US" b="1" i="1" dirty="0">
                <a:solidFill>
                  <a:srgbClr val="242452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1.17</a:t>
            </a:r>
          </a:p>
          <a:p>
            <a:endParaRPr lang="en-US" b="1" i="1" dirty="0">
              <a:solidFill>
                <a:srgbClr val="242452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65922" y="7315200"/>
                <a:ext cx="23850600" cy="6143625"/>
              </a:xfrm>
              <a:prstGeom prst="rect">
                <a:avLst/>
              </a:prstGeom>
              <a:solidFill>
                <a:srgbClr val="D6F7FE"/>
              </a:solidFill>
              <a:ln>
                <a:solidFill>
                  <a:srgbClr val="00B0F0"/>
                </a:solidFill>
              </a:ln>
            </p:spPr>
            <p:txBody>
              <a:bodyPr/>
              <a:lstStyle>
                <a:lvl1pPr marL="457200" indent="-457200" algn="l" defTabSz="1828800" rtl="0" eaLnBrk="1" latinLnBrk="0" hangingPunct="1">
                  <a:lnSpc>
                    <a:spcPct val="90000"/>
                  </a:lnSpc>
                  <a:spcBef>
                    <a:spcPts val="2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1pPr>
                <a:lvl2pPr marL="1371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2pPr>
                <a:lvl3pPr marL="2286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3pPr>
                <a:lvl4pPr marL="3200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4pPr>
                <a:lvl5pPr marL="41148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4800" kern="1200">
                    <a:solidFill>
                      <a:schemeClr val="tx1"/>
                    </a:solidFill>
                    <a:latin typeface="Tomaho"/>
                    <a:ea typeface="+mn-ea"/>
                    <a:cs typeface="+mn-cs"/>
                  </a:defRPr>
                </a:lvl5pPr>
                <a:lvl6pPr marL="50292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59436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68580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7772400" indent="-457200" algn="l" defTabSz="18288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3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indent="0">
                  <a:buNone/>
                </a:pPr>
                <a:r>
                  <a:rPr lang="en-US" b="1" dirty="0"/>
                  <a:t>Lời </a:t>
                </a:r>
                <a:r>
                  <a:rPr lang="en-US" b="1" dirty="0" err="1"/>
                  <a:t>giải</a:t>
                </a:r>
                <a:endParaRPr lang="en-US" b="1" dirty="0"/>
              </a:p>
              <a:p>
                <a:pPr marL="0" indent="0">
                  <a:buNone/>
                </a:pPr>
                <a:r>
                  <a:rPr lang="en-US" b="1" dirty="0"/>
                  <a:t>b) </a:t>
                </a:r>
                <a:r>
                  <a:rPr lang="en-US" b="1" dirty="0" err="1"/>
                  <a:t>Parabol</a:t>
                </a:r>
                <a:r>
                  <a:rPr lang="en-US" b="1" dirty="0"/>
                  <a:t> </a:t>
                </a:r>
                <a:r>
                  <a:rPr lang="en-US" b="1" dirty="0" err="1"/>
                  <a:t>nhận</a:t>
                </a:r>
                <a:r>
                  <a:rPr lang="en-US" b="1" dirty="0"/>
                  <a:t> </a:t>
                </a:r>
                <a:r>
                  <a:rPr lang="en-US" b="1" dirty="0" err="1"/>
                  <a:t>đường</a:t>
                </a:r>
                <a:r>
                  <a:rPr lang="en-US" b="1" dirty="0"/>
                  <a:t> </a:t>
                </a:r>
                <a:r>
                  <a:rPr lang="en-US" b="1" dirty="0" err="1"/>
                  <a:t>thẳng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làm</a:t>
                </a:r>
                <a:r>
                  <a:rPr lang="en-US" b="1" dirty="0"/>
                  <a:t> </a:t>
                </a:r>
                <a:r>
                  <a:rPr lang="en-US" b="1" dirty="0" err="1"/>
                  <a:t>trục</a:t>
                </a:r>
                <a:r>
                  <a:rPr lang="en-US" b="1" dirty="0"/>
                  <a:t> </a:t>
                </a:r>
                <a:r>
                  <a:rPr lang="en-US" b="1" dirty="0" err="1"/>
                  <a:t>đối</a:t>
                </a:r>
                <a:r>
                  <a:rPr lang="en-US" b="1" dirty="0"/>
                  <a:t> </a:t>
                </a:r>
                <a:r>
                  <a:rPr lang="en-US" b="1" dirty="0" err="1"/>
                  <a:t>xứng</a:t>
                </a:r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:r>
                  <a:rPr lang="en-US" b="1" dirty="0" err="1"/>
                  <a:t>đi</a:t>
                </a:r>
                <a:r>
                  <a:rPr lang="en-US" b="1" dirty="0"/>
                  <a:t> qua </a:t>
                </a:r>
                <a:r>
                  <a:rPr lang="en-US" b="1" dirty="0" err="1"/>
                  <a:t>hai</a:t>
                </a:r>
                <a:r>
                  <a:rPr lang="en-US" b="1" dirty="0"/>
                  <a:t> </a:t>
                </a:r>
                <a:r>
                  <a:rPr lang="en-US" b="1" dirty="0" err="1"/>
                  <a:t>điểm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nên</a:t>
                </a:r>
                <a:r>
                  <a:rPr lang="en-US" b="1" dirty="0"/>
                  <a:t> ta </a:t>
                </a:r>
                <a:r>
                  <a:rPr lang="en-US" b="1" dirty="0" err="1"/>
                  <a:t>có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:</a:t>
                </a:r>
              </a:p>
              <a:p>
                <a:pPr marL="0" indent="0">
                  <a:buNone/>
                </a:pPr>
                <a:r>
                  <a:rPr lang="en-US" b="1" dirty="0"/>
                  <a:t>		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𝒃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𝒂</m:t>
                                </m:r>
                              </m:den>
                            </m:f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f>
                              <m:fPr>
                                <m:ctrlPr>
                                  <a:rPr lang="en-US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𝟓</m:t>
                                </m:r>
                              </m:num>
                              <m:den>
                                <m:r>
                                  <a:rPr lang="en-US" b="1" i="1">
                                    <a:latin typeface="Cambria Math" panose="02040503050406030204" pitchFamily="18" charset="0"/>
                                  </a:rPr>
                                  <m:t>𝟐</m:t>
                                </m:r>
                              </m:den>
                            </m:f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  <m:r>
                      <a:rPr lang="en-US" b="1" i="1">
                        <a:latin typeface="Cambria Math" panose="02040503050406030204" pitchFamily="18" charset="0"/>
                      </a:rPr>
                      <m:t>⇔</m:t>
                    </m:r>
                    <m:d>
                      <m:dPr>
                        <m:begChr m:val="{"/>
                        <m:endChr m:val=""/>
                        <m:ctrlPr>
                          <a:rPr lang="en-US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eqArr>
                          <m:eqArrPr>
                            <m:ctrlPr>
                              <a:rPr lang="en-US" b="1" i="1">
                                <a:latin typeface="Cambria Math" panose="02040503050406030204" pitchFamily="18" charset="0"/>
                              </a:rPr>
                            </m:ctrlPr>
                          </m:eqArrPr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𝟎</m:t>
                            </m:r>
                          </m:e>
                          <m:e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𝟐𝟓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𝒂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𝟓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𝒃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𝒄</m:t>
                            </m:r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&amp;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=−</m:t>
                            </m:r>
                            <m:r>
                              <a:rPr lang="en-US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e>
                        </m:eqArr>
                      </m:e>
                    </m:d>
                  </m:oMath>
                </a14:m>
                <a:r>
                  <a:rPr lang="en-US" b="1" dirty="0"/>
                  <a:t>.</a:t>
                </a:r>
              </a:p>
              <a:p>
                <a:r>
                  <a:rPr lang="en-US" b="1" dirty="0" err="1"/>
                  <a:t>Giải</a:t>
                </a:r>
                <a:r>
                  <a:rPr lang="en-US" b="1" dirty="0"/>
                  <a:t> </a:t>
                </a:r>
                <a:r>
                  <a:rPr lang="en-US" b="1" dirty="0" err="1"/>
                  <a:t>hệ</a:t>
                </a:r>
                <a:r>
                  <a:rPr lang="en-US" b="1" dirty="0"/>
                  <a:t> </a:t>
                </a:r>
                <a:r>
                  <a:rPr lang="en-US" b="1" dirty="0" err="1"/>
                  <a:t>trên</a:t>
                </a:r>
                <a:r>
                  <a:rPr lang="en-US" b="1" dirty="0"/>
                  <a:t> ta </a:t>
                </a:r>
                <a:r>
                  <a:rPr lang="en-US" b="1" dirty="0" err="1"/>
                  <a:t>được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𝒂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𝟏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𝒃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𝟓</m:t>
                    </m:r>
                  </m:oMath>
                </a14:m>
                <a:r>
                  <a:rPr lang="en-US" b="1" dirty="0"/>
                  <a:t> </a:t>
                </a:r>
                <a:r>
                  <a:rPr lang="en-US" b="1" dirty="0" err="1"/>
                  <a:t>và</a:t>
                </a:r>
                <a:r>
                  <a:rPr lang="en-US" b="1" dirty="0"/>
                  <a:t> </a:t>
                </a:r>
                <a14:m>
                  <m:oMath xmlns:m="http://schemas.openxmlformats.org/officeDocument/2006/math">
                    <m:r>
                      <a:rPr lang="en-US" b="1" i="1">
                        <a:latin typeface="Cambria Math" panose="02040503050406030204" pitchFamily="18" charset="0"/>
                      </a:rPr>
                      <m:t>𝒄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=−</m:t>
                    </m:r>
                    <m:r>
                      <a:rPr lang="en-US" b="1" i="1">
                        <a:latin typeface="Cambria Math" panose="02040503050406030204" pitchFamily="18" charset="0"/>
                      </a:rPr>
                      <m:t>𝟒</m:t>
                    </m:r>
                  </m:oMath>
                </a14:m>
                <a:r>
                  <a:rPr lang="en-US" b="1" dirty="0"/>
                  <a:t>.</a:t>
                </a:r>
              </a:p>
              <a:p>
                <a:endParaRPr lang="en-US" b="1" dirty="0"/>
              </a:p>
              <a:p>
                <a:endParaRPr lang="en-US" b="1" dirty="0"/>
              </a:p>
            </p:txBody>
          </p:sp>
        </mc:Choice>
        <mc:Fallback xmlns="">
          <p:sp>
            <p:nvSpPr>
              <p:cNvPr id="7" name="Content Placeholder 2">
                <a:extLst>
                  <a:ext uri="{FF2B5EF4-FFF2-40B4-BE49-F238E27FC236}">
                    <a16:creationId xmlns:a16="http://schemas.microsoft.com/office/drawing/2014/main" id="{08B49A2E-2A9D-46FD-AE9C-29462A33F0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5922" y="7315200"/>
                <a:ext cx="23850600" cy="6143625"/>
              </a:xfrm>
              <a:prstGeom prst="rect">
                <a:avLst/>
              </a:prstGeom>
              <a:blipFill>
                <a:blip r:embed="rId3"/>
                <a:stretch>
                  <a:fillRect l="-1150" t="-3267" b="-6535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en-US" sz="4800" b="1" dirty="0"/>
                  <a:t>Tìm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𝒚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𝒂</m:t>
                    </m:r>
                    <m:sSup>
                      <m:sSup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p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𝒃𝒙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𝒄</m:t>
                    </m:r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trong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mỗi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trường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hợp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sau</a:t>
                </a:r>
                <a:r>
                  <a:rPr lang="en-US" sz="4800" b="1" dirty="0"/>
                  <a:t>:</a:t>
                </a:r>
              </a:p>
              <a:p>
                <a:r>
                  <a:rPr lang="en-US" sz="4800" b="1" dirty="0"/>
                  <a:t>a)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ba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𝑨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</m:e>
                    </m:d>
                    <m:r>
                      <a:rPr lang="en-US" sz="4800" b="1" i="1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𝑩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𝟑</m:t>
                        </m:r>
                      </m:e>
                    </m:d>
                  </m:oMath>
                </a14:m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𝑪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𝟖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</a:p>
              <a:p>
                <a:r>
                  <a:rPr lang="en-US" sz="4800" b="1" dirty="0"/>
                  <a:t>b) </a:t>
                </a:r>
                <a:r>
                  <a:rPr lang="en-US" sz="4800" b="1" dirty="0" err="1"/>
                  <a:t>Parabol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nhận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đường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thẳng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48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</m:num>
                      <m:den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800" b="1" dirty="0"/>
                  <a:t>  làm </a:t>
                </a:r>
                <a:r>
                  <a:rPr lang="en-US" sz="4800" b="1" dirty="0" err="1"/>
                  <a:t>trục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đối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xứng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và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</a:t>
                </a:r>
                <a:r>
                  <a:rPr lang="en-US" sz="4800" b="1" dirty="0"/>
                  <a:t> qua </a:t>
                </a:r>
                <a:r>
                  <a:rPr lang="en-US" sz="4800" b="1" dirty="0" err="1"/>
                  <a:t>hai</a:t>
                </a:r>
                <a:r>
                  <a:rPr lang="en-US" sz="4800" b="1" dirty="0"/>
                  <a:t> </a:t>
                </a:r>
                <a:r>
                  <a:rPr lang="en-US" sz="4800" b="1" dirty="0" err="1"/>
                  <a:t>điểm</a:t>
                </a:r>
                <a:r>
                  <a:rPr lang="en-US" sz="4800" b="1" dirty="0"/>
                  <a:t>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𝑴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𝟏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𝟎</m:t>
                        </m:r>
                      </m:e>
                    </m:d>
                    <m:r>
                      <a:rPr lang="en-US" sz="4800" b="1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4800" b="1" dirty="0"/>
                  <a:t>và </a:t>
                </a:r>
                <a14:m>
                  <m:oMath xmlns:m="http://schemas.openxmlformats.org/officeDocument/2006/math">
                    <m:r>
                      <a:rPr lang="en-US" sz="4800" b="1" i="1">
                        <a:latin typeface="Cambria Math" panose="02040503050406030204" pitchFamily="18" charset="0"/>
                      </a:rPr>
                      <m:t>𝑵</m:t>
                    </m:r>
                    <m:d>
                      <m:dPr>
                        <m:ctrlPr>
                          <a:rPr lang="en-US" sz="48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𝟓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;−</m:t>
                        </m:r>
                        <m:r>
                          <a:rPr lang="en-US" sz="4800" b="1" i="1">
                            <a:latin typeface="Cambria Math" panose="02040503050406030204" pitchFamily="18" charset="0"/>
                          </a:rPr>
                          <m:t>𝟒</m:t>
                        </m:r>
                      </m:e>
                    </m:d>
                  </m:oMath>
                </a14:m>
                <a:r>
                  <a:rPr lang="en-US" sz="4800" b="1" dirty="0"/>
                  <a:t>.</a:t>
                </a:r>
                <a:endParaRPr kumimoji="0" lang="en-US" altLang="en-US" sz="23900" b="1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8" name="Rectangle 8">
                <a:extLst>
                  <a:ext uri="{FF2B5EF4-FFF2-40B4-BE49-F238E27FC236}">
                    <a16:creationId xmlns:a16="http://schemas.microsoft.com/office/drawing/2014/main" id="{47702F9D-B1ED-44C8-ADC3-FC782F872CF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3009" y="3525374"/>
                <a:ext cx="23763513" cy="3399457"/>
              </a:xfrm>
              <a:prstGeom prst="rect">
                <a:avLst/>
              </a:prstGeom>
              <a:blipFill>
                <a:blip r:embed="rId4"/>
                <a:stretch>
                  <a:fillRect l="-1180" t="-2867" b="-931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9">
            <a:extLst>
              <a:ext uri="{FF2B5EF4-FFF2-40B4-BE49-F238E27FC236}">
                <a16:creationId xmlns:a16="http://schemas.microsoft.com/office/drawing/2014/main" id="{44A7D106-A88E-4D3E-8F34-3C54E96B5D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715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;	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6" name="Rectangle 13">
            <a:extLst>
              <a:ext uri="{FF2B5EF4-FFF2-40B4-BE49-F238E27FC236}">
                <a16:creationId xmlns:a16="http://schemas.microsoft.com/office/drawing/2014/main" id="{B7181A16-B5A6-4CF8-8DD0-C24DDA2C0A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257175"/>
            <a:ext cx="2438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200" b="0" i="0" u="none" strike="noStrike" cap="none" normalizeH="0" baseline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5970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9" grpId="0" animBg="1"/>
      <p:bldP spid="7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8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&quot;/&gt;&lt;property id=&quot;20307&quot; value=&quot;257&quot;/&gt;&lt;/object&gt;&lt;object type=&quot;3&quot; unique_id=&quot;10004&quot;&gt;&lt;property id=&quot;20148&quot; value=&quot;5&quot;/&gt;&lt;property id=&quot;20300&quot; value=&quot;Slide 2&quot;/&gt;&lt;property id=&quot;20307&quot; value=&quot;258&quot;/&gt;&lt;/object&gt;&lt;object type=&quot;3&quot; unique_id=&quot;10005&quot;&gt;&lt;property id=&quot;20148&quot; value=&quot;5&quot;/&gt;&lt;property id=&quot;20300&quot; value=&quot;Slide 3&quot;/&gt;&lt;property id=&quot;20307&quot; value=&quot;259&quot;/&gt;&lt;/object&gt;&lt;object type=&quot;3&quot; unique_id=&quot;10006&quot;&gt;&lt;property id=&quot;20148&quot; value=&quot;5&quot;/&gt;&lt;property id=&quot;20300&quot; value=&quot;Slide 4&quot;/&gt;&lt;property id=&quot;20307&quot; value=&quot;260&quot;/&gt;&lt;/object&gt;&lt;object type=&quot;3&quot; unique_id=&quot;10007&quot;&gt;&lt;property id=&quot;20148&quot; value=&quot;5&quot;/&gt;&lt;property id=&quot;20300&quot; value=&quot;Slide 5&quot;/&gt;&lt;property id=&quot;20307&quot; value=&quot;262&quot;/&gt;&lt;/object&gt;&lt;object type=&quot;3&quot; unique_id=&quot;10008&quot;&gt;&lt;property id=&quot;20148&quot; value=&quot;5&quot;/&gt;&lt;property id=&quot;20300&quot; value=&quot;Slide 6&quot;/&gt;&lt;property id=&quot;20307&quot; value=&quot;263&quot;/&gt;&lt;/object&gt;&lt;object type=&quot;3&quot; unique_id=&quot;10009&quot;&gt;&lt;property id=&quot;20148&quot; value=&quot;5&quot;/&gt;&lt;property id=&quot;20300&quot; value=&quot;Slide 7&quot;/&gt;&lt;property id=&quot;20307&quot; value=&quot;264&quot;/&gt;&lt;/object&gt;&lt;object type=&quot;3&quot; unique_id=&quot;10010&quot;&gt;&lt;property id=&quot;20148&quot; value=&quot;5&quot;/&gt;&lt;property id=&quot;20300&quot; value=&quot;Slide 8&quot;/&gt;&lt;property id=&quot;20307&quot; value=&quot;265&quot;/&gt;&lt;/object&gt;&lt;object type=&quot;3&quot; unique_id=&quot;10011&quot;&gt;&lt;property id=&quot;20148&quot; value=&quot;5&quot;/&gt;&lt;property id=&quot;20300&quot; value=&quot;Slide 9&quot;/&gt;&lt;property id=&quot;20307&quot; value=&quot;266&quot;/&gt;&lt;/object&gt;&lt;object type=&quot;3&quot; unique_id=&quot;10012&quot;&gt;&lt;property id=&quot;20148&quot; value=&quot;5&quot;/&gt;&lt;property id=&quot;20300&quot; value=&quot;Slide 10&quot;/&gt;&lt;property id=&quot;20307&quot; value=&quot;267&quot;/&gt;&lt;/object&gt;&lt;object type=&quot;3&quot; unique_id=&quot;10013&quot;&gt;&lt;property id=&quot;20148&quot; value=&quot;5&quot;/&gt;&lt;property id=&quot;20300&quot; value=&quot;Slide 11&quot;/&gt;&lt;property id=&quot;20307&quot; value=&quot;269&quot;/&gt;&lt;/object&gt;&lt;object type=&quot;3&quot; unique_id=&quot;10014&quot;&gt;&lt;property id=&quot;20148&quot; value=&quot;5&quot;/&gt;&lt;property id=&quot;20300&quot; value=&quot;Slide 12&quot;/&gt;&lt;property id=&quot;20307&quot; value=&quot;270&quot;/&gt;&lt;/object&gt;&lt;object type=&quot;3&quot; unique_id=&quot;10015&quot;&gt;&lt;property id=&quot;20148&quot; value=&quot;5&quot;/&gt;&lt;property id=&quot;20300&quot; value=&quot;Slide 13&quot;/&gt;&lt;property id=&quot;20307&quot; value=&quot;274&quot;/&gt;&lt;/object&gt;&lt;object type=&quot;3&quot; unique_id=&quot;10016&quot;&gt;&lt;property id=&quot;20148&quot; value=&quot;5&quot;/&gt;&lt;property id=&quot;20300&quot; value=&quot;Slide 14&quot;/&gt;&lt;property id=&quot;20307&quot; value=&quot;275&quot;/&gt;&lt;/object&gt;&lt;object type=&quot;3&quot; unique_id=&quot;10017&quot;&gt;&lt;property id=&quot;20148&quot; value=&quot;5&quot;/&gt;&lt;property id=&quot;20300&quot; value=&quot;Slide 15&quot;/&gt;&lt;property id=&quot;20307&quot; value=&quot;276&quot;/&gt;&lt;/object&gt;&lt;object type=&quot;3&quot; unique_id=&quot;10018&quot;&gt;&lt;property id=&quot;20148&quot; value=&quot;5&quot;/&gt;&lt;property id=&quot;20300&quot; value=&quot;Slide 16&quot;/&gt;&lt;property id=&quot;20307&quot; value=&quot;277&quot;/&gt;&lt;/object&gt;&lt;object type=&quot;3&quot; unique_id=&quot;10019&quot;&gt;&lt;property id=&quot;20148&quot; value=&quot;5&quot;/&gt;&lt;property id=&quot;20300&quot; value=&quot;Slide 17&quot;/&gt;&lt;property id=&quot;20307&quot; value=&quot;271&quot;/&gt;&lt;/object&gt;&lt;object type=&quot;3&quot; unique_id=&quot;10020&quot;&gt;&lt;property id=&quot;20148&quot; value=&quot;5&quot;/&gt;&lt;property id=&quot;20300&quot; value=&quot;Slide 18&quot;/&gt;&lt;property id=&quot;20307&quot; value=&quot;278&quot;/&gt;&lt;/object&gt;&lt;object type=&quot;3&quot; unique_id=&quot;10021&quot;&gt;&lt;property id=&quot;20148&quot; value=&quot;5&quot;/&gt;&lt;property id=&quot;20300&quot; value=&quot;Slide 19&quot;/&gt;&lt;property id=&quot;20307&quot; value=&quot;279&quot;/&gt;&lt;/object&gt;&lt;object type=&quot;3&quot; unique_id=&quot;10022&quot;&gt;&lt;property id=&quot;20148&quot; value=&quot;5&quot;/&gt;&lt;property id=&quot;20300&quot; value=&quot;Slide 20&quot;/&gt;&lt;property id=&quot;20307&quot; value=&quot;272&quot;/&gt;&lt;/object&gt;&lt;object type=&quot;3&quot; unique_id=&quot;10023&quot;&gt;&lt;property id=&quot;20148&quot; value=&quot;5&quot;/&gt;&lt;property id=&quot;20300&quot; value=&quot;Slide 21&quot;/&gt;&lt;property id=&quot;20307&quot; value=&quot;273&quot;/&gt;&lt;/object&gt;&lt;object type=&quot;3&quot; unique_id=&quot;10024&quot;&gt;&lt;property id=&quot;20148&quot; value=&quot;5&quot;/&gt;&lt;property id=&quot;20300&quot; value=&quot;Slide 22&quot;/&gt;&lt;property id=&quot;20307&quot; value=&quot;268&quot;/&gt;&lt;/object&gt;&lt;object type=&quot;3&quot; unique_id=&quot;10025&quot;&gt;&lt;property id=&quot;20148&quot; value=&quot;5&quot;/&gt;&lt;property id=&quot;20300&quot; value=&quot;Slide 23&quot;/&gt;&lt;property id=&quot;20307&quot; value=&quot;280&quot;/&gt;&lt;/object&gt;&lt;object type=&quot;3&quot; unique_id=&quot;10026&quot;&gt;&lt;property id=&quot;20148&quot; value=&quot;5&quot;/&gt;&lt;property id=&quot;20300&quot; value=&quot;Slide 24&quot;/&gt;&lt;property id=&quot;20307&quot; value=&quot;281&quot;/&gt;&lt;/object&gt;&lt;object type=&quot;3&quot; unique_id=&quot;10027&quot;&gt;&lt;property id=&quot;20148&quot; value=&quot;5&quot;/&gt;&lt;property id=&quot;20300&quot; value=&quot;Slide 25&quot;/&gt;&lt;property id=&quot;20307&quot; value=&quot;282&quot;/&gt;&lt;/object&gt;&lt;/object&gt;&lt;object type=&quot;8&quot; unique_id=&quot;10056&quot;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3364</TotalTime>
  <Words>2279</Words>
  <Application>Microsoft Office PowerPoint</Application>
  <PresentationFormat>Custom</PresentationFormat>
  <Paragraphs>261</Paragraphs>
  <Slides>21</Slides>
  <Notes>17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33" baseType="lpstr">
      <vt:lpstr>Yu Gothic UI Semilight</vt:lpstr>
      <vt:lpstr>Arial</vt:lpstr>
      <vt:lpstr>Bahnschrift SemiBold SemiConden</vt:lpstr>
      <vt:lpstr>Calibri</vt:lpstr>
      <vt:lpstr>Calibri Light</vt:lpstr>
      <vt:lpstr>Cambria Math</vt:lpstr>
      <vt:lpstr>Tahoma</vt:lpstr>
      <vt:lpstr>Times New Roman</vt:lpstr>
      <vt:lpstr>Tomaho</vt:lpstr>
      <vt:lpstr>Office Theme</vt:lpstr>
      <vt:lpstr>1_Office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VnTeach.Com</dc:creator>
  <cp:keywords>VnTeach.Com</cp:keywords>
  <cp:lastModifiedBy>Admin</cp:lastModifiedBy>
  <cp:revision>1</cp:revision>
  <dcterms:created xsi:type="dcterms:W3CDTF">2013-08-31T11:42:51Z</dcterms:created>
  <dcterms:modified xsi:type="dcterms:W3CDTF">2023-12-21T08:36:03Z</dcterms:modified>
</cp:coreProperties>
</file>