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1" r:id="rId2"/>
    <p:sldId id="257" r:id="rId3"/>
    <p:sldId id="284" r:id="rId4"/>
    <p:sldId id="285" r:id="rId5"/>
    <p:sldId id="270" r:id="rId6"/>
    <p:sldId id="286" r:id="rId7"/>
    <p:sldId id="363" r:id="rId8"/>
    <p:sldId id="330" r:id="rId9"/>
    <p:sldId id="352" r:id="rId10"/>
    <p:sldId id="353" r:id="rId11"/>
    <p:sldId id="364" r:id="rId12"/>
    <p:sldId id="354" r:id="rId13"/>
    <p:sldId id="356" r:id="rId14"/>
    <p:sldId id="355" r:id="rId15"/>
    <p:sldId id="359" r:id="rId16"/>
    <p:sldId id="360" r:id="rId17"/>
    <p:sldId id="361" r:id="rId18"/>
    <p:sldId id="365" r:id="rId19"/>
    <p:sldId id="324" r:id="rId20"/>
    <p:sldId id="294" r:id="rId21"/>
    <p:sldId id="362" r:id="rId22"/>
    <p:sldId id="329" r:id="rId23"/>
    <p:sldId id="269" r:id="rId24"/>
    <p:sldId id="295" r:id="rId25"/>
    <p:sldId id="317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5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hdphoto" Target="../media/hdphoto1.wdp"/><Relationship Id="rId7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2: ENTERTAINMENT &amp; LEISURE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13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56D2B1-6DE0-49E6-8E36-17E56ED8DA1F}"/>
              </a:ext>
            </a:extLst>
          </p:cNvPr>
          <p:cNvSpPr/>
          <p:nvPr/>
        </p:nvSpPr>
        <p:spPr>
          <a:xfrm>
            <a:off x="1251823" y="2596131"/>
            <a:ext cx="940285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Look and read the sentences: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She </a:t>
            </a:r>
            <a:r>
              <a:rPr lang="en-US" sz="3600" b="1" dirty="0">
                <a:solidFill>
                  <a:srgbClr val="FF0000"/>
                </a:solidFill>
              </a:rPr>
              <a:t>loves going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for a bike ride on the weekends.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They </a:t>
            </a:r>
            <a:r>
              <a:rPr lang="en-US" sz="3600" b="1" dirty="0">
                <a:solidFill>
                  <a:srgbClr val="FF0000"/>
                </a:solidFill>
              </a:rPr>
              <a:t>hate playing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board games.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He doesn't </a:t>
            </a:r>
            <a:r>
              <a:rPr lang="en-US" sz="3600" b="1" dirty="0">
                <a:solidFill>
                  <a:srgbClr val="FF0000"/>
                </a:solidFill>
              </a:rPr>
              <a:t>like cooking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do you </a:t>
            </a:r>
            <a:r>
              <a:rPr lang="en-US" sz="3600" b="1" dirty="0">
                <a:solidFill>
                  <a:srgbClr val="FF0000"/>
                </a:solidFill>
              </a:rPr>
              <a:t>like doing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on the weekends?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Do you </a:t>
            </a:r>
            <a:r>
              <a:rPr lang="en-US" sz="3600" b="1" dirty="0">
                <a:solidFill>
                  <a:srgbClr val="FF0000"/>
                </a:solidFill>
              </a:rPr>
              <a:t>enjoy doing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aerobics?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78706-5F02-4A33-BA80-324032DC5ADB}"/>
              </a:ext>
            </a:extLst>
          </p:cNvPr>
          <p:cNvSpPr/>
          <p:nvPr/>
        </p:nvSpPr>
        <p:spPr>
          <a:xfrm>
            <a:off x="3887095" y="22601"/>
            <a:ext cx="362778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GERUNDS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B2CC0-B01E-4707-816F-2184D3FB4835}"/>
              </a:ext>
            </a:extLst>
          </p:cNvPr>
          <p:cNvSpPr txBox="1"/>
          <p:nvPr/>
        </p:nvSpPr>
        <p:spPr>
          <a:xfrm>
            <a:off x="636998" y="1017142"/>
            <a:ext cx="10376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3333FF"/>
                </a:solidFill>
                <a:effectLst/>
                <a:latin typeface="HelveticaNeueLTStd-Cn"/>
              </a:rPr>
              <a:t>We can use certain verbs (e.g. 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HelveticaNeueLTStd-CnO"/>
              </a:rPr>
              <a:t>like</a:t>
            </a:r>
            <a:r>
              <a:rPr lang="en-US" sz="3200" b="0" i="0" dirty="0">
                <a:solidFill>
                  <a:srgbClr val="3333FF"/>
                </a:solidFill>
                <a:effectLst/>
                <a:latin typeface="HelveticaNeueLTStd-Cn"/>
              </a:rPr>
              <a:t>) with gerunds:</a:t>
            </a:r>
            <a:br>
              <a:rPr lang="en-US" sz="3200" b="0" i="0" dirty="0">
                <a:solidFill>
                  <a:srgbClr val="3333FF"/>
                </a:solidFill>
                <a:effectLst/>
                <a:latin typeface="HelveticaNeueLTStd-Cn"/>
              </a:rPr>
            </a:br>
            <a:r>
              <a:rPr lang="en-US" sz="3200" b="0" i="0" dirty="0">
                <a:solidFill>
                  <a:srgbClr val="3333FF"/>
                </a:solidFill>
                <a:effectLst/>
                <a:latin typeface="HelveticaNeueLTStd-Cn"/>
              </a:rPr>
              <a:t>		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HelveticaNeueLTStd-BdCnO"/>
              </a:rPr>
              <a:t>like 			enjoy 		love</a:t>
            </a:r>
            <a:br>
              <a:rPr lang="en-US" sz="3200" b="1" i="1" dirty="0">
                <a:solidFill>
                  <a:srgbClr val="FF0000"/>
                </a:solidFill>
                <a:effectLst/>
                <a:latin typeface="HelveticaNeueLTStd-BdCnO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HelveticaNeueLTStd-BdCnO"/>
              </a:rPr>
              <a:t>		can't stand 	don't mind 	hate</a:t>
            </a: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DA8FB-37F8-44DE-ABDA-456A8518AAB9}"/>
              </a:ext>
            </a:extLst>
          </p:cNvPr>
          <p:cNvSpPr txBox="1"/>
          <p:nvPr/>
        </p:nvSpPr>
        <p:spPr>
          <a:xfrm>
            <a:off x="637001" y="2660998"/>
            <a:ext cx="13048180" cy="235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FF"/>
                </a:solidFill>
                <a:effectLst/>
              </a:rPr>
              <a:t>We can use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gerunds</a:t>
            </a:r>
            <a:r>
              <a:rPr lang="en-US" sz="3600" b="1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0000FF"/>
                </a:solidFill>
                <a:effectLst/>
              </a:rPr>
              <a:t>to talk about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hobbies</a:t>
            </a:r>
            <a:r>
              <a:rPr lang="en-US" sz="3600" b="0" i="0" dirty="0">
                <a:solidFill>
                  <a:srgbClr val="0000FF"/>
                </a:solidFill>
                <a:effectLst/>
              </a:rPr>
              <a:t> and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general 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things</a:t>
            </a:r>
            <a:r>
              <a:rPr lang="en-US" sz="3600" b="0" i="0" dirty="0">
                <a:solidFill>
                  <a:srgbClr val="0000FF"/>
                </a:solidFill>
                <a:effectLst/>
              </a:rPr>
              <a:t> we </a:t>
            </a:r>
            <a:r>
              <a:rPr lang="en-US" sz="3600" b="1" i="0" dirty="0">
                <a:solidFill>
                  <a:srgbClr val="0000FF"/>
                </a:solidFill>
                <a:effectLst/>
              </a:rPr>
              <a:t>like</a:t>
            </a:r>
            <a:r>
              <a:rPr lang="en-US" sz="3600" b="0" i="0" dirty="0">
                <a:solidFill>
                  <a:srgbClr val="0000FF"/>
                </a:solidFill>
                <a:effectLst/>
              </a:rPr>
              <a:t>/</a:t>
            </a:r>
            <a:r>
              <a:rPr lang="en-US" sz="3600" b="1" i="0" dirty="0">
                <a:solidFill>
                  <a:srgbClr val="0000FF"/>
                </a:solidFill>
                <a:effectLst/>
              </a:rPr>
              <a:t>don't like</a:t>
            </a:r>
            <a:r>
              <a:rPr lang="en-US" sz="3600" b="0" i="0" dirty="0">
                <a:solidFill>
                  <a:srgbClr val="0000FF"/>
                </a:solidFill>
                <a:effectLst/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b="0" i="1" dirty="0">
                <a:solidFill>
                  <a:srgbClr val="0070C0"/>
                </a:solidFill>
                <a:effectLst/>
              </a:rPr>
              <a:t>		I like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playing </a:t>
            </a:r>
            <a:r>
              <a:rPr lang="en-US" sz="3600" b="0" i="1" dirty="0">
                <a:solidFill>
                  <a:srgbClr val="FF0000"/>
                </a:solidFill>
                <a:effectLst/>
              </a:rPr>
              <a:t>soccer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b="0" i="1" dirty="0">
                <a:solidFill>
                  <a:srgbClr val="0070C0"/>
                </a:solidFill>
                <a:effectLst/>
              </a:rPr>
              <a:t>		I hate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washing </a:t>
            </a:r>
            <a:r>
              <a:rPr lang="en-US" sz="3600" b="0" i="1" dirty="0">
                <a:solidFill>
                  <a:srgbClr val="FF0000"/>
                </a:solidFill>
                <a:effectLst/>
              </a:rPr>
              <a:t>dishes</a:t>
            </a:r>
            <a:r>
              <a:rPr lang="en-US" sz="3600" b="0" i="1" dirty="0">
                <a:solidFill>
                  <a:srgbClr val="0070C0"/>
                </a:solidFill>
                <a:effectLst/>
              </a:rPr>
              <a:t>.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2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5D73A-C60E-4D8A-9BD1-AF9AF2FAEA11}"/>
              </a:ext>
            </a:extLst>
          </p:cNvPr>
          <p:cNvSpPr txBox="1"/>
          <p:nvPr/>
        </p:nvSpPr>
        <p:spPr>
          <a:xfrm>
            <a:off x="154112" y="874230"/>
            <a:ext cx="14486227" cy="559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0" i="0" spc="-100" dirty="0">
                <a:solidFill>
                  <a:srgbClr val="0070C0"/>
                </a:solidFill>
                <a:effectLst/>
              </a:rPr>
              <a:t>1. She ____________________ (like/do) karate, but she ____________________ </a:t>
            </a:r>
            <a:br>
              <a:rPr lang="en-US" sz="3000" spc="-100" dirty="0">
                <a:solidFill>
                  <a:srgbClr val="0070C0"/>
                </a:solidFill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(not/like/watch) it.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2. He ____________________ (not mind/help) his mom with the shopping.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3. She ____________________ (enjoy/hang) out with her friends on Sundays.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4. Andy ___________________ (hate/do) crossword puzzles. He thinks it's boring.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5. My sister ____________________ (not stand/do) aerobics.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6. I ____________________ (not/like/go) running, but I ____________________ </a:t>
            </a:r>
            <a:br>
              <a:rPr lang="en-US" sz="3000" spc="-100" dirty="0">
                <a:solidFill>
                  <a:srgbClr val="0070C0"/>
                </a:solidFill>
              </a:rPr>
            </a:br>
            <a:r>
              <a:rPr lang="en-US" sz="3000" spc="-100" dirty="0">
                <a:solidFill>
                  <a:srgbClr val="0070C0"/>
                </a:solidFill>
              </a:rPr>
              <a:t>	</a:t>
            </a:r>
            <a:r>
              <a:rPr lang="en-US" sz="3000" b="0" i="0" spc="-100" dirty="0">
                <a:solidFill>
                  <a:srgbClr val="0070C0"/>
                </a:solidFill>
                <a:effectLst/>
              </a:rPr>
              <a:t>(love/go) for a bike ride.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7. I ____________________ (enjoy/play) tennis after school.</a:t>
            </a:r>
            <a:br>
              <a:rPr lang="en-US" sz="3000" b="0" i="0" spc="-100" dirty="0">
                <a:solidFill>
                  <a:srgbClr val="0070C0"/>
                </a:solidFill>
                <a:effectLst/>
              </a:rPr>
            </a:br>
            <a:r>
              <a:rPr lang="en-US" sz="3000" b="0" i="0" spc="-100" dirty="0">
                <a:solidFill>
                  <a:srgbClr val="0070C0"/>
                </a:solidFill>
                <a:effectLst/>
              </a:rPr>
              <a:t>8. She ____________________ (not stand/listen) to loud music.</a:t>
            </a:r>
            <a:r>
              <a:rPr lang="en-US" sz="3000" spc="-1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EF5C-BE90-4643-84CF-F4C18CB41C9D}"/>
              </a:ext>
            </a:extLst>
          </p:cNvPr>
          <p:cNvSpPr txBox="1"/>
          <p:nvPr/>
        </p:nvSpPr>
        <p:spPr>
          <a:xfrm>
            <a:off x="192640" y="324105"/>
            <a:ext cx="8547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Fill in the blanks using gerunds.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F2617-12A3-4173-8723-0FA82B5C0C55}"/>
              </a:ext>
            </a:extLst>
          </p:cNvPr>
          <p:cNvSpPr txBox="1"/>
          <p:nvPr/>
        </p:nvSpPr>
        <p:spPr>
          <a:xfrm>
            <a:off x="1362849" y="877580"/>
            <a:ext cx="370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likes doing karate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9E8BB-F3C3-4C9B-AD0C-44E54009F73A}"/>
              </a:ext>
            </a:extLst>
          </p:cNvPr>
          <p:cNvSpPr txBox="1"/>
          <p:nvPr/>
        </p:nvSpPr>
        <p:spPr>
          <a:xfrm>
            <a:off x="8239435" y="902160"/>
            <a:ext cx="375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doesn’t like watching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653EB-359F-41EB-A4DF-67799BD70575}"/>
              </a:ext>
            </a:extLst>
          </p:cNvPr>
          <p:cNvSpPr txBox="1"/>
          <p:nvPr/>
        </p:nvSpPr>
        <p:spPr>
          <a:xfrm>
            <a:off x="1072797" y="2023040"/>
            <a:ext cx="370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doesn’t mind helping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6D0FF-4E9F-4B6B-A039-A8C84670296E}"/>
              </a:ext>
            </a:extLst>
          </p:cNvPr>
          <p:cNvSpPr txBox="1"/>
          <p:nvPr/>
        </p:nvSpPr>
        <p:spPr>
          <a:xfrm>
            <a:off x="1539830" y="2539234"/>
            <a:ext cx="27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enjoys hanging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E6299-5D74-4A81-A9ED-47C2035C96C3}"/>
              </a:ext>
            </a:extLst>
          </p:cNvPr>
          <p:cNvSpPr txBox="1"/>
          <p:nvPr/>
        </p:nvSpPr>
        <p:spPr>
          <a:xfrm>
            <a:off x="1761056" y="3124254"/>
            <a:ext cx="274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hates doing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7504E-8F2B-446E-99D6-71EA99E432BB}"/>
              </a:ext>
            </a:extLst>
          </p:cNvPr>
          <p:cNvSpPr txBox="1"/>
          <p:nvPr/>
        </p:nvSpPr>
        <p:spPr>
          <a:xfrm>
            <a:off x="2222092" y="3640447"/>
            <a:ext cx="312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can’t stand doing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E07BF-BDFC-46C5-917D-2046D4D3CE13}"/>
              </a:ext>
            </a:extLst>
          </p:cNvPr>
          <p:cNvSpPr txBox="1"/>
          <p:nvPr/>
        </p:nvSpPr>
        <p:spPr>
          <a:xfrm>
            <a:off x="1086461" y="4176306"/>
            <a:ext cx="308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don’t like going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9D5FF-A184-4BA3-9DB0-50EA789E6EFF}"/>
              </a:ext>
            </a:extLst>
          </p:cNvPr>
          <p:cNvSpPr txBox="1"/>
          <p:nvPr/>
        </p:nvSpPr>
        <p:spPr>
          <a:xfrm>
            <a:off x="8927690" y="4171389"/>
            <a:ext cx="307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love going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EB31B-F980-4A19-90F3-8B1DB19B1A78}"/>
              </a:ext>
            </a:extLst>
          </p:cNvPr>
          <p:cNvSpPr txBox="1"/>
          <p:nvPr/>
        </p:nvSpPr>
        <p:spPr>
          <a:xfrm>
            <a:off x="1170037" y="5262773"/>
            <a:ext cx="308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enjoy playing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280905-0009-4AA1-BE23-330D550BB541}"/>
              </a:ext>
            </a:extLst>
          </p:cNvPr>
          <p:cNvSpPr txBox="1"/>
          <p:nvPr/>
        </p:nvSpPr>
        <p:spPr>
          <a:xfrm>
            <a:off x="1199533" y="5842876"/>
            <a:ext cx="417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can’t stand listening</a:t>
            </a:r>
          </a:p>
        </p:txBody>
      </p:sp>
      <p:pic>
        <p:nvPicPr>
          <p:cNvPr id="15" name="Picture 14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6E641D67-D892-401B-84DE-3688C6AF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106" y="5935495"/>
            <a:ext cx="1949294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7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5D73A-C60E-4D8A-9BD1-AF9AF2FAEA11}"/>
              </a:ext>
            </a:extLst>
          </p:cNvPr>
          <p:cNvSpPr txBox="1"/>
          <p:nvPr/>
        </p:nvSpPr>
        <p:spPr>
          <a:xfrm>
            <a:off x="154112" y="1149534"/>
            <a:ext cx="144862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1. I/love/sing/karaoke __________________________________________________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2. I/like/play computer games/after school __________________________________________________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3. I/not enjoy/dance __________________________________________________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4. I/can’t stand/play/board games __________________________________________________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5. I/like/sleep late/weekends ___________________________________________________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600" spc="-1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EF5C-BE90-4643-84CF-F4C18CB41C9D}"/>
              </a:ext>
            </a:extLst>
          </p:cNvPr>
          <p:cNvSpPr txBox="1"/>
          <p:nvPr/>
        </p:nvSpPr>
        <p:spPr>
          <a:xfrm>
            <a:off x="216310" y="324105"/>
            <a:ext cx="1182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Look at the prompts and write full sentences. Use gerunds.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F0AF1-3E7C-4CC7-AF66-D4059A56187B}"/>
              </a:ext>
            </a:extLst>
          </p:cNvPr>
          <p:cNvSpPr txBox="1"/>
          <p:nvPr/>
        </p:nvSpPr>
        <p:spPr>
          <a:xfrm>
            <a:off x="1120877" y="1563329"/>
            <a:ext cx="527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love singing karaoke.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70CDF-6632-41A8-81EC-96F1BE5C29CF}"/>
              </a:ext>
            </a:extLst>
          </p:cNvPr>
          <p:cNvSpPr txBox="1"/>
          <p:nvPr/>
        </p:nvSpPr>
        <p:spPr>
          <a:xfrm>
            <a:off x="1032385" y="2598226"/>
            <a:ext cx="901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like playing computer games after school.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2514C-2AD9-46CB-83F0-CDDD61525B32}"/>
              </a:ext>
            </a:extLst>
          </p:cNvPr>
          <p:cNvSpPr txBox="1"/>
          <p:nvPr/>
        </p:nvSpPr>
        <p:spPr>
          <a:xfrm>
            <a:off x="1002886" y="3542123"/>
            <a:ext cx="531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don’t enjoy dancing.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3AF1D-3328-4176-AD62-BCA69EC0D802}"/>
              </a:ext>
            </a:extLst>
          </p:cNvPr>
          <p:cNvSpPr txBox="1"/>
          <p:nvPr/>
        </p:nvSpPr>
        <p:spPr>
          <a:xfrm>
            <a:off x="909482" y="4559766"/>
            <a:ext cx="78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can’t stand playing board games.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C2A71-612B-4FB4-A7C0-AB3EB55126A1}"/>
              </a:ext>
            </a:extLst>
          </p:cNvPr>
          <p:cNvSpPr txBox="1"/>
          <p:nvPr/>
        </p:nvSpPr>
        <p:spPr>
          <a:xfrm>
            <a:off x="875068" y="5528246"/>
            <a:ext cx="78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like sleeping late on the weekends.</a:t>
            </a:r>
          </a:p>
        </p:txBody>
      </p:sp>
      <p:pic>
        <p:nvPicPr>
          <p:cNvPr id="11" name="Picture 10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970A8620-4CA5-4128-B125-7F3152E2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106" y="5935495"/>
            <a:ext cx="1949294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0E158-1A35-4583-B1F7-729C6FF69996}"/>
              </a:ext>
            </a:extLst>
          </p:cNvPr>
          <p:cNvSpPr txBox="1"/>
          <p:nvPr/>
        </p:nvSpPr>
        <p:spPr>
          <a:xfrm>
            <a:off x="4143321" y="5185"/>
            <a:ext cx="3603394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1182C-DE78-4BF4-AF96-F99948DAD81C}"/>
              </a:ext>
            </a:extLst>
          </p:cNvPr>
          <p:cNvSpPr txBox="1"/>
          <p:nvPr/>
        </p:nvSpPr>
        <p:spPr>
          <a:xfrm>
            <a:off x="216310" y="363433"/>
            <a:ext cx="1182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Write the sentences using the prompts.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6CFC2-37A6-49D4-A5BE-EEC7D6467913}"/>
              </a:ext>
            </a:extLst>
          </p:cNvPr>
          <p:cNvSpPr txBox="1"/>
          <p:nvPr/>
        </p:nvSpPr>
        <p:spPr>
          <a:xfrm>
            <a:off x="281933" y="1021717"/>
            <a:ext cx="11755956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You/like/go for a bike ride?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She/can't stand/do aerobics.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3. Mike/enjoy/play role-playing games/weekends/his friends.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4. She/not mind/go running/but/she/hate/go running/after/it/rain.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5. Betty/really like/do karate.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6. I/not like/it/at first/but/I/love/go canoeing/now.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</a:t>
            </a: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743DA-C964-4D4F-9A9E-2BB85C29A647}"/>
              </a:ext>
            </a:extLst>
          </p:cNvPr>
          <p:cNvSpPr txBox="1"/>
          <p:nvPr/>
        </p:nvSpPr>
        <p:spPr>
          <a:xfrm>
            <a:off x="796411" y="1347020"/>
            <a:ext cx="677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Do you like going for a bike ride?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4E709-C126-4269-A630-B260C9B37B52}"/>
              </a:ext>
            </a:extLst>
          </p:cNvPr>
          <p:cNvSpPr txBox="1"/>
          <p:nvPr/>
        </p:nvSpPr>
        <p:spPr>
          <a:xfrm>
            <a:off x="771830" y="2236839"/>
            <a:ext cx="677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She can’t stand doing aerobics.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3F13-15E3-4A0A-97DF-6CD063BE96F6}"/>
              </a:ext>
            </a:extLst>
          </p:cNvPr>
          <p:cNvSpPr txBox="1"/>
          <p:nvPr/>
        </p:nvSpPr>
        <p:spPr>
          <a:xfrm>
            <a:off x="228638" y="3121745"/>
            <a:ext cx="1236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-200" dirty="0">
                <a:solidFill>
                  <a:srgbClr val="FF0000"/>
                </a:solidFill>
              </a:rPr>
              <a:t>Mike enjoys playing role-playing games with his friends on the weekends.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C12C4-7B3B-48ED-A309-A6F5489D32F1}"/>
              </a:ext>
            </a:extLst>
          </p:cNvPr>
          <p:cNvSpPr txBox="1"/>
          <p:nvPr/>
        </p:nvSpPr>
        <p:spPr>
          <a:xfrm>
            <a:off x="180836" y="4011565"/>
            <a:ext cx="128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-200" dirty="0">
                <a:solidFill>
                  <a:srgbClr val="FF0000"/>
                </a:solidFill>
              </a:rPr>
              <a:t>She doesn’t mind going running but she hates going running after it rains.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6BAE5-7159-4043-A740-4329B276C436}"/>
              </a:ext>
            </a:extLst>
          </p:cNvPr>
          <p:cNvSpPr txBox="1"/>
          <p:nvPr/>
        </p:nvSpPr>
        <p:spPr>
          <a:xfrm>
            <a:off x="737417" y="4857139"/>
            <a:ext cx="677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Betty really likes doing karate.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6930D-6091-45C0-AC66-45D38B177E77}"/>
              </a:ext>
            </a:extLst>
          </p:cNvPr>
          <p:cNvSpPr txBox="1"/>
          <p:nvPr/>
        </p:nvSpPr>
        <p:spPr>
          <a:xfrm>
            <a:off x="703003" y="5737127"/>
            <a:ext cx="103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don’t like going canoeing at first but I love it now.</a:t>
            </a:r>
          </a:p>
        </p:txBody>
      </p:sp>
      <p:pic>
        <p:nvPicPr>
          <p:cNvPr id="11" name="Picture 10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6AF7D5DF-E98D-41C4-B39F-CCCC515E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106" y="5935495"/>
            <a:ext cx="1949294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0C415-8B56-41CE-A057-3556F7B5799F}"/>
              </a:ext>
            </a:extLst>
          </p:cNvPr>
          <p:cNvSpPr txBox="1"/>
          <p:nvPr/>
        </p:nvSpPr>
        <p:spPr>
          <a:xfrm>
            <a:off x="281933" y="903728"/>
            <a:ext cx="117559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0070C0"/>
                </a:solidFill>
                <a:effectLst/>
              </a:rPr>
              <a:t>1. lake./love/We/the/going/and/sunset/canoeing/the/in/seeing/ the/ 	over/evenings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2. them/mind/for/rest/The/chores/if/day./boys/the/let/role-playing/ 	don't/doing/you/the/play/games/the/of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3. they/sports/The/want/aerobics./like/doing/don't/any/but/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	children/to/play/really</a:t>
            </a:r>
          </a:p>
          <a:p>
            <a:r>
              <a:rPr lang="en-US" sz="3000" b="0" i="0" dirty="0">
                <a:solidFill>
                  <a:srgbClr val="0070C0"/>
                </a:solidFill>
                <a:effectLst/>
              </a:rPr>
              <a:t>4. humid./I/when/it's/ride/stand/bike/going/a/and/can't/for/hot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5. doesn't/ask/you./with/like/going/go/, so/really/running/ to/ don’t/ 	her/She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6. because/more/most/challenging./doing/puzzles/Sunday/enjoys/the/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	newspaper's/crossword/He/they're</a:t>
            </a:r>
            <a:br>
              <a:rPr lang="en-US" sz="3000" b="0" i="0" dirty="0">
                <a:solidFill>
                  <a:srgbClr val="0070C0"/>
                </a:solidFill>
                <a:effectLst/>
              </a:rPr>
            </a:br>
            <a:r>
              <a:rPr lang="en-US" sz="3000" b="0" i="0" dirty="0">
                <a:solidFill>
                  <a:srgbClr val="0070C0"/>
                </a:solidFill>
                <a:effectLst/>
              </a:rPr>
              <a:t>7. likes/the/He/karate/in/to/neighborhood./his/teaching/children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7CC66-BA3F-473B-A56A-CA478EECD162}"/>
              </a:ext>
            </a:extLst>
          </p:cNvPr>
          <p:cNvSpPr txBox="1"/>
          <p:nvPr/>
        </p:nvSpPr>
        <p:spPr>
          <a:xfrm>
            <a:off x="216310" y="363433"/>
            <a:ext cx="1182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Unscramble the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AB31D-9DC8-40C2-9A76-07BC19A91119}"/>
              </a:ext>
            </a:extLst>
          </p:cNvPr>
          <p:cNvSpPr txBox="1"/>
          <p:nvPr/>
        </p:nvSpPr>
        <p:spPr>
          <a:xfrm>
            <a:off x="4143321" y="5185"/>
            <a:ext cx="3603394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9.</a:t>
            </a:r>
          </a:p>
        </p:txBody>
      </p:sp>
    </p:spTree>
    <p:extLst>
      <p:ext uri="{BB962C8B-B14F-4D97-AF65-F5344CB8AC3E}">
        <p14:creationId xmlns:p14="http://schemas.microsoft.com/office/powerpoint/2010/main" val="21473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0C415-8B56-41CE-A057-3556F7B5799F}"/>
              </a:ext>
            </a:extLst>
          </p:cNvPr>
          <p:cNvSpPr txBox="1"/>
          <p:nvPr/>
        </p:nvSpPr>
        <p:spPr>
          <a:xfrm>
            <a:off x="275303" y="884903"/>
            <a:ext cx="11752754" cy="607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0" i="0" spc="-100" dirty="0">
                <a:solidFill>
                  <a:srgbClr val="0070C0"/>
                </a:solidFill>
                <a:effectLst/>
              </a:rPr>
              <a:t>1. lake./love/We/the/going/and/sunset/canoeing/the/in/seeing/ the/over/evenings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_____________________________________________________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2. them/mind/for/rest/The/chores/if/day./boys/the/let/role -playing/ don't/doing/you/the/play/games/the/of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_____________________________________________________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_____________________________________________________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3. they/sports/The/want/aerobics./like/doing/don't/any/but/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children/to/play/really</a:t>
            </a:r>
          </a:p>
          <a:p>
            <a:pPr>
              <a:lnSpc>
                <a:spcPct val="90000"/>
              </a:lnSpc>
            </a:pPr>
            <a:r>
              <a:rPr lang="en-US" sz="3600" b="0" i="0" spc="-100" dirty="0">
                <a:solidFill>
                  <a:srgbClr val="0070C0"/>
                </a:solidFill>
                <a:effectLst/>
              </a:rPr>
              <a:t>_____________________________________________________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r>
              <a:rPr lang="en-US" sz="3600" b="0" i="0" spc="-100" dirty="0">
                <a:solidFill>
                  <a:srgbClr val="0070C0"/>
                </a:solidFill>
                <a:effectLst/>
              </a:rPr>
              <a:t>_____________________________________________________</a:t>
            </a:r>
            <a:br>
              <a:rPr lang="en-US" sz="3600" b="0" i="0" spc="-100" dirty="0">
                <a:solidFill>
                  <a:srgbClr val="0070C0"/>
                </a:solidFill>
                <a:effectLst/>
              </a:rPr>
            </a:br>
            <a:endParaRPr lang="en-US" sz="3600" spc="-1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06A7E-8903-4233-AFBF-912B9A2BD998}"/>
              </a:ext>
            </a:extLst>
          </p:cNvPr>
          <p:cNvSpPr txBox="1"/>
          <p:nvPr/>
        </p:nvSpPr>
        <p:spPr>
          <a:xfrm>
            <a:off x="216310" y="333937"/>
            <a:ext cx="1182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Unscramble the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11D9C-180E-43A3-803C-9E9FF1685BC6}"/>
              </a:ext>
            </a:extLst>
          </p:cNvPr>
          <p:cNvSpPr txBox="1"/>
          <p:nvPr/>
        </p:nvSpPr>
        <p:spPr>
          <a:xfrm>
            <a:off x="4143321" y="5185"/>
            <a:ext cx="3603394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F848E-6413-4C36-8B39-D5E5929C4A0A}"/>
              </a:ext>
            </a:extLst>
          </p:cNvPr>
          <p:cNvSpPr txBox="1"/>
          <p:nvPr/>
        </p:nvSpPr>
        <p:spPr>
          <a:xfrm>
            <a:off x="231795" y="1779638"/>
            <a:ext cx="132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-250" dirty="0">
                <a:solidFill>
                  <a:srgbClr val="FF0000"/>
                </a:solidFill>
              </a:rPr>
              <a:t>We love going canoeing in the evenings and seeing the sunset over the lake.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3D47D-0945-4435-BE30-571F3012EEB2}"/>
              </a:ext>
            </a:extLst>
          </p:cNvPr>
          <p:cNvSpPr txBox="1"/>
          <p:nvPr/>
        </p:nvSpPr>
        <p:spPr>
          <a:xfrm>
            <a:off x="461499" y="3306954"/>
            <a:ext cx="11802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-100" dirty="0">
                <a:solidFill>
                  <a:srgbClr val="FF0000"/>
                </a:solidFill>
              </a:rPr>
              <a:t>The boys don't mind doing the chores if you let them play </a:t>
            </a:r>
            <a:br>
              <a:rPr lang="en-US" sz="3600" i="1" spc="-100" dirty="0">
                <a:solidFill>
                  <a:srgbClr val="FF0000"/>
                </a:solidFill>
              </a:rPr>
            </a:br>
            <a:r>
              <a:rPr lang="en-US" sz="3600" i="1" spc="-100" dirty="0">
                <a:solidFill>
                  <a:srgbClr val="FF0000"/>
                </a:solidFill>
              </a:rPr>
              <a:t>role-playing games for the rest of the day.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ADC2D-273C-4A3B-8EE6-7EB96E57B421}"/>
              </a:ext>
            </a:extLst>
          </p:cNvPr>
          <p:cNvSpPr txBox="1"/>
          <p:nvPr/>
        </p:nvSpPr>
        <p:spPr>
          <a:xfrm>
            <a:off x="265469" y="5250428"/>
            <a:ext cx="1174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The children don't want to play any sports, but they really like doing aerobics. </a:t>
            </a:r>
            <a:endParaRPr lang="en-US" sz="3600" i="1" spc="-100" dirty="0">
              <a:solidFill>
                <a:srgbClr val="FF0000"/>
              </a:solidFill>
            </a:endParaRPr>
          </a:p>
        </p:txBody>
      </p:sp>
      <p:pic>
        <p:nvPicPr>
          <p:cNvPr id="9" name="Picture 8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75928340-CD4E-4B15-B2C6-8732ECF8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8106" y="5979563"/>
            <a:ext cx="1949294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C7D2C7-C733-46AE-80D9-19D4B5DE29FA}"/>
              </a:ext>
            </a:extLst>
          </p:cNvPr>
          <p:cNvSpPr txBox="1"/>
          <p:nvPr/>
        </p:nvSpPr>
        <p:spPr>
          <a:xfrm>
            <a:off x="176980" y="442452"/>
            <a:ext cx="12074013" cy="655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spc="-100" dirty="0">
                <a:solidFill>
                  <a:srgbClr val="0070C0"/>
                </a:solidFill>
                <a:effectLst/>
              </a:rPr>
              <a:t>4. humid./I/when/it's/ride/stand/bike/going/a/and/can't/for/hot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5. doesn't/ask/you./with/like/going/go/,so/really/running/to/don't/her/She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6. because/more/most/challenging./doing/puzzles/Sunday/enjoys/the/ newspaper's/crossword/He/they're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7. likes/the/He/karate/in/to/neighborhood./his/teaching/children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br>
              <a:rPr lang="en-US" sz="3200" spc="-100" dirty="0">
                <a:solidFill>
                  <a:srgbClr val="0070C0"/>
                </a:solidFill>
              </a:rPr>
            </a:br>
            <a:r>
              <a:rPr lang="en-US" sz="3200" b="0" i="0" spc="-100" dirty="0">
                <a:solidFill>
                  <a:srgbClr val="0070C0"/>
                </a:solidFill>
                <a:effectLst/>
              </a:rPr>
              <a:t>_____________________________________________________________</a:t>
            </a:r>
            <a:br>
              <a:rPr lang="en-US" sz="3200" b="0" i="0" spc="-100" dirty="0">
                <a:solidFill>
                  <a:srgbClr val="0070C0"/>
                </a:solidFill>
                <a:effectLst/>
              </a:rPr>
            </a:b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11D9C-180E-43A3-803C-9E9FF1685BC6}"/>
              </a:ext>
            </a:extLst>
          </p:cNvPr>
          <p:cNvSpPr txBox="1"/>
          <p:nvPr/>
        </p:nvSpPr>
        <p:spPr>
          <a:xfrm>
            <a:off x="4143321" y="15019"/>
            <a:ext cx="3603394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F848E-6413-4C36-8B39-D5E5929C4A0A}"/>
              </a:ext>
            </a:extLst>
          </p:cNvPr>
          <p:cNvSpPr txBox="1"/>
          <p:nvPr/>
        </p:nvSpPr>
        <p:spPr>
          <a:xfrm>
            <a:off x="216309" y="1052051"/>
            <a:ext cx="1174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 can't stand going for a bike ride when it's hot and humid. </a:t>
            </a:r>
            <a:endParaRPr lang="en-US" sz="3600" i="1" spc="-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4D4366-3E42-4275-9694-29B65E11E3B2}"/>
              </a:ext>
            </a:extLst>
          </p:cNvPr>
          <p:cNvSpPr txBox="1"/>
          <p:nvPr/>
        </p:nvSpPr>
        <p:spPr>
          <a:xfrm>
            <a:off x="191727" y="2207341"/>
            <a:ext cx="1220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-100" dirty="0">
                <a:solidFill>
                  <a:srgbClr val="FF0000"/>
                </a:solidFill>
              </a:rPr>
              <a:t>She really doesn't like going running, so don't ask her to go with you.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2B14E-A6E1-4E16-A7C4-296E8ED4FF0E}"/>
              </a:ext>
            </a:extLst>
          </p:cNvPr>
          <p:cNvSpPr txBox="1"/>
          <p:nvPr/>
        </p:nvSpPr>
        <p:spPr>
          <a:xfrm>
            <a:off x="147481" y="3972233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He enjoys doing the newspaper's Sunday crossword puzzles most because they're more challenging. </a:t>
            </a:r>
            <a:endParaRPr lang="en-US" sz="3600" i="1" spc="-1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371BF-B3CA-450B-9A4A-9CB4A161D4B6}"/>
              </a:ext>
            </a:extLst>
          </p:cNvPr>
          <p:cNvSpPr txBox="1"/>
          <p:nvPr/>
        </p:nvSpPr>
        <p:spPr>
          <a:xfrm>
            <a:off x="113067" y="5678133"/>
            <a:ext cx="1182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He likes teaching karate to the children in his neighborhood. </a:t>
            </a:r>
            <a:endParaRPr lang="en-US" sz="3600" i="1" spc="-100" dirty="0">
              <a:solidFill>
                <a:srgbClr val="FF0000"/>
              </a:solidFill>
            </a:endParaRPr>
          </a:p>
        </p:txBody>
      </p:sp>
      <p:pic>
        <p:nvPicPr>
          <p:cNvPr id="8" name="Picture 7" descr="checkanswer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E5155FF6-1E7B-4819-A686-CB037510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191" y="6354135"/>
            <a:ext cx="1949294" cy="4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7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54BD2B-8D90-4ECF-B12B-8AF1D8687D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7" y="1451324"/>
            <a:ext cx="1963227" cy="1460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4B1BC-42D6-4834-A1BA-672795010B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831" y="1379572"/>
            <a:ext cx="2133192" cy="173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B4140A-B1E2-4076-9C55-B278104376E7}"/>
              </a:ext>
            </a:extLst>
          </p:cNvPr>
          <p:cNvSpPr txBox="1"/>
          <p:nvPr/>
        </p:nvSpPr>
        <p:spPr>
          <a:xfrm>
            <a:off x="265472" y="274053"/>
            <a:ext cx="12575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d. In pairs: Talk about the activity that you like the most and the</a:t>
            </a:r>
            <a:br>
              <a:rPr lang="en-US" sz="3200" b="1" i="0" dirty="0">
                <a:solidFill>
                  <a:srgbClr val="002060"/>
                </a:solidFill>
                <a:effectLst/>
              </a:rPr>
            </a:br>
            <a:r>
              <a:rPr lang="en-US" sz="3200" b="1" i="0" dirty="0">
                <a:solidFill>
                  <a:srgbClr val="002060"/>
                </a:solidFill>
                <a:effectLst/>
              </a:rPr>
              <a:t>activity that you don't like and say why. Use the words from the box.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0885D-90C0-4DF5-ADA1-219D9D34E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0" y="3028741"/>
            <a:ext cx="12075584" cy="28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7" y="2995920"/>
            <a:ext cx="3491928" cy="66162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64766" y="5697670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027" name="Picture 3" descr="D:\E-3HIGHSCHOOL\E10_SMART_WORLD\3. Icon trong sach\Read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718" y="4303671"/>
            <a:ext cx="4140993" cy="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66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285750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712" y="1828800"/>
            <a:ext cx="9051862" cy="4411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4637" y="494522"/>
            <a:ext cx="288315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345233" y="2808514"/>
            <a:ext cx="202474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357522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6D6F8A-ED3B-44D3-B326-B810B09C7165}"/>
              </a:ext>
            </a:extLst>
          </p:cNvPr>
          <p:cNvSpPr/>
          <p:nvPr/>
        </p:nvSpPr>
        <p:spPr>
          <a:xfrm>
            <a:off x="3371129" y="252676"/>
            <a:ext cx="8803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Write sentences with the verbs and phrases 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r>
              <a:rPr lang="en-US" sz="3600" b="1" i="0" dirty="0">
                <a:solidFill>
                  <a:srgbClr val="002060"/>
                </a:solidFill>
                <a:effectLst/>
              </a:rPr>
              <a:t>in the box using your own ideas.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E8989-983F-4C02-B5A3-DF707C6F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8" y="455118"/>
            <a:ext cx="3267095" cy="808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50F6D2-8DFC-4F9F-8A2A-94A9B0C6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07" t="24631" r="5164" b="23182"/>
          <a:stretch/>
        </p:blipFill>
        <p:spPr>
          <a:xfrm>
            <a:off x="107537" y="1462924"/>
            <a:ext cx="11969837" cy="6316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0CA75-646E-4350-B6C8-D698642FAC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" y="2205744"/>
            <a:ext cx="10409140" cy="46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303" y="1692148"/>
            <a:ext cx="10854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verbs with gerunds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activities you like most/ don’t like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98A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98A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Writing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hobbies and general things using gerunds and 			your own ideas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9.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14,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49" y="2985119"/>
            <a:ext cx="12955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gerunds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to talk about hobbies and general things 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	we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like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/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don't like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i="0" dirty="0">
                <a:solidFill>
                  <a:srgbClr val="0070C0"/>
                </a:solidFill>
                <a:effectLst/>
              </a:rPr>
              <a:t>alk about the activity they like the most and the</a:t>
            </a:r>
            <a:br>
              <a:rPr lang="en-US" sz="3600" i="0" dirty="0">
                <a:solidFill>
                  <a:srgbClr val="0070C0"/>
                </a:solidFill>
                <a:effectLst/>
              </a:rPr>
            </a:br>
            <a:r>
              <a:rPr lang="en-US" sz="3600" i="0" dirty="0">
                <a:solidFill>
                  <a:srgbClr val="0070C0"/>
                </a:solidFill>
                <a:effectLst/>
              </a:rPr>
              <a:t>activity they don't like.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write sentences about what they like/don’t like using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certain verbs with gerunds.</a:t>
            </a:r>
            <a:endParaRPr lang="en-US" sz="3600" i="0" dirty="0">
              <a:solidFill>
                <a:srgbClr val="0070C0"/>
              </a:solidFill>
              <a:effectLst/>
            </a:endParaRPr>
          </a:p>
          <a:p>
            <a:pPr marL="571500" indent="-571500">
              <a:buFontTx/>
              <a:buChar char="-"/>
            </a:pPr>
            <a:endParaRPr lang="en-US" sz="3600" i="0" dirty="0">
              <a:solidFill>
                <a:srgbClr val="0070C0"/>
              </a:solidFill>
              <a:effectLst/>
            </a:endParaRP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246" y="3352339"/>
            <a:ext cx="12585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0" u="sng" dirty="0">
                <a:solidFill>
                  <a:srgbClr val="FF0000"/>
                </a:solidFill>
                <a:effectLst/>
              </a:rPr>
              <a:t>YOUR WEEKEND</a:t>
            </a:r>
          </a:p>
          <a:p>
            <a:r>
              <a:rPr lang="en-US" sz="4800" b="0" i="0" dirty="0">
                <a:solidFill>
                  <a:srgbClr val="0070C0"/>
                </a:solidFill>
                <a:effectLst/>
              </a:rPr>
              <a:t>What do you </a:t>
            </a:r>
            <a:r>
              <a:rPr lang="en-US" sz="4800" b="1" i="0" dirty="0">
                <a:solidFill>
                  <a:srgbClr val="0070C0"/>
                </a:solidFill>
                <a:effectLst/>
              </a:rPr>
              <a:t>like doing</a:t>
            </a:r>
            <a:r>
              <a:rPr lang="en-US" sz="4800" b="0" i="0" dirty="0">
                <a:solidFill>
                  <a:srgbClr val="0070C0"/>
                </a:solidFill>
                <a:effectLst/>
              </a:rPr>
              <a:t> on weekends? </a:t>
            </a:r>
          </a:p>
          <a:p>
            <a:r>
              <a:rPr lang="en-US" sz="4800" b="0" i="0" dirty="0">
                <a:solidFill>
                  <a:srgbClr val="0070C0"/>
                </a:solidFill>
                <a:effectLst/>
              </a:rPr>
              <a:t>And what </a:t>
            </a:r>
            <a:r>
              <a:rPr lang="en-US" sz="4800" i="0" dirty="0">
                <a:solidFill>
                  <a:srgbClr val="0070C0"/>
                </a:solidFill>
                <a:effectLst/>
              </a:rPr>
              <a:t>do</a:t>
            </a:r>
            <a:r>
              <a:rPr lang="en-US" sz="4800" b="0" i="0" dirty="0">
                <a:solidFill>
                  <a:srgbClr val="0070C0"/>
                </a:solidFill>
                <a:effectLst/>
              </a:rPr>
              <a:t> you </a:t>
            </a:r>
            <a:r>
              <a:rPr lang="en-US" sz="4800" b="1" dirty="0">
                <a:solidFill>
                  <a:srgbClr val="0070C0"/>
                </a:solidFill>
              </a:rPr>
              <a:t>hate</a:t>
            </a:r>
            <a:r>
              <a:rPr lang="en-US" sz="4800" b="1" i="0" dirty="0">
                <a:solidFill>
                  <a:srgbClr val="0070C0"/>
                </a:solidFill>
                <a:effectLst/>
              </a:rPr>
              <a:t> doing</a:t>
            </a:r>
            <a:r>
              <a:rPr lang="en-US" sz="4800" b="0" i="0" dirty="0">
                <a:solidFill>
                  <a:srgbClr val="0070C0"/>
                </a:solidFill>
                <a:effectLst/>
              </a:rPr>
              <a:t>?</a:t>
            </a:r>
            <a:r>
              <a:rPr lang="en-US" sz="4800" dirty="0">
                <a:solidFill>
                  <a:srgbClr val="0070C0"/>
                </a:solidFill>
              </a:rPr>
              <a:t> Why not?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965" y="380114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605" y="367162"/>
            <a:ext cx="8999831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8389" y="904332"/>
            <a:ext cx="5300679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FF277-1BBD-49AF-8D5F-3CC24B74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850" y="412722"/>
            <a:ext cx="4038653" cy="58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E2A18-9307-4573-8840-925A99227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6" t="3480" r="1836" b="1752"/>
          <a:stretch/>
        </p:blipFill>
        <p:spPr>
          <a:xfrm>
            <a:off x="56309" y="334559"/>
            <a:ext cx="6483364" cy="601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37AD1-A946-4520-B227-F7F1F90A4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50" y="5463741"/>
            <a:ext cx="2285486" cy="75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2B164-8E9F-4EB7-9AF9-F89CFF3012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698" y="5602201"/>
            <a:ext cx="1452396" cy="708485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7" name="CD1-TRACK 14.wav"/>
            </a:hlinkClick>
            <a:extLst>
              <a:ext uri="{FF2B5EF4-FFF2-40B4-BE49-F238E27FC236}">
                <a16:creationId xmlns:a16="http://schemas.microsoft.com/office/drawing/2014/main" id="{53A96F6E-4BAA-4A94-91E0-1B0FE010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254" y="142901"/>
            <a:ext cx="2653990" cy="9233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54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8" name="CD1-TRACK 14_Segment_0.wav"/>
            </a:hlinkClick>
            <a:extLst>
              <a:ext uri="{FF2B5EF4-FFF2-40B4-BE49-F238E27FC236}">
                <a16:creationId xmlns:a16="http://schemas.microsoft.com/office/drawing/2014/main" id="{B7CDCA46-F9FD-40E3-B6B1-E108FF8A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6" y="5012931"/>
            <a:ext cx="2702299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endParaRPr lang="en-US" altLang="en-US" sz="4000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en-US" alt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</a:t>
            </a:r>
          </a:p>
        </p:txBody>
      </p:sp>
      <p:sp>
        <p:nvSpPr>
          <p:cNvPr id="12" name="Rectangle 36">
            <a:hlinkClick r:id="" action="ppaction://noaction">
              <a:snd r:embed="rId9" name="CD1-TRACK 14_Segment_0_001.wav"/>
            </a:hlinkClick>
            <a:extLst>
              <a:ext uri="{FF2B5EF4-FFF2-40B4-BE49-F238E27FC236}">
                <a16:creationId xmlns:a16="http://schemas.microsoft.com/office/drawing/2014/main" id="{89F2C682-B115-49C7-9313-18A3BE53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36" y="5154176"/>
            <a:ext cx="2185639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endParaRPr lang="en-US" altLang="en-US" sz="4000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en-US" alt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</a:t>
            </a:r>
          </a:p>
        </p:txBody>
      </p:sp>
    </p:spTree>
    <p:extLst>
      <p:ext uri="{BB962C8B-B14F-4D97-AF65-F5344CB8AC3E}">
        <p14:creationId xmlns:p14="http://schemas.microsoft.com/office/powerpoint/2010/main" val="693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3887095" y="2052"/>
            <a:ext cx="362778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</a:rPr>
              <a:t>GERUNDS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0304A0-226B-4DED-88C4-306AFB66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3839"/>
              </p:ext>
            </p:extLst>
          </p:nvPr>
        </p:nvGraphicFramePr>
        <p:xfrm>
          <a:off x="863031" y="1941822"/>
          <a:ext cx="1059265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495">
                  <a:extLst>
                    <a:ext uri="{9D8B030D-6E8A-4147-A177-3AD203B41FA5}">
                      <a16:colId xmlns:a16="http://schemas.microsoft.com/office/drawing/2014/main" val="3263766962"/>
                    </a:ext>
                  </a:extLst>
                </a:gridCol>
                <a:gridCol w="5065159">
                  <a:extLst>
                    <a:ext uri="{9D8B030D-6E8A-4147-A177-3AD203B41FA5}">
                      <a16:colId xmlns:a16="http://schemas.microsoft.com/office/drawing/2014/main" val="3607619908"/>
                    </a:ext>
                  </a:extLst>
                </a:gridCol>
              </a:tblGrid>
              <a:tr h="622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VERB PHRASE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GERUND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00094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  <a:latin typeface="+mn-lt"/>
                        </a:rPr>
                        <a:t>	see a movie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080432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  <a:latin typeface="+mn-lt"/>
                        </a:rPr>
                        <a:t>	do homework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735193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  <a:latin typeface="+mn-lt"/>
                        </a:rPr>
                        <a:t>	hang out with friends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294897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</a:rPr>
                        <a:t>	go to a party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780773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  <a:latin typeface="+mn-lt"/>
                        </a:rPr>
                        <a:t>	play the guitar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178930"/>
                  </a:ext>
                </a:extLst>
              </a:tr>
              <a:tr h="62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>
                          <a:solidFill>
                            <a:srgbClr val="0000FF"/>
                          </a:solidFill>
                          <a:latin typeface="+mn-lt"/>
                        </a:rPr>
                        <a:t>	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71351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356D2B1-6DE0-49E6-8E36-17E56ED8DA1F}"/>
              </a:ext>
            </a:extLst>
          </p:cNvPr>
          <p:cNvSpPr/>
          <p:nvPr/>
        </p:nvSpPr>
        <p:spPr>
          <a:xfrm>
            <a:off x="123289" y="588203"/>
            <a:ext cx="1208240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gerund</a:t>
            </a:r>
            <a:r>
              <a:rPr lang="en-US" sz="3200" dirty="0">
                <a:solidFill>
                  <a:srgbClr val="0070C0"/>
                </a:solidFill>
              </a:rPr>
              <a:t> is a </a:t>
            </a:r>
            <a:r>
              <a:rPr lang="en-US" sz="3200" b="1" dirty="0">
                <a:solidFill>
                  <a:srgbClr val="FF0000"/>
                </a:solidFill>
              </a:rPr>
              <a:t>noun</a:t>
            </a:r>
            <a:r>
              <a:rPr lang="en-US" sz="3200" dirty="0">
                <a:solidFill>
                  <a:srgbClr val="0070C0"/>
                </a:solidFill>
              </a:rPr>
              <a:t> made from a </a:t>
            </a:r>
            <a:r>
              <a:rPr lang="en-US" sz="3200" b="1" dirty="0">
                <a:solidFill>
                  <a:srgbClr val="FF0000"/>
                </a:solidFill>
              </a:rPr>
              <a:t>verb</a:t>
            </a:r>
            <a:r>
              <a:rPr lang="en-US" sz="3200" dirty="0">
                <a:solidFill>
                  <a:srgbClr val="0070C0"/>
                </a:solidFill>
              </a:rPr>
              <a:t> by adding </a:t>
            </a:r>
            <a:r>
              <a:rPr lang="en-US" sz="3200" i="1" dirty="0">
                <a:solidFill>
                  <a:srgbClr val="0070C0"/>
                </a:solidFill>
              </a:rPr>
              <a:t>-</a:t>
            </a:r>
            <a:r>
              <a:rPr lang="en-US" sz="3200" b="1" i="1" dirty="0" err="1">
                <a:solidFill>
                  <a:srgbClr val="FF0000"/>
                </a:solidFill>
              </a:rPr>
              <a:t>ing</a:t>
            </a:r>
            <a:r>
              <a:rPr lang="en-US" sz="3200" i="1" dirty="0">
                <a:solidFill>
                  <a:srgbClr val="0070C0"/>
                </a:solidFill>
              </a:rPr>
              <a:t>. </a:t>
            </a:r>
            <a:r>
              <a:rPr lang="en-US" sz="2800" i="1" dirty="0">
                <a:solidFill>
                  <a:srgbClr val="00B050"/>
                </a:solidFill>
              </a:rPr>
              <a:t>(gerund= verb + </a:t>
            </a:r>
            <a:r>
              <a:rPr lang="en-US" sz="2800" i="1" dirty="0" err="1">
                <a:solidFill>
                  <a:srgbClr val="00B050"/>
                </a:solidFill>
              </a:rPr>
              <a:t>ing</a:t>
            </a:r>
            <a:r>
              <a:rPr lang="en-US" sz="2800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863D6-E77C-4086-9BE2-494BDB2206FF}"/>
              </a:ext>
            </a:extLst>
          </p:cNvPr>
          <p:cNvSpPr/>
          <p:nvPr/>
        </p:nvSpPr>
        <p:spPr>
          <a:xfrm>
            <a:off x="493048" y="1178410"/>
            <a:ext cx="1069450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Now, listen and make the </a:t>
            </a:r>
            <a:r>
              <a:rPr lang="en-US" sz="3600" dirty="0">
                <a:solidFill>
                  <a:srgbClr val="FF0000"/>
                </a:solidFill>
              </a:rPr>
              <a:t>gerund</a:t>
            </a:r>
            <a:r>
              <a:rPr lang="en-US" sz="3600" dirty="0">
                <a:solidFill>
                  <a:srgbClr val="002060"/>
                </a:solidFill>
              </a:rPr>
              <a:t> for each </a:t>
            </a:r>
            <a:r>
              <a:rPr lang="en-US" sz="3600" dirty="0">
                <a:solidFill>
                  <a:srgbClr val="FF0000"/>
                </a:solidFill>
              </a:rPr>
              <a:t>verb</a:t>
            </a:r>
            <a:r>
              <a:rPr lang="en-US" sz="3600" dirty="0">
                <a:solidFill>
                  <a:srgbClr val="002060"/>
                </a:solidFill>
              </a:rPr>
              <a:t> phrase: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FBFE0-A84C-462F-B62F-6F2D7E3F40FE}"/>
              </a:ext>
            </a:extLst>
          </p:cNvPr>
          <p:cNvSpPr txBox="1"/>
          <p:nvPr/>
        </p:nvSpPr>
        <p:spPr>
          <a:xfrm>
            <a:off x="7438494" y="2509326"/>
            <a:ext cx="31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see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3333FF"/>
                </a:solidFill>
              </a:rPr>
              <a:t> a movie</a:t>
            </a:r>
          </a:p>
        </p:txBody>
      </p:sp>
      <p:sp>
        <p:nvSpPr>
          <p:cNvPr id="9" name="AutoShape 44">
            <a:hlinkClick r:id="" action="ppaction://noaction" highlightClick="1">
              <a:snd r:embed="rId2" name="do_homework.wav"/>
            </a:hlinkClick>
            <a:extLst>
              <a:ext uri="{FF2B5EF4-FFF2-40B4-BE49-F238E27FC236}">
                <a16:creationId xmlns:a16="http://schemas.microsoft.com/office/drawing/2014/main" id="{EE1B928A-31E8-4750-82EF-92EE85F3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449" y="3360609"/>
            <a:ext cx="407988" cy="287338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7D08F-BDB0-4B0C-A427-D885EB8D4613}"/>
              </a:ext>
            </a:extLst>
          </p:cNvPr>
          <p:cNvSpPr txBox="1"/>
          <p:nvPr/>
        </p:nvSpPr>
        <p:spPr>
          <a:xfrm>
            <a:off x="7426504" y="3124061"/>
            <a:ext cx="36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do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3333FF"/>
                </a:solidFill>
              </a:rPr>
              <a:t> homework</a:t>
            </a:r>
          </a:p>
        </p:txBody>
      </p:sp>
      <p:sp>
        <p:nvSpPr>
          <p:cNvPr id="11" name="AutoShape 44">
            <a:hlinkClick r:id="" action="ppaction://noaction" highlightClick="1">
              <a:snd r:embed="rId3" name="hang_out.wav"/>
            </a:hlinkClick>
            <a:extLst>
              <a:ext uri="{FF2B5EF4-FFF2-40B4-BE49-F238E27FC236}">
                <a16:creationId xmlns:a16="http://schemas.microsoft.com/office/drawing/2014/main" id="{A0B71409-B966-4720-B507-F48BFFEE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794" y="4019087"/>
            <a:ext cx="407987" cy="287338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FEEC5-6689-4CB8-A383-66FACF06918F}"/>
              </a:ext>
            </a:extLst>
          </p:cNvPr>
          <p:cNvSpPr txBox="1"/>
          <p:nvPr/>
        </p:nvSpPr>
        <p:spPr>
          <a:xfrm>
            <a:off x="6520677" y="3810717"/>
            <a:ext cx="532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hang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3333FF"/>
                </a:solidFill>
              </a:rPr>
              <a:t> out with friends</a:t>
            </a:r>
          </a:p>
        </p:txBody>
      </p:sp>
      <p:sp>
        <p:nvSpPr>
          <p:cNvPr id="15" name="AutoShape 44">
            <a:hlinkClick r:id="" action="ppaction://noaction" highlightClick="1">
              <a:snd r:embed="rId4" name="go_to_a_party.wav"/>
            </a:hlinkClick>
            <a:extLst>
              <a:ext uri="{FF2B5EF4-FFF2-40B4-BE49-F238E27FC236}">
                <a16:creationId xmlns:a16="http://schemas.microsoft.com/office/drawing/2014/main" id="{F7C6B78E-92F6-452D-8ADB-C6949574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491" y="4661114"/>
            <a:ext cx="407987" cy="287338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16" name="AutoShape 44">
            <a:hlinkClick r:id="" action="ppaction://noaction" highlightClick="1">
              <a:snd r:embed="rId5" name="play_guitar.wav"/>
            </a:hlinkClick>
            <a:extLst>
              <a:ext uri="{FF2B5EF4-FFF2-40B4-BE49-F238E27FC236}">
                <a16:creationId xmlns:a16="http://schemas.microsoft.com/office/drawing/2014/main" id="{6CC886BC-9F55-41DA-BC2E-33D7196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252" y="5313720"/>
            <a:ext cx="407987" cy="287337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67F67-DEC2-41A1-A4B1-5A6AF0391EDD}"/>
              </a:ext>
            </a:extLst>
          </p:cNvPr>
          <p:cNvSpPr txBox="1"/>
          <p:nvPr/>
        </p:nvSpPr>
        <p:spPr>
          <a:xfrm>
            <a:off x="7363150" y="4416888"/>
            <a:ext cx="36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go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3333FF"/>
                </a:solidFill>
              </a:rPr>
              <a:t> to a party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2487A4-1BD7-4ACC-A5BF-110255BB6CF5}"/>
              </a:ext>
            </a:extLst>
          </p:cNvPr>
          <p:cNvSpPr txBox="1"/>
          <p:nvPr/>
        </p:nvSpPr>
        <p:spPr>
          <a:xfrm>
            <a:off x="7270683" y="5023069"/>
            <a:ext cx="36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33FF"/>
                </a:solidFill>
              </a:rPr>
              <a:t>play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3333FF"/>
                </a:solidFill>
              </a:rPr>
              <a:t> the guitar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D6F17-E2CB-4BF6-AA26-98026902722C}"/>
              </a:ext>
            </a:extLst>
          </p:cNvPr>
          <p:cNvSpPr txBox="1"/>
          <p:nvPr/>
        </p:nvSpPr>
        <p:spPr>
          <a:xfrm>
            <a:off x="6726154" y="5680609"/>
            <a:ext cx="36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333FF"/>
                </a:solidFill>
              </a:rPr>
              <a:t>sing</a:t>
            </a:r>
            <a:r>
              <a:rPr lang="en-US" sz="3600" dirty="0">
                <a:solidFill>
                  <a:srgbClr val="FF0000"/>
                </a:solidFill>
              </a:rPr>
              <a:t>ing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21" name="AutoShape 44">
            <a:hlinkClick r:id="" action="ppaction://noaction" highlightClick="1">
              <a:snd r:embed="rId6" name="see_a_movie.wav"/>
            </a:hlinkClick>
            <a:extLst>
              <a:ext uri="{FF2B5EF4-FFF2-40B4-BE49-F238E27FC236}">
                <a16:creationId xmlns:a16="http://schemas.microsoft.com/office/drawing/2014/main" id="{44BC4079-4580-48E6-9C32-DD7E4B98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943" y="2722651"/>
            <a:ext cx="363567" cy="316983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AutoShape 44">
            <a:hlinkClick r:id="" action="ppaction://noaction" highlightClick="1">
              <a:snd r:embed="rId7" name="sing.wav"/>
            </a:hlinkClick>
            <a:extLst>
              <a:ext uri="{FF2B5EF4-FFF2-40B4-BE49-F238E27FC236}">
                <a16:creationId xmlns:a16="http://schemas.microsoft.com/office/drawing/2014/main" id="{22EB2B90-9A8A-41F0-AC45-28161784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423" y="5971549"/>
            <a:ext cx="407987" cy="287337"/>
          </a:xfrm>
          <a:prstGeom prst="actionButtonForwardNext">
            <a:avLst/>
          </a:prstGeom>
          <a:solidFill>
            <a:srgbClr val="FF99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  <p:bldP spid="14" grpId="0"/>
      <p:bldP spid="15" grpId="0" animBg="1"/>
      <p:bldP spid="16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1501</Words>
  <Application>Microsoft Office PowerPoint</Application>
  <PresentationFormat>Màn hình rộng</PresentationFormat>
  <Paragraphs>120</Paragraphs>
  <Slides>25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HelveticaNeueLTStd-BdCnO</vt:lpstr>
      <vt:lpstr>HelveticaNeueLTStd-Cn</vt:lpstr>
      <vt:lpstr>HelveticaNeueLTStd-CnO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283</cp:revision>
  <dcterms:created xsi:type="dcterms:W3CDTF">2022-02-12T14:14:43Z</dcterms:created>
  <dcterms:modified xsi:type="dcterms:W3CDTF">2022-07-26T03:45:52Z</dcterms:modified>
</cp:coreProperties>
</file>