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18-Oct-20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B60C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18-Oct-20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B60C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18-Oct-20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155690" y="260350"/>
            <a:ext cx="2376169" cy="662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79070" y="229870"/>
            <a:ext cx="2598420" cy="7505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28600" y="1126489"/>
            <a:ext cx="46654" cy="933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28600" y="1990089"/>
            <a:ext cx="7101840" cy="5740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B60C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18-Oct-20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18-Oct-20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155690" y="260350"/>
            <a:ext cx="2376169" cy="6629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79070" y="229870"/>
            <a:ext cx="2598420" cy="7505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865" y="1112520"/>
            <a:ext cx="8764269" cy="1376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B60C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6379" y="2264409"/>
            <a:ext cx="8651240" cy="4048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18-Oct-20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m.windale@shu.ac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46050" marR="5080">
              <a:lnSpc>
                <a:spcPts val="3829"/>
              </a:lnSpc>
              <a:spcBef>
                <a:spcPts val="235"/>
              </a:spcBef>
            </a:pPr>
            <a:r>
              <a:rPr spc="-75" dirty="0"/>
              <a:t>Giáo</a:t>
            </a:r>
            <a:r>
              <a:rPr spc="-200" dirty="0"/>
              <a:t> </a:t>
            </a:r>
            <a:r>
              <a:rPr spc="-70" dirty="0"/>
              <a:t>dục</a:t>
            </a:r>
            <a:r>
              <a:rPr spc="-180" dirty="0"/>
              <a:t> </a:t>
            </a:r>
            <a:r>
              <a:rPr spc="-85" dirty="0"/>
              <a:t>STEM:</a:t>
            </a:r>
            <a:r>
              <a:rPr spc="-195" dirty="0"/>
              <a:t> </a:t>
            </a:r>
            <a:r>
              <a:rPr spc="-120" dirty="0"/>
              <a:t>Truyền</a:t>
            </a:r>
            <a:r>
              <a:rPr spc="-185" dirty="0"/>
              <a:t> </a:t>
            </a:r>
            <a:r>
              <a:rPr spc="-65" dirty="0"/>
              <a:t>cảm</a:t>
            </a:r>
            <a:r>
              <a:rPr spc="-204" dirty="0"/>
              <a:t> </a:t>
            </a:r>
            <a:r>
              <a:rPr spc="-75" dirty="0"/>
              <a:t>hứng</a:t>
            </a:r>
            <a:r>
              <a:rPr spc="-195" dirty="0"/>
              <a:t> </a:t>
            </a:r>
            <a:r>
              <a:rPr spc="-65" dirty="0"/>
              <a:t>cho</a:t>
            </a:r>
            <a:r>
              <a:rPr spc="-200" dirty="0"/>
              <a:t> </a:t>
            </a:r>
            <a:r>
              <a:rPr spc="-65" dirty="0"/>
              <a:t>các</a:t>
            </a:r>
            <a:r>
              <a:rPr spc="-180" dirty="0"/>
              <a:t> </a:t>
            </a:r>
            <a:r>
              <a:rPr spc="-70" dirty="0"/>
              <a:t>nhà  đổi</a:t>
            </a:r>
            <a:r>
              <a:rPr spc="-204" dirty="0"/>
              <a:t> </a:t>
            </a:r>
            <a:r>
              <a:rPr spc="-75" dirty="0"/>
              <a:t>mới,</a:t>
            </a:r>
            <a:r>
              <a:rPr spc="-200" dirty="0"/>
              <a:t> </a:t>
            </a:r>
            <a:r>
              <a:rPr spc="-75" dirty="0"/>
              <a:t>sáng</a:t>
            </a:r>
            <a:r>
              <a:rPr spc="-200" dirty="0"/>
              <a:t> </a:t>
            </a:r>
            <a:r>
              <a:rPr spc="-65" dirty="0"/>
              <a:t>tạo</a:t>
            </a:r>
            <a:r>
              <a:rPr spc="-195" dirty="0"/>
              <a:t> </a:t>
            </a:r>
            <a:r>
              <a:rPr spc="-80" dirty="0"/>
              <a:t>trong</a:t>
            </a:r>
            <a:r>
              <a:rPr spc="-195" dirty="0"/>
              <a:t> </a:t>
            </a:r>
            <a:r>
              <a:rPr spc="-80" dirty="0"/>
              <a:t>tương</a:t>
            </a:r>
            <a:r>
              <a:rPr spc="-190" dirty="0"/>
              <a:t> </a:t>
            </a:r>
            <a:r>
              <a:rPr spc="-65" dirty="0"/>
              <a:t>lai</a:t>
            </a:r>
          </a:p>
          <a:p>
            <a:pPr marL="146050">
              <a:lnSpc>
                <a:spcPts val="2845"/>
              </a:lnSpc>
            </a:pPr>
            <a:r>
              <a:rPr spc="-75" dirty="0">
                <a:solidFill>
                  <a:srgbClr val="611A3F"/>
                </a:solidFill>
              </a:rPr>
              <a:t>Mark</a:t>
            </a:r>
            <a:r>
              <a:rPr spc="-195" dirty="0">
                <a:solidFill>
                  <a:srgbClr val="611A3F"/>
                </a:solidFill>
              </a:rPr>
              <a:t> </a:t>
            </a:r>
            <a:r>
              <a:rPr spc="-90" dirty="0">
                <a:solidFill>
                  <a:srgbClr val="611A3F"/>
                </a:solidFill>
              </a:rPr>
              <a:t>Windale</a:t>
            </a:r>
          </a:p>
        </p:txBody>
      </p:sp>
      <p:sp>
        <p:nvSpPr>
          <p:cNvPr id="3" name="object 3"/>
          <p:cNvSpPr/>
          <p:nvPr/>
        </p:nvSpPr>
        <p:spPr>
          <a:xfrm>
            <a:off x="228600" y="2894329"/>
            <a:ext cx="8572500" cy="3790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69" y="1445259"/>
            <a:ext cx="41605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000000"/>
                </a:solidFill>
              </a:rPr>
              <a:t>Hồ </a:t>
            </a:r>
            <a:r>
              <a:rPr sz="2800" spc="-5" dirty="0">
                <a:solidFill>
                  <a:srgbClr val="000000"/>
                </a:solidFill>
              </a:rPr>
              <a:t>sơ </a:t>
            </a:r>
            <a:r>
              <a:rPr sz="2800" spc="-10" dirty="0">
                <a:solidFill>
                  <a:srgbClr val="000000"/>
                </a:solidFill>
              </a:rPr>
              <a:t>nghiên </a:t>
            </a:r>
            <a:r>
              <a:rPr sz="2800" spc="-5" dirty="0">
                <a:solidFill>
                  <a:srgbClr val="000000"/>
                </a:solidFill>
              </a:rPr>
              <a:t>cứu</a:t>
            </a:r>
            <a:r>
              <a:rPr sz="2800" spc="-65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STEM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96569" y="2298700"/>
            <a:ext cx="5018405" cy="3622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201295">
              <a:lnSpc>
                <a:spcPct val="100000"/>
              </a:lnSpc>
              <a:spcBef>
                <a:spcPts val="100"/>
              </a:spcBef>
            </a:pPr>
            <a:r>
              <a:rPr sz="2000" b="1" i="1" spc="-30" dirty="0">
                <a:latin typeface="Arial"/>
                <a:cs typeface="Arial"/>
              </a:rPr>
              <a:t>Vai </a:t>
            </a:r>
            <a:r>
              <a:rPr sz="2000" b="1" i="1" spc="-5" dirty="0">
                <a:latin typeface="Arial"/>
                <a:cs typeface="Arial"/>
              </a:rPr>
              <a:t>trò </a:t>
            </a:r>
            <a:r>
              <a:rPr sz="2000" b="1" i="1" dirty="0">
                <a:latin typeface="Arial"/>
                <a:cs typeface="Arial"/>
              </a:rPr>
              <a:t>của các tổ </a:t>
            </a:r>
            <a:r>
              <a:rPr sz="2000" b="1" i="1" spc="-5" dirty="0">
                <a:latin typeface="Arial"/>
                <a:cs typeface="Arial"/>
              </a:rPr>
              <a:t>chức, cá </a:t>
            </a:r>
            <a:r>
              <a:rPr sz="2000" b="1" i="1" dirty="0">
                <a:latin typeface="Arial"/>
                <a:cs typeface="Arial"/>
              </a:rPr>
              <a:t>nhân có </a:t>
            </a:r>
            <a:r>
              <a:rPr sz="2000" b="1" i="1" spc="-5" dirty="0">
                <a:latin typeface="Arial"/>
                <a:cs typeface="Arial"/>
              </a:rPr>
              <a:t>liên  quan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Arial"/>
              <a:cs typeface="Arial"/>
            </a:endParaRPr>
          </a:p>
          <a:p>
            <a:pPr marL="231140" indent="-180340">
              <a:lnSpc>
                <a:spcPct val="100000"/>
              </a:lnSpc>
              <a:buClr>
                <a:srgbClr val="4E80BC"/>
              </a:buClr>
              <a:buSzPct val="79166"/>
              <a:buChar char="•"/>
              <a:tabLst>
                <a:tab pos="231140" algn="l"/>
              </a:tabLst>
            </a:pPr>
            <a:r>
              <a:rPr sz="2400" spc="-5" dirty="0">
                <a:latin typeface="Arial"/>
                <a:cs typeface="Arial"/>
              </a:rPr>
              <a:t>cung cấp </a:t>
            </a:r>
            <a:r>
              <a:rPr sz="2400" dirty="0">
                <a:latin typeface="Arial"/>
                <a:cs typeface="Arial"/>
              </a:rPr>
              <a:t>ý </a:t>
            </a:r>
            <a:r>
              <a:rPr sz="2400" spc="-5" dirty="0">
                <a:latin typeface="Arial"/>
                <a:cs typeface="Arial"/>
              </a:rPr>
              <a:t>tưởng cho các </a:t>
            </a:r>
            <a:r>
              <a:rPr sz="2400" dirty="0">
                <a:latin typeface="Arial"/>
                <a:cs typeface="Arial"/>
              </a:rPr>
              <a:t>dự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án</a:t>
            </a:r>
            <a:endParaRPr sz="2400">
              <a:latin typeface="Arial"/>
              <a:cs typeface="Arial"/>
            </a:endParaRPr>
          </a:p>
          <a:p>
            <a:pPr marL="231140" indent="-180340">
              <a:lnSpc>
                <a:spcPct val="100000"/>
              </a:lnSpc>
              <a:buClr>
                <a:srgbClr val="4E80BC"/>
              </a:buClr>
              <a:buSzPct val="79166"/>
              <a:buChar char="•"/>
              <a:tabLst>
                <a:tab pos="231140" algn="l"/>
              </a:tabLst>
            </a:pPr>
            <a:r>
              <a:rPr sz="2400" dirty="0">
                <a:latin typeface="Arial"/>
                <a:cs typeface="Arial"/>
              </a:rPr>
              <a:t>tư </a:t>
            </a:r>
            <a:r>
              <a:rPr sz="2400" spc="-10" dirty="0">
                <a:latin typeface="Arial"/>
                <a:cs typeface="Arial"/>
              </a:rPr>
              <a:t>vấn </a:t>
            </a:r>
            <a:r>
              <a:rPr sz="2400" spc="-5" dirty="0">
                <a:latin typeface="Arial"/>
                <a:cs typeface="Arial"/>
              </a:rPr>
              <a:t>cho những người </a:t>
            </a:r>
            <a:r>
              <a:rPr sz="2400" spc="-10" dirty="0">
                <a:latin typeface="Arial"/>
                <a:cs typeface="Arial"/>
              </a:rPr>
              <a:t>viết </a:t>
            </a:r>
            <a:r>
              <a:rPr sz="2400" spc="-5" dirty="0">
                <a:latin typeface="Arial"/>
                <a:cs typeface="Arial"/>
              </a:rPr>
              <a:t>dự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án</a:t>
            </a:r>
            <a:endParaRPr sz="2400">
              <a:latin typeface="Arial"/>
              <a:cs typeface="Arial"/>
            </a:endParaRPr>
          </a:p>
          <a:p>
            <a:pPr marL="231140" indent="-180340">
              <a:lnSpc>
                <a:spcPct val="100000"/>
              </a:lnSpc>
              <a:buClr>
                <a:srgbClr val="4E80BC"/>
              </a:buClr>
              <a:buSzPct val="79166"/>
              <a:buChar char="•"/>
              <a:tabLst>
                <a:tab pos="231140" algn="l"/>
              </a:tabLst>
            </a:pPr>
            <a:r>
              <a:rPr sz="2400" spc="-5" dirty="0">
                <a:latin typeface="Arial"/>
                <a:cs typeface="Arial"/>
              </a:rPr>
              <a:t>cung cấp kiến thức chuyên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môn</a:t>
            </a:r>
            <a:endParaRPr sz="2400">
              <a:latin typeface="Arial"/>
              <a:cs typeface="Arial"/>
            </a:endParaRPr>
          </a:p>
          <a:p>
            <a:pPr marL="231140" indent="-180340">
              <a:lnSpc>
                <a:spcPct val="100000"/>
              </a:lnSpc>
              <a:buClr>
                <a:srgbClr val="4E80BC"/>
              </a:buClr>
              <a:buSzPct val="79166"/>
              <a:buChar char="•"/>
              <a:tabLst>
                <a:tab pos="231140" algn="l"/>
              </a:tabLst>
            </a:pPr>
            <a:r>
              <a:rPr sz="2400" spc="-5" dirty="0">
                <a:latin typeface="Arial"/>
                <a:cs typeface="Arial"/>
              </a:rPr>
              <a:t>hướng </a:t>
            </a:r>
            <a:r>
              <a:rPr sz="2400" spc="-10" dirty="0">
                <a:latin typeface="Arial"/>
                <a:cs typeface="Arial"/>
              </a:rPr>
              <a:t>dẫn </a:t>
            </a:r>
            <a:r>
              <a:rPr sz="2400" spc="-5" dirty="0">
                <a:latin typeface="Arial"/>
                <a:cs typeface="Arial"/>
              </a:rPr>
              <a:t>cho học sinh</a:t>
            </a:r>
            <a:endParaRPr sz="2400">
              <a:latin typeface="Arial"/>
              <a:cs typeface="Arial"/>
            </a:endParaRPr>
          </a:p>
          <a:p>
            <a:pPr marL="230504" marR="165735" indent="-180340">
              <a:lnSpc>
                <a:spcPct val="100000"/>
              </a:lnSpc>
              <a:buClr>
                <a:srgbClr val="4E80BC"/>
              </a:buClr>
              <a:buSzPct val="79166"/>
              <a:buChar char="•"/>
              <a:tabLst>
                <a:tab pos="231140" algn="l"/>
              </a:tabLst>
            </a:pPr>
            <a:r>
              <a:rPr sz="2400" spc="-5" dirty="0">
                <a:latin typeface="Arial"/>
                <a:cs typeface="Arial"/>
              </a:rPr>
              <a:t>cung cấp </a:t>
            </a:r>
            <a:r>
              <a:rPr sz="2400" dirty="0">
                <a:latin typeface="Arial"/>
                <a:cs typeface="Arial"/>
              </a:rPr>
              <a:t>cơ sở </a:t>
            </a:r>
            <a:r>
              <a:rPr sz="2400" spc="-10" dirty="0">
                <a:latin typeface="Arial"/>
                <a:cs typeface="Arial"/>
              </a:rPr>
              <a:t>vật </a:t>
            </a:r>
            <a:r>
              <a:rPr sz="2400" spc="-5" dirty="0">
                <a:latin typeface="Arial"/>
                <a:cs typeface="Arial"/>
              </a:rPr>
              <a:t>chất </a:t>
            </a:r>
            <a:r>
              <a:rPr sz="2400" spc="-10" dirty="0">
                <a:latin typeface="Arial"/>
                <a:cs typeface="Arial"/>
              </a:rPr>
              <a:t>phòng </a:t>
            </a:r>
            <a:r>
              <a:rPr sz="2400" spc="-5" dirty="0">
                <a:latin typeface="Arial"/>
                <a:cs typeface="Arial"/>
              </a:rPr>
              <a:t>thí  </a:t>
            </a:r>
            <a:r>
              <a:rPr sz="2400" spc="-10" dirty="0">
                <a:latin typeface="Arial"/>
                <a:cs typeface="Arial"/>
              </a:rPr>
              <a:t>nghiệm</a:t>
            </a:r>
            <a:endParaRPr sz="2400">
              <a:latin typeface="Arial"/>
              <a:cs typeface="Arial"/>
            </a:endParaRPr>
          </a:p>
          <a:p>
            <a:pPr marL="231140" indent="-180340">
              <a:lnSpc>
                <a:spcPct val="100000"/>
              </a:lnSpc>
              <a:buClr>
                <a:srgbClr val="4E80BC"/>
              </a:buClr>
              <a:buSzPct val="79166"/>
              <a:buChar char="•"/>
              <a:tabLst>
                <a:tab pos="231140" algn="l"/>
              </a:tabLst>
            </a:pPr>
            <a:r>
              <a:rPr sz="2400" spc="-5" dirty="0">
                <a:latin typeface="Arial"/>
                <a:cs typeface="Arial"/>
              </a:rPr>
              <a:t>đánh giá dự án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23890" y="1988820"/>
            <a:ext cx="2951480" cy="3600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320" y="1230629"/>
            <a:ext cx="2047875" cy="3822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50" spc="-5" dirty="0">
                <a:solidFill>
                  <a:srgbClr val="000000"/>
                </a:solidFill>
              </a:rPr>
              <a:t>Đại sứ</a:t>
            </a:r>
            <a:r>
              <a:rPr sz="2350" spc="-75" dirty="0">
                <a:solidFill>
                  <a:srgbClr val="000000"/>
                </a:solidFill>
              </a:rPr>
              <a:t> </a:t>
            </a:r>
            <a:r>
              <a:rPr sz="2350" spc="-5" dirty="0">
                <a:solidFill>
                  <a:srgbClr val="000000"/>
                </a:solidFill>
              </a:rPr>
              <a:t>STEM?</a:t>
            </a:r>
            <a:endParaRPr sz="2350"/>
          </a:p>
        </p:txBody>
      </p:sp>
      <p:sp>
        <p:nvSpPr>
          <p:cNvPr id="3" name="object 3"/>
          <p:cNvSpPr txBox="1"/>
          <p:nvPr/>
        </p:nvSpPr>
        <p:spPr>
          <a:xfrm>
            <a:off x="363220" y="1891029"/>
            <a:ext cx="4984115" cy="45770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 marR="200660">
              <a:lnSpc>
                <a:spcPct val="100000"/>
              </a:lnSpc>
              <a:spcBef>
                <a:spcPts val="90"/>
              </a:spcBef>
            </a:pPr>
            <a:r>
              <a:rPr sz="2000" b="1" i="1" spc="-35" dirty="0">
                <a:latin typeface="Arial"/>
                <a:cs typeface="Arial"/>
              </a:rPr>
              <a:t>Vai </a:t>
            </a:r>
            <a:r>
              <a:rPr sz="2000" b="1" i="1" spc="-10" dirty="0">
                <a:latin typeface="Arial"/>
                <a:cs typeface="Arial"/>
              </a:rPr>
              <a:t>trò của các tổ chức, cá </a:t>
            </a:r>
            <a:r>
              <a:rPr sz="2000" b="1" i="1" spc="-15" dirty="0">
                <a:latin typeface="Arial"/>
                <a:cs typeface="Arial"/>
              </a:rPr>
              <a:t>nhân có </a:t>
            </a:r>
            <a:r>
              <a:rPr sz="2000" b="1" i="1" spc="-10" dirty="0">
                <a:latin typeface="Arial"/>
                <a:cs typeface="Arial"/>
              </a:rPr>
              <a:t>liên  </a:t>
            </a:r>
            <a:r>
              <a:rPr sz="2000" b="1" i="1" spc="-15" dirty="0">
                <a:latin typeface="Arial"/>
                <a:cs typeface="Arial"/>
              </a:rPr>
              <a:t>quan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Arial"/>
              <a:cs typeface="Arial"/>
            </a:endParaRPr>
          </a:p>
          <a:p>
            <a:pPr marL="50800">
              <a:lnSpc>
                <a:spcPts val="2395"/>
              </a:lnSpc>
            </a:pPr>
            <a:r>
              <a:rPr sz="2000" spc="-15" dirty="0">
                <a:latin typeface="Arial"/>
                <a:cs typeface="Arial"/>
              </a:rPr>
              <a:t>đóng </a:t>
            </a:r>
            <a:r>
              <a:rPr sz="2000" spc="-10" dirty="0">
                <a:latin typeface="Arial"/>
                <a:cs typeface="Arial"/>
              </a:rPr>
              <a:t>vai trò </a:t>
            </a:r>
            <a:r>
              <a:rPr sz="2000" spc="-5" dirty="0">
                <a:latin typeface="Arial"/>
                <a:cs typeface="Arial"/>
              </a:rPr>
              <a:t>là </a:t>
            </a:r>
            <a:r>
              <a:rPr sz="2000" spc="-15" dirty="0">
                <a:latin typeface="Arial"/>
                <a:cs typeface="Arial"/>
              </a:rPr>
              <a:t>hình </a:t>
            </a:r>
            <a:r>
              <a:rPr sz="2000" spc="-10" dirty="0">
                <a:latin typeface="Arial"/>
                <a:cs typeface="Arial"/>
              </a:rPr>
              <a:t>mẫu </a:t>
            </a:r>
            <a:r>
              <a:rPr sz="2000" spc="-15" dirty="0">
                <a:latin typeface="Arial"/>
                <a:cs typeface="Arial"/>
              </a:rPr>
              <a:t>tích </a:t>
            </a:r>
            <a:r>
              <a:rPr sz="2000" spc="-10" dirty="0">
                <a:latin typeface="Arial"/>
                <a:cs typeface="Arial"/>
              </a:rPr>
              <a:t>cực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để</a:t>
            </a:r>
            <a:endParaRPr sz="2000">
              <a:latin typeface="Arial"/>
              <a:cs typeface="Arial"/>
            </a:endParaRPr>
          </a:p>
          <a:p>
            <a:pPr marL="179070" marR="466725" indent="-128270">
              <a:lnSpc>
                <a:spcPts val="2390"/>
              </a:lnSpc>
              <a:spcBef>
                <a:spcPts val="85"/>
              </a:spcBef>
              <a:buSzPct val="77500"/>
              <a:buChar char="•"/>
              <a:tabLst>
                <a:tab pos="179070" algn="l"/>
              </a:tabLst>
            </a:pPr>
            <a:r>
              <a:rPr sz="2000" spc="-10" dirty="0">
                <a:latin typeface="Arial"/>
                <a:cs typeface="Arial"/>
              </a:rPr>
              <a:t>kết nối thế giới </a:t>
            </a:r>
            <a:r>
              <a:rPr sz="2000" spc="-5" dirty="0">
                <a:latin typeface="Arial"/>
                <a:cs typeface="Arial"/>
              </a:rPr>
              <a:t>STEM </a:t>
            </a:r>
            <a:r>
              <a:rPr sz="2000" spc="-10" dirty="0">
                <a:latin typeface="Arial"/>
                <a:cs typeface="Arial"/>
              </a:rPr>
              <a:t>và lực lượng lao  </a:t>
            </a:r>
            <a:r>
              <a:rPr sz="2000" spc="-15" dirty="0">
                <a:latin typeface="Arial"/>
                <a:cs typeface="Arial"/>
              </a:rPr>
              <a:t>động </a:t>
            </a:r>
            <a:r>
              <a:rPr sz="2000" spc="-10" dirty="0">
                <a:latin typeface="Arial"/>
                <a:cs typeface="Arial"/>
              </a:rPr>
              <a:t>tương </a:t>
            </a:r>
            <a:r>
              <a:rPr sz="2000" spc="-5" dirty="0">
                <a:latin typeface="Arial"/>
                <a:cs typeface="Arial"/>
              </a:rPr>
              <a:t>lai</a:t>
            </a:r>
            <a:endParaRPr sz="2000">
              <a:latin typeface="Arial"/>
              <a:cs typeface="Arial"/>
            </a:endParaRPr>
          </a:p>
          <a:p>
            <a:pPr marL="179070" marR="43180" indent="-128270">
              <a:lnSpc>
                <a:spcPts val="2390"/>
              </a:lnSpc>
              <a:buSzPct val="77500"/>
              <a:buChar char="•"/>
              <a:tabLst>
                <a:tab pos="179070" algn="l"/>
              </a:tabLst>
            </a:pPr>
            <a:r>
              <a:rPr sz="2000" spc="-10" dirty="0">
                <a:latin typeface="Arial"/>
                <a:cs typeface="Arial"/>
              </a:rPr>
              <a:t>truyền nhiệt </a:t>
            </a:r>
            <a:r>
              <a:rPr sz="2000" spc="-15" dirty="0">
                <a:latin typeface="Arial"/>
                <a:cs typeface="Arial"/>
              </a:rPr>
              <a:t>huyết </a:t>
            </a:r>
            <a:r>
              <a:rPr sz="2000" spc="-10" dirty="0">
                <a:latin typeface="Arial"/>
                <a:cs typeface="Arial"/>
              </a:rPr>
              <a:t>và tạo cảm hứng cho  </a:t>
            </a:r>
            <a:r>
              <a:rPr sz="2000" spc="-15" dirty="0">
                <a:latin typeface="Arial"/>
                <a:cs typeface="Arial"/>
              </a:rPr>
              <a:t>những </a:t>
            </a:r>
            <a:r>
              <a:rPr sz="2000" spc="-10" dirty="0">
                <a:latin typeface="Arial"/>
                <a:cs typeface="Arial"/>
              </a:rPr>
              <a:t>người trẻ trong các môn học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STEM</a:t>
            </a:r>
            <a:endParaRPr sz="2000">
              <a:latin typeface="Arial"/>
              <a:cs typeface="Arial"/>
            </a:endParaRPr>
          </a:p>
          <a:p>
            <a:pPr marL="179070" marR="635000" indent="-128270">
              <a:lnSpc>
                <a:spcPts val="2390"/>
              </a:lnSpc>
              <a:buSzPct val="77500"/>
              <a:buChar char="•"/>
              <a:tabLst>
                <a:tab pos="179070" algn="l"/>
              </a:tabLst>
            </a:pPr>
            <a:r>
              <a:rPr sz="2000" spc="-5" dirty="0">
                <a:latin typeface="Arial"/>
                <a:cs typeface="Arial"/>
              </a:rPr>
              <a:t>mở </a:t>
            </a:r>
            <a:r>
              <a:rPr sz="2000" spc="-15" dirty="0">
                <a:latin typeface="Arial"/>
                <a:cs typeface="Arial"/>
              </a:rPr>
              <a:t>những cánh </a:t>
            </a:r>
            <a:r>
              <a:rPr sz="2000" spc="-10" dirty="0">
                <a:latin typeface="Arial"/>
                <a:cs typeface="Arial"/>
              </a:rPr>
              <a:t>cửa vào thế giới của  </a:t>
            </a:r>
            <a:r>
              <a:rPr sz="2000" spc="-15" dirty="0">
                <a:latin typeface="Arial"/>
                <a:cs typeface="Arial"/>
              </a:rPr>
              <a:t>những </a:t>
            </a:r>
            <a:r>
              <a:rPr sz="2000" spc="-10" dirty="0">
                <a:latin typeface="Arial"/>
                <a:cs typeface="Arial"/>
              </a:rPr>
              <a:t>cơ hội trong lĩnh vực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STEM</a:t>
            </a:r>
            <a:endParaRPr sz="2000">
              <a:latin typeface="Arial"/>
              <a:cs typeface="Arial"/>
            </a:endParaRPr>
          </a:p>
          <a:p>
            <a:pPr marL="179070" marR="327025" indent="-128270">
              <a:lnSpc>
                <a:spcPts val="2390"/>
              </a:lnSpc>
              <a:buSzPct val="77500"/>
              <a:buChar char="•"/>
              <a:tabLst>
                <a:tab pos="179070" algn="l"/>
              </a:tabLst>
            </a:pPr>
            <a:r>
              <a:rPr sz="2000" spc="-10" dirty="0">
                <a:latin typeface="Arial"/>
                <a:cs typeface="Arial"/>
              </a:rPr>
              <a:t>thay </a:t>
            </a:r>
            <a:r>
              <a:rPr sz="2000" spc="-15" dirty="0">
                <a:latin typeface="Arial"/>
                <a:cs typeface="Arial"/>
              </a:rPr>
              <a:t>đổi nhận </a:t>
            </a:r>
            <a:r>
              <a:rPr sz="2000" spc="-10" dirty="0">
                <a:latin typeface="Arial"/>
                <a:cs typeface="Arial"/>
              </a:rPr>
              <a:t>thức </a:t>
            </a:r>
            <a:r>
              <a:rPr sz="2000" spc="-15" dirty="0">
                <a:latin typeface="Arial"/>
                <a:cs typeface="Arial"/>
              </a:rPr>
              <a:t>của </a:t>
            </a:r>
            <a:r>
              <a:rPr sz="2000" spc="-10" dirty="0">
                <a:latin typeface="Arial"/>
                <a:cs typeface="Arial"/>
              </a:rPr>
              <a:t>những người trẻ  về </a:t>
            </a:r>
            <a:r>
              <a:rPr sz="2000" spc="-15" dirty="0">
                <a:latin typeface="Arial"/>
                <a:cs typeface="Arial"/>
              </a:rPr>
              <a:t>nghề </a:t>
            </a:r>
            <a:r>
              <a:rPr sz="2000" spc="-10" dirty="0">
                <a:latin typeface="Arial"/>
                <a:cs typeface="Arial"/>
              </a:rPr>
              <a:t>nghiệp STEM</a:t>
            </a:r>
            <a:endParaRPr sz="2000">
              <a:latin typeface="Arial"/>
              <a:cs typeface="Arial"/>
            </a:endParaRPr>
          </a:p>
          <a:p>
            <a:pPr marL="179070" indent="-128270">
              <a:lnSpc>
                <a:spcPts val="2295"/>
              </a:lnSpc>
              <a:buSzPct val="77500"/>
              <a:buChar char="•"/>
              <a:tabLst>
                <a:tab pos="179070" algn="l"/>
              </a:tabLst>
            </a:pPr>
            <a:r>
              <a:rPr sz="2000" spc="-15" dirty="0">
                <a:latin typeface="Arial"/>
                <a:cs typeface="Arial"/>
              </a:rPr>
              <a:t>hỗ </a:t>
            </a:r>
            <a:r>
              <a:rPr sz="2000" spc="-10" dirty="0">
                <a:latin typeface="Arial"/>
                <a:cs typeface="Arial"/>
              </a:rPr>
              <a:t>trợ giáo viên trong lớp </a:t>
            </a:r>
            <a:r>
              <a:rPr sz="2000" spc="-15" dirty="0">
                <a:latin typeface="Arial"/>
                <a:cs typeface="Arial"/>
              </a:rPr>
              <a:t>học bằng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cách</a:t>
            </a:r>
            <a:endParaRPr sz="2000">
              <a:latin typeface="Arial"/>
              <a:cs typeface="Arial"/>
            </a:endParaRPr>
          </a:p>
          <a:p>
            <a:pPr marL="179070" marR="57150">
              <a:lnSpc>
                <a:spcPts val="2390"/>
              </a:lnSpc>
              <a:spcBef>
                <a:spcPts val="80"/>
              </a:spcBef>
            </a:pPr>
            <a:r>
              <a:rPr sz="2000" spc="-10" dirty="0">
                <a:latin typeface="Arial"/>
                <a:cs typeface="Arial"/>
              </a:rPr>
              <a:t>giải </a:t>
            </a:r>
            <a:r>
              <a:rPr sz="2000" spc="-15" dirty="0">
                <a:latin typeface="Arial"/>
                <a:cs typeface="Arial"/>
              </a:rPr>
              <a:t>thích nhứng ứng dụng </a:t>
            </a:r>
            <a:r>
              <a:rPr sz="2000" spc="-10" dirty="0">
                <a:latin typeface="Arial"/>
                <a:cs typeface="Arial"/>
              </a:rPr>
              <a:t>hiện nay của  </a:t>
            </a:r>
            <a:r>
              <a:rPr sz="2000" spc="-5" dirty="0">
                <a:latin typeface="Arial"/>
                <a:cs typeface="Arial"/>
              </a:rPr>
              <a:t>STEM </a:t>
            </a:r>
            <a:r>
              <a:rPr sz="2000" spc="-10" dirty="0">
                <a:latin typeface="Arial"/>
                <a:cs typeface="Arial"/>
              </a:rPr>
              <a:t>trong </a:t>
            </a:r>
            <a:r>
              <a:rPr sz="2000" spc="-15" dirty="0">
                <a:latin typeface="Arial"/>
                <a:cs typeface="Arial"/>
              </a:rPr>
              <a:t>công </a:t>
            </a:r>
            <a:r>
              <a:rPr sz="2000" spc="-10" dirty="0">
                <a:latin typeface="Arial"/>
                <a:cs typeface="Arial"/>
              </a:rPr>
              <a:t>nghiệp </a:t>
            </a:r>
            <a:r>
              <a:rPr sz="2000" spc="-15" dirty="0">
                <a:latin typeface="Arial"/>
                <a:cs typeface="Arial"/>
              </a:rPr>
              <a:t>hoặc </a:t>
            </a:r>
            <a:r>
              <a:rPr sz="2000" spc="-10" dirty="0">
                <a:latin typeface="Arial"/>
                <a:cs typeface="Arial"/>
              </a:rPr>
              <a:t>nghiên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cứu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35600" y="1413510"/>
            <a:ext cx="3526790" cy="4104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9269" y="1230629"/>
            <a:ext cx="5089525" cy="56692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850" b="1" spc="-10" dirty="0">
                <a:latin typeface="Arial"/>
                <a:cs typeface="Arial"/>
              </a:rPr>
              <a:t>Đại </a:t>
            </a:r>
            <a:r>
              <a:rPr sz="1850" b="1" spc="-5" dirty="0">
                <a:latin typeface="Arial"/>
                <a:cs typeface="Arial"/>
              </a:rPr>
              <a:t>sứ </a:t>
            </a:r>
            <a:r>
              <a:rPr sz="1850" b="1" spc="-10" dirty="0">
                <a:latin typeface="Arial"/>
                <a:cs typeface="Arial"/>
              </a:rPr>
              <a:t>STEM </a:t>
            </a:r>
            <a:r>
              <a:rPr sz="1850" b="1" spc="-5" dirty="0">
                <a:latin typeface="Arial"/>
                <a:cs typeface="Arial"/>
              </a:rPr>
              <a:t>làm</a:t>
            </a:r>
            <a:r>
              <a:rPr sz="1850" b="1" spc="45" dirty="0">
                <a:latin typeface="Arial"/>
                <a:cs typeface="Arial"/>
              </a:rPr>
              <a:t> </a:t>
            </a:r>
            <a:r>
              <a:rPr sz="1850" b="1" spc="-5" dirty="0">
                <a:latin typeface="Arial"/>
                <a:cs typeface="Arial"/>
              </a:rPr>
              <a:t>gì?</a:t>
            </a:r>
            <a:endParaRPr sz="1850">
              <a:latin typeface="Arial"/>
              <a:cs typeface="Arial"/>
            </a:endParaRPr>
          </a:p>
          <a:p>
            <a:pPr marL="38100" marR="170180">
              <a:lnSpc>
                <a:spcPct val="100000"/>
              </a:lnSpc>
              <a:spcBef>
                <a:spcPts val="10"/>
              </a:spcBef>
            </a:pPr>
            <a:r>
              <a:rPr sz="1850" spc="-5" dirty="0">
                <a:latin typeface="Arial"/>
                <a:cs typeface="Arial"/>
              </a:rPr>
              <a:t>Đại </a:t>
            </a:r>
            <a:r>
              <a:rPr sz="1850" spc="-10" dirty="0">
                <a:latin typeface="Arial"/>
                <a:cs typeface="Arial"/>
              </a:rPr>
              <a:t>sứ </a:t>
            </a:r>
            <a:r>
              <a:rPr sz="1850" spc="-5" dirty="0">
                <a:latin typeface="Arial"/>
                <a:cs typeface="Arial"/>
              </a:rPr>
              <a:t>STEM </a:t>
            </a:r>
            <a:r>
              <a:rPr sz="1850" spc="-10" dirty="0">
                <a:latin typeface="Arial"/>
                <a:cs typeface="Arial"/>
              </a:rPr>
              <a:t>tham </a:t>
            </a:r>
            <a:r>
              <a:rPr sz="1850" spc="-5" dirty="0">
                <a:latin typeface="Arial"/>
                <a:cs typeface="Arial"/>
              </a:rPr>
              <a:t>gia vào rất nhiều loại hoạt  </a:t>
            </a:r>
            <a:r>
              <a:rPr sz="1850" dirty="0">
                <a:latin typeface="Arial"/>
                <a:cs typeface="Arial"/>
              </a:rPr>
              <a:t>động, </a:t>
            </a:r>
            <a:r>
              <a:rPr sz="1850" spc="-5" dirty="0">
                <a:latin typeface="Arial"/>
                <a:cs typeface="Arial"/>
              </a:rPr>
              <a:t>tất </a:t>
            </a:r>
            <a:r>
              <a:rPr sz="1850" spc="-10" dirty="0">
                <a:latin typeface="Arial"/>
                <a:cs typeface="Arial"/>
              </a:rPr>
              <a:t>cả </a:t>
            </a:r>
            <a:r>
              <a:rPr sz="1850" spc="-5" dirty="0">
                <a:latin typeface="Arial"/>
                <a:cs typeface="Arial"/>
              </a:rPr>
              <a:t>đều có </a:t>
            </a:r>
            <a:r>
              <a:rPr sz="1850" spc="-10" dirty="0">
                <a:latin typeface="Arial"/>
                <a:cs typeface="Arial"/>
              </a:rPr>
              <a:t>thể có </a:t>
            </a:r>
            <a:r>
              <a:rPr sz="1850" spc="-5" dirty="0">
                <a:latin typeface="Arial"/>
                <a:cs typeface="Arial"/>
              </a:rPr>
              <a:t>ảnh hưởng đến việc  học và sự hứng thú của những người </a:t>
            </a:r>
            <a:r>
              <a:rPr sz="1850" spc="-10" dirty="0">
                <a:latin typeface="Arial"/>
                <a:cs typeface="Arial"/>
              </a:rPr>
              <a:t>trẻ </a:t>
            </a:r>
            <a:r>
              <a:rPr sz="1850" spc="-5" dirty="0">
                <a:latin typeface="Arial"/>
                <a:cs typeface="Arial"/>
              </a:rPr>
              <a:t>với  STEM, bao</a:t>
            </a:r>
            <a:r>
              <a:rPr sz="1850" spc="10" dirty="0">
                <a:latin typeface="Arial"/>
                <a:cs typeface="Arial"/>
              </a:rPr>
              <a:t> </a:t>
            </a:r>
            <a:r>
              <a:rPr sz="1850" spc="-5" dirty="0">
                <a:latin typeface="Arial"/>
                <a:cs typeface="Arial"/>
              </a:rPr>
              <a:t>gồm:</a:t>
            </a:r>
            <a:endParaRPr sz="1850">
              <a:latin typeface="Arial"/>
              <a:cs typeface="Arial"/>
            </a:endParaRPr>
          </a:p>
          <a:p>
            <a:pPr marL="204470" marR="58419" indent="-166370">
              <a:lnSpc>
                <a:spcPct val="100000"/>
              </a:lnSpc>
              <a:spcBef>
                <a:spcPts val="10"/>
              </a:spcBef>
              <a:buSzPct val="78378"/>
              <a:buChar char="•"/>
              <a:tabLst>
                <a:tab pos="204470" algn="l"/>
              </a:tabLst>
            </a:pPr>
            <a:r>
              <a:rPr sz="1850" spc="-5" dirty="0">
                <a:latin typeface="Arial"/>
                <a:cs typeface="Arial"/>
              </a:rPr>
              <a:t>nói chuyện </a:t>
            </a:r>
            <a:r>
              <a:rPr sz="1850" spc="-10" dirty="0">
                <a:latin typeface="Arial"/>
                <a:cs typeface="Arial"/>
              </a:rPr>
              <a:t>về </a:t>
            </a:r>
            <a:r>
              <a:rPr sz="1850" spc="-5" dirty="0">
                <a:latin typeface="Arial"/>
                <a:cs typeface="Arial"/>
              </a:rPr>
              <a:t>nghề nghiệp hoặc hỗ trợ tại các  ngày </a:t>
            </a:r>
            <a:r>
              <a:rPr sz="1850" dirty="0">
                <a:latin typeface="Arial"/>
                <a:cs typeface="Arial"/>
              </a:rPr>
              <a:t>hội</a:t>
            </a:r>
            <a:r>
              <a:rPr sz="1850" spc="-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STEM</a:t>
            </a:r>
            <a:endParaRPr sz="1850">
              <a:latin typeface="Arial"/>
              <a:cs typeface="Arial"/>
            </a:endParaRPr>
          </a:p>
          <a:p>
            <a:pPr marL="204470" marR="30480" indent="-166370">
              <a:lnSpc>
                <a:spcPct val="100000"/>
              </a:lnSpc>
              <a:buSzPct val="78378"/>
              <a:buChar char="•"/>
              <a:tabLst>
                <a:tab pos="204470" algn="l"/>
              </a:tabLst>
            </a:pPr>
            <a:r>
              <a:rPr sz="1850" spc="-10" dirty="0">
                <a:latin typeface="Arial"/>
                <a:cs typeface="Arial"/>
              </a:rPr>
              <a:t>tư </a:t>
            </a:r>
            <a:r>
              <a:rPr sz="1850" spc="-5" dirty="0">
                <a:latin typeface="Arial"/>
                <a:cs typeface="Arial"/>
              </a:rPr>
              <a:t>vấn chuyên môn hoặc hỗ </a:t>
            </a:r>
            <a:r>
              <a:rPr sz="1850" spc="-10" dirty="0">
                <a:latin typeface="Arial"/>
                <a:cs typeface="Arial"/>
              </a:rPr>
              <a:t>trợ </a:t>
            </a:r>
            <a:r>
              <a:rPr sz="1850" spc="-5" dirty="0">
                <a:latin typeface="Arial"/>
                <a:cs typeface="Arial"/>
              </a:rPr>
              <a:t>thực hành cho  các dự án STEM tại </a:t>
            </a:r>
            <a:r>
              <a:rPr sz="1850" spc="-10" dirty="0">
                <a:latin typeface="Arial"/>
                <a:cs typeface="Arial"/>
              </a:rPr>
              <a:t>lớp</a:t>
            </a:r>
            <a:r>
              <a:rPr sz="1850" spc="20" dirty="0">
                <a:latin typeface="Arial"/>
                <a:cs typeface="Arial"/>
              </a:rPr>
              <a:t> </a:t>
            </a:r>
            <a:r>
              <a:rPr sz="1850" spc="-5" dirty="0">
                <a:latin typeface="Arial"/>
                <a:cs typeface="Arial"/>
              </a:rPr>
              <a:t>học</a:t>
            </a:r>
            <a:endParaRPr sz="1850">
              <a:latin typeface="Arial"/>
              <a:cs typeface="Arial"/>
            </a:endParaRPr>
          </a:p>
          <a:p>
            <a:pPr marL="204470" marR="146050" indent="-166370">
              <a:lnSpc>
                <a:spcPts val="2230"/>
              </a:lnSpc>
              <a:spcBef>
                <a:spcPts val="65"/>
              </a:spcBef>
              <a:buSzPct val="78378"/>
              <a:buChar char="•"/>
              <a:tabLst>
                <a:tab pos="204470" algn="l"/>
              </a:tabLst>
            </a:pPr>
            <a:r>
              <a:rPr sz="1850" spc="-5" dirty="0">
                <a:latin typeface="Arial"/>
                <a:cs typeface="Arial"/>
              </a:rPr>
              <a:t>nói chuyện </a:t>
            </a:r>
            <a:r>
              <a:rPr sz="1850" spc="-10" dirty="0">
                <a:latin typeface="Arial"/>
                <a:cs typeface="Arial"/>
              </a:rPr>
              <a:t>về </a:t>
            </a:r>
            <a:r>
              <a:rPr sz="1850" spc="-5" dirty="0">
                <a:latin typeface="Arial"/>
                <a:cs typeface="Arial"/>
              </a:rPr>
              <a:t>những </a:t>
            </a:r>
            <a:r>
              <a:rPr sz="1850" dirty="0">
                <a:latin typeface="Arial"/>
                <a:cs typeface="Arial"/>
              </a:rPr>
              <a:t>phát </a:t>
            </a:r>
            <a:r>
              <a:rPr sz="1850" spc="-5" dirty="0">
                <a:latin typeface="Arial"/>
                <a:cs typeface="Arial"/>
              </a:rPr>
              <a:t>triển tiên phong hỗ  </a:t>
            </a:r>
            <a:r>
              <a:rPr sz="1850" spc="-10" dirty="0">
                <a:latin typeface="Arial"/>
                <a:cs typeface="Arial"/>
              </a:rPr>
              <a:t>trợ </a:t>
            </a:r>
            <a:r>
              <a:rPr sz="1850" spc="-5" dirty="0">
                <a:latin typeface="Arial"/>
                <a:cs typeface="Arial"/>
              </a:rPr>
              <a:t>các trại</a:t>
            </a:r>
            <a:r>
              <a:rPr sz="1850" spc="15" dirty="0">
                <a:latin typeface="Arial"/>
                <a:cs typeface="Arial"/>
              </a:rPr>
              <a:t> </a:t>
            </a:r>
            <a:r>
              <a:rPr sz="1850" spc="-5" dirty="0">
                <a:latin typeface="Arial"/>
                <a:cs typeface="Arial"/>
              </a:rPr>
              <a:t>STEM</a:t>
            </a:r>
            <a:endParaRPr sz="1850">
              <a:latin typeface="Arial"/>
              <a:cs typeface="Arial"/>
            </a:endParaRPr>
          </a:p>
          <a:p>
            <a:pPr marL="204470" indent="-166370">
              <a:lnSpc>
                <a:spcPts val="2145"/>
              </a:lnSpc>
              <a:buSzPct val="78378"/>
              <a:buChar char="•"/>
              <a:tabLst>
                <a:tab pos="204470" algn="l"/>
              </a:tabLst>
            </a:pPr>
            <a:r>
              <a:rPr sz="1850" spc="-5" dirty="0">
                <a:latin typeface="Arial"/>
                <a:cs typeface="Arial"/>
              </a:rPr>
              <a:t>hỗ </a:t>
            </a:r>
            <a:r>
              <a:rPr sz="1850" spc="-10" dirty="0">
                <a:latin typeface="Arial"/>
                <a:cs typeface="Arial"/>
              </a:rPr>
              <a:t>trợ </a:t>
            </a:r>
            <a:r>
              <a:rPr sz="1850" spc="-5" dirty="0">
                <a:latin typeface="Arial"/>
                <a:cs typeface="Arial"/>
              </a:rPr>
              <a:t>các dự án tại các câu lạc bộ STEM</a:t>
            </a:r>
            <a:r>
              <a:rPr sz="1850" spc="65" dirty="0">
                <a:latin typeface="Arial"/>
                <a:cs typeface="Arial"/>
              </a:rPr>
              <a:t> </a:t>
            </a:r>
            <a:r>
              <a:rPr sz="1850" spc="-5" dirty="0">
                <a:latin typeface="Arial"/>
                <a:cs typeface="Arial"/>
              </a:rPr>
              <a:t>sau</a:t>
            </a:r>
            <a:endParaRPr sz="1850">
              <a:latin typeface="Arial"/>
              <a:cs typeface="Arial"/>
            </a:endParaRPr>
          </a:p>
          <a:p>
            <a:pPr marL="204470">
              <a:lnSpc>
                <a:spcPct val="100000"/>
              </a:lnSpc>
            </a:pPr>
            <a:r>
              <a:rPr sz="1850" spc="-5" dirty="0">
                <a:latin typeface="Arial"/>
                <a:cs typeface="Arial"/>
              </a:rPr>
              <a:t>giờ</a:t>
            </a:r>
            <a:r>
              <a:rPr sz="1850" dirty="0">
                <a:latin typeface="Arial"/>
                <a:cs typeface="Arial"/>
              </a:rPr>
              <a:t> </a:t>
            </a:r>
            <a:r>
              <a:rPr sz="1850" spc="-5" dirty="0">
                <a:latin typeface="Arial"/>
                <a:cs typeface="Arial"/>
              </a:rPr>
              <a:t>học</a:t>
            </a:r>
            <a:endParaRPr sz="1850">
              <a:latin typeface="Arial"/>
              <a:cs typeface="Arial"/>
            </a:endParaRPr>
          </a:p>
          <a:p>
            <a:pPr marL="204470" marR="567690" indent="-166370">
              <a:lnSpc>
                <a:spcPts val="2230"/>
              </a:lnSpc>
              <a:spcBef>
                <a:spcPts val="65"/>
              </a:spcBef>
              <a:buSzPct val="78378"/>
              <a:buChar char="•"/>
              <a:tabLst>
                <a:tab pos="204470" algn="l"/>
              </a:tabLst>
            </a:pPr>
            <a:r>
              <a:rPr sz="1850" spc="-10" dirty="0">
                <a:latin typeface="Arial"/>
                <a:cs typeface="Arial"/>
              </a:rPr>
              <a:t>làm </a:t>
            </a:r>
            <a:r>
              <a:rPr sz="1850" spc="-5" dirty="0">
                <a:latin typeface="Arial"/>
                <a:cs typeface="Arial"/>
              </a:rPr>
              <a:t>giám khảo cho các cuộc thi </a:t>
            </a:r>
            <a:r>
              <a:rPr sz="1850" dirty="0">
                <a:latin typeface="Arial"/>
                <a:cs typeface="Arial"/>
              </a:rPr>
              <a:t>STEM </a:t>
            </a:r>
            <a:r>
              <a:rPr sz="1850" spc="-10" dirty="0">
                <a:latin typeface="Arial"/>
                <a:cs typeface="Arial"/>
              </a:rPr>
              <a:t>tại  </a:t>
            </a:r>
            <a:r>
              <a:rPr sz="1850" spc="-5" dirty="0">
                <a:latin typeface="Arial"/>
                <a:cs typeface="Arial"/>
              </a:rPr>
              <a:t>trường</a:t>
            </a:r>
            <a:r>
              <a:rPr sz="1850" spc="5" dirty="0">
                <a:latin typeface="Arial"/>
                <a:cs typeface="Arial"/>
              </a:rPr>
              <a:t> </a:t>
            </a:r>
            <a:r>
              <a:rPr sz="1850" spc="-5" dirty="0">
                <a:latin typeface="Arial"/>
                <a:cs typeface="Arial"/>
              </a:rPr>
              <a:t>học</a:t>
            </a:r>
            <a:endParaRPr sz="1850">
              <a:latin typeface="Arial"/>
              <a:cs typeface="Arial"/>
            </a:endParaRPr>
          </a:p>
          <a:p>
            <a:pPr marL="204470" indent="-166370">
              <a:lnSpc>
                <a:spcPts val="2145"/>
              </a:lnSpc>
              <a:buSzPct val="78378"/>
              <a:buChar char="•"/>
              <a:tabLst>
                <a:tab pos="204470" algn="l"/>
              </a:tabLst>
            </a:pPr>
            <a:r>
              <a:rPr sz="1850" spc="-5" dirty="0">
                <a:latin typeface="Arial"/>
                <a:cs typeface="Arial"/>
              </a:rPr>
              <a:t>đẩy mạnh kết </a:t>
            </a:r>
            <a:r>
              <a:rPr sz="1850" dirty="0">
                <a:latin typeface="Arial"/>
                <a:cs typeface="Arial"/>
              </a:rPr>
              <a:t>nối </a:t>
            </a:r>
            <a:r>
              <a:rPr sz="1850" spc="-5" dirty="0">
                <a:latin typeface="Arial"/>
                <a:cs typeface="Arial"/>
              </a:rPr>
              <a:t>với học sinh, phụ huynh</a:t>
            </a:r>
            <a:r>
              <a:rPr sz="1850" spc="50" dirty="0">
                <a:latin typeface="Arial"/>
                <a:cs typeface="Arial"/>
              </a:rPr>
              <a:t> </a:t>
            </a:r>
            <a:r>
              <a:rPr sz="1850" spc="-10" dirty="0">
                <a:latin typeface="Arial"/>
                <a:cs typeface="Arial"/>
              </a:rPr>
              <a:t>và</a:t>
            </a:r>
            <a:endParaRPr sz="1850">
              <a:latin typeface="Arial"/>
              <a:cs typeface="Arial"/>
            </a:endParaRPr>
          </a:p>
          <a:p>
            <a:pPr marL="204470">
              <a:lnSpc>
                <a:spcPct val="100000"/>
              </a:lnSpc>
            </a:pPr>
            <a:r>
              <a:rPr sz="1850" spc="-5" dirty="0">
                <a:latin typeface="Arial"/>
                <a:cs typeface="Arial"/>
              </a:rPr>
              <a:t>giáo</a:t>
            </a:r>
            <a:r>
              <a:rPr sz="1850" spc="5" dirty="0">
                <a:latin typeface="Arial"/>
                <a:cs typeface="Arial"/>
              </a:rPr>
              <a:t> </a:t>
            </a:r>
            <a:r>
              <a:rPr sz="1850" spc="-5" dirty="0">
                <a:latin typeface="Arial"/>
                <a:cs typeface="Arial"/>
              </a:rPr>
              <a:t>viên</a:t>
            </a:r>
            <a:endParaRPr sz="1850">
              <a:latin typeface="Arial"/>
              <a:cs typeface="Arial"/>
            </a:endParaRPr>
          </a:p>
          <a:p>
            <a:pPr marL="204470" marR="316865" indent="-166370">
              <a:lnSpc>
                <a:spcPts val="2230"/>
              </a:lnSpc>
              <a:spcBef>
                <a:spcPts val="65"/>
              </a:spcBef>
              <a:buSzPct val="78378"/>
              <a:buChar char="•"/>
              <a:tabLst>
                <a:tab pos="204470" algn="l"/>
              </a:tabLst>
            </a:pPr>
            <a:r>
              <a:rPr sz="1850" spc="-5" dirty="0">
                <a:latin typeface="Arial"/>
                <a:cs typeface="Arial"/>
              </a:rPr>
              <a:t>phát minh hoặc thực hiện những thí nghiệm  hoặc chứng minh thực </a:t>
            </a:r>
            <a:r>
              <a:rPr sz="1850" spc="-10" dirty="0">
                <a:latin typeface="Arial"/>
                <a:cs typeface="Arial"/>
              </a:rPr>
              <a:t>tế về</a:t>
            </a:r>
            <a:r>
              <a:rPr sz="1850" spc="50" dirty="0">
                <a:latin typeface="Arial"/>
                <a:cs typeface="Arial"/>
              </a:rPr>
              <a:t> </a:t>
            </a:r>
            <a:r>
              <a:rPr sz="1850" spc="-5" dirty="0">
                <a:latin typeface="Arial"/>
                <a:cs typeface="Arial"/>
              </a:rPr>
              <a:t>STEM</a:t>
            </a:r>
            <a:endParaRPr sz="1850">
              <a:latin typeface="Arial"/>
              <a:cs typeface="Arial"/>
            </a:endParaRPr>
          </a:p>
          <a:p>
            <a:pPr marL="204470" indent="-166370">
              <a:lnSpc>
                <a:spcPts val="2145"/>
              </a:lnSpc>
              <a:buSzPct val="78378"/>
              <a:buChar char="•"/>
              <a:tabLst>
                <a:tab pos="204470" algn="l"/>
              </a:tabLst>
            </a:pPr>
            <a:r>
              <a:rPr sz="1850" spc="-5" dirty="0">
                <a:latin typeface="Arial"/>
                <a:cs typeface="Arial"/>
              </a:rPr>
              <a:t>giúp sinh viên thử phỏng vấn </a:t>
            </a:r>
            <a:r>
              <a:rPr sz="1850" spc="-10" dirty="0">
                <a:latin typeface="Arial"/>
                <a:cs typeface="Arial"/>
              </a:rPr>
              <a:t>xin</a:t>
            </a:r>
            <a:r>
              <a:rPr sz="1850" spc="80" dirty="0">
                <a:latin typeface="Arial"/>
                <a:cs typeface="Arial"/>
              </a:rPr>
              <a:t> </a:t>
            </a:r>
            <a:r>
              <a:rPr sz="1850" spc="-5" dirty="0">
                <a:latin typeface="Arial"/>
                <a:cs typeface="Arial"/>
              </a:rPr>
              <a:t>việc</a:t>
            </a:r>
            <a:endParaRPr sz="18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76900" y="1268730"/>
            <a:ext cx="3296920" cy="2047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51829" y="3644900"/>
            <a:ext cx="3149600" cy="2219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69" y="1158240"/>
            <a:ext cx="4704715" cy="742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350" dirty="0">
                <a:solidFill>
                  <a:srgbClr val="000000"/>
                </a:solidFill>
              </a:rPr>
              <a:t>Ngày hội STEM </a:t>
            </a:r>
            <a:r>
              <a:rPr sz="2350" spc="5" dirty="0">
                <a:solidFill>
                  <a:srgbClr val="000000"/>
                </a:solidFill>
              </a:rPr>
              <a:t>và </a:t>
            </a:r>
            <a:r>
              <a:rPr sz="2350" dirty="0">
                <a:solidFill>
                  <a:srgbClr val="000000"/>
                </a:solidFill>
              </a:rPr>
              <a:t>Hội nghị quốc  gia</a:t>
            </a:r>
            <a:endParaRPr sz="2350"/>
          </a:p>
        </p:txBody>
      </p:sp>
      <p:sp>
        <p:nvSpPr>
          <p:cNvPr id="3" name="object 3"/>
          <p:cNvSpPr txBox="1"/>
          <p:nvPr/>
        </p:nvSpPr>
        <p:spPr>
          <a:xfrm>
            <a:off x="496569" y="2236470"/>
            <a:ext cx="4744720" cy="4450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85090">
              <a:lnSpc>
                <a:spcPct val="100000"/>
              </a:lnSpc>
              <a:spcBef>
                <a:spcPts val="100"/>
              </a:spcBef>
            </a:pPr>
            <a:r>
              <a:rPr sz="2350" spc="5" dirty="0">
                <a:latin typeface="Arial"/>
                <a:cs typeface="Arial"/>
              </a:rPr>
              <a:t>tôn </a:t>
            </a:r>
            <a:r>
              <a:rPr sz="2350" dirty="0">
                <a:latin typeface="Arial"/>
                <a:cs typeface="Arial"/>
              </a:rPr>
              <a:t>vinh </a:t>
            </a:r>
            <a:r>
              <a:rPr sz="2350" spc="5" dirty="0">
                <a:latin typeface="Arial"/>
                <a:cs typeface="Arial"/>
              </a:rPr>
              <a:t>thành </a:t>
            </a:r>
            <a:r>
              <a:rPr sz="2350" spc="-5" dirty="0">
                <a:latin typeface="Arial"/>
                <a:cs typeface="Arial"/>
              </a:rPr>
              <a:t>tích </a:t>
            </a:r>
            <a:r>
              <a:rPr sz="2350" spc="5" dirty="0">
                <a:latin typeface="Arial"/>
                <a:cs typeface="Arial"/>
              </a:rPr>
              <a:t>STEM </a:t>
            </a:r>
            <a:r>
              <a:rPr sz="2350" dirty="0">
                <a:latin typeface="Arial"/>
                <a:cs typeface="Arial"/>
              </a:rPr>
              <a:t>của </a:t>
            </a:r>
            <a:r>
              <a:rPr sz="2350" spc="5" dirty="0">
                <a:latin typeface="Arial"/>
                <a:cs typeface="Arial"/>
              </a:rPr>
              <a:t>học  sinh, trường học </a:t>
            </a:r>
            <a:r>
              <a:rPr sz="2350" spc="-5" dirty="0">
                <a:latin typeface="Arial"/>
                <a:cs typeface="Arial"/>
              </a:rPr>
              <a:t>và </a:t>
            </a:r>
            <a:r>
              <a:rPr sz="2350" spc="5" dirty="0">
                <a:latin typeface="Arial"/>
                <a:cs typeface="Arial"/>
              </a:rPr>
              <a:t>thế </a:t>
            </a:r>
            <a:r>
              <a:rPr sz="2350" dirty="0">
                <a:latin typeface="Arial"/>
                <a:cs typeface="Arial"/>
              </a:rPr>
              <a:t>giới</a:t>
            </a:r>
            <a:r>
              <a:rPr sz="2350" spc="-25" dirty="0">
                <a:latin typeface="Arial"/>
                <a:cs typeface="Arial"/>
              </a:rPr>
              <a:t> </a:t>
            </a:r>
            <a:r>
              <a:rPr sz="2350" spc="5" dirty="0">
                <a:latin typeface="Arial"/>
                <a:cs typeface="Arial"/>
              </a:rPr>
              <a:t>STEM</a:t>
            </a:r>
            <a:endParaRPr sz="2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Arial"/>
              <a:cs typeface="Arial"/>
            </a:endParaRPr>
          </a:p>
          <a:p>
            <a:pPr marL="50800" marR="17780">
              <a:lnSpc>
                <a:spcPct val="100000"/>
              </a:lnSpc>
            </a:pPr>
            <a:r>
              <a:rPr sz="2200" b="1" i="1" spc="-40" dirty="0">
                <a:latin typeface="Arial"/>
                <a:cs typeface="Arial"/>
              </a:rPr>
              <a:t>Vai </a:t>
            </a:r>
            <a:r>
              <a:rPr sz="2200" b="1" i="1" spc="-5" dirty="0">
                <a:latin typeface="Arial"/>
                <a:cs typeface="Arial"/>
              </a:rPr>
              <a:t>trò của </a:t>
            </a:r>
            <a:r>
              <a:rPr sz="2200" b="1" i="1" spc="-10" dirty="0">
                <a:latin typeface="Arial"/>
                <a:cs typeface="Arial"/>
              </a:rPr>
              <a:t>các </a:t>
            </a:r>
            <a:r>
              <a:rPr sz="2200" b="1" i="1" spc="-5" dirty="0">
                <a:latin typeface="Arial"/>
                <a:cs typeface="Arial"/>
              </a:rPr>
              <a:t>tổ </a:t>
            </a:r>
            <a:r>
              <a:rPr sz="2200" b="1" i="1" spc="-10" dirty="0">
                <a:latin typeface="Arial"/>
                <a:cs typeface="Arial"/>
              </a:rPr>
              <a:t>chức, </a:t>
            </a:r>
            <a:r>
              <a:rPr sz="2200" b="1" i="1" spc="-5" dirty="0">
                <a:latin typeface="Arial"/>
                <a:cs typeface="Arial"/>
              </a:rPr>
              <a:t>cá nhân có  </a:t>
            </a:r>
            <a:r>
              <a:rPr sz="2200" b="1" i="1" spc="-10" dirty="0">
                <a:latin typeface="Arial"/>
                <a:cs typeface="Arial"/>
              </a:rPr>
              <a:t>liên</a:t>
            </a:r>
            <a:r>
              <a:rPr sz="2200" b="1" i="1" dirty="0">
                <a:latin typeface="Arial"/>
                <a:cs typeface="Arial"/>
              </a:rPr>
              <a:t> </a:t>
            </a:r>
            <a:r>
              <a:rPr sz="2200" b="1" i="1" spc="-10" dirty="0">
                <a:latin typeface="Arial"/>
                <a:cs typeface="Arial"/>
              </a:rPr>
              <a:t>quan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>
              <a:latin typeface="Arial"/>
              <a:cs typeface="Arial"/>
            </a:endParaRPr>
          </a:p>
          <a:p>
            <a:pPr marL="201930" indent="-151130">
              <a:lnSpc>
                <a:spcPct val="100000"/>
              </a:lnSpc>
              <a:buSzPct val="79545"/>
              <a:buChar char="•"/>
              <a:tabLst>
                <a:tab pos="201930" algn="l"/>
              </a:tabLst>
            </a:pPr>
            <a:r>
              <a:rPr sz="2200" spc="-5" dirty="0">
                <a:latin typeface="Arial"/>
                <a:cs typeface="Arial"/>
              </a:rPr>
              <a:t>cung cấp gian </a:t>
            </a:r>
            <a:r>
              <a:rPr sz="2200" spc="-10" dirty="0">
                <a:latin typeface="Arial"/>
                <a:cs typeface="Arial"/>
              </a:rPr>
              <a:t>hàng tại ngày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hội</a:t>
            </a:r>
            <a:endParaRPr sz="2200">
              <a:latin typeface="Arial"/>
              <a:cs typeface="Arial"/>
            </a:endParaRPr>
          </a:p>
          <a:p>
            <a:pPr marL="201930" indent="-151130">
              <a:lnSpc>
                <a:spcPts val="2635"/>
              </a:lnSpc>
              <a:buSzPct val="79545"/>
              <a:buChar char="•"/>
              <a:tabLst>
                <a:tab pos="201930" algn="l"/>
              </a:tabLst>
            </a:pPr>
            <a:r>
              <a:rPr sz="2200" spc="-5" dirty="0">
                <a:latin typeface="Arial"/>
                <a:cs typeface="Arial"/>
              </a:rPr>
              <a:t>làm giám khảo các cuộc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thi</a:t>
            </a:r>
            <a:endParaRPr sz="2200">
              <a:latin typeface="Arial"/>
              <a:cs typeface="Arial"/>
            </a:endParaRPr>
          </a:p>
          <a:p>
            <a:pPr marL="201295" marR="685165" indent="-151130">
              <a:lnSpc>
                <a:spcPts val="2640"/>
              </a:lnSpc>
              <a:spcBef>
                <a:spcPts val="80"/>
              </a:spcBef>
              <a:buSzPct val="79545"/>
              <a:buChar char="•"/>
              <a:tabLst>
                <a:tab pos="201930" algn="l"/>
              </a:tabLst>
            </a:pPr>
            <a:r>
              <a:rPr sz="2200" spc="-5" dirty="0">
                <a:latin typeface="Arial"/>
                <a:cs typeface="Arial"/>
              </a:rPr>
              <a:t>tổ chức các buổi nói chuyện </a:t>
            </a:r>
            <a:r>
              <a:rPr sz="2200" spc="-10" dirty="0">
                <a:latin typeface="Arial"/>
                <a:cs typeface="Arial"/>
              </a:rPr>
              <a:t>và  </a:t>
            </a:r>
            <a:r>
              <a:rPr sz="2200" spc="-5" dirty="0">
                <a:latin typeface="Arial"/>
                <a:cs typeface="Arial"/>
              </a:rPr>
              <a:t>chứng minh thú </a:t>
            </a:r>
            <a:r>
              <a:rPr sz="2200" spc="-10" dirty="0">
                <a:latin typeface="Arial"/>
                <a:cs typeface="Arial"/>
              </a:rPr>
              <a:t>vị</a:t>
            </a:r>
            <a:endParaRPr sz="2200">
              <a:latin typeface="Arial"/>
              <a:cs typeface="Arial"/>
            </a:endParaRPr>
          </a:p>
          <a:p>
            <a:pPr marL="201930" indent="-151130">
              <a:lnSpc>
                <a:spcPts val="2545"/>
              </a:lnSpc>
              <a:buSzPct val="79545"/>
              <a:buChar char="•"/>
              <a:tabLst>
                <a:tab pos="201930" algn="l"/>
              </a:tabLst>
            </a:pPr>
            <a:r>
              <a:rPr sz="2200" spc="-5" dirty="0">
                <a:latin typeface="Arial"/>
                <a:cs typeface="Arial"/>
              </a:rPr>
              <a:t>tổ chức hội thảo</a:t>
            </a:r>
            <a:endParaRPr sz="2200">
              <a:latin typeface="Arial"/>
              <a:cs typeface="Arial"/>
            </a:endParaRPr>
          </a:p>
          <a:p>
            <a:pPr marL="201930" indent="-151130">
              <a:lnSpc>
                <a:spcPts val="2635"/>
              </a:lnSpc>
              <a:buSzPct val="79545"/>
              <a:buChar char="•"/>
              <a:tabLst>
                <a:tab pos="201930" algn="l"/>
              </a:tabLst>
            </a:pPr>
            <a:r>
              <a:rPr sz="2200" spc="-5" dirty="0">
                <a:latin typeface="Arial"/>
                <a:cs typeface="Arial"/>
              </a:rPr>
              <a:t>tham </a:t>
            </a:r>
            <a:r>
              <a:rPr sz="2200" spc="-10" dirty="0">
                <a:latin typeface="Arial"/>
                <a:cs typeface="Arial"/>
              </a:rPr>
              <a:t>gia </a:t>
            </a:r>
            <a:r>
              <a:rPr sz="2200" spc="-5" dirty="0">
                <a:latin typeface="Arial"/>
                <a:cs typeface="Arial"/>
              </a:rPr>
              <a:t>diễn kịch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STEM</a:t>
            </a:r>
            <a:endParaRPr sz="2200">
              <a:latin typeface="Arial"/>
              <a:cs typeface="Arial"/>
            </a:endParaRPr>
          </a:p>
          <a:p>
            <a:pPr marL="201930" indent="-151130">
              <a:lnSpc>
                <a:spcPct val="100000"/>
              </a:lnSpc>
              <a:buSzPct val="79545"/>
              <a:buChar char="•"/>
              <a:tabLst>
                <a:tab pos="201930" algn="l"/>
                <a:tab pos="2468880" algn="l"/>
              </a:tabLst>
            </a:pPr>
            <a:r>
              <a:rPr sz="2200" spc="-5" dirty="0">
                <a:latin typeface="Arial"/>
                <a:cs typeface="Arial"/>
              </a:rPr>
              <a:t>tổ chức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các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cuộc	</a:t>
            </a:r>
            <a:r>
              <a:rPr sz="2200" spc="-10" dirty="0">
                <a:latin typeface="Arial"/>
                <a:cs typeface="Arial"/>
              </a:rPr>
              <a:t>thi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09259" y="1484630"/>
            <a:ext cx="342392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69" y="1084579"/>
            <a:ext cx="26250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000000"/>
                </a:solidFill>
              </a:rPr>
              <a:t>Thực </a:t>
            </a:r>
            <a:r>
              <a:rPr sz="2800" dirty="0">
                <a:solidFill>
                  <a:srgbClr val="000000"/>
                </a:solidFill>
              </a:rPr>
              <a:t>tập</a:t>
            </a:r>
            <a:r>
              <a:rPr sz="2800" spc="-85" dirty="0">
                <a:solidFill>
                  <a:srgbClr val="000000"/>
                </a:solidFill>
              </a:rPr>
              <a:t> </a:t>
            </a:r>
            <a:r>
              <a:rPr sz="2800" spc="-15" dirty="0">
                <a:solidFill>
                  <a:srgbClr val="000000"/>
                </a:solidFill>
              </a:rPr>
              <a:t>STEM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83869" y="1877059"/>
            <a:ext cx="5215255" cy="5146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204" marR="55880" indent="-180340">
              <a:lnSpc>
                <a:spcPct val="100000"/>
              </a:lnSpc>
              <a:spcBef>
                <a:spcPts val="100"/>
              </a:spcBef>
              <a:buSzPct val="79166"/>
              <a:buChar char="•"/>
              <a:tabLst>
                <a:tab pos="243840" algn="l"/>
              </a:tabLst>
            </a:pPr>
            <a:r>
              <a:rPr sz="2400" dirty="0">
                <a:latin typeface="Arial"/>
                <a:cs typeface="Arial"/>
              </a:rPr>
              <a:t>cho </a:t>
            </a:r>
            <a:r>
              <a:rPr sz="2400" spc="-10" dirty="0">
                <a:latin typeface="Arial"/>
                <a:cs typeface="Arial"/>
              </a:rPr>
              <a:t>học </a:t>
            </a:r>
            <a:r>
              <a:rPr sz="2400" spc="-5" dirty="0">
                <a:latin typeface="Arial"/>
                <a:cs typeface="Arial"/>
              </a:rPr>
              <a:t>sinh trên 15 tuổi trải </a:t>
            </a:r>
            <a:r>
              <a:rPr sz="2400" spc="-10" dirty="0">
                <a:latin typeface="Arial"/>
                <a:cs typeface="Arial"/>
              </a:rPr>
              <a:t>nghiệm  </a:t>
            </a:r>
            <a:r>
              <a:rPr sz="2400" dirty="0">
                <a:latin typeface="Arial"/>
                <a:cs typeface="Arial"/>
              </a:rPr>
              <a:t>thực tế </a:t>
            </a:r>
            <a:r>
              <a:rPr sz="2400" spc="-10" dirty="0">
                <a:latin typeface="Arial"/>
                <a:cs typeface="Arial"/>
              </a:rPr>
              <a:t>về </a:t>
            </a:r>
            <a:r>
              <a:rPr sz="2400" spc="5" dirty="0">
                <a:latin typeface="Arial"/>
                <a:cs typeface="Arial"/>
              </a:rPr>
              <a:t>một môi </a:t>
            </a:r>
            <a:r>
              <a:rPr sz="2400" spc="-5" dirty="0">
                <a:latin typeface="Arial"/>
                <a:cs typeface="Arial"/>
              </a:rPr>
              <a:t>trường </a:t>
            </a:r>
            <a:r>
              <a:rPr sz="2400" spc="-10" dirty="0">
                <a:latin typeface="Arial"/>
                <a:cs typeface="Arial"/>
              </a:rPr>
              <a:t>nghiên  </a:t>
            </a:r>
            <a:r>
              <a:rPr sz="2400" dirty="0">
                <a:latin typeface="Arial"/>
                <a:cs typeface="Arial"/>
              </a:rPr>
              <a:t>cứu </a:t>
            </a:r>
            <a:r>
              <a:rPr sz="2400" spc="-5" dirty="0">
                <a:latin typeface="Arial"/>
                <a:cs typeface="Arial"/>
              </a:rPr>
              <a:t>chuyên</a:t>
            </a:r>
            <a:r>
              <a:rPr sz="2400" spc="-10" dirty="0">
                <a:latin typeface="Arial"/>
                <a:cs typeface="Arial"/>
              </a:rPr>
              <a:t> nghiệp</a:t>
            </a:r>
            <a:endParaRPr sz="2400">
              <a:latin typeface="Arial"/>
              <a:cs typeface="Arial"/>
            </a:endParaRPr>
          </a:p>
          <a:p>
            <a:pPr marL="243204" marR="238760" indent="-180340">
              <a:lnSpc>
                <a:spcPct val="100000"/>
              </a:lnSpc>
              <a:buSzPct val="79166"/>
              <a:buChar char="•"/>
              <a:tabLst>
                <a:tab pos="243840" algn="l"/>
              </a:tabLst>
            </a:pPr>
            <a:r>
              <a:rPr sz="2400" dirty="0">
                <a:latin typeface="Arial"/>
                <a:cs typeface="Arial"/>
              </a:rPr>
              <a:t>thực </a:t>
            </a:r>
            <a:r>
              <a:rPr sz="2400" spc="-5" dirty="0">
                <a:latin typeface="Arial"/>
                <a:cs typeface="Arial"/>
              </a:rPr>
              <a:t>tập 2-4 tuần trong </a:t>
            </a:r>
            <a:r>
              <a:rPr sz="2400" dirty="0">
                <a:latin typeface="Arial"/>
                <a:cs typeface="Arial"/>
              </a:rPr>
              <a:t>kỳ </a:t>
            </a:r>
            <a:r>
              <a:rPr sz="2400" spc="-5" dirty="0">
                <a:latin typeface="Arial"/>
                <a:cs typeface="Arial"/>
              </a:rPr>
              <a:t>nghỉ </a:t>
            </a:r>
            <a:r>
              <a:rPr sz="2400" spc="-10" dirty="0">
                <a:latin typeface="Arial"/>
                <a:cs typeface="Arial"/>
              </a:rPr>
              <a:t>học  </a:t>
            </a:r>
            <a:r>
              <a:rPr sz="2400" spc="-5" dirty="0">
                <a:latin typeface="Arial"/>
                <a:cs typeface="Arial"/>
              </a:rPr>
              <a:t>dài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63500" marR="46990">
              <a:lnSpc>
                <a:spcPct val="100000"/>
              </a:lnSpc>
            </a:pPr>
            <a:r>
              <a:rPr sz="2400" b="1" i="1" spc="-40" dirty="0">
                <a:latin typeface="Arial"/>
                <a:cs typeface="Arial"/>
              </a:rPr>
              <a:t>Vai </a:t>
            </a:r>
            <a:r>
              <a:rPr sz="2400" b="1" i="1" spc="-5" dirty="0">
                <a:latin typeface="Arial"/>
                <a:cs typeface="Arial"/>
              </a:rPr>
              <a:t>trò của các </a:t>
            </a:r>
            <a:r>
              <a:rPr sz="2400" b="1" i="1" dirty="0">
                <a:latin typeface="Arial"/>
                <a:cs typeface="Arial"/>
              </a:rPr>
              <a:t>tổ </a:t>
            </a:r>
            <a:r>
              <a:rPr sz="2400" b="1" i="1" spc="-5" dirty="0">
                <a:latin typeface="Arial"/>
                <a:cs typeface="Arial"/>
              </a:rPr>
              <a:t>chức, cá nhân có  liên quan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243840" indent="-180340">
              <a:lnSpc>
                <a:spcPct val="100000"/>
              </a:lnSpc>
              <a:buSzPct val="79166"/>
              <a:buChar char="•"/>
              <a:tabLst>
                <a:tab pos="243840" algn="l"/>
              </a:tabLst>
            </a:pPr>
            <a:r>
              <a:rPr sz="2400" spc="-5" dirty="0">
                <a:latin typeface="Arial"/>
                <a:cs typeface="Arial"/>
              </a:rPr>
              <a:t>nhận thực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tập</a:t>
            </a:r>
            <a:endParaRPr sz="2400">
              <a:latin typeface="Arial"/>
              <a:cs typeface="Arial"/>
            </a:endParaRPr>
          </a:p>
          <a:p>
            <a:pPr marL="243204" marR="629920" indent="-180340">
              <a:lnSpc>
                <a:spcPct val="100000"/>
              </a:lnSpc>
              <a:buSzPct val="79166"/>
              <a:buChar char="•"/>
              <a:tabLst>
                <a:tab pos="243840" algn="l"/>
              </a:tabLst>
            </a:pPr>
            <a:r>
              <a:rPr sz="2400" dirty="0">
                <a:latin typeface="Arial"/>
                <a:cs typeface="Arial"/>
              </a:rPr>
              <a:t>cho </a:t>
            </a:r>
            <a:r>
              <a:rPr sz="2400" spc="-10" dirty="0">
                <a:latin typeface="Arial"/>
                <a:cs typeface="Arial"/>
              </a:rPr>
              <a:t>học </a:t>
            </a:r>
            <a:r>
              <a:rPr sz="2400" spc="-5" dirty="0">
                <a:latin typeface="Arial"/>
                <a:cs typeface="Arial"/>
              </a:rPr>
              <a:t>sinh các dự án </a:t>
            </a:r>
            <a:r>
              <a:rPr sz="2400" dirty="0">
                <a:latin typeface="Arial"/>
                <a:cs typeface="Arial"/>
              </a:rPr>
              <a:t>để </a:t>
            </a:r>
            <a:r>
              <a:rPr sz="2400" spc="-10" dirty="0">
                <a:latin typeface="Arial"/>
                <a:cs typeface="Arial"/>
              </a:rPr>
              <a:t>hoàn  </a:t>
            </a:r>
            <a:r>
              <a:rPr sz="2400" spc="-5" dirty="0">
                <a:latin typeface="Arial"/>
                <a:cs typeface="Arial"/>
              </a:rPr>
              <a:t>thành</a:t>
            </a:r>
            <a:endParaRPr sz="2400">
              <a:latin typeface="Arial"/>
              <a:cs typeface="Arial"/>
            </a:endParaRPr>
          </a:p>
          <a:p>
            <a:pPr marL="243840" indent="-180340">
              <a:lnSpc>
                <a:spcPct val="100000"/>
              </a:lnSpc>
              <a:buSzPct val="79166"/>
              <a:buChar char="•"/>
              <a:tabLst>
                <a:tab pos="243840" algn="l"/>
              </a:tabLst>
            </a:pPr>
            <a:r>
              <a:rPr sz="2400" spc="-5" dirty="0">
                <a:latin typeface="Arial"/>
                <a:cs typeface="Arial"/>
              </a:rPr>
              <a:t>hướng dẫn cho </a:t>
            </a:r>
            <a:r>
              <a:rPr sz="2400" spc="-10" dirty="0">
                <a:latin typeface="Arial"/>
                <a:cs typeface="Arial"/>
              </a:rPr>
              <a:t>học </a:t>
            </a:r>
            <a:r>
              <a:rPr sz="2400" spc="-5" dirty="0">
                <a:latin typeface="Arial"/>
                <a:cs typeface="Arial"/>
              </a:rPr>
              <a:t>sinh</a:t>
            </a:r>
            <a:endParaRPr sz="2400">
              <a:latin typeface="Arial"/>
              <a:cs typeface="Arial"/>
            </a:endParaRPr>
          </a:p>
          <a:p>
            <a:pPr marL="243840" indent="-180340">
              <a:lnSpc>
                <a:spcPct val="100000"/>
              </a:lnSpc>
              <a:buSzPct val="79166"/>
              <a:buChar char="•"/>
              <a:tabLst>
                <a:tab pos="243840" algn="l"/>
              </a:tabLst>
            </a:pPr>
            <a:r>
              <a:rPr sz="2400" dirty="0">
                <a:latin typeface="Arial"/>
                <a:cs typeface="Arial"/>
              </a:rPr>
              <a:t>coi </a:t>
            </a:r>
            <a:r>
              <a:rPr sz="2400" spc="-5" dirty="0">
                <a:latin typeface="Arial"/>
                <a:cs typeface="Arial"/>
              </a:rPr>
              <a:t>trọng </a:t>
            </a:r>
            <a:r>
              <a:rPr sz="2400" spc="-10" dirty="0">
                <a:latin typeface="Arial"/>
                <a:cs typeface="Arial"/>
              </a:rPr>
              <a:t>những </a:t>
            </a:r>
            <a:r>
              <a:rPr sz="2400" spc="-5" dirty="0">
                <a:latin typeface="Arial"/>
                <a:cs typeface="Arial"/>
              </a:rPr>
              <a:t>đóng </a:t>
            </a:r>
            <a:r>
              <a:rPr sz="2400" spc="-10" dirty="0">
                <a:latin typeface="Arial"/>
                <a:cs typeface="Arial"/>
              </a:rPr>
              <a:t>góp </a:t>
            </a:r>
            <a:r>
              <a:rPr sz="2400" spc="-5" dirty="0">
                <a:latin typeface="Arial"/>
                <a:cs typeface="Arial"/>
              </a:rPr>
              <a:t>của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họ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28359" y="1628139"/>
            <a:ext cx="3044190" cy="4486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379" y="1112520"/>
            <a:ext cx="391223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70" dirty="0"/>
              <a:t>Câu</a:t>
            </a:r>
            <a:r>
              <a:rPr sz="2800" spc="-215" dirty="0"/>
              <a:t> </a:t>
            </a:r>
            <a:r>
              <a:rPr sz="2800" spc="-65" dirty="0"/>
              <a:t>lạc</a:t>
            </a:r>
            <a:r>
              <a:rPr sz="2800" spc="-204" dirty="0"/>
              <a:t> </a:t>
            </a:r>
            <a:r>
              <a:rPr sz="2800" spc="-60" dirty="0"/>
              <a:t>bộ</a:t>
            </a:r>
            <a:r>
              <a:rPr sz="2800" spc="-204" dirty="0"/>
              <a:t> </a:t>
            </a:r>
            <a:r>
              <a:rPr sz="2800" spc="-85" dirty="0"/>
              <a:t>STEM</a:t>
            </a:r>
            <a:r>
              <a:rPr sz="2800" spc="-215" dirty="0"/>
              <a:t> </a:t>
            </a:r>
            <a:r>
              <a:rPr sz="2800" spc="-45" dirty="0"/>
              <a:t>và</a:t>
            </a:r>
            <a:r>
              <a:rPr sz="2800" spc="-204" dirty="0"/>
              <a:t> </a:t>
            </a:r>
            <a:r>
              <a:rPr sz="2800" spc="-70" dirty="0"/>
              <a:t>Câu  </a:t>
            </a:r>
            <a:r>
              <a:rPr sz="2800" spc="-65" dirty="0"/>
              <a:t>lạc </a:t>
            </a:r>
            <a:r>
              <a:rPr sz="2800" spc="-55" dirty="0"/>
              <a:t>bộ </a:t>
            </a:r>
            <a:r>
              <a:rPr sz="2800" spc="-80" dirty="0"/>
              <a:t>cộng</a:t>
            </a:r>
            <a:r>
              <a:rPr sz="2800" spc="-495" dirty="0"/>
              <a:t> </a:t>
            </a:r>
            <a:r>
              <a:rPr sz="2800" spc="-80" dirty="0"/>
              <a:t>đồng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46379" y="2239009"/>
            <a:ext cx="4144010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91185">
              <a:lnSpc>
                <a:spcPct val="100000"/>
              </a:lnSpc>
              <a:spcBef>
                <a:spcPts val="100"/>
              </a:spcBef>
            </a:pPr>
            <a:r>
              <a:rPr sz="2400" b="1" i="1" spc="-100" dirty="0">
                <a:latin typeface="Arial"/>
                <a:cs typeface="Arial"/>
              </a:rPr>
              <a:t>Vai</a:t>
            </a:r>
            <a:r>
              <a:rPr sz="2400" b="1" i="1" spc="-200" dirty="0">
                <a:latin typeface="Arial"/>
                <a:cs typeface="Arial"/>
              </a:rPr>
              <a:t> </a:t>
            </a:r>
            <a:r>
              <a:rPr sz="2400" b="1" i="1" spc="-65" dirty="0">
                <a:latin typeface="Arial"/>
                <a:cs typeface="Arial"/>
              </a:rPr>
              <a:t>trò</a:t>
            </a:r>
            <a:r>
              <a:rPr sz="2400" b="1" i="1" spc="-204" dirty="0">
                <a:latin typeface="Arial"/>
                <a:cs typeface="Arial"/>
              </a:rPr>
              <a:t> </a:t>
            </a:r>
            <a:r>
              <a:rPr sz="2400" b="1" i="1" spc="-70" dirty="0">
                <a:latin typeface="Arial"/>
                <a:cs typeface="Arial"/>
              </a:rPr>
              <a:t>của</a:t>
            </a:r>
            <a:r>
              <a:rPr sz="2400" b="1" i="1" spc="-204" dirty="0">
                <a:latin typeface="Arial"/>
                <a:cs typeface="Arial"/>
              </a:rPr>
              <a:t> </a:t>
            </a:r>
            <a:r>
              <a:rPr sz="2400" b="1" i="1" spc="-65" dirty="0">
                <a:latin typeface="Arial"/>
                <a:cs typeface="Arial"/>
              </a:rPr>
              <a:t>các</a:t>
            </a:r>
            <a:r>
              <a:rPr sz="2400" b="1" i="1" spc="-204" dirty="0">
                <a:latin typeface="Arial"/>
                <a:cs typeface="Arial"/>
              </a:rPr>
              <a:t> </a:t>
            </a:r>
            <a:r>
              <a:rPr sz="2400" b="1" i="1" spc="-50" dirty="0">
                <a:latin typeface="Arial"/>
                <a:cs typeface="Arial"/>
              </a:rPr>
              <a:t>tổ</a:t>
            </a:r>
            <a:r>
              <a:rPr sz="2400" b="1" i="1" spc="-200" dirty="0">
                <a:latin typeface="Arial"/>
                <a:cs typeface="Arial"/>
              </a:rPr>
              <a:t> </a:t>
            </a:r>
            <a:r>
              <a:rPr sz="2400" b="1" i="1" spc="-85" dirty="0">
                <a:latin typeface="Arial"/>
                <a:cs typeface="Arial"/>
              </a:rPr>
              <a:t>chức,</a:t>
            </a:r>
            <a:r>
              <a:rPr sz="2400" b="1" i="1" spc="-185" dirty="0">
                <a:latin typeface="Arial"/>
                <a:cs typeface="Arial"/>
              </a:rPr>
              <a:t> </a:t>
            </a:r>
            <a:r>
              <a:rPr sz="2400" b="1" i="1" spc="-55" dirty="0">
                <a:latin typeface="Arial"/>
                <a:cs typeface="Arial"/>
              </a:rPr>
              <a:t>cá  </a:t>
            </a:r>
            <a:r>
              <a:rPr sz="2400" b="1" i="1" spc="-80" dirty="0">
                <a:latin typeface="Arial"/>
                <a:cs typeface="Arial"/>
              </a:rPr>
              <a:t>nhân </a:t>
            </a:r>
            <a:r>
              <a:rPr sz="2400" b="1" i="1" spc="-50" dirty="0">
                <a:latin typeface="Arial"/>
                <a:cs typeface="Arial"/>
              </a:rPr>
              <a:t>có </a:t>
            </a:r>
            <a:r>
              <a:rPr sz="2400" b="1" i="1" spc="-75" dirty="0">
                <a:latin typeface="Arial"/>
                <a:cs typeface="Arial"/>
              </a:rPr>
              <a:t>liên</a:t>
            </a:r>
            <a:r>
              <a:rPr sz="2400" b="1" i="1" spc="-465" dirty="0">
                <a:latin typeface="Arial"/>
                <a:cs typeface="Arial"/>
              </a:rPr>
              <a:t> </a:t>
            </a:r>
            <a:r>
              <a:rPr sz="2400" b="1" i="1" spc="-80" dirty="0">
                <a:latin typeface="Arial"/>
                <a:cs typeface="Arial"/>
              </a:rPr>
              <a:t>quan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spc="-80" dirty="0">
                <a:latin typeface="Arial"/>
                <a:cs typeface="Arial"/>
              </a:rPr>
              <a:t>Cung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cấp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ý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tưởng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cho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các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dự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án  </a:t>
            </a:r>
            <a:r>
              <a:rPr sz="2400" spc="-100" dirty="0">
                <a:latin typeface="Arial"/>
                <a:cs typeface="Arial"/>
              </a:rPr>
              <a:t>Tiếp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đón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các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chuyến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thăm</a:t>
            </a:r>
            <a:endParaRPr sz="2400">
              <a:latin typeface="Arial"/>
              <a:cs typeface="Arial"/>
            </a:endParaRPr>
          </a:p>
          <a:p>
            <a:pPr marL="12700" marR="237490">
              <a:lnSpc>
                <a:spcPct val="100000"/>
              </a:lnSpc>
            </a:pPr>
            <a:r>
              <a:rPr sz="2400" spc="-55" dirty="0">
                <a:latin typeface="Arial"/>
                <a:cs typeface="Arial"/>
              </a:rPr>
              <a:t>Hỗ </a:t>
            </a:r>
            <a:r>
              <a:rPr sz="2400" spc="-65" dirty="0">
                <a:latin typeface="Arial"/>
                <a:cs typeface="Arial"/>
              </a:rPr>
              <a:t>trợ </a:t>
            </a:r>
            <a:r>
              <a:rPr sz="2400" spc="-80" dirty="0">
                <a:latin typeface="Arial"/>
                <a:cs typeface="Arial"/>
              </a:rPr>
              <a:t>trong </a:t>
            </a:r>
            <a:r>
              <a:rPr sz="2400" spc="-70" dirty="0">
                <a:latin typeface="Arial"/>
                <a:cs typeface="Arial"/>
              </a:rPr>
              <a:t>các câu lạc </a:t>
            </a:r>
            <a:r>
              <a:rPr sz="2400" spc="-55" dirty="0">
                <a:latin typeface="Arial"/>
                <a:cs typeface="Arial"/>
              </a:rPr>
              <a:t>bộ  </a:t>
            </a:r>
            <a:r>
              <a:rPr sz="2400" spc="-85" dirty="0">
                <a:latin typeface="Arial"/>
                <a:cs typeface="Arial"/>
              </a:rPr>
              <a:t>Hướng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dẫn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cho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các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dự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án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sinh  viên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70" dirty="0">
                <a:latin typeface="Arial"/>
                <a:cs typeface="Arial"/>
              </a:rPr>
              <a:t>Làm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giám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khảo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các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cuộc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thi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60290" y="1268730"/>
            <a:ext cx="3888740" cy="5163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379" y="1040129"/>
            <a:ext cx="449389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85" dirty="0"/>
              <a:t>Chứng </a:t>
            </a:r>
            <a:r>
              <a:rPr sz="2800" spc="-80" dirty="0"/>
              <a:t>nhận lãnh </a:t>
            </a:r>
            <a:r>
              <a:rPr sz="2800" spc="-70" dirty="0"/>
              <a:t>đạo</a:t>
            </a:r>
            <a:r>
              <a:rPr sz="2800" spc="-600" dirty="0"/>
              <a:t> </a:t>
            </a:r>
            <a:r>
              <a:rPr sz="2800" spc="-85" dirty="0"/>
              <a:t>STEM  (SLQ)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46379" y="2167890"/>
            <a:ext cx="4308475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i="1" spc="-100" dirty="0">
                <a:latin typeface="Arial"/>
                <a:cs typeface="Arial"/>
              </a:rPr>
              <a:t>Vai</a:t>
            </a:r>
            <a:r>
              <a:rPr sz="2400" b="1" i="1" spc="-195" dirty="0">
                <a:latin typeface="Arial"/>
                <a:cs typeface="Arial"/>
              </a:rPr>
              <a:t> </a:t>
            </a:r>
            <a:r>
              <a:rPr sz="2400" b="1" i="1" spc="-65" dirty="0">
                <a:latin typeface="Arial"/>
                <a:cs typeface="Arial"/>
              </a:rPr>
              <a:t>trò</a:t>
            </a:r>
            <a:r>
              <a:rPr sz="2400" b="1" i="1" spc="-204" dirty="0">
                <a:latin typeface="Arial"/>
                <a:cs typeface="Arial"/>
              </a:rPr>
              <a:t> </a:t>
            </a:r>
            <a:r>
              <a:rPr sz="2400" b="1" i="1" spc="-70" dirty="0">
                <a:latin typeface="Arial"/>
                <a:cs typeface="Arial"/>
              </a:rPr>
              <a:t>của</a:t>
            </a:r>
            <a:r>
              <a:rPr sz="2400" b="1" i="1" spc="-200" dirty="0">
                <a:latin typeface="Arial"/>
                <a:cs typeface="Arial"/>
              </a:rPr>
              <a:t> </a:t>
            </a:r>
            <a:r>
              <a:rPr sz="2400" b="1" i="1" spc="-65" dirty="0">
                <a:latin typeface="Arial"/>
                <a:cs typeface="Arial"/>
              </a:rPr>
              <a:t>các</a:t>
            </a:r>
            <a:r>
              <a:rPr sz="2400" b="1" i="1" spc="-204" dirty="0">
                <a:latin typeface="Arial"/>
                <a:cs typeface="Arial"/>
              </a:rPr>
              <a:t> </a:t>
            </a:r>
            <a:r>
              <a:rPr sz="2400" b="1" i="1" spc="-50" dirty="0">
                <a:latin typeface="Arial"/>
                <a:cs typeface="Arial"/>
              </a:rPr>
              <a:t>tổ</a:t>
            </a:r>
            <a:r>
              <a:rPr sz="2400" b="1" i="1" spc="-195" dirty="0">
                <a:latin typeface="Arial"/>
                <a:cs typeface="Arial"/>
              </a:rPr>
              <a:t> </a:t>
            </a:r>
            <a:r>
              <a:rPr sz="2400" b="1" i="1" spc="-85" dirty="0">
                <a:latin typeface="Arial"/>
                <a:cs typeface="Arial"/>
              </a:rPr>
              <a:t>chức,</a:t>
            </a:r>
            <a:r>
              <a:rPr sz="2400" b="1" i="1" spc="-180" dirty="0">
                <a:latin typeface="Arial"/>
                <a:cs typeface="Arial"/>
              </a:rPr>
              <a:t> </a:t>
            </a:r>
            <a:r>
              <a:rPr sz="2400" b="1" i="1" spc="-55" dirty="0">
                <a:latin typeface="Arial"/>
                <a:cs typeface="Arial"/>
              </a:rPr>
              <a:t>cá</a:t>
            </a:r>
            <a:r>
              <a:rPr sz="2400" b="1" i="1" spc="-200" dirty="0">
                <a:latin typeface="Arial"/>
                <a:cs typeface="Arial"/>
              </a:rPr>
              <a:t> </a:t>
            </a:r>
            <a:r>
              <a:rPr sz="2400" b="1" i="1" spc="-80" dirty="0">
                <a:latin typeface="Arial"/>
                <a:cs typeface="Arial"/>
              </a:rPr>
              <a:t>nhân  </a:t>
            </a:r>
            <a:r>
              <a:rPr sz="2400" b="1" i="1" spc="-55" dirty="0">
                <a:latin typeface="Arial"/>
                <a:cs typeface="Arial"/>
              </a:rPr>
              <a:t>có </a:t>
            </a:r>
            <a:r>
              <a:rPr sz="2400" b="1" i="1" spc="-75" dirty="0">
                <a:latin typeface="Arial"/>
                <a:cs typeface="Arial"/>
              </a:rPr>
              <a:t>liên</a:t>
            </a:r>
            <a:r>
              <a:rPr sz="2400" b="1" i="1" spc="-320" dirty="0">
                <a:latin typeface="Arial"/>
                <a:cs typeface="Arial"/>
              </a:rPr>
              <a:t> </a:t>
            </a:r>
            <a:r>
              <a:rPr sz="2400" b="1" i="1" spc="-80" dirty="0">
                <a:latin typeface="Arial"/>
                <a:cs typeface="Arial"/>
              </a:rPr>
              <a:t>quan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48260">
              <a:lnSpc>
                <a:spcPct val="100000"/>
              </a:lnSpc>
            </a:pPr>
            <a:r>
              <a:rPr sz="2400" spc="-85" dirty="0">
                <a:latin typeface="Arial"/>
                <a:cs typeface="Arial"/>
              </a:rPr>
              <a:t>Hướng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dẫn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học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sinh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tham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gia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vào  các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hoạt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động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SLQ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để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hỗ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trợ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cho  </a:t>
            </a:r>
            <a:r>
              <a:rPr sz="2400" spc="-80" dirty="0">
                <a:latin typeface="Arial"/>
                <a:cs typeface="Arial"/>
              </a:rPr>
              <a:t>việc phát </a:t>
            </a:r>
            <a:r>
              <a:rPr sz="2400" spc="-85" dirty="0">
                <a:latin typeface="Arial"/>
                <a:cs typeface="Arial"/>
              </a:rPr>
              <a:t>triển </a:t>
            </a:r>
            <a:r>
              <a:rPr sz="2400" spc="-55" dirty="0">
                <a:latin typeface="Arial"/>
                <a:cs typeface="Arial"/>
              </a:rPr>
              <a:t>kỹ </a:t>
            </a:r>
            <a:r>
              <a:rPr sz="2400" spc="-75" dirty="0">
                <a:latin typeface="Arial"/>
                <a:cs typeface="Arial"/>
              </a:rPr>
              <a:t>năng </a:t>
            </a:r>
            <a:r>
              <a:rPr sz="2400" spc="-55" dirty="0">
                <a:latin typeface="Arial"/>
                <a:cs typeface="Arial"/>
              </a:rPr>
              <a:t>cá </a:t>
            </a:r>
            <a:r>
              <a:rPr sz="2400" spc="-75" dirty="0">
                <a:latin typeface="Arial"/>
                <a:cs typeface="Arial"/>
              </a:rPr>
              <a:t>nhân  </a:t>
            </a:r>
            <a:r>
              <a:rPr sz="2400" spc="-80" dirty="0">
                <a:latin typeface="Arial"/>
                <a:cs typeface="Arial"/>
              </a:rPr>
              <a:t>cùng </a:t>
            </a:r>
            <a:r>
              <a:rPr sz="2400" spc="-70" dirty="0">
                <a:latin typeface="Arial"/>
                <a:cs typeface="Arial"/>
              </a:rPr>
              <a:t>với </a:t>
            </a:r>
            <a:r>
              <a:rPr sz="2400" spc="-80" dirty="0">
                <a:latin typeface="Arial"/>
                <a:cs typeface="Arial"/>
              </a:rPr>
              <a:t>thành tích </a:t>
            </a:r>
            <a:r>
              <a:rPr sz="2400" spc="-70" dirty="0">
                <a:latin typeface="Arial"/>
                <a:cs typeface="Arial"/>
              </a:rPr>
              <a:t>học </a:t>
            </a:r>
            <a:r>
              <a:rPr sz="2400" spc="-65" dirty="0">
                <a:latin typeface="Arial"/>
                <a:cs typeface="Arial"/>
              </a:rPr>
              <a:t>tập </a:t>
            </a:r>
            <a:r>
              <a:rPr sz="2400" spc="-60" dirty="0">
                <a:latin typeface="Arial"/>
                <a:cs typeface="Arial"/>
              </a:rPr>
              <a:t>về  </a:t>
            </a:r>
            <a:r>
              <a:rPr sz="2400" spc="-80" dirty="0">
                <a:latin typeface="Arial"/>
                <a:cs typeface="Arial"/>
              </a:rPr>
              <a:t>STEM, bằng cách </a:t>
            </a:r>
            <a:r>
              <a:rPr sz="2400" spc="-75" dirty="0">
                <a:latin typeface="Arial"/>
                <a:cs typeface="Arial"/>
              </a:rPr>
              <a:t>phát </a:t>
            </a:r>
            <a:r>
              <a:rPr sz="2400" spc="-80" dirty="0">
                <a:latin typeface="Arial"/>
                <a:cs typeface="Arial"/>
              </a:rPr>
              <a:t>triển </a:t>
            </a:r>
            <a:r>
              <a:rPr sz="2400" spc="-70" dirty="0">
                <a:latin typeface="Arial"/>
                <a:cs typeface="Arial"/>
              </a:rPr>
              <a:t>khả  </a:t>
            </a:r>
            <a:r>
              <a:rPr sz="2400" spc="-75" dirty="0">
                <a:latin typeface="Arial"/>
                <a:cs typeface="Arial"/>
              </a:rPr>
              <a:t>năng </a:t>
            </a:r>
            <a:r>
              <a:rPr sz="2400" spc="-80" dirty="0">
                <a:latin typeface="Arial"/>
                <a:cs typeface="Arial"/>
              </a:rPr>
              <a:t>lãnh</a:t>
            </a:r>
            <a:r>
              <a:rPr sz="2400" spc="-31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đạo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105410">
              <a:lnSpc>
                <a:spcPct val="100000"/>
              </a:lnSpc>
            </a:pPr>
            <a:r>
              <a:rPr sz="2400" spc="-80" dirty="0">
                <a:latin typeface="Arial"/>
                <a:cs typeface="Arial"/>
              </a:rPr>
              <a:t>Nâng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cao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nhận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thức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về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giá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trị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của  </a:t>
            </a:r>
            <a:r>
              <a:rPr sz="2400" spc="-75" dirty="0">
                <a:latin typeface="Arial"/>
                <a:cs typeface="Arial"/>
              </a:rPr>
              <a:t>STEM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và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nghề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nghiệp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STEM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23179" y="1267460"/>
            <a:ext cx="3623310" cy="5379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200" y="1328420"/>
            <a:ext cx="477202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10" dirty="0"/>
              <a:t>Chứng nhận </a:t>
            </a:r>
            <a:r>
              <a:rPr sz="2800" spc="-5" dirty="0"/>
              <a:t>lãnh đạo</a:t>
            </a:r>
            <a:r>
              <a:rPr sz="2800" spc="-90" dirty="0"/>
              <a:t> </a:t>
            </a:r>
            <a:r>
              <a:rPr sz="2800" spc="-10" dirty="0"/>
              <a:t>STEM  (SLQ)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03200" y="2576829"/>
            <a:ext cx="5351145" cy="2465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6 đơn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vị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Phát triển </a:t>
            </a:r>
            <a:r>
              <a:rPr sz="2000" dirty="0">
                <a:latin typeface="Arial"/>
                <a:cs typeface="Arial"/>
              </a:rPr>
              <a:t>kỹ năng cá </a:t>
            </a:r>
            <a:r>
              <a:rPr sz="2000" spc="-5" dirty="0">
                <a:latin typeface="Arial"/>
                <a:cs typeface="Arial"/>
              </a:rPr>
              <a:t>nhân </a:t>
            </a:r>
            <a:r>
              <a:rPr sz="2000" dirty="0">
                <a:latin typeface="Arial"/>
                <a:cs typeface="Arial"/>
              </a:rPr>
              <a:t>cho lãnh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đạo</a:t>
            </a:r>
            <a:endParaRPr sz="2000">
              <a:latin typeface="Arial"/>
              <a:cs typeface="Arial"/>
            </a:endParaRPr>
          </a:p>
          <a:p>
            <a:pPr marL="12700" marR="118110">
              <a:lnSpc>
                <a:spcPct val="100000"/>
              </a:lnSpc>
              <a:spcBef>
                <a:spcPts val="10"/>
              </a:spcBef>
            </a:pPr>
            <a:r>
              <a:rPr sz="2000" spc="-5" dirty="0">
                <a:latin typeface="Arial"/>
                <a:cs typeface="Arial"/>
              </a:rPr>
              <a:t>Thực </a:t>
            </a:r>
            <a:r>
              <a:rPr sz="2000" dirty="0">
                <a:latin typeface="Arial"/>
                <a:cs typeface="Arial"/>
              </a:rPr>
              <a:t>hành kỹ năng lãnh đạo với những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người  khác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Học </a:t>
            </a:r>
            <a:r>
              <a:rPr sz="2000" spc="-5" dirty="0">
                <a:latin typeface="Arial"/>
                <a:cs typeface="Arial"/>
              </a:rPr>
              <a:t>với </a:t>
            </a:r>
            <a:r>
              <a:rPr sz="2000" dirty="0">
                <a:latin typeface="Arial"/>
                <a:cs typeface="Arial"/>
              </a:rPr>
              <a:t>đồng nghiệp </a:t>
            </a:r>
            <a:r>
              <a:rPr sz="2000" spc="-5" dirty="0">
                <a:latin typeface="Arial"/>
                <a:cs typeface="Arial"/>
              </a:rPr>
              <a:t>và </a:t>
            </a:r>
            <a:r>
              <a:rPr sz="2000" dirty="0">
                <a:latin typeface="Arial"/>
                <a:cs typeface="Arial"/>
              </a:rPr>
              <a:t>những người học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khác  Học </a:t>
            </a:r>
            <a:r>
              <a:rPr sz="2000" spc="-5" dirty="0">
                <a:latin typeface="Arial"/>
                <a:cs typeface="Arial"/>
              </a:rPr>
              <a:t>từ </a:t>
            </a:r>
            <a:r>
              <a:rPr sz="2000" dirty="0">
                <a:latin typeface="Arial"/>
                <a:cs typeface="Arial"/>
              </a:rPr>
              <a:t>những người học có kinh nghiệm </a:t>
            </a:r>
            <a:r>
              <a:rPr sz="2000" spc="-5" dirty="0">
                <a:latin typeface="Arial"/>
                <a:cs typeface="Arial"/>
              </a:rPr>
              <a:t>hơn  </a:t>
            </a:r>
            <a:r>
              <a:rPr sz="2000" spc="-20" dirty="0">
                <a:latin typeface="Arial"/>
                <a:cs typeface="Arial"/>
              </a:rPr>
              <a:t>Trao </a:t>
            </a:r>
            <a:r>
              <a:rPr sz="2000" dirty="0">
                <a:latin typeface="Arial"/>
                <a:cs typeface="Arial"/>
              </a:rPr>
              <a:t>đổi giải </a:t>
            </a:r>
            <a:r>
              <a:rPr sz="2000" spc="-5" dirty="0">
                <a:latin typeface="Arial"/>
                <a:cs typeface="Arial"/>
              </a:rPr>
              <a:t>pháp </a:t>
            </a:r>
            <a:r>
              <a:rPr sz="2000" dirty="0">
                <a:latin typeface="Arial"/>
                <a:cs typeface="Arial"/>
              </a:rPr>
              <a:t>với những người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khác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Làm việc </a:t>
            </a:r>
            <a:r>
              <a:rPr sz="2000" spc="-5" dirty="0">
                <a:latin typeface="Arial"/>
                <a:cs typeface="Arial"/>
              </a:rPr>
              <a:t>theo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nhóm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41009" y="2231389"/>
            <a:ext cx="3602990" cy="293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379" y="1040129"/>
            <a:ext cx="51606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70" dirty="0"/>
              <a:t>Các</a:t>
            </a:r>
            <a:r>
              <a:rPr sz="2400" spc="-200" dirty="0"/>
              <a:t> </a:t>
            </a:r>
            <a:r>
              <a:rPr sz="2400" spc="-50" dirty="0"/>
              <a:t>tổ</a:t>
            </a:r>
            <a:r>
              <a:rPr sz="2400" spc="-185" dirty="0"/>
              <a:t> </a:t>
            </a:r>
            <a:r>
              <a:rPr sz="2400" spc="-85" dirty="0"/>
              <a:t>chức,</a:t>
            </a:r>
            <a:r>
              <a:rPr sz="2400" spc="-190" dirty="0"/>
              <a:t> </a:t>
            </a:r>
            <a:r>
              <a:rPr sz="2400" spc="-50" dirty="0"/>
              <a:t>cá</a:t>
            </a:r>
            <a:r>
              <a:rPr sz="2400" spc="-195" dirty="0"/>
              <a:t> </a:t>
            </a:r>
            <a:r>
              <a:rPr sz="2400" spc="-80" dirty="0"/>
              <a:t>nhân</a:t>
            </a:r>
            <a:r>
              <a:rPr sz="2400" spc="-200" dirty="0"/>
              <a:t> </a:t>
            </a:r>
            <a:r>
              <a:rPr sz="2400" spc="-50" dirty="0"/>
              <a:t>có</a:t>
            </a:r>
            <a:r>
              <a:rPr sz="2400" spc="-195" dirty="0"/>
              <a:t> </a:t>
            </a:r>
            <a:r>
              <a:rPr sz="2400" spc="-75" dirty="0"/>
              <a:t>liên</a:t>
            </a:r>
            <a:r>
              <a:rPr sz="2400" spc="-200" dirty="0"/>
              <a:t> </a:t>
            </a:r>
            <a:r>
              <a:rPr sz="2400" spc="-80" dirty="0"/>
              <a:t>quan</a:t>
            </a:r>
            <a:r>
              <a:rPr sz="2400" spc="-195" dirty="0"/>
              <a:t> </a:t>
            </a:r>
            <a:r>
              <a:rPr sz="2400" spc="-65" dirty="0"/>
              <a:t>đến  </a:t>
            </a:r>
            <a:r>
              <a:rPr sz="2400" spc="-85" dirty="0"/>
              <a:t>STEM </a:t>
            </a:r>
            <a:r>
              <a:rPr sz="2400" spc="-55" dirty="0"/>
              <a:t>có </a:t>
            </a:r>
            <a:r>
              <a:rPr sz="2400" spc="-70" dirty="0"/>
              <a:t>thể </a:t>
            </a:r>
            <a:r>
              <a:rPr sz="2400" spc="-50" dirty="0"/>
              <a:t>hỗ </a:t>
            </a:r>
            <a:r>
              <a:rPr sz="2400" spc="-65" dirty="0"/>
              <a:t>trợ </a:t>
            </a:r>
            <a:r>
              <a:rPr sz="2400" spc="-70" dirty="0"/>
              <a:t>như thế </a:t>
            </a:r>
            <a:r>
              <a:rPr sz="2400" spc="-65" dirty="0"/>
              <a:t>nào </a:t>
            </a:r>
            <a:r>
              <a:rPr sz="2400" spc="-70" dirty="0"/>
              <a:t>cho  </a:t>
            </a:r>
            <a:r>
              <a:rPr sz="2400" spc="-75" dirty="0"/>
              <a:t>giáo </a:t>
            </a:r>
            <a:r>
              <a:rPr sz="2400" spc="-70" dirty="0"/>
              <a:t>dục</a:t>
            </a:r>
            <a:r>
              <a:rPr sz="2400" spc="-320" dirty="0"/>
              <a:t> </a:t>
            </a:r>
            <a:r>
              <a:rPr sz="2400" spc="-85" dirty="0"/>
              <a:t>STEM?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46379" y="2379979"/>
            <a:ext cx="5120005" cy="414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335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Arial"/>
                <a:cs typeface="Arial"/>
              </a:rPr>
              <a:t>Phát</a:t>
            </a:r>
            <a:r>
              <a:rPr sz="1800" spc="-18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triển</a:t>
            </a:r>
            <a:r>
              <a:rPr sz="1800" spc="-21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quan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hệ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hợp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tác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với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các</a:t>
            </a:r>
            <a:r>
              <a:rPr sz="1800" spc="-229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Trung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tâm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STEM</a:t>
            </a:r>
            <a:r>
              <a:rPr sz="1800" spc="-21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và  </a:t>
            </a:r>
            <a:r>
              <a:rPr sz="1800" spc="-85" dirty="0">
                <a:latin typeface="Arial"/>
                <a:cs typeface="Arial"/>
              </a:rPr>
              <a:t>trường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học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0" dirty="0">
                <a:latin typeface="Arial"/>
                <a:cs typeface="Arial"/>
              </a:rPr>
              <a:t>Hỗ</a:t>
            </a:r>
            <a:r>
              <a:rPr sz="1800" spc="-21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trợ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phát</a:t>
            </a:r>
            <a:r>
              <a:rPr sz="1800" spc="-18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triển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các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nguồn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lực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dạy</a:t>
            </a:r>
            <a:r>
              <a:rPr sz="1800" spc="-21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và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học</a:t>
            </a:r>
            <a:endParaRPr sz="1800">
              <a:latin typeface="Arial"/>
              <a:cs typeface="Arial"/>
            </a:endParaRPr>
          </a:p>
          <a:p>
            <a:pPr marL="128270" indent="-116205">
              <a:lnSpc>
                <a:spcPct val="100000"/>
              </a:lnSpc>
              <a:buChar char="-"/>
              <a:tabLst>
                <a:tab pos="128905" algn="l"/>
              </a:tabLst>
            </a:pPr>
            <a:r>
              <a:rPr sz="1800" spc="-70" dirty="0">
                <a:latin typeface="Arial"/>
                <a:cs typeface="Arial"/>
              </a:rPr>
              <a:t>bối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cảnh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học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tập</a:t>
            </a:r>
            <a:endParaRPr sz="1800">
              <a:latin typeface="Arial"/>
              <a:cs typeface="Arial"/>
            </a:endParaRPr>
          </a:p>
          <a:p>
            <a:pPr marL="128270" indent="-116205">
              <a:lnSpc>
                <a:spcPct val="100000"/>
              </a:lnSpc>
              <a:buChar char="-"/>
              <a:tabLst>
                <a:tab pos="128905" algn="l"/>
              </a:tabLst>
            </a:pPr>
            <a:r>
              <a:rPr sz="1800" spc="-80" dirty="0">
                <a:latin typeface="Arial"/>
                <a:cs typeface="Arial"/>
              </a:rPr>
              <a:t>kiến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thức,</a:t>
            </a:r>
            <a:r>
              <a:rPr sz="1800" spc="-18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hiểu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biết</a:t>
            </a:r>
            <a:r>
              <a:rPr sz="1800" spc="-18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và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kỹ</a:t>
            </a:r>
            <a:r>
              <a:rPr sz="1800" spc="-22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năng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cơ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bản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-"/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75" dirty="0">
                <a:latin typeface="Arial"/>
                <a:cs typeface="Arial"/>
              </a:rPr>
              <a:t>Tham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gia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PTCM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thường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xuyên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cho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giáo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viên</a:t>
            </a:r>
            <a:endParaRPr sz="1800">
              <a:latin typeface="Arial"/>
              <a:cs typeface="Arial"/>
            </a:endParaRPr>
          </a:p>
          <a:p>
            <a:pPr marL="128270" indent="-116205">
              <a:lnSpc>
                <a:spcPct val="100000"/>
              </a:lnSpc>
              <a:buChar char="-"/>
              <a:tabLst>
                <a:tab pos="128905" algn="l"/>
              </a:tabLst>
            </a:pPr>
            <a:r>
              <a:rPr sz="1800" spc="-85" dirty="0">
                <a:latin typeface="Arial"/>
                <a:cs typeface="Arial"/>
              </a:rPr>
              <a:t>những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sự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phát</a:t>
            </a:r>
            <a:r>
              <a:rPr sz="1800" spc="-18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triển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mới</a:t>
            </a:r>
            <a:endParaRPr sz="1800">
              <a:latin typeface="Arial"/>
              <a:cs typeface="Arial"/>
            </a:endParaRPr>
          </a:p>
          <a:p>
            <a:pPr marL="128270" indent="-116205">
              <a:lnSpc>
                <a:spcPct val="100000"/>
              </a:lnSpc>
              <a:buChar char="-"/>
              <a:tabLst>
                <a:tab pos="128905" algn="l"/>
              </a:tabLst>
            </a:pPr>
            <a:r>
              <a:rPr sz="1800" spc="-90" dirty="0">
                <a:latin typeface="Arial"/>
                <a:cs typeface="Arial"/>
              </a:rPr>
              <a:t>phương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pháp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-"/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70" dirty="0">
                <a:latin typeface="Arial"/>
                <a:cs typeface="Arial"/>
              </a:rPr>
              <a:t>Đại </a:t>
            </a:r>
            <a:r>
              <a:rPr sz="1800" spc="-45" dirty="0">
                <a:latin typeface="Arial"/>
                <a:cs typeface="Arial"/>
              </a:rPr>
              <a:t>sứ</a:t>
            </a:r>
            <a:r>
              <a:rPr sz="1800" spc="-33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STEM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128905" algn="l"/>
              </a:tabLst>
            </a:pPr>
            <a:r>
              <a:rPr sz="1800" spc="-45" dirty="0">
                <a:latin typeface="Arial"/>
                <a:cs typeface="Arial"/>
              </a:rPr>
              <a:t>tổ</a:t>
            </a:r>
            <a:r>
              <a:rPr sz="1800" spc="-21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chức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nói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chuyện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hoặc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hội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thảo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tại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các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trường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học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địa  </a:t>
            </a:r>
            <a:r>
              <a:rPr sz="1800" spc="-90" dirty="0">
                <a:latin typeface="Arial"/>
                <a:cs typeface="Arial"/>
              </a:rPr>
              <a:t>phương</a:t>
            </a:r>
            <a:endParaRPr sz="1800">
              <a:latin typeface="Arial"/>
              <a:cs typeface="Arial"/>
            </a:endParaRPr>
          </a:p>
          <a:p>
            <a:pPr marL="128270" indent="-116205">
              <a:lnSpc>
                <a:spcPct val="100000"/>
              </a:lnSpc>
              <a:buChar char="-"/>
              <a:tabLst>
                <a:tab pos="128905" algn="l"/>
              </a:tabLst>
            </a:pPr>
            <a:r>
              <a:rPr sz="1800" spc="-55" dirty="0">
                <a:latin typeface="Arial"/>
                <a:cs typeface="Arial"/>
              </a:rPr>
              <a:t>hỗ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trợ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trong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các</a:t>
            </a:r>
            <a:r>
              <a:rPr sz="1800" spc="-18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câu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lạc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bộ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hoặc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trại…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507990" y="1267460"/>
            <a:ext cx="3488690" cy="5468620"/>
            <a:chOff x="5507990" y="1267460"/>
            <a:chExt cx="3488690" cy="5468620"/>
          </a:xfrm>
        </p:grpSpPr>
        <p:sp>
          <p:nvSpPr>
            <p:cNvPr id="5" name="object 5"/>
            <p:cNvSpPr/>
            <p:nvPr/>
          </p:nvSpPr>
          <p:spPr>
            <a:xfrm>
              <a:off x="5518150" y="1267460"/>
              <a:ext cx="3478529" cy="27622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07990" y="3572510"/>
              <a:ext cx="3487419" cy="31635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6379" y="1256029"/>
            <a:ext cx="4443095" cy="490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8905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solidFill>
                  <a:srgbClr val="B60C4F"/>
                </a:solidFill>
                <a:latin typeface="Arial"/>
                <a:cs typeface="Arial"/>
              </a:rPr>
              <a:t>Có</a:t>
            </a:r>
            <a:r>
              <a:rPr sz="2000" spc="-19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B60C4F"/>
                </a:solidFill>
                <a:latin typeface="Arial"/>
                <a:cs typeface="Arial"/>
              </a:rPr>
              <a:t>gian</a:t>
            </a:r>
            <a:r>
              <a:rPr sz="2000" spc="-204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B60C4F"/>
                </a:solidFill>
                <a:latin typeface="Arial"/>
                <a:cs typeface="Arial"/>
              </a:rPr>
              <a:t>hàng</a:t>
            </a:r>
            <a:r>
              <a:rPr sz="2000" spc="-19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B60C4F"/>
                </a:solidFill>
                <a:latin typeface="Arial"/>
                <a:cs typeface="Arial"/>
              </a:rPr>
              <a:t>và</a:t>
            </a:r>
            <a:r>
              <a:rPr sz="2000" spc="-19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B60C4F"/>
                </a:solidFill>
                <a:latin typeface="Arial"/>
                <a:cs typeface="Arial"/>
              </a:rPr>
              <a:t>tổ</a:t>
            </a:r>
            <a:r>
              <a:rPr sz="2000" spc="-204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B60C4F"/>
                </a:solidFill>
                <a:latin typeface="Arial"/>
                <a:cs typeface="Arial"/>
              </a:rPr>
              <a:t>chức</a:t>
            </a:r>
            <a:r>
              <a:rPr sz="2000" spc="-19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B60C4F"/>
                </a:solidFill>
                <a:latin typeface="Arial"/>
                <a:cs typeface="Arial"/>
              </a:rPr>
              <a:t>các</a:t>
            </a:r>
            <a:r>
              <a:rPr sz="2000" spc="-19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B60C4F"/>
                </a:solidFill>
                <a:latin typeface="Arial"/>
                <a:cs typeface="Arial"/>
              </a:rPr>
              <a:t>hoạt</a:t>
            </a:r>
            <a:r>
              <a:rPr sz="2000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B60C4F"/>
                </a:solidFill>
                <a:latin typeface="Arial"/>
                <a:cs typeface="Arial"/>
              </a:rPr>
              <a:t>động</a:t>
            </a:r>
            <a:r>
              <a:rPr sz="2000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B60C4F"/>
                </a:solidFill>
                <a:latin typeface="Arial"/>
                <a:cs typeface="Arial"/>
              </a:rPr>
              <a:t>tại  các </a:t>
            </a:r>
            <a:r>
              <a:rPr sz="2000" spc="-75" dirty="0">
                <a:solidFill>
                  <a:srgbClr val="B60C4F"/>
                </a:solidFill>
                <a:latin typeface="Arial"/>
                <a:cs typeface="Arial"/>
              </a:rPr>
              <a:t>ngày </a:t>
            </a:r>
            <a:r>
              <a:rPr sz="2000" spc="-65" dirty="0">
                <a:solidFill>
                  <a:srgbClr val="B60C4F"/>
                </a:solidFill>
                <a:latin typeface="Arial"/>
                <a:cs typeface="Arial"/>
              </a:rPr>
              <a:t>hội </a:t>
            </a:r>
            <a:r>
              <a:rPr sz="2000" spc="-85" dirty="0">
                <a:solidFill>
                  <a:srgbClr val="B60C4F"/>
                </a:solidFill>
                <a:latin typeface="Arial"/>
                <a:cs typeface="Arial"/>
              </a:rPr>
              <a:t>STEM, </a:t>
            </a:r>
            <a:r>
              <a:rPr sz="2000" spc="-60" dirty="0">
                <a:solidFill>
                  <a:srgbClr val="B60C4F"/>
                </a:solidFill>
                <a:latin typeface="Arial"/>
                <a:cs typeface="Arial"/>
              </a:rPr>
              <a:t>Hội </a:t>
            </a:r>
            <a:r>
              <a:rPr sz="2000" spc="-75" dirty="0">
                <a:solidFill>
                  <a:srgbClr val="B60C4F"/>
                </a:solidFill>
                <a:latin typeface="Arial"/>
                <a:cs typeface="Arial"/>
              </a:rPr>
              <a:t>nghị vùng hoặc  quốc</a:t>
            </a:r>
            <a:r>
              <a:rPr sz="2000" spc="-204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B60C4F"/>
                </a:solidFill>
                <a:latin typeface="Arial"/>
                <a:cs typeface="Arial"/>
              </a:rPr>
              <a:t>gia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Arial"/>
              <a:cs typeface="Arial"/>
            </a:endParaRPr>
          </a:p>
          <a:p>
            <a:pPr marL="12700" marR="29209">
              <a:lnSpc>
                <a:spcPct val="100400"/>
              </a:lnSpc>
            </a:pPr>
            <a:r>
              <a:rPr sz="2000" spc="-75" dirty="0">
                <a:solidFill>
                  <a:srgbClr val="B60C4F"/>
                </a:solidFill>
                <a:latin typeface="Arial"/>
                <a:cs typeface="Arial"/>
              </a:rPr>
              <a:t>Nhận</a:t>
            </a:r>
            <a:r>
              <a:rPr sz="2000" spc="-19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B60C4F"/>
                </a:solidFill>
                <a:latin typeface="Arial"/>
                <a:cs typeface="Arial"/>
              </a:rPr>
              <a:t>học</a:t>
            </a:r>
            <a:r>
              <a:rPr sz="2000" spc="-19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B60C4F"/>
                </a:solidFill>
                <a:latin typeface="Arial"/>
                <a:cs typeface="Arial"/>
              </a:rPr>
              <a:t>sinh</a:t>
            </a:r>
            <a:r>
              <a:rPr sz="2000" spc="-19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B60C4F"/>
                </a:solidFill>
                <a:latin typeface="Arial"/>
                <a:cs typeface="Arial"/>
              </a:rPr>
              <a:t>và</a:t>
            </a:r>
            <a:r>
              <a:rPr sz="2000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B60C4F"/>
                </a:solidFill>
                <a:latin typeface="Arial"/>
                <a:cs typeface="Arial"/>
              </a:rPr>
              <a:t>giáo</a:t>
            </a:r>
            <a:r>
              <a:rPr sz="2000" spc="-204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B60C4F"/>
                </a:solidFill>
                <a:latin typeface="Arial"/>
                <a:cs typeface="Arial"/>
              </a:rPr>
              <a:t>viên</a:t>
            </a:r>
            <a:r>
              <a:rPr sz="2000" spc="-19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B60C4F"/>
                </a:solidFill>
                <a:latin typeface="Arial"/>
                <a:cs typeface="Arial"/>
              </a:rPr>
              <a:t>thực</a:t>
            </a:r>
            <a:r>
              <a:rPr sz="2000" spc="-19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B60C4F"/>
                </a:solidFill>
                <a:latin typeface="Arial"/>
                <a:cs typeface="Arial"/>
              </a:rPr>
              <a:t>tập</a:t>
            </a:r>
            <a:r>
              <a:rPr sz="2000" spc="-19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B60C4F"/>
                </a:solidFill>
                <a:latin typeface="Arial"/>
                <a:cs typeface="Arial"/>
              </a:rPr>
              <a:t>nghiên  </a:t>
            </a:r>
            <a:r>
              <a:rPr sz="2000" spc="-60" dirty="0">
                <a:solidFill>
                  <a:srgbClr val="B60C4F"/>
                </a:solidFill>
                <a:latin typeface="Arial"/>
                <a:cs typeface="Arial"/>
              </a:rPr>
              <a:t>cứu</a:t>
            </a:r>
            <a:r>
              <a:rPr sz="2000" spc="-434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B60C4F"/>
                </a:solidFill>
                <a:latin typeface="Arial"/>
                <a:cs typeface="Arial"/>
              </a:rPr>
              <a:t>hoặc việc </a:t>
            </a:r>
            <a:r>
              <a:rPr sz="2000" spc="-65" dirty="0">
                <a:solidFill>
                  <a:srgbClr val="B60C4F"/>
                </a:solidFill>
                <a:latin typeface="Arial"/>
                <a:cs typeface="Arial"/>
              </a:rPr>
              <a:t>làm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 marR="477520">
              <a:lnSpc>
                <a:spcPct val="100000"/>
              </a:lnSpc>
            </a:pPr>
            <a:r>
              <a:rPr sz="2000" spc="-65" dirty="0">
                <a:solidFill>
                  <a:srgbClr val="B60C4F"/>
                </a:solidFill>
                <a:latin typeface="Arial"/>
                <a:cs typeface="Arial"/>
              </a:rPr>
              <a:t>Làm</a:t>
            </a:r>
            <a:r>
              <a:rPr sz="2000" spc="-204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B60C4F"/>
                </a:solidFill>
                <a:latin typeface="Arial"/>
                <a:cs typeface="Arial"/>
              </a:rPr>
              <a:t>giám</a:t>
            </a:r>
            <a:r>
              <a:rPr sz="2000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B60C4F"/>
                </a:solidFill>
                <a:latin typeface="Arial"/>
                <a:cs typeface="Arial"/>
              </a:rPr>
              <a:t>khảo</a:t>
            </a:r>
            <a:r>
              <a:rPr sz="2000" spc="-21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B60C4F"/>
                </a:solidFill>
                <a:latin typeface="Arial"/>
                <a:cs typeface="Arial"/>
              </a:rPr>
              <a:t>cho</a:t>
            </a:r>
            <a:r>
              <a:rPr sz="2000" spc="-204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B60C4F"/>
                </a:solidFill>
                <a:latin typeface="Arial"/>
                <a:cs typeface="Arial"/>
              </a:rPr>
              <a:t>các</a:t>
            </a:r>
            <a:r>
              <a:rPr sz="2000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B60C4F"/>
                </a:solidFill>
                <a:latin typeface="Arial"/>
                <a:cs typeface="Arial"/>
              </a:rPr>
              <a:t>cuộc</a:t>
            </a:r>
            <a:r>
              <a:rPr sz="2000" spc="-19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B60C4F"/>
                </a:solidFill>
                <a:latin typeface="Arial"/>
                <a:cs typeface="Arial"/>
              </a:rPr>
              <a:t>thi</a:t>
            </a:r>
            <a:r>
              <a:rPr sz="2000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B60C4F"/>
                </a:solidFill>
                <a:latin typeface="Arial"/>
                <a:cs typeface="Arial"/>
              </a:rPr>
              <a:t>dự</a:t>
            </a:r>
            <a:r>
              <a:rPr sz="2000" spc="-19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B60C4F"/>
                </a:solidFill>
                <a:latin typeface="Arial"/>
                <a:cs typeface="Arial"/>
              </a:rPr>
              <a:t>án  </a:t>
            </a:r>
            <a:r>
              <a:rPr sz="2000" spc="-75" dirty="0">
                <a:solidFill>
                  <a:srgbClr val="B60C4F"/>
                </a:solidFill>
                <a:latin typeface="Arial"/>
                <a:cs typeface="Arial"/>
              </a:rPr>
              <a:t>STEM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12700" marR="341630">
              <a:lnSpc>
                <a:spcPct val="100000"/>
              </a:lnSpc>
            </a:pPr>
            <a:r>
              <a:rPr sz="2000" spc="-75" dirty="0">
                <a:solidFill>
                  <a:srgbClr val="B60C4F"/>
                </a:solidFill>
                <a:latin typeface="Arial"/>
                <a:cs typeface="Arial"/>
              </a:rPr>
              <a:t>Hướng </a:t>
            </a:r>
            <a:r>
              <a:rPr sz="2000" spc="-65" dirty="0">
                <a:solidFill>
                  <a:srgbClr val="B60C4F"/>
                </a:solidFill>
                <a:latin typeface="Arial"/>
                <a:cs typeface="Arial"/>
              </a:rPr>
              <a:t>dẫn học </a:t>
            </a:r>
            <a:r>
              <a:rPr sz="2000" spc="-70" dirty="0">
                <a:solidFill>
                  <a:srgbClr val="B60C4F"/>
                </a:solidFill>
                <a:latin typeface="Arial"/>
                <a:cs typeface="Arial"/>
              </a:rPr>
              <a:t>sinh </a:t>
            </a:r>
            <a:r>
              <a:rPr sz="2000" spc="-80" dirty="0">
                <a:solidFill>
                  <a:srgbClr val="B60C4F"/>
                </a:solidFill>
                <a:latin typeface="Arial"/>
                <a:cs typeface="Arial"/>
              </a:rPr>
              <a:t>trong </a:t>
            </a:r>
            <a:r>
              <a:rPr sz="2000" spc="-65" dirty="0">
                <a:solidFill>
                  <a:srgbClr val="B60C4F"/>
                </a:solidFill>
                <a:latin typeface="Arial"/>
                <a:cs typeface="Arial"/>
              </a:rPr>
              <a:t>các </a:t>
            </a:r>
            <a:r>
              <a:rPr sz="2000" spc="-50" dirty="0">
                <a:solidFill>
                  <a:srgbClr val="B60C4F"/>
                </a:solidFill>
                <a:latin typeface="Arial"/>
                <a:cs typeface="Arial"/>
              </a:rPr>
              <a:t>dự án  </a:t>
            </a:r>
            <a:r>
              <a:rPr sz="2000" spc="-75" dirty="0">
                <a:solidFill>
                  <a:srgbClr val="B60C4F"/>
                </a:solidFill>
                <a:latin typeface="Arial"/>
                <a:cs typeface="Arial"/>
              </a:rPr>
              <a:t>STEM</a:t>
            </a:r>
            <a:r>
              <a:rPr sz="2000" spc="-23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B60C4F"/>
                </a:solidFill>
                <a:latin typeface="Arial"/>
                <a:cs typeface="Arial"/>
              </a:rPr>
              <a:t>hoặc</a:t>
            </a:r>
            <a:r>
              <a:rPr sz="2000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B60C4F"/>
                </a:solidFill>
                <a:latin typeface="Arial"/>
                <a:cs typeface="Arial"/>
              </a:rPr>
              <a:t>thực</a:t>
            </a:r>
            <a:r>
              <a:rPr sz="2000" spc="-19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B60C4F"/>
                </a:solidFill>
                <a:latin typeface="Arial"/>
                <a:cs typeface="Arial"/>
              </a:rPr>
              <a:t>hiện</a:t>
            </a:r>
            <a:r>
              <a:rPr sz="2000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B60C4F"/>
                </a:solidFill>
                <a:latin typeface="Arial"/>
                <a:cs typeface="Arial"/>
              </a:rPr>
              <a:t>Chứng</a:t>
            </a:r>
            <a:r>
              <a:rPr sz="2000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B60C4F"/>
                </a:solidFill>
                <a:latin typeface="Arial"/>
                <a:cs typeface="Arial"/>
              </a:rPr>
              <a:t>nhận</a:t>
            </a:r>
            <a:r>
              <a:rPr sz="2000" spc="-19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B60C4F"/>
                </a:solidFill>
                <a:latin typeface="Arial"/>
                <a:cs typeface="Arial"/>
              </a:rPr>
              <a:t>lãnh  </a:t>
            </a:r>
            <a:r>
              <a:rPr sz="2000" spc="-65" dirty="0">
                <a:solidFill>
                  <a:srgbClr val="B60C4F"/>
                </a:solidFill>
                <a:latin typeface="Arial"/>
                <a:cs typeface="Arial"/>
              </a:rPr>
              <a:t>đạo</a:t>
            </a:r>
            <a:r>
              <a:rPr sz="2000" spc="-204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B60C4F"/>
                </a:solidFill>
                <a:latin typeface="Arial"/>
                <a:cs typeface="Arial"/>
              </a:rPr>
              <a:t>STEM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spc="-75" dirty="0">
                <a:solidFill>
                  <a:srgbClr val="B60C4F"/>
                </a:solidFill>
                <a:latin typeface="Arial"/>
                <a:cs typeface="Arial"/>
              </a:rPr>
              <a:t>Cung</a:t>
            </a:r>
            <a:r>
              <a:rPr sz="2000" spc="-19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B60C4F"/>
                </a:solidFill>
                <a:latin typeface="Arial"/>
                <a:cs typeface="Arial"/>
              </a:rPr>
              <a:t>cấp</a:t>
            </a:r>
            <a:r>
              <a:rPr sz="2000" spc="-19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B60C4F"/>
                </a:solidFill>
                <a:latin typeface="Arial"/>
                <a:cs typeface="Arial"/>
              </a:rPr>
              <a:t>cơ</a:t>
            </a:r>
            <a:r>
              <a:rPr sz="2000" spc="-19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B60C4F"/>
                </a:solidFill>
                <a:latin typeface="Arial"/>
                <a:cs typeface="Arial"/>
              </a:rPr>
              <a:t>sở</a:t>
            </a:r>
            <a:r>
              <a:rPr sz="2000" spc="-19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B60C4F"/>
                </a:solidFill>
                <a:latin typeface="Arial"/>
                <a:cs typeface="Arial"/>
              </a:rPr>
              <a:t>vật</a:t>
            </a:r>
            <a:r>
              <a:rPr sz="2000" spc="-204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B60C4F"/>
                </a:solidFill>
                <a:latin typeface="Arial"/>
                <a:cs typeface="Arial"/>
              </a:rPr>
              <a:t>chất</a:t>
            </a:r>
            <a:r>
              <a:rPr sz="2000" spc="-21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B60C4F"/>
                </a:solidFill>
                <a:latin typeface="Arial"/>
                <a:cs typeface="Arial"/>
              </a:rPr>
              <a:t>hoặc</a:t>
            </a:r>
            <a:r>
              <a:rPr sz="2000" spc="-204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B60C4F"/>
                </a:solidFill>
                <a:latin typeface="Arial"/>
                <a:cs typeface="Arial"/>
              </a:rPr>
              <a:t>thiết</a:t>
            </a:r>
            <a:r>
              <a:rPr sz="2000" spc="-204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B60C4F"/>
                </a:solidFill>
                <a:latin typeface="Arial"/>
                <a:cs typeface="Arial"/>
              </a:rPr>
              <a:t>bị</a:t>
            </a:r>
            <a:r>
              <a:rPr sz="2000" spc="-204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B60C4F"/>
                </a:solidFill>
                <a:latin typeface="Arial"/>
                <a:cs typeface="Arial"/>
              </a:rPr>
              <a:t>để</a:t>
            </a:r>
            <a:r>
              <a:rPr sz="2000" spc="-19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B60C4F"/>
                </a:solidFill>
                <a:latin typeface="Arial"/>
                <a:cs typeface="Arial"/>
              </a:rPr>
              <a:t>hỗ  </a:t>
            </a:r>
            <a:r>
              <a:rPr sz="2000" spc="-70" dirty="0">
                <a:solidFill>
                  <a:srgbClr val="B60C4F"/>
                </a:solidFill>
                <a:latin typeface="Arial"/>
                <a:cs typeface="Arial"/>
              </a:rPr>
              <a:t>trợ</a:t>
            </a:r>
            <a:r>
              <a:rPr sz="2000" spc="-19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B60C4F"/>
                </a:solidFill>
                <a:latin typeface="Arial"/>
                <a:cs typeface="Arial"/>
              </a:rPr>
              <a:t>cho</a:t>
            </a:r>
            <a:r>
              <a:rPr sz="2000" spc="-19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B60C4F"/>
                </a:solidFill>
                <a:latin typeface="Arial"/>
                <a:cs typeface="Arial"/>
              </a:rPr>
              <a:t>các</a:t>
            </a:r>
            <a:r>
              <a:rPr sz="2000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B60C4F"/>
                </a:solidFill>
                <a:latin typeface="Arial"/>
                <a:cs typeface="Arial"/>
              </a:rPr>
              <a:t>dự</a:t>
            </a:r>
            <a:r>
              <a:rPr sz="2000" spc="-18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B60C4F"/>
                </a:solidFill>
                <a:latin typeface="Arial"/>
                <a:cs typeface="Arial"/>
              </a:rPr>
              <a:t>án</a:t>
            </a:r>
            <a:r>
              <a:rPr sz="2000" spc="-204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B60C4F"/>
                </a:solidFill>
                <a:latin typeface="Arial"/>
                <a:cs typeface="Arial"/>
              </a:rPr>
              <a:t>STEM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60290" y="1339850"/>
            <a:ext cx="3901440" cy="4982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379" y="1220470"/>
            <a:ext cx="13817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70" dirty="0"/>
              <a:t>Mục</a:t>
            </a:r>
            <a:r>
              <a:rPr sz="2800" spc="-275" dirty="0"/>
              <a:t> </a:t>
            </a:r>
            <a:r>
              <a:rPr sz="2800" spc="-75" dirty="0"/>
              <a:t>tiêu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46379" y="1951990"/>
            <a:ext cx="3906520" cy="478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80" dirty="0">
                <a:solidFill>
                  <a:srgbClr val="B60C4F"/>
                </a:solidFill>
                <a:latin typeface="Arial"/>
                <a:cs typeface="Arial"/>
              </a:rPr>
              <a:t>Giáo </a:t>
            </a:r>
            <a:r>
              <a:rPr sz="2400" spc="-70" dirty="0">
                <a:solidFill>
                  <a:srgbClr val="B60C4F"/>
                </a:solidFill>
                <a:latin typeface="Arial"/>
                <a:cs typeface="Arial"/>
              </a:rPr>
              <a:t>dục</a:t>
            </a:r>
            <a:r>
              <a:rPr sz="2400" spc="-3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B60C4F"/>
                </a:solidFill>
                <a:latin typeface="Arial"/>
                <a:cs typeface="Arial"/>
              </a:rPr>
              <a:t>STEM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734695">
              <a:lnSpc>
                <a:spcPct val="100000"/>
              </a:lnSpc>
            </a:pPr>
            <a:r>
              <a:rPr sz="2400" spc="-70" dirty="0">
                <a:solidFill>
                  <a:srgbClr val="B60C4F"/>
                </a:solidFill>
                <a:latin typeface="Arial"/>
                <a:cs typeface="Arial"/>
              </a:rPr>
              <a:t>Nhu</a:t>
            </a:r>
            <a:r>
              <a:rPr sz="2400" spc="-204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B60C4F"/>
                </a:solidFill>
                <a:latin typeface="Arial"/>
                <a:cs typeface="Arial"/>
              </a:rPr>
              <a:t>cầu</a:t>
            </a:r>
            <a:r>
              <a:rPr sz="2400" spc="-204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B60C4F"/>
                </a:solidFill>
                <a:latin typeface="Arial"/>
                <a:cs typeface="Arial"/>
              </a:rPr>
              <a:t>đối</a:t>
            </a:r>
            <a:r>
              <a:rPr sz="2400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B60C4F"/>
                </a:solidFill>
                <a:latin typeface="Arial"/>
                <a:cs typeface="Arial"/>
              </a:rPr>
              <a:t>với</a:t>
            </a:r>
            <a:r>
              <a:rPr sz="2400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B60C4F"/>
                </a:solidFill>
                <a:latin typeface="Arial"/>
                <a:cs typeface="Arial"/>
              </a:rPr>
              <a:t>Giáo</a:t>
            </a:r>
            <a:r>
              <a:rPr sz="2400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B60C4F"/>
                </a:solidFill>
                <a:latin typeface="Arial"/>
                <a:cs typeface="Arial"/>
              </a:rPr>
              <a:t>dục  </a:t>
            </a:r>
            <a:r>
              <a:rPr sz="2400" spc="-75" dirty="0">
                <a:solidFill>
                  <a:srgbClr val="B60C4F"/>
                </a:solidFill>
                <a:latin typeface="Arial"/>
                <a:cs typeface="Arial"/>
              </a:rPr>
              <a:t>STEM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227329" algn="just">
              <a:lnSpc>
                <a:spcPct val="100000"/>
              </a:lnSpc>
            </a:pPr>
            <a:r>
              <a:rPr sz="2400" spc="-80" dirty="0">
                <a:solidFill>
                  <a:srgbClr val="B60C4F"/>
                </a:solidFill>
                <a:latin typeface="Arial"/>
                <a:cs typeface="Arial"/>
              </a:rPr>
              <a:t>Giáo</a:t>
            </a:r>
            <a:r>
              <a:rPr sz="2400" spc="-204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B60C4F"/>
                </a:solidFill>
                <a:latin typeface="Arial"/>
                <a:cs typeface="Arial"/>
              </a:rPr>
              <a:t>dục</a:t>
            </a:r>
            <a:r>
              <a:rPr sz="2400" spc="-19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B60C4F"/>
                </a:solidFill>
                <a:latin typeface="Arial"/>
                <a:cs typeface="Arial"/>
              </a:rPr>
              <a:t>STEM</a:t>
            </a:r>
            <a:r>
              <a:rPr sz="2400" spc="-18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B60C4F"/>
                </a:solidFill>
                <a:latin typeface="Arial"/>
                <a:cs typeface="Arial"/>
              </a:rPr>
              <a:t>cấp</a:t>
            </a:r>
            <a:r>
              <a:rPr sz="2400" spc="-19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B60C4F"/>
                </a:solidFill>
                <a:latin typeface="Arial"/>
                <a:cs typeface="Arial"/>
              </a:rPr>
              <a:t>quốc</a:t>
            </a:r>
            <a:r>
              <a:rPr sz="2400" spc="-19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B60C4F"/>
                </a:solidFill>
                <a:latin typeface="Arial"/>
                <a:cs typeface="Arial"/>
              </a:rPr>
              <a:t>gia  </a:t>
            </a:r>
            <a:r>
              <a:rPr sz="2400" spc="-60" dirty="0">
                <a:solidFill>
                  <a:srgbClr val="B60C4F"/>
                </a:solidFill>
                <a:latin typeface="Arial"/>
                <a:cs typeface="Arial"/>
              </a:rPr>
              <a:t>và</a:t>
            </a:r>
            <a:r>
              <a:rPr sz="2400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B60C4F"/>
                </a:solidFill>
                <a:latin typeface="Arial"/>
                <a:cs typeface="Arial"/>
              </a:rPr>
              <a:t>vai</a:t>
            </a:r>
            <a:r>
              <a:rPr sz="2400" spc="-204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B60C4F"/>
                </a:solidFill>
                <a:latin typeface="Arial"/>
                <a:cs typeface="Arial"/>
              </a:rPr>
              <a:t>trò</a:t>
            </a:r>
            <a:r>
              <a:rPr sz="2400" spc="-204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B60C4F"/>
                </a:solidFill>
                <a:latin typeface="Arial"/>
                <a:cs typeface="Arial"/>
              </a:rPr>
              <a:t>của</a:t>
            </a:r>
            <a:r>
              <a:rPr sz="2400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B60C4F"/>
                </a:solidFill>
                <a:latin typeface="Arial"/>
                <a:cs typeface="Arial"/>
              </a:rPr>
              <a:t>các</a:t>
            </a:r>
            <a:r>
              <a:rPr sz="2400" spc="-19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B60C4F"/>
                </a:solidFill>
                <a:latin typeface="Arial"/>
                <a:cs typeface="Arial"/>
              </a:rPr>
              <a:t>tổ</a:t>
            </a:r>
            <a:r>
              <a:rPr sz="2400" spc="-19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B60C4F"/>
                </a:solidFill>
                <a:latin typeface="Arial"/>
                <a:cs typeface="Arial"/>
              </a:rPr>
              <a:t>chức,</a:t>
            </a:r>
            <a:r>
              <a:rPr sz="2400" spc="-19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B60C4F"/>
                </a:solidFill>
                <a:latin typeface="Arial"/>
                <a:cs typeface="Arial"/>
              </a:rPr>
              <a:t>cá  </a:t>
            </a:r>
            <a:r>
              <a:rPr sz="2400" spc="-75" dirty="0">
                <a:solidFill>
                  <a:srgbClr val="B60C4F"/>
                </a:solidFill>
                <a:latin typeface="Arial"/>
                <a:cs typeface="Arial"/>
              </a:rPr>
              <a:t>nhân </a:t>
            </a:r>
            <a:r>
              <a:rPr sz="2400" spc="-55" dirty="0">
                <a:solidFill>
                  <a:srgbClr val="B60C4F"/>
                </a:solidFill>
                <a:latin typeface="Arial"/>
                <a:cs typeface="Arial"/>
              </a:rPr>
              <a:t>có </a:t>
            </a:r>
            <a:r>
              <a:rPr sz="2400" spc="-80" dirty="0">
                <a:solidFill>
                  <a:srgbClr val="B60C4F"/>
                </a:solidFill>
                <a:latin typeface="Arial"/>
                <a:cs typeface="Arial"/>
              </a:rPr>
              <a:t>liên</a:t>
            </a:r>
            <a:r>
              <a:rPr sz="2400" spc="-459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B60C4F"/>
                </a:solidFill>
                <a:latin typeface="Arial"/>
                <a:cs typeface="Arial"/>
              </a:rPr>
              <a:t>quan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spc="-85" dirty="0">
                <a:solidFill>
                  <a:srgbClr val="B60C4F"/>
                </a:solidFill>
                <a:latin typeface="Arial"/>
                <a:cs typeface="Arial"/>
              </a:rPr>
              <a:t>Thành</a:t>
            </a:r>
            <a:r>
              <a:rPr sz="2400" spc="-204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B60C4F"/>
                </a:solidFill>
                <a:latin typeface="Arial"/>
                <a:cs typeface="Arial"/>
              </a:rPr>
              <a:t>phần</a:t>
            </a:r>
            <a:r>
              <a:rPr sz="2400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B60C4F"/>
                </a:solidFill>
                <a:latin typeface="Arial"/>
                <a:cs typeface="Arial"/>
              </a:rPr>
              <a:t>cấu</a:t>
            </a:r>
            <a:r>
              <a:rPr sz="2400" spc="-204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B60C4F"/>
                </a:solidFill>
                <a:latin typeface="Arial"/>
                <a:cs typeface="Arial"/>
              </a:rPr>
              <a:t>thành</a:t>
            </a:r>
            <a:r>
              <a:rPr sz="2400" spc="-204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B60C4F"/>
                </a:solidFill>
                <a:latin typeface="Arial"/>
                <a:cs typeface="Arial"/>
              </a:rPr>
              <a:t>chương  trình </a:t>
            </a:r>
            <a:r>
              <a:rPr sz="2400" spc="-80" dirty="0">
                <a:solidFill>
                  <a:srgbClr val="B60C4F"/>
                </a:solidFill>
                <a:latin typeface="Arial"/>
                <a:cs typeface="Arial"/>
              </a:rPr>
              <a:t>giáo </a:t>
            </a:r>
            <a:r>
              <a:rPr sz="2400" spc="-65" dirty="0">
                <a:solidFill>
                  <a:srgbClr val="B60C4F"/>
                </a:solidFill>
                <a:latin typeface="Arial"/>
                <a:cs typeface="Arial"/>
              </a:rPr>
              <a:t>dục </a:t>
            </a:r>
            <a:r>
              <a:rPr sz="2400" spc="-75" dirty="0">
                <a:solidFill>
                  <a:srgbClr val="B60C4F"/>
                </a:solidFill>
                <a:latin typeface="Arial"/>
                <a:cs typeface="Arial"/>
              </a:rPr>
              <a:t>STEM </a:t>
            </a:r>
            <a:r>
              <a:rPr sz="2400" spc="-85" dirty="0">
                <a:solidFill>
                  <a:srgbClr val="B60C4F"/>
                </a:solidFill>
                <a:latin typeface="Arial"/>
                <a:cs typeface="Arial"/>
              </a:rPr>
              <a:t>trường  </a:t>
            </a:r>
            <a:r>
              <a:rPr sz="2400" spc="-70" dirty="0">
                <a:solidFill>
                  <a:srgbClr val="B60C4F"/>
                </a:solidFill>
                <a:latin typeface="Arial"/>
                <a:cs typeface="Arial"/>
              </a:rPr>
              <a:t>học </a:t>
            </a:r>
            <a:r>
              <a:rPr sz="2400" spc="-60" dirty="0">
                <a:solidFill>
                  <a:srgbClr val="B60C4F"/>
                </a:solidFill>
                <a:latin typeface="Arial"/>
                <a:cs typeface="Arial"/>
              </a:rPr>
              <a:t>và </a:t>
            </a:r>
            <a:r>
              <a:rPr sz="2400" spc="-70" dirty="0">
                <a:solidFill>
                  <a:srgbClr val="B60C4F"/>
                </a:solidFill>
                <a:latin typeface="Arial"/>
                <a:cs typeface="Arial"/>
              </a:rPr>
              <a:t>vai </a:t>
            </a:r>
            <a:r>
              <a:rPr sz="2400" spc="-65" dirty="0">
                <a:solidFill>
                  <a:srgbClr val="B60C4F"/>
                </a:solidFill>
                <a:latin typeface="Arial"/>
                <a:cs typeface="Arial"/>
              </a:rPr>
              <a:t>trò </a:t>
            </a:r>
            <a:r>
              <a:rPr sz="2400" spc="-70" dirty="0">
                <a:solidFill>
                  <a:srgbClr val="B60C4F"/>
                </a:solidFill>
                <a:latin typeface="Arial"/>
                <a:cs typeface="Arial"/>
              </a:rPr>
              <a:t>của các </a:t>
            </a:r>
            <a:r>
              <a:rPr sz="2400" spc="-50" dirty="0">
                <a:solidFill>
                  <a:srgbClr val="B60C4F"/>
                </a:solidFill>
                <a:latin typeface="Arial"/>
                <a:cs typeface="Arial"/>
              </a:rPr>
              <a:t>tổ </a:t>
            </a:r>
            <a:r>
              <a:rPr sz="2400" spc="-85" dirty="0">
                <a:solidFill>
                  <a:srgbClr val="B60C4F"/>
                </a:solidFill>
                <a:latin typeface="Arial"/>
                <a:cs typeface="Arial"/>
              </a:rPr>
              <a:t>chức,  </a:t>
            </a:r>
            <a:r>
              <a:rPr sz="2400" spc="-55" dirty="0">
                <a:solidFill>
                  <a:srgbClr val="B60C4F"/>
                </a:solidFill>
                <a:latin typeface="Arial"/>
                <a:cs typeface="Arial"/>
              </a:rPr>
              <a:t>cá</a:t>
            </a:r>
            <a:r>
              <a:rPr sz="2400" spc="-19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B60C4F"/>
                </a:solidFill>
                <a:latin typeface="Arial"/>
                <a:cs typeface="Arial"/>
              </a:rPr>
              <a:t>nhân</a:t>
            </a:r>
            <a:r>
              <a:rPr sz="2400" spc="-19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B60C4F"/>
                </a:solidFill>
                <a:latin typeface="Arial"/>
                <a:cs typeface="Arial"/>
              </a:rPr>
              <a:t>có</a:t>
            </a:r>
            <a:r>
              <a:rPr sz="2400" spc="-18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B60C4F"/>
                </a:solidFill>
                <a:latin typeface="Arial"/>
                <a:cs typeface="Arial"/>
              </a:rPr>
              <a:t>liên</a:t>
            </a:r>
            <a:r>
              <a:rPr sz="2400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B60C4F"/>
                </a:solidFill>
                <a:latin typeface="Arial"/>
                <a:cs typeface="Arial"/>
              </a:rPr>
              <a:t>quan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3400" y="1772920"/>
            <a:ext cx="4395470" cy="331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69" y="1059179"/>
            <a:ext cx="1029969" cy="353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50" dirty="0">
                <a:solidFill>
                  <a:srgbClr val="000000"/>
                </a:solidFill>
              </a:rPr>
              <a:t>Kết</a:t>
            </a:r>
            <a:r>
              <a:rPr sz="2150" spc="-90" dirty="0">
                <a:solidFill>
                  <a:srgbClr val="000000"/>
                </a:solidFill>
              </a:rPr>
              <a:t> </a:t>
            </a:r>
            <a:r>
              <a:rPr sz="2150" spc="5" dirty="0">
                <a:solidFill>
                  <a:srgbClr val="000000"/>
                </a:solidFill>
              </a:rPr>
              <a:t>quả</a:t>
            </a:r>
            <a:endParaRPr sz="2150"/>
          </a:p>
        </p:txBody>
      </p:sp>
      <p:sp>
        <p:nvSpPr>
          <p:cNvPr id="3" name="object 3"/>
          <p:cNvSpPr txBox="1"/>
          <p:nvPr/>
        </p:nvSpPr>
        <p:spPr>
          <a:xfrm>
            <a:off x="509269" y="1595374"/>
            <a:ext cx="4751705" cy="519430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5730" indent="-87630">
              <a:lnSpc>
                <a:spcPct val="100000"/>
              </a:lnSpc>
              <a:spcBef>
                <a:spcPts val="545"/>
              </a:spcBef>
              <a:buSzPct val="80000"/>
              <a:buChar char="•"/>
              <a:tabLst>
                <a:tab pos="125730" algn="l"/>
              </a:tabLst>
            </a:pPr>
            <a:r>
              <a:rPr sz="1750" spc="5" dirty="0">
                <a:latin typeface="Arial"/>
                <a:cs typeface="Arial"/>
              </a:rPr>
              <a:t>Học sinh có động </a:t>
            </a:r>
            <a:r>
              <a:rPr sz="1750" dirty="0">
                <a:latin typeface="Arial"/>
                <a:cs typeface="Arial"/>
              </a:rPr>
              <a:t>lực lớn </a:t>
            </a:r>
            <a:r>
              <a:rPr sz="1750" spc="5" dirty="0">
                <a:latin typeface="Arial"/>
                <a:cs typeface="Arial"/>
              </a:rPr>
              <a:t>hơn </a:t>
            </a:r>
            <a:r>
              <a:rPr sz="1750" dirty="0">
                <a:latin typeface="Arial"/>
                <a:cs typeface="Arial"/>
              </a:rPr>
              <a:t>trong</a:t>
            </a:r>
            <a:r>
              <a:rPr sz="1750" spc="5" dirty="0">
                <a:latin typeface="Arial"/>
                <a:cs typeface="Arial"/>
              </a:rPr>
              <a:t> STEM</a:t>
            </a:r>
            <a:endParaRPr sz="1750">
              <a:latin typeface="Arial"/>
              <a:cs typeface="Arial"/>
            </a:endParaRPr>
          </a:p>
          <a:p>
            <a:pPr marL="125730" indent="-87630">
              <a:lnSpc>
                <a:spcPct val="100000"/>
              </a:lnSpc>
              <a:spcBef>
                <a:spcPts val="450"/>
              </a:spcBef>
              <a:buSzPct val="80000"/>
              <a:buChar char="•"/>
              <a:tabLst>
                <a:tab pos="125730" algn="l"/>
              </a:tabLst>
            </a:pPr>
            <a:r>
              <a:rPr sz="1750" dirty="0">
                <a:latin typeface="Arial"/>
                <a:cs typeface="Arial"/>
              </a:rPr>
              <a:t>Nâng </a:t>
            </a:r>
            <a:r>
              <a:rPr sz="1750" spc="5" dirty="0">
                <a:latin typeface="Arial"/>
                <a:cs typeface="Arial"/>
              </a:rPr>
              <a:t>cao </a:t>
            </a:r>
            <a:r>
              <a:rPr sz="1750" dirty="0">
                <a:latin typeface="Arial"/>
                <a:cs typeface="Arial"/>
              </a:rPr>
              <a:t>thành tích </a:t>
            </a:r>
            <a:r>
              <a:rPr sz="1750" spc="5" dirty="0">
                <a:latin typeface="Arial"/>
                <a:cs typeface="Arial"/>
              </a:rPr>
              <a:t>của học sinh </a:t>
            </a:r>
            <a:r>
              <a:rPr sz="1750" dirty="0">
                <a:latin typeface="Arial"/>
                <a:cs typeface="Arial"/>
              </a:rPr>
              <a:t>trong</a:t>
            </a:r>
            <a:r>
              <a:rPr sz="1750" spc="20" dirty="0">
                <a:latin typeface="Arial"/>
                <a:cs typeface="Arial"/>
              </a:rPr>
              <a:t> </a:t>
            </a:r>
            <a:r>
              <a:rPr sz="1750" spc="5" dirty="0">
                <a:latin typeface="Arial"/>
                <a:cs typeface="Arial"/>
              </a:rPr>
              <a:t>STEM</a:t>
            </a:r>
            <a:endParaRPr sz="1750">
              <a:latin typeface="Arial"/>
              <a:cs typeface="Arial"/>
            </a:endParaRPr>
          </a:p>
          <a:p>
            <a:pPr marL="125730" indent="-87630">
              <a:lnSpc>
                <a:spcPct val="100000"/>
              </a:lnSpc>
              <a:spcBef>
                <a:spcPts val="440"/>
              </a:spcBef>
              <a:buSzPct val="80000"/>
              <a:buChar char="•"/>
              <a:tabLst>
                <a:tab pos="125730" algn="l"/>
              </a:tabLst>
            </a:pPr>
            <a:r>
              <a:rPr sz="1750" dirty="0">
                <a:latin typeface="Arial"/>
                <a:cs typeface="Arial"/>
              </a:rPr>
              <a:t>Nhận thức </a:t>
            </a:r>
            <a:r>
              <a:rPr sz="1750" spc="10" dirty="0">
                <a:latin typeface="Arial"/>
                <a:cs typeface="Arial"/>
              </a:rPr>
              <a:t>và </a:t>
            </a:r>
            <a:r>
              <a:rPr sz="1750" spc="5" dirty="0">
                <a:latin typeface="Arial"/>
                <a:cs typeface="Arial"/>
              </a:rPr>
              <a:t>quan tâm </a:t>
            </a:r>
            <a:r>
              <a:rPr sz="1750" dirty="0">
                <a:latin typeface="Arial"/>
                <a:cs typeface="Arial"/>
              </a:rPr>
              <a:t>lớn </a:t>
            </a:r>
            <a:r>
              <a:rPr sz="1750" spc="5" dirty="0">
                <a:latin typeface="Arial"/>
                <a:cs typeface="Arial"/>
              </a:rPr>
              <a:t>hơn đến</a:t>
            </a:r>
            <a:r>
              <a:rPr sz="1750" spc="-5" dirty="0">
                <a:latin typeface="Arial"/>
                <a:cs typeface="Arial"/>
              </a:rPr>
              <a:t> </a:t>
            </a:r>
            <a:r>
              <a:rPr sz="1750" spc="5" dirty="0">
                <a:latin typeface="Arial"/>
                <a:cs typeface="Arial"/>
              </a:rPr>
              <a:t>STEM</a:t>
            </a:r>
            <a:endParaRPr sz="1750">
              <a:latin typeface="Arial"/>
              <a:cs typeface="Arial"/>
            </a:endParaRPr>
          </a:p>
          <a:p>
            <a:pPr marL="125095" marR="135890" indent="-87630">
              <a:lnSpc>
                <a:spcPts val="2550"/>
              </a:lnSpc>
              <a:spcBef>
                <a:spcPts val="150"/>
              </a:spcBef>
              <a:buSzPct val="80000"/>
              <a:buChar char="•"/>
              <a:tabLst>
                <a:tab pos="125730" algn="l"/>
              </a:tabLst>
            </a:pPr>
            <a:r>
              <a:rPr sz="1750" spc="5" dirty="0">
                <a:latin typeface="Arial"/>
                <a:cs typeface="Arial"/>
              </a:rPr>
              <a:t>Học sinh </a:t>
            </a:r>
            <a:r>
              <a:rPr sz="1750" dirty="0">
                <a:latin typeface="Arial"/>
                <a:cs typeface="Arial"/>
              </a:rPr>
              <a:t>trải </a:t>
            </a:r>
            <a:r>
              <a:rPr sz="1750" spc="5" dirty="0">
                <a:latin typeface="Arial"/>
                <a:cs typeface="Arial"/>
              </a:rPr>
              <a:t>nghiệm thành công </a:t>
            </a:r>
            <a:r>
              <a:rPr sz="1750" spc="10" dirty="0">
                <a:latin typeface="Arial"/>
                <a:cs typeface="Arial"/>
              </a:rPr>
              <a:t>và cảm </a:t>
            </a:r>
            <a:r>
              <a:rPr sz="1750" spc="5" dirty="0">
                <a:latin typeface="Arial"/>
                <a:cs typeface="Arial"/>
              </a:rPr>
              <a:t>giác  thành công </a:t>
            </a:r>
            <a:r>
              <a:rPr sz="1750" dirty="0">
                <a:latin typeface="Arial"/>
                <a:cs typeface="Arial"/>
              </a:rPr>
              <a:t>trong </a:t>
            </a:r>
            <a:r>
              <a:rPr sz="1750" spc="5" dirty="0">
                <a:latin typeface="Arial"/>
                <a:cs typeface="Arial"/>
              </a:rPr>
              <a:t>STEM</a:t>
            </a:r>
            <a:endParaRPr sz="1750">
              <a:latin typeface="Arial"/>
              <a:cs typeface="Arial"/>
            </a:endParaRPr>
          </a:p>
          <a:p>
            <a:pPr marL="125730" indent="-87630">
              <a:lnSpc>
                <a:spcPct val="100000"/>
              </a:lnSpc>
              <a:spcBef>
                <a:spcPts val="280"/>
              </a:spcBef>
              <a:buSzPct val="80000"/>
              <a:buChar char="•"/>
              <a:tabLst>
                <a:tab pos="125730" algn="l"/>
              </a:tabLst>
            </a:pPr>
            <a:r>
              <a:rPr sz="1750" spc="5" dirty="0">
                <a:latin typeface="Arial"/>
                <a:cs typeface="Arial"/>
              </a:rPr>
              <a:t>Làm </a:t>
            </a:r>
            <a:r>
              <a:rPr sz="1750" dirty="0">
                <a:latin typeface="Arial"/>
                <a:cs typeface="Arial"/>
              </a:rPr>
              <a:t>phong </a:t>
            </a:r>
            <a:r>
              <a:rPr sz="1750" spc="5" dirty="0">
                <a:latin typeface="Arial"/>
                <a:cs typeface="Arial"/>
              </a:rPr>
              <a:t>phú </a:t>
            </a:r>
            <a:r>
              <a:rPr sz="1750" dirty="0">
                <a:latin typeface="Arial"/>
                <a:cs typeface="Arial"/>
              </a:rPr>
              <a:t>thêm </a:t>
            </a:r>
            <a:r>
              <a:rPr sz="1750" spc="5" dirty="0">
                <a:latin typeface="Arial"/>
                <a:cs typeface="Arial"/>
              </a:rPr>
              <a:t>chương </a:t>
            </a:r>
            <a:r>
              <a:rPr sz="1750" dirty="0">
                <a:latin typeface="Arial"/>
                <a:cs typeface="Arial"/>
              </a:rPr>
              <a:t>trình giảng</a:t>
            </a:r>
            <a:r>
              <a:rPr sz="1750" spc="30" dirty="0">
                <a:latin typeface="Arial"/>
                <a:cs typeface="Arial"/>
              </a:rPr>
              <a:t> </a:t>
            </a:r>
            <a:r>
              <a:rPr sz="1750" spc="5" dirty="0">
                <a:latin typeface="Arial"/>
                <a:cs typeface="Arial"/>
              </a:rPr>
              <a:t>dạy</a:t>
            </a:r>
            <a:endParaRPr sz="1750">
              <a:latin typeface="Arial"/>
              <a:cs typeface="Arial"/>
            </a:endParaRPr>
          </a:p>
          <a:p>
            <a:pPr marL="125095">
              <a:lnSpc>
                <a:spcPct val="100000"/>
              </a:lnSpc>
              <a:spcBef>
                <a:spcPts val="440"/>
              </a:spcBef>
            </a:pPr>
            <a:r>
              <a:rPr sz="1750" spc="5" dirty="0">
                <a:latin typeface="Arial"/>
                <a:cs typeface="Arial"/>
              </a:rPr>
              <a:t>STEM</a:t>
            </a:r>
            <a:endParaRPr sz="1750">
              <a:latin typeface="Arial"/>
              <a:cs typeface="Arial"/>
            </a:endParaRPr>
          </a:p>
          <a:p>
            <a:pPr marL="125095" marR="133985" indent="-87630">
              <a:lnSpc>
                <a:spcPts val="2550"/>
              </a:lnSpc>
              <a:spcBef>
                <a:spcPts val="150"/>
              </a:spcBef>
              <a:buSzPct val="80000"/>
              <a:buChar char="•"/>
              <a:tabLst>
                <a:tab pos="125730" algn="l"/>
              </a:tabLst>
            </a:pPr>
            <a:r>
              <a:rPr sz="1750" spc="5" dirty="0">
                <a:latin typeface="Arial"/>
                <a:cs typeface="Arial"/>
              </a:rPr>
              <a:t>Học sinh được làm chủ công </a:t>
            </a:r>
            <a:r>
              <a:rPr sz="1750" dirty="0">
                <a:latin typeface="Arial"/>
                <a:cs typeface="Arial"/>
              </a:rPr>
              <a:t>trình </a:t>
            </a:r>
            <a:r>
              <a:rPr sz="1750" spc="5" dirty="0">
                <a:latin typeface="Arial"/>
                <a:cs typeface="Arial"/>
              </a:rPr>
              <a:t>STEM </a:t>
            </a:r>
            <a:r>
              <a:rPr sz="1750" dirty="0">
                <a:latin typeface="Arial"/>
                <a:cs typeface="Arial"/>
              </a:rPr>
              <a:t>của  mình</a:t>
            </a:r>
            <a:endParaRPr sz="1750">
              <a:latin typeface="Arial"/>
              <a:cs typeface="Arial"/>
            </a:endParaRPr>
          </a:p>
          <a:p>
            <a:pPr marL="125730" indent="-87630">
              <a:lnSpc>
                <a:spcPct val="100000"/>
              </a:lnSpc>
              <a:spcBef>
                <a:spcPts val="280"/>
              </a:spcBef>
              <a:buSzPct val="80000"/>
              <a:buChar char="•"/>
              <a:tabLst>
                <a:tab pos="125730" algn="l"/>
              </a:tabLst>
            </a:pPr>
            <a:r>
              <a:rPr sz="1750" spc="5" dirty="0">
                <a:latin typeface="Arial"/>
                <a:cs typeface="Arial"/>
              </a:rPr>
              <a:t>Cho </a:t>
            </a:r>
            <a:r>
              <a:rPr sz="1750" dirty="0">
                <a:latin typeface="Arial"/>
                <a:cs typeface="Arial"/>
              </a:rPr>
              <a:t>học </a:t>
            </a:r>
            <a:r>
              <a:rPr sz="1750" spc="5" dirty="0">
                <a:latin typeface="Arial"/>
                <a:cs typeface="Arial"/>
              </a:rPr>
              <a:t>sinh kinh nghiệm chia sẻ </a:t>
            </a:r>
            <a:r>
              <a:rPr sz="1750" dirty="0">
                <a:latin typeface="Arial"/>
                <a:cs typeface="Arial"/>
              </a:rPr>
              <a:t>công </a:t>
            </a:r>
            <a:r>
              <a:rPr sz="1750" spc="5" dirty="0">
                <a:latin typeface="Arial"/>
                <a:cs typeface="Arial"/>
              </a:rPr>
              <a:t>việc</a:t>
            </a:r>
            <a:endParaRPr sz="1750">
              <a:latin typeface="Arial"/>
              <a:cs typeface="Arial"/>
            </a:endParaRPr>
          </a:p>
          <a:p>
            <a:pPr marL="125095" marR="118745">
              <a:lnSpc>
                <a:spcPts val="2540"/>
              </a:lnSpc>
              <a:spcBef>
                <a:spcPts val="160"/>
              </a:spcBef>
            </a:pPr>
            <a:r>
              <a:rPr sz="1750" spc="5" dirty="0">
                <a:latin typeface="Arial"/>
                <a:cs typeface="Arial"/>
              </a:rPr>
              <a:t>của mình với cộng đồng STEM </a:t>
            </a:r>
            <a:r>
              <a:rPr sz="1750" spc="15" dirty="0">
                <a:latin typeface="Arial"/>
                <a:cs typeface="Arial"/>
              </a:rPr>
              <a:t>và </a:t>
            </a:r>
            <a:r>
              <a:rPr sz="1750" spc="5" dirty="0">
                <a:latin typeface="Arial"/>
                <a:cs typeface="Arial"/>
              </a:rPr>
              <a:t>cộng </a:t>
            </a:r>
            <a:r>
              <a:rPr sz="1750" dirty="0">
                <a:latin typeface="Arial"/>
                <a:cs typeface="Arial"/>
              </a:rPr>
              <a:t>đồng  lớn </a:t>
            </a:r>
            <a:r>
              <a:rPr sz="1750" spc="5" dirty="0">
                <a:latin typeface="Arial"/>
                <a:cs typeface="Arial"/>
              </a:rPr>
              <a:t>hơn, </a:t>
            </a:r>
            <a:r>
              <a:rPr sz="1750" spc="10" dirty="0">
                <a:latin typeface="Arial"/>
                <a:cs typeface="Arial"/>
              </a:rPr>
              <a:t>do đó </a:t>
            </a:r>
            <a:r>
              <a:rPr sz="1750" spc="5" dirty="0">
                <a:latin typeface="Arial"/>
                <a:cs typeface="Arial"/>
              </a:rPr>
              <a:t>nâng cao </a:t>
            </a:r>
            <a:r>
              <a:rPr sz="1750" dirty="0">
                <a:latin typeface="Arial"/>
                <a:cs typeface="Arial"/>
              </a:rPr>
              <a:t>tầm </a:t>
            </a:r>
            <a:r>
              <a:rPr sz="1750" spc="5" dirty="0">
                <a:latin typeface="Arial"/>
                <a:cs typeface="Arial"/>
              </a:rPr>
              <a:t>quan </a:t>
            </a:r>
            <a:r>
              <a:rPr sz="1750" dirty="0">
                <a:latin typeface="Arial"/>
                <a:cs typeface="Arial"/>
              </a:rPr>
              <a:t>trọng</a:t>
            </a:r>
            <a:r>
              <a:rPr sz="1750" spc="-40" dirty="0">
                <a:latin typeface="Arial"/>
                <a:cs typeface="Arial"/>
              </a:rPr>
              <a:t> </a:t>
            </a:r>
            <a:r>
              <a:rPr sz="1750" spc="10" dirty="0">
                <a:latin typeface="Arial"/>
                <a:cs typeface="Arial"/>
              </a:rPr>
              <a:t>của</a:t>
            </a:r>
            <a:endParaRPr sz="1750">
              <a:latin typeface="Arial"/>
              <a:cs typeface="Arial"/>
            </a:endParaRPr>
          </a:p>
          <a:p>
            <a:pPr marL="125095">
              <a:lnSpc>
                <a:spcPct val="100000"/>
              </a:lnSpc>
              <a:spcBef>
                <a:spcPts val="290"/>
              </a:spcBef>
            </a:pPr>
            <a:r>
              <a:rPr sz="1750" spc="5" dirty="0">
                <a:latin typeface="Arial"/>
                <a:cs typeface="Arial"/>
              </a:rPr>
              <a:t>công </a:t>
            </a:r>
            <a:r>
              <a:rPr sz="1750" spc="10" dirty="0">
                <a:latin typeface="Arial"/>
                <a:cs typeface="Arial"/>
              </a:rPr>
              <a:t>việc </a:t>
            </a:r>
            <a:r>
              <a:rPr sz="1750" spc="5" dirty="0">
                <a:latin typeface="Arial"/>
                <a:cs typeface="Arial"/>
              </a:rPr>
              <a:t>STEM </a:t>
            </a:r>
            <a:r>
              <a:rPr sz="1750" dirty="0">
                <a:latin typeface="Arial"/>
                <a:cs typeface="Arial"/>
              </a:rPr>
              <a:t>trong trường</a:t>
            </a:r>
            <a:r>
              <a:rPr sz="1750" spc="-35" dirty="0">
                <a:latin typeface="Arial"/>
                <a:cs typeface="Arial"/>
              </a:rPr>
              <a:t> </a:t>
            </a:r>
            <a:r>
              <a:rPr sz="1750" spc="5" dirty="0">
                <a:latin typeface="Arial"/>
                <a:cs typeface="Arial"/>
              </a:rPr>
              <a:t>học</a:t>
            </a:r>
            <a:endParaRPr sz="1750">
              <a:latin typeface="Arial"/>
              <a:cs typeface="Arial"/>
            </a:endParaRPr>
          </a:p>
          <a:p>
            <a:pPr marL="125730" indent="-87630">
              <a:lnSpc>
                <a:spcPct val="100000"/>
              </a:lnSpc>
              <a:spcBef>
                <a:spcPts val="440"/>
              </a:spcBef>
              <a:buSzPct val="80000"/>
              <a:buChar char="•"/>
              <a:tabLst>
                <a:tab pos="125730" algn="l"/>
              </a:tabLst>
            </a:pPr>
            <a:r>
              <a:rPr sz="1750" dirty="0">
                <a:latin typeface="Arial"/>
                <a:cs typeface="Arial"/>
              </a:rPr>
              <a:t>Nâng </a:t>
            </a:r>
            <a:r>
              <a:rPr sz="1750" spc="5" dirty="0">
                <a:latin typeface="Arial"/>
                <a:cs typeface="Arial"/>
              </a:rPr>
              <a:t>cao </a:t>
            </a:r>
            <a:r>
              <a:rPr sz="1750" dirty="0">
                <a:latin typeface="Arial"/>
                <a:cs typeface="Arial"/>
              </a:rPr>
              <a:t>hiểu biết </a:t>
            </a:r>
            <a:r>
              <a:rPr sz="1750" spc="5" dirty="0">
                <a:latin typeface="Arial"/>
                <a:cs typeface="Arial"/>
              </a:rPr>
              <a:t>về nghề nghiệp</a:t>
            </a:r>
            <a:r>
              <a:rPr sz="1750" spc="30" dirty="0">
                <a:latin typeface="Arial"/>
                <a:cs typeface="Arial"/>
              </a:rPr>
              <a:t> </a:t>
            </a:r>
            <a:r>
              <a:rPr sz="1750" spc="5" dirty="0">
                <a:latin typeface="Arial"/>
                <a:cs typeface="Arial"/>
              </a:rPr>
              <a:t>STEM</a:t>
            </a:r>
            <a:endParaRPr sz="1750">
              <a:latin typeface="Arial"/>
              <a:cs typeface="Arial"/>
            </a:endParaRPr>
          </a:p>
          <a:p>
            <a:pPr marL="125095" marR="36830" indent="-87630">
              <a:lnSpc>
                <a:spcPts val="2550"/>
              </a:lnSpc>
              <a:spcBef>
                <a:spcPts val="150"/>
              </a:spcBef>
              <a:buSzPct val="80000"/>
              <a:buChar char="•"/>
              <a:tabLst>
                <a:tab pos="125730" algn="l"/>
              </a:tabLst>
            </a:pPr>
            <a:r>
              <a:rPr sz="1750" spc="5" dirty="0">
                <a:latin typeface="Arial"/>
                <a:cs typeface="Arial"/>
              </a:rPr>
              <a:t>Tăng cường phát </a:t>
            </a:r>
            <a:r>
              <a:rPr sz="1750" dirty="0">
                <a:latin typeface="Arial"/>
                <a:cs typeface="Arial"/>
              </a:rPr>
              <a:t>triển những </a:t>
            </a:r>
            <a:r>
              <a:rPr sz="1750" spc="5" dirty="0">
                <a:latin typeface="Arial"/>
                <a:cs typeface="Arial"/>
              </a:rPr>
              <a:t>kỹ năng của </a:t>
            </a:r>
            <a:r>
              <a:rPr sz="1750" spc="-5" dirty="0">
                <a:latin typeface="Arial"/>
                <a:cs typeface="Arial"/>
              </a:rPr>
              <a:t>thế  </a:t>
            </a:r>
            <a:r>
              <a:rPr sz="1750" spc="5" dirty="0">
                <a:latin typeface="Arial"/>
                <a:cs typeface="Arial"/>
              </a:rPr>
              <a:t>kỷ</a:t>
            </a:r>
            <a:r>
              <a:rPr sz="1750" spc="-35" dirty="0">
                <a:latin typeface="Arial"/>
                <a:cs typeface="Arial"/>
              </a:rPr>
              <a:t> </a:t>
            </a:r>
            <a:r>
              <a:rPr sz="1750" spc="10" dirty="0">
                <a:latin typeface="Arial"/>
                <a:cs typeface="Arial"/>
              </a:rPr>
              <a:t>21</a:t>
            </a:r>
            <a:endParaRPr sz="17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41620" y="1414780"/>
            <a:ext cx="3622039" cy="3599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379" y="1471929"/>
            <a:ext cx="11950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80" dirty="0">
                <a:solidFill>
                  <a:srgbClr val="611A3F"/>
                </a:solidFill>
              </a:rPr>
              <a:t>Liên</a:t>
            </a:r>
            <a:r>
              <a:rPr sz="2800" spc="-270" dirty="0">
                <a:solidFill>
                  <a:srgbClr val="611A3F"/>
                </a:solidFill>
              </a:rPr>
              <a:t> </a:t>
            </a:r>
            <a:r>
              <a:rPr sz="2800" spc="-55" dirty="0">
                <a:solidFill>
                  <a:srgbClr val="611A3F"/>
                </a:solidFill>
              </a:rPr>
              <a:t>hệ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46379" y="2264409"/>
            <a:ext cx="4640580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5" dirty="0">
                <a:latin typeface="Arial"/>
                <a:cs typeface="Arial"/>
              </a:rPr>
              <a:t>Mark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Windale</a:t>
            </a:r>
            <a:endParaRPr sz="2400">
              <a:latin typeface="Arial"/>
              <a:cs typeface="Arial"/>
            </a:endParaRPr>
          </a:p>
          <a:p>
            <a:pPr marL="12700" marR="887730">
              <a:lnSpc>
                <a:spcPct val="100000"/>
              </a:lnSpc>
            </a:pPr>
            <a:r>
              <a:rPr sz="2400" spc="-85" dirty="0">
                <a:latin typeface="Arial"/>
                <a:cs typeface="Arial"/>
              </a:rPr>
              <a:t>Centre </a:t>
            </a:r>
            <a:r>
              <a:rPr sz="2400" spc="-65" dirty="0">
                <a:latin typeface="Arial"/>
                <a:cs typeface="Arial"/>
              </a:rPr>
              <a:t>for </a:t>
            </a:r>
            <a:r>
              <a:rPr sz="2400" spc="-90" dirty="0">
                <a:latin typeface="Arial"/>
                <a:cs typeface="Arial"/>
              </a:rPr>
              <a:t>Science </a:t>
            </a:r>
            <a:r>
              <a:rPr sz="2400" spc="-95" dirty="0">
                <a:latin typeface="Arial"/>
                <a:cs typeface="Arial"/>
              </a:rPr>
              <a:t>Education  </a:t>
            </a:r>
            <a:r>
              <a:rPr sz="2400" spc="-114" dirty="0">
                <a:latin typeface="Arial"/>
                <a:cs typeface="Arial"/>
              </a:rPr>
              <a:t>She</a:t>
            </a:r>
            <a:r>
              <a:rPr sz="2400" b="1" spc="-114" dirty="0">
                <a:latin typeface="Arial"/>
                <a:cs typeface="Arial"/>
              </a:rPr>
              <a:t>f </a:t>
            </a:r>
            <a:r>
              <a:rPr sz="2400" spc="-80" dirty="0">
                <a:latin typeface="Arial"/>
                <a:cs typeface="Arial"/>
              </a:rPr>
              <a:t>ield </a:t>
            </a:r>
            <a:r>
              <a:rPr sz="2400" spc="-90" dirty="0">
                <a:latin typeface="Arial"/>
                <a:cs typeface="Arial"/>
              </a:rPr>
              <a:t>Institute </a:t>
            </a:r>
            <a:r>
              <a:rPr sz="2400" spc="-50" dirty="0">
                <a:latin typeface="Arial"/>
                <a:cs typeface="Arial"/>
              </a:rPr>
              <a:t>of</a:t>
            </a:r>
            <a:r>
              <a:rPr sz="2400" spc="-509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Education  </a:t>
            </a:r>
            <a:r>
              <a:rPr sz="2400" spc="-114" dirty="0">
                <a:latin typeface="Arial"/>
                <a:cs typeface="Arial"/>
              </a:rPr>
              <a:t>She</a:t>
            </a:r>
            <a:r>
              <a:rPr sz="2400" b="1" spc="-114" dirty="0">
                <a:latin typeface="Arial"/>
                <a:cs typeface="Arial"/>
              </a:rPr>
              <a:t>f</a:t>
            </a:r>
            <a:r>
              <a:rPr sz="2400" b="1" spc="-24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ield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Ha</a:t>
            </a:r>
            <a:r>
              <a:rPr sz="2400" spc="-340" dirty="0">
                <a:latin typeface="Arial"/>
                <a:cs typeface="Arial"/>
              </a:rPr>
              <a:t> </a:t>
            </a:r>
            <a:r>
              <a:rPr sz="2400" b="1" spc="-114" dirty="0">
                <a:latin typeface="Arial"/>
                <a:cs typeface="Arial"/>
              </a:rPr>
              <a:t>l</a:t>
            </a:r>
            <a:r>
              <a:rPr sz="2400" spc="-114" dirty="0">
                <a:latin typeface="Arial"/>
                <a:cs typeface="Arial"/>
              </a:rPr>
              <a:t>am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University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spc="-75" dirty="0">
                <a:latin typeface="Arial"/>
                <a:cs typeface="Arial"/>
              </a:rPr>
              <a:t>City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Campus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(Owen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Building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Floor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9)  </a:t>
            </a:r>
            <a:r>
              <a:rPr sz="2400" spc="-85" dirty="0">
                <a:latin typeface="Arial"/>
                <a:cs typeface="Arial"/>
              </a:rPr>
              <a:t>Howard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Street</a:t>
            </a:r>
            <a:endParaRPr sz="2400">
              <a:latin typeface="Arial"/>
              <a:cs typeface="Arial"/>
            </a:endParaRPr>
          </a:p>
          <a:p>
            <a:pPr marL="12700" marR="1599565">
              <a:lnSpc>
                <a:spcPct val="100000"/>
              </a:lnSpc>
            </a:pPr>
            <a:r>
              <a:rPr sz="2400" spc="-114" dirty="0">
                <a:latin typeface="Arial"/>
                <a:cs typeface="Arial"/>
              </a:rPr>
              <a:t>She</a:t>
            </a:r>
            <a:r>
              <a:rPr sz="2400" b="1" spc="-114" dirty="0">
                <a:latin typeface="Arial"/>
                <a:cs typeface="Arial"/>
              </a:rPr>
              <a:t>f </a:t>
            </a:r>
            <a:r>
              <a:rPr sz="2400" spc="-80" dirty="0">
                <a:latin typeface="Arial"/>
                <a:cs typeface="Arial"/>
              </a:rPr>
              <a:t>ield. </a:t>
            </a:r>
            <a:r>
              <a:rPr sz="2400" spc="-55" dirty="0">
                <a:latin typeface="Arial"/>
                <a:cs typeface="Arial"/>
              </a:rPr>
              <a:t>S1 </a:t>
            </a:r>
            <a:r>
              <a:rPr sz="2400" spc="-80" dirty="0">
                <a:latin typeface="Arial"/>
                <a:cs typeface="Arial"/>
              </a:rPr>
              <a:t>1WB. </a:t>
            </a:r>
            <a:r>
              <a:rPr sz="2400" spc="-55" dirty="0">
                <a:latin typeface="Arial"/>
                <a:cs typeface="Arial"/>
              </a:rPr>
              <a:t>UK  </a:t>
            </a:r>
            <a:r>
              <a:rPr sz="2400" spc="-145" dirty="0">
                <a:latin typeface="Arial"/>
                <a:cs typeface="Arial"/>
              </a:rPr>
              <a:t>Tel: </a:t>
            </a:r>
            <a:r>
              <a:rPr sz="2400" spc="-110" dirty="0">
                <a:latin typeface="Arial"/>
                <a:cs typeface="Arial"/>
              </a:rPr>
              <a:t>+44(0)114 </a:t>
            </a:r>
            <a:r>
              <a:rPr sz="2400" spc="-70" dirty="0">
                <a:latin typeface="Arial"/>
                <a:cs typeface="Arial"/>
              </a:rPr>
              <a:t>225</a:t>
            </a:r>
            <a:r>
              <a:rPr sz="2400" spc="-36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4870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80" dirty="0">
                <a:latin typeface="Arial"/>
                <a:cs typeface="Arial"/>
              </a:rPr>
              <a:t>Fax: </a:t>
            </a:r>
            <a:r>
              <a:rPr sz="2400" spc="-110" dirty="0">
                <a:latin typeface="Arial"/>
                <a:cs typeface="Arial"/>
              </a:rPr>
              <a:t>+44(0)114 </a:t>
            </a:r>
            <a:r>
              <a:rPr sz="2400" spc="-65" dirty="0">
                <a:latin typeface="Arial"/>
                <a:cs typeface="Arial"/>
              </a:rPr>
              <a:t>225</a:t>
            </a:r>
            <a:r>
              <a:rPr sz="2400" spc="-38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4872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90" dirty="0">
                <a:latin typeface="Arial"/>
                <a:cs typeface="Arial"/>
              </a:rPr>
              <a:t>Mobile: </a:t>
            </a:r>
            <a:r>
              <a:rPr sz="2400" spc="-95" dirty="0">
                <a:latin typeface="Arial"/>
                <a:cs typeface="Arial"/>
              </a:rPr>
              <a:t>+44(0)7771 </a:t>
            </a:r>
            <a:r>
              <a:rPr sz="2400" spc="-65" dirty="0">
                <a:latin typeface="Arial"/>
                <a:cs typeface="Arial"/>
              </a:rPr>
              <a:t>906</a:t>
            </a:r>
            <a:r>
              <a:rPr sz="2400" spc="-39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395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85" dirty="0">
                <a:latin typeface="Arial"/>
                <a:cs typeface="Arial"/>
              </a:rPr>
              <a:t>Email: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u="heavy" spc="-9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m.windale@shu.ac.uk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200" y="1337309"/>
            <a:ext cx="34207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75" dirty="0"/>
              <a:t>Giáo</a:t>
            </a:r>
            <a:r>
              <a:rPr sz="2800" spc="-220" dirty="0"/>
              <a:t> </a:t>
            </a:r>
            <a:r>
              <a:rPr sz="2800" spc="-70" dirty="0"/>
              <a:t>dục</a:t>
            </a:r>
            <a:r>
              <a:rPr sz="2800" spc="-215" dirty="0"/>
              <a:t> </a:t>
            </a:r>
            <a:r>
              <a:rPr sz="2800" spc="-85" dirty="0"/>
              <a:t>STEM</a:t>
            </a:r>
            <a:r>
              <a:rPr sz="2800" spc="-225" dirty="0"/>
              <a:t> </a:t>
            </a:r>
            <a:r>
              <a:rPr sz="2800" spc="-45" dirty="0"/>
              <a:t>là</a:t>
            </a:r>
            <a:r>
              <a:rPr sz="2800" spc="-220" dirty="0"/>
              <a:t> </a:t>
            </a:r>
            <a:r>
              <a:rPr sz="2800" spc="-70" dirty="0"/>
              <a:t>gì?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03200" y="2068829"/>
            <a:ext cx="4594860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082290">
              <a:lnSpc>
                <a:spcPct val="100000"/>
              </a:lnSpc>
              <a:spcBef>
                <a:spcPts val="100"/>
              </a:spcBef>
            </a:pPr>
            <a:r>
              <a:rPr sz="2400" b="1" spc="-80" dirty="0">
                <a:solidFill>
                  <a:srgbClr val="B60C4F"/>
                </a:solidFill>
                <a:latin typeface="Arial"/>
                <a:cs typeface="Arial"/>
              </a:rPr>
              <a:t>Khoa </a:t>
            </a:r>
            <a:r>
              <a:rPr sz="2400" b="1" spc="-70" dirty="0">
                <a:solidFill>
                  <a:srgbClr val="B60C4F"/>
                </a:solidFill>
                <a:latin typeface="Arial"/>
                <a:cs typeface="Arial"/>
              </a:rPr>
              <a:t>học  </a:t>
            </a:r>
            <a:r>
              <a:rPr sz="2400" b="1" spc="-80" dirty="0">
                <a:solidFill>
                  <a:srgbClr val="B60C4F"/>
                </a:solidFill>
                <a:latin typeface="Arial"/>
                <a:cs typeface="Arial"/>
              </a:rPr>
              <a:t>Công</a:t>
            </a:r>
            <a:r>
              <a:rPr sz="2400" b="1" spc="-26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b="1" spc="-80" dirty="0">
                <a:solidFill>
                  <a:srgbClr val="B60C4F"/>
                </a:solidFill>
                <a:latin typeface="Arial"/>
                <a:cs typeface="Arial"/>
              </a:rPr>
              <a:t>nghệ  </a:t>
            </a:r>
            <a:r>
              <a:rPr sz="2400" b="1" spc="-55" dirty="0">
                <a:solidFill>
                  <a:srgbClr val="B60C4F"/>
                </a:solidFill>
                <a:latin typeface="Arial"/>
                <a:cs typeface="Arial"/>
              </a:rPr>
              <a:t>Kỹ </a:t>
            </a:r>
            <a:r>
              <a:rPr sz="2400" b="1" spc="-80" dirty="0">
                <a:solidFill>
                  <a:srgbClr val="B60C4F"/>
                </a:solidFill>
                <a:latin typeface="Arial"/>
                <a:cs typeface="Arial"/>
              </a:rPr>
              <a:t>thuật  </a:t>
            </a:r>
            <a:r>
              <a:rPr sz="2400" b="1" spc="-130" dirty="0">
                <a:solidFill>
                  <a:srgbClr val="B60C4F"/>
                </a:solidFill>
                <a:latin typeface="Arial"/>
                <a:cs typeface="Arial"/>
              </a:rPr>
              <a:t>Toán</a:t>
            </a:r>
            <a:r>
              <a:rPr sz="2400" b="1" spc="-21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b="1" spc="-70" dirty="0">
                <a:solidFill>
                  <a:srgbClr val="B60C4F"/>
                </a:solidFill>
                <a:latin typeface="Arial"/>
                <a:cs typeface="Arial"/>
              </a:rPr>
              <a:t>học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spc="-70" dirty="0">
                <a:solidFill>
                  <a:srgbClr val="B60C4F"/>
                </a:solidFill>
                <a:latin typeface="Arial"/>
                <a:cs typeface="Arial"/>
              </a:rPr>
              <a:t>Thu </a:t>
            </a:r>
            <a:r>
              <a:rPr sz="2400" spc="-75" dirty="0">
                <a:solidFill>
                  <a:srgbClr val="B60C4F"/>
                </a:solidFill>
                <a:latin typeface="Arial"/>
                <a:cs typeface="Arial"/>
              </a:rPr>
              <a:t>hút </a:t>
            </a:r>
            <a:r>
              <a:rPr sz="2400" spc="-70" dirty="0">
                <a:solidFill>
                  <a:srgbClr val="B60C4F"/>
                </a:solidFill>
                <a:latin typeface="Arial"/>
                <a:cs typeface="Arial"/>
              </a:rPr>
              <a:t>học </a:t>
            </a:r>
            <a:r>
              <a:rPr sz="2400" spc="-80" dirty="0">
                <a:solidFill>
                  <a:srgbClr val="B60C4F"/>
                </a:solidFill>
                <a:latin typeface="Arial"/>
                <a:cs typeface="Arial"/>
              </a:rPr>
              <a:t>sinh </a:t>
            </a:r>
            <a:r>
              <a:rPr sz="2400" spc="-75" dirty="0">
                <a:solidFill>
                  <a:srgbClr val="B60C4F"/>
                </a:solidFill>
                <a:latin typeface="Arial"/>
                <a:cs typeface="Arial"/>
              </a:rPr>
              <a:t>tham </a:t>
            </a:r>
            <a:r>
              <a:rPr sz="2400" spc="-70" dirty="0">
                <a:solidFill>
                  <a:srgbClr val="B60C4F"/>
                </a:solidFill>
                <a:latin typeface="Arial"/>
                <a:cs typeface="Arial"/>
              </a:rPr>
              <a:t>gia </a:t>
            </a:r>
            <a:r>
              <a:rPr sz="2400" spc="-75" dirty="0">
                <a:solidFill>
                  <a:srgbClr val="B60C4F"/>
                </a:solidFill>
                <a:latin typeface="Arial"/>
                <a:cs typeface="Arial"/>
              </a:rPr>
              <a:t>giải </a:t>
            </a:r>
            <a:r>
              <a:rPr sz="2400" spc="-85" dirty="0">
                <a:solidFill>
                  <a:srgbClr val="B60C4F"/>
                </a:solidFill>
                <a:latin typeface="Arial"/>
                <a:cs typeface="Arial"/>
              </a:rPr>
              <a:t>quyết  </a:t>
            </a:r>
            <a:r>
              <a:rPr sz="2400" spc="-70" dirty="0">
                <a:solidFill>
                  <a:srgbClr val="B60C4F"/>
                </a:solidFill>
                <a:latin typeface="Arial"/>
                <a:cs typeface="Arial"/>
              </a:rPr>
              <a:t>các</a:t>
            </a:r>
            <a:r>
              <a:rPr sz="2400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B60C4F"/>
                </a:solidFill>
                <a:latin typeface="Arial"/>
                <a:cs typeface="Arial"/>
              </a:rPr>
              <a:t>vấn</a:t>
            </a:r>
            <a:r>
              <a:rPr sz="2400" spc="-18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B60C4F"/>
                </a:solidFill>
                <a:latin typeface="Arial"/>
                <a:cs typeface="Arial"/>
              </a:rPr>
              <a:t>đề</a:t>
            </a:r>
            <a:r>
              <a:rPr sz="2400" spc="-19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B60C4F"/>
                </a:solidFill>
                <a:latin typeface="Arial"/>
                <a:cs typeface="Arial"/>
              </a:rPr>
              <a:t>thực</a:t>
            </a:r>
            <a:r>
              <a:rPr sz="2400" spc="-204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B60C4F"/>
                </a:solidFill>
                <a:latin typeface="Arial"/>
                <a:cs typeface="Arial"/>
              </a:rPr>
              <a:t>tế</a:t>
            </a:r>
            <a:r>
              <a:rPr sz="2400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B60C4F"/>
                </a:solidFill>
                <a:latin typeface="Arial"/>
                <a:cs typeface="Arial"/>
              </a:rPr>
              <a:t>thông</a:t>
            </a:r>
            <a:r>
              <a:rPr sz="2400" spc="-19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B60C4F"/>
                </a:solidFill>
                <a:latin typeface="Arial"/>
                <a:cs typeface="Arial"/>
              </a:rPr>
              <a:t>qua</a:t>
            </a:r>
            <a:r>
              <a:rPr sz="2400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B60C4F"/>
                </a:solidFill>
                <a:latin typeface="Arial"/>
                <a:cs typeface="Arial"/>
              </a:rPr>
              <a:t>việc</a:t>
            </a:r>
            <a:r>
              <a:rPr sz="2400" spc="-204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B60C4F"/>
                </a:solidFill>
                <a:latin typeface="Arial"/>
                <a:cs typeface="Arial"/>
              </a:rPr>
              <a:t>áp  </a:t>
            </a:r>
            <a:r>
              <a:rPr sz="2400" spc="-75" dirty="0">
                <a:solidFill>
                  <a:srgbClr val="B60C4F"/>
                </a:solidFill>
                <a:latin typeface="Arial"/>
                <a:cs typeface="Arial"/>
              </a:rPr>
              <a:t>dụng</a:t>
            </a:r>
            <a:r>
              <a:rPr sz="2400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B60C4F"/>
                </a:solidFill>
                <a:latin typeface="Arial"/>
                <a:cs typeface="Arial"/>
              </a:rPr>
              <a:t>kiến</a:t>
            </a:r>
            <a:r>
              <a:rPr sz="2400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B60C4F"/>
                </a:solidFill>
                <a:latin typeface="Arial"/>
                <a:cs typeface="Arial"/>
              </a:rPr>
              <a:t>thức,</a:t>
            </a:r>
            <a:r>
              <a:rPr sz="2400" spc="-19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B60C4F"/>
                </a:solidFill>
                <a:latin typeface="Arial"/>
                <a:cs typeface="Arial"/>
              </a:rPr>
              <a:t>hiểu</a:t>
            </a:r>
            <a:r>
              <a:rPr sz="2400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B60C4F"/>
                </a:solidFill>
                <a:latin typeface="Arial"/>
                <a:cs typeface="Arial"/>
              </a:rPr>
              <a:t>biết</a:t>
            </a:r>
            <a:r>
              <a:rPr sz="2400" spc="-19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B60C4F"/>
                </a:solidFill>
                <a:latin typeface="Arial"/>
                <a:cs typeface="Arial"/>
              </a:rPr>
              <a:t>và</a:t>
            </a:r>
            <a:r>
              <a:rPr sz="2400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B60C4F"/>
                </a:solidFill>
                <a:latin typeface="Arial"/>
                <a:cs typeface="Arial"/>
              </a:rPr>
              <a:t>kỹ</a:t>
            </a:r>
            <a:r>
              <a:rPr sz="2400" spc="-19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B60C4F"/>
                </a:solidFill>
                <a:latin typeface="Arial"/>
                <a:cs typeface="Arial"/>
              </a:rPr>
              <a:t>năng  </a:t>
            </a:r>
            <a:r>
              <a:rPr sz="2400" spc="-60" dirty="0">
                <a:solidFill>
                  <a:srgbClr val="B60C4F"/>
                </a:solidFill>
                <a:latin typeface="Arial"/>
                <a:cs typeface="Arial"/>
              </a:rPr>
              <a:t>về</a:t>
            </a:r>
            <a:r>
              <a:rPr sz="2400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B60C4F"/>
                </a:solidFill>
                <a:latin typeface="Arial"/>
                <a:cs typeface="Arial"/>
              </a:rPr>
              <a:t>một</a:t>
            </a:r>
            <a:r>
              <a:rPr sz="2400" spc="-19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B60C4F"/>
                </a:solidFill>
                <a:latin typeface="Arial"/>
                <a:cs typeface="Arial"/>
              </a:rPr>
              <a:t>hoặc</a:t>
            </a:r>
            <a:r>
              <a:rPr sz="2400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B60C4F"/>
                </a:solidFill>
                <a:latin typeface="Arial"/>
                <a:cs typeface="Arial"/>
              </a:rPr>
              <a:t>nhiều</a:t>
            </a:r>
            <a:r>
              <a:rPr sz="2400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B60C4F"/>
                </a:solidFill>
                <a:latin typeface="Arial"/>
                <a:cs typeface="Arial"/>
              </a:rPr>
              <a:t>môn</a:t>
            </a:r>
            <a:r>
              <a:rPr sz="2400" spc="-19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B60C4F"/>
                </a:solidFill>
                <a:latin typeface="Arial"/>
                <a:cs typeface="Arial"/>
              </a:rPr>
              <a:t>học</a:t>
            </a:r>
            <a:r>
              <a:rPr sz="2400" spc="-21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B60C4F"/>
                </a:solidFill>
                <a:latin typeface="Arial"/>
                <a:cs typeface="Arial"/>
              </a:rPr>
              <a:t>STEM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33340" y="1233169"/>
            <a:ext cx="3854450" cy="5161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379" y="1112520"/>
            <a:ext cx="433260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70" dirty="0"/>
              <a:t>Tại sao </a:t>
            </a:r>
            <a:r>
              <a:rPr sz="2800" spc="-65" dirty="0"/>
              <a:t>các </a:t>
            </a:r>
            <a:r>
              <a:rPr sz="2800" spc="-85" dirty="0"/>
              <a:t>quốc </a:t>
            </a:r>
            <a:r>
              <a:rPr sz="2800" spc="-70" dirty="0"/>
              <a:t>gia </a:t>
            </a:r>
            <a:r>
              <a:rPr sz="2800" spc="-80" dirty="0"/>
              <a:t>đang  </a:t>
            </a:r>
            <a:r>
              <a:rPr sz="2800" spc="-85" dirty="0"/>
              <a:t>hướng</a:t>
            </a:r>
            <a:r>
              <a:rPr sz="2800" spc="-220" dirty="0"/>
              <a:t> </a:t>
            </a:r>
            <a:r>
              <a:rPr sz="2800" spc="-65" dirty="0"/>
              <a:t>tới</a:t>
            </a:r>
            <a:r>
              <a:rPr sz="2800" spc="-220" dirty="0"/>
              <a:t> </a:t>
            </a:r>
            <a:r>
              <a:rPr sz="2800" spc="-75" dirty="0"/>
              <a:t>giáo</a:t>
            </a:r>
            <a:r>
              <a:rPr sz="2800" spc="-215" dirty="0"/>
              <a:t> </a:t>
            </a:r>
            <a:r>
              <a:rPr sz="2800" spc="-70" dirty="0"/>
              <a:t>dục</a:t>
            </a:r>
            <a:r>
              <a:rPr sz="2800" spc="-220" dirty="0"/>
              <a:t> </a:t>
            </a:r>
            <a:r>
              <a:rPr sz="2800" spc="-85" dirty="0"/>
              <a:t>STEM?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46379" y="2330450"/>
            <a:ext cx="4709160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08330">
              <a:lnSpc>
                <a:spcPct val="100000"/>
              </a:lnSpc>
              <a:spcBef>
                <a:spcPts val="100"/>
              </a:spcBef>
            </a:pPr>
            <a:r>
              <a:rPr sz="2400" spc="-75" dirty="0">
                <a:solidFill>
                  <a:srgbClr val="B60C4F"/>
                </a:solidFill>
                <a:latin typeface="Arial"/>
                <a:cs typeface="Arial"/>
              </a:rPr>
              <a:t>tăng</a:t>
            </a:r>
            <a:r>
              <a:rPr sz="2400" spc="-204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B60C4F"/>
                </a:solidFill>
                <a:latin typeface="Arial"/>
                <a:cs typeface="Arial"/>
              </a:rPr>
              <a:t>thêm</a:t>
            </a:r>
            <a:r>
              <a:rPr sz="2400" spc="-16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B60C4F"/>
                </a:solidFill>
                <a:latin typeface="Arial"/>
                <a:cs typeface="Arial"/>
              </a:rPr>
              <a:t>động</a:t>
            </a:r>
            <a:r>
              <a:rPr sz="2400" spc="-204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B60C4F"/>
                </a:solidFill>
                <a:latin typeface="Arial"/>
                <a:cs typeface="Arial"/>
              </a:rPr>
              <a:t>lực</a:t>
            </a:r>
            <a:r>
              <a:rPr sz="2400" spc="-19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B60C4F"/>
                </a:solidFill>
                <a:latin typeface="Arial"/>
                <a:cs typeface="Arial"/>
              </a:rPr>
              <a:t>và</a:t>
            </a:r>
            <a:r>
              <a:rPr sz="2400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B60C4F"/>
                </a:solidFill>
                <a:latin typeface="Arial"/>
                <a:cs typeface="Arial"/>
              </a:rPr>
              <a:t>thành</a:t>
            </a:r>
            <a:r>
              <a:rPr sz="2400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B60C4F"/>
                </a:solidFill>
                <a:latin typeface="Arial"/>
                <a:cs typeface="Arial"/>
              </a:rPr>
              <a:t>tích  trong</a:t>
            </a:r>
            <a:r>
              <a:rPr sz="2400" spc="-19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B60C4F"/>
                </a:solidFill>
                <a:latin typeface="Arial"/>
                <a:cs typeface="Arial"/>
              </a:rPr>
              <a:t>các</a:t>
            </a:r>
            <a:r>
              <a:rPr sz="2400" spc="-19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B60C4F"/>
                </a:solidFill>
                <a:latin typeface="Arial"/>
                <a:cs typeface="Arial"/>
              </a:rPr>
              <a:t>môn</a:t>
            </a:r>
            <a:r>
              <a:rPr sz="2400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B60C4F"/>
                </a:solidFill>
                <a:latin typeface="Arial"/>
                <a:cs typeface="Arial"/>
              </a:rPr>
              <a:t>học</a:t>
            </a:r>
            <a:r>
              <a:rPr sz="2400" spc="-18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B60C4F"/>
                </a:solidFill>
                <a:latin typeface="Arial"/>
                <a:cs typeface="Arial"/>
              </a:rPr>
              <a:t>STEM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spc="-75" dirty="0">
                <a:solidFill>
                  <a:srgbClr val="B60C4F"/>
                </a:solidFill>
                <a:latin typeface="Arial"/>
                <a:cs typeface="Arial"/>
              </a:rPr>
              <a:t>tăng</a:t>
            </a:r>
            <a:r>
              <a:rPr sz="2400" spc="-204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B60C4F"/>
                </a:solidFill>
                <a:latin typeface="Arial"/>
                <a:cs typeface="Arial"/>
              </a:rPr>
              <a:t>cường</a:t>
            </a:r>
            <a:r>
              <a:rPr sz="2400" spc="-19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B60C4F"/>
                </a:solidFill>
                <a:latin typeface="Arial"/>
                <a:cs typeface="Arial"/>
              </a:rPr>
              <a:t>sự</a:t>
            </a:r>
            <a:r>
              <a:rPr sz="2400" spc="-19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B60C4F"/>
                </a:solidFill>
                <a:latin typeface="Arial"/>
                <a:cs typeface="Arial"/>
              </a:rPr>
              <a:t>tham</a:t>
            </a:r>
            <a:r>
              <a:rPr sz="2400" spc="-16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B60C4F"/>
                </a:solidFill>
                <a:latin typeface="Arial"/>
                <a:cs typeface="Arial"/>
              </a:rPr>
              <a:t>gia</a:t>
            </a:r>
            <a:r>
              <a:rPr sz="2400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B60C4F"/>
                </a:solidFill>
                <a:latin typeface="Arial"/>
                <a:cs typeface="Arial"/>
              </a:rPr>
              <a:t>vào</a:t>
            </a:r>
            <a:r>
              <a:rPr sz="2400" spc="-18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B60C4F"/>
                </a:solidFill>
                <a:latin typeface="Arial"/>
                <a:cs typeface="Arial"/>
              </a:rPr>
              <a:t>các</a:t>
            </a:r>
            <a:r>
              <a:rPr sz="2400" spc="-18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B60C4F"/>
                </a:solidFill>
                <a:latin typeface="Arial"/>
                <a:cs typeface="Arial"/>
              </a:rPr>
              <a:t>môn  </a:t>
            </a:r>
            <a:r>
              <a:rPr sz="2400" spc="-70" dirty="0">
                <a:solidFill>
                  <a:srgbClr val="B60C4F"/>
                </a:solidFill>
                <a:latin typeface="Arial"/>
                <a:cs typeface="Arial"/>
              </a:rPr>
              <a:t>học</a:t>
            </a:r>
            <a:r>
              <a:rPr sz="2400" spc="-19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B60C4F"/>
                </a:solidFill>
                <a:latin typeface="Arial"/>
                <a:cs typeface="Arial"/>
              </a:rPr>
              <a:t>và</a:t>
            </a:r>
            <a:r>
              <a:rPr sz="2400" spc="-19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B60C4F"/>
                </a:solidFill>
                <a:latin typeface="Arial"/>
                <a:cs typeface="Arial"/>
              </a:rPr>
              <a:t>nghề</a:t>
            </a:r>
            <a:r>
              <a:rPr sz="2400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B60C4F"/>
                </a:solidFill>
                <a:latin typeface="Arial"/>
                <a:cs typeface="Arial"/>
              </a:rPr>
              <a:t>nghiệp</a:t>
            </a:r>
            <a:r>
              <a:rPr sz="2400" spc="-18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B60C4F"/>
                </a:solidFill>
                <a:latin typeface="Arial"/>
                <a:cs typeface="Arial"/>
              </a:rPr>
              <a:t>STEM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599440">
              <a:lnSpc>
                <a:spcPct val="100000"/>
              </a:lnSpc>
            </a:pPr>
            <a:r>
              <a:rPr sz="2400" spc="-75" dirty="0">
                <a:solidFill>
                  <a:srgbClr val="B60C4F"/>
                </a:solidFill>
                <a:latin typeface="Arial"/>
                <a:cs typeface="Arial"/>
              </a:rPr>
              <a:t>tăng</a:t>
            </a:r>
            <a:r>
              <a:rPr sz="2400" spc="-204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B60C4F"/>
                </a:solidFill>
                <a:latin typeface="Arial"/>
                <a:cs typeface="Arial"/>
              </a:rPr>
              <a:t>số</a:t>
            </a:r>
            <a:r>
              <a:rPr sz="2400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B60C4F"/>
                </a:solidFill>
                <a:latin typeface="Arial"/>
                <a:cs typeface="Arial"/>
              </a:rPr>
              <a:t>lượng</a:t>
            </a:r>
            <a:r>
              <a:rPr sz="2400" spc="-204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B60C4F"/>
                </a:solidFill>
                <a:latin typeface="Arial"/>
                <a:cs typeface="Arial"/>
              </a:rPr>
              <a:t>các</a:t>
            </a:r>
            <a:r>
              <a:rPr sz="2400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B60C4F"/>
                </a:solidFill>
                <a:latin typeface="Arial"/>
                <a:cs typeface="Arial"/>
              </a:rPr>
              <a:t>nhóm</a:t>
            </a:r>
            <a:r>
              <a:rPr sz="2400" spc="-17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B60C4F"/>
                </a:solidFill>
                <a:latin typeface="Arial"/>
                <a:cs typeface="Arial"/>
              </a:rPr>
              <a:t>thiểu</a:t>
            </a:r>
            <a:r>
              <a:rPr sz="2400" spc="-204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B60C4F"/>
                </a:solidFill>
                <a:latin typeface="Arial"/>
                <a:cs typeface="Arial"/>
              </a:rPr>
              <a:t>số  </a:t>
            </a:r>
            <a:r>
              <a:rPr sz="2400" spc="-80" dirty="0">
                <a:solidFill>
                  <a:srgbClr val="B60C4F"/>
                </a:solidFill>
                <a:latin typeface="Arial"/>
                <a:cs typeface="Arial"/>
              </a:rPr>
              <a:t>trong</a:t>
            </a:r>
            <a:r>
              <a:rPr sz="2400" spc="-19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B60C4F"/>
                </a:solidFill>
                <a:latin typeface="Arial"/>
                <a:cs typeface="Arial"/>
              </a:rPr>
              <a:t>các</a:t>
            </a:r>
            <a:r>
              <a:rPr sz="2400" spc="-19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B60C4F"/>
                </a:solidFill>
                <a:latin typeface="Arial"/>
                <a:cs typeface="Arial"/>
              </a:rPr>
              <a:t>môn</a:t>
            </a:r>
            <a:r>
              <a:rPr sz="2400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B60C4F"/>
                </a:solidFill>
                <a:latin typeface="Arial"/>
                <a:cs typeface="Arial"/>
              </a:rPr>
              <a:t>học</a:t>
            </a:r>
            <a:r>
              <a:rPr sz="2400" spc="-18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B60C4F"/>
                </a:solidFill>
                <a:latin typeface="Arial"/>
                <a:cs typeface="Arial"/>
              </a:rPr>
              <a:t>STEM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332740">
              <a:lnSpc>
                <a:spcPct val="100000"/>
              </a:lnSpc>
            </a:pPr>
            <a:r>
              <a:rPr sz="2400" spc="-80" dirty="0">
                <a:solidFill>
                  <a:srgbClr val="B60C4F"/>
                </a:solidFill>
                <a:latin typeface="Arial"/>
                <a:cs typeface="Arial"/>
              </a:rPr>
              <a:t>giải</a:t>
            </a:r>
            <a:r>
              <a:rPr sz="2400" spc="-19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B60C4F"/>
                </a:solidFill>
                <a:latin typeface="Arial"/>
                <a:cs typeface="Arial"/>
              </a:rPr>
              <a:t>quyết</a:t>
            </a:r>
            <a:r>
              <a:rPr sz="2400" spc="-19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B60C4F"/>
                </a:solidFill>
                <a:latin typeface="Arial"/>
                <a:cs typeface="Arial"/>
              </a:rPr>
              <a:t>nhu</a:t>
            </a:r>
            <a:r>
              <a:rPr sz="2400" spc="-19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B60C4F"/>
                </a:solidFill>
                <a:latin typeface="Arial"/>
                <a:cs typeface="Arial"/>
              </a:rPr>
              <a:t>cầu</a:t>
            </a:r>
            <a:r>
              <a:rPr sz="2400" spc="-19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B60C4F"/>
                </a:solidFill>
                <a:latin typeface="Arial"/>
                <a:cs typeface="Arial"/>
              </a:rPr>
              <a:t>về</a:t>
            </a:r>
            <a:r>
              <a:rPr sz="2400" spc="-19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B60C4F"/>
                </a:solidFill>
                <a:latin typeface="Arial"/>
                <a:cs typeface="Arial"/>
              </a:rPr>
              <a:t>lực</a:t>
            </a:r>
            <a:r>
              <a:rPr sz="2400" spc="-19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B60C4F"/>
                </a:solidFill>
                <a:latin typeface="Arial"/>
                <a:cs typeface="Arial"/>
              </a:rPr>
              <a:t>lượng</a:t>
            </a:r>
            <a:r>
              <a:rPr sz="2400" spc="-18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B60C4F"/>
                </a:solidFill>
                <a:latin typeface="Arial"/>
                <a:cs typeface="Arial"/>
              </a:rPr>
              <a:t>lao  động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6279" y="980439"/>
            <a:ext cx="2847339" cy="56857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50" y="1084579"/>
            <a:ext cx="38461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0" dirty="0"/>
              <a:t>Chương </a:t>
            </a:r>
            <a:r>
              <a:rPr sz="2800" spc="-15" dirty="0"/>
              <a:t>trình </a:t>
            </a:r>
            <a:r>
              <a:rPr sz="2800" spc="-20" dirty="0"/>
              <a:t>quốc</a:t>
            </a:r>
            <a:r>
              <a:rPr sz="2800" spc="-160" dirty="0"/>
              <a:t> </a:t>
            </a:r>
            <a:r>
              <a:rPr sz="2800" spc="-15" dirty="0"/>
              <a:t>gia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1516062" y="1759902"/>
            <a:ext cx="3074035" cy="2165985"/>
            <a:chOff x="1516062" y="1759902"/>
            <a:chExt cx="3074035" cy="2165985"/>
          </a:xfrm>
        </p:grpSpPr>
        <p:sp>
          <p:nvSpPr>
            <p:cNvPr id="4" name="object 4"/>
            <p:cNvSpPr/>
            <p:nvPr/>
          </p:nvSpPr>
          <p:spPr>
            <a:xfrm>
              <a:off x="1529079" y="1772919"/>
              <a:ext cx="3048000" cy="2139950"/>
            </a:xfrm>
            <a:custGeom>
              <a:avLst/>
              <a:gdLst/>
              <a:ahLst/>
              <a:cxnLst/>
              <a:rect l="l" t="t" r="r" b="b"/>
              <a:pathLst>
                <a:path w="3048000" h="2139950">
                  <a:moveTo>
                    <a:pt x="3047999" y="0"/>
                  </a:moveTo>
                  <a:lnTo>
                    <a:pt x="337819" y="1269"/>
                  </a:lnTo>
                  <a:lnTo>
                    <a:pt x="281939" y="8889"/>
                  </a:lnTo>
                  <a:lnTo>
                    <a:pt x="228600" y="24129"/>
                  </a:lnTo>
                  <a:lnTo>
                    <a:pt x="212089" y="31750"/>
                  </a:lnTo>
                  <a:lnTo>
                    <a:pt x="194309" y="39369"/>
                  </a:lnTo>
                  <a:lnTo>
                    <a:pt x="147319" y="68579"/>
                  </a:lnTo>
                  <a:lnTo>
                    <a:pt x="104139" y="105409"/>
                  </a:lnTo>
                  <a:lnTo>
                    <a:pt x="80009" y="133350"/>
                  </a:lnTo>
                  <a:lnTo>
                    <a:pt x="67309" y="147319"/>
                  </a:lnTo>
                  <a:lnTo>
                    <a:pt x="57150" y="162559"/>
                  </a:lnTo>
                  <a:lnTo>
                    <a:pt x="48259" y="179069"/>
                  </a:lnTo>
                  <a:lnTo>
                    <a:pt x="38100" y="195579"/>
                  </a:lnTo>
                  <a:lnTo>
                    <a:pt x="30479" y="212089"/>
                  </a:lnTo>
                  <a:lnTo>
                    <a:pt x="24129" y="229869"/>
                  </a:lnTo>
                  <a:lnTo>
                    <a:pt x="17779" y="246379"/>
                  </a:lnTo>
                  <a:lnTo>
                    <a:pt x="12700" y="264159"/>
                  </a:lnTo>
                  <a:lnTo>
                    <a:pt x="7619" y="283209"/>
                  </a:lnTo>
                  <a:lnTo>
                    <a:pt x="3809" y="300989"/>
                  </a:lnTo>
                  <a:lnTo>
                    <a:pt x="2539" y="320039"/>
                  </a:lnTo>
                  <a:lnTo>
                    <a:pt x="0" y="337819"/>
                  </a:lnTo>
                  <a:lnTo>
                    <a:pt x="0" y="2139949"/>
                  </a:lnTo>
                  <a:lnTo>
                    <a:pt x="3047999" y="2139949"/>
                  </a:lnTo>
                  <a:lnTo>
                    <a:pt x="3047999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9079" y="1772919"/>
              <a:ext cx="3048000" cy="2139950"/>
            </a:xfrm>
            <a:custGeom>
              <a:avLst/>
              <a:gdLst/>
              <a:ahLst/>
              <a:cxnLst/>
              <a:rect l="l" t="t" r="r" b="b"/>
              <a:pathLst>
                <a:path w="3048000" h="2139950">
                  <a:moveTo>
                    <a:pt x="0" y="2139949"/>
                  </a:moveTo>
                  <a:lnTo>
                    <a:pt x="0" y="356869"/>
                  </a:lnTo>
                  <a:lnTo>
                    <a:pt x="0" y="337819"/>
                  </a:lnTo>
                  <a:lnTo>
                    <a:pt x="2539" y="320039"/>
                  </a:lnTo>
                  <a:lnTo>
                    <a:pt x="12700" y="264159"/>
                  </a:lnTo>
                  <a:lnTo>
                    <a:pt x="24129" y="229869"/>
                  </a:lnTo>
                  <a:lnTo>
                    <a:pt x="30479" y="212089"/>
                  </a:lnTo>
                  <a:lnTo>
                    <a:pt x="38100" y="195579"/>
                  </a:lnTo>
                  <a:lnTo>
                    <a:pt x="48259" y="179069"/>
                  </a:lnTo>
                  <a:lnTo>
                    <a:pt x="57150" y="162559"/>
                  </a:lnTo>
                  <a:lnTo>
                    <a:pt x="67309" y="147319"/>
                  </a:lnTo>
                  <a:lnTo>
                    <a:pt x="80009" y="133350"/>
                  </a:lnTo>
                  <a:lnTo>
                    <a:pt x="91439" y="118109"/>
                  </a:lnTo>
                  <a:lnTo>
                    <a:pt x="132080" y="80009"/>
                  </a:lnTo>
                  <a:lnTo>
                    <a:pt x="177800" y="48259"/>
                  </a:lnTo>
                  <a:lnTo>
                    <a:pt x="212089" y="31750"/>
                  </a:lnTo>
                  <a:lnTo>
                    <a:pt x="228600" y="24129"/>
                  </a:lnTo>
                  <a:lnTo>
                    <a:pt x="281939" y="8889"/>
                  </a:lnTo>
                  <a:lnTo>
                    <a:pt x="337819" y="1269"/>
                  </a:lnTo>
                  <a:lnTo>
                    <a:pt x="356869" y="1269"/>
                  </a:lnTo>
                  <a:lnTo>
                    <a:pt x="3047999" y="0"/>
                  </a:lnTo>
                  <a:lnTo>
                    <a:pt x="3047999" y="2139949"/>
                  </a:lnTo>
                  <a:lnTo>
                    <a:pt x="0" y="2139949"/>
                  </a:lnTo>
                  <a:close/>
                </a:path>
                <a:path w="3048000" h="2139950">
                  <a:moveTo>
                    <a:pt x="0" y="2139949"/>
                  </a:moveTo>
                  <a:lnTo>
                    <a:pt x="0" y="2139949"/>
                  </a:lnTo>
                </a:path>
                <a:path w="3048000" h="2139950">
                  <a:moveTo>
                    <a:pt x="3047999" y="0"/>
                  </a:moveTo>
                  <a:lnTo>
                    <a:pt x="3047999" y="0"/>
                  </a:lnTo>
                </a:path>
              </a:pathLst>
            </a:custGeom>
            <a:ln w="255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04339" y="2608579"/>
            <a:ext cx="2695575" cy="57404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786130" marR="5080" indent="-773430">
              <a:lnSpc>
                <a:spcPts val="2039"/>
              </a:lnSpc>
              <a:spcBef>
                <a:spcPts val="365"/>
              </a:spcBef>
            </a:pPr>
            <a:r>
              <a:rPr sz="1900" spc="-20" dirty="0">
                <a:latin typeface="Arial"/>
                <a:cs typeface="Arial"/>
              </a:rPr>
              <a:t>Tuyển </a:t>
            </a:r>
            <a:r>
              <a:rPr sz="1900" spc="-5" dirty="0">
                <a:latin typeface="Arial"/>
                <a:cs typeface="Arial"/>
              </a:rPr>
              <a:t>giáo viên </a:t>
            </a:r>
            <a:r>
              <a:rPr sz="1900" dirty="0">
                <a:latin typeface="Arial"/>
                <a:cs typeface="Arial"/>
              </a:rPr>
              <a:t>và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giảng  viên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(AP1)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564062" y="1758632"/>
            <a:ext cx="3074035" cy="2165985"/>
            <a:chOff x="4564062" y="1758632"/>
            <a:chExt cx="3074035" cy="2165985"/>
          </a:xfrm>
        </p:grpSpPr>
        <p:sp>
          <p:nvSpPr>
            <p:cNvPr id="8" name="object 8"/>
            <p:cNvSpPr/>
            <p:nvPr/>
          </p:nvSpPr>
          <p:spPr>
            <a:xfrm>
              <a:off x="4577079" y="1771650"/>
              <a:ext cx="3048000" cy="2139950"/>
            </a:xfrm>
            <a:custGeom>
              <a:avLst/>
              <a:gdLst/>
              <a:ahLst/>
              <a:cxnLst/>
              <a:rect l="l" t="t" r="r" b="b"/>
              <a:pathLst>
                <a:path w="3048000" h="2139950">
                  <a:moveTo>
                    <a:pt x="2691129" y="0"/>
                  </a:moveTo>
                  <a:lnTo>
                    <a:pt x="0" y="0"/>
                  </a:lnTo>
                  <a:lnTo>
                    <a:pt x="0" y="2139950"/>
                  </a:lnTo>
                  <a:lnTo>
                    <a:pt x="3048000" y="2139950"/>
                  </a:lnTo>
                  <a:lnTo>
                    <a:pt x="3046729" y="356870"/>
                  </a:lnTo>
                  <a:lnTo>
                    <a:pt x="3046729" y="337820"/>
                  </a:lnTo>
                  <a:lnTo>
                    <a:pt x="3035300" y="265429"/>
                  </a:lnTo>
                  <a:lnTo>
                    <a:pt x="3023870" y="228600"/>
                  </a:lnTo>
                  <a:lnTo>
                    <a:pt x="2999740" y="179070"/>
                  </a:lnTo>
                  <a:lnTo>
                    <a:pt x="2967990" y="133350"/>
                  </a:lnTo>
                  <a:lnTo>
                    <a:pt x="2929890" y="92710"/>
                  </a:lnTo>
                  <a:lnTo>
                    <a:pt x="2885440" y="58420"/>
                  </a:lnTo>
                  <a:lnTo>
                    <a:pt x="2852420" y="39370"/>
                  </a:lnTo>
                  <a:lnTo>
                    <a:pt x="2801620" y="17779"/>
                  </a:lnTo>
                  <a:lnTo>
                    <a:pt x="2747010" y="5079"/>
                  </a:lnTo>
                  <a:lnTo>
                    <a:pt x="2727960" y="2539"/>
                  </a:lnTo>
                  <a:lnTo>
                    <a:pt x="2691129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77079" y="1771650"/>
              <a:ext cx="3048000" cy="2139950"/>
            </a:xfrm>
            <a:custGeom>
              <a:avLst/>
              <a:gdLst/>
              <a:ahLst/>
              <a:cxnLst/>
              <a:rect l="l" t="t" r="r" b="b"/>
              <a:pathLst>
                <a:path w="3048000" h="2139950">
                  <a:moveTo>
                    <a:pt x="0" y="0"/>
                  </a:moveTo>
                  <a:lnTo>
                    <a:pt x="2691129" y="0"/>
                  </a:lnTo>
                  <a:lnTo>
                    <a:pt x="2710179" y="1270"/>
                  </a:lnTo>
                  <a:lnTo>
                    <a:pt x="2727960" y="2539"/>
                  </a:lnTo>
                  <a:lnTo>
                    <a:pt x="2766060" y="8889"/>
                  </a:lnTo>
                  <a:lnTo>
                    <a:pt x="2818129" y="24129"/>
                  </a:lnTo>
                  <a:lnTo>
                    <a:pt x="2868929" y="48260"/>
                  </a:lnTo>
                  <a:lnTo>
                    <a:pt x="2914650" y="80010"/>
                  </a:lnTo>
                  <a:lnTo>
                    <a:pt x="2942590" y="105410"/>
                  </a:lnTo>
                  <a:lnTo>
                    <a:pt x="2955290" y="118110"/>
                  </a:lnTo>
                  <a:lnTo>
                    <a:pt x="2989579" y="162560"/>
                  </a:lnTo>
                  <a:lnTo>
                    <a:pt x="3008629" y="195579"/>
                  </a:lnTo>
                  <a:lnTo>
                    <a:pt x="3016250" y="212089"/>
                  </a:lnTo>
                  <a:lnTo>
                    <a:pt x="3023870" y="228600"/>
                  </a:lnTo>
                  <a:lnTo>
                    <a:pt x="3035300" y="265429"/>
                  </a:lnTo>
                  <a:lnTo>
                    <a:pt x="3045460" y="320039"/>
                  </a:lnTo>
                  <a:lnTo>
                    <a:pt x="3046729" y="337820"/>
                  </a:lnTo>
                  <a:lnTo>
                    <a:pt x="3046729" y="356870"/>
                  </a:lnTo>
                  <a:lnTo>
                    <a:pt x="3048000" y="2139950"/>
                  </a:lnTo>
                  <a:lnTo>
                    <a:pt x="0" y="2139950"/>
                  </a:lnTo>
                  <a:lnTo>
                    <a:pt x="0" y="0"/>
                  </a:lnTo>
                  <a:close/>
                </a:path>
                <a:path w="3048000" h="2139950">
                  <a:moveTo>
                    <a:pt x="0" y="0"/>
                  </a:moveTo>
                  <a:lnTo>
                    <a:pt x="0" y="0"/>
                  </a:lnTo>
                </a:path>
                <a:path w="3048000" h="2139950">
                  <a:moveTo>
                    <a:pt x="3048000" y="2139950"/>
                  </a:moveTo>
                  <a:lnTo>
                    <a:pt x="3048000" y="2139950"/>
                  </a:lnTo>
                </a:path>
              </a:pathLst>
            </a:custGeom>
            <a:ln w="255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798059" y="2294890"/>
            <a:ext cx="2500630" cy="109474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065" marR="5080" indent="-635" algn="ctr">
              <a:lnSpc>
                <a:spcPct val="89800"/>
              </a:lnSpc>
              <a:spcBef>
                <a:spcPts val="330"/>
              </a:spcBef>
            </a:pPr>
            <a:r>
              <a:rPr sz="1900" spc="-5" dirty="0">
                <a:latin typeface="Arial"/>
                <a:cs typeface="Arial"/>
              </a:rPr>
              <a:t>Đào </a:t>
            </a:r>
            <a:r>
              <a:rPr sz="1900" dirty="0">
                <a:latin typeface="Arial"/>
                <a:cs typeface="Arial"/>
              </a:rPr>
              <a:t>tạo </a:t>
            </a:r>
            <a:r>
              <a:rPr sz="1900" spc="-5" dirty="0">
                <a:latin typeface="Arial"/>
                <a:cs typeface="Arial"/>
              </a:rPr>
              <a:t>chuyên </a:t>
            </a:r>
            <a:r>
              <a:rPr sz="1900" dirty="0">
                <a:latin typeface="Arial"/>
                <a:cs typeface="Arial"/>
              </a:rPr>
              <a:t>môn  </a:t>
            </a:r>
            <a:r>
              <a:rPr sz="1900" spc="-5" dirty="0">
                <a:latin typeface="Arial"/>
                <a:cs typeface="Arial"/>
              </a:rPr>
              <a:t>thường xuyên </a:t>
            </a:r>
            <a:r>
              <a:rPr sz="1900" dirty="0">
                <a:latin typeface="Arial"/>
                <a:cs typeface="Arial"/>
              </a:rPr>
              <a:t>cho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giáo  viên </a:t>
            </a:r>
            <a:r>
              <a:rPr sz="1900" dirty="0">
                <a:latin typeface="Arial"/>
                <a:cs typeface="Arial"/>
              </a:rPr>
              <a:t>và </a:t>
            </a:r>
            <a:r>
              <a:rPr sz="1900" spc="-5" dirty="0">
                <a:latin typeface="Arial"/>
                <a:cs typeface="Arial"/>
              </a:rPr>
              <a:t>giảng viên (AP  2,3,4)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516062" y="3899852"/>
            <a:ext cx="3074035" cy="2165985"/>
            <a:chOff x="1516062" y="3899852"/>
            <a:chExt cx="3074035" cy="2165985"/>
          </a:xfrm>
        </p:grpSpPr>
        <p:sp>
          <p:nvSpPr>
            <p:cNvPr id="12" name="object 12"/>
            <p:cNvSpPr/>
            <p:nvPr/>
          </p:nvSpPr>
          <p:spPr>
            <a:xfrm>
              <a:off x="1529079" y="3912870"/>
              <a:ext cx="3048000" cy="2139950"/>
            </a:xfrm>
            <a:custGeom>
              <a:avLst/>
              <a:gdLst/>
              <a:ahLst/>
              <a:cxnLst/>
              <a:rect l="l" t="t" r="r" b="b"/>
              <a:pathLst>
                <a:path w="3048000" h="2139950">
                  <a:moveTo>
                    <a:pt x="3047999" y="0"/>
                  </a:moveTo>
                  <a:lnTo>
                    <a:pt x="0" y="0"/>
                  </a:lnTo>
                  <a:lnTo>
                    <a:pt x="0" y="1783079"/>
                  </a:lnTo>
                  <a:lnTo>
                    <a:pt x="5079" y="1838959"/>
                  </a:lnTo>
                  <a:lnTo>
                    <a:pt x="17779" y="1893569"/>
                  </a:lnTo>
                  <a:lnTo>
                    <a:pt x="31750" y="1927859"/>
                  </a:lnTo>
                  <a:lnTo>
                    <a:pt x="39369" y="1945639"/>
                  </a:lnTo>
                  <a:lnTo>
                    <a:pt x="68579" y="1992629"/>
                  </a:lnTo>
                  <a:lnTo>
                    <a:pt x="118109" y="2048509"/>
                  </a:lnTo>
                  <a:lnTo>
                    <a:pt x="162559" y="2082799"/>
                  </a:lnTo>
                  <a:lnTo>
                    <a:pt x="195580" y="2100579"/>
                  </a:lnTo>
                  <a:lnTo>
                    <a:pt x="212089" y="2109469"/>
                  </a:lnTo>
                  <a:lnTo>
                    <a:pt x="228600" y="2115819"/>
                  </a:lnTo>
                  <a:lnTo>
                    <a:pt x="246380" y="2122169"/>
                  </a:lnTo>
                  <a:lnTo>
                    <a:pt x="281939" y="2132329"/>
                  </a:lnTo>
                  <a:lnTo>
                    <a:pt x="337819" y="2139949"/>
                  </a:lnTo>
                  <a:lnTo>
                    <a:pt x="3047999" y="2139949"/>
                  </a:lnTo>
                  <a:lnTo>
                    <a:pt x="3047999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29079" y="3912870"/>
              <a:ext cx="3048000" cy="2139950"/>
            </a:xfrm>
            <a:custGeom>
              <a:avLst/>
              <a:gdLst/>
              <a:ahLst/>
              <a:cxnLst/>
              <a:rect l="l" t="t" r="r" b="b"/>
              <a:pathLst>
                <a:path w="3048000" h="2139950">
                  <a:moveTo>
                    <a:pt x="3047999" y="2139949"/>
                  </a:moveTo>
                  <a:lnTo>
                    <a:pt x="356869" y="2139949"/>
                  </a:lnTo>
                  <a:lnTo>
                    <a:pt x="337819" y="2139949"/>
                  </a:lnTo>
                  <a:lnTo>
                    <a:pt x="320039" y="2137410"/>
                  </a:lnTo>
                  <a:lnTo>
                    <a:pt x="300989" y="2134869"/>
                  </a:lnTo>
                  <a:lnTo>
                    <a:pt x="281939" y="2132329"/>
                  </a:lnTo>
                  <a:lnTo>
                    <a:pt x="264159" y="2127249"/>
                  </a:lnTo>
                  <a:lnTo>
                    <a:pt x="246380" y="2122169"/>
                  </a:lnTo>
                  <a:lnTo>
                    <a:pt x="228600" y="2115819"/>
                  </a:lnTo>
                  <a:lnTo>
                    <a:pt x="212089" y="2109469"/>
                  </a:lnTo>
                  <a:lnTo>
                    <a:pt x="195580" y="2100579"/>
                  </a:lnTo>
                  <a:lnTo>
                    <a:pt x="177800" y="2091689"/>
                  </a:lnTo>
                  <a:lnTo>
                    <a:pt x="162559" y="2082799"/>
                  </a:lnTo>
                  <a:lnTo>
                    <a:pt x="147319" y="2071369"/>
                  </a:lnTo>
                  <a:lnTo>
                    <a:pt x="132080" y="2059939"/>
                  </a:lnTo>
                  <a:lnTo>
                    <a:pt x="118109" y="2048509"/>
                  </a:lnTo>
                  <a:lnTo>
                    <a:pt x="105409" y="2035809"/>
                  </a:lnTo>
                  <a:lnTo>
                    <a:pt x="91439" y="2021839"/>
                  </a:lnTo>
                  <a:lnTo>
                    <a:pt x="58419" y="1977389"/>
                  </a:lnTo>
                  <a:lnTo>
                    <a:pt x="31750" y="1927859"/>
                  </a:lnTo>
                  <a:lnTo>
                    <a:pt x="24129" y="1911349"/>
                  </a:lnTo>
                  <a:lnTo>
                    <a:pt x="8889" y="1858009"/>
                  </a:lnTo>
                  <a:lnTo>
                    <a:pt x="2539" y="1819909"/>
                  </a:lnTo>
                  <a:lnTo>
                    <a:pt x="0" y="1783079"/>
                  </a:lnTo>
                  <a:lnTo>
                    <a:pt x="0" y="0"/>
                  </a:lnTo>
                  <a:lnTo>
                    <a:pt x="3047999" y="0"/>
                  </a:lnTo>
                  <a:lnTo>
                    <a:pt x="3047999" y="2139949"/>
                  </a:lnTo>
                  <a:close/>
                </a:path>
                <a:path w="3048000" h="2139950">
                  <a:moveTo>
                    <a:pt x="3047999" y="2139949"/>
                  </a:moveTo>
                  <a:lnTo>
                    <a:pt x="3047999" y="2139949"/>
                  </a:lnTo>
                </a:path>
                <a:path w="3048000" h="213995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5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851660" y="4434840"/>
            <a:ext cx="2504440" cy="109601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 algn="ctr">
              <a:lnSpc>
                <a:spcPts val="2050"/>
              </a:lnSpc>
              <a:spcBef>
                <a:spcPts val="359"/>
              </a:spcBef>
            </a:pPr>
            <a:r>
              <a:rPr sz="1900" spc="-5" dirty="0">
                <a:latin typeface="Arial"/>
                <a:cs typeface="Arial"/>
              </a:rPr>
              <a:t>Cải tiến </a:t>
            </a:r>
            <a:r>
              <a:rPr sz="1900" dirty="0">
                <a:latin typeface="Arial"/>
                <a:cs typeface="Arial"/>
              </a:rPr>
              <a:t>và </a:t>
            </a:r>
            <a:r>
              <a:rPr sz="1900" spc="-5" dirty="0">
                <a:latin typeface="Arial"/>
                <a:cs typeface="Arial"/>
              </a:rPr>
              <a:t>làm phong  phú giáo trình, </a:t>
            </a:r>
            <a:r>
              <a:rPr sz="1900" dirty="0">
                <a:latin typeface="Arial"/>
                <a:cs typeface="Arial"/>
              </a:rPr>
              <a:t>cả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trong  </a:t>
            </a:r>
            <a:r>
              <a:rPr sz="1900" dirty="0">
                <a:latin typeface="Arial"/>
                <a:cs typeface="Arial"/>
              </a:rPr>
              <a:t>và </a:t>
            </a:r>
            <a:r>
              <a:rPr sz="1900" spc="-5" dirty="0">
                <a:latin typeface="Arial"/>
                <a:cs typeface="Arial"/>
              </a:rPr>
              <a:t>ngoài lớp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học</a:t>
            </a:r>
            <a:endParaRPr sz="1900">
              <a:latin typeface="Arial"/>
              <a:cs typeface="Arial"/>
            </a:endParaRPr>
          </a:p>
          <a:p>
            <a:pPr marL="635" algn="ctr">
              <a:lnSpc>
                <a:spcPts val="2020"/>
              </a:lnSpc>
            </a:pPr>
            <a:r>
              <a:rPr sz="1900" spc="-5" dirty="0">
                <a:latin typeface="Arial"/>
                <a:cs typeface="Arial"/>
              </a:rPr>
              <a:t>(AP5 </a:t>
            </a:r>
            <a:r>
              <a:rPr sz="1900" dirty="0">
                <a:latin typeface="Arial"/>
                <a:cs typeface="Arial"/>
              </a:rPr>
              <a:t>-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10)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564062" y="3899852"/>
            <a:ext cx="3074035" cy="2165985"/>
            <a:chOff x="4564062" y="3899852"/>
            <a:chExt cx="3074035" cy="2165985"/>
          </a:xfrm>
        </p:grpSpPr>
        <p:sp>
          <p:nvSpPr>
            <p:cNvPr id="16" name="object 16"/>
            <p:cNvSpPr/>
            <p:nvPr/>
          </p:nvSpPr>
          <p:spPr>
            <a:xfrm>
              <a:off x="4577079" y="3912870"/>
              <a:ext cx="3048000" cy="2139950"/>
            </a:xfrm>
            <a:custGeom>
              <a:avLst/>
              <a:gdLst/>
              <a:ahLst/>
              <a:cxnLst/>
              <a:rect l="l" t="t" r="r" b="b"/>
              <a:pathLst>
                <a:path w="3048000" h="2139950">
                  <a:moveTo>
                    <a:pt x="3048000" y="0"/>
                  </a:moveTo>
                  <a:lnTo>
                    <a:pt x="0" y="0"/>
                  </a:lnTo>
                  <a:lnTo>
                    <a:pt x="0" y="2139949"/>
                  </a:lnTo>
                  <a:lnTo>
                    <a:pt x="2710179" y="2138679"/>
                  </a:lnTo>
                  <a:lnTo>
                    <a:pt x="2766060" y="2131060"/>
                  </a:lnTo>
                  <a:lnTo>
                    <a:pt x="2819400" y="2114549"/>
                  </a:lnTo>
                  <a:lnTo>
                    <a:pt x="2853690" y="2099310"/>
                  </a:lnTo>
                  <a:lnTo>
                    <a:pt x="2870200" y="2091689"/>
                  </a:lnTo>
                  <a:lnTo>
                    <a:pt x="2885440" y="2081529"/>
                  </a:lnTo>
                  <a:lnTo>
                    <a:pt x="2900679" y="2070099"/>
                  </a:lnTo>
                  <a:lnTo>
                    <a:pt x="2915920" y="2059939"/>
                  </a:lnTo>
                  <a:lnTo>
                    <a:pt x="2956560" y="2020569"/>
                  </a:lnTo>
                  <a:lnTo>
                    <a:pt x="2990850" y="1976119"/>
                  </a:lnTo>
                  <a:lnTo>
                    <a:pt x="3017520" y="1927859"/>
                  </a:lnTo>
                  <a:lnTo>
                    <a:pt x="3040379" y="1856739"/>
                  </a:lnTo>
                  <a:lnTo>
                    <a:pt x="3045460" y="1819909"/>
                  </a:lnTo>
                  <a:lnTo>
                    <a:pt x="3048000" y="1800859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77079" y="3912870"/>
              <a:ext cx="3048000" cy="2139950"/>
            </a:xfrm>
            <a:custGeom>
              <a:avLst/>
              <a:gdLst/>
              <a:ahLst/>
              <a:cxnLst/>
              <a:rect l="l" t="t" r="r" b="b"/>
              <a:pathLst>
                <a:path w="3048000" h="2139950">
                  <a:moveTo>
                    <a:pt x="3048000" y="0"/>
                  </a:moveTo>
                  <a:lnTo>
                    <a:pt x="3048000" y="1783079"/>
                  </a:lnTo>
                  <a:lnTo>
                    <a:pt x="3048000" y="1800859"/>
                  </a:lnTo>
                  <a:lnTo>
                    <a:pt x="3045460" y="1819909"/>
                  </a:lnTo>
                  <a:lnTo>
                    <a:pt x="3044190" y="1838959"/>
                  </a:lnTo>
                  <a:lnTo>
                    <a:pt x="3040379" y="1856739"/>
                  </a:lnTo>
                  <a:lnTo>
                    <a:pt x="3035300" y="1874519"/>
                  </a:lnTo>
                  <a:lnTo>
                    <a:pt x="3030220" y="1892299"/>
                  </a:lnTo>
                  <a:lnTo>
                    <a:pt x="3023870" y="1910079"/>
                  </a:lnTo>
                  <a:lnTo>
                    <a:pt x="3017520" y="1927859"/>
                  </a:lnTo>
                  <a:lnTo>
                    <a:pt x="3008629" y="1944369"/>
                  </a:lnTo>
                  <a:lnTo>
                    <a:pt x="2979420" y="1991359"/>
                  </a:lnTo>
                  <a:lnTo>
                    <a:pt x="2943860" y="2034539"/>
                  </a:lnTo>
                  <a:lnTo>
                    <a:pt x="2929890" y="2047239"/>
                  </a:lnTo>
                  <a:lnTo>
                    <a:pt x="2915920" y="2059939"/>
                  </a:lnTo>
                  <a:lnTo>
                    <a:pt x="2900679" y="2070099"/>
                  </a:lnTo>
                  <a:lnTo>
                    <a:pt x="2885440" y="2081529"/>
                  </a:lnTo>
                  <a:lnTo>
                    <a:pt x="2870200" y="2091689"/>
                  </a:lnTo>
                  <a:lnTo>
                    <a:pt x="2853690" y="2099310"/>
                  </a:lnTo>
                  <a:lnTo>
                    <a:pt x="2835910" y="2108199"/>
                  </a:lnTo>
                  <a:lnTo>
                    <a:pt x="2819400" y="2114549"/>
                  </a:lnTo>
                  <a:lnTo>
                    <a:pt x="2801620" y="2120899"/>
                  </a:lnTo>
                  <a:lnTo>
                    <a:pt x="2783840" y="2125979"/>
                  </a:lnTo>
                  <a:lnTo>
                    <a:pt x="2766060" y="2131060"/>
                  </a:lnTo>
                  <a:lnTo>
                    <a:pt x="2747010" y="2134869"/>
                  </a:lnTo>
                  <a:lnTo>
                    <a:pt x="2729229" y="2137410"/>
                  </a:lnTo>
                  <a:lnTo>
                    <a:pt x="2710179" y="2138679"/>
                  </a:lnTo>
                  <a:lnTo>
                    <a:pt x="2691129" y="2138679"/>
                  </a:lnTo>
                  <a:lnTo>
                    <a:pt x="0" y="2139949"/>
                  </a:lnTo>
                  <a:lnTo>
                    <a:pt x="0" y="0"/>
                  </a:lnTo>
                  <a:lnTo>
                    <a:pt x="3048000" y="0"/>
                  </a:lnTo>
                  <a:close/>
                </a:path>
                <a:path w="3048000" h="2139950">
                  <a:moveTo>
                    <a:pt x="3048000" y="0"/>
                  </a:moveTo>
                  <a:lnTo>
                    <a:pt x="3048000" y="0"/>
                  </a:lnTo>
                </a:path>
                <a:path w="3048000" h="2139950">
                  <a:moveTo>
                    <a:pt x="0" y="2139949"/>
                  </a:moveTo>
                  <a:lnTo>
                    <a:pt x="0" y="2139949"/>
                  </a:lnTo>
                </a:path>
              </a:pathLst>
            </a:custGeom>
            <a:ln w="255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791709" y="4512309"/>
            <a:ext cx="2621915" cy="83566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065" marR="5080" indent="-5715" algn="ctr">
              <a:lnSpc>
                <a:spcPts val="2050"/>
              </a:lnSpc>
              <a:spcBef>
                <a:spcPts val="359"/>
              </a:spcBef>
            </a:pPr>
            <a:r>
              <a:rPr sz="1900" spc="-5" dirty="0">
                <a:latin typeface="Arial"/>
                <a:cs typeface="Arial"/>
              </a:rPr>
              <a:t>Cải thiện cơ </a:t>
            </a:r>
            <a:r>
              <a:rPr sz="1900" dirty="0">
                <a:latin typeface="Arial"/>
                <a:cs typeface="Arial"/>
              </a:rPr>
              <a:t>sở hạ </a:t>
            </a:r>
            <a:r>
              <a:rPr sz="1900" spc="-5" dirty="0">
                <a:latin typeface="Arial"/>
                <a:cs typeface="Arial"/>
              </a:rPr>
              <a:t>tầng  </a:t>
            </a:r>
            <a:r>
              <a:rPr sz="1900" dirty="0">
                <a:latin typeface="Arial"/>
                <a:cs typeface="Arial"/>
              </a:rPr>
              <a:t>và cơ chế </a:t>
            </a:r>
            <a:r>
              <a:rPr sz="1900" spc="-5" dirty="0">
                <a:latin typeface="Arial"/>
                <a:cs typeface="Arial"/>
              </a:rPr>
              <a:t>thực hiện</a:t>
            </a:r>
            <a:r>
              <a:rPr sz="1900" spc="-10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(AP  </a:t>
            </a:r>
            <a:r>
              <a:rPr sz="1900" spc="-55" dirty="0">
                <a:latin typeface="Arial"/>
                <a:cs typeface="Arial"/>
              </a:rPr>
              <a:t>11)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649921" y="3364171"/>
            <a:ext cx="1854835" cy="1096645"/>
            <a:chOff x="3649921" y="3364171"/>
            <a:chExt cx="1854835" cy="1096645"/>
          </a:xfrm>
        </p:grpSpPr>
        <p:sp>
          <p:nvSpPr>
            <p:cNvPr id="20" name="object 20"/>
            <p:cNvSpPr/>
            <p:nvPr/>
          </p:nvSpPr>
          <p:spPr>
            <a:xfrm>
              <a:off x="3662680" y="3376930"/>
              <a:ext cx="1828800" cy="1070610"/>
            </a:xfrm>
            <a:custGeom>
              <a:avLst/>
              <a:gdLst/>
              <a:ahLst/>
              <a:cxnLst/>
              <a:rect l="l" t="t" r="r" b="b"/>
              <a:pathLst>
                <a:path w="1828800" h="1070610">
                  <a:moveTo>
                    <a:pt x="1649730" y="1069340"/>
                  </a:moveTo>
                  <a:lnTo>
                    <a:pt x="168910" y="1069340"/>
                  </a:lnTo>
                  <a:lnTo>
                    <a:pt x="177800" y="1070610"/>
                  </a:lnTo>
                  <a:lnTo>
                    <a:pt x="1649730" y="1069340"/>
                  </a:lnTo>
                  <a:close/>
                </a:path>
                <a:path w="1828800" h="1070610">
                  <a:moveTo>
                    <a:pt x="1668780" y="1270"/>
                  </a:moveTo>
                  <a:lnTo>
                    <a:pt x="158750" y="1270"/>
                  </a:lnTo>
                  <a:lnTo>
                    <a:pt x="149860" y="2540"/>
                  </a:lnTo>
                  <a:lnTo>
                    <a:pt x="140970" y="5080"/>
                  </a:lnTo>
                  <a:lnTo>
                    <a:pt x="132080" y="6350"/>
                  </a:lnTo>
                  <a:lnTo>
                    <a:pt x="96520" y="20320"/>
                  </a:lnTo>
                  <a:lnTo>
                    <a:pt x="66040" y="40640"/>
                  </a:lnTo>
                  <a:lnTo>
                    <a:pt x="58420" y="45720"/>
                  </a:lnTo>
                  <a:lnTo>
                    <a:pt x="52070" y="53340"/>
                  </a:lnTo>
                  <a:lnTo>
                    <a:pt x="39370" y="66040"/>
                  </a:lnTo>
                  <a:lnTo>
                    <a:pt x="34290" y="73660"/>
                  </a:lnTo>
                  <a:lnTo>
                    <a:pt x="27940" y="81280"/>
                  </a:lnTo>
                  <a:lnTo>
                    <a:pt x="22860" y="88900"/>
                  </a:lnTo>
                  <a:lnTo>
                    <a:pt x="11430" y="115570"/>
                  </a:lnTo>
                  <a:lnTo>
                    <a:pt x="7620" y="123190"/>
                  </a:lnTo>
                  <a:lnTo>
                    <a:pt x="6350" y="132080"/>
                  </a:lnTo>
                  <a:lnTo>
                    <a:pt x="3810" y="142240"/>
                  </a:lnTo>
                  <a:lnTo>
                    <a:pt x="1270" y="151130"/>
                  </a:lnTo>
                  <a:lnTo>
                    <a:pt x="1270" y="160020"/>
                  </a:lnTo>
                  <a:lnTo>
                    <a:pt x="0" y="168910"/>
                  </a:lnTo>
                  <a:lnTo>
                    <a:pt x="0" y="901700"/>
                  </a:lnTo>
                  <a:lnTo>
                    <a:pt x="1270" y="910590"/>
                  </a:lnTo>
                  <a:lnTo>
                    <a:pt x="1270" y="919480"/>
                  </a:lnTo>
                  <a:lnTo>
                    <a:pt x="3810" y="929640"/>
                  </a:lnTo>
                  <a:lnTo>
                    <a:pt x="6350" y="938530"/>
                  </a:lnTo>
                  <a:lnTo>
                    <a:pt x="7620" y="947420"/>
                  </a:lnTo>
                  <a:lnTo>
                    <a:pt x="11430" y="955040"/>
                  </a:lnTo>
                  <a:lnTo>
                    <a:pt x="22860" y="981710"/>
                  </a:lnTo>
                  <a:lnTo>
                    <a:pt x="27940" y="989330"/>
                  </a:lnTo>
                  <a:lnTo>
                    <a:pt x="34290" y="996950"/>
                  </a:lnTo>
                  <a:lnTo>
                    <a:pt x="39370" y="1004570"/>
                  </a:lnTo>
                  <a:lnTo>
                    <a:pt x="45720" y="1010920"/>
                  </a:lnTo>
                  <a:lnTo>
                    <a:pt x="52070" y="1018540"/>
                  </a:lnTo>
                  <a:lnTo>
                    <a:pt x="58420" y="1024890"/>
                  </a:lnTo>
                  <a:lnTo>
                    <a:pt x="66040" y="1029970"/>
                  </a:lnTo>
                  <a:lnTo>
                    <a:pt x="73660" y="1036320"/>
                  </a:lnTo>
                  <a:lnTo>
                    <a:pt x="123190" y="1061720"/>
                  </a:lnTo>
                  <a:lnTo>
                    <a:pt x="158750" y="1069340"/>
                  </a:lnTo>
                  <a:lnTo>
                    <a:pt x="1668780" y="1069340"/>
                  </a:lnTo>
                  <a:lnTo>
                    <a:pt x="1677670" y="1068070"/>
                  </a:lnTo>
                  <a:lnTo>
                    <a:pt x="1686560" y="1065530"/>
                  </a:lnTo>
                  <a:lnTo>
                    <a:pt x="1695450" y="1064260"/>
                  </a:lnTo>
                  <a:lnTo>
                    <a:pt x="1704340" y="1061720"/>
                  </a:lnTo>
                  <a:lnTo>
                    <a:pt x="1731010" y="1050290"/>
                  </a:lnTo>
                  <a:lnTo>
                    <a:pt x="1738630" y="1046480"/>
                  </a:lnTo>
                  <a:lnTo>
                    <a:pt x="1746250" y="1041400"/>
                  </a:lnTo>
                  <a:lnTo>
                    <a:pt x="1755140" y="1036320"/>
                  </a:lnTo>
                  <a:lnTo>
                    <a:pt x="1761490" y="1029970"/>
                  </a:lnTo>
                  <a:lnTo>
                    <a:pt x="1769110" y="1023620"/>
                  </a:lnTo>
                  <a:lnTo>
                    <a:pt x="1781810" y="1010920"/>
                  </a:lnTo>
                  <a:lnTo>
                    <a:pt x="1788160" y="1003300"/>
                  </a:lnTo>
                  <a:lnTo>
                    <a:pt x="1793240" y="996950"/>
                  </a:lnTo>
                  <a:lnTo>
                    <a:pt x="1799590" y="989330"/>
                  </a:lnTo>
                  <a:lnTo>
                    <a:pt x="1803400" y="980440"/>
                  </a:lnTo>
                  <a:lnTo>
                    <a:pt x="1808480" y="972820"/>
                  </a:lnTo>
                  <a:lnTo>
                    <a:pt x="1816100" y="955040"/>
                  </a:lnTo>
                  <a:lnTo>
                    <a:pt x="1819910" y="947420"/>
                  </a:lnTo>
                  <a:lnTo>
                    <a:pt x="1822450" y="938530"/>
                  </a:lnTo>
                  <a:lnTo>
                    <a:pt x="1823720" y="929640"/>
                  </a:lnTo>
                  <a:lnTo>
                    <a:pt x="1826260" y="919480"/>
                  </a:lnTo>
                  <a:lnTo>
                    <a:pt x="1827530" y="910590"/>
                  </a:lnTo>
                  <a:lnTo>
                    <a:pt x="1827530" y="891540"/>
                  </a:lnTo>
                  <a:lnTo>
                    <a:pt x="1828800" y="891540"/>
                  </a:lnTo>
                  <a:lnTo>
                    <a:pt x="1827530" y="179070"/>
                  </a:lnTo>
                  <a:lnTo>
                    <a:pt x="1827530" y="168910"/>
                  </a:lnTo>
                  <a:lnTo>
                    <a:pt x="1823720" y="142240"/>
                  </a:lnTo>
                  <a:lnTo>
                    <a:pt x="1808480" y="97790"/>
                  </a:lnTo>
                  <a:lnTo>
                    <a:pt x="1798320" y="82550"/>
                  </a:lnTo>
                  <a:lnTo>
                    <a:pt x="1793240" y="73660"/>
                  </a:lnTo>
                  <a:lnTo>
                    <a:pt x="1753870" y="34290"/>
                  </a:lnTo>
                  <a:lnTo>
                    <a:pt x="1704340" y="8890"/>
                  </a:lnTo>
                  <a:lnTo>
                    <a:pt x="1686560" y="5080"/>
                  </a:lnTo>
                  <a:lnTo>
                    <a:pt x="1677670" y="2540"/>
                  </a:lnTo>
                  <a:lnTo>
                    <a:pt x="1668780" y="1270"/>
                  </a:lnTo>
                  <a:close/>
                </a:path>
                <a:path w="1828800" h="1070610">
                  <a:moveTo>
                    <a:pt x="1649730" y="0"/>
                  </a:moveTo>
                  <a:lnTo>
                    <a:pt x="177800" y="0"/>
                  </a:lnTo>
                  <a:lnTo>
                    <a:pt x="168910" y="1270"/>
                  </a:lnTo>
                  <a:lnTo>
                    <a:pt x="1658620" y="1270"/>
                  </a:lnTo>
                  <a:lnTo>
                    <a:pt x="1649730" y="0"/>
                  </a:lnTo>
                  <a:close/>
                </a:path>
              </a:pathLst>
            </a:custGeom>
            <a:solidFill>
              <a:srgbClr val="B1B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62680" y="3376930"/>
              <a:ext cx="1828800" cy="1070610"/>
            </a:xfrm>
            <a:custGeom>
              <a:avLst/>
              <a:gdLst/>
              <a:ahLst/>
              <a:cxnLst/>
              <a:rect l="l" t="t" r="r" b="b"/>
              <a:pathLst>
                <a:path w="1828800" h="1070610">
                  <a:moveTo>
                    <a:pt x="0" y="179070"/>
                  </a:moveTo>
                  <a:lnTo>
                    <a:pt x="0" y="168910"/>
                  </a:lnTo>
                  <a:lnTo>
                    <a:pt x="1270" y="160020"/>
                  </a:lnTo>
                  <a:lnTo>
                    <a:pt x="1270" y="151130"/>
                  </a:lnTo>
                  <a:lnTo>
                    <a:pt x="3810" y="142240"/>
                  </a:lnTo>
                  <a:lnTo>
                    <a:pt x="6350" y="132080"/>
                  </a:lnTo>
                  <a:lnTo>
                    <a:pt x="7620" y="123190"/>
                  </a:lnTo>
                  <a:lnTo>
                    <a:pt x="11430" y="115570"/>
                  </a:lnTo>
                  <a:lnTo>
                    <a:pt x="15240" y="106680"/>
                  </a:lnTo>
                  <a:lnTo>
                    <a:pt x="19050" y="97790"/>
                  </a:lnTo>
                  <a:lnTo>
                    <a:pt x="22860" y="88900"/>
                  </a:lnTo>
                  <a:lnTo>
                    <a:pt x="27940" y="81280"/>
                  </a:lnTo>
                  <a:lnTo>
                    <a:pt x="34290" y="73660"/>
                  </a:lnTo>
                  <a:lnTo>
                    <a:pt x="39370" y="66040"/>
                  </a:lnTo>
                  <a:lnTo>
                    <a:pt x="45720" y="59690"/>
                  </a:lnTo>
                  <a:lnTo>
                    <a:pt x="52070" y="53340"/>
                  </a:lnTo>
                  <a:lnTo>
                    <a:pt x="58420" y="45720"/>
                  </a:lnTo>
                  <a:lnTo>
                    <a:pt x="66040" y="40640"/>
                  </a:lnTo>
                  <a:lnTo>
                    <a:pt x="73660" y="34290"/>
                  </a:lnTo>
                  <a:lnTo>
                    <a:pt x="80010" y="29210"/>
                  </a:lnTo>
                  <a:lnTo>
                    <a:pt x="88900" y="24130"/>
                  </a:lnTo>
                  <a:lnTo>
                    <a:pt x="96520" y="20320"/>
                  </a:lnTo>
                  <a:lnTo>
                    <a:pt x="105410" y="16510"/>
                  </a:lnTo>
                  <a:lnTo>
                    <a:pt x="114300" y="12700"/>
                  </a:lnTo>
                  <a:lnTo>
                    <a:pt x="123190" y="8890"/>
                  </a:lnTo>
                  <a:lnTo>
                    <a:pt x="132080" y="6350"/>
                  </a:lnTo>
                  <a:lnTo>
                    <a:pt x="140970" y="5080"/>
                  </a:lnTo>
                  <a:lnTo>
                    <a:pt x="149860" y="2540"/>
                  </a:lnTo>
                  <a:lnTo>
                    <a:pt x="158750" y="1270"/>
                  </a:lnTo>
                  <a:lnTo>
                    <a:pt x="168910" y="1270"/>
                  </a:lnTo>
                  <a:lnTo>
                    <a:pt x="177800" y="0"/>
                  </a:lnTo>
                  <a:lnTo>
                    <a:pt x="1649730" y="0"/>
                  </a:lnTo>
                  <a:lnTo>
                    <a:pt x="1658620" y="1270"/>
                  </a:lnTo>
                  <a:lnTo>
                    <a:pt x="1668780" y="1270"/>
                  </a:lnTo>
                  <a:lnTo>
                    <a:pt x="1677670" y="2540"/>
                  </a:lnTo>
                  <a:lnTo>
                    <a:pt x="1686560" y="5080"/>
                  </a:lnTo>
                  <a:lnTo>
                    <a:pt x="1695450" y="6350"/>
                  </a:lnTo>
                  <a:lnTo>
                    <a:pt x="1704340" y="8890"/>
                  </a:lnTo>
                  <a:lnTo>
                    <a:pt x="1713230" y="12700"/>
                  </a:lnTo>
                  <a:lnTo>
                    <a:pt x="1722120" y="16510"/>
                  </a:lnTo>
                  <a:lnTo>
                    <a:pt x="1731010" y="20320"/>
                  </a:lnTo>
                  <a:lnTo>
                    <a:pt x="1769110" y="46990"/>
                  </a:lnTo>
                  <a:lnTo>
                    <a:pt x="1775460" y="53340"/>
                  </a:lnTo>
                  <a:lnTo>
                    <a:pt x="1781810" y="59690"/>
                  </a:lnTo>
                  <a:lnTo>
                    <a:pt x="1788160" y="67310"/>
                  </a:lnTo>
                  <a:lnTo>
                    <a:pt x="1793240" y="73660"/>
                  </a:lnTo>
                  <a:lnTo>
                    <a:pt x="1798320" y="82550"/>
                  </a:lnTo>
                  <a:lnTo>
                    <a:pt x="1803400" y="90170"/>
                  </a:lnTo>
                  <a:lnTo>
                    <a:pt x="1821180" y="132080"/>
                  </a:lnTo>
                  <a:lnTo>
                    <a:pt x="1826260" y="160020"/>
                  </a:lnTo>
                  <a:lnTo>
                    <a:pt x="1827530" y="168910"/>
                  </a:lnTo>
                  <a:lnTo>
                    <a:pt x="1827530" y="179070"/>
                  </a:lnTo>
                  <a:lnTo>
                    <a:pt x="1828800" y="891540"/>
                  </a:lnTo>
                  <a:lnTo>
                    <a:pt x="1827530" y="891540"/>
                  </a:lnTo>
                  <a:lnTo>
                    <a:pt x="1827530" y="901700"/>
                  </a:lnTo>
                  <a:lnTo>
                    <a:pt x="1827530" y="910590"/>
                  </a:lnTo>
                  <a:lnTo>
                    <a:pt x="1826260" y="919480"/>
                  </a:lnTo>
                  <a:lnTo>
                    <a:pt x="1823720" y="929640"/>
                  </a:lnTo>
                  <a:lnTo>
                    <a:pt x="1822450" y="938530"/>
                  </a:lnTo>
                  <a:lnTo>
                    <a:pt x="1819910" y="947420"/>
                  </a:lnTo>
                  <a:lnTo>
                    <a:pt x="1816100" y="955040"/>
                  </a:lnTo>
                  <a:lnTo>
                    <a:pt x="1812290" y="963930"/>
                  </a:lnTo>
                  <a:lnTo>
                    <a:pt x="1808480" y="972820"/>
                  </a:lnTo>
                  <a:lnTo>
                    <a:pt x="1803400" y="980440"/>
                  </a:lnTo>
                  <a:lnTo>
                    <a:pt x="1799590" y="989330"/>
                  </a:lnTo>
                  <a:lnTo>
                    <a:pt x="1793240" y="996950"/>
                  </a:lnTo>
                  <a:lnTo>
                    <a:pt x="1788160" y="1003300"/>
                  </a:lnTo>
                  <a:lnTo>
                    <a:pt x="1781810" y="1010920"/>
                  </a:lnTo>
                  <a:lnTo>
                    <a:pt x="1775460" y="1017270"/>
                  </a:lnTo>
                  <a:lnTo>
                    <a:pt x="1769110" y="1023620"/>
                  </a:lnTo>
                  <a:lnTo>
                    <a:pt x="1761490" y="1029970"/>
                  </a:lnTo>
                  <a:lnTo>
                    <a:pt x="1755140" y="1036320"/>
                  </a:lnTo>
                  <a:lnTo>
                    <a:pt x="1746250" y="1041400"/>
                  </a:lnTo>
                  <a:lnTo>
                    <a:pt x="1738630" y="1046480"/>
                  </a:lnTo>
                  <a:lnTo>
                    <a:pt x="1731010" y="1050290"/>
                  </a:lnTo>
                  <a:lnTo>
                    <a:pt x="1722120" y="1054100"/>
                  </a:lnTo>
                  <a:lnTo>
                    <a:pt x="1713230" y="1057910"/>
                  </a:lnTo>
                  <a:lnTo>
                    <a:pt x="1704340" y="1061720"/>
                  </a:lnTo>
                  <a:lnTo>
                    <a:pt x="1695450" y="1064260"/>
                  </a:lnTo>
                  <a:lnTo>
                    <a:pt x="1686560" y="1065530"/>
                  </a:lnTo>
                  <a:lnTo>
                    <a:pt x="1677670" y="1068070"/>
                  </a:lnTo>
                  <a:lnTo>
                    <a:pt x="1668780" y="1069340"/>
                  </a:lnTo>
                  <a:lnTo>
                    <a:pt x="1658620" y="1069340"/>
                  </a:lnTo>
                  <a:lnTo>
                    <a:pt x="1649730" y="1069340"/>
                  </a:lnTo>
                  <a:lnTo>
                    <a:pt x="177800" y="1070610"/>
                  </a:lnTo>
                  <a:lnTo>
                    <a:pt x="168910" y="1069340"/>
                  </a:lnTo>
                  <a:lnTo>
                    <a:pt x="158750" y="1069340"/>
                  </a:lnTo>
                  <a:lnTo>
                    <a:pt x="149860" y="1068070"/>
                  </a:lnTo>
                  <a:lnTo>
                    <a:pt x="140970" y="1066800"/>
                  </a:lnTo>
                  <a:lnTo>
                    <a:pt x="132080" y="1064260"/>
                  </a:lnTo>
                  <a:lnTo>
                    <a:pt x="123190" y="1061720"/>
                  </a:lnTo>
                  <a:lnTo>
                    <a:pt x="114300" y="1057910"/>
                  </a:lnTo>
                  <a:lnTo>
                    <a:pt x="105410" y="1054100"/>
                  </a:lnTo>
                  <a:lnTo>
                    <a:pt x="66040" y="1029970"/>
                  </a:lnTo>
                  <a:lnTo>
                    <a:pt x="58420" y="1024890"/>
                  </a:lnTo>
                  <a:lnTo>
                    <a:pt x="52070" y="1018540"/>
                  </a:lnTo>
                  <a:lnTo>
                    <a:pt x="45720" y="1010920"/>
                  </a:lnTo>
                  <a:lnTo>
                    <a:pt x="39370" y="1004570"/>
                  </a:lnTo>
                  <a:lnTo>
                    <a:pt x="34290" y="996950"/>
                  </a:lnTo>
                  <a:lnTo>
                    <a:pt x="27940" y="989330"/>
                  </a:lnTo>
                  <a:lnTo>
                    <a:pt x="22860" y="981710"/>
                  </a:lnTo>
                  <a:lnTo>
                    <a:pt x="19050" y="972820"/>
                  </a:lnTo>
                  <a:lnTo>
                    <a:pt x="15240" y="963930"/>
                  </a:lnTo>
                  <a:lnTo>
                    <a:pt x="11430" y="955040"/>
                  </a:lnTo>
                  <a:lnTo>
                    <a:pt x="7620" y="947420"/>
                  </a:lnTo>
                  <a:lnTo>
                    <a:pt x="6350" y="938530"/>
                  </a:lnTo>
                  <a:lnTo>
                    <a:pt x="3810" y="929640"/>
                  </a:lnTo>
                  <a:lnTo>
                    <a:pt x="1270" y="919480"/>
                  </a:lnTo>
                  <a:lnTo>
                    <a:pt x="1270" y="910590"/>
                  </a:lnTo>
                  <a:lnTo>
                    <a:pt x="0" y="901700"/>
                  </a:lnTo>
                  <a:lnTo>
                    <a:pt x="0" y="891540"/>
                  </a:lnTo>
                  <a:lnTo>
                    <a:pt x="0" y="179070"/>
                  </a:lnTo>
                  <a:close/>
                </a:path>
                <a:path w="1828800" h="1070610">
                  <a:moveTo>
                    <a:pt x="0" y="0"/>
                  </a:moveTo>
                  <a:lnTo>
                    <a:pt x="0" y="0"/>
                  </a:lnTo>
                </a:path>
                <a:path w="1828800" h="1070610">
                  <a:moveTo>
                    <a:pt x="1828800" y="1070610"/>
                  </a:moveTo>
                  <a:lnTo>
                    <a:pt x="1828800" y="1070610"/>
                  </a:lnTo>
                </a:path>
              </a:pathLst>
            </a:custGeom>
            <a:ln w="255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775709" y="3495040"/>
            <a:ext cx="1600200" cy="83566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indent="1905" algn="ctr">
              <a:lnSpc>
                <a:spcPts val="2050"/>
              </a:lnSpc>
              <a:spcBef>
                <a:spcPts val="360"/>
              </a:spcBef>
            </a:pPr>
            <a:r>
              <a:rPr sz="1900" spc="-5" dirty="0">
                <a:latin typeface="Carlito"/>
                <a:cs typeface="Carlito"/>
              </a:rPr>
              <a:t>11 </a:t>
            </a:r>
            <a:r>
              <a:rPr sz="1900" spc="-10" dirty="0">
                <a:latin typeface="Carlito"/>
                <a:cs typeface="Carlito"/>
              </a:rPr>
              <a:t>Chương  </a:t>
            </a:r>
            <a:r>
              <a:rPr sz="1900" spc="-5" dirty="0">
                <a:latin typeface="Carlito"/>
                <a:cs typeface="Carlito"/>
              </a:rPr>
              <a:t>trình hành</a:t>
            </a:r>
            <a:r>
              <a:rPr sz="1900" spc="-85" dirty="0">
                <a:latin typeface="Carlito"/>
                <a:cs typeface="Carlito"/>
              </a:rPr>
              <a:t> </a:t>
            </a:r>
            <a:r>
              <a:rPr sz="1900" spc="-10" dirty="0">
                <a:latin typeface="Carlito"/>
                <a:cs typeface="Carlito"/>
              </a:rPr>
              <a:t>động  </a:t>
            </a:r>
            <a:r>
              <a:rPr sz="1900" spc="-15" dirty="0">
                <a:latin typeface="Carlito"/>
                <a:cs typeface="Carlito"/>
              </a:rPr>
              <a:t>STEM</a:t>
            </a:r>
            <a:endParaRPr sz="19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67342" y="2401252"/>
            <a:ext cx="2879725" cy="2878455"/>
            <a:chOff x="2867342" y="2401252"/>
            <a:chExt cx="2879725" cy="2878455"/>
          </a:xfrm>
        </p:grpSpPr>
        <p:sp>
          <p:nvSpPr>
            <p:cNvPr id="3" name="object 3"/>
            <p:cNvSpPr/>
            <p:nvPr/>
          </p:nvSpPr>
          <p:spPr>
            <a:xfrm>
              <a:off x="2880359" y="2414269"/>
              <a:ext cx="2852420" cy="2852420"/>
            </a:xfrm>
            <a:custGeom>
              <a:avLst/>
              <a:gdLst/>
              <a:ahLst/>
              <a:cxnLst/>
              <a:rect l="l" t="t" r="r" b="b"/>
              <a:pathLst>
                <a:path w="2852420" h="2852420">
                  <a:moveTo>
                    <a:pt x="1426210" y="0"/>
                  </a:moveTo>
                  <a:lnTo>
                    <a:pt x="1352550" y="1269"/>
                  </a:lnTo>
                  <a:lnTo>
                    <a:pt x="1277619" y="7619"/>
                  </a:lnTo>
                  <a:lnTo>
                    <a:pt x="1203960" y="17779"/>
                  </a:lnTo>
                  <a:lnTo>
                    <a:pt x="1130300" y="30479"/>
                  </a:lnTo>
                  <a:lnTo>
                    <a:pt x="1057910" y="48259"/>
                  </a:lnTo>
                  <a:lnTo>
                    <a:pt x="985519" y="69850"/>
                  </a:lnTo>
                  <a:lnTo>
                    <a:pt x="915669" y="93979"/>
                  </a:lnTo>
                  <a:lnTo>
                    <a:pt x="845819" y="123189"/>
                  </a:lnTo>
                  <a:lnTo>
                    <a:pt x="778510" y="154939"/>
                  </a:lnTo>
                  <a:lnTo>
                    <a:pt x="713739" y="190500"/>
                  </a:lnTo>
                  <a:lnTo>
                    <a:pt x="650239" y="229869"/>
                  </a:lnTo>
                  <a:lnTo>
                    <a:pt x="588010" y="271779"/>
                  </a:lnTo>
                  <a:lnTo>
                    <a:pt x="529589" y="317500"/>
                  </a:lnTo>
                  <a:lnTo>
                    <a:pt x="472439" y="365759"/>
                  </a:lnTo>
                  <a:lnTo>
                    <a:pt x="417829" y="417829"/>
                  </a:lnTo>
                  <a:lnTo>
                    <a:pt x="367029" y="472439"/>
                  </a:lnTo>
                  <a:lnTo>
                    <a:pt x="318769" y="528319"/>
                  </a:lnTo>
                  <a:lnTo>
                    <a:pt x="273050" y="588009"/>
                  </a:lnTo>
                  <a:lnTo>
                    <a:pt x="229869" y="648969"/>
                  </a:lnTo>
                  <a:lnTo>
                    <a:pt x="191769" y="712469"/>
                  </a:lnTo>
                  <a:lnTo>
                    <a:pt x="156209" y="778509"/>
                  </a:lnTo>
                  <a:lnTo>
                    <a:pt x="124459" y="845819"/>
                  </a:lnTo>
                  <a:lnTo>
                    <a:pt x="95250" y="914400"/>
                  </a:lnTo>
                  <a:lnTo>
                    <a:pt x="69850" y="985519"/>
                  </a:lnTo>
                  <a:lnTo>
                    <a:pt x="49529" y="1056639"/>
                  </a:lnTo>
                  <a:lnTo>
                    <a:pt x="31750" y="1129029"/>
                  </a:lnTo>
                  <a:lnTo>
                    <a:pt x="17779" y="1202689"/>
                  </a:lnTo>
                  <a:lnTo>
                    <a:pt x="8889" y="1277619"/>
                  </a:lnTo>
                  <a:lnTo>
                    <a:pt x="2539" y="1351279"/>
                  </a:lnTo>
                  <a:lnTo>
                    <a:pt x="0" y="1426209"/>
                  </a:lnTo>
                  <a:lnTo>
                    <a:pt x="1269" y="1499869"/>
                  </a:lnTo>
                  <a:lnTo>
                    <a:pt x="7619" y="1574799"/>
                  </a:lnTo>
                  <a:lnTo>
                    <a:pt x="17779" y="1648459"/>
                  </a:lnTo>
                  <a:lnTo>
                    <a:pt x="30479" y="1722119"/>
                  </a:lnTo>
                  <a:lnTo>
                    <a:pt x="48259" y="1795779"/>
                  </a:lnTo>
                  <a:lnTo>
                    <a:pt x="69850" y="1866899"/>
                  </a:lnTo>
                  <a:lnTo>
                    <a:pt x="93979" y="1936749"/>
                  </a:lnTo>
                  <a:lnTo>
                    <a:pt x="123189" y="2006599"/>
                  </a:lnTo>
                  <a:lnTo>
                    <a:pt x="154939" y="2073909"/>
                  </a:lnTo>
                  <a:lnTo>
                    <a:pt x="190500" y="2139949"/>
                  </a:lnTo>
                  <a:lnTo>
                    <a:pt x="229869" y="2202179"/>
                  </a:lnTo>
                  <a:lnTo>
                    <a:pt x="271779" y="2264410"/>
                  </a:lnTo>
                  <a:lnTo>
                    <a:pt x="317500" y="2324099"/>
                  </a:lnTo>
                  <a:lnTo>
                    <a:pt x="365759" y="2379979"/>
                  </a:lnTo>
                  <a:lnTo>
                    <a:pt x="417829" y="2434590"/>
                  </a:lnTo>
                  <a:lnTo>
                    <a:pt x="471169" y="2486660"/>
                  </a:lnTo>
                  <a:lnTo>
                    <a:pt x="528319" y="2534919"/>
                  </a:lnTo>
                  <a:lnTo>
                    <a:pt x="588010" y="2580640"/>
                  </a:lnTo>
                  <a:lnTo>
                    <a:pt x="648969" y="2622549"/>
                  </a:lnTo>
                  <a:lnTo>
                    <a:pt x="713739" y="2661919"/>
                  </a:lnTo>
                  <a:lnTo>
                    <a:pt x="778510" y="2697479"/>
                  </a:lnTo>
                  <a:lnTo>
                    <a:pt x="845819" y="2729229"/>
                  </a:lnTo>
                  <a:lnTo>
                    <a:pt x="915669" y="2758440"/>
                  </a:lnTo>
                  <a:lnTo>
                    <a:pt x="985519" y="2782569"/>
                  </a:lnTo>
                  <a:lnTo>
                    <a:pt x="1056639" y="2804160"/>
                  </a:lnTo>
                  <a:lnTo>
                    <a:pt x="1130300" y="2820669"/>
                  </a:lnTo>
                  <a:lnTo>
                    <a:pt x="1202689" y="2834640"/>
                  </a:lnTo>
                  <a:lnTo>
                    <a:pt x="1277619" y="2844799"/>
                  </a:lnTo>
                  <a:lnTo>
                    <a:pt x="1351279" y="2851149"/>
                  </a:lnTo>
                  <a:lnTo>
                    <a:pt x="1426210" y="2852419"/>
                  </a:lnTo>
                  <a:lnTo>
                    <a:pt x="1501139" y="2851149"/>
                  </a:lnTo>
                  <a:lnTo>
                    <a:pt x="1574800" y="2844799"/>
                  </a:lnTo>
                  <a:lnTo>
                    <a:pt x="1649729" y="2834640"/>
                  </a:lnTo>
                  <a:lnTo>
                    <a:pt x="1723389" y="2820669"/>
                  </a:lnTo>
                  <a:lnTo>
                    <a:pt x="1795779" y="2804160"/>
                  </a:lnTo>
                  <a:lnTo>
                    <a:pt x="1866900" y="2782569"/>
                  </a:lnTo>
                  <a:lnTo>
                    <a:pt x="1938019" y="2758440"/>
                  </a:lnTo>
                  <a:lnTo>
                    <a:pt x="2006600" y="2729229"/>
                  </a:lnTo>
                  <a:lnTo>
                    <a:pt x="2073910" y="2697479"/>
                  </a:lnTo>
                  <a:lnTo>
                    <a:pt x="2139950" y="2661919"/>
                  </a:lnTo>
                  <a:lnTo>
                    <a:pt x="2203450" y="2622549"/>
                  </a:lnTo>
                  <a:lnTo>
                    <a:pt x="2264410" y="2580640"/>
                  </a:lnTo>
                  <a:lnTo>
                    <a:pt x="2324100" y="2534919"/>
                  </a:lnTo>
                  <a:lnTo>
                    <a:pt x="2381250" y="2486660"/>
                  </a:lnTo>
                  <a:lnTo>
                    <a:pt x="2434590" y="2434590"/>
                  </a:lnTo>
                  <a:lnTo>
                    <a:pt x="2486660" y="2379979"/>
                  </a:lnTo>
                  <a:lnTo>
                    <a:pt x="2534919" y="2324099"/>
                  </a:lnTo>
                  <a:lnTo>
                    <a:pt x="2580640" y="2264410"/>
                  </a:lnTo>
                  <a:lnTo>
                    <a:pt x="2622550" y="2202179"/>
                  </a:lnTo>
                  <a:lnTo>
                    <a:pt x="2661919" y="2138679"/>
                  </a:lnTo>
                  <a:lnTo>
                    <a:pt x="2697479" y="2073909"/>
                  </a:lnTo>
                  <a:lnTo>
                    <a:pt x="2729229" y="2006599"/>
                  </a:lnTo>
                  <a:lnTo>
                    <a:pt x="2758440" y="1936749"/>
                  </a:lnTo>
                  <a:lnTo>
                    <a:pt x="2782569" y="1866899"/>
                  </a:lnTo>
                  <a:lnTo>
                    <a:pt x="2804160" y="1795779"/>
                  </a:lnTo>
                  <a:lnTo>
                    <a:pt x="2821940" y="1722119"/>
                  </a:lnTo>
                  <a:lnTo>
                    <a:pt x="2835910" y="1648459"/>
                  </a:lnTo>
                  <a:lnTo>
                    <a:pt x="2844800" y="1574799"/>
                  </a:lnTo>
                  <a:lnTo>
                    <a:pt x="2851150" y="1499869"/>
                  </a:lnTo>
                  <a:lnTo>
                    <a:pt x="2852419" y="1426209"/>
                  </a:lnTo>
                  <a:lnTo>
                    <a:pt x="2851150" y="1351279"/>
                  </a:lnTo>
                  <a:lnTo>
                    <a:pt x="2844800" y="1276349"/>
                  </a:lnTo>
                  <a:lnTo>
                    <a:pt x="2835910" y="1202689"/>
                  </a:lnTo>
                  <a:lnTo>
                    <a:pt x="2821940" y="1129029"/>
                  </a:lnTo>
                  <a:lnTo>
                    <a:pt x="2804160" y="1056639"/>
                  </a:lnTo>
                  <a:lnTo>
                    <a:pt x="2782569" y="985519"/>
                  </a:lnTo>
                  <a:lnTo>
                    <a:pt x="2758440" y="914400"/>
                  </a:lnTo>
                  <a:lnTo>
                    <a:pt x="2729229" y="845819"/>
                  </a:lnTo>
                  <a:lnTo>
                    <a:pt x="2697479" y="778509"/>
                  </a:lnTo>
                  <a:lnTo>
                    <a:pt x="2661919" y="712469"/>
                  </a:lnTo>
                  <a:lnTo>
                    <a:pt x="2622550" y="648969"/>
                  </a:lnTo>
                  <a:lnTo>
                    <a:pt x="2580640" y="588009"/>
                  </a:lnTo>
                  <a:lnTo>
                    <a:pt x="2534919" y="528319"/>
                  </a:lnTo>
                  <a:lnTo>
                    <a:pt x="2486660" y="471169"/>
                  </a:lnTo>
                  <a:lnTo>
                    <a:pt x="2434590" y="416559"/>
                  </a:lnTo>
                  <a:lnTo>
                    <a:pt x="2381250" y="365759"/>
                  </a:lnTo>
                  <a:lnTo>
                    <a:pt x="2324100" y="317500"/>
                  </a:lnTo>
                  <a:lnTo>
                    <a:pt x="2264410" y="271779"/>
                  </a:lnTo>
                  <a:lnTo>
                    <a:pt x="2203450" y="229869"/>
                  </a:lnTo>
                  <a:lnTo>
                    <a:pt x="2139950" y="190500"/>
                  </a:lnTo>
                  <a:lnTo>
                    <a:pt x="2073910" y="154939"/>
                  </a:lnTo>
                  <a:lnTo>
                    <a:pt x="2006600" y="123189"/>
                  </a:lnTo>
                  <a:lnTo>
                    <a:pt x="1938019" y="93979"/>
                  </a:lnTo>
                  <a:lnTo>
                    <a:pt x="1866900" y="69850"/>
                  </a:lnTo>
                  <a:lnTo>
                    <a:pt x="1795779" y="48259"/>
                  </a:lnTo>
                  <a:lnTo>
                    <a:pt x="1723389" y="30479"/>
                  </a:lnTo>
                  <a:lnTo>
                    <a:pt x="1649729" y="17779"/>
                  </a:lnTo>
                  <a:lnTo>
                    <a:pt x="1576069" y="7619"/>
                  </a:lnTo>
                  <a:lnTo>
                    <a:pt x="1501139" y="1269"/>
                  </a:lnTo>
                  <a:lnTo>
                    <a:pt x="1426210" y="0"/>
                  </a:lnTo>
                  <a:close/>
                </a:path>
              </a:pathLst>
            </a:custGeom>
            <a:solidFill>
              <a:srgbClr val="4E80BC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80359" y="2414269"/>
              <a:ext cx="2853690" cy="2852420"/>
            </a:xfrm>
            <a:custGeom>
              <a:avLst/>
              <a:gdLst/>
              <a:ahLst/>
              <a:cxnLst/>
              <a:rect l="l" t="t" r="r" b="b"/>
              <a:pathLst>
                <a:path w="2853690" h="2852420">
                  <a:moveTo>
                    <a:pt x="0" y="1426209"/>
                  </a:moveTo>
                  <a:lnTo>
                    <a:pt x="2539" y="1351279"/>
                  </a:lnTo>
                  <a:lnTo>
                    <a:pt x="8889" y="1277619"/>
                  </a:lnTo>
                  <a:lnTo>
                    <a:pt x="17779" y="1202689"/>
                  </a:lnTo>
                  <a:lnTo>
                    <a:pt x="31750" y="1129029"/>
                  </a:lnTo>
                  <a:lnTo>
                    <a:pt x="49529" y="1056639"/>
                  </a:lnTo>
                  <a:lnTo>
                    <a:pt x="69850" y="985519"/>
                  </a:lnTo>
                  <a:lnTo>
                    <a:pt x="95250" y="914400"/>
                  </a:lnTo>
                  <a:lnTo>
                    <a:pt x="124459" y="845819"/>
                  </a:lnTo>
                  <a:lnTo>
                    <a:pt x="156209" y="778509"/>
                  </a:lnTo>
                  <a:lnTo>
                    <a:pt x="191769" y="712469"/>
                  </a:lnTo>
                  <a:lnTo>
                    <a:pt x="229869" y="648969"/>
                  </a:lnTo>
                  <a:lnTo>
                    <a:pt x="273050" y="588009"/>
                  </a:lnTo>
                  <a:lnTo>
                    <a:pt x="318769" y="528319"/>
                  </a:lnTo>
                  <a:lnTo>
                    <a:pt x="367029" y="472439"/>
                  </a:lnTo>
                  <a:lnTo>
                    <a:pt x="417829" y="417829"/>
                  </a:lnTo>
                  <a:lnTo>
                    <a:pt x="472439" y="365759"/>
                  </a:lnTo>
                  <a:lnTo>
                    <a:pt x="529589" y="317500"/>
                  </a:lnTo>
                  <a:lnTo>
                    <a:pt x="588010" y="271779"/>
                  </a:lnTo>
                  <a:lnTo>
                    <a:pt x="650239" y="229869"/>
                  </a:lnTo>
                  <a:lnTo>
                    <a:pt x="713739" y="190500"/>
                  </a:lnTo>
                  <a:lnTo>
                    <a:pt x="778510" y="154939"/>
                  </a:lnTo>
                  <a:lnTo>
                    <a:pt x="845819" y="123189"/>
                  </a:lnTo>
                  <a:lnTo>
                    <a:pt x="915669" y="93979"/>
                  </a:lnTo>
                  <a:lnTo>
                    <a:pt x="985519" y="69850"/>
                  </a:lnTo>
                  <a:lnTo>
                    <a:pt x="1057910" y="48259"/>
                  </a:lnTo>
                  <a:lnTo>
                    <a:pt x="1130300" y="30479"/>
                  </a:lnTo>
                  <a:lnTo>
                    <a:pt x="1203960" y="17779"/>
                  </a:lnTo>
                  <a:lnTo>
                    <a:pt x="1277619" y="7619"/>
                  </a:lnTo>
                  <a:lnTo>
                    <a:pt x="1352550" y="1269"/>
                  </a:lnTo>
                  <a:lnTo>
                    <a:pt x="1426210" y="0"/>
                  </a:lnTo>
                  <a:lnTo>
                    <a:pt x="1501139" y="1269"/>
                  </a:lnTo>
                  <a:lnTo>
                    <a:pt x="1576069" y="7619"/>
                  </a:lnTo>
                  <a:lnTo>
                    <a:pt x="1649729" y="17779"/>
                  </a:lnTo>
                  <a:lnTo>
                    <a:pt x="1723389" y="30479"/>
                  </a:lnTo>
                  <a:lnTo>
                    <a:pt x="1795779" y="48259"/>
                  </a:lnTo>
                  <a:lnTo>
                    <a:pt x="1866900" y="69850"/>
                  </a:lnTo>
                  <a:lnTo>
                    <a:pt x="1938019" y="93979"/>
                  </a:lnTo>
                  <a:lnTo>
                    <a:pt x="2006600" y="123189"/>
                  </a:lnTo>
                  <a:lnTo>
                    <a:pt x="2073910" y="154939"/>
                  </a:lnTo>
                  <a:lnTo>
                    <a:pt x="2139950" y="190500"/>
                  </a:lnTo>
                  <a:lnTo>
                    <a:pt x="2203450" y="229869"/>
                  </a:lnTo>
                  <a:lnTo>
                    <a:pt x="2264410" y="271779"/>
                  </a:lnTo>
                  <a:lnTo>
                    <a:pt x="2324100" y="317500"/>
                  </a:lnTo>
                  <a:lnTo>
                    <a:pt x="2381250" y="365759"/>
                  </a:lnTo>
                  <a:lnTo>
                    <a:pt x="2434590" y="416559"/>
                  </a:lnTo>
                  <a:lnTo>
                    <a:pt x="2486660" y="471169"/>
                  </a:lnTo>
                  <a:lnTo>
                    <a:pt x="2534919" y="528319"/>
                  </a:lnTo>
                  <a:lnTo>
                    <a:pt x="2580640" y="588009"/>
                  </a:lnTo>
                  <a:lnTo>
                    <a:pt x="2622550" y="648969"/>
                  </a:lnTo>
                  <a:lnTo>
                    <a:pt x="2661919" y="712469"/>
                  </a:lnTo>
                  <a:lnTo>
                    <a:pt x="2697479" y="778509"/>
                  </a:lnTo>
                  <a:lnTo>
                    <a:pt x="2729229" y="845819"/>
                  </a:lnTo>
                  <a:lnTo>
                    <a:pt x="2758440" y="914400"/>
                  </a:lnTo>
                  <a:lnTo>
                    <a:pt x="2782569" y="985519"/>
                  </a:lnTo>
                  <a:lnTo>
                    <a:pt x="2804160" y="1056639"/>
                  </a:lnTo>
                  <a:lnTo>
                    <a:pt x="2821940" y="1129029"/>
                  </a:lnTo>
                  <a:lnTo>
                    <a:pt x="2835910" y="1202689"/>
                  </a:lnTo>
                  <a:lnTo>
                    <a:pt x="2844800" y="1276349"/>
                  </a:lnTo>
                  <a:lnTo>
                    <a:pt x="2851150" y="1351279"/>
                  </a:lnTo>
                  <a:lnTo>
                    <a:pt x="2852419" y="1426209"/>
                  </a:lnTo>
                  <a:lnTo>
                    <a:pt x="2851150" y="1499869"/>
                  </a:lnTo>
                  <a:lnTo>
                    <a:pt x="2844800" y="1574799"/>
                  </a:lnTo>
                  <a:lnTo>
                    <a:pt x="2835910" y="1648459"/>
                  </a:lnTo>
                  <a:lnTo>
                    <a:pt x="2821940" y="1722119"/>
                  </a:lnTo>
                  <a:lnTo>
                    <a:pt x="2804160" y="1795779"/>
                  </a:lnTo>
                  <a:lnTo>
                    <a:pt x="2782569" y="1866899"/>
                  </a:lnTo>
                  <a:lnTo>
                    <a:pt x="2758440" y="1936749"/>
                  </a:lnTo>
                  <a:lnTo>
                    <a:pt x="2729229" y="2006599"/>
                  </a:lnTo>
                  <a:lnTo>
                    <a:pt x="2697479" y="2073909"/>
                  </a:lnTo>
                  <a:lnTo>
                    <a:pt x="2661919" y="2138679"/>
                  </a:lnTo>
                  <a:lnTo>
                    <a:pt x="2622550" y="2202179"/>
                  </a:lnTo>
                  <a:lnTo>
                    <a:pt x="2580640" y="2264410"/>
                  </a:lnTo>
                  <a:lnTo>
                    <a:pt x="2534919" y="2324099"/>
                  </a:lnTo>
                  <a:lnTo>
                    <a:pt x="2486660" y="2379979"/>
                  </a:lnTo>
                  <a:lnTo>
                    <a:pt x="2434590" y="2434590"/>
                  </a:lnTo>
                  <a:lnTo>
                    <a:pt x="2381250" y="2486660"/>
                  </a:lnTo>
                  <a:lnTo>
                    <a:pt x="2324100" y="2534919"/>
                  </a:lnTo>
                  <a:lnTo>
                    <a:pt x="2264410" y="2580640"/>
                  </a:lnTo>
                  <a:lnTo>
                    <a:pt x="2203450" y="2622549"/>
                  </a:lnTo>
                  <a:lnTo>
                    <a:pt x="2139950" y="2661919"/>
                  </a:lnTo>
                  <a:lnTo>
                    <a:pt x="2073910" y="2697479"/>
                  </a:lnTo>
                  <a:lnTo>
                    <a:pt x="2006600" y="2729229"/>
                  </a:lnTo>
                  <a:lnTo>
                    <a:pt x="1938019" y="2758440"/>
                  </a:lnTo>
                  <a:lnTo>
                    <a:pt x="1866900" y="2782569"/>
                  </a:lnTo>
                  <a:lnTo>
                    <a:pt x="1795779" y="2804160"/>
                  </a:lnTo>
                  <a:lnTo>
                    <a:pt x="1723389" y="2820669"/>
                  </a:lnTo>
                  <a:lnTo>
                    <a:pt x="1649729" y="2834640"/>
                  </a:lnTo>
                  <a:lnTo>
                    <a:pt x="1574800" y="2844799"/>
                  </a:lnTo>
                  <a:lnTo>
                    <a:pt x="1501139" y="2851149"/>
                  </a:lnTo>
                  <a:lnTo>
                    <a:pt x="1426210" y="2852419"/>
                  </a:lnTo>
                  <a:lnTo>
                    <a:pt x="1351279" y="2851149"/>
                  </a:lnTo>
                  <a:lnTo>
                    <a:pt x="1277619" y="2844799"/>
                  </a:lnTo>
                  <a:lnTo>
                    <a:pt x="1202689" y="2834640"/>
                  </a:lnTo>
                  <a:lnTo>
                    <a:pt x="1130300" y="2820669"/>
                  </a:lnTo>
                  <a:lnTo>
                    <a:pt x="1056639" y="2804160"/>
                  </a:lnTo>
                  <a:lnTo>
                    <a:pt x="985519" y="2782569"/>
                  </a:lnTo>
                  <a:lnTo>
                    <a:pt x="915669" y="2758440"/>
                  </a:lnTo>
                  <a:lnTo>
                    <a:pt x="845819" y="2729229"/>
                  </a:lnTo>
                  <a:lnTo>
                    <a:pt x="778510" y="2697479"/>
                  </a:lnTo>
                  <a:lnTo>
                    <a:pt x="713739" y="2661919"/>
                  </a:lnTo>
                  <a:lnTo>
                    <a:pt x="648969" y="2622549"/>
                  </a:lnTo>
                  <a:lnTo>
                    <a:pt x="588010" y="2580640"/>
                  </a:lnTo>
                  <a:lnTo>
                    <a:pt x="528319" y="2534919"/>
                  </a:lnTo>
                  <a:lnTo>
                    <a:pt x="471169" y="2486660"/>
                  </a:lnTo>
                  <a:lnTo>
                    <a:pt x="417829" y="2434590"/>
                  </a:lnTo>
                  <a:lnTo>
                    <a:pt x="365759" y="2379979"/>
                  </a:lnTo>
                  <a:lnTo>
                    <a:pt x="317500" y="2324099"/>
                  </a:lnTo>
                  <a:lnTo>
                    <a:pt x="271779" y="2264410"/>
                  </a:lnTo>
                  <a:lnTo>
                    <a:pt x="229869" y="2202179"/>
                  </a:lnTo>
                  <a:lnTo>
                    <a:pt x="190500" y="2139949"/>
                  </a:lnTo>
                  <a:lnTo>
                    <a:pt x="154939" y="2073909"/>
                  </a:lnTo>
                  <a:lnTo>
                    <a:pt x="123189" y="2006599"/>
                  </a:lnTo>
                  <a:lnTo>
                    <a:pt x="93979" y="1936749"/>
                  </a:lnTo>
                  <a:lnTo>
                    <a:pt x="69850" y="1866899"/>
                  </a:lnTo>
                  <a:lnTo>
                    <a:pt x="48259" y="1795779"/>
                  </a:lnTo>
                  <a:lnTo>
                    <a:pt x="30479" y="1722119"/>
                  </a:lnTo>
                  <a:lnTo>
                    <a:pt x="17779" y="1648459"/>
                  </a:lnTo>
                  <a:lnTo>
                    <a:pt x="7619" y="1574799"/>
                  </a:lnTo>
                  <a:lnTo>
                    <a:pt x="1269" y="1499869"/>
                  </a:lnTo>
                  <a:lnTo>
                    <a:pt x="0" y="1426209"/>
                  </a:lnTo>
                  <a:close/>
                </a:path>
                <a:path w="2853690" h="2852420">
                  <a:moveTo>
                    <a:pt x="0" y="0"/>
                  </a:moveTo>
                  <a:lnTo>
                    <a:pt x="0" y="0"/>
                  </a:lnTo>
                </a:path>
                <a:path w="2853690" h="2852420">
                  <a:moveTo>
                    <a:pt x="2853690" y="2852419"/>
                  </a:moveTo>
                  <a:lnTo>
                    <a:pt x="2853690" y="2852419"/>
                  </a:lnTo>
                </a:path>
              </a:pathLst>
            </a:custGeom>
            <a:ln w="255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502659" y="2870200"/>
            <a:ext cx="1607185" cy="194056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5080" indent="-1905" algn="ctr">
              <a:lnSpc>
                <a:spcPct val="89900"/>
              </a:lnSpc>
              <a:spcBef>
                <a:spcPts val="509"/>
              </a:spcBef>
            </a:pPr>
            <a:r>
              <a:rPr sz="3400" spc="-5" dirty="0">
                <a:latin typeface="Carlito"/>
                <a:cs typeface="Carlito"/>
              </a:rPr>
              <a:t>Nhóm</a:t>
            </a:r>
            <a:r>
              <a:rPr sz="3400" spc="-100" dirty="0">
                <a:latin typeface="Carlito"/>
                <a:cs typeface="Carlito"/>
              </a:rPr>
              <a:t> </a:t>
            </a:r>
            <a:r>
              <a:rPr sz="3400" spc="-10" dirty="0">
                <a:latin typeface="Carlito"/>
                <a:cs typeface="Carlito"/>
              </a:rPr>
              <a:t>tư  </a:t>
            </a:r>
            <a:r>
              <a:rPr sz="3400" spc="-20" dirty="0">
                <a:latin typeface="Carlito"/>
                <a:cs typeface="Carlito"/>
              </a:rPr>
              <a:t>vấn</a:t>
            </a:r>
            <a:r>
              <a:rPr sz="3400" spc="-100" dirty="0">
                <a:latin typeface="Carlito"/>
                <a:cs typeface="Carlito"/>
              </a:rPr>
              <a:t> </a:t>
            </a:r>
            <a:r>
              <a:rPr sz="3400" spc="-5" dirty="0">
                <a:latin typeface="Carlito"/>
                <a:cs typeface="Carlito"/>
              </a:rPr>
              <a:t>quốc </a:t>
            </a:r>
            <a:r>
              <a:rPr sz="3400" dirty="0">
                <a:latin typeface="Carlito"/>
                <a:cs typeface="Carlito"/>
              </a:rPr>
              <a:t> </a:t>
            </a:r>
            <a:r>
              <a:rPr sz="3400" spc="-5" dirty="0">
                <a:latin typeface="Carlito"/>
                <a:cs typeface="Carlito"/>
              </a:rPr>
              <a:t>gia </a:t>
            </a:r>
            <a:r>
              <a:rPr sz="3400" spc="-20" dirty="0">
                <a:latin typeface="Carlito"/>
                <a:cs typeface="Carlito"/>
              </a:rPr>
              <a:t>về  </a:t>
            </a:r>
            <a:r>
              <a:rPr sz="3400" spc="-15" dirty="0">
                <a:latin typeface="Carlito"/>
                <a:cs typeface="Carlito"/>
              </a:rPr>
              <a:t>STEM</a:t>
            </a:r>
            <a:endParaRPr sz="340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581082" y="1255712"/>
            <a:ext cx="1452245" cy="1453515"/>
            <a:chOff x="3581082" y="1255712"/>
            <a:chExt cx="1452245" cy="1453515"/>
          </a:xfrm>
        </p:grpSpPr>
        <p:sp>
          <p:nvSpPr>
            <p:cNvPr id="7" name="object 7"/>
            <p:cNvSpPr/>
            <p:nvPr/>
          </p:nvSpPr>
          <p:spPr>
            <a:xfrm>
              <a:off x="3594100" y="1268729"/>
              <a:ext cx="1426210" cy="1427480"/>
            </a:xfrm>
            <a:custGeom>
              <a:avLst/>
              <a:gdLst/>
              <a:ahLst/>
              <a:cxnLst/>
              <a:rect l="l" t="t" r="r" b="b"/>
              <a:pathLst>
                <a:path w="1426210" h="1427480">
                  <a:moveTo>
                    <a:pt x="713739" y="0"/>
                  </a:moveTo>
                  <a:lnTo>
                    <a:pt x="675639" y="1270"/>
                  </a:lnTo>
                  <a:lnTo>
                    <a:pt x="601979" y="8890"/>
                  </a:lnTo>
                  <a:lnTo>
                    <a:pt x="528320" y="25400"/>
                  </a:lnTo>
                  <a:lnTo>
                    <a:pt x="457200" y="48260"/>
                  </a:lnTo>
                  <a:lnTo>
                    <a:pt x="389889" y="78740"/>
                  </a:lnTo>
                  <a:lnTo>
                    <a:pt x="325120" y="115570"/>
                  </a:lnTo>
                  <a:lnTo>
                    <a:pt x="264160" y="160020"/>
                  </a:lnTo>
                  <a:lnTo>
                    <a:pt x="209550" y="209550"/>
                  </a:lnTo>
                  <a:lnTo>
                    <a:pt x="158750" y="265430"/>
                  </a:lnTo>
                  <a:lnTo>
                    <a:pt x="115570" y="325120"/>
                  </a:lnTo>
                  <a:lnTo>
                    <a:pt x="77470" y="389890"/>
                  </a:lnTo>
                  <a:lnTo>
                    <a:pt x="48260" y="458470"/>
                  </a:lnTo>
                  <a:lnTo>
                    <a:pt x="24129" y="529590"/>
                  </a:lnTo>
                  <a:lnTo>
                    <a:pt x="8889" y="601980"/>
                  </a:lnTo>
                  <a:lnTo>
                    <a:pt x="1270" y="676910"/>
                  </a:lnTo>
                  <a:lnTo>
                    <a:pt x="0" y="713740"/>
                  </a:lnTo>
                  <a:lnTo>
                    <a:pt x="1270" y="750570"/>
                  </a:lnTo>
                  <a:lnTo>
                    <a:pt x="8889" y="825500"/>
                  </a:lnTo>
                  <a:lnTo>
                    <a:pt x="24129" y="897890"/>
                  </a:lnTo>
                  <a:lnTo>
                    <a:pt x="46989" y="969010"/>
                  </a:lnTo>
                  <a:lnTo>
                    <a:pt x="77470" y="1037590"/>
                  </a:lnTo>
                  <a:lnTo>
                    <a:pt x="115570" y="1102360"/>
                  </a:lnTo>
                  <a:lnTo>
                    <a:pt x="158750" y="1162050"/>
                  </a:lnTo>
                  <a:lnTo>
                    <a:pt x="208279" y="1217930"/>
                  </a:lnTo>
                  <a:lnTo>
                    <a:pt x="264160" y="1267460"/>
                  </a:lnTo>
                  <a:lnTo>
                    <a:pt x="325120" y="1311910"/>
                  </a:lnTo>
                  <a:lnTo>
                    <a:pt x="389889" y="1348740"/>
                  </a:lnTo>
                  <a:lnTo>
                    <a:pt x="457200" y="1379220"/>
                  </a:lnTo>
                  <a:lnTo>
                    <a:pt x="528320" y="1402080"/>
                  </a:lnTo>
                  <a:lnTo>
                    <a:pt x="600710" y="1417320"/>
                  </a:lnTo>
                  <a:lnTo>
                    <a:pt x="638810" y="1422400"/>
                  </a:lnTo>
                  <a:lnTo>
                    <a:pt x="712470" y="1426210"/>
                  </a:lnTo>
                  <a:lnTo>
                    <a:pt x="712470" y="1427480"/>
                  </a:lnTo>
                  <a:lnTo>
                    <a:pt x="750570" y="1426210"/>
                  </a:lnTo>
                  <a:lnTo>
                    <a:pt x="824229" y="1418590"/>
                  </a:lnTo>
                  <a:lnTo>
                    <a:pt x="897889" y="1402080"/>
                  </a:lnTo>
                  <a:lnTo>
                    <a:pt x="969010" y="1379220"/>
                  </a:lnTo>
                  <a:lnTo>
                    <a:pt x="1036320" y="1348740"/>
                  </a:lnTo>
                  <a:lnTo>
                    <a:pt x="1101089" y="1311910"/>
                  </a:lnTo>
                  <a:lnTo>
                    <a:pt x="1162050" y="1268730"/>
                  </a:lnTo>
                  <a:lnTo>
                    <a:pt x="1217929" y="1217930"/>
                  </a:lnTo>
                  <a:lnTo>
                    <a:pt x="1267460" y="1163320"/>
                  </a:lnTo>
                  <a:lnTo>
                    <a:pt x="1310639" y="1102360"/>
                  </a:lnTo>
                  <a:lnTo>
                    <a:pt x="1348739" y="1037590"/>
                  </a:lnTo>
                  <a:lnTo>
                    <a:pt x="1377950" y="969010"/>
                  </a:lnTo>
                  <a:lnTo>
                    <a:pt x="1402079" y="897890"/>
                  </a:lnTo>
                  <a:lnTo>
                    <a:pt x="1417320" y="825500"/>
                  </a:lnTo>
                  <a:lnTo>
                    <a:pt x="1424939" y="751840"/>
                  </a:lnTo>
                  <a:lnTo>
                    <a:pt x="1426210" y="713740"/>
                  </a:lnTo>
                  <a:lnTo>
                    <a:pt x="1424939" y="676910"/>
                  </a:lnTo>
                  <a:lnTo>
                    <a:pt x="1422400" y="638810"/>
                  </a:lnTo>
                  <a:lnTo>
                    <a:pt x="1410970" y="565150"/>
                  </a:lnTo>
                  <a:lnTo>
                    <a:pt x="1391920" y="494030"/>
                  </a:lnTo>
                  <a:lnTo>
                    <a:pt x="1365250" y="424180"/>
                  </a:lnTo>
                  <a:lnTo>
                    <a:pt x="1330960" y="356870"/>
                  </a:lnTo>
                  <a:lnTo>
                    <a:pt x="1290320" y="294640"/>
                  </a:lnTo>
                  <a:lnTo>
                    <a:pt x="1243329" y="236220"/>
                  </a:lnTo>
                  <a:lnTo>
                    <a:pt x="1191260" y="184150"/>
                  </a:lnTo>
                  <a:lnTo>
                    <a:pt x="1132839" y="137160"/>
                  </a:lnTo>
                  <a:lnTo>
                    <a:pt x="1070610" y="96520"/>
                  </a:lnTo>
                  <a:lnTo>
                    <a:pt x="1036320" y="78740"/>
                  </a:lnTo>
                  <a:lnTo>
                    <a:pt x="969010" y="48260"/>
                  </a:lnTo>
                  <a:lnTo>
                    <a:pt x="897889" y="25400"/>
                  </a:lnTo>
                  <a:lnTo>
                    <a:pt x="825500" y="8890"/>
                  </a:lnTo>
                  <a:lnTo>
                    <a:pt x="750570" y="1270"/>
                  </a:lnTo>
                  <a:lnTo>
                    <a:pt x="713739" y="0"/>
                  </a:lnTo>
                  <a:close/>
                </a:path>
              </a:pathLst>
            </a:custGeom>
            <a:solidFill>
              <a:srgbClr val="4E80BC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94100" y="1268729"/>
              <a:ext cx="1426210" cy="1427480"/>
            </a:xfrm>
            <a:custGeom>
              <a:avLst/>
              <a:gdLst/>
              <a:ahLst/>
              <a:cxnLst/>
              <a:rect l="l" t="t" r="r" b="b"/>
              <a:pathLst>
                <a:path w="1426210" h="1427480">
                  <a:moveTo>
                    <a:pt x="0" y="713740"/>
                  </a:moveTo>
                  <a:lnTo>
                    <a:pt x="1270" y="676910"/>
                  </a:lnTo>
                  <a:lnTo>
                    <a:pt x="3810" y="638810"/>
                  </a:lnTo>
                  <a:lnTo>
                    <a:pt x="15239" y="565150"/>
                  </a:lnTo>
                  <a:lnTo>
                    <a:pt x="35560" y="494030"/>
                  </a:lnTo>
                  <a:lnTo>
                    <a:pt x="62229" y="424180"/>
                  </a:lnTo>
                  <a:lnTo>
                    <a:pt x="95250" y="356870"/>
                  </a:lnTo>
                  <a:lnTo>
                    <a:pt x="135889" y="294640"/>
                  </a:lnTo>
                  <a:lnTo>
                    <a:pt x="182879" y="236220"/>
                  </a:lnTo>
                  <a:lnTo>
                    <a:pt x="236220" y="184150"/>
                  </a:lnTo>
                  <a:lnTo>
                    <a:pt x="294639" y="137160"/>
                  </a:lnTo>
                  <a:lnTo>
                    <a:pt x="356870" y="96520"/>
                  </a:lnTo>
                  <a:lnTo>
                    <a:pt x="422910" y="62230"/>
                  </a:lnTo>
                  <a:lnTo>
                    <a:pt x="492760" y="35560"/>
                  </a:lnTo>
                  <a:lnTo>
                    <a:pt x="565150" y="16510"/>
                  </a:lnTo>
                  <a:lnTo>
                    <a:pt x="638810" y="5080"/>
                  </a:lnTo>
                  <a:lnTo>
                    <a:pt x="675639" y="1270"/>
                  </a:lnTo>
                  <a:lnTo>
                    <a:pt x="713739" y="0"/>
                  </a:lnTo>
                  <a:lnTo>
                    <a:pt x="750570" y="1270"/>
                  </a:lnTo>
                  <a:lnTo>
                    <a:pt x="787400" y="5080"/>
                  </a:lnTo>
                  <a:lnTo>
                    <a:pt x="825500" y="8890"/>
                  </a:lnTo>
                  <a:lnTo>
                    <a:pt x="897889" y="25400"/>
                  </a:lnTo>
                  <a:lnTo>
                    <a:pt x="969010" y="48260"/>
                  </a:lnTo>
                  <a:lnTo>
                    <a:pt x="1036320" y="78740"/>
                  </a:lnTo>
                  <a:lnTo>
                    <a:pt x="1070610" y="96520"/>
                  </a:lnTo>
                  <a:lnTo>
                    <a:pt x="1132839" y="137160"/>
                  </a:lnTo>
                  <a:lnTo>
                    <a:pt x="1191260" y="184150"/>
                  </a:lnTo>
                  <a:lnTo>
                    <a:pt x="1243329" y="236220"/>
                  </a:lnTo>
                  <a:lnTo>
                    <a:pt x="1290320" y="294640"/>
                  </a:lnTo>
                  <a:lnTo>
                    <a:pt x="1330960" y="356870"/>
                  </a:lnTo>
                  <a:lnTo>
                    <a:pt x="1365250" y="424180"/>
                  </a:lnTo>
                  <a:lnTo>
                    <a:pt x="1391920" y="494030"/>
                  </a:lnTo>
                  <a:lnTo>
                    <a:pt x="1410970" y="565150"/>
                  </a:lnTo>
                  <a:lnTo>
                    <a:pt x="1422400" y="638810"/>
                  </a:lnTo>
                  <a:lnTo>
                    <a:pt x="1424939" y="676910"/>
                  </a:lnTo>
                  <a:lnTo>
                    <a:pt x="1426210" y="713740"/>
                  </a:lnTo>
                  <a:lnTo>
                    <a:pt x="1424939" y="751840"/>
                  </a:lnTo>
                  <a:lnTo>
                    <a:pt x="1417320" y="825500"/>
                  </a:lnTo>
                  <a:lnTo>
                    <a:pt x="1402079" y="897890"/>
                  </a:lnTo>
                  <a:lnTo>
                    <a:pt x="1390650" y="934720"/>
                  </a:lnTo>
                  <a:lnTo>
                    <a:pt x="1363979" y="1004570"/>
                  </a:lnTo>
                  <a:lnTo>
                    <a:pt x="1330960" y="1070610"/>
                  </a:lnTo>
                  <a:lnTo>
                    <a:pt x="1290320" y="1132840"/>
                  </a:lnTo>
                  <a:lnTo>
                    <a:pt x="1243329" y="1191260"/>
                  </a:lnTo>
                  <a:lnTo>
                    <a:pt x="1189989" y="1243330"/>
                  </a:lnTo>
                  <a:lnTo>
                    <a:pt x="1162050" y="1268730"/>
                  </a:lnTo>
                  <a:lnTo>
                    <a:pt x="1101089" y="1311910"/>
                  </a:lnTo>
                  <a:lnTo>
                    <a:pt x="1036320" y="1348740"/>
                  </a:lnTo>
                  <a:lnTo>
                    <a:pt x="969010" y="1379220"/>
                  </a:lnTo>
                  <a:lnTo>
                    <a:pt x="897889" y="1402080"/>
                  </a:lnTo>
                  <a:lnTo>
                    <a:pt x="824229" y="1418590"/>
                  </a:lnTo>
                  <a:lnTo>
                    <a:pt x="787400" y="1422400"/>
                  </a:lnTo>
                  <a:lnTo>
                    <a:pt x="750570" y="1426210"/>
                  </a:lnTo>
                  <a:lnTo>
                    <a:pt x="712470" y="1427480"/>
                  </a:lnTo>
                  <a:lnTo>
                    <a:pt x="712470" y="1426210"/>
                  </a:lnTo>
                  <a:lnTo>
                    <a:pt x="675639" y="1424940"/>
                  </a:lnTo>
                  <a:lnTo>
                    <a:pt x="600710" y="1417320"/>
                  </a:lnTo>
                  <a:lnTo>
                    <a:pt x="528320" y="1402080"/>
                  </a:lnTo>
                  <a:lnTo>
                    <a:pt x="457200" y="1379220"/>
                  </a:lnTo>
                  <a:lnTo>
                    <a:pt x="389889" y="1348740"/>
                  </a:lnTo>
                  <a:lnTo>
                    <a:pt x="325120" y="1311910"/>
                  </a:lnTo>
                  <a:lnTo>
                    <a:pt x="293370" y="1290320"/>
                  </a:lnTo>
                  <a:lnTo>
                    <a:pt x="234950" y="1243330"/>
                  </a:lnTo>
                  <a:lnTo>
                    <a:pt x="182879" y="1191260"/>
                  </a:lnTo>
                  <a:lnTo>
                    <a:pt x="135889" y="1132840"/>
                  </a:lnTo>
                  <a:lnTo>
                    <a:pt x="95250" y="1070610"/>
                  </a:lnTo>
                  <a:lnTo>
                    <a:pt x="60960" y="1003300"/>
                  </a:lnTo>
                  <a:lnTo>
                    <a:pt x="34289" y="933450"/>
                  </a:lnTo>
                  <a:lnTo>
                    <a:pt x="15239" y="862330"/>
                  </a:lnTo>
                  <a:lnTo>
                    <a:pt x="3810" y="787400"/>
                  </a:lnTo>
                  <a:lnTo>
                    <a:pt x="0" y="713740"/>
                  </a:lnTo>
                  <a:close/>
                </a:path>
                <a:path w="1426210" h="1427480">
                  <a:moveTo>
                    <a:pt x="0" y="0"/>
                  </a:moveTo>
                  <a:lnTo>
                    <a:pt x="0" y="0"/>
                  </a:lnTo>
                </a:path>
                <a:path w="1426210" h="1427480">
                  <a:moveTo>
                    <a:pt x="1426210" y="1427480"/>
                  </a:moveTo>
                  <a:lnTo>
                    <a:pt x="1426210" y="1427480"/>
                  </a:lnTo>
                </a:path>
              </a:pathLst>
            </a:custGeom>
            <a:ln w="255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855720" y="1606550"/>
            <a:ext cx="902335" cy="75184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algn="ctr">
              <a:lnSpc>
                <a:spcPts val="1839"/>
              </a:lnSpc>
              <a:spcBef>
                <a:spcPts val="325"/>
              </a:spcBef>
            </a:pPr>
            <a:r>
              <a:rPr sz="1700" b="0" spc="-5" dirty="0">
                <a:solidFill>
                  <a:srgbClr val="000000"/>
                </a:solidFill>
                <a:latin typeface="Carlito"/>
                <a:cs typeface="Carlito"/>
              </a:rPr>
              <a:t>Bộ </a:t>
            </a:r>
            <a:r>
              <a:rPr sz="1700" b="0" dirty="0">
                <a:solidFill>
                  <a:srgbClr val="000000"/>
                </a:solidFill>
                <a:latin typeface="Carlito"/>
                <a:cs typeface="Carlito"/>
              </a:rPr>
              <a:t>(Giáo  dục </a:t>
            </a:r>
            <a:r>
              <a:rPr sz="1700" b="0" spc="-15" dirty="0">
                <a:solidFill>
                  <a:srgbClr val="000000"/>
                </a:solidFill>
                <a:latin typeface="Carlito"/>
                <a:cs typeface="Carlito"/>
              </a:rPr>
              <a:t>và  </a:t>
            </a:r>
            <a:r>
              <a:rPr sz="1700" b="0" spc="-5" dirty="0">
                <a:solidFill>
                  <a:srgbClr val="000000"/>
                </a:solidFill>
                <a:latin typeface="Carlito"/>
                <a:cs typeface="Carlito"/>
              </a:rPr>
              <a:t>Khoa</a:t>
            </a:r>
            <a:r>
              <a:rPr sz="1700" b="0" spc="-90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1700" b="0" dirty="0">
                <a:solidFill>
                  <a:srgbClr val="000000"/>
                </a:solidFill>
                <a:latin typeface="Carlito"/>
                <a:cs typeface="Carlito"/>
              </a:rPr>
              <a:t>học)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439092" y="3113722"/>
            <a:ext cx="1453515" cy="1453515"/>
            <a:chOff x="5439092" y="3113722"/>
            <a:chExt cx="1453515" cy="1453515"/>
          </a:xfrm>
        </p:grpSpPr>
        <p:sp>
          <p:nvSpPr>
            <p:cNvPr id="11" name="object 11"/>
            <p:cNvSpPr/>
            <p:nvPr/>
          </p:nvSpPr>
          <p:spPr>
            <a:xfrm>
              <a:off x="5452109" y="3126740"/>
              <a:ext cx="1426210" cy="1427480"/>
            </a:xfrm>
            <a:custGeom>
              <a:avLst/>
              <a:gdLst/>
              <a:ahLst/>
              <a:cxnLst/>
              <a:rect l="l" t="t" r="r" b="b"/>
              <a:pathLst>
                <a:path w="1426209" h="1427479">
                  <a:moveTo>
                    <a:pt x="713739" y="0"/>
                  </a:moveTo>
                  <a:lnTo>
                    <a:pt x="675639" y="1270"/>
                  </a:lnTo>
                  <a:lnTo>
                    <a:pt x="601979" y="8889"/>
                  </a:lnTo>
                  <a:lnTo>
                    <a:pt x="528319" y="25400"/>
                  </a:lnTo>
                  <a:lnTo>
                    <a:pt x="458469" y="48260"/>
                  </a:lnTo>
                  <a:lnTo>
                    <a:pt x="422910" y="62230"/>
                  </a:lnTo>
                  <a:lnTo>
                    <a:pt x="356869" y="96520"/>
                  </a:lnTo>
                  <a:lnTo>
                    <a:pt x="264160" y="158750"/>
                  </a:lnTo>
                  <a:lnTo>
                    <a:pt x="209550" y="209550"/>
                  </a:lnTo>
                  <a:lnTo>
                    <a:pt x="158750" y="265430"/>
                  </a:lnTo>
                  <a:lnTo>
                    <a:pt x="115569" y="325120"/>
                  </a:lnTo>
                  <a:lnTo>
                    <a:pt x="78739" y="389889"/>
                  </a:lnTo>
                  <a:lnTo>
                    <a:pt x="48260" y="458470"/>
                  </a:lnTo>
                  <a:lnTo>
                    <a:pt x="25400" y="529590"/>
                  </a:lnTo>
                  <a:lnTo>
                    <a:pt x="8889" y="601980"/>
                  </a:lnTo>
                  <a:lnTo>
                    <a:pt x="1269" y="676910"/>
                  </a:lnTo>
                  <a:lnTo>
                    <a:pt x="0" y="713740"/>
                  </a:lnTo>
                  <a:lnTo>
                    <a:pt x="1269" y="750570"/>
                  </a:lnTo>
                  <a:lnTo>
                    <a:pt x="8889" y="825500"/>
                  </a:lnTo>
                  <a:lnTo>
                    <a:pt x="24129" y="897890"/>
                  </a:lnTo>
                  <a:lnTo>
                    <a:pt x="46989" y="969010"/>
                  </a:lnTo>
                  <a:lnTo>
                    <a:pt x="77469" y="1037590"/>
                  </a:lnTo>
                  <a:lnTo>
                    <a:pt x="115569" y="1102360"/>
                  </a:lnTo>
                  <a:lnTo>
                    <a:pt x="158750" y="1162050"/>
                  </a:lnTo>
                  <a:lnTo>
                    <a:pt x="208279" y="1217930"/>
                  </a:lnTo>
                  <a:lnTo>
                    <a:pt x="264160" y="1267460"/>
                  </a:lnTo>
                  <a:lnTo>
                    <a:pt x="325119" y="1311910"/>
                  </a:lnTo>
                  <a:lnTo>
                    <a:pt x="389889" y="1348740"/>
                  </a:lnTo>
                  <a:lnTo>
                    <a:pt x="457200" y="1379220"/>
                  </a:lnTo>
                  <a:lnTo>
                    <a:pt x="528319" y="1402080"/>
                  </a:lnTo>
                  <a:lnTo>
                    <a:pt x="601979" y="1417320"/>
                  </a:lnTo>
                  <a:lnTo>
                    <a:pt x="675639" y="1424940"/>
                  </a:lnTo>
                  <a:lnTo>
                    <a:pt x="713739" y="1426210"/>
                  </a:lnTo>
                  <a:lnTo>
                    <a:pt x="713739" y="1427480"/>
                  </a:lnTo>
                  <a:lnTo>
                    <a:pt x="824229" y="1418590"/>
                  </a:lnTo>
                  <a:lnTo>
                    <a:pt x="897889" y="1402080"/>
                  </a:lnTo>
                  <a:lnTo>
                    <a:pt x="969010" y="1379220"/>
                  </a:lnTo>
                  <a:lnTo>
                    <a:pt x="1036319" y="1348740"/>
                  </a:lnTo>
                  <a:lnTo>
                    <a:pt x="1070610" y="1330960"/>
                  </a:lnTo>
                  <a:lnTo>
                    <a:pt x="1132839" y="1290320"/>
                  </a:lnTo>
                  <a:lnTo>
                    <a:pt x="1217930" y="1217930"/>
                  </a:lnTo>
                  <a:lnTo>
                    <a:pt x="1267460" y="1162050"/>
                  </a:lnTo>
                  <a:lnTo>
                    <a:pt x="1310639" y="1102360"/>
                  </a:lnTo>
                  <a:lnTo>
                    <a:pt x="1348739" y="1037590"/>
                  </a:lnTo>
                  <a:lnTo>
                    <a:pt x="1379219" y="969010"/>
                  </a:lnTo>
                  <a:lnTo>
                    <a:pt x="1402080" y="897890"/>
                  </a:lnTo>
                  <a:lnTo>
                    <a:pt x="1417319" y="825500"/>
                  </a:lnTo>
                  <a:lnTo>
                    <a:pt x="1424939" y="750570"/>
                  </a:lnTo>
                  <a:lnTo>
                    <a:pt x="1426210" y="713740"/>
                  </a:lnTo>
                  <a:lnTo>
                    <a:pt x="1426210" y="676910"/>
                  </a:lnTo>
                  <a:lnTo>
                    <a:pt x="1422399" y="638810"/>
                  </a:lnTo>
                  <a:lnTo>
                    <a:pt x="1410969" y="565150"/>
                  </a:lnTo>
                  <a:lnTo>
                    <a:pt x="1391919" y="494030"/>
                  </a:lnTo>
                  <a:lnTo>
                    <a:pt x="1365249" y="424180"/>
                  </a:lnTo>
                  <a:lnTo>
                    <a:pt x="1330960" y="356870"/>
                  </a:lnTo>
                  <a:lnTo>
                    <a:pt x="1290319" y="294639"/>
                  </a:lnTo>
                  <a:lnTo>
                    <a:pt x="1243330" y="236220"/>
                  </a:lnTo>
                  <a:lnTo>
                    <a:pt x="1191260" y="184150"/>
                  </a:lnTo>
                  <a:lnTo>
                    <a:pt x="1162049" y="158750"/>
                  </a:lnTo>
                  <a:lnTo>
                    <a:pt x="1102360" y="115570"/>
                  </a:lnTo>
                  <a:lnTo>
                    <a:pt x="1037589" y="78739"/>
                  </a:lnTo>
                  <a:lnTo>
                    <a:pt x="969010" y="48260"/>
                  </a:lnTo>
                  <a:lnTo>
                    <a:pt x="897889" y="25400"/>
                  </a:lnTo>
                  <a:lnTo>
                    <a:pt x="825500" y="8889"/>
                  </a:lnTo>
                  <a:lnTo>
                    <a:pt x="750569" y="1270"/>
                  </a:lnTo>
                  <a:lnTo>
                    <a:pt x="713739" y="0"/>
                  </a:lnTo>
                  <a:close/>
                </a:path>
              </a:pathLst>
            </a:custGeom>
            <a:solidFill>
              <a:srgbClr val="4E80BC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52109" y="3126740"/>
              <a:ext cx="1427480" cy="1427480"/>
            </a:xfrm>
            <a:custGeom>
              <a:avLst/>
              <a:gdLst/>
              <a:ahLst/>
              <a:cxnLst/>
              <a:rect l="l" t="t" r="r" b="b"/>
              <a:pathLst>
                <a:path w="1427479" h="1427479">
                  <a:moveTo>
                    <a:pt x="0" y="713740"/>
                  </a:moveTo>
                  <a:lnTo>
                    <a:pt x="1269" y="676910"/>
                  </a:lnTo>
                  <a:lnTo>
                    <a:pt x="3810" y="638810"/>
                  </a:lnTo>
                  <a:lnTo>
                    <a:pt x="16510" y="565150"/>
                  </a:lnTo>
                  <a:lnTo>
                    <a:pt x="35560" y="494030"/>
                  </a:lnTo>
                  <a:lnTo>
                    <a:pt x="62229" y="424180"/>
                  </a:lnTo>
                  <a:lnTo>
                    <a:pt x="95250" y="356870"/>
                  </a:lnTo>
                  <a:lnTo>
                    <a:pt x="137160" y="294639"/>
                  </a:lnTo>
                  <a:lnTo>
                    <a:pt x="184150" y="236220"/>
                  </a:lnTo>
                  <a:lnTo>
                    <a:pt x="236219" y="184150"/>
                  </a:lnTo>
                  <a:lnTo>
                    <a:pt x="294639" y="137160"/>
                  </a:lnTo>
                  <a:lnTo>
                    <a:pt x="325119" y="115570"/>
                  </a:lnTo>
                  <a:lnTo>
                    <a:pt x="389889" y="78739"/>
                  </a:lnTo>
                  <a:lnTo>
                    <a:pt x="458469" y="48260"/>
                  </a:lnTo>
                  <a:lnTo>
                    <a:pt x="528319" y="25400"/>
                  </a:lnTo>
                  <a:lnTo>
                    <a:pt x="601979" y="8889"/>
                  </a:lnTo>
                  <a:lnTo>
                    <a:pt x="638810" y="5080"/>
                  </a:lnTo>
                  <a:lnTo>
                    <a:pt x="675639" y="1270"/>
                  </a:lnTo>
                  <a:lnTo>
                    <a:pt x="713739" y="0"/>
                  </a:lnTo>
                  <a:lnTo>
                    <a:pt x="750569" y="1270"/>
                  </a:lnTo>
                  <a:lnTo>
                    <a:pt x="788669" y="5080"/>
                  </a:lnTo>
                  <a:lnTo>
                    <a:pt x="862329" y="16510"/>
                  </a:lnTo>
                  <a:lnTo>
                    <a:pt x="933450" y="35560"/>
                  </a:lnTo>
                  <a:lnTo>
                    <a:pt x="1003300" y="62230"/>
                  </a:lnTo>
                  <a:lnTo>
                    <a:pt x="1070610" y="96520"/>
                  </a:lnTo>
                  <a:lnTo>
                    <a:pt x="1132839" y="137160"/>
                  </a:lnTo>
                  <a:lnTo>
                    <a:pt x="1191260" y="184150"/>
                  </a:lnTo>
                  <a:lnTo>
                    <a:pt x="1243330" y="236220"/>
                  </a:lnTo>
                  <a:lnTo>
                    <a:pt x="1290319" y="294639"/>
                  </a:lnTo>
                  <a:lnTo>
                    <a:pt x="1330960" y="356870"/>
                  </a:lnTo>
                  <a:lnTo>
                    <a:pt x="1365249" y="424180"/>
                  </a:lnTo>
                  <a:lnTo>
                    <a:pt x="1391919" y="494030"/>
                  </a:lnTo>
                  <a:lnTo>
                    <a:pt x="1410969" y="565150"/>
                  </a:lnTo>
                  <a:lnTo>
                    <a:pt x="1422399" y="638810"/>
                  </a:lnTo>
                  <a:lnTo>
                    <a:pt x="1426210" y="676910"/>
                  </a:lnTo>
                  <a:lnTo>
                    <a:pt x="1426210" y="713740"/>
                  </a:lnTo>
                  <a:lnTo>
                    <a:pt x="1422399" y="788670"/>
                  </a:lnTo>
                  <a:lnTo>
                    <a:pt x="1410969" y="862330"/>
                  </a:lnTo>
                  <a:lnTo>
                    <a:pt x="1391919" y="933450"/>
                  </a:lnTo>
                  <a:lnTo>
                    <a:pt x="1365249" y="1003300"/>
                  </a:lnTo>
                  <a:lnTo>
                    <a:pt x="1330960" y="1070610"/>
                  </a:lnTo>
                  <a:lnTo>
                    <a:pt x="1290319" y="1132840"/>
                  </a:lnTo>
                  <a:lnTo>
                    <a:pt x="1243330" y="1191260"/>
                  </a:lnTo>
                  <a:lnTo>
                    <a:pt x="1189989" y="1243330"/>
                  </a:lnTo>
                  <a:lnTo>
                    <a:pt x="1162049" y="1268730"/>
                  </a:lnTo>
                  <a:lnTo>
                    <a:pt x="1101089" y="1311910"/>
                  </a:lnTo>
                  <a:lnTo>
                    <a:pt x="1036319" y="1348740"/>
                  </a:lnTo>
                  <a:lnTo>
                    <a:pt x="969010" y="1379220"/>
                  </a:lnTo>
                  <a:lnTo>
                    <a:pt x="897889" y="1402080"/>
                  </a:lnTo>
                  <a:lnTo>
                    <a:pt x="824229" y="1418590"/>
                  </a:lnTo>
                  <a:lnTo>
                    <a:pt x="787400" y="1422400"/>
                  </a:lnTo>
                  <a:lnTo>
                    <a:pt x="750569" y="1426210"/>
                  </a:lnTo>
                  <a:lnTo>
                    <a:pt x="713739" y="1427480"/>
                  </a:lnTo>
                  <a:lnTo>
                    <a:pt x="713739" y="1426210"/>
                  </a:lnTo>
                  <a:lnTo>
                    <a:pt x="675639" y="1424940"/>
                  </a:lnTo>
                  <a:lnTo>
                    <a:pt x="601979" y="1417320"/>
                  </a:lnTo>
                  <a:lnTo>
                    <a:pt x="528319" y="1402080"/>
                  </a:lnTo>
                  <a:lnTo>
                    <a:pt x="457200" y="1379220"/>
                  </a:lnTo>
                  <a:lnTo>
                    <a:pt x="389889" y="1348740"/>
                  </a:lnTo>
                  <a:lnTo>
                    <a:pt x="325119" y="1311910"/>
                  </a:lnTo>
                  <a:lnTo>
                    <a:pt x="264160" y="1267460"/>
                  </a:lnTo>
                  <a:lnTo>
                    <a:pt x="208279" y="1217930"/>
                  </a:lnTo>
                  <a:lnTo>
                    <a:pt x="158750" y="1162050"/>
                  </a:lnTo>
                  <a:lnTo>
                    <a:pt x="115569" y="1102360"/>
                  </a:lnTo>
                  <a:lnTo>
                    <a:pt x="77469" y="1037590"/>
                  </a:lnTo>
                  <a:lnTo>
                    <a:pt x="62229" y="1003300"/>
                  </a:lnTo>
                  <a:lnTo>
                    <a:pt x="46989" y="969010"/>
                  </a:lnTo>
                  <a:lnTo>
                    <a:pt x="35560" y="933450"/>
                  </a:lnTo>
                  <a:lnTo>
                    <a:pt x="24129" y="897890"/>
                  </a:lnTo>
                  <a:lnTo>
                    <a:pt x="15239" y="862330"/>
                  </a:lnTo>
                  <a:lnTo>
                    <a:pt x="8889" y="825500"/>
                  </a:lnTo>
                  <a:lnTo>
                    <a:pt x="3810" y="787400"/>
                  </a:lnTo>
                  <a:lnTo>
                    <a:pt x="1269" y="750570"/>
                  </a:lnTo>
                  <a:lnTo>
                    <a:pt x="0" y="713740"/>
                  </a:lnTo>
                  <a:close/>
                </a:path>
                <a:path w="1427479" h="1427479">
                  <a:moveTo>
                    <a:pt x="0" y="0"/>
                  </a:moveTo>
                  <a:lnTo>
                    <a:pt x="0" y="0"/>
                  </a:lnTo>
                </a:path>
                <a:path w="1427479" h="1427479">
                  <a:moveTo>
                    <a:pt x="1427480" y="1427480"/>
                  </a:moveTo>
                  <a:lnTo>
                    <a:pt x="1427480" y="1427480"/>
                  </a:lnTo>
                </a:path>
              </a:pathLst>
            </a:custGeom>
            <a:ln w="255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850890" y="3581400"/>
            <a:ext cx="628015" cy="518159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12700">
              <a:lnSpc>
                <a:spcPts val="1839"/>
              </a:lnSpc>
              <a:spcBef>
                <a:spcPts val="325"/>
              </a:spcBef>
            </a:pPr>
            <a:r>
              <a:rPr sz="1700" spc="-10" dirty="0">
                <a:latin typeface="Carlito"/>
                <a:cs typeface="Carlito"/>
              </a:rPr>
              <a:t>D</a:t>
            </a:r>
            <a:r>
              <a:rPr sz="1700" dirty="0">
                <a:latin typeface="Carlito"/>
                <a:cs typeface="Carlito"/>
              </a:rPr>
              <a:t>oanh  n</a:t>
            </a:r>
            <a:r>
              <a:rPr sz="1700" spc="5" dirty="0">
                <a:latin typeface="Carlito"/>
                <a:cs typeface="Carlito"/>
              </a:rPr>
              <a:t>g</a:t>
            </a:r>
            <a:r>
              <a:rPr sz="1700" dirty="0">
                <a:latin typeface="Carlito"/>
                <a:cs typeface="Carlito"/>
              </a:rPr>
              <a:t>h</a:t>
            </a:r>
            <a:r>
              <a:rPr sz="1700" spc="-5" dirty="0">
                <a:latin typeface="Carlito"/>
                <a:cs typeface="Carlito"/>
              </a:rPr>
              <a:t>i</a:t>
            </a:r>
            <a:r>
              <a:rPr sz="1700" spc="10" dirty="0">
                <a:latin typeface="Carlito"/>
                <a:cs typeface="Carlito"/>
              </a:rPr>
              <a:t>ệ</a:t>
            </a:r>
            <a:r>
              <a:rPr sz="1700" dirty="0">
                <a:latin typeface="Carlito"/>
                <a:cs typeface="Carlito"/>
              </a:rPr>
              <a:t>p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581082" y="4973002"/>
            <a:ext cx="1452245" cy="1452245"/>
            <a:chOff x="3581082" y="4973002"/>
            <a:chExt cx="1452245" cy="1452245"/>
          </a:xfrm>
        </p:grpSpPr>
        <p:sp>
          <p:nvSpPr>
            <p:cNvPr id="15" name="object 15"/>
            <p:cNvSpPr/>
            <p:nvPr/>
          </p:nvSpPr>
          <p:spPr>
            <a:xfrm>
              <a:off x="3594100" y="4986020"/>
              <a:ext cx="1426210" cy="1426210"/>
            </a:xfrm>
            <a:custGeom>
              <a:avLst/>
              <a:gdLst/>
              <a:ahLst/>
              <a:cxnLst/>
              <a:rect l="l" t="t" r="r" b="b"/>
              <a:pathLst>
                <a:path w="1426210" h="1426210">
                  <a:moveTo>
                    <a:pt x="713739" y="0"/>
                  </a:moveTo>
                  <a:lnTo>
                    <a:pt x="675639" y="1269"/>
                  </a:lnTo>
                  <a:lnTo>
                    <a:pt x="601979" y="8889"/>
                  </a:lnTo>
                  <a:lnTo>
                    <a:pt x="528320" y="24129"/>
                  </a:lnTo>
                  <a:lnTo>
                    <a:pt x="457200" y="46989"/>
                  </a:lnTo>
                  <a:lnTo>
                    <a:pt x="389889" y="77469"/>
                  </a:lnTo>
                  <a:lnTo>
                    <a:pt x="325120" y="114299"/>
                  </a:lnTo>
                  <a:lnTo>
                    <a:pt x="264160" y="158749"/>
                  </a:lnTo>
                  <a:lnTo>
                    <a:pt x="209550" y="208279"/>
                  </a:lnTo>
                  <a:lnTo>
                    <a:pt x="158750" y="264159"/>
                  </a:lnTo>
                  <a:lnTo>
                    <a:pt x="115570" y="323849"/>
                  </a:lnTo>
                  <a:lnTo>
                    <a:pt x="77470" y="388619"/>
                  </a:lnTo>
                  <a:lnTo>
                    <a:pt x="48260" y="457199"/>
                  </a:lnTo>
                  <a:lnTo>
                    <a:pt x="24129" y="528319"/>
                  </a:lnTo>
                  <a:lnTo>
                    <a:pt x="8889" y="600709"/>
                  </a:lnTo>
                  <a:lnTo>
                    <a:pt x="3810" y="638809"/>
                  </a:lnTo>
                  <a:lnTo>
                    <a:pt x="0" y="712469"/>
                  </a:lnTo>
                  <a:lnTo>
                    <a:pt x="1270" y="749299"/>
                  </a:lnTo>
                  <a:lnTo>
                    <a:pt x="3810" y="787399"/>
                  </a:lnTo>
                  <a:lnTo>
                    <a:pt x="15239" y="861059"/>
                  </a:lnTo>
                  <a:lnTo>
                    <a:pt x="34289" y="932179"/>
                  </a:lnTo>
                  <a:lnTo>
                    <a:pt x="60960" y="1002029"/>
                  </a:lnTo>
                  <a:lnTo>
                    <a:pt x="95250" y="1069339"/>
                  </a:lnTo>
                  <a:lnTo>
                    <a:pt x="135889" y="1131569"/>
                  </a:lnTo>
                  <a:lnTo>
                    <a:pt x="182879" y="1189989"/>
                  </a:lnTo>
                  <a:lnTo>
                    <a:pt x="234950" y="1242059"/>
                  </a:lnTo>
                  <a:lnTo>
                    <a:pt x="293370" y="1289049"/>
                  </a:lnTo>
                  <a:lnTo>
                    <a:pt x="325120" y="1310639"/>
                  </a:lnTo>
                  <a:lnTo>
                    <a:pt x="389889" y="1347469"/>
                  </a:lnTo>
                  <a:lnTo>
                    <a:pt x="457200" y="1377949"/>
                  </a:lnTo>
                  <a:lnTo>
                    <a:pt x="528320" y="1400809"/>
                  </a:lnTo>
                  <a:lnTo>
                    <a:pt x="600710" y="1417319"/>
                  </a:lnTo>
                  <a:lnTo>
                    <a:pt x="675639" y="1424939"/>
                  </a:lnTo>
                  <a:lnTo>
                    <a:pt x="712470" y="1426209"/>
                  </a:lnTo>
                  <a:lnTo>
                    <a:pt x="750570" y="1424939"/>
                  </a:lnTo>
                  <a:lnTo>
                    <a:pt x="824229" y="1417319"/>
                  </a:lnTo>
                  <a:lnTo>
                    <a:pt x="897889" y="1402079"/>
                  </a:lnTo>
                  <a:lnTo>
                    <a:pt x="969010" y="1377949"/>
                  </a:lnTo>
                  <a:lnTo>
                    <a:pt x="1036320" y="1348739"/>
                  </a:lnTo>
                  <a:lnTo>
                    <a:pt x="1101089" y="1310639"/>
                  </a:lnTo>
                  <a:lnTo>
                    <a:pt x="1162050" y="1267459"/>
                  </a:lnTo>
                  <a:lnTo>
                    <a:pt x="1217929" y="1216659"/>
                  </a:lnTo>
                  <a:lnTo>
                    <a:pt x="1267460" y="1162049"/>
                  </a:lnTo>
                  <a:lnTo>
                    <a:pt x="1310639" y="1101089"/>
                  </a:lnTo>
                  <a:lnTo>
                    <a:pt x="1348739" y="1036319"/>
                  </a:lnTo>
                  <a:lnTo>
                    <a:pt x="1377950" y="969009"/>
                  </a:lnTo>
                  <a:lnTo>
                    <a:pt x="1402079" y="897889"/>
                  </a:lnTo>
                  <a:lnTo>
                    <a:pt x="1417320" y="824229"/>
                  </a:lnTo>
                  <a:lnTo>
                    <a:pt x="1424939" y="750569"/>
                  </a:lnTo>
                  <a:lnTo>
                    <a:pt x="1426210" y="712469"/>
                  </a:lnTo>
                  <a:lnTo>
                    <a:pt x="1424939" y="675639"/>
                  </a:lnTo>
                  <a:lnTo>
                    <a:pt x="1417320" y="600709"/>
                  </a:lnTo>
                  <a:lnTo>
                    <a:pt x="1402079" y="528319"/>
                  </a:lnTo>
                  <a:lnTo>
                    <a:pt x="1379220" y="457199"/>
                  </a:lnTo>
                  <a:lnTo>
                    <a:pt x="1348739" y="388619"/>
                  </a:lnTo>
                  <a:lnTo>
                    <a:pt x="1310639" y="323849"/>
                  </a:lnTo>
                  <a:lnTo>
                    <a:pt x="1267460" y="264159"/>
                  </a:lnTo>
                  <a:lnTo>
                    <a:pt x="1217929" y="208279"/>
                  </a:lnTo>
                  <a:lnTo>
                    <a:pt x="1162050" y="158749"/>
                  </a:lnTo>
                  <a:lnTo>
                    <a:pt x="1102360" y="114299"/>
                  </a:lnTo>
                  <a:lnTo>
                    <a:pt x="1036320" y="77469"/>
                  </a:lnTo>
                  <a:lnTo>
                    <a:pt x="969010" y="46989"/>
                  </a:lnTo>
                  <a:lnTo>
                    <a:pt x="897889" y="24129"/>
                  </a:lnTo>
                  <a:lnTo>
                    <a:pt x="825500" y="8889"/>
                  </a:lnTo>
                  <a:lnTo>
                    <a:pt x="787400" y="3809"/>
                  </a:lnTo>
                  <a:lnTo>
                    <a:pt x="713739" y="0"/>
                  </a:lnTo>
                  <a:close/>
                </a:path>
              </a:pathLst>
            </a:custGeom>
            <a:solidFill>
              <a:srgbClr val="4E80BC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94100" y="4986020"/>
              <a:ext cx="1426210" cy="1426210"/>
            </a:xfrm>
            <a:custGeom>
              <a:avLst/>
              <a:gdLst/>
              <a:ahLst/>
              <a:cxnLst/>
              <a:rect l="l" t="t" r="r" b="b"/>
              <a:pathLst>
                <a:path w="1426210" h="1426210">
                  <a:moveTo>
                    <a:pt x="0" y="712469"/>
                  </a:moveTo>
                  <a:lnTo>
                    <a:pt x="1270" y="675639"/>
                  </a:lnTo>
                  <a:lnTo>
                    <a:pt x="3810" y="638809"/>
                  </a:lnTo>
                  <a:lnTo>
                    <a:pt x="8889" y="600709"/>
                  </a:lnTo>
                  <a:lnTo>
                    <a:pt x="24129" y="528319"/>
                  </a:lnTo>
                  <a:lnTo>
                    <a:pt x="48260" y="457199"/>
                  </a:lnTo>
                  <a:lnTo>
                    <a:pt x="77470" y="388619"/>
                  </a:lnTo>
                  <a:lnTo>
                    <a:pt x="115570" y="323849"/>
                  </a:lnTo>
                  <a:lnTo>
                    <a:pt x="158750" y="264159"/>
                  </a:lnTo>
                  <a:lnTo>
                    <a:pt x="209550" y="208279"/>
                  </a:lnTo>
                  <a:lnTo>
                    <a:pt x="264160" y="158749"/>
                  </a:lnTo>
                  <a:lnTo>
                    <a:pt x="325120" y="114299"/>
                  </a:lnTo>
                  <a:lnTo>
                    <a:pt x="389889" y="77469"/>
                  </a:lnTo>
                  <a:lnTo>
                    <a:pt x="457200" y="46989"/>
                  </a:lnTo>
                  <a:lnTo>
                    <a:pt x="528320" y="24129"/>
                  </a:lnTo>
                  <a:lnTo>
                    <a:pt x="601979" y="8889"/>
                  </a:lnTo>
                  <a:lnTo>
                    <a:pt x="675639" y="1269"/>
                  </a:lnTo>
                  <a:lnTo>
                    <a:pt x="713739" y="0"/>
                  </a:lnTo>
                  <a:lnTo>
                    <a:pt x="787400" y="3809"/>
                  </a:lnTo>
                  <a:lnTo>
                    <a:pt x="825500" y="8889"/>
                  </a:lnTo>
                  <a:lnTo>
                    <a:pt x="897889" y="24129"/>
                  </a:lnTo>
                  <a:lnTo>
                    <a:pt x="969010" y="46989"/>
                  </a:lnTo>
                  <a:lnTo>
                    <a:pt x="1036320" y="77469"/>
                  </a:lnTo>
                  <a:lnTo>
                    <a:pt x="1070610" y="95249"/>
                  </a:lnTo>
                  <a:lnTo>
                    <a:pt x="1132839" y="135889"/>
                  </a:lnTo>
                  <a:lnTo>
                    <a:pt x="1191260" y="182879"/>
                  </a:lnTo>
                  <a:lnTo>
                    <a:pt x="1243329" y="234949"/>
                  </a:lnTo>
                  <a:lnTo>
                    <a:pt x="1290320" y="293369"/>
                  </a:lnTo>
                  <a:lnTo>
                    <a:pt x="1330960" y="356869"/>
                  </a:lnTo>
                  <a:lnTo>
                    <a:pt x="1365250" y="422909"/>
                  </a:lnTo>
                  <a:lnTo>
                    <a:pt x="1391920" y="492759"/>
                  </a:lnTo>
                  <a:lnTo>
                    <a:pt x="1410970" y="563879"/>
                  </a:lnTo>
                  <a:lnTo>
                    <a:pt x="1422400" y="638809"/>
                  </a:lnTo>
                  <a:lnTo>
                    <a:pt x="1426210" y="712469"/>
                  </a:lnTo>
                  <a:lnTo>
                    <a:pt x="1424939" y="750569"/>
                  </a:lnTo>
                  <a:lnTo>
                    <a:pt x="1417320" y="824229"/>
                  </a:lnTo>
                  <a:lnTo>
                    <a:pt x="1402079" y="897889"/>
                  </a:lnTo>
                  <a:lnTo>
                    <a:pt x="1377950" y="969009"/>
                  </a:lnTo>
                  <a:lnTo>
                    <a:pt x="1348739" y="1036319"/>
                  </a:lnTo>
                  <a:lnTo>
                    <a:pt x="1310639" y="1101089"/>
                  </a:lnTo>
                  <a:lnTo>
                    <a:pt x="1267460" y="1162049"/>
                  </a:lnTo>
                  <a:lnTo>
                    <a:pt x="1217929" y="1216659"/>
                  </a:lnTo>
                  <a:lnTo>
                    <a:pt x="1189989" y="1243329"/>
                  </a:lnTo>
                  <a:lnTo>
                    <a:pt x="1131570" y="1290319"/>
                  </a:lnTo>
                  <a:lnTo>
                    <a:pt x="1069339" y="1330959"/>
                  </a:lnTo>
                  <a:lnTo>
                    <a:pt x="1003300" y="1363979"/>
                  </a:lnTo>
                  <a:lnTo>
                    <a:pt x="933450" y="1390649"/>
                  </a:lnTo>
                  <a:lnTo>
                    <a:pt x="861060" y="1410969"/>
                  </a:lnTo>
                  <a:lnTo>
                    <a:pt x="787400" y="1422399"/>
                  </a:lnTo>
                  <a:lnTo>
                    <a:pt x="712470" y="1426209"/>
                  </a:lnTo>
                  <a:lnTo>
                    <a:pt x="675639" y="1424939"/>
                  </a:lnTo>
                  <a:lnTo>
                    <a:pt x="638810" y="1421129"/>
                  </a:lnTo>
                  <a:lnTo>
                    <a:pt x="600710" y="1417319"/>
                  </a:lnTo>
                  <a:lnTo>
                    <a:pt x="528320" y="1400809"/>
                  </a:lnTo>
                  <a:lnTo>
                    <a:pt x="457200" y="1377949"/>
                  </a:lnTo>
                  <a:lnTo>
                    <a:pt x="389889" y="1347469"/>
                  </a:lnTo>
                  <a:lnTo>
                    <a:pt x="325120" y="1310639"/>
                  </a:lnTo>
                  <a:lnTo>
                    <a:pt x="293370" y="1289049"/>
                  </a:lnTo>
                  <a:lnTo>
                    <a:pt x="234950" y="1242059"/>
                  </a:lnTo>
                  <a:lnTo>
                    <a:pt x="182879" y="1189989"/>
                  </a:lnTo>
                  <a:lnTo>
                    <a:pt x="135889" y="1131569"/>
                  </a:lnTo>
                  <a:lnTo>
                    <a:pt x="95250" y="1069339"/>
                  </a:lnTo>
                  <a:lnTo>
                    <a:pt x="60960" y="1002029"/>
                  </a:lnTo>
                  <a:lnTo>
                    <a:pt x="34289" y="932179"/>
                  </a:lnTo>
                  <a:lnTo>
                    <a:pt x="15239" y="861059"/>
                  </a:lnTo>
                  <a:lnTo>
                    <a:pt x="3810" y="787399"/>
                  </a:lnTo>
                  <a:lnTo>
                    <a:pt x="1270" y="749299"/>
                  </a:lnTo>
                  <a:lnTo>
                    <a:pt x="0" y="712469"/>
                  </a:lnTo>
                  <a:close/>
                </a:path>
                <a:path w="1426210" h="1426210">
                  <a:moveTo>
                    <a:pt x="0" y="0"/>
                  </a:moveTo>
                  <a:lnTo>
                    <a:pt x="0" y="0"/>
                  </a:lnTo>
                </a:path>
                <a:path w="1426210" h="1426210">
                  <a:moveTo>
                    <a:pt x="1426210" y="1426209"/>
                  </a:moveTo>
                  <a:lnTo>
                    <a:pt x="1426210" y="1426209"/>
                  </a:lnTo>
                </a:path>
              </a:pathLst>
            </a:custGeom>
            <a:ln w="255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848100" y="5207000"/>
            <a:ext cx="918210" cy="98425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300"/>
              </a:spcBef>
            </a:pPr>
            <a:r>
              <a:rPr sz="1700" spc="-25" dirty="0">
                <a:latin typeface="Carlito"/>
                <a:cs typeface="Carlito"/>
              </a:rPr>
              <a:t>Trung</a:t>
            </a:r>
            <a:r>
              <a:rPr sz="1700" spc="-70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tâm  STEM </a:t>
            </a:r>
            <a:r>
              <a:rPr sz="1700" spc="-15" dirty="0">
                <a:latin typeface="Carlito"/>
                <a:cs typeface="Carlito"/>
              </a:rPr>
              <a:t>và  </a:t>
            </a:r>
            <a:r>
              <a:rPr sz="1700" dirty="0">
                <a:latin typeface="Carlito"/>
                <a:cs typeface="Carlito"/>
              </a:rPr>
              <a:t>trường  học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723330" y="3113980"/>
            <a:ext cx="1452245" cy="1453515"/>
            <a:chOff x="1723330" y="3113980"/>
            <a:chExt cx="1452245" cy="1453515"/>
          </a:xfrm>
        </p:grpSpPr>
        <p:sp>
          <p:nvSpPr>
            <p:cNvPr id="19" name="object 19"/>
            <p:cNvSpPr/>
            <p:nvPr/>
          </p:nvSpPr>
          <p:spPr>
            <a:xfrm>
              <a:off x="1736089" y="3126739"/>
              <a:ext cx="1426210" cy="1427480"/>
            </a:xfrm>
            <a:custGeom>
              <a:avLst/>
              <a:gdLst/>
              <a:ahLst/>
              <a:cxnLst/>
              <a:rect l="l" t="t" r="r" b="b"/>
              <a:pathLst>
                <a:path w="1426210" h="1427479">
                  <a:moveTo>
                    <a:pt x="712470" y="0"/>
                  </a:moveTo>
                  <a:lnTo>
                    <a:pt x="601980" y="8889"/>
                  </a:lnTo>
                  <a:lnTo>
                    <a:pt x="528320" y="25400"/>
                  </a:lnTo>
                  <a:lnTo>
                    <a:pt x="457200" y="48260"/>
                  </a:lnTo>
                  <a:lnTo>
                    <a:pt x="389890" y="78739"/>
                  </a:lnTo>
                  <a:lnTo>
                    <a:pt x="325120" y="115570"/>
                  </a:lnTo>
                  <a:lnTo>
                    <a:pt x="293370" y="137160"/>
                  </a:lnTo>
                  <a:lnTo>
                    <a:pt x="208280" y="209550"/>
                  </a:lnTo>
                  <a:lnTo>
                    <a:pt x="158750" y="265430"/>
                  </a:lnTo>
                  <a:lnTo>
                    <a:pt x="115570" y="325120"/>
                  </a:lnTo>
                  <a:lnTo>
                    <a:pt x="77470" y="389889"/>
                  </a:lnTo>
                  <a:lnTo>
                    <a:pt x="46990" y="458470"/>
                  </a:lnTo>
                  <a:lnTo>
                    <a:pt x="24130" y="529590"/>
                  </a:lnTo>
                  <a:lnTo>
                    <a:pt x="8890" y="601980"/>
                  </a:lnTo>
                  <a:lnTo>
                    <a:pt x="1270" y="676910"/>
                  </a:lnTo>
                  <a:lnTo>
                    <a:pt x="0" y="713740"/>
                  </a:lnTo>
                  <a:lnTo>
                    <a:pt x="0" y="750570"/>
                  </a:lnTo>
                  <a:lnTo>
                    <a:pt x="3937" y="788670"/>
                  </a:lnTo>
                  <a:lnTo>
                    <a:pt x="7620" y="825500"/>
                  </a:lnTo>
                  <a:lnTo>
                    <a:pt x="24130" y="897890"/>
                  </a:lnTo>
                  <a:lnTo>
                    <a:pt x="46990" y="969010"/>
                  </a:lnTo>
                  <a:lnTo>
                    <a:pt x="77470" y="1037590"/>
                  </a:lnTo>
                  <a:lnTo>
                    <a:pt x="114300" y="1102360"/>
                  </a:lnTo>
                  <a:lnTo>
                    <a:pt x="158750" y="1162050"/>
                  </a:lnTo>
                  <a:lnTo>
                    <a:pt x="208280" y="1217930"/>
                  </a:lnTo>
                  <a:lnTo>
                    <a:pt x="264160" y="1267460"/>
                  </a:lnTo>
                  <a:lnTo>
                    <a:pt x="323850" y="1311910"/>
                  </a:lnTo>
                  <a:lnTo>
                    <a:pt x="388620" y="1348740"/>
                  </a:lnTo>
                  <a:lnTo>
                    <a:pt x="457200" y="1379220"/>
                  </a:lnTo>
                  <a:lnTo>
                    <a:pt x="528320" y="1402080"/>
                  </a:lnTo>
                  <a:lnTo>
                    <a:pt x="600710" y="1417320"/>
                  </a:lnTo>
                  <a:lnTo>
                    <a:pt x="675640" y="1424940"/>
                  </a:lnTo>
                  <a:lnTo>
                    <a:pt x="712470" y="1426210"/>
                  </a:lnTo>
                  <a:lnTo>
                    <a:pt x="712470" y="1427480"/>
                  </a:lnTo>
                  <a:lnTo>
                    <a:pt x="750570" y="1426210"/>
                  </a:lnTo>
                  <a:lnTo>
                    <a:pt x="824230" y="1418590"/>
                  </a:lnTo>
                  <a:lnTo>
                    <a:pt x="897890" y="1402080"/>
                  </a:lnTo>
                  <a:lnTo>
                    <a:pt x="967740" y="1379220"/>
                  </a:lnTo>
                  <a:lnTo>
                    <a:pt x="1003300" y="1365250"/>
                  </a:lnTo>
                  <a:lnTo>
                    <a:pt x="1069340" y="1330960"/>
                  </a:lnTo>
                  <a:lnTo>
                    <a:pt x="1162050" y="1268730"/>
                  </a:lnTo>
                  <a:lnTo>
                    <a:pt x="1216660" y="1217930"/>
                  </a:lnTo>
                  <a:lnTo>
                    <a:pt x="1267460" y="1162050"/>
                  </a:lnTo>
                  <a:lnTo>
                    <a:pt x="1310640" y="1102360"/>
                  </a:lnTo>
                  <a:lnTo>
                    <a:pt x="1347470" y="1037590"/>
                  </a:lnTo>
                  <a:lnTo>
                    <a:pt x="1377950" y="969010"/>
                  </a:lnTo>
                  <a:lnTo>
                    <a:pt x="1400810" y="897890"/>
                  </a:lnTo>
                  <a:lnTo>
                    <a:pt x="1417320" y="825500"/>
                  </a:lnTo>
                  <a:lnTo>
                    <a:pt x="1424940" y="750570"/>
                  </a:lnTo>
                  <a:lnTo>
                    <a:pt x="1426210" y="713740"/>
                  </a:lnTo>
                  <a:lnTo>
                    <a:pt x="1424940" y="676910"/>
                  </a:lnTo>
                  <a:lnTo>
                    <a:pt x="1422400" y="638810"/>
                  </a:lnTo>
                  <a:lnTo>
                    <a:pt x="1410970" y="565150"/>
                  </a:lnTo>
                  <a:lnTo>
                    <a:pt x="1379220" y="458470"/>
                  </a:lnTo>
                  <a:lnTo>
                    <a:pt x="1348740" y="389889"/>
                  </a:lnTo>
                  <a:lnTo>
                    <a:pt x="1310640" y="325120"/>
                  </a:lnTo>
                  <a:lnTo>
                    <a:pt x="1267460" y="265430"/>
                  </a:lnTo>
                  <a:lnTo>
                    <a:pt x="1217930" y="209550"/>
                  </a:lnTo>
                  <a:lnTo>
                    <a:pt x="1162050" y="158750"/>
                  </a:lnTo>
                  <a:lnTo>
                    <a:pt x="1101090" y="115570"/>
                  </a:lnTo>
                  <a:lnTo>
                    <a:pt x="1036320" y="78739"/>
                  </a:lnTo>
                  <a:lnTo>
                    <a:pt x="969010" y="48260"/>
                  </a:lnTo>
                  <a:lnTo>
                    <a:pt x="897890" y="25400"/>
                  </a:lnTo>
                  <a:lnTo>
                    <a:pt x="824230" y="8889"/>
                  </a:lnTo>
                  <a:lnTo>
                    <a:pt x="750570" y="1270"/>
                  </a:lnTo>
                  <a:lnTo>
                    <a:pt x="712470" y="0"/>
                  </a:lnTo>
                  <a:close/>
                </a:path>
              </a:pathLst>
            </a:custGeom>
            <a:solidFill>
              <a:srgbClr val="4E80BC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36089" y="3126739"/>
              <a:ext cx="1426210" cy="1427480"/>
            </a:xfrm>
            <a:custGeom>
              <a:avLst/>
              <a:gdLst/>
              <a:ahLst/>
              <a:cxnLst/>
              <a:rect l="l" t="t" r="r" b="b"/>
              <a:pathLst>
                <a:path w="1426210" h="1427479">
                  <a:moveTo>
                    <a:pt x="0" y="713740"/>
                  </a:moveTo>
                  <a:lnTo>
                    <a:pt x="1270" y="676910"/>
                  </a:lnTo>
                  <a:lnTo>
                    <a:pt x="3810" y="638810"/>
                  </a:lnTo>
                  <a:lnTo>
                    <a:pt x="15240" y="565150"/>
                  </a:lnTo>
                  <a:lnTo>
                    <a:pt x="34290" y="494030"/>
                  </a:lnTo>
                  <a:lnTo>
                    <a:pt x="60960" y="424180"/>
                  </a:lnTo>
                  <a:lnTo>
                    <a:pt x="95250" y="356870"/>
                  </a:lnTo>
                  <a:lnTo>
                    <a:pt x="135890" y="294639"/>
                  </a:lnTo>
                  <a:lnTo>
                    <a:pt x="182880" y="236220"/>
                  </a:lnTo>
                  <a:lnTo>
                    <a:pt x="236220" y="184150"/>
                  </a:lnTo>
                  <a:lnTo>
                    <a:pt x="264160" y="158750"/>
                  </a:lnTo>
                  <a:lnTo>
                    <a:pt x="325120" y="115570"/>
                  </a:lnTo>
                  <a:lnTo>
                    <a:pt x="389890" y="78739"/>
                  </a:lnTo>
                  <a:lnTo>
                    <a:pt x="457200" y="48260"/>
                  </a:lnTo>
                  <a:lnTo>
                    <a:pt x="528320" y="25400"/>
                  </a:lnTo>
                  <a:lnTo>
                    <a:pt x="601980" y="8889"/>
                  </a:lnTo>
                  <a:lnTo>
                    <a:pt x="638810" y="5080"/>
                  </a:lnTo>
                  <a:lnTo>
                    <a:pt x="675640" y="1270"/>
                  </a:lnTo>
                  <a:lnTo>
                    <a:pt x="712470" y="0"/>
                  </a:lnTo>
                  <a:lnTo>
                    <a:pt x="750570" y="1270"/>
                  </a:lnTo>
                  <a:lnTo>
                    <a:pt x="787400" y="5080"/>
                  </a:lnTo>
                  <a:lnTo>
                    <a:pt x="861060" y="16510"/>
                  </a:lnTo>
                  <a:lnTo>
                    <a:pt x="933450" y="35560"/>
                  </a:lnTo>
                  <a:lnTo>
                    <a:pt x="1003300" y="62230"/>
                  </a:lnTo>
                  <a:lnTo>
                    <a:pt x="1069340" y="96520"/>
                  </a:lnTo>
                  <a:lnTo>
                    <a:pt x="1131570" y="137160"/>
                  </a:lnTo>
                  <a:lnTo>
                    <a:pt x="1189990" y="184150"/>
                  </a:lnTo>
                  <a:lnTo>
                    <a:pt x="1243330" y="236220"/>
                  </a:lnTo>
                  <a:lnTo>
                    <a:pt x="1290320" y="294639"/>
                  </a:lnTo>
                  <a:lnTo>
                    <a:pt x="1330960" y="356870"/>
                  </a:lnTo>
                  <a:lnTo>
                    <a:pt x="1363980" y="424180"/>
                  </a:lnTo>
                  <a:lnTo>
                    <a:pt x="1379220" y="458470"/>
                  </a:lnTo>
                  <a:lnTo>
                    <a:pt x="1390650" y="494030"/>
                  </a:lnTo>
                  <a:lnTo>
                    <a:pt x="1402080" y="529590"/>
                  </a:lnTo>
                  <a:lnTo>
                    <a:pt x="1410970" y="565150"/>
                  </a:lnTo>
                  <a:lnTo>
                    <a:pt x="1417320" y="601980"/>
                  </a:lnTo>
                  <a:lnTo>
                    <a:pt x="1422400" y="638810"/>
                  </a:lnTo>
                  <a:lnTo>
                    <a:pt x="1424940" y="676910"/>
                  </a:lnTo>
                  <a:lnTo>
                    <a:pt x="1426210" y="713740"/>
                  </a:lnTo>
                  <a:lnTo>
                    <a:pt x="1422400" y="788670"/>
                  </a:lnTo>
                  <a:lnTo>
                    <a:pt x="1409700" y="862330"/>
                  </a:lnTo>
                  <a:lnTo>
                    <a:pt x="1390650" y="933450"/>
                  </a:lnTo>
                  <a:lnTo>
                    <a:pt x="1363980" y="1003300"/>
                  </a:lnTo>
                  <a:lnTo>
                    <a:pt x="1330960" y="1070610"/>
                  </a:lnTo>
                  <a:lnTo>
                    <a:pt x="1290320" y="1132840"/>
                  </a:lnTo>
                  <a:lnTo>
                    <a:pt x="1242060" y="1191260"/>
                  </a:lnTo>
                  <a:lnTo>
                    <a:pt x="1189990" y="1243330"/>
                  </a:lnTo>
                  <a:lnTo>
                    <a:pt x="1131570" y="1290320"/>
                  </a:lnTo>
                  <a:lnTo>
                    <a:pt x="1069340" y="1330960"/>
                  </a:lnTo>
                  <a:lnTo>
                    <a:pt x="1003300" y="1365250"/>
                  </a:lnTo>
                  <a:lnTo>
                    <a:pt x="967740" y="1379220"/>
                  </a:lnTo>
                  <a:lnTo>
                    <a:pt x="897890" y="1402080"/>
                  </a:lnTo>
                  <a:lnTo>
                    <a:pt x="824230" y="1418590"/>
                  </a:lnTo>
                  <a:lnTo>
                    <a:pt x="787400" y="1422400"/>
                  </a:lnTo>
                  <a:lnTo>
                    <a:pt x="750570" y="1426210"/>
                  </a:lnTo>
                  <a:lnTo>
                    <a:pt x="712470" y="1427480"/>
                  </a:lnTo>
                  <a:lnTo>
                    <a:pt x="712470" y="1426210"/>
                  </a:lnTo>
                  <a:lnTo>
                    <a:pt x="675640" y="1424940"/>
                  </a:lnTo>
                  <a:lnTo>
                    <a:pt x="637540" y="1422400"/>
                  </a:lnTo>
                  <a:lnTo>
                    <a:pt x="563880" y="1410970"/>
                  </a:lnTo>
                  <a:lnTo>
                    <a:pt x="492760" y="1391920"/>
                  </a:lnTo>
                  <a:lnTo>
                    <a:pt x="422910" y="1365250"/>
                  </a:lnTo>
                  <a:lnTo>
                    <a:pt x="355600" y="1330960"/>
                  </a:lnTo>
                  <a:lnTo>
                    <a:pt x="293370" y="1290320"/>
                  </a:lnTo>
                  <a:lnTo>
                    <a:pt x="234950" y="1243330"/>
                  </a:lnTo>
                  <a:lnTo>
                    <a:pt x="182880" y="1191260"/>
                  </a:lnTo>
                  <a:lnTo>
                    <a:pt x="135890" y="1132840"/>
                  </a:lnTo>
                  <a:lnTo>
                    <a:pt x="95250" y="1070610"/>
                  </a:lnTo>
                  <a:lnTo>
                    <a:pt x="60960" y="1003300"/>
                  </a:lnTo>
                  <a:lnTo>
                    <a:pt x="34290" y="933450"/>
                  </a:lnTo>
                  <a:lnTo>
                    <a:pt x="15240" y="862330"/>
                  </a:lnTo>
                  <a:lnTo>
                    <a:pt x="3810" y="787400"/>
                  </a:lnTo>
                  <a:lnTo>
                    <a:pt x="0" y="750570"/>
                  </a:lnTo>
                  <a:lnTo>
                    <a:pt x="0" y="713740"/>
                  </a:lnTo>
                  <a:close/>
                </a:path>
                <a:path w="1426210" h="1427479">
                  <a:moveTo>
                    <a:pt x="0" y="0"/>
                  </a:moveTo>
                  <a:lnTo>
                    <a:pt x="0" y="0"/>
                  </a:lnTo>
                </a:path>
                <a:path w="1426210" h="1427479">
                  <a:moveTo>
                    <a:pt x="1426210" y="1427480"/>
                  </a:moveTo>
                  <a:lnTo>
                    <a:pt x="1426210" y="1427480"/>
                  </a:lnTo>
                </a:path>
              </a:pathLst>
            </a:custGeom>
            <a:ln w="255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049779" y="3581400"/>
            <a:ext cx="797560" cy="518159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78105" marR="5080" indent="-66040">
              <a:lnSpc>
                <a:spcPts val="1839"/>
              </a:lnSpc>
              <a:spcBef>
                <a:spcPts val="325"/>
              </a:spcBef>
            </a:pPr>
            <a:r>
              <a:rPr sz="1700" dirty="0">
                <a:latin typeface="Carlito"/>
                <a:cs typeface="Carlito"/>
              </a:rPr>
              <a:t>Giáo</a:t>
            </a:r>
            <a:r>
              <a:rPr sz="1700" spc="-10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dục  </a:t>
            </a:r>
            <a:r>
              <a:rPr sz="1700" spc="-5" dirty="0">
                <a:latin typeface="Carlito"/>
                <a:cs typeface="Carlito"/>
              </a:rPr>
              <a:t>đại</a:t>
            </a:r>
            <a:r>
              <a:rPr sz="1700" spc="-4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học</a:t>
            </a:r>
            <a:endParaRPr sz="17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4432" y="1978342"/>
            <a:ext cx="756285" cy="1069975"/>
            <a:chOff x="1174432" y="1978342"/>
            <a:chExt cx="756285" cy="1069975"/>
          </a:xfrm>
        </p:grpSpPr>
        <p:sp>
          <p:nvSpPr>
            <p:cNvPr id="3" name="object 3"/>
            <p:cNvSpPr/>
            <p:nvPr/>
          </p:nvSpPr>
          <p:spPr>
            <a:xfrm>
              <a:off x="1187449" y="1991359"/>
              <a:ext cx="730250" cy="1043940"/>
            </a:xfrm>
            <a:custGeom>
              <a:avLst/>
              <a:gdLst/>
              <a:ahLst/>
              <a:cxnLst/>
              <a:rect l="l" t="t" r="r" b="b"/>
              <a:pathLst>
                <a:path w="730250" h="1043939">
                  <a:moveTo>
                    <a:pt x="0" y="0"/>
                  </a:moveTo>
                  <a:lnTo>
                    <a:pt x="0" y="678179"/>
                  </a:lnTo>
                  <a:lnTo>
                    <a:pt x="365759" y="1043939"/>
                  </a:lnTo>
                  <a:lnTo>
                    <a:pt x="730250" y="678179"/>
                  </a:lnTo>
                  <a:lnTo>
                    <a:pt x="730250" y="365760"/>
                  </a:lnTo>
                  <a:lnTo>
                    <a:pt x="365759" y="365760"/>
                  </a:lnTo>
                  <a:lnTo>
                    <a:pt x="0" y="0"/>
                  </a:lnTo>
                  <a:close/>
                </a:path>
                <a:path w="730250" h="1043939">
                  <a:moveTo>
                    <a:pt x="730250" y="0"/>
                  </a:moveTo>
                  <a:lnTo>
                    <a:pt x="365759" y="365760"/>
                  </a:lnTo>
                  <a:lnTo>
                    <a:pt x="730250" y="365760"/>
                  </a:lnTo>
                  <a:lnTo>
                    <a:pt x="73025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87449" y="1991359"/>
              <a:ext cx="730250" cy="1043940"/>
            </a:xfrm>
            <a:custGeom>
              <a:avLst/>
              <a:gdLst/>
              <a:ahLst/>
              <a:cxnLst/>
              <a:rect l="l" t="t" r="r" b="b"/>
              <a:pathLst>
                <a:path w="730250" h="1043939">
                  <a:moveTo>
                    <a:pt x="730250" y="0"/>
                  </a:moveTo>
                  <a:lnTo>
                    <a:pt x="730250" y="678179"/>
                  </a:lnTo>
                  <a:lnTo>
                    <a:pt x="365759" y="1043939"/>
                  </a:lnTo>
                  <a:lnTo>
                    <a:pt x="0" y="678179"/>
                  </a:lnTo>
                  <a:lnTo>
                    <a:pt x="0" y="0"/>
                  </a:lnTo>
                  <a:lnTo>
                    <a:pt x="365759" y="365760"/>
                  </a:lnTo>
                  <a:lnTo>
                    <a:pt x="730250" y="0"/>
                  </a:lnTo>
                  <a:close/>
                </a:path>
                <a:path w="730250" h="1043939">
                  <a:moveTo>
                    <a:pt x="730250" y="0"/>
                  </a:moveTo>
                  <a:lnTo>
                    <a:pt x="730250" y="0"/>
                  </a:lnTo>
                </a:path>
                <a:path w="730250" h="1043939">
                  <a:moveTo>
                    <a:pt x="0" y="1043939"/>
                  </a:moveTo>
                  <a:lnTo>
                    <a:pt x="0" y="1043939"/>
                  </a:lnTo>
                </a:path>
              </a:pathLst>
            </a:custGeom>
            <a:ln w="25518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82369" y="2409190"/>
            <a:ext cx="7385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rlito"/>
                <a:cs typeface="Carlito"/>
              </a:rPr>
              <a:t>Nghiên</a:t>
            </a:r>
            <a:r>
              <a:rPr sz="1200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rlito"/>
                <a:cs typeface="Carlito"/>
              </a:rPr>
              <a:t>cứu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904682" y="1978342"/>
            <a:ext cx="6569075" cy="704215"/>
            <a:chOff x="1904682" y="1978342"/>
            <a:chExt cx="6569075" cy="704215"/>
          </a:xfrm>
        </p:grpSpPr>
        <p:sp>
          <p:nvSpPr>
            <p:cNvPr id="7" name="object 7"/>
            <p:cNvSpPr/>
            <p:nvPr/>
          </p:nvSpPr>
          <p:spPr>
            <a:xfrm>
              <a:off x="1917700" y="1991359"/>
              <a:ext cx="6543040" cy="678180"/>
            </a:xfrm>
            <a:custGeom>
              <a:avLst/>
              <a:gdLst/>
              <a:ahLst/>
              <a:cxnLst/>
              <a:rect l="l" t="t" r="r" b="b"/>
              <a:pathLst>
                <a:path w="6543040" h="678180">
                  <a:moveTo>
                    <a:pt x="6435090" y="0"/>
                  </a:moveTo>
                  <a:lnTo>
                    <a:pt x="0" y="0"/>
                  </a:lnTo>
                  <a:lnTo>
                    <a:pt x="0" y="678179"/>
                  </a:lnTo>
                  <a:lnTo>
                    <a:pt x="6435090" y="678179"/>
                  </a:lnTo>
                  <a:lnTo>
                    <a:pt x="6441440" y="676910"/>
                  </a:lnTo>
                  <a:lnTo>
                    <a:pt x="6447790" y="676910"/>
                  </a:lnTo>
                  <a:lnTo>
                    <a:pt x="6452870" y="675639"/>
                  </a:lnTo>
                  <a:lnTo>
                    <a:pt x="6459220" y="674369"/>
                  </a:lnTo>
                  <a:lnTo>
                    <a:pt x="6464300" y="673100"/>
                  </a:lnTo>
                  <a:lnTo>
                    <a:pt x="6469380" y="670560"/>
                  </a:lnTo>
                  <a:lnTo>
                    <a:pt x="6475730" y="668019"/>
                  </a:lnTo>
                  <a:lnTo>
                    <a:pt x="6490970" y="660400"/>
                  </a:lnTo>
                  <a:lnTo>
                    <a:pt x="6501130" y="652779"/>
                  </a:lnTo>
                  <a:lnTo>
                    <a:pt x="6504940" y="648969"/>
                  </a:lnTo>
                  <a:lnTo>
                    <a:pt x="6510020" y="645160"/>
                  </a:lnTo>
                  <a:lnTo>
                    <a:pt x="6513830" y="641350"/>
                  </a:lnTo>
                  <a:lnTo>
                    <a:pt x="6521450" y="631189"/>
                  </a:lnTo>
                  <a:lnTo>
                    <a:pt x="6523990" y="627379"/>
                  </a:lnTo>
                  <a:lnTo>
                    <a:pt x="6527800" y="622300"/>
                  </a:lnTo>
                  <a:lnTo>
                    <a:pt x="6530340" y="615950"/>
                  </a:lnTo>
                  <a:lnTo>
                    <a:pt x="6535420" y="605789"/>
                  </a:lnTo>
                  <a:lnTo>
                    <a:pt x="6536690" y="600710"/>
                  </a:lnTo>
                  <a:lnTo>
                    <a:pt x="6539230" y="594360"/>
                  </a:lnTo>
                  <a:lnTo>
                    <a:pt x="6540500" y="589279"/>
                  </a:lnTo>
                  <a:lnTo>
                    <a:pt x="6541770" y="582929"/>
                  </a:lnTo>
                  <a:lnTo>
                    <a:pt x="6541770" y="577850"/>
                  </a:lnTo>
                  <a:lnTo>
                    <a:pt x="6543040" y="571500"/>
                  </a:lnTo>
                  <a:lnTo>
                    <a:pt x="6543040" y="107950"/>
                  </a:lnTo>
                  <a:lnTo>
                    <a:pt x="6541770" y="101600"/>
                  </a:lnTo>
                  <a:lnTo>
                    <a:pt x="6541770" y="96519"/>
                  </a:lnTo>
                  <a:lnTo>
                    <a:pt x="6539230" y="83819"/>
                  </a:lnTo>
                  <a:lnTo>
                    <a:pt x="6536690" y="78739"/>
                  </a:lnTo>
                  <a:lnTo>
                    <a:pt x="6535420" y="72389"/>
                  </a:lnTo>
                  <a:lnTo>
                    <a:pt x="6527800" y="57150"/>
                  </a:lnTo>
                  <a:lnTo>
                    <a:pt x="6523990" y="52069"/>
                  </a:lnTo>
                  <a:lnTo>
                    <a:pt x="6521450" y="46989"/>
                  </a:lnTo>
                  <a:lnTo>
                    <a:pt x="6517640" y="41910"/>
                  </a:lnTo>
                  <a:lnTo>
                    <a:pt x="6513830" y="38100"/>
                  </a:lnTo>
                  <a:lnTo>
                    <a:pt x="6510020" y="33019"/>
                  </a:lnTo>
                  <a:lnTo>
                    <a:pt x="6504940" y="29210"/>
                  </a:lnTo>
                  <a:lnTo>
                    <a:pt x="6501130" y="25400"/>
                  </a:lnTo>
                  <a:lnTo>
                    <a:pt x="6496050" y="21589"/>
                  </a:lnTo>
                  <a:lnTo>
                    <a:pt x="6490970" y="19050"/>
                  </a:lnTo>
                  <a:lnTo>
                    <a:pt x="6485890" y="15239"/>
                  </a:lnTo>
                  <a:lnTo>
                    <a:pt x="6470650" y="7619"/>
                  </a:lnTo>
                  <a:lnTo>
                    <a:pt x="6464300" y="6350"/>
                  </a:lnTo>
                  <a:lnTo>
                    <a:pt x="6459220" y="5079"/>
                  </a:lnTo>
                  <a:lnTo>
                    <a:pt x="6452870" y="2539"/>
                  </a:lnTo>
                  <a:lnTo>
                    <a:pt x="6447790" y="2539"/>
                  </a:lnTo>
                  <a:lnTo>
                    <a:pt x="6435090" y="0"/>
                  </a:lnTo>
                  <a:close/>
                </a:path>
              </a:pathLst>
            </a:custGeom>
            <a:solidFill>
              <a:srgbClr val="FFFFFF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17700" y="1991359"/>
              <a:ext cx="6543040" cy="678180"/>
            </a:xfrm>
            <a:custGeom>
              <a:avLst/>
              <a:gdLst/>
              <a:ahLst/>
              <a:cxnLst/>
              <a:rect l="l" t="t" r="r" b="b"/>
              <a:pathLst>
                <a:path w="6543040" h="678180">
                  <a:moveTo>
                    <a:pt x="6543040" y="113029"/>
                  </a:moveTo>
                  <a:lnTo>
                    <a:pt x="6543040" y="565150"/>
                  </a:lnTo>
                  <a:lnTo>
                    <a:pt x="6543040" y="571500"/>
                  </a:lnTo>
                  <a:lnTo>
                    <a:pt x="6541770" y="577850"/>
                  </a:lnTo>
                  <a:lnTo>
                    <a:pt x="6541770" y="582929"/>
                  </a:lnTo>
                  <a:lnTo>
                    <a:pt x="6540500" y="589279"/>
                  </a:lnTo>
                  <a:lnTo>
                    <a:pt x="6539230" y="594360"/>
                  </a:lnTo>
                  <a:lnTo>
                    <a:pt x="6536690" y="600710"/>
                  </a:lnTo>
                  <a:lnTo>
                    <a:pt x="6535420" y="605789"/>
                  </a:lnTo>
                  <a:lnTo>
                    <a:pt x="6532880" y="610869"/>
                  </a:lnTo>
                  <a:lnTo>
                    <a:pt x="6530340" y="615950"/>
                  </a:lnTo>
                  <a:lnTo>
                    <a:pt x="6527800" y="622300"/>
                  </a:lnTo>
                  <a:lnTo>
                    <a:pt x="6523990" y="627379"/>
                  </a:lnTo>
                  <a:lnTo>
                    <a:pt x="6504940" y="648969"/>
                  </a:lnTo>
                  <a:lnTo>
                    <a:pt x="6501130" y="652779"/>
                  </a:lnTo>
                  <a:lnTo>
                    <a:pt x="6496050" y="656589"/>
                  </a:lnTo>
                  <a:lnTo>
                    <a:pt x="6490970" y="660400"/>
                  </a:lnTo>
                  <a:lnTo>
                    <a:pt x="6485890" y="662939"/>
                  </a:lnTo>
                  <a:lnTo>
                    <a:pt x="6480809" y="665479"/>
                  </a:lnTo>
                  <a:lnTo>
                    <a:pt x="6475730" y="668019"/>
                  </a:lnTo>
                  <a:lnTo>
                    <a:pt x="6469380" y="670560"/>
                  </a:lnTo>
                  <a:lnTo>
                    <a:pt x="6464300" y="673100"/>
                  </a:lnTo>
                  <a:lnTo>
                    <a:pt x="6459220" y="674369"/>
                  </a:lnTo>
                  <a:lnTo>
                    <a:pt x="6452870" y="675639"/>
                  </a:lnTo>
                  <a:lnTo>
                    <a:pt x="6447790" y="676910"/>
                  </a:lnTo>
                  <a:lnTo>
                    <a:pt x="6441440" y="676910"/>
                  </a:lnTo>
                  <a:lnTo>
                    <a:pt x="6435090" y="678179"/>
                  </a:lnTo>
                  <a:lnTo>
                    <a:pt x="6430009" y="678179"/>
                  </a:lnTo>
                  <a:lnTo>
                    <a:pt x="0" y="678179"/>
                  </a:lnTo>
                  <a:lnTo>
                    <a:pt x="0" y="0"/>
                  </a:lnTo>
                  <a:lnTo>
                    <a:pt x="6430009" y="0"/>
                  </a:lnTo>
                  <a:lnTo>
                    <a:pt x="6435090" y="0"/>
                  </a:lnTo>
                  <a:lnTo>
                    <a:pt x="6441440" y="1269"/>
                  </a:lnTo>
                  <a:lnTo>
                    <a:pt x="6447790" y="2539"/>
                  </a:lnTo>
                  <a:lnTo>
                    <a:pt x="6452870" y="2539"/>
                  </a:lnTo>
                  <a:lnTo>
                    <a:pt x="6459220" y="5079"/>
                  </a:lnTo>
                  <a:lnTo>
                    <a:pt x="6464300" y="6350"/>
                  </a:lnTo>
                  <a:lnTo>
                    <a:pt x="6470650" y="7619"/>
                  </a:lnTo>
                  <a:lnTo>
                    <a:pt x="6475730" y="10160"/>
                  </a:lnTo>
                  <a:lnTo>
                    <a:pt x="6480809" y="12700"/>
                  </a:lnTo>
                  <a:lnTo>
                    <a:pt x="6485890" y="15239"/>
                  </a:lnTo>
                  <a:lnTo>
                    <a:pt x="6490970" y="19050"/>
                  </a:lnTo>
                  <a:lnTo>
                    <a:pt x="6496050" y="21589"/>
                  </a:lnTo>
                  <a:lnTo>
                    <a:pt x="6501130" y="25400"/>
                  </a:lnTo>
                  <a:lnTo>
                    <a:pt x="6504940" y="29210"/>
                  </a:lnTo>
                  <a:lnTo>
                    <a:pt x="6510020" y="33019"/>
                  </a:lnTo>
                  <a:lnTo>
                    <a:pt x="6513830" y="38100"/>
                  </a:lnTo>
                  <a:lnTo>
                    <a:pt x="6517640" y="41910"/>
                  </a:lnTo>
                  <a:lnTo>
                    <a:pt x="6521450" y="46989"/>
                  </a:lnTo>
                  <a:lnTo>
                    <a:pt x="6523990" y="52069"/>
                  </a:lnTo>
                  <a:lnTo>
                    <a:pt x="6527800" y="57150"/>
                  </a:lnTo>
                  <a:lnTo>
                    <a:pt x="6530340" y="62229"/>
                  </a:lnTo>
                  <a:lnTo>
                    <a:pt x="6532880" y="67310"/>
                  </a:lnTo>
                  <a:lnTo>
                    <a:pt x="6535420" y="72389"/>
                  </a:lnTo>
                  <a:lnTo>
                    <a:pt x="6536690" y="78739"/>
                  </a:lnTo>
                  <a:lnTo>
                    <a:pt x="6539230" y="83819"/>
                  </a:lnTo>
                  <a:lnTo>
                    <a:pt x="6540500" y="90169"/>
                  </a:lnTo>
                  <a:lnTo>
                    <a:pt x="6541770" y="96519"/>
                  </a:lnTo>
                  <a:lnTo>
                    <a:pt x="6541770" y="101600"/>
                  </a:lnTo>
                  <a:lnTo>
                    <a:pt x="6543040" y="107950"/>
                  </a:lnTo>
                  <a:lnTo>
                    <a:pt x="6543040" y="113029"/>
                  </a:lnTo>
                  <a:close/>
                </a:path>
                <a:path w="6543040" h="678180">
                  <a:moveTo>
                    <a:pt x="6543040" y="0"/>
                  </a:moveTo>
                  <a:lnTo>
                    <a:pt x="6543040" y="0"/>
                  </a:lnTo>
                </a:path>
                <a:path w="6543040" h="678180">
                  <a:moveTo>
                    <a:pt x="0" y="678179"/>
                  </a:moveTo>
                  <a:lnTo>
                    <a:pt x="0" y="678179"/>
                  </a:lnTo>
                </a:path>
              </a:pathLst>
            </a:custGeom>
            <a:ln w="25518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930459" y="2321559"/>
            <a:ext cx="641731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675" indent="-114935">
              <a:lnSpc>
                <a:spcPct val="100000"/>
              </a:lnSpc>
              <a:spcBef>
                <a:spcPts val="100"/>
              </a:spcBef>
              <a:buFont typeface="OpenSymbol"/>
              <a:buChar char="•"/>
              <a:tabLst>
                <a:tab pos="194310" algn="l"/>
              </a:tabLst>
            </a:pPr>
            <a:r>
              <a:rPr sz="1300" spc="-5" dirty="0">
                <a:latin typeface="Carlito"/>
                <a:cs typeface="Carlito"/>
              </a:rPr>
              <a:t>Đóng </a:t>
            </a:r>
            <a:r>
              <a:rPr sz="1300" spc="-10" dirty="0">
                <a:latin typeface="Carlito"/>
                <a:cs typeface="Carlito"/>
              </a:rPr>
              <a:t>góp </a:t>
            </a:r>
            <a:r>
              <a:rPr sz="1300" spc="-5" dirty="0">
                <a:latin typeface="Carlito"/>
                <a:cs typeface="Carlito"/>
              </a:rPr>
              <a:t>bằng cách </a:t>
            </a:r>
            <a:r>
              <a:rPr sz="1300" spc="-10" dirty="0">
                <a:latin typeface="Carlito"/>
                <a:cs typeface="Carlito"/>
              </a:rPr>
              <a:t>xác </a:t>
            </a:r>
            <a:r>
              <a:rPr sz="1300" dirty="0">
                <a:latin typeface="Carlito"/>
                <a:cs typeface="Carlito"/>
              </a:rPr>
              <a:t>định nhu </a:t>
            </a:r>
            <a:r>
              <a:rPr sz="1300" spc="-10" dirty="0">
                <a:latin typeface="Carlito"/>
                <a:cs typeface="Carlito"/>
              </a:rPr>
              <a:t>cầu </a:t>
            </a:r>
            <a:r>
              <a:rPr sz="1300" spc="-15" dirty="0">
                <a:latin typeface="Carlito"/>
                <a:cs typeface="Carlito"/>
              </a:rPr>
              <a:t>về </a:t>
            </a:r>
            <a:r>
              <a:rPr sz="1300" spc="-5" dirty="0">
                <a:latin typeface="Carlito"/>
                <a:cs typeface="Carlito"/>
              </a:rPr>
              <a:t>kỹ </a:t>
            </a:r>
            <a:r>
              <a:rPr sz="1300" dirty="0">
                <a:latin typeface="Carlito"/>
                <a:cs typeface="Carlito"/>
              </a:rPr>
              <a:t>năng, </a:t>
            </a:r>
            <a:r>
              <a:rPr sz="1300" spc="-5" dirty="0">
                <a:latin typeface="Carlito"/>
                <a:cs typeface="Carlito"/>
              </a:rPr>
              <a:t>năng lực </a:t>
            </a:r>
            <a:r>
              <a:rPr sz="1300" spc="-15" dirty="0">
                <a:latin typeface="Carlito"/>
                <a:cs typeface="Carlito"/>
              </a:rPr>
              <a:t>và </a:t>
            </a:r>
            <a:r>
              <a:rPr sz="1300" spc="-10" dirty="0">
                <a:latin typeface="Carlito"/>
                <a:cs typeface="Carlito"/>
              </a:rPr>
              <a:t>các </a:t>
            </a:r>
            <a:r>
              <a:rPr sz="1300" dirty="0">
                <a:latin typeface="Carlito"/>
                <a:cs typeface="Carlito"/>
              </a:rPr>
              <a:t>lĩnh </a:t>
            </a:r>
            <a:r>
              <a:rPr sz="1300" spc="-5" dirty="0">
                <a:latin typeface="Carlito"/>
                <a:cs typeface="Carlito"/>
              </a:rPr>
              <a:t>vực</a:t>
            </a:r>
            <a:r>
              <a:rPr sz="1300" spc="-35" dirty="0">
                <a:latin typeface="Carlito"/>
                <a:cs typeface="Carlito"/>
              </a:rPr>
              <a:t> </a:t>
            </a:r>
            <a:r>
              <a:rPr sz="1300" spc="-5" dirty="0">
                <a:latin typeface="Carlito"/>
                <a:cs typeface="Carlito"/>
              </a:rPr>
              <a:t>STEM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174432" y="2904172"/>
            <a:ext cx="756285" cy="1069975"/>
            <a:chOff x="1174432" y="2904172"/>
            <a:chExt cx="756285" cy="1069975"/>
          </a:xfrm>
        </p:grpSpPr>
        <p:sp>
          <p:nvSpPr>
            <p:cNvPr id="11" name="object 11"/>
            <p:cNvSpPr/>
            <p:nvPr/>
          </p:nvSpPr>
          <p:spPr>
            <a:xfrm>
              <a:off x="1187449" y="2917190"/>
              <a:ext cx="730250" cy="1043940"/>
            </a:xfrm>
            <a:custGeom>
              <a:avLst/>
              <a:gdLst/>
              <a:ahLst/>
              <a:cxnLst/>
              <a:rect l="l" t="t" r="r" b="b"/>
              <a:pathLst>
                <a:path w="730250" h="1043939">
                  <a:moveTo>
                    <a:pt x="0" y="0"/>
                  </a:moveTo>
                  <a:lnTo>
                    <a:pt x="0" y="678180"/>
                  </a:lnTo>
                  <a:lnTo>
                    <a:pt x="365759" y="1043940"/>
                  </a:lnTo>
                  <a:lnTo>
                    <a:pt x="730250" y="678180"/>
                  </a:lnTo>
                  <a:lnTo>
                    <a:pt x="730250" y="365760"/>
                  </a:lnTo>
                  <a:lnTo>
                    <a:pt x="365759" y="365760"/>
                  </a:lnTo>
                  <a:lnTo>
                    <a:pt x="0" y="0"/>
                  </a:lnTo>
                  <a:close/>
                </a:path>
                <a:path w="730250" h="1043939">
                  <a:moveTo>
                    <a:pt x="730250" y="0"/>
                  </a:moveTo>
                  <a:lnTo>
                    <a:pt x="365759" y="365760"/>
                  </a:lnTo>
                  <a:lnTo>
                    <a:pt x="730250" y="365760"/>
                  </a:lnTo>
                  <a:lnTo>
                    <a:pt x="73025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87449" y="2917190"/>
              <a:ext cx="730250" cy="1043940"/>
            </a:xfrm>
            <a:custGeom>
              <a:avLst/>
              <a:gdLst/>
              <a:ahLst/>
              <a:cxnLst/>
              <a:rect l="l" t="t" r="r" b="b"/>
              <a:pathLst>
                <a:path w="730250" h="1043939">
                  <a:moveTo>
                    <a:pt x="730250" y="0"/>
                  </a:moveTo>
                  <a:lnTo>
                    <a:pt x="730250" y="678180"/>
                  </a:lnTo>
                  <a:lnTo>
                    <a:pt x="365759" y="1043940"/>
                  </a:lnTo>
                  <a:lnTo>
                    <a:pt x="0" y="678180"/>
                  </a:lnTo>
                  <a:lnTo>
                    <a:pt x="0" y="0"/>
                  </a:lnTo>
                  <a:lnTo>
                    <a:pt x="365759" y="365760"/>
                  </a:lnTo>
                  <a:lnTo>
                    <a:pt x="730250" y="0"/>
                  </a:lnTo>
                  <a:close/>
                </a:path>
                <a:path w="730250" h="1043939">
                  <a:moveTo>
                    <a:pt x="730250" y="0"/>
                  </a:moveTo>
                  <a:lnTo>
                    <a:pt x="730250" y="0"/>
                  </a:lnTo>
                </a:path>
                <a:path w="730250" h="1043939">
                  <a:moveTo>
                    <a:pt x="0" y="1043940"/>
                  </a:moveTo>
                  <a:lnTo>
                    <a:pt x="0" y="1043940"/>
                  </a:lnTo>
                </a:path>
              </a:pathLst>
            </a:custGeom>
            <a:ln w="25518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244600" y="3202940"/>
            <a:ext cx="617220" cy="47244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-635" algn="ctr">
              <a:lnSpc>
                <a:spcPts val="1130"/>
              </a:lnSpc>
              <a:spcBef>
                <a:spcPts val="245"/>
              </a:spcBef>
            </a:pPr>
            <a:r>
              <a:rPr sz="1050" spc="-10" dirty="0">
                <a:solidFill>
                  <a:srgbClr val="FFFFFF"/>
                </a:solidFill>
                <a:latin typeface="Carlito"/>
                <a:cs typeface="Carlito"/>
              </a:rPr>
              <a:t>Chương  </a:t>
            </a:r>
            <a:r>
              <a:rPr sz="1050" spc="-5" dirty="0">
                <a:solidFill>
                  <a:srgbClr val="FFFFFF"/>
                </a:solidFill>
                <a:latin typeface="Carlito"/>
                <a:cs typeface="Carlito"/>
              </a:rPr>
              <a:t>trình</a:t>
            </a:r>
            <a:r>
              <a:rPr sz="1050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050" spc="-15" dirty="0">
                <a:solidFill>
                  <a:srgbClr val="FFFFFF"/>
                </a:solidFill>
                <a:latin typeface="Carlito"/>
                <a:cs typeface="Carlito"/>
              </a:rPr>
              <a:t>STEM  </a:t>
            </a:r>
            <a:r>
              <a:rPr sz="1050" spc="-5" dirty="0">
                <a:solidFill>
                  <a:srgbClr val="FFFFFF"/>
                </a:solidFill>
                <a:latin typeface="Carlito"/>
                <a:cs typeface="Carlito"/>
              </a:rPr>
              <a:t>quốc</a:t>
            </a:r>
            <a:r>
              <a:rPr sz="105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rlito"/>
                <a:cs typeface="Carlito"/>
              </a:rPr>
              <a:t>gia</a:t>
            </a:r>
            <a:endParaRPr sz="105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904682" y="2904172"/>
            <a:ext cx="6569075" cy="705485"/>
            <a:chOff x="1904682" y="2904172"/>
            <a:chExt cx="6569075" cy="705485"/>
          </a:xfrm>
        </p:grpSpPr>
        <p:sp>
          <p:nvSpPr>
            <p:cNvPr id="15" name="object 15"/>
            <p:cNvSpPr/>
            <p:nvPr/>
          </p:nvSpPr>
          <p:spPr>
            <a:xfrm>
              <a:off x="1917700" y="2917190"/>
              <a:ext cx="6543040" cy="679450"/>
            </a:xfrm>
            <a:custGeom>
              <a:avLst/>
              <a:gdLst/>
              <a:ahLst/>
              <a:cxnLst/>
              <a:rect l="l" t="t" r="r" b="b"/>
              <a:pathLst>
                <a:path w="6543040" h="679450">
                  <a:moveTo>
                    <a:pt x="6435090" y="0"/>
                  </a:moveTo>
                  <a:lnTo>
                    <a:pt x="0" y="0"/>
                  </a:lnTo>
                  <a:lnTo>
                    <a:pt x="0" y="679450"/>
                  </a:lnTo>
                  <a:lnTo>
                    <a:pt x="6441440" y="678180"/>
                  </a:lnTo>
                  <a:lnTo>
                    <a:pt x="6447790" y="676910"/>
                  </a:lnTo>
                  <a:lnTo>
                    <a:pt x="6452870" y="675639"/>
                  </a:lnTo>
                  <a:lnTo>
                    <a:pt x="6459220" y="674370"/>
                  </a:lnTo>
                  <a:lnTo>
                    <a:pt x="6464300" y="673100"/>
                  </a:lnTo>
                  <a:lnTo>
                    <a:pt x="6469380" y="670560"/>
                  </a:lnTo>
                  <a:lnTo>
                    <a:pt x="6475730" y="669289"/>
                  </a:lnTo>
                  <a:lnTo>
                    <a:pt x="6480809" y="666750"/>
                  </a:lnTo>
                  <a:lnTo>
                    <a:pt x="6485890" y="662939"/>
                  </a:lnTo>
                  <a:lnTo>
                    <a:pt x="6490970" y="660400"/>
                  </a:lnTo>
                  <a:lnTo>
                    <a:pt x="6501130" y="652780"/>
                  </a:lnTo>
                  <a:lnTo>
                    <a:pt x="6504940" y="650239"/>
                  </a:lnTo>
                  <a:lnTo>
                    <a:pt x="6513830" y="641350"/>
                  </a:lnTo>
                  <a:lnTo>
                    <a:pt x="6517640" y="636270"/>
                  </a:lnTo>
                  <a:lnTo>
                    <a:pt x="6521450" y="632460"/>
                  </a:lnTo>
                  <a:lnTo>
                    <a:pt x="6523990" y="627380"/>
                  </a:lnTo>
                  <a:lnTo>
                    <a:pt x="6527800" y="622300"/>
                  </a:lnTo>
                  <a:lnTo>
                    <a:pt x="6532880" y="612139"/>
                  </a:lnTo>
                  <a:lnTo>
                    <a:pt x="6535420" y="605789"/>
                  </a:lnTo>
                  <a:lnTo>
                    <a:pt x="6536690" y="600710"/>
                  </a:lnTo>
                  <a:lnTo>
                    <a:pt x="6539230" y="594360"/>
                  </a:lnTo>
                  <a:lnTo>
                    <a:pt x="6540500" y="589280"/>
                  </a:lnTo>
                  <a:lnTo>
                    <a:pt x="6541770" y="582930"/>
                  </a:lnTo>
                  <a:lnTo>
                    <a:pt x="6541770" y="577850"/>
                  </a:lnTo>
                  <a:lnTo>
                    <a:pt x="6543040" y="571500"/>
                  </a:lnTo>
                  <a:lnTo>
                    <a:pt x="6543040" y="107950"/>
                  </a:lnTo>
                  <a:lnTo>
                    <a:pt x="6541770" y="101600"/>
                  </a:lnTo>
                  <a:lnTo>
                    <a:pt x="6541770" y="96520"/>
                  </a:lnTo>
                  <a:lnTo>
                    <a:pt x="6540500" y="90170"/>
                  </a:lnTo>
                  <a:lnTo>
                    <a:pt x="6539230" y="85089"/>
                  </a:lnTo>
                  <a:lnTo>
                    <a:pt x="6536690" y="78739"/>
                  </a:lnTo>
                  <a:lnTo>
                    <a:pt x="6535420" y="72389"/>
                  </a:lnTo>
                  <a:lnTo>
                    <a:pt x="6527800" y="57150"/>
                  </a:lnTo>
                  <a:lnTo>
                    <a:pt x="6523990" y="52070"/>
                  </a:lnTo>
                  <a:lnTo>
                    <a:pt x="6521450" y="46989"/>
                  </a:lnTo>
                  <a:lnTo>
                    <a:pt x="6517640" y="41910"/>
                  </a:lnTo>
                  <a:lnTo>
                    <a:pt x="6501130" y="25400"/>
                  </a:lnTo>
                  <a:lnTo>
                    <a:pt x="6496050" y="21589"/>
                  </a:lnTo>
                  <a:lnTo>
                    <a:pt x="6490970" y="19050"/>
                  </a:lnTo>
                  <a:lnTo>
                    <a:pt x="6485890" y="15239"/>
                  </a:lnTo>
                  <a:lnTo>
                    <a:pt x="6470650" y="7620"/>
                  </a:lnTo>
                  <a:lnTo>
                    <a:pt x="6464300" y="6350"/>
                  </a:lnTo>
                  <a:lnTo>
                    <a:pt x="6459220" y="5080"/>
                  </a:lnTo>
                  <a:lnTo>
                    <a:pt x="6452870" y="2539"/>
                  </a:lnTo>
                  <a:lnTo>
                    <a:pt x="6447790" y="2539"/>
                  </a:lnTo>
                  <a:lnTo>
                    <a:pt x="6435090" y="0"/>
                  </a:lnTo>
                  <a:close/>
                </a:path>
              </a:pathLst>
            </a:custGeom>
            <a:solidFill>
              <a:srgbClr val="FFFFFF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17700" y="2917190"/>
              <a:ext cx="6543040" cy="679450"/>
            </a:xfrm>
            <a:custGeom>
              <a:avLst/>
              <a:gdLst/>
              <a:ahLst/>
              <a:cxnLst/>
              <a:rect l="l" t="t" r="r" b="b"/>
              <a:pathLst>
                <a:path w="6543040" h="679450">
                  <a:moveTo>
                    <a:pt x="6543040" y="113030"/>
                  </a:moveTo>
                  <a:lnTo>
                    <a:pt x="6543040" y="566420"/>
                  </a:lnTo>
                  <a:lnTo>
                    <a:pt x="6543040" y="571500"/>
                  </a:lnTo>
                  <a:lnTo>
                    <a:pt x="6541770" y="577850"/>
                  </a:lnTo>
                  <a:lnTo>
                    <a:pt x="6541770" y="582930"/>
                  </a:lnTo>
                  <a:lnTo>
                    <a:pt x="6540500" y="589280"/>
                  </a:lnTo>
                  <a:lnTo>
                    <a:pt x="6539230" y="594360"/>
                  </a:lnTo>
                  <a:lnTo>
                    <a:pt x="6536690" y="600710"/>
                  </a:lnTo>
                  <a:lnTo>
                    <a:pt x="6535420" y="605789"/>
                  </a:lnTo>
                  <a:lnTo>
                    <a:pt x="6532880" y="612139"/>
                  </a:lnTo>
                  <a:lnTo>
                    <a:pt x="6530340" y="617220"/>
                  </a:lnTo>
                  <a:lnTo>
                    <a:pt x="6527800" y="622300"/>
                  </a:lnTo>
                  <a:lnTo>
                    <a:pt x="6523990" y="627380"/>
                  </a:lnTo>
                  <a:lnTo>
                    <a:pt x="6521450" y="632460"/>
                  </a:lnTo>
                  <a:lnTo>
                    <a:pt x="6517640" y="636270"/>
                  </a:lnTo>
                  <a:lnTo>
                    <a:pt x="6513830" y="641350"/>
                  </a:lnTo>
                  <a:lnTo>
                    <a:pt x="6510020" y="645160"/>
                  </a:lnTo>
                  <a:lnTo>
                    <a:pt x="6504940" y="650239"/>
                  </a:lnTo>
                  <a:lnTo>
                    <a:pt x="6501130" y="652780"/>
                  </a:lnTo>
                  <a:lnTo>
                    <a:pt x="6496050" y="656589"/>
                  </a:lnTo>
                  <a:lnTo>
                    <a:pt x="6490970" y="660400"/>
                  </a:lnTo>
                  <a:lnTo>
                    <a:pt x="6485890" y="662939"/>
                  </a:lnTo>
                  <a:lnTo>
                    <a:pt x="6480809" y="666750"/>
                  </a:lnTo>
                  <a:lnTo>
                    <a:pt x="6475730" y="669289"/>
                  </a:lnTo>
                  <a:lnTo>
                    <a:pt x="6469380" y="670560"/>
                  </a:lnTo>
                  <a:lnTo>
                    <a:pt x="6464300" y="673100"/>
                  </a:lnTo>
                  <a:lnTo>
                    <a:pt x="6459220" y="674370"/>
                  </a:lnTo>
                  <a:lnTo>
                    <a:pt x="6452870" y="675639"/>
                  </a:lnTo>
                  <a:lnTo>
                    <a:pt x="6447790" y="676910"/>
                  </a:lnTo>
                  <a:lnTo>
                    <a:pt x="6441440" y="678180"/>
                  </a:lnTo>
                  <a:lnTo>
                    <a:pt x="6435090" y="678180"/>
                  </a:lnTo>
                  <a:lnTo>
                    <a:pt x="6430009" y="678180"/>
                  </a:lnTo>
                  <a:lnTo>
                    <a:pt x="0" y="679450"/>
                  </a:lnTo>
                  <a:lnTo>
                    <a:pt x="0" y="0"/>
                  </a:lnTo>
                  <a:lnTo>
                    <a:pt x="6430009" y="0"/>
                  </a:lnTo>
                  <a:lnTo>
                    <a:pt x="6435090" y="0"/>
                  </a:lnTo>
                  <a:lnTo>
                    <a:pt x="6441440" y="1270"/>
                  </a:lnTo>
                  <a:lnTo>
                    <a:pt x="6447790" y="2539"/>
                  </a:lnTo>
                  <a:lnTo>
                    <a:pt x="6452870" y="2539"/>
                  </a:lnTo>
                  <a:lnTo>
                    <a:pt x="6459220" y="5080"/>
                  </a:lnTo>
                  <a:lnTo>
                    <a:pt x="6464300" y="6350"/>
                  </a:lnTo>
                  <a:lnTo>
                    <a:pt x="6470650" y="7620"/>
                  </a:lnTo>
                  <a:lnTo>
                    <a:pt x="6475730" y="10160"/>
                  </a:lnTo>
                  <a:lnTo>
                    <a:pt x="6480809" y="12700"/>
                  </a:lnTo>
                  <a:lnTo>
                    <a:pt x="6485890" y="15239"/>
                  </a:lnTo>
                  <a:lnTo>
                    <a:pt x="6490970" y="19050"/>
                  </a:lnTo>
                  <a:lnTo>
                    <a:pt x="6496050" y="21589"/>
                  </a:lnTo>
                  <a:lnTo>
                    <a:pt x="6501130" y="25400"/>
                  </a:lnTo>
                  <a:lnTo>
                    <a:pt x="6504940" y="29210"/>
                  </a:lnTo>
                  <a:lnTo>
                    <a:pt x="6510020" y="34289"/>
                  </a:lnTo>
                  <a:lnTo>
                    <a:pt x="6513830" y="38100"/>
                  </a:lnTo>
                  <a:lnTo>
                    <a:pt x="6517640" y="41910"/>
                  </a:lnTo>
                  <a:lnTo>
                    <a:pt x="6521450" y="46989"/>
                  </a:lnTo>
                  <a:lnTo>
                    <a:pt x="6523990" y="52070"/>
                  </a:lnTo>
                  <a:lnTo>
                    <a:pt x="6527800" y="57150"/>
                  </a:lnTo>
                  <a:lnTo>
                    <a:pt x="6530340" y="62230"/>
                  </a:lnTo>
                  <a:lnTo>
                    <a:pt x="6532880" y="67310"/>
                  </a:lnTo>
                  <a:lnTo>
                    <a:pt x="6535420" y="72389"/>
                  </a:lnTo>
                  <a:lnTo>
                    <a:pt x="6536690" y="78739"/>
                  </a:lnTo>
                  <a:lnTo>
                    <a:pt x="6539230" y="85089"/>
                  </a:lnTo>
                  <a:lnTo>
                    <a:pt x="6540500" y="90170"/>
                  </a:lnTo>
                  <a:lnTo>
                    <a:pt x="6541770" y="96520"/>
                  </a:lnTo>
                  <a:lnTo>
                    <a:pt x="6541770" y="101600"/>
                  </a:lnTo>
                  <a:lnTo>
                    <a:pt x="6543040" y="107950"/>
                  </a:lnTo>
                  <a:lnTo>
                    <a:pt x="6543040" y="113030"/>
                  </a:lnTo>
                  <a:close/>
                </a:path>
                <a:path w="6543040" h="679450">
                  <a:moveTo>
                    <a:pt x="6543040" y="0"/>
                  </a:moveTo>
                  <a:lnTo>
                    <a:pt x="6543040" y="0"/>
                  </a:lnTo>
                </a:path>
                <a:path w="6543040" h="679450">
                  <a:moveTo>
                    <a:pt x="0" y="679450"/>
                  </a:moveTo>
                  <a:lnTo>
                    <a:pt x="0" y="679450"/>
                  </a:lnTo>
                </a:path>
              </a:pathLst>
            </a:custGeom>
            <a:ln w="25518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905059" y="3044190"/>
            <a:ext cx="6468110" cy="426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075" indent="-114935">
              <a:lnSpc>
                <a:spcPct val="100000"/>
              </a:lnSpc>
              <a:spcBef>
                <a:spcPts val="100"/>
              </a:spcBef>
              <a:buFont typeface="OpenSymbol"/>
              <a:buChar char="•"/>
              <a:tabLst>
                <a:tab pos="219710" algn="l"/>
              </a:tabLst>
            </a:pPr>
            <a:r>
              <a:rPr sz="1300" spc="-5" dirty="0">
                <a:latin typeface="Carlito"/>
                <a:cs typeface="Carlito"/>
              </a:rPr>
              <a:t>Tham </a:t>
            </a:r>
            <a:r>
              <a:rPr sz="1300" dirty="0">
                <a:latin typeface="Carlito"/>
                <a:cs typeface="Carlito"/>
              </a:rPr>
              <a:t>gia </a:t>
            </a:r>
            <a:r>
              <a:rPr sz="1300" spc="-10" dirty="0">
                <a:latin typeface="Carlito"/>
                <a:cs typeface="Carlito"/>
              </a:rPr>
              <a:t>vào </a:t>
            </a:r>
            <a:r>
              <a:rPr sz="1300" spc="-5" dirty="0">
                <a:latin typeface="Carlito"/>
                <a:cs typeface="Carlito"/>
              </a:rPr>
              <a:t>Nhóm tư </a:t>
            </a:r>
            <a:r>
              <a:rPr sz="1300" spc="-15" dirty="0">
                <a:latin typeface="Carlito"/>
                <a:cs typeface="Carlito"/>
              </a:rPr>
              <a:t>vấn </a:t>
            </a:r>
            <a:r>
              <a:rPr sz="1300" spc="-5" dirty="0">
                <a:latin typeface="Carlito"/>
                <a:cs typeface="Carlito"/>
              </a:rPr>
              <a:t>STEM quốc gia </a:t>
            </a:r>
            <a:r>
              <a:rPr sz="1300" spc="-15" dirty="0">
                <a:latin typeface="Carlito"/>
                <a:cs typeface="Carlito"/>
              </a:rPr>
              <a:t>và </a:t>
            </a:r>
            <a:r>
              <a:rPr sz="1300" spc="-20" dirty="0">
                <a:latin typeface="Carlito"/>
                <a:cs typeface="Carlito"/>
              </a:rPr>
              <a:t>xây </a:t>
            </a:r>
            <a:r>
              <a:rPr sz="1300" spc="-5" dirty="0">
                <a:latin typeface="Carlito"/>
                <a:cs typeface="Carlito"/>
              </a:rPr>
              <a:t>dựng mục đích </a:t>
            </a:r>
            <a:r>
              <a:rPr sz="1300" spc="-10" dirty="0">
                <a:latin typeface="Carlito"/>
                <a:cs typeface="Carlito"/>
              </a:rPr>
              <a:t>và </a:t>
            </a:r>
            <a:r>
              <a:rPr sz="1300" spc="-15" dirty="0">
                <a:latin typeface="Carlito"/>
                <a:cs typeface="Carlito"/>
              </a:rPr>
              <a:t>tầm</a:t>
            </a:r>
            <a:r>
              <a:rPr sz="1300" spc="-45" dirty="0">
                <a:latin typeface="Carlito"/>
                <a:cs typeface="Carlito"/>
              </a:rPr>
              <a:t> </a:t>
            </a:r>
            <a:r>
              <a:rPr sz="1300" dirty="0">
                <a:latin typeface="Carlito"/>
                <a:cs typeface="Carlito"/>
              </a:rPr>
              <a:t>nhìn</a:t>
            </a:r>
            <a:endParaRPr sz="1300">
              <a:latin typeface="Carlito"/>
              <a:cs typeface="Carlito"/>
            </a:endParaRPr>
          </a:p>
          <a:p>
            <a:pPr marL="219075" indent="-114935">
              <a:lnSpc>
                <a:spcPct val="100000"/>
              </a:lnSpc>
              <a:spcBef>
                <a:spcPts val="40"/>
              </a:spcBef>
              <a:buFont typeface="OpenSymbol"/>
              <a:buChar char="•"/>
              <a:tabLst>
                <a:tab pos="219710" algn="l"/>
              </a:tabLst>
            </a:pPr>
            <a:r>
              <a:rPr sz="1300" spc="-5" dirty="0">
                <a:latin typeface="Carlito"/>
                <a:cs typeface="Carlito"/>
              </a:rPr>
              <a:t>Đóng góp </a:t>
            </a:r>
            <a:r>
              <a:rPr sz="1300" dirty="0">
                <a:latin typeface="Carlito"/>
                <a:cs typeface="Carlito"/>
              </a:rPr>
              <a:t>cho </a:t>
            </a:r>
            <a:r>
              <a:rPr sz="1300" spc="-10" dirty="0">
                <a:latin typeface="Carlito"/>
                <a:cs typeface="Carlito"/>
              </a:rPr>
              <a:t>các </a:t>
            </a:r>
            <a:r>
              <a:rPr sz="1300" spc="-5" dirty="0">
                <a:latin typeface="Carlito"/>
                <a:cs typeface="Carlito"/>
              </a:rPr>
              <a:t>nhóm </a:t>
            </a:r>
            <a:r>
              <a:rPr sz="1300" dirty="0">
                <a:latin typeface="Carlito"/>
                <a:cs typeface="Carlito"/>
              </a:rPr>
              <a:t>làm </a:t>
            </a:r>
            <a:r>
              <a:rPr sz="1300" spc="-5" dirty="0">
                <a:latin typeface="Carlito"/>
                <a:cs typeface="Carlito"/>
              </a:rPr>
              <a:t>việc </a:t>
            </a:r>
            <a:r>
              <a:rPr sz="1300" dirty="0">
                <a:latin typeface="Carlito"/>
                <a:cs typeface="Carlito"/>
              </a:rPr>
              <a:t>để </a:t>
            </a:r>
            <a:r>
              <a:rPr sz="1300" spc="-5" dirty="0">
                <a:latin typeface="Carlito"/>
                <a:cs typeface="Carlito"/>
              </a:rPr>
              <a:t>phát triển chương trình/chính sách quốc gia cùng </a:t>
            </a:r>
            <a:r>
              <a:rPr sz="1300" spc="-10" dirty="0">
                <a:latin typeface="Carlito"/>
                <a:cs typeface="Carlito"/>
              </a:rPr>
              <a:t>các</a:t>
            </a:r>
            <a:r>
              <a:rPr sz="1300" spc="-55" dirty="0">
                <a:latin typeface="Carlito"/>
                <a:cs typeface="Carlito"/>
              </a:rPr>
              <a:t> </a:t>
            </a:r>
            <a:r>
              <a:rPr sz="1300" spc="-5" dirty="0">
                <a:latin typeface="Carlito"/>
                <a:cs typeface="Carlito"/>
              </a:rPr>
              <a:t>bộ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174432" y="3830002"/>
            <a:ext cx="756285" cy="1068705"/>
            <a:chOff x="1174432" y="3830002"/>
            <a:chExt cx="756285" cy="1068705"/>
          </a:xfrm>
        </p:grpSpPr>
        <p:sp>
          <p:nvSpPr>
            <p:cNvPr id="19" name="object 19"/>
            <p:cNvSpPr/>
            <p:nvPr/>
          </p:nvSpPr>
          <p:spPr>
            <a:xfrm>
              <a:off x="1187449" y="3843020"/>
              <a:ext cx="730250" cy="1042669"/>
            </a:xfrm>
            <a:custGeom>
              <a:avLst/>
              <a:gdLst/>
              <a:ahLst/>
              <a:cxnLst/>
              <a:rect l="l" t="t" r="r" b="b"/>
              <a:pathLst>
                <a:path w="730250" h="1042670">
                  <a:moveTo>
                    <a:pt x="0" y="0"/>
                  </a:moveTo>
                  <a:lnTo>
                    <a:pt x="0" y="678179"/>
                  </a:lnTo>
                  <a:lnTo>
                    <a:pt x="365759" y="1042669"/>
                  </a:lnTo>
                  <a:lnTo>
                    <a:pt x="730250" y="678179"/>
                  </a:lnTo>
                  <a:lnTo>
                    <a:pt x="730250" y="364489"/>
                  </a:lnTo>
                  <a:lnTo>
                    <a:pt x="365759" y="364489"/>
                  </a:lnTo>
                  <a:lnTo>
                    <a:pt x="0" y="0"/>
                  </a:lnTo>
                  <a:close/>
                </a:path>
                <a:path w="730250" h="1042670">
                  <a:moveTo>
                    <a:pt x="730250" y="0"/>
                  </a:moveTo>
                  <a:lnTo>
                    <a:pt x="365759" y="364489"/>
                  </a:lnTo>
                  <a:lnTo>
                    <a:pt x="730250" y="364489"/>
                  </a:lnTo>
                  <a:lnTo>
                    <a:pt x="73025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87449" y="3843020"/>
              <a:ext cx="730250" cy="1042669"/>
            </a:xfrm>
            <a:custGeom>
              <a:avLst/>
              <a:gdLst/>
              <a:ahLst/>
              <a:cxnLst/>
              <a:rect l="l" t="t" r="r" b="b"/>
              <a:pathLst>
                <a:path w="730250" h="1042670">
                  <a:moveTo>
                    <a:pt x="730250" y="0"/>
                  </a:moveTo>
                  <a:lnTo>
                    <a:pt x="730250" y="678179"/>
                  </a:lnTo>
                  <a:lnTo>
                    <a:pt x="365759" y="1042669"/>
                  </a:lnTo>
                  <a:lnTo>
                    <a:pt x="0" y="678179"/>
                  </a:lnTo>
                  <a:lnTo>
                    <a:pt x="0" y="0"/>
                  </a:lnTo>
                  <a:lnTo>
                    <a:pt x="365759" y="364489"/>
                  </a:lnTo>
                  <a:lnTo>
                    <a:pt x="730250" y="0"/>
                  </a:lnTo>
                  <a:close/>
                </a:path>
                <a:path w="730250" h="1042670">
                  <a:moveTo>
                    <a:pt x="730250" y="0"/>
                  </a:moveTo>
                  <a:lnTo>
                    <a:pt x="730250" y="0"/>
                  </a:lnTo>
                </a:path>
                <a:path w="730250" h="1042670">
                  <a:moveTo>
                    <a:pt x="0" y="1042669"/>
                  </a:moveTo>
                  <a:lnTo>
                    <a:pt x="0" y="1042669"/>
                  </a:lnTo>
                </a:path>
              </a:pathLst>
            </a:custGeom>
            <a:ln w="25518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225550" y="4178300"/>
            <a:ext cx="654685" cy="37338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52400" marR="5080" indent="-139700">
              <a:lnSpc>
                <a:spcPts val="1300"/>
              </a:lnSpc>
              <a:spcBef>
                <a:spcPts val="259"/>
              </a:spcBef>
            </a:pPr>
            <a:r>
              <a:rPr sz="1200" spc="-15" dirty="0">
                <a:solidFill>
                  <a:srgbClr val="FFFFFF"/>
                </a:solidFill>
                <a:latin typeface="Carlito"/>
                <a:cs typeface="Carlito"/>
              </a:rPr>
              <a:t>Trung</a:t>
            </a:r>
            <a:r>
              <a:rPr sz="1200" spc="-1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rlito"/>
                <a:cs typeface="Carlito"/>
              </a:rPr>
              <a:t>tâm  STEM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904682" y="3830002"/>
            <a:ext cx="6569075" cy="704215"/>
            <a:chOff x="1904682" y="3830002"/>
            <a:chExt cx="6569075" cy="704215"/>
          </a:xfrm>
        </p:grpSpPr>
        <p:sp>
          <p:nvSpPr>
            <p:cNvPr id="23" name="object 23"/>
            <p:cNvSpPr/>
            <p:nvPr/>
          </p:nvSpPr>
          <p:spPr>
            <a:xfrm>
              <a:off x="1917700" y="3843020"/>
              <a:ext cx="6543040" cy="678180"/>
            </a:xfrm>
            <a:custGeom>
              <a:avLst/>
              <a:gdLst/>
              <a:ahLst/>
              <a:cxnLst/>
              <a:rect l="l" t="t" r="r" b="b"/>
              <a:pathLst>
                <a:path w="6543040" h="678179">
                  <a:moveTo>
                    <a:pt x="6435090" y="0"/>
                  </a:moveTo>
                  <a:lnTo>
                    <a:pt x="0" y="0"/>
                  </a:lnTo>
                  <a:lnTo>
                    <a:pt x="0" y="678179"/>
                  </a:lnTo>
                  <a:lnTo>
                    <a:pt x="6441440" y="676909"/>
                  </a:lnTo>
                  <a:lnTo>
                    <a:pt x="6447790" y="675639"/>
                  </a:lnTo>
                  <a:lnTo>
                    <a:pt x="6452870" y="674369"/>
                  </a:lnTo>
                  <a:lnTo>
                    <a:pt x="6459220" y="673099"/>
                  </a:lnTo>
                  <a:lnTo>
                    <a:pt x="6469380" y="670559"/>
                  </a:lnTo>
                  <a:lnTo>
                    <a:pt x="6475730" y="668019"/>
                  </a:lnTo>
                  <a:lnTo>
                    <a:pt x="6485890" y="662939"/>
                  </a:lnTo>
                  <a:lnTo>
                    <a:pt x="6496050" y="655319"/>
                  </a:lnTo>
                  <a:lnTo>
                    <a:pt x="6501130" y="652779"/>
                  </a:lnTo>
                  <a:lnTo>
                    <a:pt x="6517640" y="636269"/>
                  </a:lnTo>
                  <a:lnTo>
                    <a:pt x="6521450" y="631189"/>
                  </a:lnTo>
                  <a:lnTo>
                    <a:pt x="6523990" y="626109"/>
                  </a:lnTo>
                  <a:lnTo>
                    <a:pt x="6527800" y="621029"/>
                  </a:lnTo>
                  <a:lnTo>
                    <a:pt x="6532880" y="610869"/>
                  </a:lnTo>
                  <a:lnTo>
                    <a:pt x="6535420" y="604519"/>
                  </a:lnTo>
                  <a:lnTo>
                    <a:pt x="6536690" y="599439"/>
                  </a:lnTo>
                  <a:lnTo>
                    <a:pt x="6539230" y="594359"/>
                  </a:lnTo>
                  <a:lnTo>
                    <a:pt x="6540500" y="588009"/>
                  </a:lnTo>
                  <a:lnTo>
                    <a:pt x="6541770" y="582929"/>
                  </a:lnTo>
                  <a:lnTo>
                    <a:pt x="6541770" y="576579"/>
                  </a:lnTo>
                  <a:lnTo>
                    <a:pt x="6543040" y="570229"/>
                  </a:lnTo>
                  <a:lnTo>
                    <a:pt x="6543040" y="106679"/>
                  </a:lnTo>
                  <a:lnTo>
                    <a:pt x="6541770" y="101599"/>
                  </a:lnTo>
                  <a:lnTo>
                    <a:pt x="6541770" y="95249"/>
                  </a:lnTo>
                  <a:lnTo>
                    <a:pt x="6540500" y="90169"/>
                  </a:lnTo>
                  <a:lnTo>
                    <a:pt x="6539230" y="83819"/>
                  </a:lnTo>
                  <a:lnTo>
                    <a:pt x="6536690" y="77469"/>
                  </a:lnTo>
                  <a:lnTo>
                    <a:pt x="6535420" y="72389"/>
                  </a:lnTo>
                  <a:lnTo>
                    <a:pt x="6532880" y="67309"/>
                  </a:lnTo>
                  <a:lnTo>
                    <a:pt x="6530340" y="60959"/>
                  </a:lnTo>
                  <a:lnTo>
                    <a:pt x="6527800" y="55879"/>
                  </a:lnTo>
                  <a:lnTo>
                    <a:pt x="6523990" y="52069"/>
                  </a:lnTo>
                  <a:lnTo>
                    <a:pt x="6521450" y="46989"/>
                  </a:lnTo>
                  <a:lnTo>
                    <a:pt x="6513830" y="36829"/>
                  </a:lnTo>
                  <a:lnTo>
                    <a:pt x="6510020" y="33019"/>
                  </a:lnTo>
                  <a:lnTo>
                    <a:pt x="6504940" y="29209"/>
                  </a:lnTo>
                  <a:lnTo>
                    <a:pt x="6501130" y="25399"/>
                  </a:lnTo>
                  <a:lnTo>
                    <a:pt x="6464300" y="5079"/>
                  </a:lnTo>
                  <a:lnTo>
                    <a:pt x="6452870" y="2539"/>
                  </a:lnTo>
                  <a:lnTo>
                    <a:pt x="6447790" y="1269"/>
                  </a:lnTo>
                  <a:lnTo>
                    <a:pt x="6441440" y="1269"/>
                  </a:lnTo>
                  <a:lnTo>
                    <a:pt x="6435090" y="0"/>
                  </a:lnTo>
                  <a:close/>
                </a:path>
              </a:pathLst>
            </a:custGeom>
            <a:solidFill>
              <a:srgbClr val="FFFFFF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17700" y="3843020"/>
              <a:ext cx="6543040" cy="678180"/>
            </a:xfrm>
            <a:custGeom>
              <a:avLst/>
              <a:gdLst/>
              <a:ahLst/>
              <a:cxnLst/>
              <a:rect l="l" t="t" r="r" b="b"/>
              <a:pathLst>
                <a:path w="6543040" h="678179">
                  <a:moveTo>
                    <a:pt x="6543040" y="113029"/>
                  </a:moveTo>
                  <a:lnTo>
                    <a:pt x="6543040" y="565149"/>
                  </a:lnTo>
                  <a:lnTo>
                    <a:pt x="6543040" y="570229"/>
                  </a:lnTo>
                  <a:lnTo>
                    <a:pt x="6541770" y="576579"/>
                  </a:lnTo>
                  <a:lnTo>
                    <a:pt x="6541770" y="582929"/>
                  </a:lnTo>
                  <a:lnTo>
                    <a:pt x="6540500" y="588009"/>
                  </a:lnTo>
                  <a:lnTo>
                    <a:pt x="6539230" y="594359"/>
                  </a:lnTo>
                  <a:lnTo>
                    <a:pt x="6536690" y="599439"/>
                  </a:lnTo>
                  <a:lnTo>
                    <a:pt x="6535420" y="604519"/>
                  </a:lnTo>
                  <a:lnTo>
                    <a:pt x="6532880" y="610869"/>
                  </a:lnTo>
                  <a:lnTo>
                    <a:pt x="6530340" y="615949"/>
                  </a:lnTo>
                  <a:lnTo>
                    <a:pt x="6527800" y="621029"/>
                  </a:lnTo>
                  <a:lnTo>
                    <a:pt x="6523990" y="626109"/>
                  </a:lnTo>
                  <a:lnTo>
                    <a:pt x="6521450" y="631189"/>
                  </a:lnTo>
                  <a:lnTo>
                    <a:pt x="6517640" y="636269"/>
                  </a:lnTo>
                  <a:lnTo>
                    <a:pt x="6513830" y="640079"/>
                  </a:lnTo>
                  <a:lnTo>
                    <a:pt x="6510020" y="643889"/>
                  </a:lnTo>
                  <a:lnTo>
                    <a:pt x="6504940" y="648969"/>
                  </a:lnTo>
                  <a:lnTo>
                    <a:pt x="6501130" y="652779"/>
                  </a:lnTo>
                  <a:lnTo>
                    <a:pt x="6496050" y="655319"/>
                  </a:lnTo>
                  <a:lnTo>
                    <a:pt x="6490970" y="659129"/>
                  </a:lnTo>
                  <a:lnTo>
                    <a:pt x="6485890" y="662939"/>
                  </a:lnTo>
                  <a:lnTo>
                    <a:pt x="6480809" y="665479"/>
                  </a:lnTo>
                  <a:lnTo>
                    <a:pt x="6475730" y="668019"/>
                  </a:lnTo>
                  <a:lnTo>
                    <a:pt x="6469380" y="670559"/>
                  </a:lnTo>
                  <a:lnTo>
                    <a:pt x="6464300" y="671829"/>
                  </a:lnTo>
                  <a:lnTo>
                    <a:pt x="6459220" y="673099"/>
                  </a:lnTo>
                  <a:lnTo>
                    <a:pt x="6452870" y="674369"/>
                  </a:lnTo>
                  <a:lnTo>
                    <a:pt x="6447790" y="675639"/>
                  </a:lnTo>
                  <a:lnTo>
                    <a:pt x="6441440" y="676909"/>
                  </a:lnTo>
                  <a:lnTo>
                    <a:pt x="6435090" y="676909"/>
                  </a:lnTo>
                  <a:lnTo>
                    <a:pt x="6430009" y="676909"/>
                  </a:lnTo>
                  <a:lnTo>
                    <a:pt x="0" y="678179"/>
                  </a:lnTo>
                  <a:lnTo>
                    <a:pt x="0" y="0"/>
                  </a:lnTo>
                  <a:lnTo>
                    <a:pt x="6430009" y="0"/>
                  </a:lnTo>
                  <a:lnTo>
                    <a:pt x="6435090" y="0"/>
                  </a:lnTo>
                  <a:lnTo>
                    <a:pt x="6441440" y="1269"/>
                  </a:lnTo>
                  <a:lnTo>
                    <a:pt x="6447790" y="1269"/>
                  </a:lnTo>
                  <a:lnTo>
                    <a:pt x="6452870" y="2539"/>
                  </a:lnTo>
                  <a:lnTo>
                    <a:pt x="6459220" y="3809"/>
                  </a:lnTo>
                  <a:lnTo>
                    <a:pt x="6464300" y="5079"/>
                  </a:lnTo>
                  <a:lnTo>
                    <a:pt x="6470650" y="7619"/>
                  </a:lnTo>
                  <a:lnTo>
                    <a:pt x="6475730" y="10159"/>
                  </a:lnTo>
                  <a:lnTo>
                    <a:pt x="6480809" y="12699"/>
                  </a:lnTo>
                  <a:lnTo>
                    <a:pt x="6485890" y="15239"/>
                  </a:lnTo>
                  <a:lnTo>
                    <a:pt x="6490970" y="17779"/>
                  </a:lnTo>
                  <a:lnTo>
                    <a:pt x="6496050" y="21589"/>
                  </a:lnTo>
                  <a:lnTo>
                    <a:pt x="6501130" y="25399"/>
                  </a:lnTo>
                  <a:lnTo>
                    <a:pt x="6504940" y="29209"/>
                  </a:lnTo>
                  <a:lnTo>
                    <a:pt x="6510020" y="33019"/>
                  </a:lnTo>
                  <a:lnTo>
                    <a:pt x="6513830" y="36829"/>
                  </a:lnTo>
                  <a:lnTo>
                    <a:pt x="6517640" y="41909"/>
                  </a:lnTo>
                  <a:lnTo>
                    <a:pt x="6521450" y="46989"/>
                  </a:lnTo>
                  <a:lnTo>
                    <a:pt x="6523990" y="52069"/>
                  </a:lnTo>
                  <a:lnTo>
                    <a:pt x="6527800" y="55879"/>
                  </a:lnTo>
                  <a:lnTo>
                    <a:pt x="6530340" y="60959"/>
                  </a:lnTo>
                  <a:lnTo>
                    <a:pt x="6532880" y="67309"/>
                  </a:lnTo>
                  <a:lnTo>
                    <a:pt x="6535420" y="72389"/>
                  </a:lnTo>
                  <a:lnTo>
                    <a:pt x="6536690" y="77469"/>
                  </a:lnTo>
                  <a:lnTo>
                    <a:pt x="6539230" y="83819"/>
                  </a:lnTo>
                  <a:lnTo>
                    <a:pt x="6540500" y="90169"/>
                  </a:lnTo>
                  <a:lnTo>
                    <a:pt x="6541770" y="95249"/>
                  </a:lnTo>
                  <a:lnTo>
                    <a:pt x="6541770" y="101599"/>
                  </a:lnTo>
                  <a:lnTo>
                    <a:pt x="6543040" y="106679"/>
                  </a:lnTo>
                  <a:lnTo>
                    <a:pt x="6543040" y="113029"/>
                  </a:lnTo>
                  <a:close/>
                </a:path>
                <a:path w="6543040" h="678179">
                  <a:moveTo>
                    <a:pt x="6543040" y="0"/>
                  </a:moveTo>
                  <a:lnTo>
                    <a:pt x="6543040" y="0"/>
                  </a:lnTo>
                </a:path>
                <a:path w="6543040" h="678179">
                  <a:moveTo>
                    <a:pt x="0" y="678179"/>
                  </a:moveTo>
                  <a:lnTo>
                    <a:pt x="0" y="678179"/>
                  </a:lnTo>
                </a:path>
              </a:pathLst>
            </a:custGeom>
            <a:ln w="25518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930459" y="3981450"/>
            <a:ext cx="6421755" cy="40132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93675" indent="-114300">
              <a:lnSpc>
                <a:spcPts val="1400"/>
              </a:lnSpc>
              <a:spcBef>
                <a:spcPts val="280"/>
              </a:spcBef>
              <a:buFont typeface="OpenSymbol"/>
              <a:buChar char="•"/>
              <a:tabLst>
                <a:tab pos="194310" algn="l"/>
              </a:tabLst>
            </a:pPr>
            <a:r>
              <a:rPr sz="1300" spc="-5" dirty="0">
                <a:latin typeface="Carlito"/>
                <a:cs typeface="Carlito"/>
              </a:rPr>
              <a:t>Phối hợp </a:t>
            </a:r>
            <a:r>
              <a:rPr sz="1300" spc="-10" dirty="0">
                <a:latin typeface="Carlito"/>
                <a:cs typeface="Carlito"/>
              </a:rPr>
              <a:t>với các </a:t>
            </a:r>
            <a:r>
              <a:rPr sz="1300" spc="-20" dirty="0">
                <a:latin typeface="Carlito"/>
                <a:cs typeface="Carlito"/>
              </a:rPr>
              <a:t>Trung </a:t>
            </a:r>
            <a:r>
              <a:rPr sz="1300" spc="-15" dirty="0">
                <a:latin typeface="Carlito"/>
                <a:cs typeface="Carlito"/>
              </a:rPr>
              <a:t>tâm </a:t>
            </a:r>
            <a:r>
              <a:rPr sz="1300" spc="-5" dirty="0">
                <a:latin typeface="Carlito"/>
                <a:cs typeface="Carlito"/>
              </a:rPr>
              <a:t>STEM </a:t>
            </a:r>
            <a:r>
              <a:rPr sz="1300" dirty="0">
                <a:latin typeface="Carlito"/>
                <a:cs typeface="Carlito"/>
              </a:rPr>
              <a:t>vùng </a:t>
            </a:r>
            <a:r>
              <a:rPr sz="1300" spc="-15" dirty="0">
                <a:latin typeface="Carlito"/>
                <a:cs typeface="Carlito"/>
              </a:rPr>
              <a:t>và </a:t>
            </a:r>
            <a:r>
              <a:rPr sz="1300" spc="-5" dirty="0">
                <a:latin typeface="Carlito"/>
                <a:cs typeface="Carlito"/>
              </a:rPr>
              <a:t>quốc gia khi </a:t>
            </a:r>
            <a:r>
              <a:rPr sz="1300" dirty="0">
                <a:latin typeface="Carlito"/>
                <a:cs typeface="Carlito"/>
              </a:rPr>
              <a:t>họ </a:t>
            </a:r>
            <a:r>
              <a:rPr sz="1300" spc="-5" dirty="0">
                <a:latin typeface="Carlito"/>
                <a:cs typeface="Carlito"/>
              </a:rPr>
              <a:t>phát triển nội dung </a:t>
            </a:r>
            <a:r>
              <a:rPr sz="1300" dirty="0">
                <a:latin typeface="Carlito"/>
                <a:cs typeface="Carlito"/>
              </a:rPr>
              <a:t>cho </a:t>
            </a:r>
            <a:r>
              <a:rPr sz="1300" spc="-5" dirty="0">
                <a:latin typeface="Carlito"/>
                <a:cs typeface="Carlito"/>
              </a:rPr>
              <a:t>các chương  trình, </a:t>
            </a:r>
            <a:r>
              <a:rPr sz="1300" spc="-10" dirty="0">
                <a:latin typeface="Carlito"/>
                <a:cs typeface="Carlito"/>
              </a:rPr>
              <a:t>các </a:t>
            </a:r>
            <a:r>
              <a:rPr sz="1300" spc="-5" dirty="0">
                <a:latin typeface="Carlito"/>
                <a:cs typeface="Carlito"/>
              </a:rPr>
              <a:t>nguồn lực học </a:t>
            </a:r>
            <a:r>
              <a:rPr sz="1300" spc="-10" dirty="0">
                <a:latin typeface="Carlito"/>
                <a:cs typeface="Carlito"/>
              </a:rPr>
              <a:t>tập, </a:t>
            </a:r>
            <a:r>
              <a:rPr sz="1300" spc="-5" dirty="0">
                <a:latin typeface="Carlito"/>
                <a:cs typeface="Carlito"/>
              </a:rPr>
              <a:t>hướng </a:t>
            </a:r>
            <a:r>
              <a:rPr sz="1300" dirty="0">
                <a:latin typeface="Carlito"/>
                <a:cs typeface="Carlito"/>
              </a:rPr>
              <a:t>dẫn </a:t>
            </a:r>
            <a:r>
              <a:rPr sz="1300" spc="-15" dirty="0">
                <a:latin typeface="Carlito"/>
                <a:cs typeface="Carlito"/>
              </a:rPr>
              <a:t>và </a:t>
            </a:r>
            <a:r>
              <a:rPr sz="1300" spc="-10" dirty="0">
                <a:latin typeface="Carlito"/>
                <a:cs typeface="Carlito"/>
              </a:rPr>
              <a:t>phát </a:t>
            </a:r>
            <a:r>
              <a:rPr sz="1300" spc="-5" dirty="0">
                <a:latin typeface="Carlito"/>
                <a:cs typeface="Carlito"/>
              </a:rPr>
              <a:t>triển chuyên </a:t>
            </a:r>
            <a:r>
              <a:rPr sz="1300" spc="-10" dirty="0">
                <a:latin typeface="Carlito"/>
                <a:cs typeface="Carlito"/>
              </a:rPr>
              <a:t>môn </a:t>
            </a:r>
            <a:r>
              <a:rPr sz="1300" spc="-15" dirty="0">
                <a:latin typeface="Carlito"/>
                <a:cs typeface="Carlito"/>
              </a:rPr>
              <a:t>(PTCM) </a:t>
            </a:r>
            <a:r>
              <a:rPr sz="1300" spc="-5" dirty="0">
                <a:latin typeface="Carlito"/>
                <a:cs typeface="Carlito"/>
              </a:rPr>
              <a:t>thường</a:t>
            </a:r>
            <a:r>
              <a:rPr sz="1300" spc="20" dirty="0">
                <a:latin typeface="Carlito"/>
                <a:cs typeface="Carlito"/>
              </a:rPr>
              <a:t> </a:t>
            </a:r>
            <a:r>
              <a:rPr sz="1300" spc="-10" dirty="0">
                <a:latin typeface="Carlito"/>
                <a:cs typeface="Carlito"/>
              </a:rPr>
              <a:t>xuyên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174432" y="4755832"/>
            <a:ext cx="756285" cy="1069975"/>
            <a:chOff x="1174432" y="4755832"/>
            <a:chExt cx="756285" cy="1069975"/>
          </a:xfrm>
        </p:grpSpPr>
        <p:sp>
          <p:nvSpPr>
            <p:cNvPr id="27" name="object 27"/>
            <p:cNvSpPr/>
            <p:nvPr/>
          </p:nvSpPr>
          <p:spPr>
            <a:xfrm>
              <a:off x="1187449" y="4768850"/>
              <a:ext cx="730250" cy="1043940"/>
            </a:xfrm>
            <a:custGeom>
              <a:avLst/>
              <a:gdLst/>
              <a:ahLst/>
              <a:cxnLst/>
              <a:rect l="l" t="t" r="r" b="b"/>
              <a:pathLst>
                <a:path w="730250" h="1043939">
                  <a:moveTo>
                    <a:pt x="0" y="0"/>
                  </a:moveTo>
                  <a:lnTo>
                    <a:pt x="0" y="678180"/>
                  </a:lnTo>
                  <a:lnTo>
                    <a:pt x="365759" y="1043940"/>
                  </a:lnTo>
                  <a:lnTo>
                    <a:pt x="730250" y="678180"/>
                  </a:lnTo>
                  <a:lnTo>
                    <a:pt x="730250" y="364489"/>
                  </a:lnTo>
                  <a:lnTo>
                    <a:pt x="365759" y="364489"/>
                  </a:lnTo>
                  <a:lnTo>
                    <a:pt x="0" y="0"/>
                  </a:lnTo>
                  <a:close/>
                </a:path>
                <a:path w="730250" h="1043939">
                  <a:moveTo>
                    <a:pt x="730250" y="0"/>
                  </a:moveTo>
                  <a:lnTo>
                    <a:pt x="365759" y="364489"/>
                  </a:lnTo>
                  <a:lnTo>
                    <a:pt x="730250" y="364489"/>
                  </a:lnTo>
                  <a:lnTo>
                    <a:pt x="73025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87449" y="4768850"/>
              <a:ext cx="730250" cy="1043940"/>
            </a:xfrm>
            <a:custGeom>
              <a:avLst/>
              <a:gdLst/>
              <a:ahLst/>
              <a:cxnLst/>
              <a:rect l="l" t="t" r="r" b="b"/>
              <a:pathLst>
                <a:path w="730250" h="1043939">
                  <a:moveTo>
                    <a:pt x="730250" y="0"/>
                  </a:moveTo>
                  <a:lnTo>
                    <a:pt x="730250" y="678180"/>
                  </a:lnTo>
                  <a:lnTo>
                    <a:pt x="365759" y="1043940"/>
                  </a:lnTo>
                  <a:lnTo>
                    <a:pt x="0" y="678180"/>
                  </a:lnTo>
                  <a:lnTo>
                    <a:pt x="0" y="0"/>
                  </a:lnTo>
                  <a:lnTo>
                    <a:pt x="365759" y="364489"/>
                  </a:lnTo>
                  <a:lnTo>
                    <a:pt x="730250" y="0"/>
                  </a:lnTo>
                  <a:close/>
                </a:path>
                <a:path w="730250" h="1043939">
                  <a:moveTo>
                    <a:pt x="730250" y="0"/>
                  </a:moveTo>
                  <a:lnTo>
                    <a:pt x="730250" y="0"/>
                  </a:lnTo>
                </a:path>
                <a:path w="730250" h="1043939">
                  <a:moveTo>
                    <a:pt x="0" y="1043940"/>
                  </a:moveTo>
                  <a:lnTo>
                    <a:pt x="0" y="1043940"/>
                  </a:lnTo>
                </a:path>
              </a:pathLst>
            </a:custGeom>
            <a:ln w="25518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306830" y="5130800"/>
            <a:ext cx="490855" cy="537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>
              <a:lnSpc>
                <a:spcPts val="1365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rlito"/>
                <a:cs typeface="Carlito"/>
              </a:rPr>
              <a:t>PTCM</a:t>
            </a:r>
            <a:endParaRPr sz="1200">
              <a:latin typeface="Carlito"/>
              <a:cs typeface="Carlito"/>
            </a:endParaRPr>
          </a:p>
          <a:p>
            <a:pPr marL="61594" marR="5080" indent="-49530">
              <a:lnSpc>
                <a:spcPts val="1300"/>
              </a:lnSpc>
              <a:spcBef>
                <a:spcPts val="85"/>
              </a:spcBef>
            </a:pPr>
            <a:r>
              <a:rPr sz="1200" spc="5" dirty="0">
                <a:solidFill>
                  <a:srgbClr val="FFFFFF"/>
                </a:solidFill>
                <a:latin typeface="Carlito"/>
                <a:cs typeface="Carlito"/>
              </a:rPr>
              <a:t>th</a:t>
            </a:r>
            <a:r>
              <a:rPr sz="1200" spc="-5" dirty="0">
                <a:solidFill>
                  <a:srgbClr val="FFFFFF"/>
                </a:solidFill>
                <a:latin typeface="Carlito"/>
                <a:cs typeface="Carlito"/>
              </a:rPr>
              <a:t>ư</a:t>
            </a:r>
            <a:r>
              <a:rPr sz="1200" dirty="0">
                <a:solidFill>
                  <a:srgbClr val="FFFFFF"/>
                </a:solidFill>
                <a:latin typeface="Carlito"/>
                <a:cs typeface="Carlito"/>
              </a:rPr>
              <a:t>ờ</a:t>
            </a:r>
            <a:r>
              <a:rPr sz="1200" spc="-5" dirty="0">
                <a:solidFill>
                  <a:srgbClr val="FFFFFF"/>
                </a:solidFill>
                <a:latin typeface="Carlito"/>
                <a:cs typeface="Carlito"/>
              </a:rPr>
              <a:t>ng  </a:t>
            </a:r>
            <a:r>
              <a:rPr sz="1200" spc="-10" dirty="0">
                <a:solidFill>
                  <a:srgbClr val="FFFFFF"/>
                </a:solidFill>
                <a:latin typeface="Carlito"/>
                <a:cs typeface="Carlito"/>
              </a:rPr>
              <a:t>xuyên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904682" y="4755832"/>
            <a:ext cx="6569075" cy="704215"/>
            <a:chOff x="1904682" y="4755832"/>
            <a:chExt cx="6569075" cy="704215"/>
          </a:xfrm>
        </p:grpSpPr>
        <p:sp>
          <p:nvSpPr>
            <p:cNvPr id="31" name="object 31"/>
            <p:cNvSpPr/>
            <p:nvPr/>
          </p:nvSpPr>
          <p:spPr>
            <a:xfrm>
              <a:off x="1917700" y="4768850"/>
              <a:ext cx="6543040" cy="678180"/>
            </a:xfrm>
            <a:custGeom>
              <a:avLst/>
              <a:gdLst/>
              <a:ahLst/>
              <a:cxnLst/>
              <a:rect l="l" t="t" r="r" b="b"/>
              <a:pathLst>
                <a:path w="6543040" h="678179">
                  <a:moveTo>
                    <a:pt x="6435090" y="0"/>
                  </a:moveTo>
                  <a:lnTo>
                    <a:pt x="0" y="0"/>
                  </a:lnTo>
                  <a:lnTo>
                    <a:pt x="0" y="678180"/>
                  </a:lnTo>
                  <a:lnTo>
                    <a:pt x="6435090" y="678180"/>
                  </a:lnTo>
                  <a:lnTo>
                    <a:pt x="6447790" y="675640"/>
                  </a:lnTo>
                  <a:lnTo>
                    <a:pt x="6452870" y="675640"/>
                  </a:lnTo>
                  <a:lnTo>
                    <a:pt x="6459220" y="673100"/>
                  </a:lnTo>
                  <a:lnTo>
                    <a:pt x="6469380" y="670560"/>
                  </a:lnTo>
                  <a:lnTo>
                    <a:pt x="6475730" y="668019"/>
                  </a:lnTo>
                  <a:lnTo>
                    <a:pt x="6485890" y="662940"/>
                  </a:lnTo>
                  <a:lnTo>
                    <a:pt x="6490970" y="659130"/>
                  </a:lnTo>
                  <a:lnTo>
                    <a:pt x="6496050" y="656590"/>
                  </a:lnTo>
                  <a:lnTo>
                    <a:pt x="6501130" y="652780"/>
                  </a:lnTo>
                  <a:lnTo>
                    <a:pt x="6517640" y="636269"/>
                  </a:lnTo>
                  <a:lnTo>
                    <a:pt x="6521450" y="631190"/>
                  </a:lnTo>
                  <a:lnTo>
                    <a:pt x="6523990" y="626110"/>
                  </a:lnTo>
                  <a:lnTo>
                    <a:pt x="6527800" y="621030"/>
                  </a:lnTo>
                  <a:lnTo>
                    <a:pt x="6535420" y="605790"/>
                  </a:lnTo>
                  <a:lnTo>
                    <a:pt x="6536690" y="599440"/>
                  </a:lnTo>
                  <a:lnTo>
                    <a:pt x="6539230" y="594360"/>
                  </a:lnTo>
                  <a:lnTo>
                    <a:pt x="6540500" y="588010"/>
                  </a:lnTo>
                  <a:lnTo>
                    <a:pt x="6541770" y="582930"/>
                  </a:lnTo>
                  <a:lnTo>
                    <a:pt x="6541770" y="576580"/>
                  </a:lnTo>
                  <a:lnTo>
                    <a:pt x="6543040" y="570230"/>
                  </a:lnTo>
                  <a:lnTo>
                    <a:pt x="6543040" y="107950"/>
                  </a:lnTo>
                  <a:lnTo>
                    <a:pt x="6541770" y="101600"/>
                  </a:lnTo>
                  <a:lnTo>
                    <a:pt x="6541770" y="95250"/>
                  </a:lnTo>
                  <a:lnTo>
                    <a:pt x="6540500" y="90169"/>
                  </a:lnTo>
                  <a:lnTo>
                    <a:pt x="6539230" y="83819"/>
                  </a:lnTo>
                  <a:lnTo>
                    <a:pt x="6536690" y="78739"/>
                  </a:lnTo>
                  <a:lnTo>
                    <a:pt x="6535420" y="72389"/>
                  </a:lnTo>
                  <a:lnTo>
                    <a:pt x="6527800" y="57150"/>
                  </a:lnTo>
                  <a:lnTo>
                    <a:pt x="6523990" y="52069"/>
                  </a:lnTo>
                  <a:lnTo>
                    <a:pt x="6521450" y="46989"/>
                  </a:lnTo>
                  <a:lnTo>
                    <a:pt x="6517640" y="41910"/>
                  </a:lnTo>
                  <a:lnTo>
                    <a:pt x="6513830" y="38100"/>
                  </a:lnTo>
                  <a:lnTo>
                    <a:pt x="6510020" y="33019"/>
                  </a:lnTo>
                  <a:lnTo>
                    <a:pt x="6504940" y="29210"/>
                  </a:lnTo>
                  <a:lnTo>
                    <a:pt x="6501130" y="25400"/>
                  </a:lnTo>
                  <a:lnTo>
                    <a:pt x="6496050" y="21589"/>
                  </a:lnTo>
                  <a:lnTo>
                    <a:pt x="6490970" y="19050"/>
                  </a:lnTo>
                  <a:lnTo>
                    <a:pt x="6485890" y="15239"/>
                  </a:lnTo>
                  <a:lnTo>
                    <a:pt x="6470650" y="7619"/>
                  </a:lnTo>
                  <a:lnTo>
                    <a:pt x="6464300" y="5080"/>
                  </a:lnTo>
                  <a:lnTo>
                    <a:pt x="6459220" y="3810"/>
                  </a:lnTo>
                  <a:lnTo>
                    <a:pt x="6452870" y="2539"/>
                  </a:lnTo>
                  <a:lnTo>
                    <a:pt x="6447790" y="1269"/>
                  </a:lnTo>
                  <a:lnTo>
                    <a:pt x="6441440" y="1269"/>
                  </a:lnTo>
                  <a:lnTo>
                    <a:pt x="6435090" y="0"/>
                  </a:lnTo>
                  <a:close/>
                </a:path>
              </a:pathLst>
            </a:custGeom>
            <a:solidFill>
              <a:srgbClr val="FFFFFF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917700" y="4768850"/>
              <a:ext cx="6543040" cy="678180"/>
            </a:xfrm>
            <a:custGeom>
              <a:avLst/>
              <a:gdLst/>
              <a:ahLst/>
              <a:cxnLst/>
              <a:rect l="l" t="t" r="r" b="b"/>
              <a:pathLst>
                <a:path w="6543040" h="678179">
                  <a:moveTo>
                    <a:pt x="6543040" y="113030"/>
                  </a:moveTo>
                  <a:lnTo>
                    <a:pt x="6543040" y="565150"/>
                  </a:lnTo>
                  <a:lnTo>
                    <a:pt x="6543040" y="570230"/>
                  </a:lnTo>
                  <a:lnTo>
                    <a:pt x="6541770" y="576580"/>
                  </a:lnTo>
                  <a:lnTo>
                    <a:pt x="6541770" y="582930"/>
                  </a:lnTo>
                  <a:lnTo>
                    <a:pt x="6540500" y="588010"/>
                  </a:lnTo>
                  <a:lnTo>
                    <a:pt x="6539230" y="594360"/>
                  </a:lnTo>
                  <a:lnTo>
                    <a:pt x="6536690" y="599440"/>
                  </a:lnTo>
                  <a:lnTo>
                    <a:pt x="6535420" y="605790"/>
                  </a:lnTo>
                  <a:lnTo>
                    <a:pt x="6532880" y="610869"/>
                  </a:lnTo>
                  <a:lnTo>
                    <a:pt x="6530340" y="615950"/>
                  </a:lnTo>
                  <a:lnTo>
                    <a:pt x="6527800" y="621030"/>
                  </a:lnTo>
                  <a:lnTo>
                    <a:pt x="6523990" y="626110"/>
                  </a:lnTo>
                  <a:lnTo>
                    <a:pt x="6521450" y="631190"/>
                  </a:lnTo>
                  <a:lnTo>
                    <a:pt x="6517640" y="636269"/>
                  </a:lnTo>
                  <a:lnTo>
                    <a:pt x="6513830" y="640080"/>
                  </a:lnTo>
                  <a:lnTo>
                    <a:pt x="6510020" y="643890"/>
                  </a:lnTo>
                  <a:lnTo>
                    <a:pt x="6504940" y="648969"/>
                  </a:lnTo>
                  <a:lnTo>
                    <a:pt x="6501130" y="652780"/>
                  </a:lnTo>
                  <a:lnTo>
                    <a:pt x="6496050" y="656590"/>
                  </a:lnTo>
                  <a:lnTo>
                    <a:pt x="6490970" y="659130"/>
                  </a:lnTo>
                  <a:lnTo>
                    <a:pt x="6485890" y="662940"/>
                  </a:lnTo>
                  <a:lnTo>
                    <a:pt x="6480809" y="665480"/>
                  </a:lnTo>
                  <a:lnTo>
                    <a:pt x="6475730" y="668019"/>
                  </a:lnTo>
                  <a:lnTo>
                    <a:pt x="6469380" y="670560"/>
                  </a:lnTo>
                  <a:lnTo>
                    <a:pt x="6464300" y="671830"/>
                  </a:lnTo>
                  <a:lnTo>
                    <a:pt x="6459220" y="673100"/>
                  </a:lnTo>
                  <a:lnTo>
                    <a:pt x="6452870" y="675640"/>
                  </a:lnTo>
                  <a:lnTo>
                    <a:pt x="6447790" y="675640"/>
                  </a:lnTo>
                  <a:lnTo>
                    <a:pt x="6441440" y="676910"/>
                  </a:lnTo>
                  <a:lnTo>
                    <a:pt x="6435090" y="678180"/>
                  </a:lnTo>
                  <a:lnTo>
                    <a:pt x="6430009" y="678180"/>
                  </a:lnTo>
                  <a:lnTo>
                    <a:pt x="0" y="678180"/>
                  </a:lnTo>
                  <a:lnTo>
                    <a:pt x="0" y="0"/>
                  </a:lnTo>
                  <a:lnTo>
                    <a:pt x="6430009" y="0"/>
                  </a:lnTo>
                  <a:lnTo>
                    <a:pt x="6435090" y="0"/>
                  </a:lnTo>
                  <a:lnTo>
                    <a:pt x="6441440" y="1269"/>
                  </a:lnTo>
                  <a:lnTo>
                    <a:pt x="6447790" y="1269"/>
                  </a:lnTo>
                  <a:lnTo>
                    <a:pt x="6452870" y="2539"/>
                  </a:lnTo>
                  <a:lnTo>
                    <a:pt x="6459220" y="3810"/>
                  </a:lnTo>
                  <a:lnTo>
                    <a:pt x="6464300" y="5080"/>
                  </a:lnTo>
                  <a:lnTo>
                    <a:pt x="6470650" y="7619"/>
                  </a:lnTo>
                  <a:lnTo>
                    <a:pt x="6475730" y="10160"/>
                  </a:lnTo>
                  <a:lnTo>
                    <a:pt x="6480809" y="12700"/>
                  </a:lnTo>
                  <a:lnTo>
                    <a:pt x="6485890" y="15239"/>
                  </a:lnTo>
                  <a:lnTo>
                    <a:pt x="6490970" y="19050"/>
                  </a:lnTo>
                  <a:lnTo>
                    <a:pt x="6496050" y="21589"/>
                  </a:lnTo>
                  <a:lnTo>
                    <a:pt x="6501130" y="25400"/>
                  </a:lnTo>
                  <a:lnTo>
                    <a:pt x="6504940" y="29210"/>
                  </a:lnTo>
                  <a:lnTo>
                    <a:pt x="6510020" y="33019"/>
                  </a:lnTo>
                  <a:lnTo>
                    <a:pt x="6513830" y="38100"/>
                  </a:lnTo>
                  <a:lnTo>
                    <a:pt x="6517640" y="41910"/>
                  </a:lnTo>
                  <a:lnTo>
                    <a:pt x="6521450" y="46989"/>
                  </a:lnTo>
                  <a:lnTo>
                    <a:pt x="6523990" y="52069"/>
                  </a:lnTo>
                  <a:lnTo>
                    <a:pt x="6527800" y="57150"/>
                  </a:lnTo>
                  <a:lnTo>
                    <a:pt x="6530340" y="62230"/>
                  </a:lnTo>
                  <a:lnTo>
                    <a:pt x="6532880" y="67310"/>
                  </a:lnTo>
                  <a:lnTo>
                    <a:pt x="6535420" y="72389"/>
                  </a:lnTo>
                  <a:lnTo>
                    <a:pt x="6536690" y="78739"/>
                  </a:lnTo>
                  <a:lnTo>
                    <a:pt x="6539230" y="83819"/>
                  </a:lnTo>
                  <a:lnTo>
                    <a:pt x="6540500" y="90169"/>
                  </a:lnTo>
                  <a:lnTo>
                    <a:pt x="6541770" y="95250"/>
                  </a:lnTo>
                  <a:lnTo>
                    <a:pt x="6541770" y="101600"/>
                  </a:lnTo>
                  <a:lnTo>
                    <a:pt x="6543040" y="107950"/>
                  </a:lnTo>
                  <a:lnTo>
                    <a:pt x="6543040" y="113030"/>
                  </a:lnTo>
                  <a:close/>
                </a:path>
                <a:path w="6543040" h="678179">
                  <a:moveTo>
                    <a:pt x="6543040" y="0"/>
                  </a:moveTo>
                  <a:lnTo>
                    <a:pt x="6543040" y="0"/>
                  </a:lnTo>
                </a:path>
                <a:path w="6543040" h="678179">
                  <a:moveTo>
                    <a:pt x="0" y="678180"/>
                  </a:moveTo>
                  <a:lnTo>
                    <a:pt x="0" y="678180"/>
                  </a:lnTo>
                </a:path>
              </a:pathLst>
            </a:custGeom>
            <a:ln w="25518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930459" y="4907279"/>
            <a:ext cx="6417310" cy="40132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93675" marR="72390" indent="-114300">
              <a:lnSpc>
                <a:spcPts val="1400"/>
              </a:lnSpc>
              <a:spcBef>
                <a:spcPts val="280"/>
              </a:spcBef>
              <a:buFont typeface="OpenSymbol"/>
              <a:buChar char="•"/>
              <a:tabLst>
                <a:tab pos="194310" algn="l"/>
              </a:tabLst>
            </a:pPr>
            <a:r>
              <a:rPr sz="1300" spc="-40" dirty="0">
                <a:latin typeface="Carlito"/>
                <a:cs typeface="Carlito"/>
              </a:rPr>
              <a:t>Tư </a:t>
            </a:r>
            <a:r>
              <a:rPr sz="1300" spc="-10" dirty="0">
                <a:latin typeface="Carlito"/>
                <a:cs typeface="Carlito"/>
              </a:rPr>
              <a:t>vấn </a:t>
            </a:r>
            <a:r>
              <a:rPr sz="1300" spc="-5" dirty="0">
                <a:latin typeface="Carlito"/>
                <a:cs typeface="Carlito"/>
              </a:rPr>
              <a:t>khi các </a:t>
            </a:r>
            <a:r>
              <a:rPr sz="1300" spc="-20" dirty="0">
                <a:latin typeface="Carlito"/>
                <a:cs typeface="Carlito"/>
              </a:rPr>
              <a:t>Trung </a:t>
            </a:r>
            <a:r>
              <a:rPr sz="1300" spc="-15" dirty="0">
                <a:latin typeface="Carlito"/>
                <a:cs typeface="Carlito"/>
              </a:rPr>
              <a:t>tâm </a:t>
            </a:r>
            <a:r>
              <a:rPr sz="1300" spc="-5" dirty="0">
                <a:latin typeface="Carlito"/>
                <a:cs typeface="Carlito"/>
              </a:rPr>
              <a:t>STEM </a:t>
            </a:r>
            <a:r>
              <a:rPr sz="1300" spc="-20" dirty="0">
                <a:latin typeface="Carlito"/>
                <a:cs typeface="Carlito"/>
              </a:rPr>
              <a:t>xây </a:t>
            </a:r>
            <a:r>
              <a:rPr sz="1300" spc="-5" dirty="0">
                <a:latin typeface="Carlito"/>
                <a:cs typeface="Carlito"/>
              </a:rPr>
              <a:t>dựng chương </a:t>
            </a:r>
            <a:r>
              <a:rPr sz="1300" dirty="0">
                <a:latin typeface="Carlito"/>
                <a:cs typeface="Carlito"/>
              </a:rPr>
              <a:t>trình </a:t>
            </a:r>
            <a:r>
              <a:rPr sz="1300" spc="-15" dirty="0">
                <a:latin typeface="Carlito"/>
                <a:cs typeface="Carlito"/>
              </a:rPr>
              <a:t>PTCM </a:t>
            </a:r>
            <a:r>
              <a:rPr sz="1300" spc="-5" dirty="0">
                <a:latin typeface="Carlito"/>
                <a:cs typeface="Carlito"/>
              </a:rPr>
              <a:t>thường </a:t>
            </a:r>
            <a:r>
              <a:rPr sz="1300" spc="-10" dirty="0">
                <a:latin typeface="Carlito"/>
                <a:cs typeface="Carlito"/>
              </a:rPr>
              <a:t>xuyên </a:t>
            </a:r>
            <a:r>
              <a:rPr sz="1300" spc="-15" dirty="0">
                <a:latin typeface="Carlito"/>
                <a:cs typeface="Carlito"/>
              </a:rPr>
              <a:t>và </a:t>
            </a:r>
            <a:r>
              <a:rPr sz="1300" spc="-5" dirty="0">
                <a:latin typeface="Carlito"/>
                <a:cs typeface="Carlito"/>
              </a:rPr>
              <a:t>đóng góp </a:t>
            </a:r>
            <a:r>
              <a:rPr sz="1300" dirty="0">
                <a:latin typeface="Carlito"/>
                <a:cs typeface="Carlito"/>
              </a:rPr>
              <a:t>cho  </a:t>
            </a:r>
            <a:r>
              <a:rPr sz="1300" spc="-5" dirty="0">
                <a:latin typeface="Carlito"/>
                <a:cs typeface="Carlito"/>
              </a:rPr>
              <a:t>các chương trình đào</a:t>
            </a:r>
            <a:r>
              <a:rPr sz="1300" spc="-20" dirty="0">
                <a:latin typeface="Carlito"/>
                <a:cs typeface="Carlito"/>
              </a:rPr>
              <a:t> </a:t>
            </a:r>
            <a:r>
              <a:rPr sz="1300" spc="-15" dirty="0">
                <a:latin typeface="Carlito"/>
                <a:cs typeface="Carlito"/>
              </a:rPr>
              <a:t>tạo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174432" y="5681662"/>
            <a:ext cx="756285" cy="1068705"/>
            <a:chOff x="1174432" y="5681662"/>
            <a:chExt cx="756285" cy="1068705"/>
          </a:xfrm>
        </p:grpSpPr>
        <p:sp>
          <p:nvSpPr>
            <p:cNvPr id="35" name="object 35"/>
            <p:cNvSpPr/>
            <p:nvPr/>
          </p:nvSpPr>
          <p:spPr>
            <a:xfrm>
              <a:off x="1187449" y="5694679"/>
              <a:ext cx="730250" cy="1042669"/>
            </a:xfrm>
            <a:custGeom>
              <a:avLst/>
              <a:gdLst/>
              <a:ahLst/>
              <a:cxnLst/>
              <a:rect l="l" t="t" r="r" b="b"/>
              <a:pathLst>
                <a:path w="730250" h="1042670">
                  <a:moveTo>
                    <a:pt x="0" y="0"/>
                  </a:moveTo>
                  <a:lnTo>
                    <a:pt x="0" y="678180"/>
                  </a:lnTo>
                  <a:lnTo>
                    <a:pt x="365759" y="1042670"/>
                  </a:lnTo>
                  <a:lnTo>
                    <a:pt x="730250" y="678180"/>
                  </a:lnTo>
                  <a:lnTo>
                    <a:pt x="730250" y="364490"/>
                  </a:lnTo>
                  <a:lnTo>
                    <a:pt x="365759" y="364490"/>
                  </a:lnTo>
                  <a:lnTo>
                    <a:pt x="0" y="0"/>
                  </a:lnTo>
                  <a:close/>
                </a:path>
                <a:path w="730250" h="1042670">
                  <a:moveTo>
                    <a:pt x="730250" y="0"/>
                  </a:moveTo>
                  <a:lnTo>
                    <a:pt x="365759" y="364490"/>
                  </a:lnTo>
                  <a:lnTo>
                    <a:pt x="730250" y="364490"/>
                  </a:lnTo>
                  <a:lnTo>
                    <a:pt x="73025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87449" y="5694679"/>
              <a:ext cx="730250" cy="1042669"/>
            </a:xfrm>
            <a:custGeom>
              <a:avLst/>
              <a:gdLst/>
              <a:ahLst/>
              <a:cxnLst/>
              <a:rect l="l" t="t" r="r" b="b"/>
              <a:pathLst>
                <a:path w="730250" h="1042670">
                  <a:moveTo>
                    <a:pt x="730250" y="0"/>
                  </a:moveTo>
                  <a:lnTo>
                    <a:pt x="730250" y="678180"/>
                  </a:lnTo>
                  <a:lnTo>
                    <a:pt x="365759" y="1042670"/>
                  </a:lnTo>
                  <a:lnTo>
                    <a:pt x="0" y="678180"/>
                  </a:lnTo>
                  <a:lnTo>
                    <a:pt x="0" y="0"/>
                  </a:lnTo>
                  <a:lnTo>
                    <a:pt x="365759" y="364490"/>
                  </a:lnTo>
                  <a:lnTo>
                    <a:pt x="730250" y="0"/>
                  </a:lnTo>
                  <a:close/>
                </a:path>
                <a:path w="730250" h="1042670">
                  <a:moveTo>
                    <a:pt x="730250" y="0"/>
                  </a:moveTo>
                  <a:lnTo>
                    <a:pt x="730250" y="0"/>
                  </a:lnTo>
                </a:path>
                <a:path w="730250" h="1042670">
                  <a:moveTo>
                    <a:pt x="0" y="1042670"/>
                  </a:moveTo>
                  <a:lnTo>
                    <a:pt x="0" y="1042670"/>
                  </a:lnTo>
                </a:path>
              </a:pathLst>
            </a:custGeom>
            <a:ln w="25518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225550" y="5948679"/>
            <a:ext cx="654050" cy="53594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-1905" algn="ctr">
              <a:lnSpc>
                <a:spcPts val="1290"/>
              </a:lnSpc>
              <a:spcBef>
                <a:spcPts val="265"/>
              </a:spcBef>
            </a:pPr>
            <a:r>
              <a:rPr sz="1200" spc="-5" dirty="0">
                <a:solidFill>
                  <a:srgbClr val="FFFFFF"/>
                </a:solidFill>
                <a:latin typeface="Carlito"/>
                <a:cs typeface="Carlito"/>
              </a:rPr>
              <a:t>Thực</a:t>
            </a:r>
            <a:r>
              <a:rPr sz="12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rlito"/>
                <a:cs typeface="Carlito"/>
              </a:rPr>
              <a:t>hiện  </a:t>
            </a:r>
            <a:r>
              <a:rPr sz="1200" spc="-10" dirty="0">
                <a:solidFill>
                  <a:srgbClr val="FFFFFF"/>
                </a:solidFill>
                <a:latin typeface="Carlito"/>
                <a:cs typeface="Carlito"/>
              </a:rPr>
              <a:t>tại</a:t>
            </a:r>
            <a:r>
              <a:rPr sz="1200" spc="-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FFFFFF"/>
                </a:solidFill>
                <a:latin typeface="Carlito"/>
                <a:cs typeface="Carlito"/>
              </a:rPr>
              <a:t>trường  học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904940" y="5681921"/>
            <a:ext cx="6569075" cy="704215"/>
            <a:chOff x="1904940" y="5681921"/>
            <a:chExt cx="6569075" cy="704215"/>
          </a:xfrm>
        </p:grpSpPr>
        <p:sp>
          <p:nvSpPr>
            <p:cNvPr id="39" name="object 39"/>
            <p:cNvSpPr/>
            <p:nvPr/>
          </p:nvSpPr>
          <p:spPr>
            <a:xfrm>
              <a:off x="1917699" y="5694680"/>
              <a:ext cx="6543040" cy="678180"/>
            </a:xfrm>
            <a:custGeom>
              <a:avLst/>
              <a:gdLst/>
              <a:ahLst/>
              <a:cxnLst/>
              <a:rect l="l" t="t" r="r" b="b"/>
              <a:pathLst>
                <a:path w="6543040" h="678179">
                  <a:moveTo>
                    <a:pt x="6441440" y="0"/>
                  </a:moveTo>
                  <a:lnTo>
                    <a:pt x="0" y="0"/>
                  </a:lnTo>
                  <a:lnTo>
                    <a:pt x="0" y="678180"/>
                  </a:lnTo>
                  <a:lnTo>
                    <a:pt x="6441440" y="676910"/>
                  </a:lnTo>
                  <a:lnTo>
                    <a:pt x="6447790" y="675640"/>
                  </a:lnTo>
                  <a:lnTo>
                    <a:pt x="6452870" y="674370"/>
                  </a:lnTo>
                  <a:lnTo>
                    <a:pt x="6459220" y="673100"/>
                  </a:lnTo>
                  <a:lnTo>
                    <a:pt x="6464300" y="671830"/>
                  </a:lnTo>
                  <a:lnTo>
                    <a:pt x="6469380" y="669290"/>
                  </a:lnTo>
                  <a:lnTo>
                    <a:pt x="6475730" y="668020"/>
                  </a:lnTo>
                  <a:lnTo>
                    <a:pt x="6480809" y="665480"/>
                  </a:lnTo>
                  <a:lnTo>
                    <a:pt x="6485890" y="661670"/>
                  </a:lnTo>
                  <a:lnTo>
                    <a:pt x="6490970" y="659130"/>
                  </a:lnTo>
                  <a:lnTo>
                    <a:pt x="6501130" y="651510"/>
                  </a:lnTo>
                  <a:lnTo>
                    <a:pt x="6504940" y="648970"/>
                  </a:lnTo>
                  <a:lnTo>
                    <a:pt x="6513830" y="640080"/>
                  </a:lnTo>
                  <a:lnTo>
                    <a:pt x="6517640" y="635000"/>
                  </a:lnTo>
                  <a:lnTo>
                    <a:pt x="6521450" y="631190"/>
                  </a:lnTo>
                  <a:lnTo>
                    <a:pt x="6523990" y="626110"/>
                  </a:lnTo>
                  <a:lnTo>
                    <a:pt x="6527800" y="621030"/>
                  </a:lnTo>
                  <a:lnTo>
                    <a:pt x="6532880" y="610870"/>
                  </a:lnTo>
                  <a:lnTo>
                    <a:pt x="6535420" y="604520"/>
                  </a:lnTo>
                  <a:lnTo>
                    <a:pt x="6536690" y="599440"/>
                  </a:lnTo>
                  <a:lnTo>
                    <a:pt x="6539230" y="594360"/>
                  </a:lnTo>
                  <a:lnTo>
                    <a:pt x="6541770" y="581660"/>
                  </a:lnTo>
                  <a:lnTo>
                    <a:pt x="6541770" y="576580"/>
                  </a:lnTo>
                  <a:lnTo>
                    <a:pt x="6543040" y="570230"/>
                  </a:lnTo>
                  <a:lnTo>
                    <a:pt x="6543040" y="106680"/>
                  </a:lnTo>
                  <a:lnTo>
                    <a:pt x="6541770" y="100330"/>
                  </a:lnTo>
                  <a:lnTo>
                    <a:pt x="6541770" y="95250"/>
                  </a:lnTo>
                  <a:lnTo>
                    <a:pt x="6540500" y="88900"/>
                  </a:lnTo>
                  <a:lnTo>
                    <a:pt x="6539230" y="83820"/>
                  </a:lnTo>
                  <a:lnTo>
                    <a:pt x="6536690" y="77470"/>
                  </a:lnTo>
                  <a:lnTo>
                    <a:pt x="6535420" y="72390"/>
                  </a:lnTo>
                  <a:lnTo>
                    <a:pt x="6532880" y="67310"/>
                  </a:lnTo>
                  <a:lnTo>
                    <a:pt x="6530340" y="60960"/>
                  </a:lnTo>
                  <a:lnTo>
                    <a:pt x="6527800" y="55880"/>
                  </a:lnTo>
                  <a:lnTo>
                    <a:pt x="6523990" y="50800"/>
                  </a:lnTo>
                  <a:lnTo>
                    <a:pt x="6521450" y="45720"/>
                  </a:lnTo>
                  <a:lnTo>
                    <a:pt x="6517640" y="41910"/>
                  </a:lnTo>
                  <a:lnTo>
                    <a:pt x="6513830" y="36830"/>
                  </a:lnTo>
                  <a:lnTo>
                    <a:pt x="6510020" y="33020"/>
                  </a:lnTo>
                  <a:lnTo>
                    <a:pt x="6504940" y="29210"/>
                  </a:lnTo>
                  <a:lnTo>
                    <a:pt x="6501130" y="25400"/>
                  </a:lnTo>
                  <a:lnTo>
                    <a:pt x="6490970" y="17780"/>
                  </a:lnTo>
                  <a:lnTo>
                    <a:pt x="6485890" y="15240"/>
                  </a:lnTo>
                  <a:lnTo>
                    <a:pt x="6480809" y="11430"/>
                  </a:lnTo>
                  <a:lnTo>
                    <a:pt x="6475730" y="8890"/>
                  </a:lnTo>
                  <a:lnTo>
                    <a:pt x="6470650" y="7620"/>
                  </a:lnTo>
                  <a:lnTo>
                    <a:pt x="6464300" y="5080"/>
                  </a:lnTo>
                  <a:lnTo>
                    <a:pt x="6459220" y="3810"/>
                  </a:lnTo>
                  <a:lnTo>
                    <a:pt x="6452870" y="2540"/>
                  </a:lnTo>
                  <a:lnTo>
                    <a:pt x="6447790" y="1270"/>
                  </a:lnTo>
                  <a:lnTo>
                    <a:pt x="6441440" y="0"/>
                  </a:lnTo>
                  <a:close/>
                </a:path>
              </a:pathLst>
            </a:custGeom>
            <a:solidFill>
              <a:srgbClr val="FFFFFF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917699" y="5694680"/>
              <a:ext cx="6543040" cy="678180"/>
            </a:xfrm>
            <a:custGeom>
              <a:avLst/>
              <a:gdLst/>
              <a:ahLst/>
              <a:cxnLst/>
              <a:rect l="l" t="t" r="r" b="b"/>
              <a:pathLst>
                <a:path w="6543040" h="678179">
                  <a:moveTo>
                    <a:pt x="6543040" y="113030"/>
                  </a:moveTo>
                  <a:lnTo>
                    <a:pt x="6543040" y="565150"/>
                  </a:lnTo>
                  <a:lnTo>
                    <a:pt x="6543040" y="570230"/>
                  </a:lnTo>
                  <a:lnTo>
                    <a:pt x="6541770" y="576580"/>
                  </a:lnTo>
                  <a:lnTo>
                    <a:pt x="6541770" y="581660"/>
                  </a:lnTo>
                  <a:lnTo>
                    <a:pt x="6540500" y="588010"/>
                  </a:lnTo>
                  <a:lnTo>
                    <a:pt x="6539230" y="594360"/>
                  </a:lnTo>
                  <a:lnTo>
                    <a:pt x="6536690" y="599440"/>
                  </a:lnTo>
                  <a:lnTo>
                    <a:pt x="6535420" y="604520"/>
                  </a:lnTo>
                  <a:lnTo>
                    <a:pt x="6532880" y="610870"/>
                  </a:lnTo>
                  <a:lnTo>
                    <a:pt x="6530340" y="615950"/>
                  </a:lnTo>
                  <a:lnTo>
                    <a:pt x="6527800" y="621030"/>
                  </a:lnTo>
                  <a:lnTo>
                    <a:pt x="6523990" y="626110"/>
                  </a:lnTo>
                  <a:lnTo>
                    <a:pt x="6521450" y="631190"/>
                  </a:lnTo>
                  <a:lnTo>
                    <a:pt x="6517640" y="635000"/>
                  </a:lnTo>
                  <a:lnTo>
                    <a:pt x="6513830" y="640080"/>
                  </a:lnTo>
                  <a:lnTo>
                    <a:pt x="6510020" y="643890"/>
                  </a:lnTo>
                  <a:lnTo>
                    <a:pt x="6504940" y="648970"/>
                  </a:lnTo>
                  <a:lnTo>
                    <a:pt x="6501130" y="651510"/>
                  </a:lnTo>
                  <a:lnTo>
                    <a:pt x="6496050" y="655320"/>
                  </a:lnTo>
                  <a:lnTo>
                    <a:pt x="6490970" y="659130"/>
                  </a:lnTo>
                  <a:lnTo>
                    <a:pt x="6485890" y="661670"/>
                  </a:lnTo>
                  <a:lnTo>
                    <a:pt x="6480809" y="665480"/>
                  </a:lnTo>
                  <a:lnTo>
                    <a:pt x="6475730" y="668020"/>
                  </a:lnTo>
                  <a:lnTo>
                    <a:pt x="6469380" y="669290"/>
                  </a:lnTo>
                  <a:lnTo>
                    <a:pt x="6464300" y="671830"/>
                  </a:lnTo>
                  <a:lnTo>
                    <a:pt x="6459220" y="673100"/>
                  </a:lnTo>
                  <a:lnTo>
                    <a:pt x="6452870" y="674370"/>
                  </a:lnTo>
                  <a:lnTo>
                    <a:pt x="6447790" y="675640"/>
                  </a:lnTo>
                  <a:lnTo>
                    <a:pt x="6441440" y="676910"/>
                  </a:lnTo>
                  <a:lnTo>
                    <a:pt x="6435090" y="676910"/>
                  </a:lnTo>
                  <a:lnTo>
                    <a:pt x="6430009" y="676910"/>
                  </a:lnTo>
                  <a:lnTo>
                    <a:pt x="0" y="678180"/>
                  </a:lnTo>
                  <a:lnTo>
                    <a:pt x="0" y="0"/>
                  </a:lnTo>
                  <a:lnTo>
                    <a:pt x="6430009" y="0"/>
                  </a:lnTo>
                  <a:lnTo>
                    <a:pt x="6435090" y="0"/>
                  </a:lnTo>
                  <a:lnTo>
                    <a:pt x="6441440" y="0"/>
                  </a:lnTo>
                  <a:lnTo>
                    <a:pt x="6447790" y="1270"/>
                  </a:lnTo>
                  <a:lnTo>
                    <a:pt x="6452870" y="2540"/>
                  </a:lnTo>
                  <a:lnTo>
                    <a:pt x="6459220" y="3810"/>
                  </a:lnTo>
                  <a:lnTo>
                    <a:pt x="6464300" y="5080"/>
                  </a:lnTo>
                  <a:lnTo>
                    <a:pt x="6470650" y="7620"/>
                  </a:lnTo>
                  <a:lnTo>
                    <a:pt x="6475730" y="8890"/>
                  </a:lnTo>
                  <a:lnTo>
                    <a:pt x="6480809" y="11430"/>
                  </a:lnTo>
                  <a:lnTo>
                    <a:pt x="6485890" y="15240"/>
                  </a:lnTo>
                  <a:lnTo>
                    <a:pt x="6490970" y="17780"/>
                  </a:lnTo>
                  <a:lnTo>
                    <a:pt x="6496050" y="21590"/>
                  </a:lnTo>
                  <a:lnTo>
                    <a:pt x="6501130" y="25400"/>
                  </a:lnTo>
                  <a:lnTo>
                    <a:pt x="6504940" y="29210"/>
                  </a:lnTo>
                  <a:lnTo>
                    <a:pt x="6510020" y="33020"/>
                  </a:lnTo>
                  <a:lnTo>
                    <a:pt x="6513830" y="36830"/>
                  </a:lnTo>
                  <a:lnTo>
                    <a:pt x="6517640" y="41910"/>
                  </a:lnTo>
                  <a:lnTo>
                    <a:pt x="6521450" y="45720"/>
                  </a:lnTo>
                  <a:lnTo>
                    <a:pt x="6523990" y="50800"/>
                  </a:lnTo>
                  <a:lnTo>
                    <a:pt x="6527800" y="55880"/>
                  </a:lnTo>
                  <a:lnTo>
                    <a:pt x="6530340" y="60960"/>
                  </a:lnTo>
                  <a:lnTo>
                    <a:pt x="6532880" y="67310"/>
                  </a:lnTo>
                  <a:lnTo>
                    <a:pt x="6535420" y="72390"/>
                  </a:lnTo>
                  <a:lnTo>
                    <a:pt x="6536690" y="77470"/>
                  </a:lnTo>
                  <a:lnTo>
                    <a:pt x="6539230" y="83820"/>
                  </a:lnTo>
                  <a:lnTo>
                    <a:pt x="6540500" y="88900"/>
                  </a:lnTo>
                  <a:lnTo>
                    <a:pt x="6541770" y="95250"/>
                  </a:lnTo>
                  <a:lnTo>
                    <a:pt x="6541770" y="100330"/>
                  </a:lnTo>
                  <a:lnTo>
                    <a:pt x="6543040" y="106680"/>
                  </a:lnTo>
                  <a:lnTo>
                    <a:pt x="6543040" y="113030"/>
                  </a:lnTo>
                  <a:close/>
                </a:path>
                <a:path w="6543040" h="678179">
                  <a:moveTo>
                    <a:pt x="6543040" y="0"/>
                  </a:moveTo>
                  <a:lnTo>
                    <a:pt x="6543040" y="0"/>
                  </a:lnTo>
                </a:path>
                <a:path w="6543040" h="678179">
                  <a:moveTo>
                    <a:pt x="0" y="678180"/>
                  </a:moveTo>
                  <a:lnTo>
                    <a:pt x="0" y="678180"/>
                  </a:lnTo>
                </a:path>
              </a:pathLst>
            </a:custGeom>
            <a:ln w="25518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930459" y="5833109"/>
            <a:ext cx="6438900" cy="40132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93675" indent="-114300">
              <a:lnSpc>
                <a:spcPts val="1400"/>
              </a:lnSpc>
              <a:spcBef>
                <a:spcPts val="280"/>
              </a:spcBef>
              <a:buFont typeface="OpenSymbol"/>
              <a:buChar char="•"/>
              <a:tabLst>
                <a:tab pos="194310" algn="l"/>
              </a:tabLst>
            </a:pPr>
            <a:r>
              <a:rPr sz="1300" spc="-5" dirty="0">
                <a:latin typeface="Carlito"/>
                <a:cs typeface="Carlito"/>
              </a:rPr>
              <a:t>Phát triển quan </a:t>
            </a:r>
            <a:r>
              <a:rPr sz="1300" dirty="0">
                <a:latin typeface="Carlito"/>
                <a:cs typeface="Carlito"/>
              </a:rPr>
              <a:t>hệ </a:t>
            </a:r>
            <a:r>
              <a:rPr sz="1300" spc="-5" dirty="0">
                <a:latin typeface="Carlito"/>
                <a:cs typeface="Carlito"/>
              </a:rPr>
              <a:t>hợp </a:t>
            </a:r>
            <a:r>
              <a:rPr sz="1300" spc="-10" dirty="0">
                <a:latin typeface="Carlito"/>
                <a:cs typeface="Carlito"/>
              </a:rPr>
              <a:t>tác </a:t>
            </a:r>
            <a:r>
              <a:rPr sz="1300" spc="-5" dirty="0">
                <a:latin typeface="Carlito"/>
                <a:cs typeface="Carlito"/>
              </a:rPr>
              <a:t>với các trường học </a:t>
            </a:r>
            <a:r>
              <a:rPr sz="1300" dirty="0">
                <a:latin typeface="Carlito"/>
                <a:cs typeface="Carlito"/>
              </a:rPr>
              <a:t>địa </a:t>
            </a:r>
            <a:r>
              <a:rPr sz="1300" spc="-5" dirty="0">
                <a:latin typeface="Carlito"/>
                <a:cs typeface="Carlito"/>
              </a:rPr>
              <a:t>phương </a:t>
            </a:r>
            <a:r>
              <a:rPr sz="1300" spc="-15" dirty="0">
                <a:latin typeface="Carlito"/>
                <a:cs typeface="Carlito"/>
              </a:rPr>
              <a:t>và </a:t>
            </a:r>
            <a:r>
              <a:rPr sz="1300" dirty="0">
                <a:latin typeface="Carlito"/>
                <a:cs typeface="Carlito"/>
              </a:rPr>
              <a:t>hỗ </a:t>
            </a:r>
            <a:r>
              <a:rPr sz="1300" spc="-15" dirty="0">
                <a:latin typeface="Carlito"/>
                <a:cs typeface="Carlito"/>
              </a:rPr>
              <a:t>trợ </a:t>
            </a:r>
            <a:r>
              <a:rPr sz="1300" spc="-5" dirty="0">
                <a:latin typeface="Carlito"/>
                <a:cs typeface="Carlito"/>
              </a:rPr>
              <a:t>giáo viên khi </a:t>
            </a:r>
            <a:r>
              <a:rPr sz="1300" dirty="0">
                <a:latin typeface="Carlito"/>
                <a:cs typeface="Carlito"/>
              </a:rPr>
              <a:t>họ </a:t>
            </a:r>
            <a:r>
              <a:rPr sz="1300" spc="-20" dirty="0">
                <a:latin typeface="Carlito"/>
                <a:cs typeface="Carlito"/>
              </a:rPr>
              <a:t>xây </a:t>
            </a:r>
            <a:r>
              <a:rPr sz="1300" spc="-5" dirty="0">
                <a:latin typeface="Carlito"/>
                <a:cs typeface="Carlito"/>
              </a:rPr>
              <a:t>dựng  </a:t>
            </a:r>
            <a:r>
              <a:rPr sz="1300" spc="-10" dirty="0">
                <a:latin typeface="Carlito"/>
                <a:cs typeface="Carlito"/>
              </a:rPr>
              <a:t>và </a:t>
            </a:r>
            <a:r>
              <a:rPr sz="1300" spc="-5" dirty="0">
                <a:latin typeface="Carlito"/>
                <a:cs typeface="Carlito"/>
              </a:rPr>
              <a:t>thực hiện chương trình của</a:t>
            </a:r>
            <a:r>
              <a:rPr sz="1300" spc="-25" dirty="0">
                <a:latin typeface="Carlito"/>
                <a:cs typeface="Carlito"/>
              </a:rPr>
              <a:t> </a:t>
            </a:r>
            <a:r>
              <a:rPr sz="1300" dirty="0">
                <a:latin typeface="Carlito"/>
                <a:cs typeface="Carlito"/>
              </a:rPr>
              <a:t>họ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400050" y="1300479"/>
            <a:ext cx="72644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40" dirty="0">
                <a:solidFill>
                  <a:srgbClr val="000000"/>
                </a:solidFill>
              </a:rPr>
              <a:t>Vai </a:t>
            </a:r>
            <a:r>
              <a:rPr sz="2000" spc="-5" dirty="0">
                <a:solidFill>
                  <a:srgbClr val="000000"/>
                </a:solidFill>
              </a:rPr>
              <a:t>trò của </a:t>
            </a:r>
            <a:r>
              <a:rPr sz="2000" dirty="0">
                <a:solidFill>
                  <a:srgbClr val="000000"/>
                </a:solidFill>
              </a:rPr>
              <a:t>các tổ </a:t>
            </a:r>
            <a:r>
              <a:rPr sz="2000" spc="-5" dirty="0">
                <a:solidFill>
                  <a:srgbClr val="000000"/>
                </a:solidFill>
              </a:rPr>
              <a:t>chức, </a:t>
            </a:r>
            <a:r>
              <a:rPr sz="2000" dirty="0">
                <a:solidFill>
                  <a:srgbClr val="000000"/>
                </a:solidFill>
              </a:rPr>
              <a:t>cá </a:t>
            </a:r>
            <a:r>
              <a:rPr sz="2000" spc="-5" dirty="0">
                <a:solidFill>
                  <a:srgbClr val="000000"/>
                </a:solidFill>
              </a:rPr>
              <a:t>nhân có liên quan trong Chương  trình quốc gia</a:t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540" y="1057909"/>
            <a:ext cx="7389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0" dirty="0"/>
              <a:t>Chương </a:t>
            </a:r>
            <a:r>
              <a:rPr sz="2800" spc="-15" dirty="0"/>
              <a:t>trình </a:t>
            </a:r>
            <a:r>
              <a:rPr sz="2800" spc="-25" dirty="0"/>
              <a:t>STEM </a:t>
            </a:r>
            <a:r>
              <a:rPr sz="2800" spc="-20" dirty="0"/>
              <a:t>phối </a:t>
            </a:r>
            <a:r>
              <a:rPr sz="2800" spc="-15" dirty="0"/>
              <a:t>hợp </a:t>
            </a:r>
            <a:r>
              <a:rPr sz="2800" spc="-10" dirty="0"/>
              <a:t>và </a:t>
            </a:r>
            <a:r>
              <a:rPr sz="2800" spc="-20" dirty="0"/>
              <a:t>thống</a:t>
            </a:r>
            <a:r>
              <a:rPr sz="2800" spc="-204" dirty="0"/>
              <a:t> </a:t>
            </a:r>
            <a:r>
              <a:rPr sz="2800" spc="-20" dirty="0"/>
              <a:t>nhất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4096960" y="1474410"/>
            <a:ext cx="1410335" cy="1092835"/>
            <a:chOff x="4096960" y="1474410"/>
            <a:chExt cx="1410335" cy="1092835"/>
          </a:xfrm>
        </p:grpSpPr>
        <p:sp>
          <p:nvSpPr>
            <p:cNvPr id="4" name="object 4"/>
            <p:cNvSpPr/>
            <p:nvPr/>
          </p:nvSpPr>
          <p:spPr>
            <a:xfrm>
              <a:off x="4109719" y="1487170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561339" y="0"/>
                  </a:moveTo>
                  <a:lnTo>
                    <a:pt x="505459" y="0"/>
                  </a:lnTo>
                  <a:lnTo>
                    <a:pt x="477519" y="2539"/>
                  </a:lnTo>
                  <a:lnTo>
                    <a:pt x="422909" y="11429"/>
                  </a:lnTo>
                  <a:lnTo>
                    <a:pt x="368300" y="25400"/>
                  </a:lnTo>
                  <a:lnTo>
                    <a:pt x="342900" y="35559"/>
                  </a:lnTo>
                  <a:lnTo>
                    <a:pt x="316229" y="45719"/>
                  </a:lnTo>
                  <a:lnTo>
                    <a:pt x="292100" y="58419"/>
                  </a:lnTo>
                  <a:lnTo>
                    <a:pt x="266700" y="71119"/>
                  </a:lnTo>
                  <a:lnTo>
                    <a:pt x="242569" y="85089"/>
                  </a:lnTo>
                  <a:lnTo>
                    <a:pt x="176529" y="137159"/>
                  </a:lnTo>
                  <a:lnTo>
                    <a:pt x="137159" y="176529"/>
                  </a:lnTo>
                  <a:lnTo>
                    <a:pt x="102869" y="219709"/>
                  </a:lnTo>
                  <a:lnTo>
                    <a:pt x="71119" y="266700"/>
                  </a:lnTo>
                  <a:lnTo>
                    <a:pt x="35559" y="341629"/>
                  </a:lnTo>
                  <a:lnTo>
                    <a:pt x="17779" y="394969"/>
                  </a:lnTo>
                  <a:lnTo>
                    <a:pt x="6350" y="449579"/>
                  </a:lnTo>
                  <a:lnTo>
                    <a:pt x="1269" y="505459"/>
                  </a:lnTo>
                  <a:lnTo>
                    <a:pt x="0" y="533400"/>
                  </a:lnTo>
                  <a:lnTo>
                    <a:pt x="0" y="561339"/>
                  </a:lnTo>
                  <a:lnTo>
                    <a:pt x="6350" y="615950"/>
                  </a:lnTo>
                  <a:lnTo>
                    <a:pt x="17779" y="670559"/>
                  </a:lnTo>
                  <a:lnTo>
                    <a:pt x="35559" y="723900"/>
                  </a:lnTo>
                  <a:lnTo>
                    <a:pt x="71119" y="800100"/>
                  </a:lnTo>
                  <a:lnTo>
                    <a:pt x="118109" y="868679"/>
                  </a:lnTo>
                  <a:lnTo>
                    <a:pt x="156209" y="910589"/>
                  </a:lnTo>
                  <a:lnTo>
                    <a:pt x="196850" y="947419"/>
                  </a:lnTo>
                  <a:lnTo>
                    <a:pt x="242569" y="980439"/>
                  </a:lnTo>
                  <a:lnTo>
                    <a:pt x="290829" y="1008379"/>
                  </a:lnTo>
                  <a:lnTo>
                    <a:pt x="341629" y="1031239"/>
                  </a:lnTo>
                  <a:lnTo>
                    <a:pt x="394969" y="1047750"/>
                  </a:lnTo>
                  <a:lnTo>
                    <a:pt x="449579" y="1060450"/>
                  </a:lnTo>
                  <a:lnTo>
                    <a:pt x="505459" y="1065529"/>
                  </a:lnTo>
                  <a:lnTo>
                    <a:pt x="533400" y="1066800"/>
                  </a:lnTo>
                  <a:lnTo>
                    <a:pt x="561339" y="1065529"/>
                  </a:lnTo>
                  <a:lnTo>
                    <a:pt x="617219" y="1060450"/>
                  </a:lnTo>
                  <a:lnTo>
                    <a:pt x="671829" y="1047750"/>
                  </a:lnTo>
                  <a:lnTo>
                    <a:pt x="723900" y="1031239"/>
                  </a:lnTo>
                  <a:lnTo>
                    <a:pt x="775969" y="1008379"/>
                  </a:lnTo>
                  <a:lnTo>
                    <a:pt x="824229" y="980439"/>
                  </a:lnTo>
                  <a:lnTo>
                    <a:pt x="868679" y="947419"/>
                  </a:lnTo>
                  <a:lnTo>
                    <a:pt x="910589" y="910589"/>
                  </a:lnTo>
                  <a:lnTo>
                    <a:pt x="947419" y="868679"/>
                  </a:lnTo>
                  <a:lnTo>
                    <a:pt x="995679" y="800100"/>
                  </a:lnTo>
                  <a:lnTo>
                    <a:pt x="1021079" y="749300"/>
                  </a:lnTo>
                  <a:lnTo>
                    <a:pt x="1049019" y="670559"/>
                  </a:lnTo>
                  <a:lnTo>
                    <a:pt x="1060450" y="615950"/>
                  </a:lnTo>
                  <a:lnTo>
                    <a:pt x="1065529" y="561339"/>
                  </a:lnTo>
                  <a:lnTo>
                    <a:pt x="1066800" y="533400"/>
                  </a:lnTo>
                  <a:lnTo>
                    <a:pt x="1065529" y="504189"/>
                  </a:lnTo>
                  <a:lnTo>
                    <a:pt x="1060450" y="449579"/>
                  </a:lnTo>
                  <a:lnTo>
                    <a:pt x="1040129" y="368300"/>
                  </a:lnTo>
                  <a:lnTo>
                    <a:pt x="1021079" y="316229"/>
                  </a:lnTo>
                  <a:lnTo>
                    <a:pt x="995679" y="265429"/>
                  </a:lnTo>
                  <a:lnTo>
                    <a:pt x="965200" y="219709"/>
                  </a:lnTo>
                  <a:lnTo>
                    <a:pt x="929639" y="176529"/>
                  </a:lnTo>
                  <a:lnTo>
                    <a:pt x="890269" y="135889"/>
                  </a:lnTo>
                  <a:lnTo>
                    <a:pt x="847089" y="101600"/>
                  </a:lnTo>
                  <a:lnTo>
                    <a:pt x="775969" y="57150"/>
                  </a:lnTo>
                  <a:lnTo>
                    <a:pt x="725169" y="34289"/>
                  </a:lnTo>
                  <a:lnTo>
                    <a:pt x="671829" y="17779"/>
                  </a:lnTo>
                  <a:lnTo>
                    <a:pt x="617219" y="6350"/>
                  </a:lnTo>
                  <a:lnTo>
                    <a:pt x="589279" y="2539"/>
                  </a:lnTo>
                  <a:lnTo>
                    <a:pt x="561339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09719" y="1487170"/>
              <a:ext cx="1068070" cy="1066800"/>
            </a:xfrm>
            <a:custGeom>
              <a:avLst/>
              <a:gdLst/>
              <a:ahLst/>
              <a:cxnLst/>
              <a:rect l="l" t="t" r="r" b="b"/>
              <a:pathLst>
                <a:path w="1068070" h="1066800">
                  <a:moveTo>
                    <a:pt x="0" y="533400"/>
                  </a:moveTo>
                  <a:lnTo>
                    <a:pt x="1269" y="505459"/>
                  </a:lnTo>
                  <a:lnTo>
                    <a:pt x="3809" y="477519"/>
                  </a:lnTo>
                  <a:lnTo>
                    <a:pt x="6350" y="449579"/>
                  </a:lnTo>
                  <a:lnTo>
                    <a:pt x="11429" y="421639"/>
                  </a:lnTo>
                  <a:lnTo>
                    <a:pt x="17779" y="394969"/>
                  </a:lnTo>
                  <a:lnTo>
                    <a:pt x="26669" y="368300"/>
                  </a:lnTo>
                  <a:lnTo>
                    <a:pt x="35559" y="341629"/>
                  </a:lnTo>
                  <a:lnTo>
                    <a:pt x="46989" y="316229"/>
                  </a:lnTo>
                  <a:lnTo>
                    <a:pt x="58419" y="290829"/>
                  </a:lnTo>
                  <a:lnTo>
                    <a:pt x="71119" y="266700"/>
                  </a:lnTo>
                  <a:lnTo>
                    <a:pt x="102869" y="219709"/>
                  </a:lnTo>
                  <a:lnTo>
                    <a:pt x="137159" y="176529"/>
                  </a:lnTo>
                  <a:lnTo>
                    <a:pt x="176529" y="137159"/>
                  </a:lnTo>
                  <a:lnTo>
                    <a:pt x="198119" y="119379"/>
                  </a:lnTo>
                  <a:lnTo>
                    <a:pt x="219709" y="101600"/>
                  </a:lnTo>
                  <a:lnTo>
                    <a:pt x="242569" y="85089"/>
                  </a:lnTo>
                  <a:lnTo>
                    <a:pt x="266700" y="71119"/>
                  </a:lnTo>
                  <a:lnTo>
                    <a:pt x="292100" y="58419"/>
                  </a:lnTo>
                  <a:lnTo>
                    <a:pt x="316229" y="45719"/>
                  </a:lnTo>
                  <a:lnTo>
                    <a:pt x="342900" y="35559"/>
                  </a:lnTo>
                  <a:lnTo>
                    <a:pt x="368300" y="25400"/>
                  </a:lnTo>
                  <a:lnTo>
                    <a:pt x="396239" y="17779"/>
                  </a:lnTo>
                  <a:lnTo>
                    <a:pt x="422909" y="11429"/>
                  </a:lnTo>
                  <a:lnTo>
                    <a:pt x="449579" y="6350"/>
                  </a:lnTo>
                  <a:lnTo>
                    <a:pt x="477519" y="2539"/>
                  </a:lnTo>
                  <a:lnTo>
                    <a:pt x="505459" y="0"/>
                  </a:lnTo>
                  <a:lnTo>
                    <a:pt x="533400" y="0"/>
                  </a:lnTo>
                  <a:lnTo>
                    <a:pt x="561339" y="0"/>
                  </a:lnTo>
                  <a:lnTo>
                    <a:pt x="589279" y="2539"/>
                  </a:lnTo>
                  <a:lnTo>
                    <a:pt x="643889" y="11429"/>
                  </a:lnTo>
                  <a:lnTo>
                    <a:pt x="698500" y="25400"/>
                  </a:lnTo>
                  <a:lnTo>
                    <a:pt x="750569" y="45719"/>
                  </a:lnTo>
                  <a:lnTo>
                    <a:pt x="800100" y="71119"/>
                  </a:lnTo>
                  <a:lnTo>
                    <a:pt x="847089" y="101600"/>
                  </a:lnTo>
                  <a:lnTo>
                    <a:pt x="890269" y="135889"/>
                  </a:lnTo>
                  <a:lnTo>
                    <a:pt x="929639" y="176529"/>
                  </a:lnTo>
                  <a:lnTo>
                    <a:pt x="965200" y="219709"/>
                  </a:lnTo>
                  <a:lnTo>
                    <a:pt x="980439" y="242569"/>
                  </a:lnTo>
                  <a:lnTo>
                    <a:pt x="995679" y="265429"/>
                  </a:lnTo>
                  <a:lnTo>
                    <a:pt x="1008379" y="290829"/>
                  </a:lnTo>
                  <a:lnTo>
                    <a:pt x="1021079" y="316229"/>
                  </a:lnTo>
                  <a:lnTo>
                    <a:pt x="1031239" y="341629"/>
                  </a:lnTo>
                  <a:lnTo>
                    <a:pt x="1047750" y="394969"/>
                  </a:lnTo>
                  <a:lnTo>
                    <a:pt x="1060450" y="449579"/>
                  </a:lnTo>
                  <a:lnTo>
                    <a:pt x="1065529" y="504189"/>
                  </a:lnTo>
                  <a:lnTo>
                    <a:pt x="1066800" y="533400"/>
                  </a:lnTo>
                  <a:lnTo>
                    <a:pt x="1064259" y="588009"/>
                  </a:lnTo>
                  <a:lnTo>
                    <a:pt x="1055369" y="643889"/>
                  </a:lnTo>
                  <a:lnTo>
                    <a:pt x="1040129" y="697229"/>
                  </a:lnTo>
                  <a:lnTo>
                    <a:pt x="1031239" y="723900"/>
                  </a:lnTo>
                  <a:lnTo>
                    <a:pt x="1021079" y="749300"/>
                  </a:lnTo>
                  <a:lnTo>
                    <a:pt x="1008379" y="774700"/>
                  </a:lnTo>
                  <a:lnTo>
                    <a:pt x="995679" y="800100"/>
                  </a:lnTo>
                  <a:lnTo>
                    <a:pt x="980439" y="822959"/>
                  </a:lnTo>
                  <a:lnTo>
                    <a:pt x="965200" y="845819"/>
                  </a:lnTo>
                  <a:lnTo>
                    <a:pt x="947419" y="868679"/>
                  </a:lnTo>
                  <a:lnTo>
                    <a:pt x="910589" y="910589"/>
                  </a:lnTo>
                  <a:lnTo>
                    <a:pt x="868679" y="947419"/>
                  </a:lnTo>
                  <a:lnTo>
                    <a:pt x="824229" y="980439"/>
                  </a:lnTo>
                  <a:lnTo>
                    <a:pt x="800100" y="994409"/>
                  </a:lnTo>
                  <a:lnTo>
                    <a:pt x="775969" y="1008379"/>
                  </a:lnTo>
                  <a:lnTo>
                    <a:pt x="723900" y="1031239"/>
                  </a:lnTo>
                  <a:lnTo>
                    <a:pt x="671829" y="1047750"/>
                  </a:lnTo>
                  <a:lnTo>
                    <a:pt x="617219" y="1060450"/>
                  </a:lnTo>
                  <a:lnTo>
                    <a:pt x="589279" y="1062989"/>
                  </a:lnTo>
                  <a:lnTo>
                    <a:pt x="561339" y="1065529"/>
                  </a:lnTo>
                  <a:lnTo>
                    <a:pt x="533400" y="1066800"/>
                  </a:lnTo>
                  <a:lnTo>
                    <a:pt x="505459" y="1065529"/>
                  </a:lnTo>
                  <a:lnTo>
                    <a:pt x="477519" y="1062989"/>
                  </a:lnTo>
                  <a:lnTo>
                    <a:pt x="422909" y="1055369"/>
                  </a:lnTo>
                  <a:lnTo>
                    <a:pt x="368300" y="1040129"/>
                  </a:lnTo>
                  <a:lnTo>
                    <a:pt x="316229" y="1019809"/>
                  </a:lnTo>
                  <a:lnTo>
                    <a:pt x="290829" y="1008379"/>
                  </a:lnTo>
                  <a:lnTo>
                    <a:pt x="266700" y="994409"/>
                  </a:lnTo>
                  <a:lnTo>
                    <a:pt x="242569" y="980439"/>
                  </a:lnTo>
                  <a:lnTo>
                    <a:pt x="219709" y="963929"/>
                  </a:lnTo>
                  <a:lnTo>
                    <a:pt x="176529" y="929639"/>
                  </a:lnTo>
                  <a:lnTo>
                    <a:pt x="137159" y="890269"/>
                  </a:lnTo>
                  <a:lnTo>
                    <a:pt x="101600" y="845819"/>
                  </a:lnTo>
                  <a:lnTo>
                    <a:pt x="85089" y="822959"/>
                  </a:lnTo>
                  <a:lnTo>
                    <a:pt x="71119" y="800100"/>
                  </a:lnTo>
                  <a:lnTo>
                    <a:pt x="58419" y="774700"/>
                  </a:lnTo>
                  <a:lnTo>
                    <a:pt x="45719" y="749300"/>
                  </a:lnTo>
                  <a:lnTo>
                    <a:pt x="25400" y="697229"/>
                  </a:lnTo>
                  <a:lnTo>
                    <a:pt x="11429" y="643889"/>
                  </a:lnTo>
                  <a:lnTo>
                    <a:pt x="2539" y="588009"/>
                  </a:lnTo>
                  <a:lnTo>
                    <a:pt x="0" y="561339"/>
                  </a:lnTo>
                  <a:lnTo>
                    <a:pt x="0" y="533400"/>
                  </a:lnTo>
                  <a:close/>
                </a:path>
                <a:path w="1068070" h="1066800">
                  <a:moveTo>
                    <a:pt x="0" y="0"/>
                  </a:moveTo>
                  <a:lnTo>
                    <a:pt x="0" y="0"/>
                  </a:lnTo>
                </a:path>
                <a:path w="1068070" h="1066800">
                  <a:moveTo>
                    <a:pt x="1068069" y="1066800"/>
                  </a:moveTo>
                  <a:lnTo>
                    <a:pt x="1068069" y="1066800"/>
                  </a:lnTo>
                </a:path>
              </a:pathLst>
            </a:custGeom>
            <a:ln w="255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04459" y="2157730"/>
              <a:ext cx="302260" cy="332740"/>
            </a:xfrm>
            <a:custGeom>
              <a:avLst/>
              <a:gdLst/>
              <a:ahLst/>
              <a:cxnLst/>
              <a:rect l="l" t="t" r="r" b="b"/>
              <a:pathLst>
                <a:path w="302260" h="332739">
                  <a:moveTo>
                    <a:pt x="82550" y="11430"/>
                  </a:moveTo>
                  <a:lnTo>
                    <a:pt x="0" y="212090"/>
                  </a:lnTo>
                  <a:lnTo>
                    <a:pt x="130810" y="265430"/>
                  </a:lnTo>
                  <a:lnTo>
                    <a:pt x="102869" y="332740"/>
                  </a:lnTo>
                  <a:lnTo>
                    <a:pt x="302260" y="220980"/>
                  </a:lnTo>
                  <a:lnTo>
                    <a:pt x="258627" y="66040"/>
                  </a:lnTo>
                  <a:lnTo>
                    <a:pt x="213360" y="66040"/>
                  </a:lnTo>
                  <a:lnTo>
                    <a:pt x="82550" y="11430"/>
                  </a:lnTo>
                  <a:close/>
                </a:path>
                <a:path w="302260" h="332739">
                  <a:moveTo>
                    <a:pt x="240029" y="0"/>
                  </a:moveTo>
                  <a:lnTo>
                    <a:pt x="213360" y="66040"/>
                  </a:lnTo>
                  <a:lnTo>
                    <a:pt x="258627" y="66040"/>
                  </a:lnTo>
                  <a:lnTo>
                    <a:pt x="240029" y="0"/>
                  </a:lnTo>
                  <a:close/>
                </a:path>
              </a:pathLst>
            </a:custGeom>
            <a:solidFill>
              <a:srgbClr val="B1B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576252" y="2086292"/>
            <a:ext cx="1094105" cy="1092835"/>
            <a:chOff x="5576252" y="2086292"/>
            <a:chExt cx="1094105" cy="1092835"/>
          </a:xfrm>
        </p:grpSpPr>
        <p:sp>
          <p:nvSpPr>
            <p:cNvPr id="8" name="object 8"/>
            <p:cNvSpPr/>
            <p:nvPr/>
          </p:nvSpPr>
          <p:spPr>
            <a:xfrm>
              <a:off x="5589270" y="2099309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533400" y="0"/>
                  </a:moveTo>
                  <a:lnTo>
                    <a:pt x="477519" y="2539"/>
                  </a:lnTo>
                  <a:lnTo>
                    <a:pt x="396239" y="19050"/>
                  </a:lnTo>
                  <a:lnTo>
                    <a:pt x="342900" y="35560"/>
                  </a:lnTo>
                  <a:lnTo>
                    <a:pt x="292100" y="58419"/>
                  </a:lnTo>
                  <a:lnTo>
                    <a:pt x="242569" y="86360"/>
                  </a:lnTo>
                  <a:lnTo>
                    <a:pt x="176529" y="137160"/>
                  </a:lnTo>
                  <a:lnTo>
                    <a:pt x="137159" y="176529"/>
                  </a:lnTo>
                  <a:lnTo>
                    <a:pt x="102869" y="219710"/>
                  </a:lnTo>
                  <a:lnTo>
                    <a:pt x="71119" y="266700"/>
                  </a:lnTo>
                  <a:lnTo>
                    <a:pt x="46989" y="316229"/>
                  </a:lnTo>
                  <a:lnTo>
                    <a:pt x="26669" y="368300"/>
                  </a:lnTo>
                  <a:lnTo>
                    <a:pt x="19050" y="396239"/>
                  </a:lnTo>
                  <a:lnTo>
                    <a:pt x="11429" y="422910"/>
                  </a:lnTo>
                  <a:lnTo>
                    <a:pt x="6350" y="449579"/>
                  </a:lnTo>
                  <a:lnTo>
                    <a:pt x="1269" y="505460"/>
                  </a:lnTo>
                  <a:lnTo>
                    <a:pt x="0" y="533400"/>
                  </a:lnTo>
                  <a:lnTo>
                    <a:pt x="0" y="561339"/>
                  </a:lnTo>
                  <a:lnTo>
                    <a:pt x="6350" y="617219"/>
                  </a:lnTo>
                  <a:lnTo>
                    <a:pt x="17779" y="671829"/>
                  </a:lnTo>
                  <a:lnTo>
                    <a:pt x="35559" y="723900"/>
                  </a:lnTo>
                  <a:lnTo>
                    <a:pt x="45719" y="750569"/>
                  </a:lnTo>
                  <a:lnTo>
                    <a:pt x="71119" y="800100"/>
                  </a:lnTo>
                  <a:lnTo>
                    <a:pt x="101600" y="847089"/>
                  </a:lnTo>
                  <a:lnTo>
                    <a:pt x="137159" y="890269"/>
                  </a:lnTo>
                  <a:lnTo>
                    <a:pt x="196850" y="948689"/>
                  </a:lnTo>
                  <a:lnTo>
                    <a:pt x="242569" y="980439"/>
                  </a:lnTo>
                  <a:lnTo>
                    <a:pt x="290829" y="1008379"/>
                  </a:lnTo>
                  <a:lnTo>
                    <a:pt x="341629" y="1031239"/>
                  </a:lnTo>
                  <a:lnTo>
                    <a:pt x="394969" y="1049019"/>
                  </a:lnTo>
                  <a:lnTo>
                    <a:pt x="449579" y="1060450"/>
                  </a:lnTo>
                  <a:lnTo>
                    <a:pt x="505459" y="1066800"/>
                  </a:lnTo>
                  <a:lnTo>
                    <a:pt x="561339" y="1066800"/>
                  </a:lnTo>
                  <a:lnTo>
                    <a:pt x="617219" y="1060450"/>
                  </a:lnTo>
                  <a:lnTo>
                    <a:pt x="671829" y="1049019"/>
                  </a:lnTo>
                  <a:lnTo>
                    <a:pt x="723900" y="1031239"/>
                  </a:lnTo>
                  <a:lnTo>
                    <a:pt x="775969" y="1008379"/>
                  </a:lnTo>
                  <a:lnTo>
                    <a:pt x="824229" y="980439"/>
                  </a:lnTo>
                  <a:lnTo>
                    <a:pt x="868679" y="948689"/>
                  </a:lnTo>
                  <a:lnTo>
                    <a:pt x="910589" y="910589"/>
                  </a:lnTo>
                  <a:lnTo>
                    <a:pt x="965200" y="847089"/>
                  </a:lnTo>
                  <a:lnTo>
                    <a:pt x="995679" y="800100"/>
                  </a:lnTo>
                  <a:lnTo>
                    <a:pt x="1021079" y="750569"/>
                  </a:lnTo>
                  <a:lnTo>
                    <a:pt x="1040129" y="698500"/>
                  </a:lnTo>
                  <a:lnTo>
                    <a:pt x="1055370" y="643889"/>
                  </a:lnTo>
                  <a:lnTo>
                    <a:pt x="1064259" y="589279"/>
                  </a:lnTo>
                  <a:lnTo>
                    <a:pt x="1066800" y="533400"/>
                  </a:lnTo>
                  <a:lnTo>
                    <a:pt x="1064259" y="477519"/>
                  </a:lnTo>
                  <a:lnTo>
                    <a:pt x="1055370" y="422910"/>
                  </a:lnTo>
                  <a:lnTo>
                    <a:pt x="1031239" y="341629"/>
                  </a:lnTo>
                  <a:lnTo>
                    <a:pt x="1008379" y="290829"/>
                  </a:lnTo>
                  <a:lnTo>
                    <a:pt x="980439" y="242569"/>
                  </a:lnTo>
                  <a:lnTo>
                    <a:pt x="929639" y="176529"/>
                  </a:lnTo>
                  <a:lnTo>
                    <a:pt x="890269" y="137160"/>
                  </a:lnTo>
                  <a:lnTo>
                    <a:pt x="847089" y="101600"/>
                  </a:lnTo>
                  <a:lnTo>
                    <a:pt x="800100" y="71119"/>
                  </a:lnTo>
                  <a:lnTo>
                    <a:pt x="750569" y="45719"/>
                  </a:lnTo>
                  <a:lnTo>
                    <a:pt x="671829" y="17779"/>
                  </a:lnTo>
                  <a:lnTo>
                    <a:pt x="617219" y="6350"/>
                  </a:lnTo>
                  <a:lnTo>
                    <a:pt x="589279" y="2539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89270" y="2099309"/>
              <a:ext cx="1068070" cy="1066800"/>
            </a:xfrm>
            <a:custGeom>
              <a:avLst/>
              <a:gdLst/>
              <a:ahLst/>
              <a:cxnLst/>
              <a:rect l="l" t="t" r="r" b="b"/>
              <a:pathLst>
                <a:path w="1068070" h="1066800">
                  <a:moveTo>
                    <a:pt x="0" y="533400"/>
                  </a:moveTo>
                  <a:lnTo>
                    <a:pt x="1269" y="505460"/>
                  </a:lnTo>
                  <a:lnTo>
                    <a:pt x="3809" y="477519"/>
                  </a:lnTo>
                  <a:lnTo>
                    <a:pt x="6350" y="449579"/>
                  </a:lnTo>
                  <a:lnTo>
                    <a:pt x="11429" y="422910"/>
                  </a:lnTo>
                  <a:lnTo>
                    <a:pt x="19050" y="396239"/>
                  </a:lnTo>
                  <a:lnTo>
                    <a:pt x="26669" y="368300"/>
                  </a:lnTo>
                  <a:lnTo>
                    <a:pt x="46989" y="316229"/>
                  </a:lnTo>
                  <a:lnTo>
                    <a:pt x="71119" y="266700"/>
                  </a:lnTo>
                  <a:lnTo>
                    <a:pt x="102869" y="219710"/>
                  </a:lnTo>
                  <a:lnTo>
                    <a:pt x="137159" y="176529"/>
                  </a:lnTo>
                  <a:lnTo>
                    <a:pt x="176529" y="137160"/>
                  </a:lnTo>
                  <a:lnTo>
                    <a:pt x="219709" y="101600"/>
                  </a:lnTo>
                  <a:lnTo>
                    <a:pt x="266700" y="72389"/>
                  </a:lnTo>
                  <a:lnTo>
                    <a:pt x="317500" y="45719"/>
                  </a:lnTo>
                  <a:lnTo>
                    <a:pt x="368300" y="26669"/>
                  </a:lnTo>
                  <a:lnTo>
                    <a:pt x="422909" y="12700"/>
                  </a:lnTo>
                  <a:lnTo>
                    <a:pt x="477519" y="2539"/>
                  </a:lnTo>
                  <a:lnTo>
                    <a:pt x="533400" y="0"/>
                  </a:lnTo>
                  <a:lnTo>
                    <a:pt x="589279" y="2539"/>
                  </a:lnTo>
                  <a:lnTo>
                    <a:pt x="643889" y="11429"/>
                  </a:lnTo>
                  <a:lnTo>
                    <a:pt x="698500" y="26669"/>
                  </a:lnTo>
                  <a:lnTo>
                    <a:pt x="750569" y="45719"/>
                  </a:lnTo>
                  <a:lnTo>
                    <a:pt x="800100" y="71119"/>
                  </a:lnTo>
                  <a:lnTo>
                    <a:pt x="847089" y="101600"/>
                  </a:lnTo>
                  <a:lnTo>
                    <a:pt x="890269" y="137160"/>
                  </a:lnTo>
                  <a:lnTo>
                    <a:pt x="929639" y="176529"/>
                  </a:lnTo>
                  <a:lnTo>
                    <a:pt x="965200" y="219710"/>
                  </a:lnTo>
                  <a:lnTo>
                    <a:pt x="995679" y="266700"/>
                  </a:lnTo>
                  <a:lnTo>
                    <a:pt x="1021079" y="316229"/>
                  </a:lnTo>
                  <a:lnTo>
                    <a:pt x="1040129" y="368300"/>
                  </a:lnTo>
                  <a:lnTo>
                    <a:pt x="1049020" y="394969"/>
                  </a:lnTo>
                  <a:lnTo>
                    <a:pt x="1055370" y="422910"/>
                  </a:lnTo>
                  <a:lnTo>
                    <a:pt x="1060450" y="449579"/>
                  </a:lnTo>
                  <a:lnTo>
                    <a:pt x="1064259" y="477519"/>
                  </a:lnTo>
                  <a:lnTo>
                    <a:pt x="1065529" y="505460"/>
                  </a:lnTo>
                  <a:lnTo>
                    <a:pt x="1066800" y="533400"/>
                  </a:lnTo>
                  <a:lnTo>
                    <a:pt x="1065529" y="561339"/>
                  </a:lnTo>
                  <a:lnTo>
                    <a:pt x="1064259" y="589279"/>
                  </a:lnTo>
                  <a:lnTo>
                    <a:pt x="1060450" y="617219"/>
                  </a:lnTo>
                  <a:lnTo>
                    <a:pt x="1049020" y="671829"/>
                  </a:lnTo>
                  <a:lnTo>
                    <a:pt x="1031239" y="723900"/>
                  </a:lnTo>
                  <a:lnTo>
                    <a:pt x="1008379" y="775969"/>
                  </a:lnTo>
                  <a:lnTo>
                    <a:pt x="980439" y="824229"/>
                  </a:lnTo>
                  <a:lnTo>
                    <a:pt x="947420" y="868679"/>
                  </a:lnTo>
                  <a:lnTo>
                    <a:pt x="910589" y="910589"/>
                  </a:lnTo>
                  <a:lnTo>
                    <a:pt x="868679" y="948689"/>
                  </a:lnTo>
                  <a:lnTo>
                    <a:pt x="824229" y="980439"/>
                  </a:lnTo>
                  <a:lnTo>
                    <a:pt x="775969" y="1008379"/>
                  </a:lnTo>
                  <a:lnTo>
                    <a:pt x="723900" y="1031239"/>
                  </a:lnTo>
                  <a:lnTo>
                    <a:pt x="671829" y="1049019"/>
                  </a:lnTo>
                  <a:lnTo>
                    <a:pt x="617219" y="1060450"/>
                  </a:lnTo>
                  <a:lnTo>
                    <a:pt x="561339" y="1066800"/>
                  </a:lnTo>
                  <a:lnTo>
                    <a:pt x="533400" y="1066800"/>
                  </a:lnTo>
                  <a:lnTo>
                    <a:pt x="505459" y="1066800"/>
                  </a:lnTo>
                  <a:lnTo>
                    <a:pt x="477519" y="1064260"/>
                  </a:lnTo>
                  <a:lnTo>
                    <a:pt x="449579" y="1060450"/>
                  </a:lnTo>
                  <a:lnTo>
                    <a:pt x="422909" y="1055369"/>
                  </a:lnTo>
                  <a:lnTo>
                    <a:pt x="394969" y="1049019"/>
                  </a:lnTo>
                  <a:lnTo>
                    <a:pt x="368300" y="1040129"/>
                  </a:lnTo>
                  <a:lnTo>
                    <a:pt x="341629" y="1031239"/>
                  </a:lnTo>
                  <a:lnTo>
                    <a:pt x="290829" y="1008379"/>
                  </a:lnTo>
                  <a:lnTo>
                    <a:pt x="242569" y="980439"/>
                  </a:lnTo>
                  <a:lnTo>
                    <a:pt x="196850" y="948689"/>
                  </a:lnTo>
                  <a:lnTo>
                    <a:pt x="176529" y="929639"/>
                  </a:lnTo>
                  <a:lnTo>
                    <a:pt x="156209" y="910589"/>
                  </a:lnTo>
                  <a:lnTo>
                    <a:pt x="118109" y="868679"/>
                  </a:lnTo>
                  <a:lnTo>
                    <a:pt x="86359" y="824229"/>
                  </a:lnTo>
                  <a:lnTo>
                    <a:pt x="58419" y="775969"/>
                  </a:lnTo>
                  <a:lnTo>
                    <a:pt x="35559" y="723900"/>
                  </a:lnTo>
                  <a:lnTo>
                    <a:pt x="25400" y="698500"/>
                  </a:lnTo>
                  <a:lnTo>
                    <a:pt x="11429" y="643889"/>
                  </a:lnTo>
                  <a:lnTo>
                    <a:pt x="2539" y="589279"/>
                  </a:lnTo>
                  <a:lnTo>
                    <a:pt x="0" y="561339"/>
                  </a:lnTo>
                  <a:lnTo>
                    <a:pt x="0" y="533400"/>
                  </a:lnTo>
                  <a:close/>
                </a:path>
                <a:path w="1068070" h="1066800">
                  <a:moveTo>
                    <a:pt x="0" y="0"/>
                  </a:moveTo>
                  <a:lnTo>
                    <a:pt x="0" y="0"/>
                  </a:lnTo>
                </a:path>
                <a:path w="1068070" h="1066800">
                  <a:moveTo>
                    <a:pt x="1068070" y="1066800"/>
                  </a:moveTo>
                  <a:lnTo>
                    <a:pt x="1068070" y="1066800"/>
                  </a:lnTo>
                </a:path>
              </a:pathLst>
            </a:custGeom>
            <a:ln w="255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273550" y="1751329"/>
            <a:ext cx="2068195" cy="73914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065" marR="1333500" algn="ctr">
              <a:lnSpc>
                <a:spcPct val="89900"/>
              </a:lnSpc>
              <a:spcBef>
                <a:spcPts val="245"/>
              </a:spcBef>
            </a:pP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Trải 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nghiệm 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học</a:t>
            </a:r>
            <a:r>
              <a:rPr sz="1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STEM</a:t>
            </a:r>
            <a:endParaRPr sz="1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5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Hồ</a:t>
            </a:r>
            <a:r>
              <a:rPr sz="1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sơ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81370" y="2447290"/>
            <a:ext cx="483234" cy="53594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algn="ctr">
              <a:lnSpc>
                <a:spcPts val="1290"/>
              </a:lnSpc>
              <a:spcBef>
                <a:spcPts val="265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hiên 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cứu  S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61100" y="3194050"/>
            <a:ext cx="332740" cy="302260"/>
          </a:xfrm>
          <a:custGeom>
            <a:avLst/>
            <a:gdLst/>
            <a:ahLst/>
            <a:cxnLst/>
            <a:rect l="l" t="t" r="r" b="b"/>
            <a:pathLst>
              <a:path w="332740" h="302260">
                <a:moveTo>
                  <a:pt x="212089" y="0"/>
                </a:moveTo>
                <a:lnTo>
                  <a:pt x="11429" y="82550"/>
                </a:lnTo>
                <a:lnTo>
                  <a:pt x="66039" y="213360"/>
                </a:lnTo>
                <a:lnTo>
                  <a:pt x="0" y="240029"/>
                </a:lnTo>
                <a:lnTo>
                  <a:pt x="219710" y="302260"/>
                </a:lnTo>
                <a:lnTo>
                  <a:pt x="316901" y="130810"/>
                </a:lnTo>
                <a:lnTo>
                  <a:pt x="265429" y="130810"/>
                </a:lnTo>
                <a:lnTo>
                  <a:pt x="212089" y="0"/>
                </a:lnTo>
                <a:close/>
              </a:path>
              <a:path w="332740" h="302260">
                <a:moveTo>
                  <a:pt x="332740" y="102870"/>
                </a:moveTo>
                <a:lnTo>
                  <a:pt x="265429" y="130810"/>
                </a:lnTo>
                <a:lnTo>
                  <a:pt x="316901" y="130810"/>
                </a:lnTo>
                <a:lnTo>
                  <a:pt x="332740" y="102870"/>
                </a:lnTo>
                <a:close/>
              </a:path>
            </a:pathLst>
          </a:custGeom>
          <a:solidFill>
            <a:srgbClr val="B1B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6188392" y="3565842"/>
            <a:ext cx="1094105" cy="1092835"/>
            <a:chOff x="6188392" y="3565842"/>
            <a:chExt cx="1094105" cy="1092835"/>
          </a:xfrm>
        </p:grpSpPr>
        <p:sp>
          <p:nvSpPr>
            <p:cNvPr id="14" name="object 14"/>
            <p:cNvSpPr/>
            <p:nvPr/>
          </p:nvSpPr>
          <p:spPr>
            <a:xfrm>
              <a:off x="6201409" y="3578859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534669" y="0"/>
                  </a:moveTo>
                  <a:lnTo>
                    <a:pt x="478789" y="2539"/>
                  </a:lnTo>
                  <a:lnTo>
                    <a:pt x="422910" y="12700"/>
                  </a:lnTo>
                  <a:lnTo>
                    <a:pt x="369569" y="26669"/>
                  </a:lnTo>
                  <a:lnTo>
                    <a:pt x="317499" y="45719"/>
                  </a:lnTo>
                  <a:lnTo>
                    <a:pt x="243839" y="86359"/>
                  </a:lnTo>
                  <a:lnTo>
                    <a:pt x="198119" y="119379"/>
                  </a:lnTo>
                  <a:lnTo>
                    <a:pt x="157479" y="156209"/>
                  </a:lnTo>
                  <a:lnTo>
                    <a:pt x="119379" y="198119"/>
                  </a:lnTo>
                  <a:lnTo>
                    <a:pt x="87629" y="243839"/>
                  </a:lnTo>
                  <a:lnTo>
                    <a:pt x="72389" y="266700"/>
                  </a:lnTo>
                  <a:lnTo>
                    <a:pt x="58419" y="292100"/>
                  </a:lnTo>
                  <a:lnTo>
                    <a:pt x="46989" y="316229"/>
                  </a:lnTo>
                  <a:lnTo>
                    <a:pt x="36829" y="342900"/>
                  </a:lnTo>
                  <a:lnTo>
                    <a:pt x="26669" y="368300"/>
                  </a:lnTo>
                  <a:lnTo>
                    <a:pt x="12700" y="422909"/>
                  </a:lnTo>
                  <a:lnTo>
                    <a:pt x="3810" y="477519"/>
                  </a:lnTo>
                  <a:lnTo>
                    <a:pt x="1269" y="505459"/>
                  </a:lnTo>
                  <a:lnTo>
                    <a:pt x="1269" y="533400"/>
                  </a:lnTo>
                  <a:lnTo>
                    <a:pt x="0" y="533400"/>
                  </a:lnTo>
                  <a:lnTo>
                    <a:pt x="6350" y="617219"/>
                  </a:lnTo>
                  <a:lnTo>
                    <a:pt x="17779" y="671829"/>
                  </a:lnTo>
                  <a:lnTo>
                    <a:pt x="35560" y="725169"/>
                  </a:lnTo>
                  <a:lnTo>
                    <a:pt x="58419" y="775969"/>
                  </a:lnTo>
                  <a:lnTo>
                    <a:pt x="86360" y="824229"/>
                  </a:lnTo>
                  <a:lnTo>
                    <a:pt x="137160" y="890269"/>
                  </a:lnTo>
                  <a:lnTo>
                    <a:pt x="176529" y="929639"/>
                  </a:lnTo>
                  <a:lnTo>
                    <a:pt x="219710" y="965200"/>
                  </a:lnTo>
                  <a:lnTo>
                    <a:pt x="243839" y="980439"/>
                  </a:lnTo>
                  <a:lnTo>
                    <a:pt x="266700" y="995679"/>
                  </a:lnTo>
                  <a:lnTo>
                    <a:pt x="292100" y="1008379"/>
                  </a:lnTo>
                  <a:lnTo>
                    <a:pt x="316230" y="1021079"/>
                  </a:lnTo>
                  <a:lnTo>
                    <a:pt x="342899" y="1031239"/>
                  </a:lnTo>
                  <a:lnTo>
                    <a:pt x="369569" y="1040129"/>
                  </a:lnTo>
                  <a:lnTo>
                    <a:pt x="394969" y="1049020"/>
                  </a:lnTo>
                  <a:lnTo>
                    <a:pt x="422910" y="1055370"/>
                  </a:lnTo>
                  <a:lnTo>
                    <a:pt x="450849" y="1060450"/>
                  </a:lnTo>
                  <a:lnTo>
                    <a:pt x="477519" y="1064259"/>
                  </a:lnTo>
                  <a:lnTo>
                    <a:pt x="505460" y="1066800"/>
                  </a:lnTo>
                  <a:lnTo>
                    <a:pt x="561339" y="1066800"/>
                  </a:lnTo>
                  <a:lnTo>
                    <a:pt x="617219" y="1060450"/>
                  </a:lnTo>
                  <a:lnTo>
                    <a:pt x="671830" y="1049020"/>
                  </a:lnTo>
                  <a:lnTo>
                    <a:pt x="725169" y="1031239"/>
                  </a:lnTo>
                  <a:lnTo>
                    <a:pt x="775969" y="1008379"/>
                  </a:lnTo>
                  <a:lnTo>
                    <a:pt x="824230" y="980439"/>
                  </a:lnTo>
                  <a:lnTo>
                    <a:pt x="869949" y="948689"/>
                  </a:lnTo>
                  <a:lnTo>
                    <a:pt x="910589" y="910589"/>
                  </a:lnTo>
                  <a:lnTo>
                    <a:pt x="948689" y="868679"/>
                  </a:lnTo>
                  <a:lnTo>
                    <a:pt x="981710" y="824229"/>
                  </a:lnTo>
                  <a:lnTo>
                    <a:pt x="1009649" y="775969"/>
                  </a:lnTo>
                  <a:lnTo>
                    <a:pt x="1032510" y="725169"/>
                  </a:lnTo>
                  <a:lnTo>
                    <a:pt x="1049019" y="671829"/>
                  </a:lnTo>
                  <a:lnTo>
                    <a:pt x="1060449" y="617219"/>
                  </a:lnTo>
                  <a:lnTo>
                    <a:pt x="1066799" y="561339"/>
                  </a:lnTo>
                  <a:lnTo>
                    <a:pt x="1066799" y="505459"/>
                  </a:lnTo>
                  <a:lnTo>
                    <a:pt x="1060449" y="449579"/>
                  </a:lnTo>
                  <a:lnTo>
                    <a:pt x="1049019" y="394969"/>
                  </a:lnTo>
                  <a:lnTo>
                    <a:pt x="1031239" y="341629"/>
                  </a:lnTo>
                  <a:lnTo>
                    <a:pt x="1009649" y="292100"/>
                  </a:lnTo>
                  <a:lnTo>
                    <a:pt x="981710" y="242569"/>
                  </a:lnTo>
                  <a:lnTo>
                    <a:pt x="948689" y="198119"/>
                  </a:lnTo>
                  <a:lnTo>
                    <a:pt x="910589" y="156209"/>
                  </a:lnTo>
                  <a:lnTo>
                    <a:pt x="869949" y="119379"/>
                  </a:lnTo>
                  <a:lnTo>
                    <a:pt x="824230" y="86359"/>
                  </a:lnTo>
                  <a:lnTo>
                    <a:pt x="775969" y="58419"/>
                  </a:lnTo>
                  <a:lnTo>
                    <a:pt x="725169" y="35559"/>
                  </a:lnTo>
                  <a:lnTo>
                    <a:pt x="671830" y="17779"/>
                  </a:lnTo>
                  <a:lnTo>
                    <a:pt x="617219" y="6350"/>
                  </a:lnTo>
                  <a:lnTo>
                    <a:pt x="590549" y="2539"/>
                  </a:lnTo>
                  <a:lnTo>
                    <a:pt x="534669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01409" y="3578859"/>
              <a:ext cx="1068070" cy="1066800"/>
            </a:xfrm>
            <a:custGeom>
              <a:avLst/>
              <a:gdLst/>
              <a:ahLst/>
              <a:cxnLst/>
              <a:rect l="l" t="t" r="r" b="b"/>
              <a:pathLst>
                <a:path w="1068070" h="1066800">
                  <a:moveTo>
                    <a:pt x="1269" y="533400"/>
                  </a:moveTo>
                  <a:lnTo>
                    <a:pt x="1269" y="505459"/>
                  </a:lnTo>
                  <a:lnTo>
                    <a:pt x="3810" y="477519"/>
                  </a:lnTo>
                  <a:lnTo>
                    <a:pt x="12700" y="422909"/>
                  </a:lnTo>
                  <a:lnTo>
                    <a:pt x="26669" y="368300"/>
                  </a:lnTo>
                  <a:lnTo>
                    <a:pt x="36829" y="342900"/>
                  </a:lnTo>
                  <a:lnTo>
                    <a:pt x="46989" y="316229"/>
                  </a:lnTo>
                  <a:lnTo>
                    <a:pt x="58419" y="292100"/>
                  </a:lnTo>
                  <a:lnTo>
                    <a:pt x="72389" y="266700"/>
                  </a:lnTo>
                  <a:lnTo>
                    <a:pt x="87629" y="243839"/>
                  </a:lnTo>
                  <a:lnTo>
                    <a:pt x="102869" y="219709"/>
                  </a:lnTo>
                  <a:lnTo>
                    <a:pt x="138429" y="176529"/>
                  </a:lnTo>
                  <a:lnTo>
                    <a:pt x="177800" y="137159"/>
                  </a:lnTo>
                  <a:lnTo>
                    <a:pt x="220979" y="101600"/>
                  </a:lnTo>
                  <a:lnTo>
                    <a:pt x="267969" y="72389"/>
                  </a:lnTo>
                  <a:lnTo>
                    <a:pt x="317499" y="45719"/>
                  </a:lnTo>
                  <a:lnTo>
                    <a:pt x="369569" y="26669"/>
                  </a:lnTo>
                  <a:lnTo>
                    <a:pt x="422910" y="12700"/>
                  </a:lnTo>
                  <a:lnTo>
                    <a:pt x="478789" y="2539"/>
                  </a:lnTo>
                  <a:lnTo>
                    <a:pt x="534669" y="0"/>
                  </a:lnTo>
                  <a:lnTo>
                    <a:pt x="561339" y="1269"/>
                  </a:lnTo>
                  <a:lnTo>
                    <a:pt x="590549" y="2539"/>
                  </a:lnTo>
                  <a:lnTo>
                    <a:pt x="617219" y="6350"/>
                  </a:lnTo>
                  <a:lnTo>
                    <a:pt x="645160" y="11429"/>
                  </a:lnTo>
                  <a:lnTo>
                    <a:pt x="671830" y="17779"/>
                  </a:lnTo>
                  <a:lnTo>
                    <a:pt x="698499" y="26669"/>
                  </a:lnTo>
                  <a:lnTo>
                    <a:pt x="725169" y="35559"/>
                  </a:lnTo>
                  <a:lnTo>
                    <a:pt x="775969" y="58419"/>
                  </a:lnTo>
                  <a:lnTo>
                    <a:pt x="824230" y="86359"/>
                  </a:lnTo>
                  <a:lnTo>
                    <a:pt x="869949" y="119379"/>
                  </a:lnTo>
                  <a:lnTo>
                    <a:pt x="910589" y="156209"/>
                  </a:lnTo>
                  <a:lnTo>
                    <a:pt x="948689" y="198119"/>
                  </a:lnTo>
                  <a:lnTo>
                    <a:pt x="981710" y="242569"/>
                  </a:lnTo>
                  <a:lnTo>
                    <a:pt x="1009649" y="292100"/>
                  </a:lnTo>
                  <a:lnTo>
                    <a:pt x="1031239" y="341629"/>
                  </a:lnTo>
                  <a:lnTo>
                    <a:pt x="1049019" y="394969"/>
                  </a:lnTo>
                  <a:lnTo>
                    <a:pt x="1060449" y="449579"/>
                  </a:lnTo>
                  <a:lnTo>
                    <a:pt x="1066799" y="505459"/>
                  </a:lnTo>
                  <a:lnTo>
                    <a:pt x="1066799" y="533400"/>
                  </a:lnTo>
                  <a:lnTo>
                    <a:pt x="1066799" y="561339"/>
                  </a:lnTo>
                  <a:lnTo>
                    <a:pt x="1064260" y="589279"/>
                  </a:lnTo>
                  <a:lnTo>
                    <a:pt x="1055369" y="643889"/>
                  </a:lnTo>
                  <a:lnTo>
                    <a:pt x="1041399" y="698500"/>
                  </a:lnTo>
                  <a:lnTo>
                    <a:pt x="1021080" y="750569"/>
                  </a:lnTo>
                  <a:lnTo>
                    <a:pt x="995680" y="800100"/>
                  </a:lnTo>
                  <a:lnTo>
                    <a:pt x="965199" y="847089"/>
                  </a:lnTo>
                  <a:lnTo>
                    <a:pt x="929639" y="890269"/>
                  </a:lnTo>
                  <a:lnTo>
                    <a:pt x="891539" y="929639"/>
                  </a:lnTo>
                  <a:lnTo>
                    <a:pt x="847089" y="965200"/>
                  </a:lnTo>
                  <a:lnTo>
                    <a:pt x="800099" y="995679"/>
                  </a:lnTo>
                  <a:lnTo>
                    <a:pt x="750569" y="1021079"/>
                  </a:lnTo>
                  <a:lnTo>
                    <a:pt x="698499" y="1040129"/>
                  </a:lnTo>
                  <a:lnTo>
                    <a:pt x="671830" y="1049020"/>
                  </a:lnTo>
                  <a:lnTo>
                    <a:pt x="645160" y="1055370"/>
                  </a:lnTo>
                  <a:lnTo>
                    <a:pt x="617219" y="1060450"/>
                  </a:lnTo>
                  <a:lnTo>
                    <a:pt x="589280" y="1064259"/>
                  </a:lnTo>
                  <a:lnTo>
                    <a:pt x="561339" y="1066800"/>
                  </a:lnTo>
                  <a:lnTo>
                    <a:pt x="533399" y="1066800"/>
                  </a:lnTo>
                  <a:lnTo>
                    <a:pt x="505460" y="1066800"/>
                  </a:lnTo>
                  <a:lnTo>
                    <a:pt x="477519" y="1064259"/>
                  </a:lnTo>
                  <a:lnTo>
                    <a:pt x="450849" y="1060450"/>
                  </a:lnTo>
                  <a:lnTo>
                    <a:pt x="422910" y="1055370"/>
                  </a:lnTo>
                  <a:lnTo>
                    <a:pt x="394969" y="1049020"/>
                  </a:lnTo>
                  <a:lnTo>
                    <a:pt x="369569" y="1040129"/>
                  </a:lnTo>
                  <a:lnTo>
                    <a:pt x="342899" y="1031239"/>
                  </a:lnTo>
                  <a:lnTo>
                    <a:pt x="316230" y="1021079"/>
                  </a:lnTo>
                  <a:lnTo>
                    <a:pt x="292100" y="1008379"/>
                  </a:lnTo>
                  <a:lnTo>
                    <a:pt x="266700" y="995679"/>
                  </a:lnTo>
                  <a:lnTo>
                    <a:pt x="243839" y="980439"/>
                  </a:lnTo>
                  <a:lnTo>
                    <a:pt x="219710" y="965200"/>
                  </a:lnTo>
                  <a:lnTo>
                    <a:pt x="198119" y="948689"/>
                  </a:lnTo>
                  <a:lnTo>
                    <a:pt x="156210" y="910589"/>
                  </a:lnTo>
                  <a:lnTo>
                    <a:pt x="119379" y="868679"/>
                  </a:lnTo>
                  <a:lnTo>
                    <a:pt x="86360" y="824229"/>
                  </a:lnTo>
                  <a:lnTo>
                    <a:pt x="58419" y="775969"/>
                  </a:lnTo>
                  <a:lnTo>
                    <a:pt x="46989" y="750569"/>
                  </a:lnTo>
                  <a:lnTo>
                    <a:pt x="35560" y="725169"/>
                  </a:lnTo>
                  <a:lnTo>
                    <a:pt x="17779" y="671829"/>
                  </a:lnTo>
                  <a:lnTo>
                    <a:pt x="6350" y="617219"/>
                  </a:lnTo>
                  <a:lnTo>
                    <a:pt x="3810" y="589279"/>
                  </a:lnTo>
                  <a:lnTo>
                    <a:pt x="1269" y="561339"/>
                  </a:lnTo>
                  <a:lnTo>
                    <a:pt x="0" y="533400"/>
                  </a:lnTo>
                  <a:lnTo>
                    <a:pt x="1269" y="533400"/>
                  </a:lnTo>
                  <a:close/>
                </a:path>
                <a:path w="1068070" h="1066800">
                  <a:moveTo>
                    <a:pt x="1269" y="0"/>
                  </a:moveTo>
                  <a:lnTo>
                    <a:pt x="1269" y="0"/>
                  </a:lnTo>
                </a:path>
                <a:path w="1068070" h="1066800">
                  <a:moveTo>
                    <a:pt x="1068069" y="1066800"/>
                  </a:moveTo>
                  <a:lnTo>
                    <a:pt x="1068069" y="1066800"/>
                  </a:lnTo>
                </a:path>
              </a:pathLst>
            </a:custGeom>
            <a:ln w="255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498590" y="3926840"/>
            <a:ext cx="474345" cy="37211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3495" marR="5080" indent="-11430">
              <a:lnSpc>
                <a:spcPts val="1290"/>
              </a:lnSpc>
              <a:spcBef>
                <a:spcPts val="265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Đại</a:t>
            </a:r>
            <a:r>
              <a:rPr sz="1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sứ  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STE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267450" y="4673600"/>
            <a:ext cx="331470" cy="303530"/>
          </a:xfrm>
          <a:custGeom>
            <a:avLst/>
            <a:gdLst/>
            <a:ahLst/>
            <a:cxnLst/>
            <a:rect l="l" t="t" r="r" b="b"/>
            <a:pathLst>
              <a:path w="331470" h="303529">
                <a:moveTo>
                  <a:pt x="0" y="102869"/>
                </a:moveTo>
                <a:lnTo>
                  <a:pt x="111760" y="303530"/>
                </a:lnTo>
                <a:lnTo>
                  <a:pt x="331470" y="241300"/>
                </a:lnTo>
                <a:lnTo>
                  <a:pt x="265429" y="213360"/>
                </a:lnTo>
                <a:lnTo>
                  <a:pt x="299892" y="130810"/>
                </a:lnTo>
                <a:lnTo>
                  <a:pt x="66039" y="130810"/>
                </a:lnTo>
                <a:lnTo>
                  <a:pt x="0" y="102869"/>
                </a:lnTo>
                <a:close/>
              </a:path>
              <a:path w="331470" h="303529">
                <a:moveTo>
                  <a:pt x="120650" y="0"/>
                </a:moveTo>
                <a:lnTo>
                  <a:pt x="66039" y="130810"/>
                </a:lnTo>
                <a:lnTo>
                  <a:pt x="299892" y="130810"/>
                </a:lnTo>
                <a:lnTo>
                  <a:pt x="320040" y="82550"/>
                </a:lnTo>
                <a:lnTo>
                  <a:pt x="120650" y="0"/>
                </a:lnTo>
                <a:close/>
              </a:path>
            </a:pathLst>
          </a:custGeom>
          <a:solidFill>
            <a:srgbClr val="B1B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5576252" y="5045392"/>
            <a:ext cx="1094105" cy="1092835"/>
            <a:chOff x="5576252" y="5045392"/>
            <a:chExt cx="1094105" cy="1092835"/>
          </a:xfrm>
        </p:grpSpPr>
        <p:sp>
          <p:nvSpPr>
            <p:cNvPr id="19" name="object 19"/>
            <p:cNvSpPr/>
            <p:nvPr/>
          </p:nvSpPr>
          <p:spPr>
            <a:xfrm>
              <a:off x="5589270" y="5058409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533400" y="0"/>
                  </a:moveTo>
                  <a:lnTo>
                    <a:pt x="449579" y="6350"/>
                  </a:lnTo>
                  <a:lnTo>
                    <a:pt x="396239" y="19050"/>
                  </a:lnTo>
                  <a:lnTo>
                    <a:pt x="342900" y="35559"/>
                  </a:lnTo>
                  <a:lnTo>
                    <a:pt x="292100" y="58419"/>
                  </a:lnTo>
                  <a:lnTo>
                    <a:pt x="242569" y="86359"/>
                  </a:lnTo>
                  <a:lnTo>
                    <a:pt x="176529" y="137159"/>
                  </a:lnTo>
                  <a:lnTo>
                    <a:pt x="137159" y="176529"/>
                  </a:lnTo>
                  <a:lnTo>
                    <a:pt x="102869" y="219709"/>
                  </a:lnTo>
                  <a:lnTo>
                    <a:pt x="71119" y="266699"/>
                  </a:lnTo>
                  <a:lnTo>
                    <a:pt x="46989" y="316229"/>
                  </a:lnTo>
                  <a:lnTo>
                    <a:pt x="26669" y="369569"/>
                  </a:lnTo>
                  <a:lnTo>
                    <a:pt x="11429" y="422909"/>
                  </a:lnTo>
                  <a:lnTo>
                    <a:pt x="3809" y="477519"/>
                  </a:lnTo>
                  <a:lnTo>
                    <a:pt x="0" y="533399"/>
                  </a:lnTo>
                  <a:lnTo>
                    <a:pt x="0" y="561339"/>
                  </a:lnTo>
                  <a:lnTo>
                    <a:pt x="6350" y="617219"/>
                  </a:lnTo>
                  <a:lnTo>
                    <a:pt x="17779" y="671829"/>
                  </a:lnTo>
                  <a:lnTo>
                    <a:pt x="35559" y="725169"/>
                  </a:lnTo>
                  <a:lnTo>
                    <a:pt x="58419" y="775969"/>
                  </a:lnTo>
                  <a:lnTo>
                    <a:pt x="86359" y="824229"/>
                  </a:lnTo>
                  <a:lnTo>
                    <a:pt x="118109" y="869949"/>
                  </a:lnTo>
                  <a:lnTo>
                    <a:pt x="156209" y="910589"/>
                  </a:lnTo>
                  <a:lnTo>
                    <a:pt x="196850" y="948689"/>
                  </a:lnTo>
                  <a:lnTo>
                    <a:pt x="242569" y="980439"/>
                  </a:lnTo>
                  <a:lnTo>
                    <a:pt x="290829" y="1008379"/>
                  </a:lnTo>
                  <a:lnTo>
                    <a:pt x="341629" y="1031239"/>
                  </a:lnTo>
                  <a:lnTo>
                    <a:pt x="394969" y="1049020"/>
                  </a:lnTo>
                  <a:lnTo>
                    <a:pt x="449579" y="1060449"/>
                  </a:lnTo>
                  <a:lnTo>
                    <a:pt x="505459" y="1066799"/>
                  </a:lnTo>
                  <a:lnTo>
                    <a:pt x="561339" y="1066799"/>
                  </a:lnTo>
                  <a:lnTo>
                    <a:pt x="617219" y="1060449"/>
                  </a:lnTo>
                  <a:lnTo>
                    <a:pt x="671829" y="1049020"/>
                  </a:lnTo>
                  <a:lnTo>
                    <a:pt x="723900" y="1031239"/>
                  </a:lnTo>
                  <a:lnTo>
                    <a:pt x="775969" y="1008379"/>
                  </a:lnTo>
                  <a:lnTo>
                    <a:pt x="824229" y="980439"/>
                  </a:lnTo>
                  <a:lnTo>
                    <a:pt x="868679" y="948689"/>
                  </a:lnTo>
                  <a:lnTo>
                    <a:pt x="910589" y="910589"/>
                  </a:lnTo>
                  <a:lnTo>
                    <a:pt x="947420" y="869949"/>
                  </a:lnTo>
                  <a:lnTo>
                    <a:pt x="980439" y="824229"/>
                  </a:lnTo>
                  <a:lnTo>
                    <a:pt x="1008379" y="775969"/>
                  </a:lnTo>
                  <a:lnTo>
                    <a:pt x="1031239" y="725169"/>
                  </a:lnTo>
                  <a:lnTo>
                    <a:pt x="1049020" y="671829"/>
                  </a:lnTo>
                  <a:lnTo>
                    <a:pt x="1060450" y="617219"/>
                  </a:lnTo>
                  <a:lnTo>
                    <a:pt x="1066800" y="533399"/>
                  </a:lnTo>
                  <a:lnTo>
                    <a:pt x="1064259" y="477519"/>
                  </a:lnTo>
                  <a:lnTo>
                    <a:pt x="1055370" y="422909"/>
                  </a:lnTo>
                  <a:lnTo>
                    <a:pt x="1040129" y="368299"/>
                  </a:lnTo>
                  <a:lnTo>
                    <a:pt x="1021079" y="316229"/>
                  </a:lnTo>
                  <a:lnTo>
                    <a:pt x="1008379" y="292099"/>
                  </a:lnTo>
                  <a:lnTo>
                    <a:pt x="995679" y="266699"/>
                  </a:lnTo>
                  <a:lnTo>
                    <a:pt x="965200" y="219709"/>
                  </a:lnTo>
                  <a:lnTo>
                    <a:pt x="929639" y="176529"/>
                  </a:lnTo>
                  <a:lnTo>
                    <a:pt x="890269" y="137159"/>
                  </a:lnTo>
                  <a:lnTo>
                    <a:pt x="847089" y="101600"/>
                  </a:lnTo>
                  <a:lnTo>
                    <a:pt x="800100" y="71119"/>
                  </a:lnTo>
                  <a:lnTo>
                    <a:pt x="725169" y="35559"/>
                  </a:lnTo>
                  <a:lnTo>
                    <a:pt x="671829" y="17779"/>
                  </a:lnTo>
                  <a:lnTo>
                    <a:pt x="617219" y="6350"/>
                  </a:lnTo>
                  <a:lnTo>
                    <a:pt x="561339" y="1269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89270" y="5058409"/>
              <a:ext cx="1068070" cy="1066800"/>
            </a:xfrm>
            <a:custGeom>
              <a:avLst/>
              <a:gdLst/>
              <a:ahLst/>
              <a:cxnLst/>
              <a:rect l="l" t="t" r="r" b="b"/>
              <a:pathLst>
                <a:path w="1068070" h="1066800">
                  <a:moveTo>
                    <a:pt x="0" y="533399"/>
                  </a:moveTo>
                  <a:lnTo>
                    <a:pt x="1269" y="505459"/>
                  </a:lnTo>
                  <a:lnTo>
                    <a:pt x="3809" y="477519"/>
                  </a:lnTo>
                  <a:lnTo>
                    <a:pt x="6350" y="450849"/>
                  </a:lnTo>
                  <a:lnTo>
                    <a:pt x="11429" y="422909"/>
                  </a:lnTo>
                  <a:lnTo>
                    <a:pt x="19050" y="396239"/>
                  </a:lnTo>
                  <a:lnTo>
                    <a:pt x="26669" y="369569"/>
                  </a:lnTo>
                  <a:lnTo>
                    <a:pt x="46989" y="316229"/>
                  </a:lnTo>
                  <a:lnTo>
                    <a:pt x="71119" y="266699"/>
                  </a:lnTo>
                  <a:lnTo>
                    <a:pt x="102869" y="219709"/>
                  </a:lnTo>
                  <a:lnTo>
                    <a:pt x="137159" y="176529"/>
                  </a:lnTo>
                  <a:lnTo>
                    <a:pt x="176529" y="137159"/>
                  </a:lnTo>
                  <a:lnTo>
                    <a:pt x="219709" y="101600"/>
                  </a:lnTo>
                  <a:lnTo>
                    <a:pt x="266700" y="72389"/>
                  </a:lnTo>
                  <a:lnTo>
                    <a:pt x="317500" y="46989"/>
                  </a:lnTo>
                  <a:lnTo>
                    <a:pt x="342900" y="35559"/>
                  </a:lnTo>
                  <a:lnTo>
                    <a:pt x="396239" y="19050"/>
                  </a:lnTo>
                  <a:lnTo>
                    <a:pt x="449579" y="6350"/>
                  </a:lnTo>
                  <a:lnTo>
                    <a:pt x="505459" y="1269"/>
                  </a:lnTo>
                  <a:lnTo>
                    <a:pt x="533400" y="0"/>
                  </a:lnTo>
                  <a:lnTo>
                    <a:pt x="589279" y="3809"/>
                  </a:lnTo>
                  <a:lnTo>
                    <a:pt x="643889" y="11429"/>
                  </a:lnTo>
                  <a:lnTo>
                    <a:pt x="698500" y="26669"/>
                  </a:lnTo>
                  <a:lnTo>
                    <a:pt x="725169" y="35559"/>
                  </a:lnTo>
                  <a:lnTo>
                    <a:pt x="750569" y="46989"/>
                  </a:lnTo>
                  <a:lnTo>
                    <a:pt x="775969" y="58419"/>
                  </a:lnTo>
                  <a:lnTo>
                    <a:pt x="800100" y="71119"/>
                  </a:lnTo>
                  <a:lnTo>
                    <a:pt x="847089" y="101600"/>
                  </a:lnTo>
                  <a:lnTo>
                    <a:pt x="890269" y="137159"/>
                  </a:lnTo>
                  <a:lnTo>
                    <a:pt x="929639" y="176529"/>
                  </a:lnTo>
                  <a:lnTo>
                    <a:pt x="965200" y="219709"/>
                  </a:lnTo>
                  <a:lnTo>
                    <a:pt x="995679" y="266699"/>
                  </a:lnTo>
                  <a:lnTo>
                    <a:pt x="1008379" y="292099"/>
                  </a:lnTo>
                  <a:lnTo>
                    <a:pt x="1021079" y="316229"/>
                  </a:lnTo>
                  <a:lnTo>
                    <a:pt x="1040129" y="368299"/>
                  </a:lnTo>
                  <a:lnTo>
                    <a:pt x="1055370" y="422909"/>
                  </a:lnTo>
                  <a:lnTo>
                    <a:pt x="1064259" y="477519"/>
                  </a:lnTo>
                  <a:lnTo>
                    <a:pt x="1066800" y="533399"/>
                  </a:lnTo>
                  <a:lnTo>
                    <a:pt x="1065529" y="561339"/>
                  </a:lnTo>
                  <a:lnTo>
                    <a:pt x="1064259" y="589279"/>
                  </a:lnTo>
                  <a:lnTo>
                    <a:pt x="1060450" y="617219"/>
                  </a:lnTo>
                  <a:lnTo>
                    <a:pt x="1055370" y="643889"/>
                  </a:lnTo>
                  <a:lnTo>
                    <a:pt x="1049020" y="671829"/>
                  </a:lnTo>
                  <a:lnTo>
                    <a:pt x="1040129" y="698499"/>
                  </a:lnTo>
                  <a:lnTo>
                    <a:pt x="1031239" y="725169"/>
                  </a:lnTo>
                  <a:lnTo>
                    <a:pt x="1008379" y="775969"/>
                  </a:lnTo>
                  <a:lnTo>
                    <a:pt x="980439" y="824229"/>
                  </a:lnTo>
                  <a:lnTo>
                    <a:pt x="947420" y="869949"/>
                  </a:lnTo>
                  <a:lnTo>
                    <a:pt x="910589" y="910589"/>
                  </a:lnTo>
                  <a:lnTo>
                    <a:pt x="868679" y="948689"/>
                  </a:lnTo>
                  <a:lnTo>
                    <a:pt x="824229" y="980439"/>
                  </a:lnTo>
                  <a:lnTo>
                    <a:pt x="775969" y="1008379"/>
                  </a:lnTo>
                  <a:lnTo>
                    <a:pt x="723900" y="1031239"/>
                  </a:lnTo>
                  <a:lnTo>
                    <a:pt x="671829" y="1049020"/>
                  </a:lnTo>
                  <a:lnTo>
                    <a:pt x="617219" y="1060449"/>
                  </a:lnTo>
                  <a:lnTo>
                    <a:pt x="561339" y="1066799"/>
                  </a:lnTo>
                  <a:lnTo>
                    <a:pt x="533400" y="1066799"/>
                  </a:lnTo>
                  <a:lnTo>
                    <a:pt x="505459" y="1066799"/>
                  </a:lnTo>
                  <a:lnTo>
                    <a:pt x="477519" y="1064259"/>
                  </a:lnTo>
                  <a:lnTo>
                    <a:pt x="449579" y="1060449"/>
                  </a:lnTo>
                  <a:lnTo>
                    <a:pt x="422909" y="1055370"/>
                  </a:lnTo>
                  <a:lnTo>
                    <a:pt x="394969" y="1049020"/>
                  </a:lnTo>
                  <a:lnTo>
                    <a:pt x="368300" y="1040129"/>
                  </a:lnTo>
                  <a:lnTo>
                    <a:pt x="341629" y="1031239"/>
                  </a:lnTo>
                  <a:lnTo>
                    <a:pt x="290829" y="1008379"/>
                  </a:lnTo>
                  <a:lnTo>
                    <a:pt x="242569" y="980439"/>
                  </a:lnTo>
                  <a:lnTo>
                    <a:pt x="196850" y="948689"/>
                  </a:lnTo>
                  <a:lnTo>
                    <a:pt x="176529" y="929639"/>
                  </a:lnTo>
                  <a:lnTo>
                    <a:pt x="156209" y="910589"/>
                  </a:lnTo>
                  <a:lnTo>
                    <a:pt x="118109" y="869949"/>
                  </a:lnTo>
                  <a:lnTo>
                    <a:pt x="86359" y="824229"/>
                  </a:lnTo>
                  <a:lnTo>
                    <a:pt x="58419" y="775969"/>
                  </a:lnTo>
                  <a:lnTo>
                    <a:pt x="35559" y="725169"/>
                  </a:lnTo>
                  <a:lnTo>
                    <a:pt x="17779" y="671829"/>
                  </a:lnTo>
                  <a:lnTo>
                    <a:pt x="6350" y="617219"/>
                  </a:lnTo>
                  <a:lnTo>
                    <a:pt x="0" y="561339"/>
                  </a:lnTo>
                  <a:lnTo>
                    <a:pt x="0" y="533399"/>
                  </a:lnTo>
                  <a:close/>
                </a:path>
                <a:path w="1068070" h="1066800">
                  <a:moveTo>
                    <a:pt x="0" y="0"/>
                  </a:moveTo>
                  <a:lnTo>
                    <a:pt x="0" y="0"/>
                  </a:lnTo>
                </a:path>
                <a:path w="1068070" h="1066800">
                  <a:moveTo>
                    <a:pt x="1068070" y="1066799"/>
                  </a:moveTo>
                  <a:lnTo>
                    <a:pt x="1068070" y="1066799"/>
                  </a:lnTo>
                </a:path>
              </a:pathLst>
            </a:custGeom>
            <a:ln w="255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803900" y="5406390"/>
            <a:ext cx="638175" cy="37211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06045" marR="5080" indent="-93980">
              <a:lnSpc>
                <a:spcPts val="1290"/>
              </a:lnSpc>
              <a:spcBef>
                <a:spcPts val="265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Thực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tập  STEM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260340" y="5730240"/>
            <a:ext cx="303530" cy="332740"/>
          </a:xfrm>
          <a:custGeom>
            <a:avLst/>
            <a:gdLst/>
            <a:ahLst/>
            <a:cxnLst/>
            <a:rect l="l" t="t" r="r" b="b"/>
            <a:pathLst>
              <a:path w="303529" h="332739">
                <a:moveTo>
                  <a:pt x="62230" y="0"/>
                </a:moveTo>
                <a:lnTo>
                  <a:pt x="0" y="219710"/>
                </a:lnTo>
                <a:lnTo>
                  <a:pt x="199389" y="332740"/>
                </a:lnTo>
                <a:lnTo>
                  <a:pt x="172720" y="265430"/>
                </a:lnTo>
                <a:lnTo>
                  <a:pt x="303530" y="212090"/>
                </a:lnTo>
                <a:lnTo>
                  <a:pt x="242521" y="66040"/>
                </a:lnTo>
                <a:lnTo>
                  <a:pt x="90170" y="66040"/>
                </a:lnTo>
                <a:lnTo>
                  <a:pt x="62230" y="0"/>
                </a:lnTo>
                <a:close/>
              </a:path>
              <a:path w="303529" h="332739">
                <a:moveTo>
                  <a:pt x="219710" y="11430"/>
                </a:moveTo>
                <a:lnTo>
                  <a:pt x="90170" y="66040"/>
                </a:lnTo>
                <a:lnTo>
                  <a:pt x="242521" y="66040"/>
                </a:lnTo>
                <a:lnTo>
                  <a:pt x="219710" y="11430"/>
                </a:lnTo>
                <a:close/>
              </a:path>
            </a:pathLst>
          </a:custGeom>
          <a:solidFill>
            <a:srgbClr val="B1B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4096702" y="5658802"/>
            <a:ext cx="1094105" cy="1092835"/>
            <a:chOff x="4096702" y="5658802"/>
            <a:chExt cx="1094105" cy="1092835"/>
          </a:xfrm>
        </p:grpSpPr>
        <p:sp>
          <p:nvSpPr>
            <p:cNvPr id="24" name="object 24"/>
            <p:cNvSpPr/>
            <p:nvPr/>
          </p:nvSpPr>
          <p:spPr>
            <a:xfrm>
              <a:off x="4109720" y="5671820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561339" y="0"/>
                  </a:moveTo>
                  <a:lnTo>
                    <a:pt x="505459" y="0"/>
                  </a:lnTo>
                  <a:lnTo>
                    <a:pt x="477519" y="2539"/>
                  </a:lnTo>
                  <a:lnTo>
                    <a:pt x="422909" y="11429"/>
                  </a:lnTo>
                  <a:lnTo>
                    <a:pt x="368300" y="25399"/>
                  </a:lnTo>
                  <a:lnTo>
                    <a:pt x="342900" y="35559"/>
                  </a:lnTo>
                  <a:lnTo>
                    <a:pt x="316229" y="45719"/>
                  </a:lnTo>
                  <a:lnTo>
                    <a:pt x="292100" y="58419"/>
                  </a:lnTo>
                  <a:lnTo>
                    <a:pt x="266700" y="71119"/>
                  </a:lnTo>
                  <a:lnTo>
                    <a:pt x="242569" y="85089"/>
                  </a:lnTo>
                  <a:lnTo>
                    <a:pt x="176529" y="137159"/>
                  </a:lnTo>
                  <a:lnTo>
                    <a:pt x="137159" y="176529"/>
                  </a:lnTo>
                  <a:lnTo>
                    <a:pt x="102869" y="219709"/>
                  </a:lnTo>
                  <a:lnTo>
                    <a:pt x="71119" y="266699"/>
                  </a:lnTo>
                  <a:lnTo>
                    <a:pt x="35559" y="341629"/>
                  </a:lnTo>
                  <a:lnTo>
                    <a:pt x="17779" y="394969"/>
                  </a:lnTo>
                  <a:lnTo>
                    <a:pt x="6350" y="449579"/>
                  </a:lnTo>
                  <a:lnTo>
                    <a:pt x="1269" y="505459"/>
                  </a:lnTo>
                  <a:lnTo>
                    <a:pt x="0" y="533399"/>
                  </a:lnTo>
                  <a:lnTo>
                    <a:pt x="0" y="561339"/>
                  </a:lnTo>
                  <a:lnTo>
                    <a:pt x="6350" y="615949"/>
                  </a:lnTo>
                  <a:lnTo>
                    <a:pt x="17779" y="670559"/>
                  </a:lnTo>
                  <a:lnTo>
                    <a:pt x="35559" y="723899"/>
                  </a:lnTo>
                  <a:lnTo>
                    <a:pt x="71119" y="800099"/>
                  </a:lnTo>
                  <a:lnTo>
                    <a:pt x="118109" y="868679"/>
                  </a:lnTo>
                  <a:lnTo>
                    <a:pt x="156209" y="910589"/>
                  </a:lnTo>
                  <a:lnTo>
                    <a:pt x="196850" y="947419"/>
                  </a:lnTo>
                  <a:lnTo>
                    <a:pt x="242569" y="980439"/>
                  </a:lnTo>
                  <a:lnTo>
                    <a:pt x="290829" y="1008379"/>
                  </a:lnTo>
                  <a:lnTo>
                    <a:pt x="341629" y="1031239"/>
                  </a:lnTo>
                  <a:lnTo>
                    <a:pt x="394969" y="1047749"/>
                  </a:lnTo>
                  <a:lnTo>
                    <a:pt x="449579" y="1060449"/>
                  </a:lnTo>
                  <a:lnTo>
                    <a:pt x="505459" y="1065529"/>
                  </a:lnTo>
                  <a:lnTo>
                    <a:pt x="533400" y="1066799"/>
                  </a:lnTo>
                  <a:lnTo>
                    <a:pt x="561339" y="1065529"/>
                  </a:lnTo>
                  <a:lnTo>
                    <a:pt x="617219" y="1060449"/>
                  </a:lnTo>
                  <a:lnTo>
                    <a:pt x="671829" y="1047749"/>
                  </a:lnTo>
                  <a:lnTo>
                    <a:pt x="723900" y="1031239"/>
                  </a:lnTo>
                  <a:lnTo>
                    <a:pt x="775969" y="1008379"/>
                  </a:lnTo>
                  <a:lnTo>
                    <a:pt x="824229" y="980439"/>
                  </a:lnTo>
                  <a:lnTo>
                    <a:pt x="868679" y="947419"/>
                  </a:lnTo>
                  <a:lnTo>
                    <a:pt x="910589" y="910589"/>
                  </a:lnTo>
                  <a:lnTo>
                    <a:pt x="947419" y="868679"/>
                  </a:lnTo>
                  <a:lnTo>
                    <a:pt x="995679" y="800099"/>
                  </a:lnTo>
                  <a:lnTo>
                    <a:pt x="1021079" y="749299"/>
                  </a:lnTo>
                  <a:lnTo>
                    <a:pt x="1049019" y="670559"/>
                  </a:lnTo>
                  <a:lnTo>
                    <a:pt x="1060450" y="615949"/>
                  </a:lnTo>
                  <a:lnTo>
                    <a:pt x="1065529" y="561339"/>
                  </a:lnTo>
                  <a:lnTo>
                    <a:pt x="1066800" y="533399"/>
                  </a:lnTo>
                  <a:lnTo>
                    <a:pt x="1065529" y="504189"/>
                  </a:lnTo>
                  <a:lnTo>
                    <a:pt x="1060450" y="449579"/>
                  </a:lnTo>
                  <a:lnTo>
                    <a:pt x="1040129" y="368299"/>
                  </a:lnTo>
                  <a:lnTo>
                    <a:pt x="1021079" y="316229"/>
                  </a:lnTo>
                  <a:lnTo>
                    <a:pt x="995679" y="265429"/>
                  </a:lnTo>
                  <a:lnTo>
                    <a:pt x="965200" y="219709"/>
                  </a:lnTo>
                  <a:lnTo>
                    <a:pt x="929639" y="176529"/>
                  </a:lnTo>
                  <a:lnTo>
                    <a:pt x="890269" y="135889"/>
                  </a:lnTo>
                  <a:lnTo>
                    <a:pt x="847089" y="101599"/>
                  </a:lnTo>
                  <a:lnTo>
                    <a:pt x="775969" y="57149"/>
                  </a:lnTo>
                  <a:lnTo>
                    <a:pt x="725169" y="34289"/>
                  </a:lnTo>
                  <a:lnTo>
                    <a:pt x="671829" y="17779"/>
                  </a:lnTo>
                  <a:lnTo>
                    <a:pt x="617219" y="6349"/>
                  </a:lnTo>
                  <a:lnTo>
                    <a:pt x="589279" y="2539"/>
                  </a:lnTo>
                  <a:lnTo>
                    <a:pt x="561339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109720" y="5671820"/>
              <a:ext cx="1068070" cy="1066800"/>
            </a:xfrm>
            <a:custGeom>
              <a:avLst/>
              <a:gdLst/>
              <a:ahLst/>
              <a:cxnLst/>
              <a:rect l="l" t="t" r="r" b="b"/>
              <a:pathLst>
                <a:path w="1068070" h="1066800">
                  <a:moveTo>
                    <a:pt x="0" y="533399"/>
                  </a:moveTo>
                  <a:lnTo>
                    <a:pt x="1269" y="505459"/>
                  </a:lnTo>
                  <a:lnTo>
                    <a:pt x="3809" y="477519"/>
                  </a:lnTo>
                  <a:lnTo>
                    <a:pt x="11429" y="421639"/>
                  </a:lnTo>
                  <a:lnTo>
                    <a:pt x="26669" y="368299"/>
                  </a:lnTo>
                  <a:lnTo>
                    <a:pt x="46989" y="316229"/>
                  </a:lnTo>
                  <a:lnTo>
                    <a:pt x="58419" y="290829"/>
                  </a:lnTo>
                  <a:lnTo>
                    <a:pt x="86359" y="242569"/>
                  </a:lnTo>
                  <a:lnTo>
                    <a:pt x="119379" y="198119"/>
                  </a:lnTo>
                  <a:lnTo>
                    <a:pt x="156209" y="156209"/>
                  </a:lnTo>
                  <a:lnTo>
                    <a:pt x="198119" y="119379"/>
                  </a:lnTo>
                  <a:lnTo>
                    <a:pt x="219709" y="101599"/>
                  </a:lnTo>
                  <a:lnTo>
                    <a:pt x="242569" y="85089"/>
                  </a:lnTo>
                  <a:lnTo>
                    <a:pt x="266700" y="71119"/>
                  </a:lnTo>
                  <a:lnTo>
                    <a:pt x="292100" y="58419"/>
                  </a:lnTo>
                  <a:lnTo>
                    <a:pt x="316229" y="45719"/>
                  </a:lnTo>
                  <a:lnTo>
                    <a:pt x="342900" y="35559"/>
                  </a:lnTo>
                  <a:lnTo>
                    <a:pt x="368300" y="25399"/>
                  </a:lnTo>
                  <a:lnTo>
                    <a:pt x="396239" y="17779"/>
                  </a:lnTo>
                  <a:lnTo>
                    <a:pt x="422909" y="11429"/>
                  </a:lnTo>
                  <a:lnTo>
                    <a:pt x="449579" y="6349"/>
                  </a:lnTo>
                  <a:lnTo>
                    <a:pt x="477519" y="2539"/>
                  </a:lnTo>
                  <a:lnTo>
                    <a:pt x="505459" y="0"/>
                  </a:lnTo>
                  <a:lnTo>
                    <a:pt x="533400" y="0"/>
                  </a:lnTo>
                  <a:lnTo>
                    <a:pt x="561339" y="0"/>
                  </a:lnTo>
                  <a:lnTo>
                    <a:pt x="589279" y="2539"/>
                  </a:lnTo>
                  <a:lnTo>
                    <a:pt x="643889" y="11429"/>
                  </a:lnTo>
                  <a:lnTo>
                    <a:pt x="698500" y="25399"/>
                  </a:lnTo>
                  <a:lnTo>
                    <a:pt x="750569" y="45719"/>
                  </a:lnTo>
                  <a:lnTo>
                    <a:pt x="775969" y="57149"/>
                  </a:lnTo>
                  <a:lnTo>
                    <a:pt x="824229" y="85089"/>
                  </a:lnTo>
                  <a:lnTo>
                    <a:pt x="868679" y="118109"/>
                  </a:lnTo>
                  <a:lnTo>
                    <a:pt x="910589" y="156209"/>
                  </a:lnTo>
                  <a:lnTo>
                    <a:pt x="947419" y="196849"/>
                  </a:lnTo>
                  <a:lnTo>
                    <a:pt x="980439" y="242569"/>
                  </a:lnTo>
                  <a:lnTo>
                    <a:pt x="995679" y="265429"/>
                  </a:lnTo>
                  <a:lnTo>
                    <a:pt x="1008379" y="290829"/>
                  </a:lnTo>
                  <a:lnTo>
                    <a:pt x="1021079" y="316229"/>
                  </a:lnTo>
                  <a:lnTo>
                    <a:pt x="1031239" y="341629"/>
                  </a:lnTo>
                  <a:lnTo>
                    <a:pt x="1047750" y="394969"/>
                  </a:lnTo>
                  <a:lnTo>
                    <a:pt x="1060450" y="449579"/>
                  </a:lnTo>
                  <a:lnTo>
                    <a:pt x="1065529" y="504189"/>
                  </a:lnTo>
                  <a:lnTo>
                    <a:pt x="1066800" y="533399"/>
                  </a:lnTo>
                  <a:lnTo>
                    <a:pt x="1064259" y="588009"/>
                  </a:lnTo>
                  <a:lnTo>
                    <a:pt x="1055369" y="643889"/>
                  </a:lnTo>
                  <a:lnTo>
                    <a:pt x="1040129" y="697229"/>
                  </a:lnTo>
                  <a:lnTo>
                    <a:pt x="1031239" y="723899"/>
                  </a:lnTo>
                  <a:lnTo>
                    <a:pt x="1021079" y="749299"/>
                  </a:lnTo>
                  <a:lnTo>
                    <a:pt x="1008379" y="774699"/>
                  </a:lnTo>
                  <a:lnTo>
                    <a:pt x="995679" y="800099"/>
                  </a:lnTo>
                  <a:lnTo>
                    <a:pt x="965200" y="845819"/>
                  </a:lnTo>
                  <a:lnTo>
                    <a:pt x="929639" y="890269"/>
                  </a:lnTo>
                  <a:lnTo>
                    <a:pt x="890269" y="929639"/>
                  </a:lnTo>
                  <a:lnTo>
                    <a:pt x="847089" y="963929"/>
                  </a:lnTo>
                  <a:lnTo>
                    <a:pt x="800100" y="994409"/>
                  </a:lnTo>
                  <a:lnTo>
                    <a:pt x="750569" y="1019809"/>
                  </a:lnTo>
                  <a:lnTo>
                    <a:pt x="698500" y="1040129"/>
                  </a:lnTo>
                  <a:lnTo>
                    <a:pt x="643889" y="1055369"/>
                  </a:lnTo>
                  <a:lnTo>
                    <a:pt x="589279" y="1062989"/>
                  </a:lnTo>
                  <a:lnTo>
                    <a:pt x="561339" y="1065529"/>
                  </a:lnTo>
                  <a:lnTo>
                    <a:pt x="533400" y="1066799"/>
                  </a:lnTo>
                  <a:lnTo>
                    <a:pt x="505459" y="1065529"/>
                  </a:lnTo>
                  <a:lnTo>
                    <a:pt x="477519" y="1062989"/>
                  </a:lnTo>
                  <a:lnTo>
                    <a:pt x="422909" y="1055369"/>
                  </a:lnTo>
                  <a:lnTo>
                    <a:pt x="368300" y="1040129"/>
                  </a:lnTo>
                  <a:lnTo>
                    <a:pt x="316229" y="1019809"/>
                  </a:lnTo>
                  <a:lnTo>
                    <a:pt x="266700" y="994409"/>
                  </a:lnTo>
                  <a:lnTo>
                    <a:pt x="242569" y="980439"/>
                  </a:lnTo>
                  <a:lnTo>
                    <a:pt x="196850" y="947419"/>
                  </a:lnTo>
                  <a:lnTo>
                    <a:pt x="156209" y="910589"/>
                  </a:lnTo>
                  <a:lnTo>
                    <a:pt x="118109" y="868679"/>
                  </a:lnTo>
                  <a:lnTo>
                    <a:pt x="101600" y="845819"/>
                  </a:lnTo>
                  <a:lnTo>
                    <a:pt x="85089" y="822959"/>
                  </a:lnTo>
                  <a:lnTo>
                    <a:pt x="71119" y="800099"/>
                  </a:lnTo>
                  <a:lnTo>
                    <a:pt x="58419" y="774699"/>
                  </a:lnTo>
                  <a:lnTo>
                    <a:pt x="45719" y="749299"/>
                  </a:lnTo>
                  <a:lnTo>
                    <a:pt x="25400" y="697229"/>
                  </a:lnTo>
                  <a:lnTo>
                    <a:pt x="11429" y="643889"/>
                  </a:lnTo>
                  <a:lnTo>
                    <a:pt x="2539" y="588009"/>
                  </a:lnTo>
                  <a:lnTo>
                    <a:pt x="0" y="561339"/>
                  </a:lnTo>
                  <a:lnTo>
                    <a:pt x="0" y="533399"/>
                  </a:lnTo>
                  <a:close/>
                </a:path>
                <a:path w="1068070" h="1066800">
                  <a:moveTo>
                    <a:pt x="0" y="0"/>
                  </a:moveTo>
                  <a:lnTo>
                    <a:pt x="0" y="0"/>
                  </a:lnTo>
                </a:path>
                <a:path w="1068070" h="1066800">
                  <a:moveTo>
                    <a:pt x="1068069" y="1066799"/>
                  </a:moveTo>
                  <a:lnTo>
                    <a:pt x="1068069" y="1066799"/>
                  </a:lnTo>
                </a:path>
              </a:pathLst>
            </a:custGeom>
            <a:ln w="255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311650" y="6018529"/>
            <a:ext cx="663575" cy="37211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59690">
              <a:lnSpc>
                <a:spcPts val="1290"/>
              </a:lnSpc>
              <a:spcBef>
                <a:spcPts val="265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Câu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lạc 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bộ</a:t>
            </a:r>
            <a:r>
              <a:rPr sz="1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STEM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780790" y="5735320"/>
            <a:ext cx="303530" cy="332740"/>
          </a:xfrm>
          <a:custGeom>
            <a:avLst/>
            <a:gdLst/>
            <a:ahLst/>
            <a:cxnLst/>
            <a:rect l="l" t="t" r="r" b="b"/>
            <a:pathLst>
              <a:path w="303529" h="332739">
                <a:moveTo>
                  <a:pt x="199389" y="0"/>
                </a:moveTo>
                <a:lnTo>
                  <a:pt x="0" y="113029"/>
                </a:lnTo>
                <a:lnTo>
                  <a:pt x="62230" y="332739"/>
                </a:lnTo>
                <a:lnTo>
                  <a:pt x="90170" y="266699"/>
                </a:lnTo>
                <a:lnTo>
                  <a:pt x="242521" y="266699"/>
                </a:lnTo>
                <a:lnTo>
                  <a:pt x="303530" y="120649"/>
                </a:lnTo>
                <a:lnTo>
                  <a:pt x="172720" y="67309"/>
                </a:lnTo>
                <a:lnTo>
                  <a:pt x="199389" y="0"/>
                </a:lnTo>
                <a:close/>
              </a:path>
              <a:path w="303529" h="332739">
                <a:moveTo>
                  <a:pt x="242521" y="266699"/>
                </a:moveTo>
                <a:lnTo>
                  <a:pt x="90170" y="266699"/>
                </a:lnTo>
                <a:lnTo>
                  <a:pt x="219710" y="321309"/>
                </a:lnTo>
                <a:lnTo>
                  <a:pt x="242521" y="266699"/>
                </a:lnTo>
                <a:close/>
              </a:path>
            </a:pathLst>
          </a:custGeom>
          <a:solidFill>
            <a:srgbClr val="B1B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2617152" y="5045392"/>
            <a:ext cx="1092835" cy="1092835"/>
            <a:chOff x="2617152" y="5045392"/>
            <a:chExt cx="1092835" cy="1092835"/>
          </a:xfrm>
        </p:grpSpPr>
        <p:sp>
          <p:nvSpPr>
            <p:cNvPr id="29" name="object 29"/>
            <p:cNvSpPr/>
            <p:nvPr/>
          </p:nvSpPr>
          <p:spPr>
            <a:xfrm>
              <a:off x="2630169" y="5058409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533400" y="0"/>
                  </a:moveTo>
                  <a:lnTo>
                    <a:pt x="449580" y="6350"/>
                  </a:lnTo>
                  <a:lnTo>
                    <a:pt x="396240" y="19050"/>
                  </a:lnTo>
                  <a:lnTo>
                    <a:pt x="342900" y="35559"/>
                  </a:lnTo>
                  <a:lnTo>
                    <a:pt x="292100" y="58419"/>
                  </a:lnTo>
                  <a:lnTo>
                    <a:pt x="242569" y="86359"/>
                  </a:lnTo>
                  <a:lnTo>
                    <a:pt x="176530" y="137159"/>
                  </a:lnTo>
                  <a:lnTo>
                    <a:pt x="137160" y="176529"/>
                  </a:lnTo>
                  <a:lnTo>
                    <a:pt x="101600" y="219709"/>
                  </a:lnTo>
                  <a:lnTo>
                    <a:pt x="86360" y="243839"/>
                  </a:lnTo>
                  <a:lnTo>
                    <a:pt x="71119" y="266699"/>
                  </a:lnTo>
                  <a:lnTo>
                    <a:pt x="46990" y="316229"/>
                  </a:lnTo>
                  <a:lnTo>
                    <a:pt x="17780" y="396239"/>
                  </a:lnTo>
                  <a:lnTo>
                    <a:pt x="6350" y="450849"/>
                  </a:lnTo>
                  <a:lnTo>
                    <a:pt x="1269" y="505459"/>
                  </a:lnTo>
                  <a:lnTo>
                    <a:pt x="0" y="533399"/>
                  </a:lnTo>
                  <a:lnTo>
                    <a:pt x="0" y="561339"/>
                  </a:lnTo>
                  <a:lnTo>
                    <a:pt x="6350" y="617219"/>
                  </a:lnTo>
                  <a:lnTo>
                    <a:pt x="17780" y="671829"/>
                  </a:lnTo>
                  <a:lnTo>
                    <a:pt x="34290" y="725169"/>
                  </a:lnTo>
                  <a:lnTo>
                    <a:pt x="58419" y="775969"/>
                  </a:lnTo>
                  <a:lnTo>
                    <a:pt x="85090" y="824229"/>
                  </a:lnTo>
                  <a:lnTo>
                    <a:pt x="118110" y="869949"/>
                  </a:lnTo>
                  <a:lnTo>
                    <a:pt x="156210" y="910589"/>
                  </a:lnTo>
                  <a:lnTo>
                    <a:pt x="196850" y="948689"/>
                  </a:lnTo>
                  <a:lnTo>
                    <a:pt x="242569" y="980439"/>
                  </a:lnTo>
                  <a:lnTo>
                    <a:pt x="290830" y="1008379"/>
                  </a:lnTo>
                  <a:lnTo>
                    <a:pt x="341630" y="1031239"/>
                  </a:lnTo>
                  <a:lnTo>
                    <a:pt x="394969" y="1049020"/>
                  </a:lnTo>
                  <a:lnTo>
                    <a:pt x="449580" y="1060449"/>
                  </a:lnTo>
                  <a:lnTo>
                    <a:pt x="505460" y="1066799"/>
                  </a:lnTo>
                  <a:lnTo>
                    <a:pt x="561340" y="1066799"/>
                  </a:lnTo>
                  <a:lnTo>
                    <a:pt x="617219" y="1060449"/>
                  </a:lnTo>
                  <a:lnTo>
                    <a:pt x="671830" y="1049020"/>
                  </a:lnTo>
                  <a:lnTo>
                    <a:pt x="723900" y="1031239"/>
                  </a:lnTo>
                  <a:lnTo>
                    <a:pt x="775969" y="1008379"/>
                  </a:lnTo>
                  <a:lnTo>
                    <a:pt x="824230" y="980439"/>
                  </a:lnTo>
                  <a:lnTo>
                    <a:pt x="868680" y="948689"/>
                  </a:lnTo>
                  <a:lnTo>
                    <a:pt x="910590" y="910589"/>
                  </a:lnTo>
                  <a:lnTo>
                    <a:pt x="947419" y="869949"/>
                  </a:lnTo>
                  <a:lnTo>
                    <a:pt x="980440" y="824229"/>
                  </a:lnTo>
                  <a:lnTo>
                    <a:pt x="1008380" y="775969"/>
                  </a:lnTo>
                  <a:lnTo>
                    <a:pt x="1031240" y="725169"/>
                  </a:lnTo>
                  <a:lnTo>
                    <a:pt x="1049020" y="671829"/>
                  </a:lnTo>
                  <a:lnTo>
                    <a:pt x="1060450" y="617219"/>
                  </a:lnTo>
                  <a:lnTo>
                    <a:pt x="1066800" y="533399"/>
                  </a:lnTo>
                  <a:lnTo>
                    <a:pt x="1064259" y="477519"/>
                  </a:lnTo>
                  <a:lnTo>
                    <a:pt x="1055370" y="422909"/>
                  </a:lnTo>
                  <a:lnTo>
                    <a:pt x="1040130" y="368299"/>
                  </a:lnTo>
                  <a:lnTo>
                    <a:pt x="1021080" y="316229"/>
                  </a:lnTo>
                  <a:lnTo>
                    <a:pt x="994409" y="266699"/>
                  </a:lnTo>
                  <a:lnTo>
                    <a:pt x="965200" y="219709"/>
                  </a:lnTo>
                  <a:lnTo>
                    <a:pt x="929640" y="176529"/>
                  </a:lnTo>
                  <a:lnTo>
                    <a:pt x="890269" y="137159"/>
                  </a:lnTo>
                  <a:lnTo>
                    <a:pt x="847090" y="101600"/>
                  </a:lnTo>
                  <a:lnTo>
                    <a:pt x="800100" y="71119"/>
                  </a:lnTo>
                  <a:lnTo>
                    <a:pt x="725169" y="35559"/>
                  </a:lnTo>
                  <a:lnTo>
                    <a:pt x="671830" y="17779"/>
                  </a:lnTo>
                  <a:lnTo>
                    <a:pt x="617219" y="6350"/>
                  </a:lnTo>
                  <a:lnTo>
                    <a:pt x="561340" y="1269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630169" y="5058409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0" y="533399"/>
                  </a:moveTo>
                  <a:lnTo>
                    <a:pt x="1269" y="505459"/>
                  </a:lnTo>
                  <a:lnTo>
                    <a:pt x="3810" y="477519"/>
                  </a:lnTo>
                  <a:lnTo>
                    <a:pt x="11430" y="422909"/>
                  </a:lnTo>
                  <a:lnTo>
                    <a:pt x="26669" y="369569"/>
                  </a:lnTo>
                  <a:lnTo>
                    <a:pt x="46990" y="316229"/>
                  </a:lnTo>
                  <a:lnTo>
                    <a:pt x="71119" y="266699"/>
                  </a:lnTo>
                  <a:lnTo>
                    <a:pt x="86360" y="243839"/>
                  </a:lnTo>
                  <a:lnTo>
                    <a:pt x="101600" y="219709"/>
                  </a:lnTo>
                  <a:lnTo>
                    <a:pt x="119380" y="198119"/>
                  </a:lnTo>
                  <a:lnTo>
                    <a:pt x="137160" y="176529"/>
                  </a:lnTo>
                  <a:lnTo>
                    <a:pt x="156210" y="156209"/>
                  </a:lnTo>
                  <a:lnTo>
                    <a:pt x="198119" y="119379"/>
                  </a:lnTo>
                  <a:lnTo>
                    <a:pt x="242569" y="86359"/>
                  </a:lnTo>
                  <a:lnTo>
                    <a:pt x="292100" y="58419"/>
                  </a:lnTo>
                  <a:lnTo>
                    <a:pt x="342900" y="35559"/>
                  </a:lnTo>
                  <a:lnTo>
                    <a:pt x="396240" y="19050"/>
                  </a:lnTo>
                  <a:lnTo>
                    <a:pt x="422910" y="12700"/>
                  </a:lnTo>
                  <a:lnTo>
                    <a:pt x="449580" y="6350"/>
                  </a:lnTo>
                  <a:lnTo>
                    <a:pt x="477519" y="3809"/>
                  </a:lnTo>
                  <a:lnTo>
                    <a:pt x="505460" y="1269"/>
                  </a:lnTo>
                  <a:lnTo>
                    <a:pt x="533400" y="0"/>
                  </a:lnTo>
                  <a:lnTo>
                    <a:pt x="589280" y="3809"/>
                  </a:lnTo>
                  <a:lnTo>
                    <a:pt x="643890" y="11429"/>
                  </a:lnTo>
                  <a:lnTo>
                    <a:pt x="698500" y="26669"/>
                  </a:lnTo>
                  <a:lnTo>
                    <a:pt x="725169" y="35559"/>
                  </a:lnTo>
                  <a:lnTo>
                    <a:pt x="750569" y="46989"/>
                  </a:lnTo>
                  <a:lnTo>
                    <a:pt x="775969" y="58419"/>
                  </a:lnTo>
                  <a:lnTo>
                    <a:pt x="800100" y="71119"/>
                  </a:lnTo>
                  <a:lnTo>
                    <a:pt x="847090" y="101600"/>
                  </a:lnTo>
                  <a:lnTo>
                    <a:pt x="890269" y="137159"/>
                  </a:lnTo>
                  <a:lnTo>
                    <a:pt x="929640" y="176529"/>
                  </a:lnTo>
                  <a:lnTo>
                    <a:pt x="947419" y="198119"/>
                  </a:lnTo>
                  <a:lnTo>
                    <a:pt x="965200" y="219709"/>
                  </a:lnTo>
                  <a:lnTo>
                    <a:pt x="994409" y="266699"/>
                  </a:lnTo>
                  <a:lnTo>
                    <a:pt x="1021080" y="316229"/>
                  </a:lnTo>
                  <a:lnTo>
                    <a:pt x="1040130" y="368299"/>
                  </a:lnTo>
                  <a:lnTo>
                    <a:pt x="1055370" y="422909"/>
                  </a:lnTo>
                  <a:lnTo>
                    <a:pt x="1064259" y="477519"/>
                  </a:lnTo>
                  <a:lnTo>
                    <a:pt x="1066800" y="533399"/>
                  </a:lnTo>
                  <a:lnTo>
                    <a:pt x="1065530" y="561339"/>
                  </a:lnTo>
                  <a:lnTo>
                    <a:pt x="1064259" y="589279"/>
                  </a:lnTo>
                  <a:lnTo>
                    <a:pt x="1060450" y="617219"/>
                  </a:lnTo>
                  <a:lnTo>
                    <a:pt x="1055370" y="643889"/>
                  </a:lnTo>
                  <a:lnTo>
                    <a:pt x="1049020" y="671829"/>
                  </a:lnTo>
                  <a:lnTo>
                    <a:pt x="1040130" y="698499"/>
                  </a:lnTo>
                  <a:lnTo>
                    <a:pt x="1031240" y="725169"/>
                  </a:lnTo>
                  <a:lnTo>
                    <a:pt x="1021080" y="750569"/>
                  </a:lnTo>
                  <a:lnTo>
                    <a:pt x="1008380" y="775969"/>
                  </a:lnTo>
                  <a:lnTo>
                    <a:pt x="994409" y="800099"/>
                  </a:lnTo>
                  <a:lnTo>
                    <a:pt x="980440" y="824229"/>
                  </a:lnTo>
                  <a:lnTo>
                    <a:pt x="947419" y="869949"/>
                  </a:lnTo>
                  <a:lnTo>
                    <a:pt x="910590" y="910589"/>
                  </a:lnTo>
                  <a:lnTo>
                    <a:pt x="868680" y="948689"/>
                  </a:lnTo>
                  <a:lnTo>
                    <a:pt x="824230" y="980439"/>
                  </a:lnTo>
                  <a:lnTo>
                    <a:pt x="775969" y="1008379"/>
                  </a:lnTo>
                  <a:lnTo>
                    <a:pt x="723900" y="1031239"/>
                  </a:lnTo>
                  <a:lnTo>
                    <a:pt x="671830" y="1049020"/>
                  </a:lnTo>
                  <a:lnTo>
                    <a:pt x="617219" y="1060449"/>
                  </a:lnTo>
                  <a:lnTo>
                    <a:pt x="561340" y="1066799"/>
                  </a:lnTo>
                  <a:lnTo>
                    <a:pt x="533400" y="1066799"/>
                  </a:lnTo>
                  <a:lnTo>
                    <a:pt x="505460" y="1066799"/>
                  </a:lnTo>
                  <a:lnTo>
                    <a:pt x="477519" y="1064259"/>
                  </a:lnTo>
                  <a:lnTo>
                    <a:pt x="449580" y="1060449"/>
                  </a:lnTo>
                  <a:lnTo>
                    <a:pt x="421640" y="1055370"/>
                  </a:lnTo>
                  <a:lnTo>
                    <a:pt x="394969" y="1049020"/>
                  </a:lnTo>
                  <a:lnTo>
                    <a:pt x="368300" y="1040129"/>
                  </a:lnTo>
                  <a:lnTo>
                    <a:pt x="341630" y="1031239"/>
                  </a:lnTo>
                  <a:lnTo>
                    <a:pt x="290830" y="1008379"/>
                  </a:lnTo>
                  <a:lnTo>
                    <a:pt x="242569" y="980439"/>
                  </a:lnTo>
                  <a:lnTo>
                    <a:pt x="196850" y="948689"/>
                  </a:lnTo>
                  <a:lnTo>
                    <a:pt x="176530" y="929639"/>
                  </a:lnTo>
                  <a:lnTo>
                    <a:pt x="156210" y="910589"/>
                  </a:lnTo>
                  <a:lnTo>
                    <a:pt x="118110" y="869949"/>
                  </a:lnTo>
                  <a:lnTo>
                    <a:pt x="85090" y="824229"/>
                  </a:lnTo>
                  <a:lnTo>
                    <a:pt x="58419" y="775969"/>
                  </a:lnTo>
                  <a:lnTo>
                    <a:pt x="34290" y="725169"/>
                  </a:lnTo>
                  <a:lnTo>
                    <a:pt x="17780" y="671829"/>
                  </a:lnTo>
                  <a:lnTo>
                    <a:pt x="6350" y="617219"/>
                  </a:lnTo>
                  <a:lnTo>
                    <a:pt x="0" y="561339"/>
                  </a:lnTo>
                  <a:lnTo>
                    <a:pt x="0" y="533399"/>
                  </a:lnTo>
                  <a:close/>
                </a:path>
                <a:path w="1066800" h="1066800">
                  <a:moveTo>
                    <a:pt x="0" y="0"/>
                  </a:moveTo>
                  <a:lnTo>
                    <a:pt x="0" y="0"/>
                  </a:lnTo>
                </a:path>
                <a:path w="1066800" h="1066800">
                  <a:moveTo>
                    <a:pt x="1066800" y="1066799"/>
                  </a:moveTo>
                  <a:lnTo>
                    <a:pt x="1066800" y="1066799"/>
                  </a:lnTo>
                </a:path>
              </a:pathLst>
            </a:custGeom>
            <a:ln w="255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788920" y="5323840"/>
            <a:ext cx="748665" cy="53721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2540" algn="ctr">
              <a:lnSpc>
                <a:spcPct val="89900"/>
              </a:lnSpc>
              <a:spcBef>
                <a:spcPts val="245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Chứng 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nhận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lãnh 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đạo</a:t>
            </a:r>
            <a:r>
              <a:rPr sz="1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STEM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694939" y="4729479"/>
            <a:ext cx="332740" cy="303530"/>
          </a:xfrm>
          <a:custGeom>
            <a:avLst/>
            <a:gdLst/>
            <a:ahLst/>
            <a:cxnLst/>
            <a:rect l="l" t="t" r="r" b="b"/>
            <a:pathLst>
              <a:path w="332739" h="303529">
                <a:moveTo>
                  <a:pt x="299892" y="172720"/>
                </a:moveTo>
                <a:lnTo>
                  <a:pt x="66040" y="172720"/>
                </a:lnTo>
                <a:lnTo>
                  <a:pt x="120650" y="303530"/>
                </a:lnTo>
                <a:lnTo>
                  <a:pt x="320040" y="220980"/>
                </a:lnTo>
                <a:lnTo>
                  <a:pt x="299892" y="172720"/>
                </a:lnTo>
                <a:close/>
              </a:path>
              <a:path w="332739" h="303529">
                <a:moveTo>
                  <a:pt x="111760" y="0"/>
                </a:moveTo>
                <a:lnTo>
                  <a:pt x="0" y="199390"/>
                </a:lnTo>
                <a:lnTo>
                  <a:pt x="66040" y="172720"/>
                </a:lnTo>
                <a:lnTo>
                  <a:pt x="299892" y="172720"/>
                </a:lnTo>
                <a:lnTo>
                  <a:pt x="265430" y="90170"/>
                </a:lnTo>
                <a:lnTo>
                  <a:pt x="332740" y="62230"/>
                </a:lnTo>
                <a:lnTo>
                  <a:pt x="111760" y="0"/>
                </a:lnTo>
                <a:close/>
              </a:path>
            </a:pathLst>
          </a:custGeom>
          <a:solidFill>
            <a:srgbClr val="B1B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2003742" y="3565842"/>
            <a:ext cx="1094105" cy="1092835"/>
            <a:chOff x="2003742" y="3565842"/>
            <a:chExt cx="1094105" cy="1092835"/>
          </a:xfrm>
        </p:grpSpPr>
        <p:sp>
          <p:nvSpPr>
            <p:cNvPr id="34" name="object 34"/>
            <p:cNvSpPr/>
            <p:nvPr/>
          </p:nvSpPr>
          <p:spPr>
            <a:xfrm>
              <a:off x="2016759" y="3578859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534669" y="0"/>
                  </a:moveTo>
                  <a:lnTo>
                    <a:pt x="478789" y="2539"/>
                  </a:lnTo>
                  <a:lnTo>
                    <a:pt x="422909" y="12700"/>
                  </a:lnTo>
                  <a:lnTo>
                    <a:pt x="369569" y="26669"/>
                  </a:lnTo>
                  <a:lnTo>
                    <a:pt x="317500" y="45719"/>
                  </a:lnTo>
                  <a:lnTo>
                    <a:pt x="243839" y="86359"/>
                  </a:lnTo>
                  <a:lnTo>
                    <a:pt x="198119" y="119379"/>
                  </a:lnTo>
                  <a:lnTo>
                    <a:pt x="157479" y="156209"/>
                  </a:lnTo>
                  <a:lnTo>
                    <a:pt x="119379" y="198119"/>
                  </a:lnTo>
                  <a:lnTo>
                    <a:pt x="87629" y="243839"/>
                  </a:lnTo>
                  <a:lnTo>
                    <a:pt x="72389" y="266700"/>
                  </a:lnTo>
                  <a:lnTo>
                    <a:pt x="58419" y="292100"/>
                  </a:lnTo>
                  <a:lnTo>
                    <a:pt x="46989" y="316229"/>
                  </a:lnTo>
                  <a:lnTo>
                    <a:pt x="36829" y="342900"/>
                  </a:lnTo>
                  <a:lnTo>
                    <a:pt x="26669" y="368300"/>
                  </a:lnTo>
                  <a:lnTo>
                    <a:pt x="12700" y="422909"/>
                  </a:lnTo>
                  <a:lnTo>
                    <a:pt x="3809" y="477519"/>
                  </a:lnTo>
                  <a:lnTo>
                    <a:pt x="1269" y="505459"/>
                  </a:lnTo>
                  <a:lnTo>
                    <a:pt x="1269" y="533400"/>
                  </a:lnTo>
                  <a:lnTo>
                    <a:pt x="0" y="533400"/>
                  </a:lnTo>
                  <a:lnTo>
                    <a:pt x="6350" y="617219"/>
                  </a:lnTo>
                  <a:lnTo>
                    <a:pt x="17779" y="671829"/>
                  </a:lnTo>
                  <a:lnTo>
                    <a:pt x="35559" y="725169"/>
                  </a:lnTo>
                  <a:lnTo>
                    <a:pt x="58419" y="775969"/>
                  </a:lnTo>
                  <a:lnTo>
                    <a:pt x="86359" y="824229"/>
                  </a:lnTo>
                  <a:lnTo>
                    <a:pt x="137159" y="890269"/>
                  </a:lnTo>
                  <a:lnTo>
                    <a:pt x="176529" y="929639"/>
                  </a:lnTo>
                  <a:lnTo>
                    <a:pt x="219709" y="965200"/>
                  </a:lnTo>
                  <a:lnTo>
                    <a:pt x="243839" y="980439"/>
                  </a:lnTo>
                  <a:lnTo>
                    <a:pt x="266700" y="995679"/>
                  </a:lnTo>
                  <a:lnTo>
                    <a:pt x="292100" y="1008379"/>
                  </a:lnTo>
                  <a:lnTo>
                    <a:pt x="316229" y="1021079"/>
                  </a:lnTo>
                  <a:lnTo>
                    <a:pt x="342900" y="1031239"/>
                  </a:lnTo>
                  <a:lnTo>
                    <a:pt x="369569" y="1040129"/>
                  </a:lnTo>
                  <a:lnTo>
                    <a:pt x="394969" y="1049020"/>
                  </a:lnTo>
                  <a:lnTo>
                    <a:pt x="422909" y="1055370"/>
                  </a:lnTo>
                  <a:lnTo>
                    <a:pt x="450850" y="1060450"/>
                  </a:lnTo>
                  <a:lnTo>
                    <a:pt x="477519" y="1064259"/>
                  </a:lnTo>
                  <a:lnTo>
                    <a:pt x="505459" y="1066800"/>
                  </a:lnTo>
                  <a:lnTo>
                    <a:pt x="561339" y="1066800"/>
                  </a:lnTo>
                  <a:lnTo>
                    <a:pt x="617219" y="1060450"/>
                  </a:lnTo>
                  <a:lnTo>
                    <a:pt x="671829" y="1049020"/>
                  </a:lnTo>
                  <a:lnTo>
                    <a:pt x="725169" y="1031239"/>
                  </a:lnTo>
                  <a:lnTo>
                    <a:pt x="775969" y="1008379"/>
                  </a:lnTo>
                  <a:lnTo>
                    <a:pt x="824229" y="980439"/>
                  </a:lnTo>
                  <a:lnTo>
                    <a:pt x="869950" y="948689"/>
                  </a:lnTo>
                  <a:lnTo>
                    <a:pt x="910589" y="910589"/>
                  </a:lnTo>
                  <a:lnTo>
                    <a:pt x="948689" y="868679"/>
                  </a:lnTo>
                  <a:lnTo>
                    <a:pt x="981709" y="824229"/>
                  </a:lnTo>
                  <a:lnTo>
                    <a:pt x="1009650" y="775969"/>
                  </a:lnTo>
                  <a:lnTo>
                    <a:pt x="1032509" y="725169"/>
                  </a:lnTo>
                  <a:lnTo>
                    <a:pt x="1049020" y="671829"/>
                  </a:lnTo>
                  <a:lnTo>
                    <a:pt x="1060450" y="617219"/>
                  </a:lnTo>
                  <a:lnTo>
                    <a:pt x="1066800" y="561339"/>
                  </a:lnTo>
                  <a:lnTo>
                    <a:pt x="1066800" y="505459"/>
                  </a:lnTo>
                  <a:lnTo>
                    <a:pt x="1060450" y="449579"/>
                  </a:lnTo>
                  <a:lnTo>
                    <a:pt x="1049020" y="394969"/>
                  </a:lnTo>
                  <a:lnTo>
                    <a:pt x="1031239" y="341629"/>
                  </a:lnTo>
                  <a:lnTo>
                    <a:pt x="1009650" y="292100"/>
                  </a:lnTo>
                  <a:lnTo>
                    <a:pt x="981709" y="242569"/>
                  </a:lnTo>
                  <a:lnTo>
                    <a:pt x="948689" y="198119"/>
                  </a:lnTo>
                  <a:lnTo>
                    <a:pt x="910589" y="156209"/>
                  </a:lnTo>
                  <a:lnTo>
                    <a:pt x="869950" y="119379"/>
                  </a:lnTo>
                  <a:lnTo>
                    <a:pt x="824229" y="86359"/>
                  </a:lnTo>
                  <a:lnTo>
                    <a:pt x="775969" y="58419"/>
                  </a:lnTo>
                  <a:lnTo>
                    <a:pt x="725169" y="35559"/>
                  </a:lnTo>
                  <a:lnTo>
                    <a:pt x="671829" y="17779"/>
                  </a:lnTo>
                  <a:lnTo>
                    <a:pt x="617219" y="6350"/>
                  </a:lnTo>
                  <a:lnTo>
                    <a:pt x="590550" y="2539"/>
                  </a:lnTo>
                  <a:lnTo>
                    <a:pt x="534669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016759" y="3578859"/>
              <a:ext cx="1068070" cy="1066800"/>
            </a:xfrm>
            <a:custGeom>
              <a:avLst/>
              <a:gdLst/>
              <a:ahLst/>
              <a:cxnLst/>
              <a:rect l="l" t="t" r="r" b="b"/>
              <a:pathLst>
                <a:path w="1068070" h="1066800">
                  <a:moveTo>
                    <a:pt x="1269" y="533400"/>
                  </a:moveTo>
                  <a:lnTo>
                    <a:pt x="1269" y="505459"/>
                  </a:lnTo>
                  <a:lnTo>
                    <a:pt x="3809" y="477519"/>
                  </a:lnTo>
                  <a:lnTo>
                    <a:pt x="12700" y="422909"/>
                  </a:lnTo>
                  <a:lnTo>
                    <a:pt x="26669" y="368300"/>
                  </a:lnTo>
                  <a:lnTo>
                    <a:pt x="36829" y="342900"/>
                  </a:lnTo>
                  <a:lnTo>
                    <a:pt x="46989" y="316229"/>
                  </a:lnTo>
                  <a:lnTo>
                    <a:pt x="58419" y="292100"/>
                  </a:lnTo>
                  <a:lnTo>
                    <a:pt x="72389" y="266700"/>
                  </a:lnTo>
                  <a:lnTo>
                    <a:pt x="87629" y="243839"/>
                  </a:lnTo>
                  <a:lnTo>
                    <a:pt x="102869" y="219709"/>
                  </a:lnTo>
                  <a:lnTo>
                    <a:pt x="138429" y="176529"/>
                  </a:lnTo>
                  <a:lnTo>
                    <a:pt x="177800" y="137159"/>
                  </a:lnTo>
                  <a:lnTo>
                    <a:pt x="220979" y="101600"/>
                  </a:lnTo>
                  <a:lnTo>
                    <a:pt x="267969" y="72389"/>
                  </a:lnTo>
                  <a:lnTo>
                    <a:pt x="292100" y="58419"/>
                  </a:lnTo>
                  <a:lnTo>
                    <a:pt x="342900" y="35559"/>
                  </a:lnTo>
                  <a:lnTo>
                    <a:pt x="396239" y="19050"/>
                  </a:lnTo>
                  <a:lnTo>
                    <a:pt x="450850" y="6350"/>
                  </a:lnTo>
                  <a:lnTo>
                    <a:pt x="506729" y="1269"/>
                  </a:lnTo>
                  <a:lnTo>
                    <a:pt x="534669" y="0"/>
                  </a:lnTo>
                  <a:lnTo>
                    <a:pt x="561339" y="1269"/>
                  </a:lnTo>
                  <a:lnTo>
                    <a:pt x="590550" y="2539"/>
                  </a:lnTo>
                  <a:lnTo>
                    <a:pt x="617219" y="6350"/>
                  </a:lnTo>
                  <a:lnTo>
                    <a:pt x="671829" y="17779"/>
                  </a:lnTo>
                  <a:lnTo>
                    <a:pt x="725169" y="35559"/>
                  </a:lnTo>
                  <a:lnTo>
                    <a:pt x="775969" y="58419"/>
                  </a:lnTo>
                  <a:lnTo>
                    <a:pt x="824229" y="86359"/>
                  </a:lnTo>
                  <a:lnTo>
                    <a:pt x="869950" y="119379"/>
                  </a:lnTo>
                  <a:lnTo>
                    <a:pt x="910589" y="156209"/>
                  </a:lnTo>
                  <a:lnTo>
                    <a:pt x="948689" y="198119"/>
                  </a:lnTo>
                  <a:lnTo>
                    <a:pt x="981709" y="242569"/>
                  </a:lnTo>
                  <a:lnTo>
                    <a:pt x="1009650" y="292100"/>
                  </a:lnTo>
                  <a:lnTo>
                    <a:pt x="1031239" y="341629"/>
                  </a:lnTo>
                  <a:lnTo>
                    <a:pt x="1049020" y="394969"/>
                  </a:lnTo>
                  <a:lnTo>
                    <a:pt x="1060450" y="449579"/>
                  </a:lnTo>
                  <a:lnTo>
                    <a:pt x="1066800" y="505459"/>
                  </a:lnTo>
                  <a:lnTo>
                    <a:pt x="1066800" y="533400"/>
                  </a:lnTo>
                  <a:lnTo>
                    <a:pt x="1066800" y="561339"/>
                  </a:lnTo>
                  <a:lnTo>
                    <a:pt x="1064259" y="589279"/>
                  </a:lnTo>
                  <a:lnTo>
                    <a:pt x="1055370" y="643889"/>
                  </a:lnTo>
                  <a:lnTo>
                    <a:pt x="1041400" y="698500"/>
                  </a:lnTo>
                  <a:lnTo>
                    <a:pt x="1021079" y="750569"/>
                  </a:lnTo>
                  <a:lnTo>
                    <a:pt x="1009650" y="775969"/>
                  </a:lnTo>
                  <a:lnTo>
                    <a:pt x="995679" y="800100"/>
                  </a:lnTo>
                  <a:lnTo>
                    <a:pt x="981709" y="824229"/>
                  </a:lnTo>
                  <a:lnTo>
                    <a:pt x="965200" y="847089"/>
                  </a:lnTo>
                  <a:lnTo>
                    <a:pt x="929639" y="890269"/>
                  </a:lnTo>
                  <a:lnTo>
                    <a:pt x="891539" y="929639"/>
                  </a:lnTo>
                  <a:lnTo>
                    <a:pt x="847089" y="965200"/>
                  </a:lnTo>
                  <a:lnTo>
                    <a:pt x="800100" y="995679"/>
                  </a:lnTo>
                  <a:lnTo>
                    <a:pt x="750569" y="1021079"/>
                  </a:lnTo>
                  <a:lnTo>
                    <a:pt x="698500" y="1040129"/>
                  </a:lnTo>
                  <a:lnTo>
                    <a:pt x="671829" y="1049020"/>
                  </a:lnTo>
                  <a:lnTo>
                    <a:pt x="645159" y="1055370"/>
                  </a:lnTo>
                  <a:lnTo>
                    <a:pt x="617219" y="1060450"/>
                  </a:lnTo>
                  <a:lnTo>
                    <a:pt x="589279" y="1064259"/>
                  </a:lnTo>
                  <a:lnTo>
                    <a:pt x="561339" y="1066800"/>
                  </a:lnTo>
                  <a:lnTo>
                    <a:pt x="533400" y="1066800"/>
                  </a:lnTo>
                  <a:lnTo>
                    <a:pt x="505459" y="1066800"/>
                  </a:lnTo>
                  <a:lnTo>
                    <a:pt x="477519" y="1064259"/>
                  </a:lnTo>
                  <a:lnTo>
                    <a:pt x="450850" y="1060450"/>
                  </a:lnTo>
                  <a:lnTo>
                    <a:pt x="422909" y="1055370"/>
                  </a:lnTo>
                  <a:lnTo>
                    <a:pt x="394969" y="1049020"/>
                  </a:lnTo>
                  <a:lnTo>
                    <a:pt x="369569" y="1040129"/>
                  </a:lnTo>
                  <a:lnTo>
                    <a:pt x="342900" y="1031239"/>
                  </a:lnTo>
                  <a:lnTo>
                    <a:pt x="316229" y="1021079"/>
                  </a:lnTo>
                  <a:lnTo>
                    <a:pt x="292100" y="1008379"/>
                  </a:lnTo>
                  <a:lnTo>
                    <a:pt x="266700" y="995679"/>
                  </a:lnTo>
                  <a:lnTo>
                    <a:pt x="243839" y="980439"/>
                  </a:lnTo>
                  <a:lnTo>
                    <a:pt x="219709" y="965200"/>
                  </a:lnTo>
                  <a:lnTo>
                    <a:pt x="198119" y="948689"/>
                  </a:lnTo>
                  <a:lnTo>
                    <a:pt x="156209" y="910589"/>
                  </a:lnTo>
                  <a:lnTo>
                    <a:pt x="119379" y="868679"/>
                  </a:lnTo>
                  <a:lnTo>
                    <a:pt x="86359" y="824229"/>
                  </a:lnTo>
                  <a:lnTo>
                    <a:pt x="58419" y="775969"/>
                  </a:lnTo>
                  <a:lnTo>
                    <a:pt x="46989" y="750569"/>
                  </a:lnTo>
                  <a:lnTo>
                    <a:pt x="35559" y="725169"/>
                  </a:lnTo>
                  <a:lnTo>
                    <a:pt x="26669" y="698500"/>
                  </a:lnTo>
                  <a:lnTo>
                    <a:pt x="17779" y="671829"/>
                  </a:lnTo>
                  <a:lnTo>
                    <a:pt x="11429" y="643889"/>
                  </a:lnTo>
                  <a:lnTo>
                    <a:pt x="6350" y="617219"/>
                  </a:lnTo>
                  <a:lnTo>
                    <a:pt x="3809" y="589279"/>
                  </a:lnTo>
                  <a:lnTo>
                    <a:pt x="1269" y="561339"/>
                  </a:lnTo>
                  <a:lnTo>
                    <a:pt x="0" y="533400"/>
                  </a:lnTo>
                  <a:lnTo>
                    <a:pt x="1269" y="533400"/>
                  </a:lnTo>
                  <a:close/>
                </a:path>
                <a:path w="1068070" h="1066800">
                  <a:moveTo>
                    <a:pt x="1269" y="0"/>
                  </a:moveTo>
                  <a:lnTo>
                    <a:pt x="1269" y="0"/>
                  </a:lnTo>
                </a:path>
                <a:path w="1068070" h="1066800">
                  <a:moveTo>
                    <a:pt x="1068070" y="1066800"/>
                  </a:moveTo>
                  <a:lnTo>
                    <a:pt x="1068070" y="1066800"/>
                  </a:lnTo>
                </a:path>
              </a:pathLst>
            </a:custGeom>
            <a:ln w="255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2239010" y="3761740"/>
            <a:ext cx="625475" cy="70104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algn="ctr">
              <a:lnSpc>
                <a:spcPts val="1300"/>
              </a:lnSpc>
              <a:spcBef>
                <a:spcPts val="259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Ngày</a:t>
            </a:r>
            <a:r>
              <a:rPr sz="1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hội  STEM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195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trường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365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học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688589" y="3249929"/>
            <a:ext cx="332740" cy="303530"/>
          </a:xfrm>
          <a:custGeom>
            <a:avLst/>
            <a:gdLst/>
            <a:ahLst/>
            <a:cxnLst/>
            <a:rect l="l" t="t" r="r" b="b"/>
            <a:pathLst>
              <a:path w="332739" h="303529">
                <a:moveTo>
                  <a:pt x="220980" y="0"/>
                </a:moveTo>
                <a:lnTo>
                  <a:pt x="0" y="62230"/>
                </a:lnTo>
                <a:lnTo>
                  <a:pt x="66040" y="88900"/>
                </a:lnTo>
                <a:lnTo>
                  <a:pt x="12700" y="219710"/>
                </a:lnTo>
                <a:lnTo>
                  <a:pt x="212090" y="303530"/>
                </a:lnTo>
                <a:lnTo>
                  <a:pt x="265430" y="172720"/>
                </a:lnTo>
                <a:lnTo>
                  <a:pt x="317791" y="172720"/>
                </a:lnTo>
                <a:lnTo>
                  <a:pt x="220980" y="0"/>
                </a:lnTo>
                <a:close/>
              </a:path>
              <a:path w="332739" h="303529">
                <a:moveTo>
                  <a:pt x="317791" y="172720"/>
                </a:moveTo>
                <a:lnTo>
                  <a:pt x="265430" y="172720"/>
                </a:lnTo>
                <a:lnTo>
                  <a:pt x="332740" y="199390"/>
                </a:lnTo>
                <a:lnTo>
                  <a:pt x="317791" y="172720"/>
                </a:lnTo>
                <a:close/>
              </a:path>
            </a:pathLst>
          </a:custGeom>
          <a:solidFill>
            <a:srgbClr val="B1B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38"/>
          <p:cNvGrpSpPr/>
          <p:nvPr/>
        </p:nvGrpSpPr>
        <p:grpSpPr>
          <a:xfrm>
            <a:off x="2617152" y="2086292"/>
            <a:ext cx="1092835" cy="1092835"/>
            <a:chOff x="2617152" y="2086292"/>
            <a:chExt cx="1092835" cy="1092835"/>
          </a:xfrm>
        </p:grpSpPr>
        <p:sp>
          <p:nvSpPr>
            <p:cNvPr id="39" name="object 39"/>
            <p:cNvSpPr/>
            <p:nvPr/>
          </p:nvSpPr>
          <p:spPr>
            <a:xfrm>
              <a:off x="2630169" y="2099309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533400" y="0"/>
                  </a:moveTo>
                  <a:lnTo>
                    <a:pt x="477519" y="2539"/>
                  </a:lnTo>
                  <a:lnTo>
                    <a:pt x="396240" y="19050"/>
                  </a:lnTo>
                  <a:lnTo>
                    <a:pt x="342900" y="35560"/>
                  </a:lnTo>
                  <a:lnTo>
                    <a:pt x="292100" y="58419"/>
                  </a:lnTo>
                  <a:lnTo>
                    <a:pt x="242569" y="86360"/>
                  </a:lnTo>
                  <a:lnTo>
                    <a:pt x="176530" y="137160"/>
                  </a:lnTo>
                  <a:lnTo>
                    <a:pt x="137160" y="176529"/>
                  </a:lnTo>
                  <a:lnTo>
                    <a:pt x="101600" y="219710"/>
                  </a:lnTo>
                  <a:lnTo>
                    <a:pt x="86360" y="243839"/>
                  </a:lnTo>
                  <a:lnTo>
                    <a:pt x="71119" y="266700"/>
                  </a:lnTo>
                  <a:lnTo>
                    <a:pt x="46990" y="316229"/>
                  </a:lnTo>
                  <a:lnTo>
                    <a:pt x="26669" y="368300"/>
                  </a:lnTo>
                  <a:lnTo>
                    <a:pt x="11430" y="422910"/>
                  </a:lnTo>
                  <a:lnTo>
                    <a:pt x="1269" y="505460"/>
                  </a:lnTo>
                  <a:lnTo>
                    <a:pt x="0" y="533400"/>
                  </a:lnTo>
                  <a:lnTo>
                    <a:pt x="0" y="561339"/>
                  </a:lnTo>
                  <a:lnTo>
                    <a:pt x="6350" y="617219"/>
                  </a:lnTo>
                  <a:lnTo>
                    <a:pt x="17780" y="671829"/>
                  </a:lnTo>
                  <a:lnTo>
                    <a:pt x="34290" y="723900"/>
                  </a:lnTo>
                  <a:lnTo>
                    <a:pt x="58419" y="775969"/>
                  </a:lnTo>
                  <a:lnTo>
                    <a:pt x="85090" y="824229"/>
                  </a:lnTo>
                  <a:lnTo>
                    <a:pt x="118110" y="868679"/>
                  </a:lnTo>
                  <a:lnTo>
                    <a:pt x="156210" y="910589"/>
                  </a:lnTo>
                  <a:lnTo>
                    <a:pt x="196850" y="948689"/>
                  </a:lnTo>
                  <a:lnTo>
                    <a:pt x="242569" y="980439"/>
                  </a:lnTo>
                  <a:lnTo>
                    <a:pt x="290830" y="1008379"/>
                  </a:lnTo>
                  <a:lnTo>
                    <a:pt x="341630" y="1031239"/>
                  </a:lnTo>
                  <a:lnTo>
                    <a:pt x="394969" y="1049019"/>
                  </a:lnTo>
                  <a:lnTo>
                    <a:pt x="449580" y="1060450"/>
                  </a:lnTo>
                  <a:lnTo>
                    <a:pt x="505460" y="1066800"/>
                  </a:lnTo>
                  <a:lnTo>
                    <a:pt x="561340" y="1066800"/>
                  </a:lnTo>
                  <a:lnTo>
                    <a:pt x="617219" y="1060450"/>
                  </a:lnTo>
                  <a:lnTo>
                    <a:pt x="671830" y="1049019"/>
                  </a:lnTo>
                  <a:lnTo>
                    <a:pt x="723900" y="1031239"/>
                  </a:lnTo>
                  <a:lnTo>
                    <a:pt x="775969" y="1008379"/>
                  </a:lnTo>
                  <a:lnTo>
                    <a:pt x="824230" y="980439"/>
                  </a:lnTo>
                  <a:lnTo>
                    <a:pt x="868680" y="948689"/>
                  </a:lnTo>
                  <a:lnTo>
                    <a:pt x="910590" y="910589"/>
                  </a:lnTo>
                  <a:lnTo>
                    <a:pt x="965200" y="847089"/>
                  </a:lnTo>
                  <a:lnTo>
                    <a:pt x="1008380" y="775969"/>
                  </a:lnTo>
                  <a:lnTo>
                    <a:pt x="1031240" y="723900"/>
                  </a:lnTo>
                  <a:lnTo>
                    <a:pt x="1049020" y="671829"/>
                  </a:lnTo>
                  <a:lnTo>
                    <a:pt x="1060450" y="617219"/>
                  </a:lnTo>
                  <a:lnTo>
                    <a:pt x="1066800" y="533400"/>
                  </a:lnTo>
                  <a:lnTo>
                    <a:pt x="1064259" y="477519"/>
                  </a:lnTo>
                  <a:lnTo>
                    <a:pt x="1055370" y="422910"/>
                  </a:lnTo>
                  <a:lnTo>
                    <a:pt x="1040130" y="368300"/>
                  </a:lnTo>
                  <a:lnTo>
                    <a:pt x="1021080" y="316229"/>
                  </a:lnTo>
                  <a:lnTo>
                    <a:pt x="980440" y="242569"/>
                  </a:lnTo>
                  <a:lnTo>
                    <a:pt x="929640" y="176529"/>
                  </a:lnTo>
                  <a:lnTo>
                    <a:pt x="890269" y="137160"/>
                  </a:lnTo>
                  <a:lnTo>
                    <a:pt x="847090" y="101600"/>
                  </a:lnTo>
                  <a:lnTo>
                    <a:pt x="800100" y="71119"/>
                  </a:lnTo>
                  <a:lnTo>
                    <a:pt x="750569" y="45719"/>
                  </a:lnTo>
                  <a:lnTo>
                    <a:pt x="671830" y="17779"/>
                  </a:lnTo>
                  <a:lnTo>
                    <a:pt x="617219" y="6350"/>
                  </a:lnTo>
                  <a:lnTo>
                    <a:pt x="589280" y="2539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630169" y="2099309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0" y="533400"/>
                  </a:moveTo>
                  <a:lnTo>
                    <a:pt x="1269" y="505460"/>
                  </a:lnTo>
                  <a:lnTo>
                    <a:pt x="3810" y="477519"/>
                  </a:lnTo>
                  <a:lnTo>
                    <a:pt x="11430" y="422910"/>
                  </a:lnTo>
                  <a:lnTo>
                    <a:pt x="26669" y="368300"/>
                  </a:lnTo>
                  <a:lnTo>
                    <a:pt x="46990" y="316229"/>
                  </a:lnTo>
                  <a:lnTo>
                    <a:pt x="71119" y="266700"/>
                  </a:lnTo>
                  <a:lnTo>
                    <a:pt x="86360" y="243839"/>
                  </a:lnTo>
                  <a:lnTo>
                    <a:pt x="101600" y="219710"/>
                  </a:lnTo>
                  <a:lnTo>
                    <a:pt x="137160" y="176529"/>
                  </a:lnTo>
                  <a:lnTo>
                    <a:pt x="176530" y="137160"/>
                  </a:lnTo>
                  <a:lnTo>
                    <a:pt x="219710" y="101600"/>
                  </a:lnTo>
                  <a:lnTo>
                    <a:pt x="266700" y="72389"/>
                  </a:lnTo>
                  <a:lnTo>
                    <a:pt x="316230" y="45719"/>
                  </a:lnTo>
                  <a:lnTo>
                    <a:pt x="368300" y="26669"/>
                  </a:lnTo>
                  <a:lnTo>
                    <a:pt x="422910" y="12700"/>
                  </a:lnTo>
                  <a:lnTo>
                    <a:pt x="449580" y="6350"/>
                  </a:lnTo>
                  <a:lnTo>
                    <a:pt x="477519" y="2539"/>
                  </a:lnTo>
                  <a:lnTo>
                    <a:pt x="505460" y="1269"/>
                  </a:lnTo>
                  <a:lnTo>
                    <a:pt x="533400" y="0"/>
                  </a:lnTo>
                  <a:lnTo>
                    <a:pt x="589280" y="2539"/>
                  </a:lnTo>
                  <a:lnTo>
                    <a:pt x="643890" y="11429"/>
                  </a:lnTo>
                  <a:lnTo>
                    <a:pt x="698500" y="26669"/>
                  </a:lnTo>
                  <a:lnTo>
                    <a:pt x="750569" y="45719"/>
                  </a:lnTo>
                  <a:lnTo>
                    <a:pt x="800100" y="71119"/>
                  </a:lnTo>
                  <a:lnTo>
                    <a:pt x="847090" y="101600"/>
                  </a:lnTo>
                  <a:lnTo>
                    <a:pt x="890269" y="137160"/>
                  </a:lnTo>
                  <a:lnTo>
                    <a:pt x="929640" y="176529"/>
                  </a:lnTo>
                  <a:lnTo>
                    <a:pt x="947419" y="198119"/>
                  </a:lnTo>
                  <a:lnTo>
                    <a:pt x="965200" y="219710"/>
                  </a:lnTo>
                  <a:lnTo>
                    <a:pt x="980440" y="242569"/>
                  </a:lnTo>
                  <a:lnTo>
                    <a:pt x="994409" y="266700"/>
                  </a:lnTo>
                  <a:lnTo>
                    <a:pt x="1008380" y="290829"/>
                  </a:lnTo>
                  <a:lnTo>
                    <a:pt x="1031240" y="341629"/>
                  </a:lnTo>
                  <a:lnTo>
                    <a:pt x="1047750" y="394969"/>
                  </a:lnTo>
                  <a:lnTo>
                    <a:pt x="1060450" y="449579"/>
                  </a:lnTo>
                  <a:lnTo>
                    <a:pt x="1065530" y="505460"/>
                  </a:lnTo>
                  <a:lnTo>
                    <a:pt x="1066800" y="533400"/>
                  </a:lnTo>
                  <a:lnTo>
                    <a:pt x="1065530" y="561339"/>
                  </a:lnTo>
                  <a:lnTo>
                    <a:pt x="1064259" y="589279"/>
                  </a:lnTo>
                  <a:lnTo>
                    <a:pt x="1060450" y="617219"/>
                  </a:lnTo>
                  <a:lnTo>
                    <a:pt x="1049020" y="671829"/>
                  </a:lnTo>
                  <a:lnTo>
                    <a:pt x="1031240" y="723900"/>
                  </a:lnTo>
                  <a:lnTo>
                    <a:pt x="1008380" y="775969"/>
                  </a:lnTo>
                  <a:lnTo>
                    <a:pt x="994409" y="800100"/>
                  </a:lnTo>
                  <a:lnTo>
                    <a:pt x="980440" y="824229"/>
                  </a:lnTo>
                  <a:lnTo>
                    <a:pt x="965200" y="847089"/>
                  </a:lnTo>
                  <a:lnTo>
                    <a:pt x="947419" y="868679"/>
                  </a:lnTo>
                  <a:lnTo>
                    <a:pt x="929640" y="890269"/>
                  </a:lnTo>
                  <a:lnTo>
                    <a:pt x="890269" y="929639"/>
                  </a:lnTo>
                  <a:lnTo>
                    <a:pt x="847090" y="965200"/>
                  </a:lnTo>
                  <a:lnTo>
                    <a:pt x="800100" y="995679"/>
                  </a:lnTo>
                  <a:lnTo>
                    <a:pt x="750569" y="1021079"/>
                  </a:lnTo>
                  <a:lnTo>
                    <a:pt x="698500" y="1040129"/>
                  </a:lnTo>
                  <a:lnTo>
                    <a:pt x="643890" y="1055369"/>
                  </a:lnTo>
                  <a:lnTo>
                    <a:pt x="589280" y="1064260"/>
                  </a:lnTo>
                  <a:lnTo>
                    <a:pt x="561340" y="1066800"/>
                  </a:lnTo>
                  <a:lnTo>
                    <a:pt x="533400" y="1066800"/>
                  </a:lnTo>
                  <a:lnTo>
                    <a:pt x="505460" y="1066800"/>
                  </a:lnTo>
                  <a:lnTo>
                    <a:pt x="477519" y="1064260"/>
                  </a:lnTo>
                  <a:lnTo>
                    <a:pt x="449580" y="1060450"/>
                  </a:lnTo>
                  <a:lnTo>
                    <a:pt x="421640" y="1055369"/>
                  </a:lnTo>
                  <a:lnTo>
                    <a:pt x="394969" y="1049019"/>
                  </a:lnTo>
                  <a:lnTo>
                    <a:pt x="368300" y="1040129"/>
                  </a:lnTo>
                  <a:lnTo>
                    <a:pt x="341630" y="1031239"/>
                  </a:lnTo>
                  <a:lnTo>
                    <a:pt x="290830" y="1008379"/>
                  </a:lnTo>
                  <a:lnTo>
                    <a:pt x="242569" y="980439"/>
                  </a:lnTo>
                  <a:lnTo>
                    <a:pt x="196850" y="948689"/>
                  </a:lnTo>
                  <a:lnTo>
                    <a:pt x="176530" y="929639"/>
                  </a:lnTo>
                  <a:lnTo>
                    <a:pt x="156210" y="910589"/>
                  </a:lnTo>
                  <a:lnTo>
                    <a:pt x="118110" y="868679"/>
                  </a:lnTo>
                  <a:lnTo>
                    <a:pt x="85090" y="824229"/>
                  </a:lnTo>
                  <a:lnTo>
                    <a:pt x="58419" y="775969"/>
                  </a:lnTo>
                  <a:lnTo>
                    <a:pt x="34290" y="723900"/>
                  </a:lnTo>
                  <a:lnTo>
                    <a:pt x="17780" y="671829"/>
                  </a:lnTo>
                  <a:lnTo>
                    <a:pt x="6350" y="617219"/>
                  </a:lnTo>
                  <a:lnTo>
                    <a:pt x="0" y="561339"/>
                  </a:lnTo>
                  <a:lnTo>
                    <a:pt x="0" y="533400"/>
                  </a:lnTo>
                  <a:close/>
                </a:path>
                <a:path w="1066800" h="1066800">
                  <a:moveTo>
                    <a:pt x="0" y="0"/>
                  </a:moveTo>
                  <a:lnTo>
                    <a:pt x="0" y="0"/>
                  </a:lnTo>
                </a:path>
                <a:path w="1066800" h="1066800">
                  <a:moveTo>
                    <a:pt x="1066800" y="1066800"/>
                  </a:moveTo>
                  <a:lnTo>
                    <a:pt x="1066800" y="1066800"/>
                  </a:lnTo>
                </a:path>
              </a:pathLst>
            </a:custGeom>
            <a:ln w="255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837179" y="2364740"/>
            <a:ext cx="653415" cy="53594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34290" algn="just">
              <a:lnSpc>
                <a:spcPts val="1290"/>
              </a:lnSpc>
              <a:spcBef>
                <a:spcPts val="265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Hội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nghị  quốc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gia 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về</a:t>
            </a:r>
            <a:r>
              <a:rPr sz="1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STEM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724909" y="2164079"/>
            <a:ext cx="302260" cy="332740"/>
          </a:xfrm>
          <a:custGeom>
            <a:avLst/>
            <a:gdLst/>
            <a:ahLst/>
            <a:cxnLst/>
            <a:rect l="l" t="t" r="r" b="b"/>
            <a:pathLst>
              <a:path w="302260" h="332739">
                <a:moveTo>
                  <a:pt x="258985" y="265430"/>
                </a:moveTo>
                <a:lnTo>
                  <a:pt x="213360" y="265430"/>
                </a:lnTo>
                <a:lnTo>
                  <a:pt x="240029" y="332740"/>
                </a:lnTo>
                <a:lnTo>
                  <a:pt x="258985" y="265430"/>
                </a:lnTo>
                <a:close/>
              </a:path>
              <a:path w="302260" h="332739">
                <a:moveTo>
                  <a:pt x="102869" y="0"/>
                </a:moveTo>
                <a:lnTo>
                  <a:pt x="130810" y="66040"/>
                </a:lnTo>
                <a:lnTo>
                  <a:pt x="0" y="120650"/>
                </a:lnTo>
                <a:lnTo>
                  <a:pt x="82550" y="320040"/>
                </a:lnTo>
                <a:lnTo>
                  <a:pt x="213360" y="265430"/>
                </a:lnTo>
                <a:lnTo>
                  <a:pt x="258985" y="265430"/>
                </a:lnTo>
                <a:lnTo>
                  <a:pt x="302260" y="111760"/>
                </a:lnTo>
                <a:lnTo>
                  <a:pt x="102869" y="0"/>
                </a:lnTo>
                <a:close/>
              </a:path>
            </a:pathLst>
          </a:custGeom>
          <a:solidFill>
            <a:srgbClr val="B1BFD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20" y="1040129"/>
            <a:ext cx="28111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65" dirty="0"/>
              <a:t>Dạy </a:t>
            </a:r>
            <a:r>
              <a:rPr sz="2800" spc="-50" dirty="0"/>
              <a:t>và </a:t>
            </a:r>
            <a:r>
              <a:rPr sz="2800" spc="-75" dirty="0"/>
              <a:t>học</a:t>
            </a:r>
            <a:r>
              <a:rPr sz="2800" spc="-570" dirty="0"/>
              <a:t> </a:t>
            </a:r>
            <a:r>
              <a:rPr sz="2800" spc="-80" dirty="0"/>
              <a:t>STEM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74320" y="1746250"/>
            <a:ext cx="5226685" cy="481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spc="-90" dirty="0">
                <a:solidFill>
                  <a:srgbClr val="B60C4F"/>
                </a:solidFill>
                <a:latin typeface="Arial"/>
                <a:cs typeface="Arial"/>
              </a:rPr>
              <a:t>Vai</a:t>
            </a:r>
            <a:r>
              <a:rPr sz="2000" b="1" i="1" spc="-21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b="1" i="1" spc="-65" dirty="0">
                <a:solidFill>
                  <a:srgbClr val="B60C4F"/>
                </a:solidFill>
                <a:latin typeface="Arial"/>
                <a:cs typeface="Arial"/>
              </a:rPr>
              <a:t>trò</a:t>
            </a:r>
            <a:r>
              <a:rPr sz="2000" b="1" i="1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b="1" i="1" spc="-65" dirty="0">
                <a:solidFill>
                  <a:srgbClr val="B60C4F"/>
                </a:solidFill>
                <a:latin typeface="Arial"/>
                <a:cs typeface="Arial"/>
              </a:rPr>
              <a:t>của</a:t>
            </a:r>
            <a:r>
              <a:rPr sz="2000" b="1" i="1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b="1" i="1" spc="-65" dirty="0">
                <a:solidFill>
                  <a:srgbClr val="B60C4F"/>
                </a:solidFill>
                <a:latin typeface="Arial"/>
                <a:cs typeface="Arial"/>
              </a:rPr>
              <a:t>các</a:t>
            </a:r>
            <a:r>
              <a:rPr sz="2000" b="1" i="1" spc="-19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b="1" i="1" spc="-50" dirty="0">
                <a:solidFill>
                  <a:srgbClr val="B60C4F"/>
                </a:solidFill>
                <a:latin typeface="Arial"/>
                <a:cs typeface="Arial"/>
              </a:rPr>
              <a:t>tổ</a:t>
            </a:r>
            <a:r>
              <a:rPr sz="2000" b="1" i="1" spc="-19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b="1" i="1" spc="-80" dirty="0">
                <a:solidFill>
                  <a:srgbClr val="B60C4F"/>
                </a:solidFill>
                <a:latin typeface="Arial"/>
                <a:cs typeface="Arial"/>
              </a:rPr>
              <a:t>chức,</a:t>
            </a:r>
            <a:r>
              <a:rPr sz="2000" b="1" i="1" spc="-204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b="1" i="1" spc="-50" dirty="0">
                <a:solidFill>
                  <a:srgbClr val="B60C4F"/>
                </a:solidFill>
                <a:latin typeface="Arial"/>
                <a:cs typeface="Arial"/>
              </a:rPr>
              <a:t>cá</a:t>
            </a:r>
            <a:r>
              <a:rPr sz="2000" b="1" i="1" spc="-204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b="1" i="1" spc="-75" dirty="0">
                <a:solidFill>
                  <a:srgbClr val="B60C4F"/>
                </a:solidFill>
                <a:latin typeface="Arial"/>
                <a:cs typeface="Arial"/>
              </a:rPr>
              <a:t>nhân</a:t>
            </a:r>
            <a:r>
              <a:rPr sz="2000" b="1" i="1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b="1" i="1" spc="-50" dirty="0">
                <a:solidFill>
                  <a:srgbClr val="B60C4F"/>
                </a:solidFill>
                <a:latin typeface="Arial"/>
                <a:cs typeface="Arial"/>
              </a:rPr>
              <a:t>có</a:t>
            </a:r>
            <a:r>
              <a:rPr sz="2000" b="1" i="1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b="1" i="1" spc="-75" dirty="0">
                <a:solidFill>
                  <a:srgbClr val="B60C4F"/>
                </a:solidFill>
                <a:latin typeface="Arial"/>
                <a:cs typeface="Arial"/>
              </a:rPr>
              <a:t>liên</a:t>
            </a:r>
            <a:r>
              <a:rPr sz="2000" b="1" i="1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b="1" i="1" spc="-75" dirty="0">
                <a:solidFill>
                  <a:srgbClr val="B60C4F"/>
                </a:solidFill>
                <a:latin typeface="Arial"/>
                <a:cs typeface="Arial"/>
              </a:rPr>
              <a:t>quan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50" dirty="0">
                <a:solidFill>
                  <a:srgbClr val="B60C4F"/>
                </a:solidFill>
                <a:latin typeface="Arial"/>
                <a:cs typeface="Arial"/>
              </a:rPr>
              <a:t>Tư</a:t>
            </a:r>
            <a:r>
              <a:rPr sz="2000" spc="-19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B60C4F"/>
                </a:solidFill>
                <a:latin typeface="Arial"/>
                <a:cs typeface="Arial"/>
              </a:rPr>
              <a:t>vấn</a:t>
            </a:r>
            <a:r>
              <a:rPr sz="2000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B60C4F"/>
                </a:solidFill>
                <a:latin typeface="Arial"/>
                <a:cs typeface="Arial"/>
              </a:rPr>
              <a:t>về</a:t>
            </a:r>
            <a:r>
              <a:rPr sz="2000" spc="-19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B60C4F"/>
                </a:solidFill>
                <a:latin typeface="Arial"/>
                <a:cs typeface="Arial"/>
              </a:rPr>
              <a:t>bối</a:t>
            </a:r>
            <a:r>
              <a:rPr sz="2000" spc="-19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B60C4F"/>
                </a:solidFill>
                <a:latin typeface="Arial"/>
                <a:cs typeface="Arial"/>
              </a:rPr>
              <a:t>cảnh</a:t>
            </a:r>
            <a:r>
              <a:rPr sz="2000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B60C4F"/>
                </a:solidFill>
                <a:latin typeface="Arial"/>
                <a:cs typeface="Arial"/>
              </a:rPr>
              <a:t>và</a:t>
            </a:r>
            <a:r>
              <a:rPr sz="2000" spc="-19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B60C4F"/>
                </a:solidFill>
                <a:latin typeface="Arial"/>
                <a:cs typeface="Arial"/>
              </a:rPr>
              <a:t>hiểu</a:t>
            </a:r>
            <a:r>
              <a:rPr sz="2000" spc="-204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B60C4F"/>
                </a:solidFill>
                <a:latin typeface="Arial"/>
                <a:cs typeface="Arial"/>
              </a:rPr>
              <a:t>biết</a:t>
            </a:r>
            <a:r>
              <a:rPr sz="2000" spc="-204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B60C4F"/>
                </a:solidFill>
                <a:latin typeface="Arial"/>
                <a:cs typeface="Arial"/>
              </a:rPr>
              <a:t>cơ</a:t>
            </a:r>
            <a:r>
              <a:rPr sz="2000" spc="-19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B60C4F"/>
                </a:solidFill>
                <a:latin typeface="Arial"/>
                <a:cs typeface="Arial"/>
              </a:rPr>
              <a:t>bản</a:t>
            </a:r>
            <a:r>
              <a:rPr sz="2000" spc="-204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B60C4F"/>
                </a:solidFill>
                <a:latin typeface="Arial"/>
                <a:cs typeface="Arial"/>
              </a:rPr>
              <a:t>để:</a:t>
            </a:r>
            <a:endParaRPr sz="2000">
              <a:latin typeface="Arial"/>
              <a:cs typeface="Arial"/>
            </a:endParaRPr>
          </a:p>
          <a:p>
            <a:pPr marL="12700" marR="43180">
              <a:lnSpc>
                <a:spcPct val="159800"/>
              </a:lnSpc>
              <a:spcBef>
                <a:spcPts val="5"/>
              </a:spcBef>
            </a:pPr>
            <a:r>
              <a:rPr sz="2000" spc="-65" dirty="0">
                <a:solidFill>
                  <a:srgbClr val="B60C4F"/>
                </a:solidFill>
                <a:latin typeface="Arial"/>
                <a:cs typeface="Arial"/>
              </a:rPr>
              <a:t>Thu</a:t>
            </a:r>
            <a:r>
              <a:rPr sz="2000" spc="-19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B60C4F"/>
                </a:solidFill>
                <a:latin typeface="Arial"/>
                <a:cs typeface="Arial"/>
              </a:rPr>
              <a:t>hút</a:t>
            </a:r>
            <a:r>
              <a:rPr sz="2000" spc="-204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B60C4F"/>
                </a:solidFill>
                <a:latin typeface="Arial"/>
                <a:cs typeface="Arial"/>
              </a:rPr>
              <a:t>sự</a:t>
            </a:r>
            <a:r>
              <a:rPr sz="2000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B60C4F"/>
                </a:solidFill>
                <a:latin typeface="Arial"/>
                <a:cs typeface="Arial"/>
              </a:rPr>
              <a:t>quan</a:t>
            </a:r>
            <a:r>
              <a:rPr sz="2000" spc="-19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B60C4F"/>
                </a:solidFill>
                <a:latin typeface="Arial"/>
                <a:cs typeface="Arial"/>
              </a:rPr>
              <a:t>tâm</a:t>
            </a:r>
            <a:r>
              <a:rPr sz="2000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B60C4F"/>
                </a:solidFill>
                <a:latin typeface="Arial"/>
                <a:cs typeface="Arial"/>
              </a:rPr>
              <a:t>và</a:t>
            </a:r>
            <a:r>
              <a:rPr sz="2000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B60C4F"/>
                </a:solidFill>
                <a:latin typeface="Arial"/>
                <a:cs typeface="Arial"/>
              </a:rPr>
              <a:t>tưởng</a:t>
            </a:r>
            <a:r>
              <a:rPr sz="2000" spc="-19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B60C4F"/>
                </a:solidFill>
                <a:latin typeface="Arial"/>
                <a:cs typeface="Arial"/>
              </a:rPr>
              <a:t>tượng</a:t>
            </a:r>
            <a:r>
              <a:rPr sz="2000" spc="-19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B60C4F"/>
                </a:solidFill>
                <a:latin typeface="Arial"/>
                <a:cs typeface="Arial"/>
              </a:rPr>
              <a:t>của</a:t>
            </a:r>
            <a:r>
              <a:rPr sz="2000" spc="-204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B60C4F"/>
                </a:solidFill>
                <a:latin typeface="Arial"/>
                <a:cs typeface="Arial"/>
              </a:rPr>
              <a:t>học</a:t>
            </a:r>
            <a:r>
              <a:rPr sz="2000" spc="-19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B60C4F"/>
                </a:solidFill>
                <a:latin typeface="Arial"/>
                <a:cs typeface="Arial"/>
              </a:rPr>
              <a:t>sinh  </a:t>
            </a:r>
            <a:r>
              <a:rPr sz="2000" spc="-65" dirty="0">
                <a:solidFill>
                  <a:srgbClr val="B60C4F"/>
                </a:solidFill>
                <a:latin typeface="Arial"/>
                <a:cs typeface="Arial"/>
              </a:rPr>
              <a:t>Tạo </a:t>
            </a:r>
            <a:r>
              <a:rPr sz="2000" spc="-45" dirty="0">
                <a:solidFill>
                  <a:srgbClr val="B60C4F"/>
                </a:solidFill>
                <a:latin typeface="Arial"/>
                <a:cs typeface="Arial"/>
              </a:rPr>
              <a:t>sự </a:t>
            </a:r>
            <a:r>
              <a:rPr sz="2000" spc="-65" dirty="0">
                <a:solidFill>
                  <a:srgbClr val="B60C4F"/>
                </a:solidFill>
                <a:latin typeface="Arial"/>
                <a:cs typeface="Arial"/>
              </a:rPr>
              <a:t>ghi </a:t>
            </a:r>
            <a:r>
              <a:rPr sz="2000" spc="-75" dirty="0">
                <a:solidFill>
                  <a:srgbClr val="B60C4F"/>
                </a:solidFill>
                <a:latin typeface="Arial"/>
                <a:cs typeface="Arial"/>
              </a:rPr>
              <a:t>nhận </a:t>
            </a:r>
            <a:r>
              <a:rPr sz="2000" spc="-50" dirty="0">
                <a:solidFill>
                  <a:srgbClr val="B60C4F"/>
                </a:solidFill>
                <a:latin typeface="Arial"/>
                <a:cs typeface="Arial"/>
              </a:rPr>
              <a:t>về </a:t>
            </a:r>
            <a:r>
              <a:rPr sz="2000" spc="-75" dirty="0">
                <a:solidFill>
                  <a:srgbClr val="B60C4F"/>
                </a:solidFill>
                <a:latin typeface="Arial"/>
                <a:cs typeface="Arial"/>
              </a:rPr>
              <a:t>việc </a:t>
            </a:r>
            <a:r>
              <a:rPr sz="2000" spc="-50" dirty="0">
                <a:solidFill>
                  <a:srgbClr val="B60C4F"/>
                </a:solidFill>
                <a:latin typeface="Arial"/>
                <a:cs typeface="Arial"/>
              </a:rPr>
              <a:t>áp </a:t>
            </a:r>
            <a:r>
              <a:rPr sz="2000" spc="-75" dirty="0">
                <a:solidFill>
                  <a:srgbClr val="B60C4F"/>
                </a:solidFill>
                <a:latin typeface="Arial"/>
                <a:cs typeface="Arial"/>
              </a:rPr>
              <a:t>dụng STEM </a:t>
            </a:r>
            <a:r>
              <a:rPr sz="2000" spc="-50" dirty="0">
                <a:solidFill>
                  <a:srgbClr val="B60C4F"/>
                </a:solidFill>
                <a:latin typeface="Arial"/>
                <a:cs typeface="Arial"/>
              </a:rPr>
              <a:t>và </a:t>
            </a:r>
            <a:r>
              <a:rPr sz="2000" spc="-70" dirty="0">
                <a:solidFill>
                  <a:srgbClr val="B60C4F"/>
                </a:solidFill>
                <a:latin typeface="Arial"/>
                <a:cs typeface="Arial"/>
              </a:rPr>
              <a:t>rằng  </a:t>
            </a:r>
            <a:r>
              <a:rPr sz="2000" spc="-75" dirty="0">
                <a:solidFill>
                  <a:srgbClr val="B60C4F"/>
                </a:solidFill>
                <a:latin typeface="Arial"/>
                <a:cs typeface="Arial"/>
              </a:rPr>
              <a:t>Những</a:t>
            </a:r>
            <a:r>
              <a:rPr sz="2000" spc="-204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B60C4F"/>
                </a:solidFill>
                <a:latin typeface="Arial"/>
                <a:cs typeface="Arial"/>
              </a:rPr>
              <a:t>công</a:t>
            </a:r>
            <a:r>
              <a:rPr sz="2000" spc="-19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B60C4F"/>
                </a:solidFill>
                <a:latin typeface="Arial"/>
                <a:cs typeface="Arial"/>
              </a:rPr>
              <a:t>việc</a:t>
            </a:r>
            <a:r>
              <a:rPr sz="2000" spc="-19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B60C4F"/>
                </a:solidFill>
                <a:latin typeface="Arial"/>
                <a:cs typeface="Arial"/>
              </a:rPr>
              <a:t>về</a:t>
            </a:r>
            <a:r>
              <a:rPr sz="2000" spc="-19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B60C4F"/>
                </a:solidFill>
                <a:latin typeface="Arial"/>
                <a:cs typeface="Arial"/>
              </a:rPr>
              <a:t>STEM</a:t>
            </a:r>
            <a:r>
              <a:rPr sz="2000" spc="-22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B60C4F"/>
                </a:solidFill>
                <a:latin typeface="Arial"/>
                <a:cs typeface="Arial"/>
              </a:rPr>
              <a:t>rất</a:t>
            </a:r>
            <a:r>
              <a:rPr sz="2000" spc="-21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B60C4F"/>
                </a:solidFill>
                <a:latin typeface="Arial"/>
                <a:cs typeface="Arial"/>
              </a:rPr>
              <a:t>thú</a:t>
            </a:r>
            <a:r>
              <a:rPr sz="2000" spc="-19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B60C4F"/>
                </a:solidFill>
                <a:latin typeface="Arial"/>
                <a:cs typeface="Arial"/>
              </a:rPr>
              <a:t>vị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000" spc="-75" dirty="0">
                <a:solidFill>
                  <a:srgbClr val="B60C4F"/>
                </a:solidFill>
                <a:latin typeface="Arial"/>
                <a:cs typeface="Arial"/>
              </a:rPr>
              <a:t>STEM</a:t>
            </a:r>
            <a:r>
              <a:rPr sz="2000" spc="-22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B60C4F"/>
                </a:solidFill>
                <a:latin typeface="Arial"/>
                <a:cs typeface="Arial"/>
              </a:rPr>
              <a:t>đóng</a:t>
            </a:r>
            <a:r>
              <a:rPr sz="2000" spc="-19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B60C4F"/>
                </a:solidFill>
                <a:latin typeface="Arial"/>
                <a:cs typeface="Arial"/>
              </a:rPr>
              <a:t>góp</a:t>
            </a:r>
            <a:r>
              <a:rPr sz="2000" spc="-19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B60C4F"/>
                </a:solidFill>
                <a:latin typeface="Arial"/>
                <a:cs typeface="Arial"/>
              </a:rPr>
              <a:t>quan</a:t>
            </a:r>
            <a:r>
              <a:rPr sz="2000" spc="-204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B60C4F"/>
                </a:solidFill>
                <a:latin typeface="Arial"/>
                <a:cs typeface="Arial"/>
              </a:rPr>
              <a:t>trọng</a:t>
            </a:r>
            <a:r>
              <a:rPr sz="2000" spc="-19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B60C4F"/>
                </a:solidFill>
                <a:latin typeface="Arial"/>
                <a:cs typeface="Arial"/>
              </a:rPr>
              <a:t>cho</a:t>
            </a:r>
            <a:r>
              <a:rPr sz="2000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B60C4F"/>
                </a:solidFill>
                <a:latin typeface="Arial"/>
                <a:cs typeface="Arial"/>
              </a:rPr>
              <a:t>xã</a:t>
            </a:r>
            <a:r>
              <a:rPr sz="2000" spc="-19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B60C4F"/>
                </a:solidFill>
                <a:latin typeface="Arial"/>
                <a:cs typeface="Arial"/>
              </a:rPr>
              <a:t>hội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  <a:spcBef>
                <a:spcPts val="1920"/>
              </a:spcBef>
            </a:pPr>
            <a:r>
              <a:rPr sz="2000" spc="-60" dirty="0">
                <a:solidFill>
                  <a:srgbClr val="B60C4F"/>
                </a:solidFill>
                <a:latin typeface="Arial"/>
                <a:cs typeface="Arial"/>
              </a:rPr>
              <a:t>Các</a:t>
            </a:r>
            <a:r>
              <a:rPr sz="2000" spc="-19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B60C4F"/>
                </a:solidFill>
                <a:latin typeface="Arial"/>
                <a:cs typeface="Arial"/>
              </a:rPr>
              <a:t>chuyên</a:t>
            </a:r>
            <a:r>
              <a:rPr sz="2000" spc="-204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B60C4F"/>
                </a:solidFill>
                <a:latin typeface="Arial"/>
                <a:cs typeface="Arial"/>
              </a:rPr>
              <a:t>gia</a:t>
            </a:r>
            <a:r>
              <a:rPr sz="2000" spc="-19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B60C4F"/>
                </a:solidFill>
                <a:latin typeface="Arial"/>
                <a:cs typeface="Arial"/>
              </a:rPr>
              <a:t>STEM</a:t>
            </a:r>
            <a:r>
              <a:rPr sz="2000" spc="-22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B60C4F"/>
                </a:solidFill>
                <a:latin typeface="Arial"/>
                <a:cs typeface="Arial"/>
              </a:rPr>
              <a:t>sử</a:t>
            </a:r>
            <a:r>
              <a:rPr sz="2000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B60C4F"/>
                </a:solidFill>
                <a:latin typeface="Arial"/>
                <a:cs typeface="Arial"/>
              </a:rPr>
              <a:t>dụng</a:t>
            </a:r>
            <a:r>
              <a:rPr sz="2000" spc="-19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B60C4F"/>
                </a:solidFill>
                <a:latin typeface="Arial"/>
                <a:cs typeface="Arial"/>
              </a:rPr>
              <a:t>những</a:t>
            </a:r>
            <a:r>
              <a:rPr sz="2000" spc="-19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B60C4F"/>
                </a:solidFill>
                <a:latin typeface="Arial"/>
                <a:cs typeface="Arial"/>
              </a:rPr>
              <a:t>kỹ</a:t>
            </a:r>
            <a:r>
              <a:rPr sz="2000" spc="-21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B60C4F"/>
                </a:solidFill>
                <a:latin typeface="Arial"/>
                <a:cs typeface="Arial"/>
              </a:rPr>
              <a:t>năng</a:t>
            </a:r>
            <a:r>
              <a:rPr sz="2000" spc="-19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B60C4F"/>
                </a:solidFill>
                <a:latin typeface="Arial"/>
                <a:cs typeface="Arial"/>
              </a:rPr>
              <a:t>mà  </a:t>
            </a:r>
            <a:r>
              <a:rPr sz="2000" spc="-65" dirty="0">
                <a:solidFill>
                  <a:srgbClr val="B60C4F"/>
                </a:solidFill>
                <a:latin typeface="Arial"/>
                <a:cs typeface="Arial"/>
              </a:rPr>
              <a:t>học</a:t>
            </a:r>
            <a:r>
              <a:rPr sz="2000" spc="-19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B60C4F"/>
                </a:solidFill>
                <a:latin typeface="Arial"/>
                <a:cs typeface="Arial"/>
              </a:rPr>
              <a:t>sinh</a:t>
            </a:r>
            <a:r>
              <a:rPr sz="2000" spc="-19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B60C4F"/>
                </a:solidFill>
                <a:latin typeface="Arial"/>
                <a:cs typeface="Arial"/>
              </a:rPr>
              <a:t>đang</a:t>
            </a:r>
            <a:r>
              <a:rPr sz="2000" spc="-19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B60C4F"/>
                </a:solidFill>
                <a:latin typeface="Arial"/>
                <a:cs typeface="Arial"/>
              </a:rPr>
              <a:t>phát</a:t>
            </a:r>
            <a:r>
              <a:rPr sz="2000" spc="-204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B60C4F"/>
                </a:solidFill>
                <a:latin typeface="Arial"/>
                <a:cs typeface="Arial"/>
              </a:rPr>
              <a:t>triển</a:t>
            </a:r>
            <a:endParaRPr sz="2000">
              <a:latin typeface="Arial"/>
              <a:cs typeface="Arial"/>
            </a:endParaRPr>
          </a:p>
          <a:p>
            <a:pPr marL="12700" marR="45720">
              <a:lnSpc>
                <a:spcPts val="1920"/>
              </a:lnSpc>
              <a:spcBef>
                <a:spcPts val="1900"/>
              </a:spcBef>
            </a:pPr>
            <a:r>
              <a:rPr sz="2000" spc="-60" dirty="0">
                <a:solidFill>
                  <a:srgbClr val="B60C4F"/>
                </a:solidFill>
                <a:latin typeface="Arial"/>
                <a:cs typeface="Arial"/>
              </a:rPr>
              <a:t>Các</a:t>
            </a:r>
            <a:r>
              <a:rPr sz="2000" spc="-19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B60C4F"/>
                </a:solidFill>
                <a:latin typeface="Arial"/>
                <a:cs typeface="Arial"/>
              </a:rPr>
              <a:t>chuyên</a:t>
            </a:r>
            <a:r>
              <a:rPr sz="2000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B60C4F"/>
                </a:solidFill>
                <a:latin typeface="Arial"/>
                <a:cs typeface="Arial"/>
              </a:rPr>
              <a:t>gia</a:t>
            </a:r>
            <a:r>
              <a:rPr sz="2000" spc="-19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B60C4F"/>
                </a:solidFill>
                <a:latin typeface="Arial"/>
                <a:cs typeface="Arial"/>
              </a:rPr>
              <a:t>STEM</a:t>
            </a:r>
            <a:r>
              <a:rPr sz="2000" spc="-21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B60C4F"/>
                </a:solidFill>
                <a:latin typeface="Arial"/>
                <a:cs typeface="Arial"/>
              </a:rPr>
              <a:t>làm</a:t>
            </a:r>
            <a:r>
              <a:rPr sz="2000" spc="-19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B60C4F"/>
                </a:solidFill>
                <a:latin typeface="Arial"/>
                <a:cs typeface="Arial"/>
              </a:rPr>
              <a:t>việc</a:t>
            </a:r>
            <a:r>
              <a:rPr sz="2000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B60C4F"/>
                </a:solidFill>
                <a:latin typeface="Arial"/>
                <a:cs typeface="Arial"/>
              </a:rPr>
              <a:t>trong</a:t>
            </a:r>
            <a:r>
              <a:rPr sz="2000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B60C4F"/>
                </a:solidFill>
                <a:latin typeface="Arial"/>
                <a:cs typeface="Arial"/>
              </a:rPr>
              <a:t>các</a:t>
            </a:r>
            <a:r>
              <a:rPr sz="2000" spc="-19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B60C4F"/>
                </a:solidFill>
                <a:latin typeface="Arial"/>
                <a:cs typeface="Arial"/>
              </a:rPr>
              <a:t>nhóm</a:t>
            </a:r>
            <a:r>
              <a:rPr sz="2000" spc="-19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B60C4F"/>
                </a:solidFill>
                <a:latin typeface="Arial"/>
                <a:cs typeface="Arial"/>
              </a:rPr>
              <a:t>đa  </a:t>
            </a:r>
            <a:r>
              <a:rPr sz="2000" spc="-80" dirty="0">
                <a:solidFill>
                  <a:srgbClr val="B60C4F"/>
                </a:solidFill>
                <a:latin typeface="Arial"/>
                <a:cs typeface="Arial"/>
              </a:rPr>
              <a:t>ngành</a:t>
            </a:r>
            <a:r>
              <a:rPr sz="2000" spc="-19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B60C4F"/>
                </a:solidFill>
                <a:latin typeface="Arial"/>
                <a:cs typeface="Arial"/>
              </a:rPr>
              <a:t>nghề</a:t>
            </a:r>
            <a:r>
              <a:rPr sz="2000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B60C4F"/>
                </a:solidFill>
                <a:latin typeface="Arial"/>
                <a:cs typeface="Arial"/>
              </a:rPr>
              <a:t>để</a:t>
            </a:r>
            <a:r>
              <a:rPr sz="2000" spc="-19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B60C4F"/>
                </a:solidFill>
                <a:latin typeface="Arial"/>
                <a:cs typeface="Arial"/>
              </a:rPr>
              <a:t>giải</a:t>
            </a:r>
            <a:r>
              <a:rPr sz="2000" spc="-19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B60C4F"/>
                </a:solidFill>
                <a:latin typeface="Arial"/>
                <a:cs typeface="Arial"/>
              </a:rPr>
              <a:t>quyết</a:t>
            </a:r>
            <a:r>
              <a:rPr sz="2000" spc="-204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B60C4F"/>
                </a:solidFill>
                <a:latin typeface="Arial"/>
                <a:cs typeface="Arial"/>
              </a:rPr>
              <a:t>vấn</a:t>
            </a:r>
            <a:r>
              <a:rPr sz="2000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B60C4F"/>
                </a:solidFill>
                <a:latin typeface="Arial"/>
                <a:cs typeface="Arial"/>
              </a:rPr>
              <a:t>đề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sz="2000" spc="-45" dirty="0">
                <a:solidFill>
                  <a:srgbClr val="B60C4F"/>
                </a:solidFill>
                <a:latin typeface="Arial"/>
                <a:cs typeface="Arial"/>
              </a:rPr>
              <a:t>Có</a:t>
            </a:r>
            <a:r>
              <a:rPr sz="2000" spc="-19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B60C4F"/>
                </a:solidFill>
                <a:latin typeface="Arial"/>
                <a:cs typeface="Arial"/>
              </a:rPr>
              <a:t>nhiều</a:t>
            </a:r>
            <a:r>
              <a:rPr sz="2000" spc="-19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B60C4F"/>
                </a:solidFill>
                <a:latin typeface="Arial"/>
                <a:cs typeface="Arial"/>
              </a:rPr>
              <a:t>nghề</a:t>
            </a:r>
            <a:r>
              <a:rPr sz="2000" spc="-204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B60C4F"/>
                </a:solidFill>
                <a:latin typeface="Arial"/>
                <a:cs typeface="Arial"/>
              </a:rPr>
              <a:t>nghiệp</a:t>
            </a:r>
            <a:r>
              <a:rPr sz="2000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B60C4F"/>
                </a:solidFill>
                <a:latin typeface="Arial"/>
                <a:cs typeface="Arial"/>
              </a:rPr>
              <a:t>và</a:t>
            </a:r>
            <a:r>
              <a:rPr sz="2000" spc="-19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B60C4F"/>
                </a:solidFill>
                <a:latin typeface="Arial"/>
                <a:cs typeface="Arial"/>
              </a:rPr>
              <a:t>công</a:t>
            </a:r>
            <a:r>
              <a:rPr sz="2000" spc="-20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B60C4F"/>
                </a:solidFill>
                <a:latin typeface="Arial"/>
                <a:cs typeface="Arial"/>
              </a:rPr>
              <a:t>việc</a:t>
            </a:r>
            <a:r>
              <a:rPr sz="2000" spc="-190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B60C4F"/>
                </a:solidFill>
                <a:latin typeface="Arial"/>
                <a:cs typeface="Arial"/>
              </a:rPr>
              <a:t>khác</a:t>
            </a:r>
            <a:r>
              <a:rPr sz="2000" spc="-195" dirty="0">
                <a:solidFill>
                  <a:srgbClr val="B60C4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B60C4F"/>
                </a:solidFill>
                <a:latin typeface="Arial"/>
                <a:cs typeface="Arial"/>
              </a:rPr>
              <a:t>nhau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08370" y="1988820"/>
            <a:ext cx="2884170" cy="21602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05829" y="4436109"/>
            <a:ext cx="2886710" cy="21602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1604</Words>
  <Application>Microsoft Office PowerPoint</Application>
  <PresentationFormat>On-screen Show (4:3)</PresentationFormat>
  <Paragraphs>183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Carlito</vt:lpstr>
      <vt:lpstr>OpenSymbol</vt:lpstr>
      <vt:lpstr>Office Theme</vt:lpstr>
      <vt:lpstr>Giáo dục STEM: Truyền cảm hứng cho các nhà  đổi mới, sáng tạo trong tương lai Mark Windale</vt:lpstr>
      <vt:lpstr>Mục tiêu</vt:lpstr>
      <vt:lpstr>Giáo dục STEM là gì?</vt:lpstr>
      <vt:lpstr>Tại sao các quốc gia đang  hướng tới giáo dục STEM?</vt:lpstr>
      <vt:lpstr>Chương trình quốc gia</vt:lpstr>
      <vt:lpstr>Bộ (Giáo  dục và  Khoa học)</vt:lpstr>
      <vt:lpstr>Vai trò của các tổ chức, cá nhân có liên quan trong Chương  trình quốc gia</vt:lpstr>
      <vt:lpstr>Chương trình STEM phối hợp và thống nhất</vt:lpstr>
      <vt:lpstr>Dạy và học STEM</vt:lpstr>
      <vt:lpstr>Hồ sơ nghiên cứu STEM</vt:lpstr>
      <vt:lpstr>Đại sứ STEM?</vt:lpstr>
      <vt:lpstr>PowerPoint Presentation</vt:lpstr>
      <vt:lpstr>Ngày hội STEM và Hội nghị quốc  gia</vt:lpstr>
      <vt:lpstr>Thực tập STEM</vt:lpstr>
      <vt:lpstr>Câu lạc bộ STEM và Câu  lạc bộ cộng đồng</vt:lpstr>
      <vt:lpstr>Chứng nhận lãnh đạo STEM  (SLQ)</vt:lpstr>
      <vt:lpstr>Chứng nhận lãnh đạo STEM  (SLQ)</vt:lpstr>
      <vt:lpstr>Các tổ chức, cá nhân có liên quan đến  STEM có thể hỗ trợ như thế nào cho  giáo dục STEM?</vt:lpstr>
      <vt:lpstr>PowerPoint Presentation</vt:lpstr>
      <vt:lpstr>Kết quả</vt:lpstr>
      <vt:lpstr>Liên hệ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Sharron Bardsley</dc:creator>
  <cp:lastModifiedBy>PC</cp:lastModifiedBy>
  <cp:revision>1</cp:revision>
  <dcterms:created xsi:type="dcterms:W3CDTF">2020-10-18T02:25:35Z</dcterms:created>
  <dcterms:modified xsi:type="dcterms:W3CDTF">2020-10-18T02:29:02Z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2016-01-29T00:00:00Z</vt:filetime>
  </property>
  <property fmtid="{D5CDD505-2E9C-101B-9397-08002B2CF9AE}" pid="3" name="Creator">
    <vt:lpwstr>Impress</vt:lpwstr>
  </property>
  <property fmtid="{D5CDD505-2E9C-101B-9397-08002B2CF9AE}" pid="4" name="LastSaved">
    <vt:filetime>2020-10-18T00:00:00Z</vt:filetime>
  </property>
</Properties>
</file>