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01" r:id="rId3"/>
    <p:sldId id="302" r:id="rId4"/>
    <p:sldId id="258" r:id="rId5"/>
    <p:sldId id="341" r:id="rId6"/>
    <p:sldId id="304" r:id="rId7"/>
    <p:sldId id="307" r:id="rId8"/>
    <p:sldId id="305" r:id="rId9"/>
    <p:sldId id="310" r:id="rId10"/>
    <p:sldId id="311" r:id="rId11"/>
    <p:sldId id="315" r:id="rId12"/>
    <p:sldId id="316" r:id="rId13"/>
    <p:sldId id="343" r:id="rId14"/>
    <p:sldId id="317" r:id="rId15"/>
    <p:sldId id="318" r:id="rId16"/>
    <p:sldId id="319" r:id="rId17"/>
    <p:sldId id="320" r:id="rId18"/>
    <p:sldId id="321" r:id="rId19"/>
    <p:sldId id="322" r:id="rId20"/>
    <p:sldId id="336" r:id="rId21"/>
    <p:sldId id="338" r:id="rId22"/>
    <p:sldId id="339" r:id="rId23"/>
    <p:sldId id="340" r:id="rId24"/>
    <p:sldId id="287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277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8909" autoAdjust="0"/>
  </p:normalViewPr>
  <p:slideViewPr>
    <p:cSldViewPr>
      <p:cViewPr varScale="1">
        <p:scale>
          <a:sx n="30" d="100"/>
          <a:sy n="30" d="100"/>
        </p:scale>
        <p:origin x="892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2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1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37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 err="1"/>
              <a:t>Clichhhk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1149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58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240.png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398308" y="4413715"/>
            <a:ext cx="19877574" cy="9023507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676400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8" y="305274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63548" y="4032255"/>
            <a:ext cx="16894308" cy="1270215"/>
            <a:chOff x="4173852" y="4032254"/>
            <a:chExt cx="16894308" cy="1270215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73852" y="4032254"/>
              <a:ext cx="1689430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HOÁN VỊ - CHỈNH HỢP – TỔ HỢP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779893"/>
            <a:chOff x="12784885" y="1066801"/>
            <a:chExt cx="1814128" cy="1779893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07896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44780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252734" y="6140283"/>
            <a:ext cx="4494278" cy="907184"/>
            <a:chOff x="7459670" y="7086600"/>
            <a:chExt cx="449479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286201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 VỊ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35518" y="9591020"/>
            <a:ext cx="5429635" cy="994459"/>
            <a:chOff x="7459670" y="8524495"/>
            <a:chExt cx="5430264" cy="994573"/>
          </a:xfrm>
        </p:grpSpPr>
        <p:sp>
          <p:nvSpPr>
            <p:cNvPr id="75" name="Rectangle 74"/>
            <p:cNvSpPr/>
            <p:nvPr/>
          </p:nvSpPr>
          <p:spPr>
            <a:xfrm>
              <a:off x="9259994" y="8703367"/>
              <a:ext cx="3629940" cy="815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CHỈNH HỢP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645188" y="7298219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528687" y="7168078"/>
            <a:ext cx="10457005" cy="928634"/>
            <a:chOff x="644526" y="2699914"/>
            <a:chExt cx="10457005" cy="928634"/>
          </a:xfrm>
        </p:grpSpPr>
        <p:sp>
          <p:nvSpPr>
            <p:cNvPr id="93" name="TextBox 92"/>
            <p:cNvSpPr txBox="1"/>
            <p:nvPr/>
          </p:nvSpPr>
          <p:spPr>
            <a:xfrm>
              <a:off x="2109931" y="269991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90939" y="8497421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á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34098" y="10816013"/>
            <a:ext cx="10253661" cy="861774"/>
            <a:chOff x="644526" y="2766774"/>
            <a:chExt cx="10253661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11560216" y="10489274"/>
            <a:ext cx="1269206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33147" y="1041307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045781" y="12168426"/>
            <a:ext cx="10253661" cy="861774"/>
            <a:chOff x="644526" y="2766774"/>
            <a:chExt cx="10253661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á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B871D7-97D3-4A9A-970B-50F6816A3E4C}"/>
              </a:ext>
            </a:extLst>
          </p:cNvPr>
          <p:cNvSpPr txBox="1"/>
          <p:nvPr/>
        </p:nvSpPr>
        <p:spPr>
          <a:xfrm>
            <a:off x="8911507" y="4885855"/>
            <a:ext cx="785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23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53" grpId="0" animBg="1"/>
      <p:bldP spid="5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54">
            <a:extLst>
              <a:ext uri="{FF2B5EF4-FFF2-40B4-BE49-F238E27FC236}">
                <a16:creationId xmlns:a16="http://schemas.microsoft.com/office/drawing/2014/main" id="{00F46E0D-3470-423E-9178-E6974F47500D}"/>
              </a:ext>
            </a:extLst>
          </p:cNvPr>
          <p:cNvGrpSpPr/>
          <p:nvPr/>
        </p:nvGrpSpPr>
        <p:grpSpPr>
          <a:xfrm>
            <a:off x="1153556" y="3208262"/>
            <a:ext cx="22170595" cy="3962286"/>
            <a:chOff x="1268078" y="3405486"/>
            <a:chExt cx="22170595" cy="3504413"/>
          </a:xfrm>
        </p:grpSpPr>
        <p:sp>
          <p:nvSpPr>
            <p:cNvPr id="38" name="Rounded Rectangle 56">
              <a:extLst>
                <a:ext uri="{FF2B5EF4-FFF2-40B4-BE49-F238E27FC236}">
                  <a16:creationId xmlns:a16="http://schemas.microsoft.com/office/drawing/2014/main" id="{6411DD6C-22E0-415A-9CAB-ED7D462ADF7E}"/>
                </a:ext>
              </a:extLst>
            </p:cNvPr>
            <p:cNvSpPr/>
            <p:nvPr/>
          </p:nvSpPr>
          <p:spPr>
            <a:xfrm>
              <a:off x="1268078" y="3790951"/>
              <a:ext cx="22170595" cy="3118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>
              <a:extLst>
                <a:ext uri="{FF2B5EF4-FFF2-40B4-BE49-F238E27FC236}">
                  <a16:creationId xmlns:a16="http://schemas.microsoft.com/office/drawing/2014/main" id="{F351F81C-4415-411F-89D8-F0083141FF83}"/>
                </a:ext>
              </a:extLst>
            </p:cNvPr>
            <p:cNvGrpSpPr/>
            <p:nvPr/>
          </p:nvGrpSpPr>
          <p:grpSpPr>
            <a:xfrm>
              <a:off x="1268078" y="3405486"/>
              <a:ext cx="5094843" cy="940513"/>
              <a:chOff x="1311958" y="3405486"/>
              <a:chExt cx="5094843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3B4C8DB9-0FC3-4B35-B18D-55A277B0C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57231" y="1735232"/>
                <a:ext cx="765011" cy="43341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3C3697-CE3E-4B20-B7CA-9BE5642243E8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4062331" cy="70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28F484CB-5304-4CE8-821F-BB1869EA19D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BBE8F24-6B04-4371-9D1D-B4A492E2DFC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FB6021F4-00C9-4F31-85FB-E7415A5E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4">
                  <a:extLst>
                    <a:ext uri="{FF2B5EF4-FFF2-40B4-BE49-F238E27FC236}">
                      <a16:creationId xmlns:a16="http://schemas.microsoft.com/office/drawing/2014/main" id="{F559361F-E8C5-4DB6-B698-7DE7F0EB3C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5">
                  <a:extLst>
                    <a:ext uri="{FF2B5EF4-FFF2-40B4-BE49-F238E27FC236}">
                      <a16:creationId xmlns:a16="http://schemas.microsoft.com/office/drawing/2014/main" id="{97AE05A6-0991-409B-97BF-47E6758D0C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F7CED79D-A92E-4AD6-B59B-B4B351B7D8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0BD703B7-621D-4947-B552-9E879A2737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495BF33C-50C8-41EC-B454-8533E06747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3857C109-DE5A-488D-BB0A-B566327F6A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0">
                  <a:extLst>
                    <a:ext uri="{FF2B5EF4-FFF2-40B4-BE49-F238E27FC236}">
                      <a16:creationId xmlns:a16="http://schemas.microsoft.com/office/drawing/2014/main" id="{EA08BB45-EBF4-490E-826A-2126FB0E44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1">
                  <a:extLst>
                    <a:ext uri="{FF2B5EF4-FFF2-40B4-BE49-F238E27FC236}">
                      <a16:creationId xmlns:a16="http://schemas.microsoft.com/office/drawing/2014/main" id="{551364C4-773F-4A72-A561-AF22D540E2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2">
                  <a:extLst>
                    <a:ext uri="{FF2B5EF4-FFF2-40B4-BE49-F238E27FC236}">
                      <a16:creationId xmlns:a16="http://schemas.microsoft.com/office/drawing/2014/main" id="{37FD9599-1EBA-472A-9A92-DCECE356A7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3">
                  <a:extLst>
                    <a:ext uri="{FF2B5EF4-FFF2-40B4-BE49-F238E27FC236}">
                      <a16:creationId xmlns:a16="http://schemas.microsoft.com/office/drawing/2014/main" id="{2DEA53FC-A94E-4B0C-9464-DB81EE422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4">
                  <a:extLst>
                    <a:ext uri="{FF2B5EF4-FFF2-40B4-BE49-F238E27FC236}">
                      <a16:creationId xmlns:a16="http://schemas.microsoft.com/office/drawing/2014/main" id="{9A9CD244-F44C-419E-B0B7-4CA000B57D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5">
                  <a:extLst>
                    <a:ext uri="{FF2B5EF4-FFF2-40B4-BE49-F238E27FC236}">
                      <a16:creationId xmlns:a16="http://schemas.microsoft.com/office/drawing/2014/main" id="{AC1B0EA7-3777-4828-9671-076629C6D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6">
                  <a:extLst>
                    <a:ext uri="{FF2B5EF4-FFF2-40B4-BE49-F238E27FC236}">
                      <a16:creationId xmlns:a16="http://schemas.microsoft.com/office/drawing/2014/main" id="{17188ED4-555E-4126-8A0B-B7E535972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D921244B-B510-4889-8D47-1371B49D7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BE44CA1B-0EA7-46E1-BF00-290DA07D4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9">
                  <a:extLst>
                    <a:ext uri="{FF2B5EF4-FFF2-40B4-BE49-F238E27FC236}">
                      <a16:creationId xmlns:a16="http://schemas.microsoft.com/office/drawing/2014/main" id="{4B297823-C9BA-4987-98CD-208B45114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0">
                  <a:extLst>
                    <a:ext uri="{FF2B5EF4-FFF2-40B4-BE49-F238E27FC236}">
                      <a16:creationId xmlns:a16="http://schemas.microsoft.com/office/drawing/2014/main" id="{48BB829C-73AF-4623-85FA-1D7E207A4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1">
                  <a:extLst>
                    <a:ext uri="{FF2B5EF4-FFF2-40B4-BE49-F238E27FC236}">
                      <a16:creationId xmlns:a16="http://schemas.microsoft.com/office/drawing/2014/main" id="{E07A0854-E75D-4BF2-B469-38F05A2EA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2">
                  <a:extLst>
                    <a:ext uri="{FF2B5EF4-FFF2-40B4-BE49-F238E27FC236}">
                      <a16:creationId xmlns:a16="http://schemas.microsoft.com/office/drawing/2014/main" id="{E229DB70-B55E-428E-A79B-65236D81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493D98B2-EDC7-419C-9B53-D7A32714F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9A65378D-C249-477A-A473-BAF234294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C2483E20-2EA6-4F39-B12F-47C01873A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1CC989-8CEF-4494-9B61-BFA83A0B8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1130785" y="7317751"/>
            <a:ext cx="22122427" cy="6245849"/>
            <a:chOff x="1220788" y="7162800"/>
            <a:chExt cx="22124987" cy="6569750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563558"/>
              <a:ext cx="22123289" cy="61689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CHỈNH HỢP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940" y="2362200"/>
            <a:ext cx="10253661" cy="861774"/>
            <a:chOff x="644526" y="2766774"/>
            <a:chExt cx="10253661" cy="861774"/>
          </a:xfrm>
        </p:grpSpPr>
        <p:sp>
          <p:nvSpPr>
            <p:cNvPr id="40" name="TextBox 39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89761" y="4015003"/>
                <a:ext cx="2137823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1" y="4015003"/>
                <a:ext cx="21378238" cy="2123658"/>
              </a:xfrm>
              <a:prstGeom prst="rect">
                <a:avLst/>
              </a:prstGeom>
              <a:blipFill rotWithShape="0">
                <a:blip r:embed="rId2"/>
                <a:stretch>
                  <a:fillRect r="-1141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90601" y="9617872"/>
            <a:ext cx="588430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PHÂN CÔNG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98843"/>
                  </p:ext>
                </p:extLst>
              </p:nvPr>
            </p:nvGraphicFramePr>
            <p:xfrm>
              <a:off x="7848600" y="8006382"/>
              <a:ext cx="12716916" cy="519198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236036">
                      <a:extLst>
                        <a:ext uri="{9D8B030D-6E8A-4147-A177-3AD203B41FA5}">
                          <a16:colId xmlns:a16="http://schemas.microsoft.com/office/drawing/2014/main" val="3959481683"/>
                        </a:ext>
                      </a:extLst>
                    </a:gridCol>
                    <a:gridCol w="4240440">
                      <a:extLst>
                        <a:ext uri="{9D8B030D-6E8A-4147-A177-3AD203B41FA5}">
                          <a16:colId xmlns:a16="http://schemas.microsoft.com/office/drawing/2014/main" val="3387334413"/>
                        </a:ext>
                      </a:extLst>
                    </a:gridCol>
                    <a:gridCol w="4240440">
                      <a:extLst>
                        <a:ext uri="{9D8B030D-6E8A-4147-A177-3AD203B41FA5}">
                          <a16:colId xmlns:a16="http://schemas.microsoft.com/office/drawing/2014/main" val="3199261215"/>
                        </a:ext>
                      </a:extLst>
                    </a:gridCol>
                  </a:tblGrid>
                  <a:tr h="791771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Quét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Lau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1739912"/>
                      </a:ext>
                    </a:extLst>
                  </a:tr>
                  <a:tr h="1202814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165543"/>
                      </a:ext>
                    </a:extLst>
                  </a:tr>
                  <a:tr h="1202814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93893595"/>
                      </a:ext>
                    </a:extLst>
                  </a:tr>
                  <a:tr h="1202814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3282259"/>
                      </a:ext>
                    </a:extLst>
                  </a:tr>
                  <a:tr h="791771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40604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98843"/>
                  </p:ext>
                </p:extLst>
              </p:nvPr>
            </p:nvGraphicFramePr>
            <p:xfrm>
              <a:off x="7848600" y="8006382"/>
              <a:ext cx="12716916" cy="519198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236036">
                      <a:extLst>
                        <a:ext uri="{9D8B030D-6E8A-4147-A177-3AD203B41FA5}">
                          <a16:colId xmlns:a16="http://schemas.microsoft.com/office/drawing/2014/main" val="3959481683"/>
                        </a:ext>
                      </a:extLst>
                    </a:gridCol>
                    <a:gridCol w="4240440">
                      <a:extLst>
                        <a:ext uri="{9D8B030D-6E8A-4147-A177-3AD203B41FA5}">
                          <a16:colId xmlns:a16="http://schemas.microsoft.com/office/drawing/2014/main" val="3387334413"/>
                        </a:ext>
                      </a:extLst>
                    </a:gridCol>
                    <a:gridCol w="4240440">
                      <a:extLst>
                        <a:ext uri="{9D8B030D-6E8A-4147-A177-3AD203B41FA5}">
                          <a16:colId xmlns:a16="http://schemas.microsoft.com/office/drawing/2014/main" val="3199261215"/>
                        </a:ext>
                      </a:extLst>
                    </a:gridCol>
                  </a:tblGrid>
                  <a:tr h="791771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Quét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Lau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Sắp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1739912"/>
                      </a:ext>
                    </a:extLst>
                  </a:tr>
                  <a:tr h="120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81313" r="-200863" b="-281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81313" r="-100575" b="-281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81313" r="-575" b="-281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65543"/>
                      </a:ext>
                    </a:extLst>
                  </a:tr>
                  <a:tr h="120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82234" r="-200863" b="-182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182234" r="-100575" b="-182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182234" r="-575" b="-182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893595"/>
                      </a:ext>
                    </a:extLst>
                  </a:tr>
                  <a:tr h="120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280808" r="-200863" b="-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280808" r="-100575" b="-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280808" r="-575" b="-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282259"/>
                      </a:ext>
                    </a:extLst>
                  </a:tr>
                  <a:tr h="791771"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021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406042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17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CHỈNH HỢP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5800" y="3786143"/>
            <a:ext cx="22325581" cy="5517252"/>
            <a:chOff x="1076414" y="4327655"/>
            <a:chExt cx="22325581" cy="514527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801835"/>
              <a:chOff x="637542" y="1083939"/>
              <a:chExt cx="8611674" cy="18905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8905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27655"/>
              <a:ext cx="4411573" cy="832182"/>
              <a:chOff x="166396" y="8704842"/>
              <a:chExt cx="4411573" cy="83218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48661" y="8704842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48679" y="4973848"/>
                <a:ext cx="21093554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 </a:t>
                </a:r>
                <a:r>
                  <a:rPr lang="en-US" sz="44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679" y="4973848"/>
                <a:ext cx="21093554" cy="3009029"/>
              </a:xfrm>
              <a:prstGeom prst="rect">
                <a:avLst/>
              </a:prstGeom>
              <a:blipFill>
                <a:blip r:embed="rId3"/>
                <a:stretch>
                  <a:fillRect r="-1185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9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CHỈNH HỢP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713374" y="3547018"/>
            <a:ext cx="21841827" cy="2710312"/>
            <a:chOff x="1268078" y="3405486"/>
            <a:chExt cx="21841827" cy="2596747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22112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8" name="Group 10"/>
          <p:cNvGrpSpPr/>
          <p:nvPr/>
        </p:nvGrpSpPr>
        <p:grpSpPr>
          <a:xfrm>
            <a:off x="851068" y="6631604"/>
            <a:ext cx="21819676" cy="6169995"/>
            <a:chOff x="1270511" y="5867400"/>
            <a:chExt cx="21819676" cy="5907247"/>
          </a:xfrm>
        </p:grpSpPr>
        <p:sp>
          <p:nvSpPr>
            <p:cNvPr id="79" name="Rounded Rectangle 78"/>
            <p:cNvSpPr/>
            <p:nvPr/>
          </p:nvSpPr>
          <p:spPr>
            <a:xfrm>
              <a:off x="1272210" y="6139010"/>
              <a:ext cx="21817977" cy="56356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1270511" y="5867400"/>
              <a:ext cx="3568119" cy="1789339"/>
              <a:chOff x="1224541" y="6305967"/>
              <a:chExt cx="3568119" cy="1789339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6330" y="6305967"/>
                <a:ext cx="2496330" cy="178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8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946619" y="7532249"/>
            <a:ext cx="16484218" cy="401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3,4 là:123,132,124,142,134,143,213,231,214,241,234,243,312, 321,314,341,324,342,412, 421,413,431,423,432.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4759" y="3923433"/>
            <a:ext cx="208037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Cho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1,2,3,4.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CHỈNH HỢP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368375" y="4175324"/>
            <a:ext cx="21948825" cy="3978078"/>
            <a:chOff x="1390107" y="4076041"/>
            <a:chExt cx="21948825" cy="1859299"/>
          </a:xfrm>
        </p:grpSpPr>
        <p:grpSp>
          <p:nvGrpSpPr>
            <p:cNvPr id="40" name="Group 39"/>
            <p:cNvGrpSpPr/>
            <p:nvPr/>
          </p:nvGrpSpPr>
          <p:grpSpPr>
            <a:xfrm>
              <a:off x="1390107" y="4076041"/>
              <a:ext cx="21948825" cy="1859299"/>
              <a:chOff x="1232452" y="2495616"/>
              <a:chExt cx="21948825" cy="1859299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232452" y="2509382"/>
                <a:ext cx="21948825" cy="1845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48011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167524" y="4090570"/>
              <a:ext cx="2021707" cy="1555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2200" y="5288367"/>
                <a:ext cx="177238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chỗ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288367"/>
                <a:ext cx="17723884" cy="769441"/>
              </a:xfrm>
              <a:prstGeom prst="rect">
                <a:avLst/>
              </a:prstGeom>
              <a:blipFill>
                <a:blip r:embed="rId3"/>
                <a:stretch>
                  <a:fillRect l="-14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246450" y="6112579"/>
            <a:ext cx="184404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6450" y="6981522"/>
            <a:ext cx="1815870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54">
            <a:extLst>
              <a:ext uri="{FF2B5EF4-FFF2-40B4-BE49-F238E27FC236}">
                <a16:creationId xmlns:a16="http://schemas.microsoft.com/office/drawing/2014/main" id="{B05E13A1-01D0-42AA-8BC8-A38454D08B5C}"/>
              </a:ext>
            </a:extLst>
          </p:cNvPr>
          <p:cNvGrpSpPr/>
          <p:nvPr/>
        </p:nvGrpSpPr>
        <p:grpSpPr>
          <a:xfrm>
            <a:off x="1271086" y="2788989"/>
            <a:ext cx="21841827" cy="3962286"/>
            <a:chOff x="1268078" y="3405486"/>
            <a:chExt cx="21841827" cy="3504413"/>
          </a:xfrm>
        </p:grpSpPr>
        <p:sp>
          <p:nvSpPr>
            <p:cNvPr id="119" name="Rounded Rectangle 56">
              <a:extLst>
                <a:ext uri="{FF2B5EF4-FFF2-40B4-BE49-F238E27FC236}">
                  <a16:creationId xmlns:a16="http://schemas.microsoft.com/office/drawing/2014/main" id="{99CBBD1D-00D1-45FF-8D81-F120AE31CB11}"/>
                </a:ext>
              </a:extLst>
            </p:cNvPr>
            <p:cNvSpPr/>
            <p:nvPr/>
          </p:nvSpPr>
          <p:spPr>
            <a:xfrm>
              <a:off x="1268078" y="3790951"/>
              <a:ext cx="21841827" cy="3118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>
              <a:extLst>
                <a:ext uri="{FF2B5EF4-FFF2-40B4-BE49-F238E27FC236}">
                  <a16:creationId xmlns:a16="http://schemas.microsoft.com/office/drawing/2014/main" id="{58EC4363-A71D-4999-84F1-1124941487CC}"/>
                </a:ext>
              </a:extLst>
            </p:cNvPr>
            <p:cNvGrpSpPr/>
            <p:nvPr/>
          </p:nvGrpSpPr>
          <p:grpSpPr>
            <a:xfrm>
              <a:off x="1268078" y="3405486"/>
              <a:ext cx="3251529" cy="940513"/>
              <a:chOff x="1311958" y="3405486"/>
              <a:chExt cx="3251529" cy="940513"/>
            </a:xfrm>
          </p:grpSpPr>
          <p:sp>
            <p:nvSpPr>
              <p:cNvPr id="121" name="Freeform 20">
                <a:extLst>
                  <a:ext uri="{FF2B5EF4-FFF2-40B4-BE49-F238E27FC236}">
                    <a16:creationId xmlns:a16="http://schemas.microsoft.com/office/drawing/2014/main" id="{55A680F8-E6DC-40AA-8FCD-CEC976A249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5575" y="2656889"/>
                <a:ext cx="765011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50AC278-3777-40BD-A2C9-85D31F3A8171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856598" cy="70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123" name="Group 70">
                <a:extLst>
                  <a:ext uri="{FF2B5EF4-FFF2-40B4-BE49-F238E27FC236}">
                    <a16:creationId xmlns:a16="http://schemas.microsoft.com/office/drawing/2014/main" id="{C3936623-F738-47E2-B7BA-3367E51FCDC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C249435-D066-4482-8331-62A9FD6BDC0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>
                  <a:extLst>
                    <a:ext uri="{FF2B5EF4-FFF2-40B4-BE49-F238E27FC236}">
                      <a16:creationId xmlns:a16="http://schemas.microsoft.com/office/drawing/2014/main" id="{4656342C-A2F1-4927-A9DD-9CCC7FE74A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>
                  <a:extLst>
                    <a:ext uri="{FF2B5EF4-FFF2-40B4-BE49-F238E27FC236}">
                      <a16:creationId xmlns:a16="http://schemas.microsoft.com/office/drawing/2014/main" id="{59A3E1F7-49E8-4A06-B9CA-0168CF26E3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>
                  <a:extLst>
                    <a:ext uri="{FF2B5EF4-FFF2-40B4-BE49-F238E27FC236}">
                      <a16:creationId xmlns:a16="http://schemas.microsoft.com/office/drawing/2014/main" id="{AB3E9D5F-88C6-4D2C-AE38-69F5CF1C6F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>
                  <a:extLst>
                    <a:ext uri="{FF2B5EF4-FFF2-40B4-BE49-F238E27FC236}">
                      <a16:creationId xmlns:a16="http://schemas.microsoft.com/office/drawing/2014/main" id="{4DEEC5B0-49FD-437A-97BA-FF3DFC3F69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>
                  <a:extLst>
                    <a:ext uri="{FF2B5EF4-FFF2-40B4-BE49-F238E27FC236}">
                      <a16:creationId xmlns:a16="http://schemas.microsoft.com/office/drawing/2014/main" id="{BF5CFA00-9E4C-44D6-B64C-E98371F7EF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>
                  <a:extLst>
                    <a:ext uri="{FF2B5EF4-FFF2-40B4-BE49-F238E27FC236}">
                      <a16:creationId xmlns:a16="http://schemas.microsoft.com/office/drawing/2014/main" id="{DEA209AA-EBD8-46F3-AA56-07593A5835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>
                  <a:extLst>
                    <a:ext uri="{FF2B5EF4-FFF2-40B4-BE49-F238E27FC236}">
                      <a16:creationId xmlns:a16="http://schemas.microsoft.com/office/drawing/2014/main" id="{8C81DC6E-B670-4E9F-8266-EA7313208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>
                  <a:extLst>
                    <a:ext uri="{FF2B5EF4-FFF2-40B4-BE49-F238E27FC236}">
                      <a16:creationId xmlns:a16="http://schemas.microsoft.com/office/drawing/2014/main" id="{E3EFCBB4-512E-446C-9834-7772D574D4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>
                  <a:extLst>
                    <a:ext uri="{FF2B5EF4-FFF2-40B4-BE49-F238E27FC236}">
                      <a16:creationId xmlns:a16="http://schemas.microsoft.com/office/drawing/2014/main" id="{F2DE699F-784A-4C21-805A-4B0464310C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>
                  <a:extLst>
                    <a:ext uri="{FF2B5EF4-FFF2-40B4-BE49-F238E27FC236}">
                      <a16:creationId xmlns:a16="http://schemas.microsoft.com/office/drawing/2014/main" id="{BA8C5D37-51E4-42BC-A98D-152688ACC6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>
                  <a:extLst>
                    <a:ext uri="{FF2B5EF4-FFF2-40B4-BE49-F238E27FC236}">
                      <a16:creationId xmlns:a16="http://schemas.microsoft.com/office/drawing/2014/main" id="{6A425B88-9A24-4A36-8EA9-7CD4A5A201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>
                  <a:extLst>
                    <a:ext uri="{FF2B5EF4-FFF2-40B4-BE49-F238E27FC236}">
                      <a16:creationId xmlns:a16="http://schemas.microsoft.com/office/drawing/2014/main" id="{46E5583F-B9AF-4D4E-9041-E3EEB59CAE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>
                  <a:extLst>
                    <a:ext uri="{FF2B5EF4-FFF2-40B4-BE49-F238E27FC236}">
                      <a16:creationId xmlns:a16="http://schemas.microsoft.com/office/drawing/2014/main" id="{34FE15FF-11DF-42A9-991B-30ABBECD3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>
                  <a:extLst>
                    <a:ext uri="{FF2B5EF4-FFF2-40B4-BE49-F238E27FC236}">
                      <a16:creationId xmlns:a16="http://schemas.microsoft.com/office/drawing/2014/main" id="{B7F0D7C3-2E64-4520-BAB3-7BB110780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>
                  <a:extLst>
                    <a:ext uri="{FF2B5EF4-FFF2-40B4-BE49-F238E27FC236}">
                      <a16:creationId xmlns:a16="http://schemas.microsoft.com/office/drawing/2014/main" id="{9E2E7B51-0121-4C7F-90DD-DEDBA1884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>
                  <a:extLst>
                    <a:ext uri="{FF2B5EF4-FFF2-40B4-BE49-F238E27FC236}">
                      <a16:creationId xmlns:a16="http://schemas.microsoft.com/office/drawing/2014/main" id="{CE644397-B33C-4824-AB58-75339380B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>
                  <a:extLst>
                    <a:ext uri="{FF2B5EF4-FFF2-40B4-BE49-F238E27FC236}">
                      <a16:creationId xmlns:a16="http://schemas.microsoft.com/office/drawing/2014/main" id="{7680DCA8-575D-4286-AB01-951EC0818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>
                  <a:extLst>
                    <a:ext uri="{FF2B5EF4-FFF2-40B4-BE49-F238E27FC236}">
                      <a16:creationId xmlns:a16="http://schemas.microsoft.com/office/drawing/2014/main" id="{2F3C5940-2240-4344-A6CB-352702B39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>
                  <a:extLst>
                    <a:ext uri="{FF2B5EF4-FFF2-40B4-BE49-F238E27FC236}">
                      <a16:creationId xmlns:a16="http://schemas.microsoft.com/office/drawing/2014/main" id="{F9443ADF-2D94-44AA-8B50-35DF23594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>
                  <a:extLst>
                    <a:ext uri="{FF2B5EF4-FFF2-40B4-BE49-F238E27FC236}">
                      <a16:creationId xmlns:a16="http://schemas.microsoft.com/office/drawing/2014/main" id="{4EC50980-C2D3-401A-BE92-9941E5198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>
                  <a:extLst>
                    <a:ext uri="{FF2B5EF4-FFF2-40B4-BE49-F238E27FC236}">
                      <a16:creationId xmlns:a16="http://schemas.microsoft.com/office/drawing/2014/main" id="{0C4BB623-16BA-4483-9BD7-3DC1978EE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>
                  <a:extLst>
                    <a:ext uri="{FF2B5EF4-FFF2-40B4-BE49-F238E27FC236}">
                      <a16:creationId xmlns:a16="http://schemas.microsoft.com/office/drawing/2014/main" id="{AD7E3C3E-B8DD-4254-BA31-B76AD6106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>
                  <a:extLst>
                    <a:ext uri="{FF2B5EF4-FFF2-40B4-BE49-F238E27FC236}">
                      <a16:creationId xmlns:a16="http://schemas.microsoft.com/office/drawing/2014/main" id="{65BEC4A2-EA33-4652-A287-35C9F7232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>
                  <a:extLst>
                    <a:ext uri="{FF2B5EF4-FFF2-40B4-BE49-F238E27FC236}">
                      <a16:creationId xmlns:a16="http://schemas.microsoft.com/office/drawing/2014/main" id="{A11EA9E7-43EA-471F-A63B-8C4D8D263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457200" y="162017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8165" y="6902672"/>
            <a:ext cx="22070911" cy="6051329"/>
            <a:chOff x="1270511" y="5867400"/>
            <a:chExt cx="22070911" cy="7378972"/>
          </a:xfrm>
        </p:grpSpPr>
        <p:sp>
          <p:nvSpPr>
            <p:cNvPr id="53" name="Rounded Rectangle 52"/>
            <p:cNvSpPr/>
            <p:nvPr/>
          </p:nvSpPr>
          <p:spPr>
            <a:xfrm>
              <a:off x="1469116" y="6139010"/>
              <a:ext cx="21872306" cy="71073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1439" y="3420976"/>
                <a:ext cx="21124365" cy="313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39" y="3420976"/>
                <a:ext cx="21124365" cy="3139001"/>
              </a:xfrm>
              <a:prstGeom prst="rect">
                <a:avLst/>
              </a:prstGeom>
              <a:blipFill>
                <a:blip r:embed="rId3"/>
                <a:stretch>
                  <a:fillRect r="-1183" b="-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81400" y="7903055"/>
                <a:ext cx="16306800" cy="2292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indent="457200"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indent="457200"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𝐀𝐃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𝐁𝐀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𝐁𝐃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𝐂𝐀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𝐂𝐁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𝐂𝐃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𝐃𝐀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𝐃𝐁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𝐃𝐂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903055"/>
                <a:ext cx="16306800" cy="2292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81400" y="10404093"/>
                <a:ext cx="12192000" cy="18324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0215"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0404093"/>
                <a:ext cx="12192000" cy="1832489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16764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777256"/>
            <a:ext cx="21819676" cy="7633945"/>
            <a:chOff x="1270511" y="5852196"/>
            <a:chExt cx="21819676" cy="832335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52196"/>
              <a:ext cx="4862083" cy="885307"/>
              <a:chOff x="1224541" y="6290763"/>
              <a:chExt cx="4862083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441256" y="4506061"/>
                <a:ext cx="828631" cy="446210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07622" y="6290763"/>
                <a:ext cx="3799438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</a:t>
                </a: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343327" y="2637351"/>
            <a:ext cx="21523595" cy="2841108"/>
            <a:chOff x="1323891" y="11008232"/>
            <a:chExt cx="21526087" cy="2521349"/>
          </a:xfrm>
        </p:grpSpPr>
        <p:sp>
          <p:nvSpPr>
            <p:cNvPr id="51" name="Rounded Rectangle 50"/>
            <p:cNvSpPr/>
            <p:nvPr/>
          </p:nvSpPr>
          <p:spPr>
            <a:xfrm>
              <a:off x="1323892" y="11294682"/>
              <a:ext cx="21526086" cy="223489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2"/>
            <p:cNvGrpSpPr/>
            <p:nvPr/>
          </p:nvGrpSpPr>
          <p:grpSpPr>
            <a:xfrm>
              <a:off x="1323891" y="11008232"/>
              <a:ext cx="4721901" cy="828846"/>
              <a:chOff x="1323891" y="11008232"/>
              <a:chExt cx="4721901" cy="828846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5400000">
                <a:off x="3294647" y="9037476"/>
                <a:ext cx="780389" cy="4721901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545616" y="11036766"/>
                <a:ext cx="2278451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24220" y="3344971"/>
                <a:ext cx="19042702" cy="2062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)...(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20" y="3344971"/>
                <a:ext cx="19042702" cy="2062359"/>
              </a:xfrm>
              <a:prstGeom prst="rect">
                <a:avLst/>
              </a:prstGeom>
              <a:blipFill>
                <a:blip r:embed="rId3"/>
                <a:stretch>
                  <a:fillRect r="-1312" b="-1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124200" y="6879373"/>
            <a:ext cx="19507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8001000"/>
            <a:ext cx="182880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 cách để chọn một phần tử xếp vào vị trí thứ nhất.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9144000"/>
            <a:ext cx="17221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n-1 cách để chọn một phần tử xếp vào vị trí thứ hai.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6065" y="9982200"/>
            <a:ext cx="1203535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971800" y="10994173"/>
                <a:ext cx="198120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để chọn một phần tử xếp vào vị trí thứ k.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994173"/>
                <a:ext cx="19812000" cy="816827"/>
              </a:xfrm>
              <a:prstGeom prst="rect">
                <a:avLst/>
              </a:prstGeom>
              <a:blipFill>
                <a:blip r:embed="rId4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19400" y="12109795"/>
                <a:ext cx="19888200" cy="84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theo quy tắc nhân, ta được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)...(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2109795"/>
                <a:ext cx="19888200" cy="844205"/>
              </a:xfrm>
              <a:prstGeom prst="rect">
                <a:avLst/>
              </a:prstGeom>
              <a:blipFill>
                <a:blip r:embed="rId5"/>
                <a:stretch>
                  <a:fillRect t="-1449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54">
            <a:extLst>
              <a:ext uri="{FF2B5EF4-FFF2-40B4-BE49-F238E27FC236}">
                <a16:creationId xmlns:a16="http://schemas.microsoft.com/office/drawing/2014/main" id="{F7D756E2-009A-4B42-863B-970E374F5BBD}"/>
              </a:ext>
            </a:extLst>
          </p:cNvPr>
          <p:cNvGrpSpPr/>
          <p:nvPr/>
        </p:nvGrpSpPr>
        <p:grpSpPr>
          <a:xfrm>
            <a:off x="1277543" y="4175871"/>
            <a:ext cx="21841827" cy="3962286"/>
            <a:chOff x="1268078" y="3405486"/>
            <a:chExt cx="21841827" cy="3504413"/>
          </a:xfrm>
        </p:grpSpPr>
        <p:sp>
          <p:nvSpPr>
            <p:cNvPr id="50" name="Rounded Rectangle 56">
              <a:extLst>
                <a:ext uri="{FF2B5EF4-FFF2-40B4-BE49-F238E27FC236}">
                  <a16:creationId xmlns:a16="http://schemas.microsoft.com/office/drawing/2014/main" id="{65D40D22-04CF-426A-9012-FDDBCDD97EAD}"/>
                </a:ext>
              </a:extLst>
            </p:cNvPr>
            <p:cNvSpPr/>
            <p:nvPr/>
          </p:nvSpPr>
          <p:spPr>
            <a:xfrm>
              <a:off x="1268078" y="3790951"/>
              <a:ext cx="21841827" cy="3118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FF339A46-16E5-406F-A89D-5D3BECE2EB04}"/>
                </a:ext>
              </a:extLst>
            </p:cNvPr>
            <p:cNvGrpSpPr/>
            <p:nvPr/>
          </p:nvGrpSpPr>
          <p:grpSpPr>
            <a:xfrm>
              <a:off x="1268078" y="3405486"/>
              <a:ext cx="3553046" cy="940513"/>
              <a:chOff x="1311958" y="3405486"/>
              <a:chExt cx="3553046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9DAC916F-5772-40AB-87FE-B6C6D75884D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6333" y="2506130"/>
                <a:ext cx="765011" cy="279233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8D9826A-3F50-4928-8710-84B8818BBA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28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2" name="Group 70">
                <a:extLst>
                  <a:ext uri="{FF2B5EF4-FFF2-40B4-BE49-F238E27FC236}">
                    <a16:creationId xmlns:a16="http://schemas.microsoft.com/office/drawing/2014/main" id="{B7825008-0FCD-4538-B98D-E2BE860C6A6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D4CC5539-8662-4A61-A6AA-12DF9FA37E02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>
                  <a:extLst>
                    <a:ext uri="{FF2B5EF4-FFF2-40B4-BE49-F238E27FC236}">
                      <a16:creationId xmlns:a16="http://schemas.microsoft.com/office/drawing/2014/main" id="{F256615C-DE65-4996-B93A-F8D2287D0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>
                  <a:extLst>
                    <a:ext uri="{FF2B5EF4-FFF2-40B4-BE49-F238E27FC236}">
                      <a16:creationId xmlns:a16="http://schemas.microsoft.com/office/drawing/2014/main" id="{1396ABB3-08AB-4920-8ABA-C87509FC21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>
                  <a:extLst>
                    <a:ext uri="{FF2B5EF4-FFF2-40B4-BE49-F238E27FC236}">
                      <a16:creationId xmlns:a16="http://schemas.microsoft.com/office/drawing/2014/main" id="{E34FA572-9C4E-4CF6-86C9-85F6ACE39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>
                  <a:extLst>
                    <a:ext uri="{FF2B5EF4-FFF2-40B4-BE49-F238E27FC236}">
                      <a16:creationId xmlns:a16="http://schemas.microsoft.com/office/drawing/2014/main" id="{AE87056B-9D47-4616-BB5C-4530530245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>
                  <a:extLst>
                    <a:ext uri="{FF2B5EF4-FFF2-40B4-BE49-F238E27FC236}">
                      <a16:creationId xmlns:a16="http://schemas.microsoft.com/office/drawing/2014/main" id="{99889126-3EF9-4D04-A583-5BB7A619B0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49321A18-B0D6-494C-BD3A-C6A58E783D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>
                  <a:extLst>
                    <a:ext uri="{FF2B5EF4-FFF2-40B4-BE49-F238E27FC236}">
                      <a16:creationId xmlns:a16="http://schemas.microsoft.com/office/drawing/2014/main" id="{65A412FC-9DA2-49A1-B452-46B10DA73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>
                  <a:extLst>
                    <a:ext uri="{FF2B5EF4-FFF2-40B4-BE49-F238E27FC236}">
                      <a16:creationId xmlns:a16="http://schemas.microsoft.com/office/drawing/2014/main" id="{269477E3-8E7C-494C-BF7D-EC7D458DA6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>
                  <a:extLst>
                    <a:ext uri="{FF2B5EF4-FFF2-40B4-BE49-F238E27FC236}">
                      <a16:creationId xmlns:a16="http://schemas.microsoft.com/office/drawing/2014/main" id="{F9D20B7D-2B1A-41CF-9C6E-51AAFA911E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>
                  <a:extLst>
                    <a:ext uri="{FF2B5EF4-FFF2-40B4-BE49-F238E27FC236}">
                      <a16:creationId xmlns:a16="http://schemas.microsoft.com/office/drawing/2014/main" id="{EA46EF8B-6E69-4DF6-A79E-10217F7BA2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>
                  <a:extLst>
                    <a:ext uri="{FF2B5EF4-FFF2-40B4-BE49-F238E27FC236}">
                      <a16:creationId xmlns:a16="http://schemas.microsoft.com/office/drawing/2014/main" id="{0AB199F9-16D0-403B-AB75-595C60EF9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>
                  <a:extLst>
                    <a:ext uri="{FF2B5EF4-FFF2-40B4-BE49-F238E27FC236}">
                      <a16:creationId xmlns:a16="http://schemas.microsoft.com/office/drawing/2014/main" id="{A3B4E788-B52F-4F99-92BE-DB389FE6C0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>
                  <a:extLst>
                    <a:ext uri="{FF2B5EF4-FFF2-40B4-BE49-F238E27FC236}">
                      <a16:creationId xmlns:a16="http://schemas.microsoft.com/office/drawing/2014/main" id="{A8AB9266-553B-428A-A8E1-417CFCF10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>
                  <a:extLst>
                    <a:ext uri="{FF2B5EF4-FFF2-40B4-BE49-F238E27FC236}">
                      <a16:creationId xmlns:a16="http://schemas.microsoft.com/office/drawing/2014/main" id="{B3018D2D-8440-4CF5-8AC9-C117BDEEB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>
                  <a:extLst>
                    <a:ext uri="{FF2B5EF4-FFF2-40B4-BE49-F238E27FC236}">
                      <a16:creationId xmlns:a16="http://schemas.microsoft.com/office/drawing/2014/main" id="{8650D982-C7E6-41F0-8D0E-B3140BC21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>
                  <a:extLst>
                    <a:ext uri="{FF2B5EF4-FFF2-40B4-BE49-F238E27FC236}">
                      <a16:creationId xmlns:a16="http://schemas.microsoft.com/office/drawing/2014/main" id="{984016A1-4AE0-43B6-A95C-9B644EBBF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>
                  <a:extLst>
                    <a:ext uri="{FF2B5EF4-FFF2-40B4-BE49-F238E27FC236}">
                      <a16:creationId xmlns:a16="http://schemas.microsoft.com/office/drawing/2014/main" id="{23F923E5-A119-46BC-A77E-6CE512ACB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>
                  <a:extLst>
                    <a:ext uri="{FF2B5EF4-FFF2-40B4-BE49-F238E27FC236}">
                      <a16:creationId xmlns:a16="http://schemas.microsoft.com/office/drawing/2014/main" id="{8359FAA6-F5AB-4111-B8AB-7AEEA4AF6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>
                  <a:extLst>
                    <a:ext uri="{FF2B5EF4-FFF2-40B4-BE49-F238E27FC236}">
                      <a16:creationId xmlns:a16="http://schemas.microsoft.com/office/drawing/2014/main" id="{8326496C-946F-4938-8B71-9D21ECAAA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>
                  <a:extLst>
                    <a:ext uri="{FF2B5EF4-FFF2-40B4-BE49-F238E27FC236}">
                      <a16:creationId xmlns:a16="http://schemas.microsoft.com/office/drawing/2014/main" id="{6744A7D6-6C6C-4F6F-9979-FCD08BD92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>
                  <a:extLst>
                    <a:ext uri="{FF2B5EF4-FFF2-40B4-BE49-F238E27FC236}">
                      <a16:creationId xmlns:a16="http://schemas.microsoft.com/office/drawing/2014/main" id="{FEC867E8-0C2C-42E7-B560-C5EAA7F71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>
                  <a:extLst>
                    <a:ext uri="{FF2B5EF4-FFF2-40B4-BE49-F238E27FC236}">
                      <a16:creationId xmlns:a16="http://schemas.microsoft.com/office/drawing/2014/main" id="{3BE38F1A-9ADB-408B-9C9D-FAD3BFAE2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>
                  <a:extLst>
                    <a:ext uri="{FF2B5EF4-FFF2-40B4-BE49-F238E27FC236}">
                      <a16:creationId xmlns:a16="http://schemas.microsoft.com/office/drawing/2014/main" id="{899C3B89-8EC5-47EA-AA0A-CE025F7B0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>
                  <a:extLst>
                    <a:ext uri="{FF2B5EF4-FFF2-40B4-BE49-F238E27FC236}">
                      <a16:creationId xmlns:a16="http://schemas.microsoft.com/office/drawing/2014/main" id="{D2BEF8FE-EBB3-435C-8476-22366CA1C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42940" y="3276599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537373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537373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2471" y="8403257"/>
            <a:ext cx="21819676" cy="4114801"/>
            <a:chOff x="1270511" y="5867400"/>
            <a:chExt cx="21819676" cy="477276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45011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7957" y="2105139"/>
                <a:ext cx="18716876" cy="113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fr-FR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r-FR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fr-FR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fr-FR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57" y="2105139"/>
                <a:ext cx="18716876" cy="1137106"/>
              </a:xfrm>
              <a:prstGeom prst="rect">
                <a:avLst/>
              </a:prstGeom>
              <a:blipFill>
                <a:blip r:embed="rId3"/>
                <a:stretch>
                  <a:fillRect l="-1336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45570" y="4876799"/>
            <a:ext cx="20956268" cy="300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một lớp học có 20 học sinh nữ và 15 học sinh nam. Hỏi giáo viên chủ nhiệm có bao nhiêu cách chọn: Ba học sinh làm ba nhiệm vụ lớp trưởng, lớp phó và bí thư.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99924" y="9677399"/>
                <a:ext cx="21412200" cy="82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3 học sinh làm lớp trưởng, lớp phó và bí thư là: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𝟑𝟗𝟐𝟕𝟎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924" y="9677399"/>
                <a:ext cx="21412200" cy="828368"/>
              </a:xfrm>
              <a:prstGeom prst="rect">
                <a:avLst/>
              </a:prstGeom>
              <a:blipFill rotWithShape="1">
                <a:blip r:embed="rId4"/>
                <a:stretch>
                  <a:fillRect t="-10294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4">
            <a:extLst>
              <a:ext uri="{FF2B5EF4-FFF2-40B4-BE49-F238E27FC236}">
                <a16:creationId xmlns:a16="http://schemas.microsoft.com/office/drawing/2014/main" id="{973BE80C-6250-466D-B465-764077655FFF}"/>
              </a:ext>
            </a:extLst>
          </p:cNvPr>
          <p:cNvGrpSpPr/>
          <p:nvPr/>
        </p:nvGrpSpPr>
        <p:grpSpPr>
          <a:xfrm>
            <a:off x="1262471" y="2336849"/>
            <a:ext cx="21841827" cy="3962286"/>
            <a:chOff x="1268078" y="3405486"/>
            <a:chExt cx="21841827" cy="3504413"/>
          </a:xfrm>
        </p:grpSpPr>
        <p:sp>
          <p:nvSpPr>
            <p:cNvPr id="51" name="Rounded Rectangle 56">
              <a:extLst>
                <a:ext uri="{FF2B5EF4-FFF2-40B4-BE49-F238E27FC236}">
                  <a16:creationId xmlns:a16="http://schemas.microsoft.com/office/drawing/2014/main" id="{AC111ED5-6016-474D-B7AE-D611FE386324}"/>
                </a:ext>
              </a:extLst>
            </p:cNvPr>
            <p:cNvSpPr/>
            <p:nvPr/>
          </p:nvSpPr>
          <p:spPr>
            <a:xfrm>
              <a:off x="1268078" y="3790951"/>
              <a:ext cx="21841827" cy="3118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135582C5-5080-4A60-89E1-78B9DB87CBC8}"/>
                </a:ext>
              </a:extLst>
            </p:cNvPr>
            <p:cNvGrpSpPr/>
            <p:nvPr/>
          </p:nvGrpSpPr>
          <p:grpSpPr>
            <a:xfrm>
              <a:off x="1268078" y="3405486"/>
              <a:ext cx="3697478" cy="940513"/>
              <a:chOff x="1311958" y="3405486"/>
              <a:chExt cx="3697478" cy="940513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05A84C6E-49AC-431A-998E-4857C58B231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58549" y="2433914"/>
                <a:ext cx="765011" cy="293676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B4F459-C3AE-40A5-BAF7-570A28782D7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70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3" name="Group 70">
                <a:extLst>
                  <a:ext uri="{FF2B5EF4-FFF2-40B4-BE49-F238E27FC236}">
                    <a16:creationId xmlns:a16="http://schemas.microsoft.com/office/drawing/2014/main" id="{3C3D9AF3-E16F-4DBA-A35B-36229036414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083150E-2CC6-4D84-8C98-7425C7469F92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13">
                  <a:extLst>
                    <a:ext uri="{FF2B5EF4-FFF2-40B4-BE49-F238E27FC236}">
                      <a16:creationId xmlns:a16="http://schemas.microsoft.com/office/drawing/2014/main" id="{BFF64157-A642-453E-A6A3-B3FC84239B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4">
                  <a:extLst>
                    <a:ext uri="{FF2B5EF4-FFF2-40B4-BE49-F238E27FC236}">
                      <a16:creationId xmlns:a16="http://schemas.microsoft.com/office/drawing/2014/main" id="{3E0AD28D-2297-4F18-8F01-3E0D81A66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5">
                  <a:extLst>
                    <a:ext uri="{FF2B5EF4-FFF2-40B4-BE49-F238E27FC236}">
                      <a16:creationId xmlns:a16="http://schemas.microsoft.com/office/drawing/2014/main" id="{02C023F8-F55A-4906-BD26-7AF595F9E0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6">
                  <a:extLst>
                    <a:ext uri="{FF2B5EF4-FFF2-40B4-BE49-F238E27FC236}">
                      <a16:creationId xmlns:a16="http://schemas.microsoft.com/office/drawing/2014/main" id="{74845D87-72F7-4B10-8284-585F50EB1E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7">
                  <a:extLst>
                    <a:ext uri="{FF2B5EF4-FFF2-40B4-BE49-F238E27FC236}">
                      <a16:creationId xmlns:a16="http://schemas.microsoft.com/office/drawing/2014/main" id="{0A2C93ED-26E4-44A2-827C-2E3808FE8B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8">
                  <a:extLst>
                    <a:ext uri="{FF2B5EF4-FFF2-40B4-BE49-F238E27FC236}">
                      <a16:creationId xmlns:a16="http://schemas.microsoft.com/office/drawing/2014/main" id="{7D3194D2-86A2-471A-884F-9C318A00EA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9">
                  <a:extLst>
                    <a:ext uri="{FF2B5EF4-FFF2-40B4-BE49-F238E27FC236}">
                      <a16:creationId xmlns:a16="http://schemas.microsoft.com/office/drawing/2014/main" id="{6F3DC9D2-751E-40AC-87E4-E2FEB887EF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0">
                  <a:extLst>
                    <a:ext uri="{FF2B5EF4-FFF2-40B4-BE49-F238E27FC236}">
                      <a16:creationId xmlns:a16="http://schemas.microsoft.com/office/drawing/2014/main" id="{A5D440DC-1BF5-490A-B23C-6DC03547B5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1">
                  <a:extLst>
                    <a:ext uri="{FF2B5EF4-FFF2-40B4-BE49-F238E27FC236}">
                      <a16:creationId xmlns:a16="http://schemas.microsoft.com/office/drawing/2014/main" id="{709A2103-F779-4217-849F-07088D8248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2">
                  <a:extLst>
                    <a:ext uri="{FF2B5EF4-FFF2-40B4-BE49-F238E27FC236}">
                      <a16:creationId xmlns:a16="http://schemas.microsoft.com/office/drawing/2014/main" id="{6AEF3E34-89FA-464D-AF53-EE30E77E1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3">
                  <a:extLst>
                    <a:ext uri="{FF2B5EF4-FFF2-40B4-BE49-F238E27FC236}">
                      <a16:creationId xmlns:a16="http://schemas.microsoft.com/office/drawing/2014/main" id="{5E29E121-A0A3-4256-B864-51E43F5492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4">
                  <a:extLst>
                    <a:ext uri="{FF2B5EF4-FFF2-40B4-BE49-F238E27FC236}">
                      <a16:creationId xmlns:a16="http://schemas.microsoft.com/office/drawing/2014/main" id="{552761A5-74C1-4E71-9CAD-E77F4B344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5">
                  <a:extLst>
                    <a:ext uri="{FF2B5EF4-FFF2-40B4-BE49-F238E27FC236}">
                      <a16:creationId xmlns:a16="http://schemas.microsoft.com/office/drawing/2014/main" id="{E82F2A0B-62AC-44B4-AB66-5B965DCB7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6">
                  <a:extLst>
                    <a:ext uri="{FF2B5EF4-FFF2-40B4-BE49-F238E27FC236}">
                      <a16:creationId xmlns:a16="http://schemas.microsoft.com/office/drawing/2014/main" id="{3ECAC27A-39A7-44CD-85F9-DF6B90C47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7">
                  <a:extLst>
                    <a:ext uri="{FF2B5EF4-FFF2-40B4-BE49-F238E27FC236}">
                      <a16:creationId xmlns:a16="http://schemas.microsoft.com/office/drawing/2014/main" id="{B21842E2-7264-4810-9CBB-5736C6AA5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8">
                  <a:extLst>
                    <a:ext uri="{FF2B5EF4-FFF2-40B4-BE49-F238E27FC236}">
                      <a16:creationId xmlns:a16="http://schemas.microsoft.com/office/drawing/2014/main" id="{CB07CA33-8718-4E1B-8AB7-D82FDD7D5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9">
                  <a:extLst>
                    <a:ext uri="{FF2B5EF4-FFF2-40B4-BE49-F238E27FC236}">
                      <a16:creationId xmlns:a16="http://schemas.microsoft.com/office/drawing/2014/main" id="{B9E62632-F9AE-4803-8B02-E4B16F096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0">
                  <a:extLst>
                    <a:ext uri="{FF2B5EF4-FFF2-40B4-BE49-F238E27FC236}">
                      <a16:creationId xmlns:a16="http://schemas.microsoft.com/office/drawing/2014/main" id="{652A1173-53D2-41D8-8A85-AA1C301B6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5BC2E0B-80C6-440A-A45D-75CAF92E1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2">
                  <a:extLst>
                    <a:ext uri="{FF2B5EF4-FFF2-40B4-BE49-F238E27FC236}">
                      <a16:creationId xmlns:a16="http://schemas.microsoft.com/office/drawing/2014/main" id="{D4C102C8-445D-4E87-82BB-4ACA9247C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3">
                  <a:extLst>
                    <a:ext uri="{FF2B5EF4-FFF2-40B4-BE49-F238E27FC236}">
                      <a16:creationId xmlns:a16="http://schemas.microsoft.com/office/drawing/2014/main" id="{9D86AFB7-4469-4557-B9ED-51E8CF5E8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4">
                  <a:extLst>
                    <a:ext uri="{FF2B5EF4-FFF2-40B4-BE49-F238E27FC236}">
                      <a16:creationId xmlns:a16="http://schemas.microsoft.com/office/drawing/2014/main" id="{E59FE9C7-E1DD-414A-AF53-DAF4165D3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5">
                  <a:extLst>
                    <a:ext uri="{FF2B5EF4-FFF2-40B4-BE49-F238E27FC236}">
                      <a16:creationId xmlns:a16="http://schemas.microsoft.com/office/drawing/2014/main" id="{A182801E-56EF-4E49-935B-506616655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6">
                  <a:extLst>
                    <a:ext uri="{FF2B5EF4-FFF2-40B4-BE49-F238E27FC236}">
                      <a16:creationId xmlns:a16="http://schemas.microsoft.com/office/drawing/2014/main" id="{219A66CA-585F-4DB7-B04B-1A283432B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42940" y="15240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3070" y="6579026"/>
            <a:ext cx="21881447" cy="4498769"/>
            <a:chOff x="1270511" y="5867400"/>
            <a:chExt cx="21881447" cy="5274243"/>
          </a:xfrm>
        </p:grpSpPr>
        <p:sp>
          <p:nvSpPr>
            <p:cNvPr id="53" name="Rounded Rectangle 52"/>
            <p:cNvSpPr/>
            <p:nvPr/>
          </p:nvSpPr>
          <p:spPr>
            <a:xfrm>
              <a:off x="1279652" y="5952538"/>
              <a:ext cx="21872306" cy="51891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101568" y="4352181"/>
            <a:ext cx="2112436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9988" y="3482821"/>
            <a:ext cx="1978063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  <a:tabLst>
                <a:tab pos="540385" algn="l"/>
                <a:tab pos="629920" algn="l"/>
              </a:tabLs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bàn dài có 10 chỗ ngồi. Hỏi có bao nhiêu cách sắp xếp 6 học sinh vào chiếc bàn dài đó.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2626" y="7362033"/>
                <a:ext cx="20650200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sắp xếp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vào một bàn dài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chỗ ngồi là số chỉnh hợp chập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26" y="7362033"/>
                <a:ext cx="20650200" cy="2198872"/>
              </a:xfrm>
              <a:prstGeom prst="rect">
                <a:avLst/>
              </a:prstGeom>
              <a:blipFill>
                <a:blip r:embed="rId3"/>
                <a:stretch>
                  <a:fillRect r="-1181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2644" y="9619168"/>
                <a:ext cx="9931373" cy="753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số cách sắp xếp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bSup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=151200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644" y="9619168"/>
                <a:ext cx="9931373" cy="753540"/>
              </a:xfrm>
              <a:prstGeom prst="rect">
                <a:avLst/>
              </a:prstGeom>
              <a:blipFill>
                <a:blip r:embed="rId4"/>
                <a:stretch>
                  <a:fillRect l="-2210" t="-12097" r="-1228" b="-29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1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4">
            <a:extLst>
              <a:ext uri="{FF2B5EF4-FFF2-40B4-BE49-F238E27FC236}">
                <a16:creationId xmlns:a16="http://schemas.microsoft.com/office/drawing/2014/main" id="{57A51125-60FB-49C0-B7AB-CA1E4DF092AF}"/>
              </a:ext>
            </a:extLst>
          </p:cNvPr>
          <p:cNvGrpSpPr/>
          <p:nvPr/>
        </p:nvGrpSpPr>
        <p:grpSpPr>
          <a:xfrm>
            <a:off x="1218848" y="2189634"/>
            <a:ext cx="21841827" cy="3962286"/>
            <a:chOff x="1268078" y="3405486"/>
            <a:chExt cx="21841827" cy="350441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F26FDC4-0FC0-47FE-A27A-35C0E95CAF48}"/>
                </a:ext>
              </a:extLst>
            </p:cNvPr>
            <p:cNvSpPr/>
            <p:nvPr/>
          </p:nvSpPr>
          <p:spPr>
            <a:xfrm>
              <a:off x="1268078" y="3790951"/>
              <a:ext cx="21841827" cy="3118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67">
              <a:extLst>
                <a:ext uri="{FF2B5EF4-FFF2-40B4-BE49-F238E27FC236}">
                  <a16:creationId xmlns:a16="http://schemas.microsoft.com/office/drawing/2014/main" id="{9A4B6A3F-70A0-44A6-9B5F-6693A0AF15C5}"/>
                </a:ext>
              </a:extLst>
            </p:cNvPr>
            <p:cNvGrpSpPr/>
            <p:nvPr/>
          </p:nvGrpSpPr>
          <p:grpSpPr>
            <a:xfrm>
              <a:off x="1268078" y="3405486"/>
              <a:ext cx="3578189" cy="940513"/>
              <a:chOff x="1311958" y="3405486"/>
              <a:chExt cx="3578189" cy="940513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2069E3B9-B6E0-4913-8B74-AD8B68FD00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98904" y="2493559"/>
                <a:ext cx="765011" cy="281747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CEE8C67-323B-4777-BD30-263DD924925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70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5" name="Group 70">
                <a:extLst>
                  <a:ext uri="{FF2B5EF4-FFF2-40B4-BE49-F238E27FC236}">
                    <a16:creationId xmlns:a16="http://schemas.microsoft.com/office/drawing/2014/main" id="{A1F0FEBF-810C-4D34-A25B-94BE01565E1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BFE93F9-8608-49F3-8180-DDDA2DA678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13">
                  <a:extLst>
                    <a:ext uri="{FF2B5EF4-FFF2-40B4-BE49-F238E27FC236}">
                      <a16:creationId xmlns:a16="http://schemas.microsoft.com/office/drawing/2014/main" id="{7583DDC7-89C5-487B-8628-D3C32E756F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4">
                  <a:extLst>
                    <a:ext uri="{FF2B5EF4-FFF2-40B4-BE49-F238E27FC236}">
                      <a16:creationId xmlns:a16="http://schemas.microsoft.com/office/drawing/2014/main" id="{27E9ACF6-6B83-4A87-9560-BF644605EE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id="{0C9636E5-D2F3-42E2-AAE8-457757513E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6">
                  <a:extLst>
                    <a:ext uri="{FF2B5EF4-FFF2-40B4-BE49-F238E27FC236}">
                      <a16:creationId xmlns:a16="http://schemas.microsoft.com/office/drawing/2014/main" id="{4B1F7B9E-1B6F-40DC-887D-A971A161B3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7">
                  <a:extLst>
                    <a:ext uri="{FF2B5EF4-FFF2-40B4-BE49-F238E27FC236}">
                      <a16:creationId xmlns:a16="http://schemas.microsoft.com/office/drawing/2014/main" id="{57A93107-C457-478A-831C-2C1316DA75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8">
                  <a:extLst>
                    <a:ext uri="{FF2B5EF4-FFF2-40B4-BE49-F238E27FC236}">
                      <a16:creationId xmlns:a16="http://schemas.microsoft.com/office/drawing/2014/main" id="{FDA82E9D-0AE2-406D-A266-F6A8494EC1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9">
                  <a:extLst>
                    <a:ext uri="{FF2B5EF4-FFF2-40B4-BE49-F238E27FC236}">
                      <a16:creationId xmlns:a16="http://schemas.microsoft.com/office/drawing/2014/main" id="{C712C6B9-F5FE-4FEE-9985-783C4E5994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0">
                  <a:extLst>
                    <a:ext uri="{FF2B5EF4-FFF2-40B4-BE49-F238E27FC236}">
                      <a16:creationId xmlns:a16="http://schemas.microsoft.com/office/drawing/2014/main" id="{6BFD4F4F-E8BE-4E37-BCCA-ADA7A2CC02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1">
                  <a:extLst>
                    <a:ext uri="{FF2B5EF4-FFF2-40B4-BE49-F238E27FC236}">
                      <a16:creationId xmlns:a16="http://schemas.microsoft.com/office/drawing/2014/main" id="{05C8E47E-6F24-4029-8C91-82F7258FC3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2">
                  <a:extLst>
                    <a:ext uri="{FF2B5EF4-FFF2-40B4-BE49-F238E27FC236}">
                      <a16:creationId xmlns:a16="http://schemas.microsoft.com/office/drawing/2014/main" id="{98886E1C-E06C-4937-913E-BA31452DB0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3">
                  <a:extLst>
                    <a:ext uri="{FF2B5EF4-FFF2-40B4-BE49-F238E27FC236}">
                      <a16:creationId xmlns:a16="http://schemas.microsoft.com/office/drawing/2014/main" id="{3F7A5EBE-57BB-4F40-8EF3-E334ED6AB5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4">
                  <a:extLst>
                    <a:ext uri="{FF2B5EF4-FFF2-40B4-BE49-F238E27FC236}">
                      <a16:creationId xmlns:a16="http://schemas.microsoft.com/office/drawing/2014/main" id="{EA12B8E0-3477-48BD-95FE-F7E41E32CD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5">
                  <a:extLst>
                    <a:ext uri="{FF2B5EF4-FFF2-40B4-BE49-F238E27FC236}">
                      <a16:creationId xmlns:a16="http://schemas.microsoft.com/office/drawing/2014/main" id="{B7559360-2384-44C1-B972-C08A4120A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6">
                  <a:extLst>
                    <a:ext uri="{FF2B5EF4-FFF2-40B4-BE49-F238E27FC236}">
                      <a16:creationId xmlns:a16="http://schemas.microsoft.com/office/drawing/2014/main" id="{E3BA4F92-505B-4C78-A16B-C8CA20051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7">
                  <a:extLst>
                    <a:ext uri="{FF2B5EF4-FFF2-40B4-BE49-F238E27FC236}">
                      <a16:creationId xmlns:a16="http://schemas.microsoft.com/office/drawing/2014/main" id="{6F6D13BA-4AB9-4D56-89CD-322EBFB84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8">
                  <a:extLst>
                    <a:ext uri="{FF2B5EF4-FFF2-40B4-BE49-F238E27FC236}">
                      <a16:creationId xmlns:a16="http://schemas.microsoft.com/office/drawing/2014/main" id="{E4E6AD9A-FDE1-41C7-878B-F7CC14289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9">
                  <a:extLst>
                    <a:ext uri="{FF2B5EF4-FFF2-40B4-BE49-F238E27FC236}">
                      <a16:creationId xmlns:a16="http://schemas.microsoft.com/office/drawing/2014/main" id="{1E528D46-549F-4E99-9C95-FE4269188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0">
                  <a:extLst>
                    <a:ext uri="{FF2B5EF4-FFF2-40B4-BE49-F238E27FC236}">
                      <a16:creationId xmlns:a16="http://schemas.microsoft.com/office/drawing/2014/main" id="{A06B3096-E499-41F8-B9DE-81E410D92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C3AF5F07-F4D8-452F-86B4-A98F7F5506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2">
                  <a:extLst>
                    <a:ext uri="{FF2B5EF4-FFF2-40B4-BE49-F238E27FC236}">
                      <a16:creationId xmlns:a16="http://schemas.microsoft.com/office/drawing/2014/main" id="{73BFC895-DA50-4954-87EC-CC441B975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3">
                  <a:extLst>
                    <a:ext uri="{FF2B5EF4-FFF2-40B4-BE49-F238E27FC236}">
                      <a16:creationId xmlns:a16="http://schemas.microsoft.com/office/drawing/2014/main" id="{58BF5C4A-C5F2-466C-B187-CE3261B49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4">
                  <a:extLst>
                    <a:ext uri="{FF2B5EF4-FFF2-40B4-BE49-F238E27FC236}">
                      <a16:creationId xmlns:a16="http://schemas.microsoft.com/office/drawing/2014/main" id="{53BDB30B-C1DA-426E-B04A-CA2AC2B6D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5">
                  <a:extLst>
                    <a:ext uri="{FF2B5EF4-FFF2-40B4-BE49-F238E27FC236}">
                      <a16:creationId xmlns:a16="http://schemas.microsoft.com/office/drawing/2014/main" id="{B4EC3EEF-BF10-42EC-9D8E-D84C66B2A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6">
                  <a:extLst>
                    <a:ext uri="{FF2B5EF4-FFF2-40B4-BE49-F238E27FC236}">
                      <a16:creationId xmlns:a16="http://schemas.microsoft.com/office/drawing/2014/main" id="{370A9688-5151-4DCB-9354-645C30F1F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42940" y="15240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18848" y="6391608"/>
            <a:ext cx="21872306" cy="6548613"/>
            <a:chOff x="1260440" y="5867400"/>
            <a:chExt cx="21872306" cy="7437508"/>
          </a:xfrm>
        </p:grpSpPr>
        <p:sp>
          <p:nvSpPr>
            <p:cNvPr id="53" name="Rounded Rectangle 52"/>
            <p:cNvSpPr/>
            <p:nvPr/>
          </p:nvSpPr>
          <p:spPr>
            <a:xfrm>
              <a:off x="1260440" y="6047257"/>
              <a:ext cx="21872306" cy="72576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101568" y="4352181"/>
            <a:ext cx="2112436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4724400"/>
            <a:ext cx="1978063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  <a:tabLst>
                <a:tab pos="540385" algn="l"/>
                <a:tab pos="629920" algn="l"/>
              </a:tabLs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9145400"/>
            <a:ext cx="2065020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  <a:tabLst>
                <a:tab pos="540385" algn="l"/>
              </a:tabLs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11743260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56835" y="3516730"/>
            <a:ext cx="20103402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800"/>
              </a:spcAft>
              <a:tabLst>
                <a:tab pos="540385" algn="l"/>
                <a:tab pos="629920" algn="l"/>
              </a:tabLs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cuộc khiêu vũ có 10 nam và 6 nữ. Người ta chọn có thứ tự 3 nam và 3 nữ để ghép cặp. Hỏi có bao nhiêu cách chọn?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286000" y="7914321"/>
                <a:ext cx="17830800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chọn 1 nhóm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 từ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7914321"/>
                <a:ext cx="17830800" cy="815223"/>
              </a:xfrm>
              <a:prstGeom prst="rect">
                <a:avLst/>
              </a:prstGeom>
              <a:blipFill>
                <a:blip r:embed="rId3"/>
                <a:stretch>
                  <a:fillRect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286000" y="9220200"/>
                <a:ext cx="16115566" cy="81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1 nhóm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từ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 nữ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220200"/>
                <a:ext cx="16115566" cy="815223"/>
              </a:xfrm>
              <a:prstGeom prst="rect">
                <a:avLst/>
              </a:prstGeom>
              <a:blipFill>
                <a:blip r:embed="rId4"/>
                <a:stretch>
                  <a:fillRect t="-12782" r="-1097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281147" y="10356069"/>
                <a:ext cx="20076391" cy="206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 để thành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cặp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14400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47" y="10356069"/>
                <a:ext cx="20076391" cy="2065437"/>
              </a:xfrm>
              <a:prstGeom prst="rect">
                <a:avLst/>
              </a:prstGeom>
              <a:blipFill>
                <a:blip r:embed="rId5"/>
                <a:stretch>
                  <a:fillRect b="-1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1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9">
            <a:extLst>
              <a:ext uri="{FF2B5EF4-FFF2-40B4-BE49-F238E27FC236}">
                <a16:creationId xmlns:a16="http://schemas.microsoft.com/office/drawing/2014/main" id="{38751000-D070-4EF2-9F3C-FE1C1047EAE8}"/>
              </a:ext>
            </a:extLst>
          </p:cNvPr>
          <p:cNvGrpSpPr/>
          <p:nvPr/>
        </p:nvGrpSpPr>
        <p:grpSpPr>
          <a:xfrm>
            <a:off x="1269508" y="2542125"/>
            <a:ext cx="22122428" cy="4185659"/>
            <a:chOff x="1175570" y="3048677"/>
            <a:chExt cx="22124988" cy="4097153"/>
          </a:xfrm>
        </p:grpSpPr>
        <p:sp>
          <p:nvSpPr>
            <p:cNvPr id="87" name="Rounded Rectangle 4">
              <a:extLst>
                <a:ext uri="{FF2B5EF4-FFF2-40B4-BE49-F238E27FC236}">
                  <a16:creationId xmlns:a16="http://schemas.microsoft.com/office/drawing/2014/main" id="{E4CF96D0-52E1-4F91-838F-B771D065BA9B}"/>
                </a:ext>
              </a:extLst>
            </p:cNvPr>
            <p:cNvSpPr/>
            <p:nvPr/>
          </p:nvSpPr>
          <p:spPr>
            <a:xfrm>
              <a:off x="1175570" y="3533427"/>
              <a:ext cx="22124988" cy="361240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2">
              <a:extLst>
                <a:ext uri="{FF2B5EF4-FFF2-40B4-BE49-F238E27FC236}">
                  <a16:creationId xmlns:a16="http://schemas.microsoft.com/office/drawing/2014/main" id="{55F5521C-6843-4865-87E2-33A23132CC61}"/>
                </a:ext>
              </a:extLst>
            </p:cNvPr>
            <p:cNvGrpSpPr/>
            <p:nvPr/>
          </p:nvGrpSpPr>
          <p:grpSpPr>
            <a:xfrm>
              <a:off x="1175570" y="3048677"/>
              <a:ext cx="3903664" cy="969507"/>
              <a:chOff x="1175570" y="1834705"/>
              <a:chExt cx="3903664" cy="969507"/>
            </a:xfrm>
          </p:grpSpPr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37616EC2-D5D3-4744-800B-67C45B47ED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5CD66E7-2FAF-4B5A-8F9E-8C2914466CAF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843803" cy="72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1" name="Round Diagonal Corner Rectangle 8">
                <a:extLst>
                  <a:ext uri="{FF2B5EF4-FFF2-40B4-BE49-F238E27FC236}">
                    <a16:creationId xmlns:a16="http://schemas.microsoft.com/office/drawing/2014/main" id="{2AE0F264-035D-4550-BE4E-C7F401F8CA61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2">
                <a:extLst>
                  <a:ext uri="{FF2B5EF4-FFF2-40B4-BE49-F238E27FC236}">
                    <a16:creationId xmlns:a16="http://schemas.microsoft.com/office/drawing/2014/main" id="{B086D172-4207-4FF0-9D30-299014F0C3CC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9B575E4B-2363-47C6-8667-96A751F1BD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6">
                  <a:extLst>
                    <a:ext uri="{FF2B5EF4-FFF2-40B4-BE49-F238E27FC236}">
                      <a16:creationId xmlns:a16="http://schemas.microsoft.com/office/drawing/2014/main" id="{6B41BB1F-414E-4878-BE6B-A2B285FEC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7">
                  <a:extLst>
                    <a:ext uri="{FF2B5EF4-FFF2-40B4-BE49-F238E27FC236}">
                      <a16:creationId xmlns:a16="http://schemas.microsoft.com/office/drawing/2014/main" id="{411AA27A-A84D-4831-8120-E7446A7B0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18">
                  <a:extLst>
                    <a:ext uri="{FF2B5EF4-FFF2-40B4-BE49-F238E27FC236}">
                      <a16:creationId xmlns:a16="http://schemas.microsoft.com/office/drawing/2014/main" id="{5791150B-7A3E-4DA9-9524-734AC632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9">
                  <a:extLst>
                    <a:ext uri="{FF2B5EF4-FFF2-40B4-BE49-F238E27FC236}">
                      <a16:creationId xmlns:a16="http://schemas.microsoft.com/office/drawing/2014/main" id="{A9018044-CC8F-4EA5-90F0-8F7C8213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20">
                  <a:extLst>
                    <a:ext uri="{FF2B5EF4-FFF2-40B4-BE49-F238E27FC236}">
                      <a16:creationId xmlns:a16="http://schemas.microsoft.com/office/drawing/2014/main" id="{54E5208A-FF14-42C3-B35C-8435D4856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21">
                  <a:extLst>
                    <a:ext uri="{FF2B5EF4-FFF2-40B4-BE49-F238E27FC236}">
                      <a16:creationId xmlns:a16="http://schemas.microsoft.com/office/drawing/2014/main" id="{63280461-2ED3-4830-9572-1EC5F08C8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7315200"/>
            <a:ext cx="22059471" cy="6096000"/>
            <a:chOff x="1270511" y="5867400"/>
            <a:chExt cx="22062025" cy="702171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750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0690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4671" y="2791020"/>
                <a:ext cx="2179113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Từ các chữ số 1, 2, 3, 4, 5, 6, lập các số tự nhiên gồm sáu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chữ số khác nhau. Hỏi  a) Có tất cả bao nhiêu số?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Có bao nhiêu số chẵn, bao nhiêu số lẻ?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Có bao nhiêu số bé hơn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𝟒𝟑𝟐𝟎𝟎𝟎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671" y="2791020"/>
                <a:ext cx="21791137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364" b="-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70684" y="8467657"/>
            <a:ext cx="218417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Mỗi số tự nhiên gồm sáu chữ số được lập từ 1, 2, 3, 4, 5, 6 được coi là một hoán vị của 6 phần tử. Vậy có 6! số.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70684" y="10564042"/>
                <a:ext cx="21707558" cy="319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𝒂𝒃𝒄𝒅𝒆𝒇</m:t>
                        </m:r>
                      </m:e>
                    </m:ba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f có 3 cách; mỗi cách chọn a, b, c, d, e </a:t>
                </a:r>
              </a:p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coi là một hoán vị của 5 phần tử còn lại.  Vậy có 3.5!=360 số.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84" y="10564042"/>
                <a:ext cx="21707558" cy="3195490"/>
              </a:xfrm>
              <a:prstGeom prst="rect">
                <a:avLst/>
              </a:prstGeom>
              <a:blipFill>
                <a:blip r:embed="rId3"/>
                <a:stretch>
                  <a:fillRect b="-6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83BF54F-AC97-4261-8D64-6B1CF2A79D4E}"/>
              </a:ext>
            </a:extLst>
          </p:cNvPr>
          <p:cNvGrpSpPr/>
          <p:nvPr/>
        </p:nvGrpSpPr>
        <p:grpSpPr>
          <a:xfrm>
            <a:off x="1232695" y="7315200"/>
            <a:ext cx="22059471" cy="6096000"/>
            <a:chOff x="1270511" y="5867400"/>
            <a:chExt cx="22062025" cy="702171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40E8ED84-FC48-41F9-99F1-168BBACE3DF0}"/>
                </a:ext>
              </a:extLst>
            </p:cNvPr>
            <p:cNvSpPr/>
            <p:nvPr/>
          </p:nvSpPr>
          <p:spPr>
            <a:xfrm>
              <a:off x="1272210" y="6139011"/>
              <a:ext cx="22060326" cy="6750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F9475535-54FA-42EB-9954-BBEBE42CBBC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E237979B-7C3C-4FDE-9123-5302909FEC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0DD393-444C-4BD4-BF37-0BB2E1B71B3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:a16="http://schemas.microsoft.com/office/drawing/2014/main" id="{FEDD8BE3-9516-4F73-AEFF-21B551EF00C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0BDAFC9-CDBC-4943-AA86-B1215B1A9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7D30FFC-B66E-4ACD-8483-B5928B032426}"/>
                  </a:ext>
                </a:extLst>
              </p:cNvPr>
              <p:cNvSpPr/>
              <p:nvPr/>
            </p:nvSpPr>
            <p:spPr>
              <a:xfrm>
                <a:off x="4852680" y="8001564"/>
                <a:ext cx="9755619" cy="83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Gọi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𝒂𝒃𝒄𝒅𝒆𝒇</m:t>
                        </m:r>
                      </m:e>
                    </m:ba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𝟒𝟑𝟐𝟎𝟎𝟎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7D30FFC-B66E-4ACD-8483-B5928B032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80" y="8001564"/>
                <a:ext cx="9755619" cy="837152"/>
              </a:xfrm>
              <a:prstGeom prst="rect">
                <a:avLst/>
              </a:prstGeom>
              <a:blipFill>
                <a:blip r:embed="rId4"/>
                <a:stretch>
                  <a:fillRect t="-8029" r="-1625" b="-3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1E7460A-FA43-4424-B5D0-D893735CB694}"/>
                  </a:ext>
                </a:extLst>
              </p:cNvPr>
              <p:cNvSpPr/>
              <p:nvPr/>
            </p:nvSpPr>
            <p:spPr>
              <a:xfrm>
                <a:off x="4852680" y="8920815"/>
                <a:ext cx="11012612" cy="760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3x5! = 360 số.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1E7460A-FA43-4424-B5D0-D893735C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80" y="8920815"/>
                <a:ext cx="11012612" cy="760016"/>
              </a:xfrm>
              <a:prstGeom prst="rect">
                <a:avLst/>
              </a:prstGeom>
              <a:blipFill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84D5CBA-EAB1-47CC-B972-E269274598AF}"/>
                  </a:ext>
                </a:extLst>
              </p:cNvPr>
              <p:cNvSpPr/>
              <p:nvPr/>
            </p:nvSpPr>
            <p:spPr>
              <a:xfrm>
                <a:off x="4852680" y="9755618"/>
                <a:ext cx="1208504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a = 4;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1x2x4!= 48 số. 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84D5CBA-EAB1-47CC-B972-E26927459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80" y="9755618"/>
                <a:ext cx="12085040" cy="816827"/>
              </a:xfrm>
              <a:prstGeom prst="rect">
                <a:avLst/>
              </a:prstGeom>
              <a:blipFill>
                <a:blip r:embed="rId6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F7979DAC-02AD-41EF-A1AC-73048DCAA724}"/>
              </a:ext>
            </a:extLst>
          </p:cNvPr>
          <p:cNvSpPr/>
          <p:nvPr/>
        </p:nvSpPr>
        <p:spPr>
          <a:xfrm>
            <a:off x="4852680" y="10593202"/>
            <a:ext cx="12539971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TH3: a = 4, b = 3, c= 1 có 1x1x1x3!=6 số.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4CB5469-F403-4875-B1F1-003CD2E44F89}"/>
              </a:ext>
            </a:extLst>
          </p:cNvPr>
          <p:cNvSpPr/>
          <p:nvPr/>
        </p:nvSpPr>
        <p:spPr>
          <a:xfrm>
            <a:off x="4852680" y="11469884"/>
            <a:ext cx="1244218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có: 360 + 48 + 6 = 414 số thỏa ycbt.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4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3">
            <a:extLst>
              <a:ext uri="{FF2B5EF4-FFF2-40B4-BE49-F238E27FC236}">
                <a16:creationId xmlns:a16="http://schemas.microsoft.com/office/drawing/2014/main" id="{F736BA97-CAD7-42C9-AD33-6FCE356DE64E}"/>
              </a:ext>
            </a:extLst>
          </p:cNvPr>
          <p:cNvSpPr/>
          <p:nvPr/>
        </p:nvSpPr>
        <p:spPr>
          <a:xfrm>
            <a:off x="762000" y="2417455"/>
            <a:ext cx="12496800" cy="112985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1295400"/>
            <a:ext cx="21031200" cy="1752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MỞ 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97" y="3733800"/>
            <a:ext cx="10838688" cy="8153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9976" y="2280527"/>
            <a:ext cx="12755880" cy="1157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450215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</a:p>
          <a:p>
            <a:pPr marL="450215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450215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39540"/>
            <a:ext cx="22122428" cy="3937460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4" cy="969507"/>
              <a:chOff x="1175570" y="1834705"/>
              <a:chExt cx="3903664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1" y="1958752"/>
                <a:ext cx="2843803" cy="5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858000"/>
            <a:ext cx="22059471" cy="5638800"/>
            <a:chOff x="1270511" y="5867400"/>
            <a:chExt cx="22062025" cy="5384810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51131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56543" y="3894147"/>
            <a:ext cx="21791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cách sắp xếp chỗ ngồi cho 10 người khách vào 10 ghế kê thành một dãy 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6230" y="8610600"/>
                <a:ext cx="20734261" cy="300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cách sắp xếp là một hoán vị của 10 phần tử.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nl-NL" sz="4400" b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30" y="8610600"/>
                <a:ext cx="20734261" cy="3001271"/>
              </a:xfrm>
              <a:prstGeom prst="rect">
                <a:avLst/>
              </a:prstGeom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9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42934" y="2695383"/>
            <a:ext cx="22122428" cy="3453035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6192" y="1988357"/>
                <a:ext cx="2843803" cy="5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42934" y="6467069"/>
            <a:ext cx="22059471" cy="4272376"/>
            <a:chOff x="1270511" y="5867400"/>
            <a:chExt cx="22062025" cy="4896345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46247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89597" y="3581400"/>
            <a:ext cx="21791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Giả sử có 7 bông hoa màu khác nhau và ba lọ khác nhau. Hỏi có bao nhiêu cách cắm ba bông hoa vào ba lọ đã cho ( mỗi lọ cắm một bông)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81643" y="7427100"/>
                <a:ext cx="17883266" cy="297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cách cắm ba bông hoa vào ba lọ được coi là một chỉnh hợp chập 3 của 7 phần tử vậy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𝟐𝟏𝟎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43" y="7427100"/>
                <a:ext cx="17883266" cy="2970750"/>
              </a:xfrm>
              <a:prstGeom prst="rect">
                <a:avLst/>
              </a:prstGeom>
              <a:blipFill>
                <a:blip r:embed="rId2"/>
                <a:stretch>
                  <a:fillRect r="-221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737984"/>
            <a:ext cx="22122428" cy="3605772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4" cy="969507"/>
              <a:chOff x="1175570" y="1834705"/>
              <a:chExt cx="3903664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1" y="1958752"/>
                <a:ext cx="2843803" cy="5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170685" y="6709124"/>
            <a:ext cx="22059471" cy="5867400"/>
            <a:chOff x="1270511" y="5867400"/>
            <a:chExt cx="22062025" cy="586722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55956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0856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56543" y="4170908"/>
            <a:ext cx="21791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Có bao nhiêu cách mắc nối tiếp 4 bóng đèn được chọn từ 6 bóng đèn khác nhau 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4829" y="9525000"/>
            <a:ext cx="21349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1110" y="11301871"/>
                <a:ext cx="21079381" cy="1042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𝟑𝟔𝟎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10" y="11301871"/>
                <a:ext cx="21079381" cy="1042529"/>
              </a:xfrm>
              <a:prstGeom prst="rect">
                <a:avLst/>
              </a:prstGeom>
              <a:blipFill>
                <a:blip r:embed="rId2"/>
                <a:stretch>
                  <a:fillRect b="-2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96200"/>
            <a:ext cx="8763000" cy="164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4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3635" y="6284782"/>
            <a:ext cx="22122427" cy="6019800"/>
            <a:chOff x="1220788" y="7162798"/>
            <a:chExt cx="22124987" cy="6573948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63181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8"/>
              <a:ext cx="3305491" cy="840271"/>
              <a:chOff x="1224542" y="6305967"/>
              <a:chExt cx="3305491" cy="892380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89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203635" y="2857544"/>
            <a:ext cx="22175897" cy="3197054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90962" y="3497759"/>
                <a:ext cx="86536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hoán vị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62" y="3497759"/>
                <a:ext cx="8653637" cy="769441"/>
              </a:xfrm>
              <a:prstGeom prst="rect">
                <a:avLst/>
              </a:prstGeom>
              <a:blipFill>
                <a:blip r:embed="rId2"/>
                <a:stretch>
                  <a:fillRect l="-28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2286000" y="4957959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041812"/>
                <a:ext cx="52578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𝐧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041812"/>
                <a:ext cx="5257800" cy="759375"/>
              </a:xfrm>
              <a:prstGeom prst="rect">
                <a:avLst/>
              </a:prstGeom>
              <a:blipFill>
                <a:blip r:embed="rId3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029200"/>
                <a:ext cx="52578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𝟐𝐧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029200"/>
                <a:ext cx="5257800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4957959"/>
                <a:ext cx="3886200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4957959"/>
                <a:ext cx="3886200" cy="773417"/>
              </a:xfrm>
              <a:prstGeom prst="rect">
                <a:avLst/>
              </a:prstGeom>
              <a:blipFill rotWithShape="0"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4879425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879425"/>
                <a:ext cx="3886200" cy="759375"/>
              </a:xfrm>
              <a:prstGeom prst="rect">
                <a:avLst/>
              </a:prstGeom>
              <a:blipFill rotWithShape="0"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520770" y="7522234"/>
                <a:ext cx="12462674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hoán vị của tập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bằng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70" y="7522234"/>
                <a:ext cx="12462674" cy="816827"/>
              </a:xfrm>
              <a:prstGeom prst="rect">
                <a:avLst/>
              </a:prstGeom>
              <a:blipFill>
                <a:blip r:embed="rId7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29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52744" y="6238123"/>
            <a:ext cx="22122427" cy="5969050"/>
            <a:chOff x="1220788" y="7089831"/>
            <a:chExt cx="22124987" cy="690653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65778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89831"/>
              <a:ext cx="3305491" cy="910032"/>
              <a:chOff x="1224542" y="6228475"/>
              <a:chExt cx="3305491" cy="96646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28475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825001"/>
            <a:ext cx="22175897" cy="3045996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56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954000" y="4876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041812"/>
                <a:ext cx="52578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041812"/>
                <a:ext cx="5257800" cy="816827"/>
              </a:xfrm>
              <a:prstGeom prst="rect">
                <a:avLst/>
              </a:prstGeom>
              <a:blipFill>
                <a:blip r:embed="rId2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029200"/>
                <a:ext cx="52578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b="1" dirty="0"/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029200"/>
                <a:ext cx="5257800" cy="816827"/>
              </a:xfrm>
              <a:prstGeom prst="rect">
                <a:avLst/>
              </a:prstGeom>
              <a:blipFill>
                <a:blip r:embed="rId3"/>
                <a:stretch>
                  <a:fillRect t="-17164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4957959"/>
                <a:ext cx="3886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6!</a:t>
                </a:r>
                <a:r>
                  <a:rPr lang="en-US" b="1" dirty="0"/>
                  <a:t>.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4957959"/>
                <a:ext cx="3886200" cy="816827"/>
              </a:xfrm>
              <a:prstGeom prst="rect">
                <a:avLst/>
              </a:prstGeom>
              <a:blipFill>
                <a:blip r:embed="rId4"/>
                <a:stretch>
                  <a:fillRect t="-17164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4879425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879425"/>
                <a:ext cx="3886200" cy="759375"/>
              </a:xfrm>
              <a:prstGeom prst="rect">
                <a:avLst/>
              </a:prstGeom>
              <a:blipFill rotWithShape="0"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216780" y="7468512"/>
                <a:ext cx="20712439" cy="311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cách sắp xếp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sinh thành một hàng dọc tương ứng với một hoán vị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 </a:t>
                </a:r>
              </a:p>
              <a:p>
                <a:pPr marL="629920" indent="-63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 tất cả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sắp xếp thỏa mãn bài toán.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80" y="7468512"/>
                <a:ext cx="20712439" cy="3111621"/>
              </a:xfrm>
              <a:prstGeom prst="rect">
                <a:avLst/>
              </a:prstGeom>
              <a:blipFill rotWithShape="0">
                <a:blip r:embed="rId6"/>
                <a:stretch>
                  <a:fillRect r="-1207" b="-8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0" y="3276600"/>
                <a:ext cx="18009692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nhiêu cách sắp xếp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thành một hàng dọc?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76600"/>
                <a:ext cx="18009692" cy="816827"/>
              </a:xfrm>
              <a:prstGeom prst="rect">
                <a:avLst/>
              </a:prstGeom>
              <a:blipFill>
                <a:blip r:embed="rId7"/>
                <a:stretch>
                  <a:fillRect l="-1354" t="-18045" b="-2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973805"/>
            <a:ext cx="22122427" cy="6589795"/>
            <a:chOff x="1220788" y="7092870"/>
            <a:chExt cx="22124987" cy="7307034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69813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92870"/>
              <a:ext cx="3305491" cy="866018"/>
              <a:chOff x="1224542" y="6231705"/>
              <a:chExt cx="3305491" cy="91972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31705"/>
                <a:ext cx="2278451" cy="906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667226"/>
            <a:ext cx="22175897" cy="4074969"/>
            <a:chOff x="1175570" y="2468560"/>
            <a:chExt cx="22178464" cy="360693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20289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21853" y="1977071"/>
                <a:ext cx="1946745" cy="58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47025" y="3048000"/>
                <a:ext cx="2159666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 và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vào một ghế dài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vị trí. Hỏi có bao nhiêu cách xếp sao cho nam và nữ ngồi xen kẽ lẫn nhau?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25" y="3048000"/>
                <a:ext cx="21596667" cy="2123658"/>
              </a:xfrm>
              <a:prstGeom prst="rect">
                <a:avLst/>
              </a:prstGeom>
              <a:blipFill>
                <a:blip r:embed="rId2"/>
                <a:stretch>
                  <a:fillRect l="-1158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7537907" y="54102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486400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562600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643759"/>
                <a:ext cx="3886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24.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643759"/>
                <a:ext cx="3886200" cy="816827"/>
              </a:xfrm>
              <a:prstGeom prst="rect">
                <a:avLst/>
              </a:prstGeom>
              <a:blipFill rotWithShape="0">
                <a:blip r:embed="rId3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562600"/>
            <a:ext cx="3886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70227" y="8610600"/>
            <a:ext cx="12462674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-635" algn="just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 sử ghế dài được đánh số như hình vẽ.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960456"/>
                  </p:ext>
                </p:extLst>
              </p:nvPr>
            </p:nvGraphicFramePr>
            <p:xfrm>
              <a:off x="5239385" y="7467600"/>
              <a:ext cx="17620615" cy="890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0434">
                      <a:extLst>
                        <a:ext uri="{9D8B030D-6E8A-4147-A177-3AD203B41FA5}">
                          <a16:colId xmlns:a16="http://schemas.microsoft.com/office/drawing/2014/main" val="1265780277"/>
                        </a:ext>
                      </a:extLst>
                    </a:gridCol>
                    <a:gridCol w="3169666">
                      <a:extLst>
                        <a:ext uri="{9D8B030D-6E8A-4147-A177-3AD203B41FA5}">
                          <a16:colId xmlns:a16="http://schemas.microsoft.com/office/drawing/2014/main" val="1994347868"/>
                        </a:ext>
                      </a:extLst>
                    </a:gridCol>
                    <a:gridCol w="3165656">
                      <a:extLst>
                        <a:ext uri="{9D8B030D-6E8A-4147-A177-3AD203B41FA5}">
                          <a16:colId xmlns:a16="http://schemas.microsoft.com/office/drawing/2014/main" val="3627249647"/>
                        </a:ext>
                      </a:extLst>
                    </a:gridCol>
                    <a:gridCol w="3169666">
                      <a:extLst>
                        <a:ext uri="{9D8B030D-6E8A-4147-A177-3AD203B41FA5}">
                          <a16:colId xmlns:a16="http://schemas.microsoft.com/office/drawing/2014/main" val="928332254"/>
                        </a:ext>
                      </a:extLst>
                    </a:gridCol>
                    <a:gridCol w="3165656">
                      <a:extLst>
                        <a:ext uri="{9D8B030D-6E8A-4147-A177-3AD203B41FA5}">
                          <a16:colId xmlns:a16="http://schemas.microsoft.com/office/drawing/2014/main" val="3110819013"/>
                        </a:ext>
                      </a:extLst>
                    </a:gridCol>
                    <a:gridCol w="2289537">
                      <a:extLst>
                        <a:ext uri="{9D8B030D-6E8A-4147-A177-3AD203B41FA5}">
                          <a16:colId xmlns:a16="http://schemas.microsoft.com/office/drawing/2014/main" val="4089482130"/>
                        </a:ext>
                      </a:extLst>
                    </a:gridCol>
                  </a:tblGrid>
                  <a:tr h="890208">
                    <a:tc>
                      <a:txBody>
                        <a:bodyPr/>
                        <a:lstStyle/>
                        <a:p>
                          <a:pPr marL="630555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29920" algn="l"/>
                              <a:tab pos="3599815" algn="l"/>
                              <a:tab pos="50399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0555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29920" algn="l"/>
                              <a:tab pos="3599815" algn="l"/>
                              <a:tab pos="50399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0555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29920" algn="l"/>
                              <a:tab pos="3599815" algn="l"/>
                              <a:tab pos="50399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0555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29920" algn="l"/>
                              <a:tab pos="3599815" algn="l"/>
                              <a:tab pos="50399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0555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29920" algn="l"/>
                              <a:tab pos="3599815" algn="l"/>
                              <a:tab pos="50399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630555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29920" algn="l"/>
                              <a:tab pos="3599815" algn="l"/>
                              <a:tab pos="50399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20241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960456"/>
                  </p:ext>
                </p:extLst>
              </p:nvPr>
            </p:nvGraphicFramePr>
            <p:xfrm>
              <a:off x="5239385" y="7467600"/>
              <a:ext cx="17620615" cy="890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60434">
                      <a:extLst>
                        <a:ext uri="{9D8B030D-6E8A-4147-A177-3AD203B41FA5}">
                          <a16:colId xmlns:a16="http://schemas.microsoft.com/office/drawing/2014/main" val="1265780277"/>
                        </a:ext>
                      </a:extLst>
                    </a:gridCol>
                    <a:gridCol w="3169666">
                      <a:extLst>
                        <a:ext uri="{9D8B030D-6E8A-4147-A177-3AD203B41FA5}">
                          <a16:colId xmlns:a16="http://schemas.microsoft.com/office/drawing/2014/main" val="1994347868"/>
                        </a:ext>
                      </a:extLst>
                    </a:gridCol>
                    <a:gridCol w="3165656">
                      <a:extLst>
                        <a:ext uri="{9D8B030D-6E8A-4147-A177-3AD203B41FA5}">
                          <a16:colId xmlns:a16="http://schemas.microsoft.com/office/drawing/2014/main" val="3627249647"/>
                        </a:ext>
                      </a:extLst>
                    </a:gridCol>
                    <a:gridCol w="3169666">
                      <a:extLst>
                        <a:ext uri="{9D8B030D-6E8A-4147-A177-3AD203B41FA5}">
                          <a16:colId xmlns:a16="http://schemas.microsoft.com/office/drawing/2014/main" val="928332254"/>
                        </a:ext>
                      </a:extLst>
                    </a:gridCol>
                    <a:gridCol w="3165656">
                      <a:extLst>
                        <a:ext uri="{9D8B030D-6E8A-4147-A177-3AD203B41FA5}">
                          <a16:colId xmlns:a16="http://schemas.microsoft.com/office/drawing/2014/main" val="3110819013"/>
                        </a:ext>
                      </a:extLst>
                    </a:gridCol>
                    <a:gridCol w="2289537">
                      <a:extLst>
                        <a:ext uri="{9D8B030D-6E8A-4147-A177-3AD203B41FA5}">
                          <a16:colId xmlns:a16="http://schemas.microsoft.com/office/drawing/2014/main" val="4089482130"/>
                        </a:ext>
                      </a:extLst>
                    </a:gridCol>
                  </a:tblGrid>
                  <a:tr h="8902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" t="-1361" r="-564220" b="-2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3877" t="-1361" r="-372169" b="-2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84586" t="-1361" r="-273603" b="-2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84038" t="-1361" r="-173077" b="-2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778" t="-1361" r="-73410" b="-2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69149" t="-1361" r="-1330" b="-2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241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1264" y="9601200"/>
                <a:ext cx="21867335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hai trường hợp: Một nữ ngồi ở vị trí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một nam ngồi ở vị trí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Ứng với mỗi trường hợp, xếp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ngồi xen kẽ lẫn nhau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xếp.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4" y="9601200"/>
                <a:ext cx="21867335" cy="3139321"/>
              </a:xfrm>
              <a:prstGeom prst="rect">
                <a:avLst/>
              </a:prstGeom>
              <a:blipFill>
                <a:blip r:embed="rId5"/>
                <a:stretch>
                  <a:fillRect r="-1143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13496" y="12746773"/>
                <a:ext cx="764837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496" y="12746773"/>
                <a:ext cx="7648376" cy="816827"/>
              </a:xfrm>
              <a:prstGeom prst="rect">
                <a:avLst/>
              </a:prstGeom>
              <a:blipFill>
                <a:blip r:embed="rId6"/>
                <a:stretch>
                  <a:fillRect t="-17164" r="-239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973807"/>
            <a:ext cx="22122427" cy="6284993"/>
            <a:chOff x="1220788" y="7087735"/>
            <a:chExt cx="22124987" cy="748115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87735"/>
              <a:ext cx="3305491" cy="910032"/>
              <a:chOff x="1224542" y="6226247"/>
              <a:chExt cx="3305491" cy="96646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26247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667227"/>
            <a:ext cx="22175897" cy="4074966"/>
            <a:chOff x="1175570" y="2468560"/>
            <a:chExt cx="22178464" cy="438910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98507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70992" y="1956327"/>
                <a:ext cx="1946745" cy="64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47025" y="3048000"/>
            <a:ext cx="21596667" cy="199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nl-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cách xếp 6 cặp vợ chồng ngồi xung quanh một chiếc bàn tròn, sao cho mỗi bà đều ngồi cạnh chồng của mình?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2280107" y="54102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486400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7680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562600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78602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643759"/>
                <a:ext cx="38862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960.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643759"/>
                <a:ext cx="3886200" cy="759375"/>
              </a:xfrm>
              <a:prstGeom prst="rect">
                <a:avLst/>
              </a:prstGeom>
              <a:blipFill rotWithShape="0">
                <a:blip r:embed="rId2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562600"/>
            <a:ext cx="3886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690.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634326" y="8229600"/>
                <a:ext cx="14824874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 6 người chồng quanh bàn tròn có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nl-NL" b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26" y="8229600"/>
                <a:ext cx="14824874" cy="816827"/>
              </a:xfrm>
              <a:prstGeom prst="rect">
                <a:avLst/>
              </a:prstGeom>
              <a:blipFill>
                <a:blip r:embed="rId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1264" y="9601200"/>
                <a:ext cx="21867335" cy="21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 các bà vợ vào ngồi cạnh chồng của mình, mỗi bà vợ có 2 vị trí ngồi nên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4" y="9601200"/>
                <a:ext cx="21867335" cy="2146678"/>
              </a:xfrm>
              <a:prstGeom prst="rect">
                <a:avLst/>
              </a:prstGeom>
              <a:blipFill>
                <a:blip r:embed="rId4"/>
                <a:stretch>
                  <a:fillRect r="-114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9506" y="11811000"/>
                <a:ext cx="11208518" cy="83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số cách xếp là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nl-NL" sz="4400" b="1">
                        <a:latin typeface="Cambria Math" panose="02040503050406030204" pitchFamily="18" charset="0"/>
                      </a:rPr>
                      <m:t>!.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𝟕𝟔𝟖𝟎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6" y="11811000"/>
                <a:ext cx="11208518" cy="833241"/>
              </a:xfrm>
              <a:prstGeom prst="rect">
                <a:avLst/>
              </a:prstGeom>
              <a:blipFill>
                <a:blip r:embed="rId5"/>
                <a:stretch>
                  <a:fillRect t="-16176" r="-1251" b="-2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56447" y="6831183"/>
            <a:ext cx="22122427" cy="4307224"/>
            <a:chOff x="1220788" y="7156305"/>
            <a:chExt cx="22124987" cy="4481511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42192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6305"/>
              <a:ext cx="3305491" cy="802588"/>
              <a:chOff x="1224542" y="6299069"/>
              <a:chExt cx="3305491" cy="852360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99069"/>
                <a:ext cx="2278451" cy="850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221265" y="2577596"/>
            <a:ext cx="22175897" cy="3830129"/>
            <a:chOff x="1175570" y="2468560"/>
            <a:chExt cx="22178464" cy="3762808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35877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21853" y="2053545"/>
                <a:ext cx="1946745" cy="58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90962" y="3497759"/>
                <a:ext cx="153592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Số chỉnh hợp chập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của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phần tử bằng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62" y="3497759"/>
                <a:ext cx="15359238" cy="769441"/>
              </a:xfrm>
              <a:prstGeom prst="rect">
                <a:avLst/>
              </a:prstGeom>
              <a:blipFill>
                <a:blip r:embed="rId2"/>
                <a:stretch>
                  <a:fillRect l="-16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871907" y="4876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041812"/>
            <a:ext cx="5257800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029200"/>
            <a:ext cx="5257800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2573000" y="4957959"/>
            <a:ext cx="3886200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4879425"/>
                <a:ext cx="3886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879425"/>
                <a:ext cx="3886200" cy="816827"/>
              </a:xfrm>
              <a:prstGeom prst="rect">
                <a:avLst/>
              </a:prstGeom>
              <a:blipFill rotWithShape="0">
                <a:blip r:embed="rId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53014" y="7570142"/>
                <a:ext cx="12462674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có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4" y="7570142"/>
                <a:ext cx="12462674" cy="824200"/>
              </a:xfrm>
              <a:prstGeom prst="rect">
                <a:avLst/>
              </a:prstGeom>
              <a:blipFill>
                <a:blip r:embed="rId4"/>
                <a:stretch>
                  <a:fillRect t="-11852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2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6052" y="6730164"/>
            <a:ext cx="22122427" cy="5614237"/>
            <a:chOff x="1220788" y="7088050"/>
            <a:chExt cx="22124987" cy="6019374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6888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88050"/>
              <a:ext cx="3305491" cy="870839"/>
              <a:chOff x="1224542" y="6226585"/>
              <a:chExt cx="3305491" cy="92484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26585"/>
                <a:ext cx="2278451" cy="876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560321"/>
            <a:ext cx="22175897" cy="4093642"/>
            <a:chOff x="1175570" y="2468560"/>
            <a:chExt cx="22178464" cy="438300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97896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63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89640" y="2971800"/>
                <a:ext cx="2175405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hợp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thể lập được bao nhiêu số tự nhiên gồm bốn chữ số khác nhau lấy từ tập hợp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x-non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40" y="2971800"/>
                <a:ext cx="21754052" cy="2123658"/>
              </a:xfrm>
              <a:prstGeom prst="rect">
                <a:avLst/>
              </a:prstGeom>
              <a:blipFill>
                <a:blip r:embed="rId2"/>
                <a:stretch>
                  <a:fillRect l="-1149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2280107" y="54805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565225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489025"/>
            <a:ext cx="5257800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2573000" y="5474983"/>
            <a:ext cx="3886200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5412825"/>
                <a:ext cx="3886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5412825"/>
                <a:ext cx="3886200" cy="816827"/>
              </a:xfrm>
              <a:prstGeom prst="rect">
                <a:avLst/>
              </a:prstGeom>
              <a:blipFill>
                <a:blip r:embed="rId3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67000" y="9049318"/>
                <a:ext cx="19278600" cy="158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tập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được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𝟑𝟔𝟎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tự nhiên gồm bốn chữ số khác nhau.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9049318"/>
                <a:ext cx="19278600" cy="1589602"/>
              </a:xfrm>
              <a:prstGeom prst="rect">
                <a:avLst/>
              </a:prstGeom>
              <a:blipFill>
                <a:blip r:embed="rId4"/>
                <a:stretch>
                  <a:fillRect t="-6513" r="-1265" b="-13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631663"/>
            <a:ext cx="22122427" cy="6449541"/>
            <a:chOff x="1220788" y="7089669"/>
            <a:chExt cx="22124987" cy="747922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89669"/>
              <a:ext cx="3305491" cy="910032"/>
              <a:chOff x="1224542" y="6228301"/>
              <a:chExt cx="3305491" cy="96646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28301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207315" y="2715672"/>
            <a:ext cx="22175897" cy="3780910"/>
            <a:chOff x="1175570" y="2468560"/>
            <a:chExt cx="22178464" cy="36623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325836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56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7620000" y="4876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982305" y="5041812"/>
                <a:ext cx="5257800" cy="757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05" y="5041812"/>
                <a:ext cx="5257800" cy="757067"/>
              </a:xfrm>
              <a:prstGeom prst="rect">
                <a:avLst/>
              </a:prstGeom>
              <a:blipFill>
                <a:blip r:embed="rId3"/>
                <a:stretch>
                  <a:fillRect t="-185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7226551" y="5029200"/>
                <a:ext cx="52578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51" y="5029200"/>
                <a:ext cx="5257800" cy="811056"/>
              </a:xfrm>
              <a:prstGeom prst="rect">
                <a:avLst/>
              </a:prstGeom>
              <a:blipFill>
                <a:blip r:embed="rId4"/>
                <a:stretch>
                  <a:fillRect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4957959"/>
                <a:ext cx="3886200" cy="86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/>
                  <a:t>.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4957959"/>
                <a:ext cx="3886200" cy="867032"/>
              </a:xfrm>
              <a:prstGeom prst="rect">
                <a:avLst/>
              </a:prstGeom>
              <a:blipFill>
                <a:blip r:embed="rId5"/>
                <a:stretch>
                  <a:fillRect t="-1188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7602200" y="4879425"/>
                <a:ext cx="3886200" cy="870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b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879425"/>
                <a:ext cx="3886200" cy="870688"/>
              </a:xfrm>
              <a:prstGeom prst="rect">
                <a:avLst/>
              </a:prstGeom>
              <a:blipFill>
                <a:blip r:embed="rId6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700050" y="8534400"/>
                <a:ext cx="21190429" cy="320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từ một tổ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và phân công giữ chức vụ tổ trưởng, tổ phó là một chỉnh hợp chập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10 phần tử. Số cách chọn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50" y="8534400"/>
                <a:ext cx="21190429" cy="3209725"/>
              </a:xfrm>
              <a:prstGeom prst="rect">
                <a:avLst/>
              </a:prstGeom>
              <a:blipFill>
                <a:blip r:embed="rId7"/>
                <a:stretch>
                  <a:fillRect r="-115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281" y="3200400"/>
                <a:ext cx="2143841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tổ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sinh. Hỏi có bao nhiêu cách chọn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từ tổ đó để giữ hai chức vụ tổ trưởng và tổ phó.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81" y="3200400"/>
                <a:ext cx="21438411" cy="1541319"/>
              </a:xfrm>
              <a:prstGeom prst="rect">
                <a:avLst/>
              </a:prstGeom>
              <a:blipFill>
                <a:blip r:embed="rId8"/>
                <a:stretch>
                  <a:fillRect l="-1166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HOÁN VỊ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940" y="3569591"/>
            <a:ext cx="22325581" cy="420280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799465" y="4886647"/>
            <a:ext cx="20544672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 ≥ 1).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hoán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973807"/>
            <a:ext cx="22122427" cy="6284993"/>
            <a:chOff x="1220788" y="7087735"/>
            <a:chExt cx="22124987" cy="748115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087735"/>
              <a:ext cx="3305491" cy="910032"/>
              <a:chOff x="1224542" y="6226247"/>
              <a:chExt cx="3305491" cy="96646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226247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667226"/>
            <a:ext cx="22175897" cy="3998588"/>
            <a:chOff x="1175570" y="2468560"/>
            <a:chExt cx="22178464" cy="375761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3535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64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47025" y="3048000"/>
            <a:ext cx="21596667" cy="197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dạ tiệc có 10 nam và 6 nữ giỏi khiêu vũ. Người ta chọn có thứ tự 3 nam và 3 nữ để ghép thành 3 cặp. Hỏi có bao nhiêu cách chọn?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7901107" y="54102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486400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86500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562600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86600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643759"/>
                <a:ext cx="3886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86300.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643759"/>
                <a:ext cx="3886200" cy="816827"/>
              </a:xfrm>
              <a:prstGeom prst="rect">
                <a:avLst/>
              </a:prstGeom>
              <a:blipFill rotWithShape="0">
                <a:blip r:embed="rId2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562600"/>
            <a:ext cx="3886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86400.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634325" y="7885382"/>
                <a:ext cx="21454273" cy="2020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3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3 nam trong 10 nam. Vì 3 người này có thể đổi vị trí cho nhau nên số cách chọn là số chỉnh hợp chập 3 của 10, ta được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𝟕𝟐𝟎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25" y="7885382"/>
                <a:ext cx="21454273" cy="2020618"/>
              </a:xfrm>
              <a:prstGeom prst="rect">
                <a:avLst/>
              </a:prstGeom>
              <a:blipFill>
                <a:blip r:embed="rId3"/>
                <a:stretch>
                  <a:fillRect r="-1137" b="-1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1264" y="10013395"/>
                <a:ext cx="21867335" cy="105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dirty="0"/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số cách chọn 3 nữ trong 6 nữ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4" y="10013395"/>
                <a:ext cx="21867335" cy="1054841"/>
              </a:xfrm>
              <a:prstGeom prst="rect">
                <a:avLst/>
              </a:prstGeom>
              <a:blipFill>
                <a:blip r:embed="rId4"/>
                <a:stretch>
                  <a:fillRect b="-24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2299" y="11811000"/>
            <a:ext cx="1446293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algn="just">
              <a:lnSpc>
                <a:spcPct val="107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số cách chọn là: 720.120=86400 cách chọn.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2070" y="6916929"/>
            <a:ext cx="22122427" cy="6418071"/>
            <a:chOff x="1220788" y="7162796"/>
            <a:chExt cx="22124987" cy="6991080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6735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6"/>
              <a:ext cx="3305491" cy="838137"/>
              <a:chOff x="1224542" y="6305967"/>
              <a:chExt cx="3305491" cy="890114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451" cy="89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81469" y="2514601"/>
            <a:ext cx="22175897" cy="4132226"/>
            <a:chOff x="1175570" y="2468560"/>
            <a:chExt cx="22178464" cy="4267132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5"/>
              <a:ext cx="22178464" cy="38630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646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Freeform 71"/>
          <p:cNvSpPr>
            <a:spLocks/>
          </p:cNvSpPr>
          <p:nvPr/>
        </p:nvSpPr>
        <p:spPr bwMode="auto">
          <a:xfrm>
            <a:off x="306387" y="2104576"/>
            <a:ext cx="6961968" cy="41746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solidFill>
            <a:srgbClr val="B9E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9"/>
          <p:cNvSpPr>
            <a:spLocks/>
          </p:cNvSpPr>
          <p:nvPr/>
        </p:nvSpPr>
        <p:spPr bwMode="auto">
          <a:xfrm>
            <a:off x="771470" y="1955368"/>
            <a:ext cx="617466" cy="473020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solidFill>
            <a:srgbClr val="257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00050" y="1752600"/>
            <a:ext cx="678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47025" y="2855870"/>
            <a:ext cx="21596667" cy="30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6 học sinh và 3 thầy giáo. Hỏi có bao nhiêu cách xếp chỗ cho 9 người đó ngồi trên một hàng ngang có 9 ghế sao cho mỗi thầy giáo ngồi giữa hai học sinh?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2362200" y="5619236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982305" y="5812573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43200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7226551" y="5812573"/>
            <a:ext cx="52578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720</a:t>
            </a:r>
            <a:r>
              <a:rPr lang="pt-BR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  <a:endParaRPr lang="vi-VN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12573000" y="5812573"/>
                <a:ext cx="38862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60.	</a:t>
                </a:r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5812573"/>
                <a:ext cx="3886200" cy="816827"/>
              </a:xfrm>
              <a:prstGeom prst="rect">
                <a:avLst/>
              </a:prstGeom>
              <a:blipFill rotWithShape="0">
                <a:blip r:embed="rId2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17602200" y="5725384"/>
            <a:ext cx="38862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4320.</a:t>
            </a:r>
            <a:r>
              <a:rPr lang="pt-B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vi-VN" sz="44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7772400"/>
                <a:ext cx="21867335" cy="998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dirty="0"/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Đầu tiên xếp vị trí cho 6 học sinh có: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772400"/>
                <a:ext cx="21867335" cy="998671"/>
              </a:xfrm>
              <a:prstGeom prst="rect">
                <a:avLst/>
              </a:prstGeom>
              <a:blipFill>
                <a:blip r:embed="rId3"/>
                <a:stretch>
                  <a:fillRect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43200" y="11516032"/>
                <a:ext cx="10134600" cy="881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!.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𝟒𝟑𝟐𝟎𝟎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516032"/>
                <a:ext cx="10134600" cy="881267"/>
              </a:xfrm>
              <a:prstGeom prst="rect">
                <a:avLst/>
              </a:prstGeom>
              <a:blipFill rotWithShape="1">
                <a:blip r:embed="rId4"/>
                <a:stretch>
                  <a:fillRect t="-10345" b="-2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8936" y="9055720"/>
                <a:ext cx="21318664" cy="208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Do yêu cầu mỗi thầy giáo ngồi giữa hai học sinh nên ta chỉ tính 5 vách ngăn được tạo ra giữa 6 học sinh. Số cách xếp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36" y="9055720"/>
                <a:ext cx="21318664" cy="2081852"/>
              </a:xfrm>
              <a:prstGeom prst="rect">
                <a:avLst/>
              </a:prstGeom>
              <a:blipFill>
                <a:blip r:embed="rId5"/>
                <a:stretch>
                  <a:fillRect r="-1144" b="-12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5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/>
      <p:bldP spid="45" grpId="0"/>
      <p:bldP spid="46" grpId="0"/>
      <p:bldP spid="47" grpId="0"/>
      <p:bldP spid="3" grpId="0"/>
      <p:bldP spid="4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310900" y="2403476"/>
            <a:ext cx="22122428" cy="10737849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2819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733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4953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hoán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9400" y="8229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43200" y="9296400"/>
                <a:ext cx="20269200" cy="224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)...(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296400"/>
                <a:ext cx="20269200" cy="2241383"/>
              </a:xfrm>
              <a:prstGeom prst="rect">
                <a:avLst/>
              </a:prstGeom>
              <a:blipFill>
                <a:blip r:embed="rId3"/>
                <a:stretch>
                  <a:fillRect r="-135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429000" y="6096000"/>
                <a:ext cx="1881606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4400" b="1" baseline="-25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...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096000"/>
                <a:ext cx="18816060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209800" y="7239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Chỉnh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400" y="10818716"/>
            <a:ext cx="188160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19400" y="11795647"/>
                <a:ext cx="18716876" cy="113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fr-FR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fr-FR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fr-FR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fr-FR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795647"/>
                <a:ext cx="18716876" cy="1137106"/>
              </a:xfrm>
              <a:prstGeom prst="rect">
                <a:avLst/>
              </a:prstGeom>
              <a:blipFill>
                <a:blip r:embed="rId5"/>
                <a:stretch>
                  <a:fillRect l="-1336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6" grpId="0"/>
      <p:bldP spid="37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HOÁN VỊ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642940" y="3703302"/>
            <a:ext cx="21841827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305109" cy="940513"/>
              <a:chOff x="1311958" y="3405486"/>
              <a:chExt cx="3305109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2948174" y="2644294"/>
                <a:ext cx="793396" cy="254439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347761" y="3420021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" name="Rectangle 11"/>
          <p:cNvSpPr/>
          <p:nvPr/>
        </p:nvSpPr>
        <p:spPr>
          <a:xfrm>
            <a:off x="2916771" y="4717543"/>
            <a:ext cx="1968395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1;2;3.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42940" y="5877250"/>
            <a:ext cx="22122428" cy="5705149"/>
            <a:chOff x="1220788" y="7162799"/>
            <a:chExt cx="22124988" cy="5129437"/>
          </a:xfrm>
        </p:grpSpPr>
        <p:sp>
          <p:nvSpPr>
            <p:cNvPr id="86" name="Rounded Rectangle 85"/>
            <p:cNvSpPr/>
            <p:nvPr/>
          </p:nvSpPr>
          <p:spPr>
            <a:xfrm>
              <a:off x="1222487" y="7418549"/>
              <a:ext cx="22123289" cy="48736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60"/>
            <p:cNvGrpSpPr/>
            <p:nvPr/>
          </p:nvGrpSpPr>
          <p:grpSpPr>
            <a:xfrm>
              <a:off x="1220788" y="7162799"/>
              <a:ext cx="3305491" cy="910032"/>
              <a:chOff x="1224542" y="6305967"/>
              <a:chExt cx="3305491" cy="966467"/>
            </a:xfrm>
          </p:grpSpPr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091562" y="6305967"/>
                <a:ext cx="2278451" cy="96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89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" name="Rectangle 91"/>
          <p:cNvSpPr/>
          <p:nvPr/>
        </p:nvSpPr>
        <p:spPr>
          <a:xfrm>
            <a:off x="2509952" y="7306999"/>
            <a:ext cx="185554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123, 132, 213, 231, 312, 321.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HOÁN VỊ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80767" y="2645423"/>
            <a:ext cx="22320000" cy="2625358"/>
            <a:chOff x="1390107" y="4076041"/>
            <a:chExt cx="21948825" cy="2411592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2411592"/>
              <a:chOff x="1232452" y="2495616"/>
              <a:chExt cx="21948825" cy="241159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204892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574112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215108" y="4121897"/>
              <a:ext cx="2021707" cy="1555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67988" y="3582926"/>
            <a:ext cx="21018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4385" y="5377893"/>
            <a:ext cx="10253661" cy="861774"/>
            <a:chOff x="644526" y="2766774"/>
            <a:chExt cx="10253661" cy="861774"/>
          </a:xfrm>
        </p:grpSpPr>
        <p:sp>
          <p:nvSpPr>
            <p:cNvPr id="42" name="TextBox 4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1139782" y="6101824"/>
            <a:ext cx="22320000" cy="2861380"/>
            <a:chOff x="1268078" y="3405486"/>
            <a:chExt cx="21841827" cy="2527025"/>
          </a:xfrm>
        </p:grpSpPr>
        <p:sp>
          <p:nvSpPr>
            <p:cNvPr id="53" name="Rounded Rectangle 52"/>
            <p:cNvSpPr/>
            <p:nvPr/>
          </p:nvSpPr>
          <p:spPr>
            <a:xfrm>
              <a:off x="1268078" y="3790951"/>
              <a:ext cx="21841827" cy="21415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268078" y="3405486"/>
              <a:ext cx="3611848" cy="940513"/>
              <a:chOff x="1311958" y="3405486"/>
              <a:chExt cx="3611848" cy="94051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5400000">
                <a:off x="3101544" y="2490924"/>
                <a:ext cx="793396" cy="285112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21620" y="3526732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5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3" name="Group 10"/>
          <p:cNvGrpSpPr/>
          <p:nvPr/>
        </p:nvGrpSpPr>
        <p:grpSpPr>
          <a:xfrm>
            <a:off x="1180767" y="9289262"/>
            <a:ext cx="22320000" cy="4281181"/>
            <a:chOff x="1270511" y="5867400"/>
            <a:chExt cx="21819676" cy="4289879"/>
          </a:xfrm>
        </p:grpSpPr>
        <p:sp>
          <p:nvSpPr>
            <p:cNvPr id="84" name="Rounded Rectangle 83"/>
            <p:cNvSpPr/>
            <p:nvPr/>
          </p:nvSpPr>
          <p:spPr>
            <a:xfrm>
              <a:off x="1272210" y="6139009"/>
              <a:ext cx="21817977" cy="40182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0"/>
            <p:cNvGrpSpPr/>
            <p:nvPr/>
          </p:nvGrpSpPr>
          <p:grpSpPr>
            <a:xfrm>
              <a:off x="1270511" y="5867400"/>
              <a:ext cx="3568119" cy="1789339"/>
              <a:chOff x="1224541" y="6305967"/>
              <a:chExt cx="3568119" cy="1789339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96330" y="6305967"/>
                <a:ext cx="2496330" cy="178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8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095874" y="6828595"/>
            <a:ext cx="17154526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1, 2, 3, 4, 5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6354" y="11438071"/>
            <a:ext cx="1218250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quy tắc nhân có 5.4.3.2.1 = 120 số.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7" y="1572062"/>
            <a:ext cx="6021388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HOÁN VỊ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42940" y="5236605"/>
            <a:ext cx="23400000" cy="8479394"/>
            <a:chOff x="1250820" y="5824482"/>
            <a:chExt cx="21817977" cy="9923271"/>
          </a:xfrm>
        </p:grpSpPr>
        <p:sp>
          <p:nvSpPr>
            <p:cNvPr id="53" name="Rounded Rectangle 52"/>
            <p:cNvSpPr/>
            <p:nvPr/>
          </p:nvSpPr>
          <p:spPr>
            <a:xfrm>
              <a:off x="1250820" y="5912296"/>
              <a:ext cx="21817977" cy="9835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24482"/>
              <a:ext cx="2222768" cy="936481"/>
              <a:chOff x="1224541" y="6263049"/>
              <a:chExt cx="2222768" cy="93648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236601" y="5959378"/>
                <a:ext cx="828631" cy="159278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46518" y="6263049"/>
                <a:ext cx="1193012" cy="93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CM</a:t>
                </a: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42940" y="3457545"/>
            <a:ext cx="23400000" cy="1779060"/>
            <a:chOff x="1262720" y="10973905"/>
            <a:chExt cx="21526086" cy="1641782"/>
          </a:xfrm>
        </p:grpSpPr>
        <p:sp>
          <p:nvSpPr>
            <p:cNvPr id="51" name="Rounded Rectangle 50"/>
            <p:cNvSpPr/>
            <p:nvPr/>
          </p:nvSpPr>
          <p:spPr>
            <a:xfrm>
              <a:off x="1262720" y="11061946"/>
              <a:ext cx="21526086" cy="155374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2"/>
            <p:cNvGrpSpPr/>
            <p:nvPr/>
          </p:nvGrpSpPr>
          <p:grpSpPr>
            <a:xfrm>
              <a:off x="1323891" y="10973905"/>
              <a:ext cx="2771793" cy="814716"/>
              <a:chOff x="1323891" y="10973905"/>
              <a:chExt cx="2771793" cy="814716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5400000">
                <a:off x="2319593" y="10012530"/>
                <a:ext cx="780389" cy="277179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476324" y="10973905"/>
                <a:ext cx="2278451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3927238" y="5370453"/>
            <a:ext cx="18698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lập được mọi hoán vị của n phần tử, ta tiến hành như sau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6591" y="6051717"/>
            <a:ext cx="13819168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nl-NL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một phần tử cho vị trí thứ nhất có n cách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6591" y="6598344"/>
            <a:ext cx="208159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nl-NL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khi chọn một phần tử cho vị trí thứ nhất, có n -1 cách để một phần tử cho vị trí thứ 2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86591" y="8187648"/>
            <a:ext cx="16306799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nl-NL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…...........................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nl-NL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2 cách để chọn một phần tử cho vị trí thứ n -1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87650" y="3592208"/>
                <a:ext cx="18516600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4400" b="1" baseline="-25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)...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650" y="3592208"/>
                <a:ext cx="18516600" cy="1541319"/>
              </a:xfrm>
              <a:prstGeom prst="rect">
                <a:avLst/>
              </a:prstGeom>
              <a:blipFill>
                <a:blip r:embed="rId3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26AA6EE-B24D-40A5-BF0F-791A6051E0E4}"/>
                  </a:ext>
                </a:extLst>
              </p:cNvPr>
              <p:cNvSpPr/>
              <p:nvPr/>
            </p:nvSpPr>
            <p:spPr>
              <a:xfrm>
                <a:off x="3327552" y="11073809"/>
                <a:ext cx="20934613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50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theo quy tắc nhân ta có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𝐏</m:t>
                        </m:r>
                      </m:e>
                      <m:sub>
                        <m:r>
                          <a:rPr lang="nl-NL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)...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quả sắp xếp thứ tự cho n phần tử đã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𝐏</m:t>
                        </m:r>
                      </m:e>
                      <m:sub>
                        <m:r>
                          <a:rPr lang="nl-NL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)...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26AA6EE-B24D-40A5-BF0F-791A6051E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52" y="11073809"/>
                <a:ext cx="20934613" cy="1993366"/>
              </a:xfrm>
              <a:prstGeom prst="rect">
                <a:avLst/>
              </a:prstGeom>
              <a:blipFill>
                <a:blip r:embed="rId4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54619405-C147-4A7B-AFD5-8BA3DA7B8133}"/>
              </a:ext>
            </a:extLst>
          </p:cNvPr>
          <p:cNvSpPr/>
          <p:nvPr/>
        </p:nvSpPr>
        <p:spPr>
          <a:xfrm>
            <a:off x="3321456" y="10385212"/>
            <a:ext cx="12975988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nl-NL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 cách để chọn 1 phần tử cho vị trí thứ n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12203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HOÁN VỊ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011945" y="3749101"/>
            <a:ext cx="21840154" cy="2000095"/>
            <a:chOff x="1374981" y="4033159"/>
            <a:chExt cx="20437659" cy="192192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4981" y="4076041"/>
              <a:ext cx="20437659" cy="1879041"/>
              <a:chOff x="1217326" y="2495616"/>
              <a:chExt cx="20437659" cy="1879041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1217326" y="2495617"/>
                <a:ext cx="20437659" cy="187904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46976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723134" y="4033159"/>
              <a:ext cx="2021707" cy="1555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425607" y="3927081"/>
            <a:ext cx="14495635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 hiệu n(n-1)…2.1 = n!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⟹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4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n!  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7831620" y="4702128"/>
                <a:ext cx="5428281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620" y="4702128"/>
                <a:ext cx="5428281" cy="816827"/>
              </a:xfrm>
              <a:prstGeom prst="rect">
                <a:avLst/>
              </a:prstGeom>
              <a:blipFill>
                <a:blip r:embed="rId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115162" y="2749142"/>
            <a:ext cx="10253661" cy="861774"/>
            <a:chOff x="644526" y="2766774"/>
            <a:chExt cx="10253661" cy="861774"/>
          </a:xfrm>
        </p:grpSpPr>
        <p:sp>
          <p:nvSpPr>
            <p:cNvPr id="99" name="TextBox 9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E6E159-AE11-46F0-BDA8-7A52AA4DA9EF}"/>
              </a:ext>
            </a:extLst>
          </p:cNvPr>
          <p:cNvGrpSpPr/>
          <p:nvPr/>
        </p:nvGrpSpPr>
        <p:grpSpPr>
          <a:xfrm>
            <a:off x="152879" y="6105150"/>
            <a:ext cx="10418748" cy="838185"/>
            <a:chOff x="644526" y="2795826"/>
            <a:chExt cx="10418748" cy="8381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96A79C-C640-4BE0-879D-DDE6D14FD9AE}"/>
                </a:ext>
              </a:extLst>
            </p:cNvPr>
            <p:cNvSpPr txBox="1"/>
            <p:nvPr/>
          </p:nvSpPr>
          <p:spPr>
            <a:xfrm>
              <a:off x="2071674" y="280301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346CE1DD-3832-4BBF-9A7D-0F608BEB3B3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11C363-4360-450D-BEED-AF03F4CD0855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F841861D-DAF0-4BF2-9801-0A339E24E3AF}"/>
              </a:ext>
            </a:extLst>
          </p:cNvPr>
          <p:cNvGrpSpPr/>
          <p:nvPr/>
        </p:nvGrpSpPr>
        <p:grpSpPr>
          <a:xfrm>
            <a:off x="2010272" y="10241696"/>
            <a:ext cx="21841827" cy="2321558"/>
            <a:chOff x="1270511" y="5867400"/>
            <a:chExt cx="22181911" cy="2453353"/>
          </a:xfrm>
        </p:grpSpPr>
        <p:sp>
          <p:nvSpPr>
            <p:cNvPr id="24" name="Rounded Rectangle 52">
              <a:extLst>
                <a:ext uri="{FF2B5EF4-FFF2-40B4-BE49-F238E27FC236}">
                  <a16:creationId xmlns:a16="http://schemas.microsoft.com/office/drawing/2014/main" id="{F2D9B911-29F9-4585-BE6D-9D0E5049F45B}"/>
                </a:ext>
              </a:extLst>
            </p:cNvPr>
            <p:cNvSpPr/>
            <p:nvPr/>
          </p:nvSpPr>
          <p:spPr>
            <a:xfrm>
              <a:off x="1272210" y="6139011"/>
              <a:ext cx="22180212" cy="21817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78852334-8B76-4B29-BA67-57A5236454B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625397D7-5A21-4313-89A3-713313B724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41383B-E6D2-4ECF-ACC4-70DE63E355F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58">
                <a:extLst>
                  <a:ext uri="{FF2B5EF4-FFF2-40B4-BE49-F238E27FC236}">
                    <a16:creationId xmlns:a16="http://schemas.microsoft.com/office/drawing/2014/main" id="{33CF9545-0AB1-4271-A79C-36AA62C336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34FA8529-1C06-4C54-A661-89545E798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1D4EFF5-80FA-4882-8EAC-B5645F1123CC}"/>
              </a:ext>
            </a:extLst>
          </p:cNvPr>
          <p:cNvSpPr/>
          <p:nvPr/>
        </p:nvSpPr>
        <p:spPr>
          <a:xfrm>
            <a:off x="5589043" y="10323181"/>
            <a:ext cx="11393633" cy="181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10!.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54">
            <a:extLst>
              <a:ext uri="{FF2B5EF4-FFF2-40B4-BE49-F238E27FC236}">
                <a16:creationId xmlns:a16="http://schemas.microsoft.com/office/drawing/2014/main" id="{FE388644-75F3-47D6-86EC-9E401560FEA5}"/>
              </a:ext>
            </a:extLst>
          </p:cNvPr>
          <p:cNvGrpSpPr/>
          <p:nvPr/>
        </p:nvGrpSpPr>
        <p:grpSpPr>
          <a:xfrm>
            <a:off x="1998320" y="6971400"/>
            <a:ext cx="21841827" cy="3102775"/>
            <a:chOff x="1268078" y="3405486"/>
            <a:chExt cx="21841827" cy="2744225"/>
          </a:xfrm>
        </p:grpSpPr>
        <p:sp>
          <p:nvSpPr>
            <p:cNvPr id="32" name="Rounded Rectangle 56">
              <a:extLst>
                <a:ext uri="{FF2B5EF4-FFF2-40B4-BE49-F238E27FC236}">
                  <a16:creationId xmlns:a16="http://schemas.microsoft.com/office/drawing/2014/main" id="{CD97727C-888F-47F5-A7FF-82209DA856C5}"/>
                </a:ext>
              </a:extLst>
            </p:cNvPr>
            <p:cNvSpPr/>
            <p:nvPr/>
          </p:nvSpPr>
          <p:spPr>
            <a:xfrm>
              <a:off x="1268078" y="3790951"/>
              <a:ext cx="21841827" cy="23587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7">
              <a:extLst>
                <a:ext uri="{FF2B5EF4-FFF2-40B4-BE49-F238E27FC236}">
                  <a16:creationId xmlns:a16="http://schemas.microsoft.com/office/drawing/2014/main" id="{B47783D3-8556-4BE5-B3A4-FEB56A7357D0}"/>
                </a:ext>
              </a:extLst>
            </p:cNvPr>
            <p:cNvGrpSpPr/>
            <p:nvPr/>
          </p:nvGrpSpPr>
          <p:grpSpPr>
            <a:xfrm>
              <a:off x="1268078" y="3405486"/>
              <a:ext cx="3251529" cy="940513"/>
              <a:chOff x="1311958" y="3405486"/>
              <a:chExt cx="3251529" cy="940513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6CA8DF60-CBF2-49A3-B5E4-AE223F7D0F8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5575" y="2656889"/>
                <a:ext cx="765011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3F039A-9135-4A2F-AFC7-AB65A3BDE31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28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36" name="Group 70">
                <a:extLst>
                  <a:ext uri="{FF2B5EF4-FFF2-40B4-BE49-F238E27FC236}">
                    <a16:creationId xmlns:a16="http://schemas.microsoft.com/office/drawing/2014/main" id="{425238FA-EFFF-4225-9702-9B38B66731B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6E07ED9-18E1-413B-BA22-A64649275D0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199FF046-ABCE-48E1-B84B-8E25C06FD0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6C1618B2-0AE8-442C-8D6E-97176D937B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5">
                  <a:extLst>
                    <a:ext uri="{FF2B5EF4-FFF2-40B4-BE49-F238E27FC236}">
                      <a16:creationId xmlns:a16="http://schemas.microsoft.com/office/drawing/2014/main" id="{3D3E3776-43EB-465E-A284-4E55D9D4F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:a16="http://schemas.microsoft.com/office/drawing/2014/main" id="{CC99D85B-0F2D-4F5D-B887-8A439A60B0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:a16="http://schemas.microsoft.com/office/drawing/2014/main" id="{7A3775DE-9976-46EC-B759-DA86519E11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B55C3F27-EA06-41F2-A6B5-D8067CD936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:a16="http://schemas.microsoft.com/office/drawing/2014/main" id="{2AFF9CEB-8DA4-48E3-995B-2754A11178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ECB5382A-3A79-4FAE-9B83-E4B21099A1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1">
                  <a:extLst>
                    <a:ext uri="{FF2B5EF4-FFF2-40B4-BE49-F238E27FC236}">
                      <a16:creationId xmlns:a16="http://schemas.microsoft.com/office/drawing/2014/main" id="{AABF4617-BBCA-490C-80CF-7C31FD5EF7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2">
                  <a:extLst>
                    <a:ext uri="{FF2B5EF4-FFF2-40B4-BE49-F238E27FC236}">
                      <a16:creationId xmlns:a16="http://schemas.microsoft.com/office/drawing/2014/main" id="{E8E754CC-AB0D-4FD8-8EB7-ED0D0C2DB9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3">
                  <a:extLst>
                    <a:ext uri="{FF2B5EF4-FFF2-40B4-BE49-F238E27FC236}">
                      <a16:creationId xmlns:a16="http://schemas.microsoft.com/office/drawing/2014/main" id="{E8D8A545-70FB-4DE0-83B5-CBEC01C9F0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4">
                  <a:extLst>
                    <a:ext uri="{FF2B5EF4-FFF2-40B4-BE49-F238E27FC236}">
                      <a16:creationId xmlns:a16="http://schemas.microsoft.com/office/drawing/2014/main" id="{6F68CBCC-473D-4A88-A127-F35C98A612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5">
                  <a:extLst>
                    <a:ext uri="{FF2B5EF4-FFF2-40B4-BE49-F238E27FC236}">
                      <a16:creationId xmlns:a16="http://schemas.microsoft.com/office/drawing/2014/main" id="{10AC6E6D-CBF2-4D59-A6CC-EF7E15888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6">
                  <a:extLst>
                    <a:ext uri="{FF2B5EF4-FFF2-40B4-BE49-F238E27FC236}">
                      <a16:creationId xmlns:a16="http://schemas.microsoft.com/office/drawing/2014/main" id="{BF0F49DF-C116-4181-9CA6-AA46116A0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7">
                  <a:extLst>
                    <a:ext uri="{FF2B5EF4-FFF2-40B4-BE49-F238E27FC236}">
                      <a16:creationId xmlns:a16="http://schemas.microsoft.com/office/drawing/2014/main" id="{B5F77DE5-02E0-43FA-B1A4-C31224F65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8">
                  <a:extLst>
                    <a:ext uri="{FF2B5EF4-FFF2-40B4-BE49-F238E27FC236}">
                      <a16:creationId xmlns:a16="http://schemas.microsoft.com/office/drawing/2014/main" id="{81DB38C4-6E8E-4D51-8EC2-D418DD05D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9">
                  <a:extLst>
                    <a:ext uri="{FF2B5EF4-FFF2-40B4-BE49-F238E27FC236}">
                      <a16:creationId xmlns:a16="http://schemas.microsoft.com/office/drawing/2014/main" id="{38EDE366-7A80-4D91-BF57-A0EBD4384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0">
                  <a:extLst>
                    <a:ext uri="{FF2B5EF4-FFF2-40B4-BE49-F238E27FC236}">
                      <a16:creationId xmlns:a16="http://schemas.microsoft.com/office/drawing/2014/main" id="{43DC8B43-68CC-4B59-9565-51FFA7746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1">
                  <a:extLst>
                    <a:ext uri="{FF2B5EF4-FFF2-40B4-BE49-F238E27FC236}">
                      <a16:creationId xmlns:a16="http://schemas.microsoft.com/office/drawing/2014/main" id="{1D7C0B5B-AA87-4390-A74D-81CC0AA96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2">
                  <a:extLst>
                    <a:ext uri="{FF2B5EF4-FFF2-40B4-BE49-F238E27FC236}">
                      <a16:creationId xmlns:a16="http://schemas.microsoft.com/office/drawing/2014/main" id="{4F1B9CC9-6794-499C-B0FB-3B46AE06C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3">
                  <a:extLst>
                    <a:ext uri="{FF2B5EF4-FFF2-40B4-BE49-F238E27FC236}">
                      <a16:creationId xmlns:a16="http://schemas.microsoft.com/office/drawing/2014/main" id="{8B982969-2170-4583-80B5-892D04542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4">
                  <a:extLst>
                    <a:ext uri="{FF2B5EF4-FFF2-40B4-BE49-F238E27FC236}">
                      <a16:creationId xmlns:a16="http://schemas.microsoft.com/office/drawing/2014/main" id="{D94D7DE4-66A9-457E-B252-0E0AF3F2D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5">
                  <a:extLst>
                    <a:ext uri="{FF2B5EF4-FFF2-40B4-BE49-F238E27FC236}">
                      <a16:creationId xmlns:a16="http://schemas.microsoft.com/office/drawing/2014/main" id="{20D44064-C292-4888-A45E-6BDBDA15E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CD09B522-2B8E-4103-8628-03B0FB280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6F163CD-CB81-4E0C-993A-4AEBD8036C2B}"/>
              </a:ext>
            </a:extLst>
          </p:cNvPr>
          <p:cNvSpPr/>
          <p:nvPr/>
        </p:nvSpPr>
        <p:spPr>
          <a:xfrm>
            <a:off x="5365680" y="7306444"/>
            <a:ext cx="18310816" cy="27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30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496773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91803" y="6599888"/>
            <a:ext cx="21819676" cy="3910101"/>
            <a:chOff x="1270511" y="5867400"/>
            <a:chExt cx="21819676" cy="370169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43008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91803" y="2630466"/>
            <a:ext cx="21841827" cy="3702711"/>
            <a:chOff x="1268078" y="3405486"/>
            <a:chExt cx="21841827" cy="341661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0311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0" cy="940513"/>
              <a:chOff x="1311958" y="3405486"/>
              <a:chExt cx="3251530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04977" y="2687488"/>
                <a:ext cx="826209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28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2590800" y="3854552"/>
            <a:ext cx="19928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pho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pho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kệ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0358" y="8229600"/>
            <a:ext cx="20614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pho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kệ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4!.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4">
            <a:extLst>
              <a:ext uri="{FF2B5EF4-FFF2-40B4-BE49-F238E27FC236}">
                <a16:creationId xmlns:a16="http://schemas.microsoft.com/office/drawing/2014/main" id="{C1D94521-8E73-4721-8762-886C7E0E4A63}"/>
              </a:ext>
            </a:extLst>
          </p:cNvPr>
          <p:cNvGrpSpPr/>
          <p:nvPr/>
        </p:nvGrpSpPr>
        <p:grpSpPr>
          <a:xfrm>
            <a:off x="1321749" y="2809187"/>
            <a:ext cx="21841827" cy="3962286"/>
            <a:chOff x="1268078" y="3405486"/>
            <a:chExt cx="21841827" cy="3504413"/>
          </a:xfrm>
        </p:grpSpPr>
        <p:sp>
          <p:nvSpPr>
            <p:cNvPr id="51" name="Rounded Rectangle 56">
              <a:extLst>
                <a:ext uri="{FF2B5EF4-FFF2-40B4-BE49-F238E27FC236}">
                  <a16:creationId xmlns:a16="http://schemas.microsoft.com/office/drawing/2014/main" id="{14AB9E56-2E06-4A50-88D8-F30D2E820F13}"/>
                </a:ext>
              </a:extLst>
            </p:cNvPr>
            <p:cNvSpPr/>
            <p:nvPr/>
          </p:nvSpPr>
          <p:spPr>
            <a:xfrm>
              <a:off x="1268078" y="3790951"/>
              <a:ext cx="21841827" cy="3118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F5704B6B-ADEE-42A9-BBD8-006FAC3CF0AA}"/>
                </a:ext>
              </a:extLst>
            </p:cNvPr>
            <p:cNvGrpSpPr/>
            <p:nvPr/>
          </p:nvGrpSpPr>
          <p:grpSpPr>
            <a:xfrm>
              <a:off x="1268078" y="3405486"/>
              <a:ext cx="3251529" cy="940513"/>
              <a:chOff x="1311958" y="3405486"/>
              <a:chExt cx="3251529" cy="940513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5E09D0-554A-423E-890A-CB538714CB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5575" y="2656889"/>
                <a:ext cx="765011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47517C4-68BA-4001-89DE-DFB5C517E3B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70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4" name="Group 70">
                <a:extLst>
                  <a:ext uri="{FF2B5EF4-FFF2-40B4-BE49-F238E27FC236}">
                    <a16:creationId xmlns:a16="http://schemas.microsoft.com/office/drawing/2014/main" id="{9ED47ED5-D37E-42DD-8A86-8CF31040330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CB6BA4EE-58B5-4B68-BD1D-1EE7A5AAA4F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13">
                  <a:extLst>
                    <a:ext uri="{FF2B5EF4-FFF2-40B4-BE49-F238E27FC236}">
                      <a16:creationId xmlns:a16="http://schemas.microsoft.com/office/drawing/2014/main" id="{AFA98192-D76D-4E1A-91F3-90FA8A1176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4">
                  <a:extLst>
                    <a:ext uri="{FF2B5EF4-FFF2-40B4-BE49-F238E27FC236}">
                      <a16:creationId xmlns:a16="http://schemas.microsoft.com/office/drawing/2014/main" id="{4A8F133C-D891-49DA-A702-BC2A40B1D9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5">
                  <a:extLst>
                    <a:ext uri="{FF2B5EF4-FFF2-40B4-BE49-F238E27FC236}">
                      <a16:creationId xmlns:a16="http://schemas.microsoft.com/office/drawing/2014/main" id="{738C855A-E183-4EC0-9C10-08D1445C4A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6">
                  <a:extLst>
                    <a:ext uri="{FF2B5EF4-FFF2-40B4-BE49-F238E27FC236}">
                      <a16:creationId xmlns:a16="http://schemas.microsoft.com/office/drawing/2014/main" id="{6319694A-45DC-4CB5-9126-ED41D1EE96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7">
                  <a:extLst>
                    <a:ext uri="{FF2B5EF4-FFF2-40B4-BE49-F238E27FC236}">
                      <a16:creationId xmlns:a16="http://schemas.microsoft.com/office/drawing/2014/main" id="{66934D42-E192-43C5-9164-74B196FC96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8">
                  <a:extLst>
                    <a:ext uri="{FF2B5EF4-FFF2-40B4-BE49-F238E27FC236}">
                      <a16:creationId xmlns:a16="http://schemas.microsoft.com/office/drawing/2014/main" id="{8F67E64B-D71F-4498-8E61-B7A2494F14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9">
                  <a:extLst>
                    <a:ext uri="{FF2B5EF4-FFF2-40B4-BE49-F238E27FC236}">
                      <a16:creationId xmlns:a16="http://schemas.microsoft.com/office/drawing/2014/main" id="{2EC7BD2B-A85D-43CA-97B9-7490BD627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C859D9D-F3A0-40AA-B7F0-AA7D97C1E7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1">
                  <a:extLst>
                    <a:ext uri="{FF2B5EF4-FFF2-40B4-BE49-F238E27FC236}">
                      <a16:creationId xmlns:a16="http://schemas.microsoft.com/office/drawing/2014/main" id="{5457D47C-C595-41FA-A678-CE59BE4B1A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48314" cy="16470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2">
                  <a:extLst>
                    <a:ext uri="{FF2B5EF4-FFF2-40B4-BE49-F238E27FC236}">
                      <a16:creationId xmlns:a16="http://schemas.microsoft.com/office/drawing/2014/main" id="{EB4F0E71-4771-4524-AE39-DF9249E6E2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3">
                  <a:extLst>
                    <a:ext uri="{FF2B5EF4-FFF2-40B4-BE49-F238E27FC236}">
                      <a16:creationId xmlns:a16="http://schemas.microsoft.com/office/drawing/2014/main" id="{1F3A1793-9C29-498F-A6DB-859F61233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4">
                  <a:extLst>
                    <a:ext uri="{FF2B5EF4-FFF2-40B4-BE49-F238E27FC236}">
                      <a16:creationId xmlns:a16="http://schemas.microsoft.com/office/drawing/2014/main" id="{0922F65F-ABEB-4A77-B9CE-9A41C141EF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5">
                  <a:extLst>
                    <a:ext uri="{FF2B5EF4-FFF2-40B4-BE49-F238E27FC236}">
                      <a16:creationId xmlns:a16="http://schemas.microsoft.com/office/drawing/2014/main" id="{E6132EC8-4D0F-4746-8818-B53B8A85A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id="{CFE7EBB7-2016-4C0A-8BB0-FC434A245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id="{02338E59-7B61-460C-893E-CF4C06C05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id="{B8106F8C-9CF6-41BB-9C89-5C502ADFE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91" y="4038498"/>
                  <a:ext cx="45719" cy="51436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id="{DA2A27BB-7E17-4C19-BD74-4A2D67890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82480974-4464-4CB1-9BF6-73E38B0D9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id="{4ED43918-CA0D-4C61-8135-26ED7512E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id="{3B0FED23-A24A-4565-9C9E-F4E15114B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id="{5F05C0D0-D21C-4BB1-9706-221EF37D0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id="{992216E4-6C0E-481F-BFCF-1927F2C50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id="{0507B2C6-BCC1-4DF5-8556-0E638EE5D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id="{2353329B-7733-42F4-B7FB-9EC615756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338373" y="1490398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1976" y="7086600"/>
            <a:ext cx="21819676" cy="6012063"/>
            <a:chOff x="1270511" y="5867400"/>
            <a:chExt cx="21819676" cy="594276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671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788198" y="7772400"/>
            <a:ext cx="20614602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2!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59598" y="9372600"/>
            <a:ext cx="20614602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4!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5400" y="12039600"/>
                <a:ext cx="9289081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  <a:tabLst>
                    <a:tab pos="54038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𝟒𝟖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039600"/>
                <a:ext cx="9289081" cy="759375"/>
              </a:xfrm>
              <a:prstGeom prst="rect">
                <a:avLst/>
              </a:prstGeom>
              <a:blipFill>
                <a:blip r:embed="rId3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24000" y="3276600"/>
            <a:ext cx="20904537" cy="300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tabLst>
                <a:tab pos="540385" algn="l"/>
              </a:tabLs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cách sắp xếp 3 người đàn ông, hai người đàn bà và một đứa bé vào ngồi 6 cái ghế xếp thành hàng ngang sao cho đứa bé ngồi giữa hai người đàn bà.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6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1722</TotalTime>
  <Words>3107</Words>
  <PresentationFormat>Custom</PresentationFormat>
  <Paragraphs>369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 VÍ DỤ MỞ ĐẦU: Quan sát hình ảnh và trả lời câu hỏi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2021-10-05T06:13:51Z</dcterms:modified>
</cp:coreProperties>
</file>