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301" r:id="rId2"/>
    <p:sldId id="257" r:id="rId3"/>
    <p:sldId id="284" r:id="rId4"/>
    <p:sldId id="380" r:id="rId5"/>
    <p:sldId id="383" r:id="rId6"/>
    <p:sldId id="384" r:id="rId7"/>
    <p:sldId id="378" r:id="rId8"/>
    <p:sldId id="382" r:id="rId9"/>
    <p:sldId id="359" r:id="rId10"/>
    <p:sldId id="360" r:id="rId11"/>
    <p:sldId id="361" r:id="rId12"/>
    <p:sldId id="373" r:id="rId13"/>
    <p:sldId id="374" r:id="rId14"/>
    <p:sldId id="375" r:id="rId15"/>
    <p:sldId id="376" r:id="rId16"/>
    <p:sldId id="377" r:id="rId17"/>
    <p:sldId id="368" r:id="rId18"/>
    <p:sldId id="294" r:id="rId19"/>
    <p:sldId id="381" r:id="rId20"/>
    <p:sldId id="269" r:id="rId21"/>
    <p:sldId id="295" r:id="rId22"/>
    <p:sldId id="303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>
          <p15:clr>
            <a:srgbClr val="A4A3A4"/>
          </p15:clr>
        </p15:guide>
        <p15:guide id="2" pos="3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5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088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26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93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rPr lang="en-US"/>
              <a:t>7/26/2022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rPr/>
              <a:t>‹#›</a:t>
            </a:fld>
            <a:endParaRPr lang="x-non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82240" y="-48141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5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49647" y="-17814"/>
            <a:ext cx="1347536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5: GENDER EQUALITY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 – Pronunciation and Speaking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40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744855" y="735965"/>
            <a:ext cx="99136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c. Listen and cross out the sentence with the wrong intonation.</a:t>
            </a:r>
          </a:p>
        </p:txBody>
      </p:sp>
      <p:sp>
        <p:nvSpPr>
          <p:cNvPr id="7" name="Rectangle 5"/>
          <p:cNvSpPr/>
          <p:nvPr/>
        </p:nvSpPr>
        <p:spPr>
          <a:xfrm>
            <a:off x="866775" y="2460625"/>
            <a:ext cx="823150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What was America like?</a:t>
            </a:r>
          </a:p>
        </p:txBody>
      </p:sp>
      <p:sp>
        <p:nvSpPr>
          <p:cNvPr id="8" name="Rectangle 5"/>
          <p:cNvSpPr/>
          <p:nvPr/>
        </p:nvSpPr>
        <p:spPr>
          <a:xfrm>
            <a:off x="859155" y="3382645"/>
            <a:ext cx="968438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How old was she when she started to work?</a:t>
            </a:r>
          </a:p>
        </p:txBody>
      </p:sp>
      <p:pic>
        <p:nvPicPr>
          <p:cNvPr id="9" name="CD1-TRACK 5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1045" y="1522095"/>
            <a:ext cx="412750" cy="412750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>
          <a:xfrm>
            <a:off x="2739390" y="2460625"/>
            <a:ext cx="1887220" cy="125984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866775" y="4726305"/>
            <a:ext cx="99136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d. Read the sentences with the correct intonation to a partner.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0" grpId="0" animBg="1"/>
      <p:bldP spid="10" grpId="1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78180"/>
            <a:ext cx="3700145" cy="972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49880"/>
            <a:ext cx="7592060" cy="22174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84175" y="1651000"/>
            <a:ext cx="104546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Talk about Canada and Australia, using the prompts. Remember to show surprise.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8730" y="4109720"/>
            <a:ext cx="7112635" cy="1998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" r="5918"/>
          <a:stretch>
            <a:fillRect/>
          </a:stretch>
        </p:blipFill>
        <p:spPr>
          <a:xfrm>
            <a:off x="635" y="2179955"/>
            <a:ext cx="12191365" cy="3347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78180"/>
            <a:ext cx="3700145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3454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951514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5842" y="1119391"/>
            <a:ext cx="6087431" cy="10795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409574" y="650240"/>
            <a:ext cx="11505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a. You’re discussing the most important moments in the history of gender equality. In pairs: Look at the moments in the table and choose the best reason for each one. Rank the moments from 1-4 (most important to least important).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095" y="3162300"/>
            <a:ext cx="7369175" cy="156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960" y="377190"/>
            <a:ext cx="11339830" cy="44316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297160" y="1127125"/>
            <a:ext cx="8039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3"/>
          <a:stretch>
            <a:fillRect/>
          </a:stretch>
        </p:blipFill>
        <p:spPr>
          <a:xfrm>
            <a:off x="1242695" y="4012565"/>
            <a:ext cx="3439160" cy="2268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53"/>
          <a:stretch>
            <a:fillRect/>
          </a:stretch>
        </p:blipFill>
        <p:spPr>
          <a:xfrm>
            <a:off x="9120505" y="5181600"/>
            <a:ext cx="1755775" cy="949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2695" y="5013960"/>
            <a:ext cx="319786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24330"/>
            <a:ext cx="12004040" cy="4691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78180"/>
            <a:ext cx="3700145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46"/>
          <a:stretch>
            <a:fillRect/>
          </a:stretch>
        </p:blipFill>
        <p:spPr>
          <a:xfrm>
            <a:off x="1407160" y="3998595"/>
            <a:ext cx="10931525" cy="13392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910" y="547885"/>
            <a:ext cx="11337523" cy="17532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Now, compare your choices with another pair. Did you agree on the most important changes? Can you think of any changes that still need to happen?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4140" y="5210541"/>
            <a:ext cx="1927860" cy="12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51760"/>
            <a:ext cx="7790815" cy="155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2415" y="541020"/>
            <a:ext cx="3732530" cy="774700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Consolidation</a:t>
            </a:r>
            <a:endParaRPr lang="en-US" sz="4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409574" y="650240"/>
            <a:ext cx="11505617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Now, write a short paragraph (about 80-100 words) about one change you think women will have in the future and give reasons for this change.</a:t>
            </a:r>
          </a:p>
        </p:txBody>
      </p:sp>
      <p:sp>
        <p:nvSpPr>
          <p:cNvPr id="3" name="Snip Single Corner Rectangle 2"/>
          <p:cNvSpPr/>
          <p:nvPr/>
        </p:nvSpPr>
        <p:spPr>
          <a:xfrm>
            <a:off x="409575" y="2693035"/>
            <a:ext cx="8020050" cy="3357245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770255" y="2837815"/>
            <a:ext cx="9220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think women can _______ in the future.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43255" y="3421380"/>
            <a:ext cx="9220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There are some reasons for this change.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23900" y="4005580"/>
            <a:ext cx="9220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Firstly, __________________________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60400" y="4589780"/>
            <a:ext cx="9220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Secondly, ________________________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08025" y="5252720"/>
            <a:ext cx="9220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Finally, __________________________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975" y="4369435"/>
            <a:ext cx="2169160" cy="1767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ldLvl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4502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685925" y="4514850"/>
            <a:ext cx="3030220" cy="704850"/>
          </a:xfrm>
          <a:prstGeom prst="round2Diag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Consolidation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95" y="2601346"/>
            <a:ext cx="4466582" cy="79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050" y="1826895"/>
            <a:ext cx="4127500" cy="710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945" y="3457611"/>
            <a:ext cx="3487420" cy="761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391" y="490818"/>
            <a:ext cx="4148001" cy="587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5" grpId="2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8905" y="1590338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5680" y="2298065"/>
            <a:ext cx="9655810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Pronunciation: </a:t>
            </a:r>
            <a:r>
              <a:rPr lang="en-US" sz="3600" b="1" dirty="0">
                <a:solidFill>
                  <a:schemeClr val="tx1"/>
                </a:solidFill>
              </a:rPr>
              <a:t>Falling intonation in WH-questions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chemeClr val="tx1"/>
                </a:solidFill>
              </a:rPr>
              <a:t>: </a:t>
            </a:r>
            <a:r>
              <a:rPr lang="en-US" sz="3600" b="1" dirty="0">
                <a:solidFill>
                  <a:schemeClr val="tx1"/>
                </a:solidFill>
              </a:rPr>
              <a:t>Give opinions, agreement, and disagreement so someone and give reasons.</a:t>
            </a: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2415" y="541020"/>
            <a:ext cx="2937510" cy="7747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Consolidation</a:t>
            </a:r>
            <a:endParaRPr lang="en-US" sz="3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4782"/>
            <a:ext cx="117195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Practice falling intonations in WH-questions.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Vocabulary and Reading on page 41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Review the vocabularies and grammar points in the unit.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DHA App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657" y="0"/>
            <a:ext cx="11262343" cy="13069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"/>
            <a:ext cx="1028786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0398" y="5458614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Have a nice day!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087" y="2900114"/>
            <a:ext cx="11874137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know and apply how to use falling intonation in a WH-question.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- give opinions, agreement or disagreement about the changes in gender equality and show surprise in their talks.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3190" y="974725"/>
            <a:ext cx="4057015" cy="1388745"/>
            <a:chOff x="-194" y="1535"/>
            <a:chExt cx="6389" cy="21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06"/>
              <a:ext cx="5224" cy="1489"/>
            </a:xfrm>
            <a:prstGeom prst="rect">
              <a:avLst/>
            </a:prstGeom>
          </p:spPr>
        </p:pic>
        <p:sp>
          <p:nvSpPr>
            <p:cNvPr id="2" name="Flowchart: Data 1"/>
            <p:cNvSpPr/>
            <p:nvPr/>
          </p:nvSpPr>
          <p:spPr>
            <a:xfrm rot="1140000">
              <a:off x="4577" y="2126"/>
              <a:ext cx="1618" cy="159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Data 2"/>
            <p:cNvSpPr/>
            <p:nvPr/>
          </p:nvSpPr>
          <p:spPr>
            <a:xfrm rot="1560000">
              <a:off x="-194" y="1535"/>
              <a:ext cx="791" cy="159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015" y="548640"/>
            <a:ext cx="8641715" cy="57600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/>
              <a:t>A. allow		B.provide		C. support		D. listen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2.  A. inspire		B. damage		C. answer		D. follow</a:t>
            </a:r>
          </a:p>
          <a:p>
            <a:pPr>
              <a:lnSpc>
                <a:spcPct val="200000"/>
              </a:lnSpc>
            </a:pPr>
            <a:endParaRPr lang="en-US" sz="3200"/>
          </a:p>
          <a:p>
            <a:pPr>
              <a:lnSpc>
                <a:spcPct val="200000"/>
              </a:lnSpc>
            </a:pPr>
            <a:r>
              <a:rPr lang="en-US" sz="3200"/>
              <a:t>3. A. homeless		B. peaceful		C. grateful		D. alike	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399" y="257644"/>
            <a:ext cx="106991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210" y="787846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295153" y="138405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4411" y="331907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81145" y="524807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3337" y="1690318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/əˈlaʊ/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5506" y="1640395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/prəˈvaɪd/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68573" y="1716698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/səˈpɔ:rt/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12080" y="164039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/ˈlɪsən/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8911" y="3625436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/ɪnˈspaɪr/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66530" y="3721345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/ˈdæmɪdʒ/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92544" y="3703933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/ˈænsə/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95153" y="3703933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/ˈfɑ:loʊ/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/ˈhoʊmləs/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21214" y="5580510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pi:sfəl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3880" y="5539362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/ˈɡreɪtfəl/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62870" y="5539362"/>
            <a:ext cx="24939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/əˈlaɪk/</a:t>
            </a:r>
          </a:p>
        </p:txBody>
      </p:sp>
    </p:spTree>
    <p:extLst>
      <p:ext uri="{BB962C8B-B14F-4D97-AF65-F5344CB8AC3E}">
        <p14:creationId xmlns:p14="http://schemas.microsoft.com/office/powerpoint/2010/main" val="10970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2" y="1104010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g</a:t>
            </a:r>
            <a:r>
              <a:rPr lang="en-US" sz="3200" u="sng" dirty="0"/>
              <a:t>e</a:t>
            </a:r>
            <a:r>
              <a:rPr lang="en-US" sz="3200" dirty="0"/>
              <a:t>nder 		B. wom</a:t>
            </a:r>
            <a:r>
              <a:rPr lang="en-US" sz="3200" u="sng" dirty="0"/>
              <a:t>e</a:t>
            </a:r>
            <a:r>
              <a:rPr lang="en-US" sz="3200" dirty="0"/>
              <a:t>n		C. s</a:t>
            </a:r>
            <a:r>
              <a:rPr lang="en-US" sz="3200" u="sng" dirty="0"/>
              <a:t>e</a:t>
            </a:r>
            <a:r>
              <a:rPr lang="en-US" sz="3200" dirty="0"/>
              <a:t>ntence 	D. l</a:t>
            </a:r>
            <a:r>
              <a:rPr lang="en-US" sz="3200" u="sng" dirty="0"/>
              <a:t>e</a:t>
            </a:r>
            <a:r>
              <a:rPr lang="en-US" sz="3200" dirty="0"/>
              <a:t>tter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A. </a:t>
            </a:r>
            <a:r>
              <a:rPr lang="en-US" sz="3200" u="sng" dirty="0"/>
              <a:t>e</a:t>
            </a:r>
            <a:r>
              <a:rPr lang="en-US" sz="3200" dirty="0"/>
              <a:t>mployer		B. gov</a:t>
            </a:r>
            <a:r>
              <a:rPr lang="en-US" sz="3200" u="sng" dirty="0"/>
              <a:t>e</a:t>
            </a:r>
            <a:r>
              <a:rPr lang="en-US" sz="3200" dirty="0"/>
              <a:t>rnment	C. prop</a:t>
            </a:r>
            <a:r>
              <a:rPr lang="en-US" sz="3200" u="sng" dirty="0"/>
              <a:t>e</a:t>
            </a:r>
            <a:r>
              <a:rPr lang="en-US" sz="3200" dirty="0"/>
              <a:t>rty	D. manag</a:t>
            </a:r>
            <a:r>
              <a:rPr lang="en-US" sz="3200" u="sng" dirty="0"/>
              <a:t>e</a:t>
            </a:r>
            <a:r>
              <a:rPr lang="en-US" sz="3200" dirty="0"/>
              <a:t>r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start</a:t>
            </a:r>
            <a:r>
              <a:rPr lang="en-US" sz="3200" u="sng" dirty="0"/>
              <a:t>s</a:t>
            </a:r>
            <a:r>
              <a:rPr lang="en-US" sz="3200" dirty="0"/>
              <a:t>			B. </a:t>
            </a:r>
            <a:r>
              <a:rPr lang="en-US" sz="3200"/>
              <a:t>make</a:t>
            </a:r>
            <a:r>
              <a:rPr lang="en-US" sz="3200" u="sng"/>
              <a:t>s</a:t>
            </a:r>
            <a:r>
              <a:rPr lang="en-US" sz="3200"/>
              <a:t>		C. post</a:t>
            </a:r>
            <a:r>
              <a:rPr lang="en-US" sz="3200" u="sng"/>
              <a:t>s</a:t>
            </a:r>
            <a:r>
              <a:rPr lang="en-US" sz="3200"/>
              <a:t>		D. </a:t>
            </a:r>
            <a:r>
              <a:rPr lang="en-US" sz="3200" dirty="0"/>
              <a:t>call</a:t>
            </a:r>
            <a:r>
              <a:rPr lang="en-US" sz="3200" u="sng" dirty="0"/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3774442" y="147454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0301" y="332110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9221841" y="536144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961" y="181990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/ˈdʒendə/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74442" y="1765832"/>
            <a:ext cx="234596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/ˈwɪmɪn/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64328" y="1718027"/>
            <a:ext cx="341142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/ˈsentəns/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473309" y="1718641"/>
            <a:ext cx="34545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/ˈletə/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/ɪmˈplɔɪər/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96512" y="3802339"/>
            <a:ext cx="3111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/ˈɡʌvənmənt/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28250" y="3740663"/>
            <a:ext cx="314750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/ˈprɒpəti/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434874" y="3713341"/>
            <a:ext cx="2998051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mænədʒə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3122" y="569069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/stɑ:rts/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96512" y="5666843"/>
            <a:ext cx="30722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/meɪks/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28250" y="5666844"/>
            <a:ext cx="280413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/poʊsts/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632389" y="5630505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/kɑ:lz/</a:t>
            </a:r>
          </a:p>
        </p:txBody>
      </p:sp>
    </p:spTree>
    <p:extLst>
      <p:ext uri="{BB962C8B-B14F-4D97-AF65-F5344CB8AC3E}">
        <p14:creationId xmlns:p14="http://schemas.microsoft.com/office/powerpoint/2010/main" val="458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1370" y="671195"/>
            <a:ext cx="102755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Make a list of questions with the words provided</a:t>
            </a:r>
          </a:p>
        </p:txBody>
      </p:sp>
      <p:sp>
        <p:nvSpPr>
          <p:cNvPr id="6" name="Rectangle 5"/>
          <p:cNvSpPr/>
          <p:nvPr/>
        </p:nvSpPr>
        <p:spPr>
          <a:xfrm>
            <a:off x="943610" y="1581150"/>
            <a:ext cx="823150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he/ here/ How/ come/ did? </a:t>
            </a:r>
          </a:p>
        </p:txBody>
      </p:sp>
      <p:sp>
        <p:nvSpPr>
          <p:cNvPr id="3" name="Rectangle 5"/>
          <p:cNvSpPr/>
          <p:nvPr/>
        </p:nvSpPr>
        <p:spPr>
          <a:xfrm>
            <a:off x="943610" y="2303145"/>
            <a:ext cx="823150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What/ job/ is/ your?</a:t>
            </a:r>
          </a:p>
        </p:txBody>
      </p:sp>
      <p:sp>
        <p:nvSpPr>
          <p:cNvPr id="5" name="Rectangle 5"/>
          <p:cNvSpPr/>
          <p:nvPr/>
        </p:nvSpPr>
        <p:spPr>
          <a:xfrm>
            <a:off x="943610" y="2967990"/>
            <a:ext cx="1016889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When/ was/ started/ she/ she/ old/ How/ to/ work?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16355" y="4211955"/>
            <a:ext cx="3597910" cy="1798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What kind of questions are these?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74080" y="4211955"/>
            <a:ext cx="4974590" cy="1798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Do we raise or lower our voice at the end of these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3" grpId="0"/>
      <p:bldP spid="3" grpId="1"/>
      <p:bldP spid="5" grpId="0"/>
      <p:bldP spid="5" grpId="1"/>
      <p:bldP spid="7" grpId="0" animBg="1"/>
      <p:bldP spid="7" grpId="1" animBg="1"/>
      <p:bldP spid="8" grpId="0" bldLvl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662"/>
            <a:ext cx="10234459" cy="6466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301414" y="2183367"/>
            <a:ext cx="2556589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Pronunciation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8545" y="3755688"/>
            <a:ext cx="86055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Listen to the sentence and focus on how the intonation goes down.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" y="556895"/>
            <a:ext cx="9841865" cy="31984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945" y="4954270"/>
            <a:ext cx="823150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When did women win the right to vote?</a:t>
            </a:r>
          </a:p>
        </p:txBody>
      </p:sp>
      <p:pic>
        <p:nvPicPr>
          <p:cNvPr id="7" name="CD1-TRACK 5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4450" y="546354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695</Words>
  <Application>Microsoft Office PowerPoint</Application>
  <PresentationFormat>Màn hình rộng</PresentationFormat>
  <Paragraphs>84</Paragraphs>
  <Slides>22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235</cp:revision>
  <dcterms:created xsi:type="dcterms:W3CDTF">2022-02-12T14:14:00Z</dcterms:created>
  <dcterms:modified xsi:type="dcterms:W3CDTF">2022-07-26T03:57:16Z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54983C93D3AC4BC79672983DFA19F220</vt:lpwstr>
  </property>
  <property fmtid="{D5CDD505-2E9C-101B-9397-08002B2CF9AE}" pid="3" name="KSOProductBuildVer">
    <vt:lpwstr>1033-11.2.0.11156</vt:lpwstr>
  </property>
</Properties>
</file>