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3"/>
  </p:notesMasterIdLst>
  <p:sldIdLst>
    <p:sldId id="271" r:id="rId2"/>
    <p:sldId id="323" r:id="rId3"/>
    <p:sldId id="324" r:id="rId4"/>
    <p:sldId id="316" r:id="rId5"/>
    <p:sldId id="356" r:id="rId6"/>
    <p:sldId id="357" r:id="rId7"/>
    <p:sldId id="311" r:id="rId8"/>
    <p:sldId id="310" r:id="rId9"/>
    <p:sldId id="325" r:id="rId10"/>
    <p:sldId id="317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104THAIHA" initials="1" lastIdx="1" clrIdx="1">
    <p:extLst>
      <p:ext uri="{19B8F6BF-5375-455C-9EA6-DF929625EA0E}">
        <p15:presenceInfo xmlns:p15="http://schemas.microsoft.com/office/powerpoint/2012/main" userId="104THAI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8F91"/>
    <a:srgbClr val="CCCCFF"/>
    <a:srgbClr val="E0A4A5"/>
    <a:srgbClr val="FFFF99"/>
    <a:srgbClr val="E36427"/>
    <a:srgbClr val="000000"/>
    <a:srgbClr val="61953D"/>
    <a:srgbClr val="5E913B"/>
    <a:srgbClr val="5C8E3A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62" d="100"/>
          <a:sy n="62" d="100"/>
        </p:scale>
        <p:origin x="6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1-09T11:09:08.787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GB" sz="280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 sz="2800" smtClean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UTM Facebook K&amp;T" panose="02040603050506020204" pitchFamily="18" charset="0"/>
              </a:rPr>
              <a:t>WRITING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815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</a:rPr>
              <a:t>A </a:t>
            </a:r>
            <a:r>
              <a:rPr lang="en-US" sz="4000" b="1" smtClean="0">
                <a:solidFill>
                  <a:srgbClr val="0070C0"/>
                </a:solidFill>
              </a:rPr>
              <a:t>leaflet about ways to preserve Trang An Scenic Landscape Complex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</a:t>
            </a:r>
            <a:r>
              <a:rPr lang="en-US" sz="2400" smtClean="0">
                <a:solidFill>
                  <a:srgbClr val="F26532"/>
                </a:solidFill>
                <a:latin typeface="Bookman Old Style" pitchFamily="18" charset="0"/>
              </a:rPr>
              <a:t>6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Preserving our heritage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chemeClr val="bg1"/>
                </a:solidFill>
                <a:ea typeface="Adobe Gothic Std B" panose="020B0800000000000000" pitchFamily="34" charset="-128"/>
              </a:rPr>
              <a:t>PRE-WRITING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89061" y="3423459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chemeClr val="bg1"/>
                </a:solidFill>
                <a:ea typeface="Adobe Gothic Std B" panose="020B0800000000000000" pitchFamily="34" charset="-128"/>
              </a:rPr>
              <a:t>WHILE-WRITING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Guess the item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017380"/>
            <a:ext cx="4879384" cy="9785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1. </a:t>
            </a:r>
            <a:r>
              <a:rPr lang="en-US" smtClean="0">
                <a:solidFill>
                  <a:schemeClr val="tx1"/>
                </a:solidFill>
              </a:rPr>
              <a:t>Put </a:t>
            </a:r>
            <a:r>
              <a:rPr lang="en-US">
                <a:solidFill>
                  <a:schemeClr val="tx1"/>
                </a:solidFill>
              </a:rPr>
              <a:t>the problems that Trang An Scenic Landscape Complex may face and the possible solutions in the correct blanks.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66241"/>
            <a:ext cx="4879385" cy="12218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2. </a:t>
            </a:r>
            <a:r>
              <a:rPr lang="en-GB">
                <a:solidFill>
                  <a:schemeClr val="tx1"/>
                </a:solidFill>
              </a:rPr>
              <a:t>Write a leaflet about the problems that Trang An may face and the possible solutions to them.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10366" y="2559985"/>
            <a:ext cx="855934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  <a:ea typeface="Adobe Gothic Std B" panose="020B0800000000000000" pitchFamily="34" charset="-128"/>
              </a:rPr>
              <a:t>POST-WRITING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Tips to compose a leaflet</a:t>
            </a:r>
            <a:endParaRPr lang="en-GB" smtClean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UTM Facebook K&amp;T" panose="02040603050506020204" pitchFamily="18" charset="0"/>
              </a:rPr>
              <a:t>WRITING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</a:t>
            </a:r>
            <a:r>
              <a:rPr lang="en-US" smtClean="0">
                <a:solidFill>
                  <a:srgbClr val="F26532"/>
                </a:solidFill>
                <a:latin typeface="Bookman Old Style" pitchFamily="18" charset="0"/>
              </a:rPr>
              <a:t>6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6503" y="1152492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GUESS THE ITEMS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990542" y="2531744"/>
            <a:ext cx="3088301" cy="24101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693816" y="2531743"/>
            <a:ext cx="2847416" cy="241012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8116129" y="2531745"/>
            <a:ext cx="3195717" cy="24101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16416" y="5279706"/>
            <a:ext cx="4265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</a:rPr>
              <a:t>l</a:t>
            </a:r>
            <a:r>
              <a:rPr lang="en-US" sz="2800" b="1" smtClean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</a:rPr>
              <a:t>eaflet (booklet </a:t>
            </a:r>
            <a:r>
              <a:rPr lang="en-US" sz="2800" b="1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</a:rPr>
              <a:t>or</a:t>
            </a:r>
            <a:r>
              <a:rPr lang="en-US" sz="2800" b="1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</a:rPr>
              <a:t> </a:t>
            </a:r>
            <a:r>
              <a:rPr lang="en-US" sz="2800" b="1" smtClean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</a:rPr>
              <a:t>pamphlet)</a:t>
            </a:r>
            <a:endParaRPr lang="en-US" sz="2800" b="1">
              <a:solidFill>
                <a:schemeClr val="accent2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0438" y="5790679"/>
            <a:ext cx="7520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+mj-lt"/>
                <a:ea typeface="Times New Roman" panose="02020603050405020304" pitchFamily="18" charset="0"/>
              </a:rPr>
              <a:t>a printed sheet of paper or a few printed pages that are given free to advertise or give information about something</a:t>
            </a:r>
            <a:endParaRPr lang="en-US" sz="2400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947190"/>
            <a:ext cx="103900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Work in pairs. Put the problems that Trang An Scenic Landscape Complex may face and the possible solutions in the correct blanks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540" y="2249992"/>
            <a:ext cx="9725517" cy="45167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9231" y="5178175"/>
            <a:ext cx="30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</a:rPr>
              <a:t>B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69230" y="5772412"/>
            <a:ext cx="30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01163" y="5145639"/>
            <a:ext cx="30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01163" y="5772412"/>
            <a:ext cx="30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9424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1077" y="1017136"/>
            <a:ext cx="735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Useful expressions</a:t>
            </a:r>
            <a:endParaRPr lang="en-US" sz="3200" b="1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815194"/>
              </p:ext>
            </p:extLst>
          </p:nvPr>
        </p:nvGraphicFramePr>
        <p:xfrm>
          <a:off x="1869897" y="1866713"/>
          <a:ext cx="8979613" cy="41513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00081"/>
                <a:gridCol w="4479532"/>
              </a:tblGrid>
              <a:tr h="661134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talk about problems and consequences</a:t>
                      </a:r>
                      <a:endParaRPr lang="en-US" sz="2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talk about solutions</a:t>
                      </a:r>
                      <a:endParaRPr lang="en-US" sz="2400"/>
                    </a:p>
                  </a:txBody>
                  <a:tcPr/>
                </a:tc>
              </a:tr>
              <a:tr h="3328421">
                <a:tc>
                  <a:txBody>
                    <a:bodyPr/>
                    <a:lstStyle/>
                    <a:p>
                      <a:r>
                        <a:rPr lang="en-US" sz="2400" i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… causes ….</a:t>
                      </a:r>
                      <a:endParaRPr lang="en-US" sz="24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i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… leads to ….</a:t>
                      </a:r>
                      <a:endParaRPr lang="en-US" sz="24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i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… results in …</a:t>
                      </a:r>
                      <a:endParaRPr lang="en-US" sz="24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i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As a result, …</a:t>
                      </a:r>
                      <a:endParaRPr lang="en-US" sz="24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i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As a consequence, …</a:t>
                      </a:r>
                      <a:endParaRPr lang="en-US" sz="24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i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Consequently, …</a:t>
                      </a:r>
                      <a:endParaRPr lang="en-US" sz="24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It is necessary to …</a:t>
                      </a:r>
                      <a:endParaRPr lang="en-US" sz="24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i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It is recommended that …</a:t>
                      </a:r>
                      <a:endParaRPr lang="en-US" sz="24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i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This problem can be solved if …</a:t>
                      </a:r>
                      <a:endParaRPr lang="en-US" sz="24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i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To deal with this problem, we should …</a:t>
                      </a:r>
                      <a:endParaRPr lang="en-US" sz="24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i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It is advisable / vital/ crucial to …</a:t>
                      </a:r>
                      <a:endParaRPr lang="en-US" sz="24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i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It is urgent to …</a:t>
                      </a:r>
                      <a:endParaRPr lang="en-US" sz="24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9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962164"/>
            <a:ext cx="101717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Write a leaflet about the problems that Trang An may face and the possible solutions to them. Use the ideas in Task 1 and the outline below to help you.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7416" y="2158652"/>
            <a:ext cx="10412991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PREVERVE OUR HERITAGE – PRESERVE TRANG AN LANDSCAPE COMPLEX</a:t>
            </a:r>
          </a:p>
          <a:p>
            <a:pPr algn="just"/>
            <a:r>
              <a:rPr lang="en-US" sz="2000" b="1">
                <a:latin typeface="+mj-lt"/>
                <a:ea typeface="Times New Roman" panose="02020603050405020304" pitchFamily="18" charset="0"/>
              </a:rPr>
              <a:t>Trang An (Ninh Binh Province) was the first site in Viet Nam to be recognised by UNESCO as a mixed World Heritage Site in 2014. It is famous for </a:t>
            </a:r>
            <a:r>
              <a:rPr lang="en-US" sz="2000" b="1" u="sng">
                <a:latin typeface="+mj-lt"/>
                <a:ea typeface="Times New Roman" panose="02020603050405020304" pitchFamily="18" charset="0"/>
              </a:rPr>
              <a:t>its natural beauty and rich biodiversity. To preserve its beauty, we need to identify what problems Trang An may face and find ways for preserving it.</a:t>
            </a:r>
            <a:endParaRPr lang="en-US" sz="2000" b="1" u="sng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7415" y="3519169"/>
            <a:ext cx="10412991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PRESERVING NATURE </a:t>
            </a:r>
          </a:p>
          <a:p>
            <a:pPr algn="just"/>
            <a:r>
              <a:rPr lang="en-US" sz="2000" b="1">
                <a:latin typeface="+mj-lt"/>
                <a:ea typeface="Times New Roman" panose="02020603050405020304" pitchFamily="18" charset="0"/>
              </a:rPr>
              <a:t>Trang An is affected by mass tourism. This kind of tourism </a:t>
            </a:r>
            <a:r>
              <a:rPr lang="en-US" sz="2000" b="1" u="sng">
                <a:latin typeface="+mj-lt"/>
                <a:ea typeface="Times New Roman" panose="02020603050405020304" pitchFamily="18" charset="0"/>
              </a:rPr>
              <a:t>can pollute rivers and valley. It can also damage the ecosystem because of the large number of visitors.</a:t>
            </a:r>
          </a:p>
          <a:p>
            <a:pPr algn="just"/>
            <a:r>
              <a:rPr lang="en-US" sz="2000" b="1">
                <a:latin typeface="+mj-lt"/>
                <a:ea typeface="Times New Roman" panose="02020603050405020304" pitchFamily="18" charset="0"/>
              </a:rPr>
              <a:t>To preserve Trang An, it is necessary </a:t>
            </a:r>
            <a:r>
              <a:rPr lang="en-US" sz="2000" b="1" u="sng">
                <a:latin typeface="+mj-lt"/>
                <a:ea typeface="Times New Roman" panose="02020603050405020304" pitchFamily="18" charset="0"/>
              </a:rPr>
              <a:t>to organize eco-tours to the heritage sites</a:t>
            </a:r>
            <a:r>
              <a:rPr lang="en-US" sz="2000" b="1">
                <a:latin typeface="+mj-lt"/>
                <a:ea typeface="Times New Roman" panose="02020603050405020304" pitchFamily="18" charset="0"/>
              </a:rPr>
              <a:t>. We should also </a:t>
            </a:r>
            <a:r>
              <a:rPr lang="en-US" sz="2000" b="1" u="sng">
                <a:latin typeface="+mj-lt"/>
                <a:ea typeface="Times New Roman" panose="02020603050405020304" pitchFamily="18" charset="0"/>
              </a:rPr>
              <a:t>create a sustainable habitat for wildlife on the heritage site.</a:t>
            </a:r>
            <a:endParaRPr lang="en-US" sz="2000" b="1" u="sng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7415" y="5195255"/>
            <a:ext cx="1041299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PRESERVING CULTURE</a:t>
            </a:r>
          </a:p>
          <a:p>
            <a:pPr algn="just"/>
            <a:r>
              <a:rPr lang="en-US" sz="2000" b="1">
                <a:latin typeface="+mj-lt"/>
                <a:ea typeface="Times New Roman" panose="02020603050405020304" pitchFamily="18" charset="0"/>
              </a:rPr>
              <a:t>Another problem is young people’s lack of knowledge about our cultural heritage. As a result, </a:t>
            </a:r>
            <a:r>
              <a:rPr lang="en-US" sz="2000" b="1" u="sng">
                <a:latin typeface="+mj-lt"/>
                <a:ea typeface="Times New Roman" panose="02020603050405020304" pitchFamily="18" charset="0"/>
              </a:rPr>
              <a:t>they are not be able to appreciate our traditions.</a:t>
            </a:r>
          </a:p>
          <a:p>
            <a:r>
              <a:rPr lang="en-US" sz="2000" b="1">
                <a:latin typeface="+mj-lt"/>
                <a:ea typeface="Times New Roman" panose="02020603050405020304" pitchFamily="18" charset="0"/>
              </a:rPr>
              <a:t>This problem can be solved </a:t>
            </a:r>
            <a:r>
              <a:rPr lang="en-US" sz="2000" b="1" u="sng">
                <a:latin typeface="+mj-lt"/>
                <a:ea typeface="Times New Roman" panose="02020603050405020304" pitchFamily="18" charset="0"/>
              </a:rPr>
              <a:t>if schools teach the importance of heritage</a:t>
            </a:r>
            <a:r>
              <a:rPr lang="en-US" sz="2000" b="1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000" b="1" u="sng">
                <a:latin typeface="+mj-lt"/>
                <a:ea typeface="Times New Roman" panose="02020603050405020304" pitchFamily="18" charset="0"/>
              </a:rPr>
              <a:t>Our heritage values should also be promoted on social media so that they reach wider audiences.</a:t>
            </a:r>
            <a:endParaRPr lang="en-US" sz="2000" b="1" u="sng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258052" y="1108439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/>
              <a:t>Fill in the blank with suitable words in the box to create a list of tips in designing a leaflet.</a:t>
            </a:r>
            <a:endParaRPr lang="en-US" sz="280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63215" y="2277784"/>
            <a:ext cx="7406445" cy="40756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smtClean="0">
              <a:solidFill>
                <a:schemeClr val="tx1"/>
              </a:solidFill>
            </a:endParaRPr>
          </a:p>
          <a:p>
            <a:r>
              <a:rPr lang="en-US" sz="2800" smtClean="0">
                <a:solidFill>
                  <a:schemeClr val="tx1"/>
                </a:solidFill>
              </a:rPr>
              <a:t>1. </a:t>
            </a:r>
            <a:r>
              <a:rPr lang="en-US" sz="2800">
                <a:solidFill>
                  <a:schemeClr val="tx1"/>
                </a:solidFill>
              </a:rPr>
              <a:t>Brand (</a:t>
            </a:r>
            <a:r>
              <a:rPr lang="en-US" sz="2800">
                <a:solidFill>
                  <a:schemeClr val="tx1"/>
                </a:solidFill>
              </a:rPr>
              <a:t>1</a:t>
            </a:r>
            <a:r>
              <a:rPr lang="en-US" sz="2800" smtClean="0">
                <a:solidFill>
                  <a:schemeClr val="tx1"/>
                </a:solidFill>
              </a:rPr>
              <a:t>)__________ </a:t>
            </a:r>
            <a:r>
              <a:rPr lang="en-US" sz="2800">
                <a:solidFill>
                  <a:schemeClr val="tx1"/>
                </a:solidFill>
              </a:rPr>
              <a:t>and Logo</a:t>
            </a:r>
            <a:endParaRPr lang="en-US" sz="2800" b="1">
              <a:solidFill>
                <a:schemeClr val="tx1"/>
              </a:solidFill>
            </a:endParaRPr>
          </a:p>
          <a:p>
            <a:r>
              <a:rPr lang="en-US" sz="2800">
                <a:solidFill>
                  <a:schemeClr val="tx1"/>
                </a:solidFill>
              </a:rPr>
              <a:t>2. Make it (2</a:t>
            </a:r>
            <a:r>
              <a:rPr lang="en-US" sz="2800">
                <a:solidFill>
                  <a:schemeClr val="tx1"/>
                </a:solidFill>
              </a:rPr>
              <a:t>) </a:t>
            </a:r>
            <a:r>
              <a:rPr lang="en-US" sz="2800" smtClean="0">
                <a:solidFill>
                  <a:schemeClr val="tx1"/>
                </a:solidFill>
              </a:rPr>
              <a:t>___________: </a:t>
            </a:r>
            <a:r>
              <a:rPr lang="en-US" sz="2800">
                <a:solidFill>
                  <a:schemeClr val="tx1"/>
                </a:solidFill>
              </a:rPr>
              <a:t>The Purpose of the Leaflet</a:t>
            </a:r>
            <a:endParaRPr lang="en-US" sz="2800" b="1">
              <a:solidFill>
                <a:schemeClr val="tx1"/>
              </a:solidFill>
            </a:endParaRPr>
          </a:p>
          <a:p>
            <a:r>
              <a:rPr lang="en-US" sz="2800">
                <a:solidFill>
                  <a:schemeClr val="tx1"/>
                </a:solidFill>
              </a:rPr>
              <a:t>3. (3</a:t>
            </a:r>
            <a:r>
              <a:rPr lang="en-US" sz="2800">
                <a:solidFill>
                  <a:schemeClr val="tx1"/>
                </a:solidFill>
              </a:rPr>
              <a:t>) </a:t>
            </a:r>
            <a:r>
              <a:rPr lang="en-US" sz="2800" smtClean="0">
                <a:solidFill>
                  <a:schemeClr val="tx1"/>
                </a:solidFill>
              </a:rPr>
              <a:t>__________ </a:t>
            </a:r>
            <a:r>
              <a:rPr lang="en-US" sz="2800">
                <a:solidFill>
                  <a:schemeClr val="tx1"/>
                </a:solidFill>
              </a:rPr>
              <a:t>is the Leaflet For?</a:t>
            </a:r>
            <a:endParaRPr lang="en-US" sz="2800" b="1">
              <a:solidFill>
                <a:schemeClr val="tx1"/>
              </a:solidFill>
            </a:endParaRPr>
          </a:p>
          <a:p>
            <a:r>
              <a:rPr lang="en-US" sz="2800">
                <a:solidFill>
                  <a:schemeClr val="tx1"/>
                </a:solidFill>
              </a:rPr>
              <a:t>4. Speak (4</a:t>
            </a:r>
            <a:r>
              <a:rPr lang="en-US" sz="2800">
                <a:solidFill>
                  <a:schemeClr val="tx1"/>
                </a:solidFill>
              </a:rPr>
              <a:t>) </a:t>
            </a:r>
            <a:r>
              <a:rPr lang="en-US" sz="2800" smtClean="0">
                <a:solidFill>
                  <a:schemeClr val="tx1"/>
                </a:solidFill>
              </a:rPr>
              <a:t>_________ </a:t>
            </a:r>
            <a:r>
              <a:rPr lang="en-US" sz="2800">
                <a:solidFill>
                  <a:schemeClr val="tx1"/>
                </a:solidFill>
              </a:rPr>
              <a:t>to People</a:t>
            </a:r>
            <a:endParaRPr lang="en-US" sz="2800" b="1">
              <a:solidFill>
                <a:schemeClr val="tx1"/>
              </a:solidFill>
            </a:endParaRPr>
          </a:p>
          <a:p>
            <a:r>
              <a:rPr lang="en-US" sz="2800">
                <a:solidFill>
                  <a:schemeClr val="tx1"/>
                </a:solidFill>
              </a:rPr>
              <a:t>5. The Right Spacing</a:t>
            </a:r>
            <a:endParaRPr lang="en-US" sz="2800" b="1">
              <a:solidFill>
                <a:schemeClr val="tx1"/>
              </a:solidFill>
            </a:endParaRPr>
          </a:p>
          <a:p>
            <a:r>
              <a:rPr lang="en-US" sz="2800">
                <a:solidFill>
                  <a:schemeClr val="tx1"/>
                </a:solidFill>
              </a:rPr>
              <a:t>6. Eye-Catching, (5</a:t>
            </a:r>
            <a:r>
              <a:rPr lang="en-US" sz="2800">
                <a:solidFill>
                  <a:schemeClr val="tx1"/>
                </a:solidFill>
              </a:rPr>
              <a:t>) </a:t>
            </a:r>
            <a:r>
              <a:rPr lang="en-US" sz="2800" smtClean="0">
                <a:solidFill>
                  <a:schemeClr val="tx1"/>
                </a:solidFill>
              </a:rPr>
              <a:t>_________ </a:t>
            </a:r>
            <a:r>
              <a:rPr lang="en-US" sz="2800">
                <a:solidFill>
                  <a:schemeClr val="tx1"/>
                </a:solidFill>
              </a:rPr>
              <a:t>Imagery</a:t>
            </a:r>
            <a:endParaRPr lang="en-US" sz="2800" b="1">
              <a:solidFill>
                <a:schemeClr val="tx1"/>
              </a:solidFill>
            </a:endParaRPr>
          </a:p>
          <a:p>
            <a:r>
              <a:rPr lang="en-US" sz="2800">
                <a:solidFill>
                  <a:schemeClr val="tx1"/>
                </a:solidFill>
              </a:rPr>
              <a:t>7. The Power of Persuasion</a:t>
            </a:r>
            <a:endParaRPr lang="en-US" sz="2800" b="1">
              <a:solidFill>
                <a:schemeClr val="tx1"/>
              </a:solidFill>
            </a:endParaRPr>
          </a:p>
          <a:p>
            <a:r>
              <a:rPr lang="en-US" sz="2800">
                <a:solidFill>
                  <a:schemeClr val="tx1"/>
                </a:solidFill>
              </a:rPr>
              <a:t>8. Call to (6</a:t>
            </a:r>
            <a:r>
              <a:rPr lang="en-US" sz="2800">
                <a:solidFill>
                  <a:schemeClr val="tx1"/>
                </a:solidFill>
              </a:rPr>
              <a:t>) </a:t>
            </a:r>
            <a:r>
              <a:rPr lang="en-US" sz="2800" smtClean="0">
                <a:solidFill>
                  <a:schemeClr val="tx1"/>
                </a:solidFill>
              </a:rPr>
              <a:t>__________</a:t>
            </a:r>
            <a:endParaRPr lang="en-US" sz="2800" b="1">
              <a:solidFill>
                <a:schemeClr val="tx1"/>
              </a:solidFill>
            </a:endParaRPr>
          </a:p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72080" y="3485979"/>
            <a:ext cx="280484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different           </a:t>
            </a:r>
            <a:r>
              <a:rPr lang="en-US" sz="2400" b="1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who       </a:t>
            </a:r>
            <a:r>
              <a:rPr lang="en-US" sz="2400" b="1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directly </a:t>
            </a:r>
            <a:r>
              <a:rPr lang="en-US" sz="2400" b="1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           colours </a:t>
            </a:r>
            <a:r>
              <a:rPr lang="en-US" sz="2400" b="1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actions              useful</a:t>
            </a:r>
            <a:endParaRPr lang="en-US" sz="24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4583" y="2363056"/>
            <a:ext cx="150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colours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176" y="2781856"/>
            <a:ext cx="150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different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6209" y="3656462"/>
            <a:ext cx="150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Who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7433" y="4065465"/>
            <a:ext cx="150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directly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9189" y="4947855"/>
            <a:ext cx="150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useful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4582" y="5751327"/>
            <a:ext cx="150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actions</a:t>
            </a:r>
            <a:endParaRPr lang="en-US" sz="2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cs typeface="Arial" panose="020B0604020202020204" pitchFamily="34" charset="0"/>
              </a:rPr>
              <a:t>Wrap-up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How to write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a leafletl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Apply structures to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talk about prpoblems and solutions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2823</TotalTime>
  <Words>611</Words>
  <Application>Microsoft Office PowerPoint</Application>
  <PresentationFormat>Widescreen</PresentationFormat>
  <Paragraphs>93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104THAIHA</cp:lastModifiedBy>
  <cp:revision>176</cp:revision>
  <dcterms:created xsi:type="dcterms:W3CDTF">2020-12-09T02:04:09Z</dcterms:created>
  <dcterms:modified xsi:type="dcterms:W3CDTF">2023-01-09T04:12:42Z</dcterms:modified>
</cp:coreProperties>
</file>