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  <p:sldMasterId id="2147483746" r:id="rId2"/>
  </p:sldMasterIdLst>
  <p:notesMasterIdLst>
    <p:notesMasterId r:id="rId22"/>
  </p:notesMasterIdLst>
  <p:sldIdLst>
    <p:sldId id="271" r:id="rId3"/>
    <p:sldId id="323" r:id="rId4"/>
    <p:sldId id="324" r:id="rId5"/>
    <p:sldId id="256" r:id="rId6"/>
    <p:sldId id="257" r:id="rId7"/>
    <p:sldId id="258" r:id="rId8"/>
    <p:sldId id="259" r:id="rId9"/>
    <p:sldId id="260" r:id="rId10"/>
    <p:sldId id="262" r:id="rId11"/>
    <p:sldId id="263" r:id="rId12"/>
    <p:sldId id="264" r:id="rId13"/>
    <p:sldId id="358" r:id="rId14"/>
    <p:sldId id="310" r:id="rId15"/>
    <p:sldId id="343" r:id="rId16"/>
    <p:sldId id="344" r:id="rId17"/>
    <p:sldId id="356" r:id="rId18"/>
    <p:sldId id="325" r:id="rId19"/>
    <p:sldId id="317" r:id="rId20"/>
    <p:sldId id="2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6427"/>
    <a:srgbClr val="E0A4A5"/>
    <a:srgbClr val="5E913B"/>
    <a:srgbClr val="CB6466"/>
    <a:srgbClr val="000000"/>
    <a:srgbClr val="61953D"/>
    <a:srgbClr val="5C8E3A"/>
    <a:srgbClr val="D98F91"/>
    <a:srgbClr val="4CB15F"/>
    <a:srgbClr val="F26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196" autoAdjust="0"/>
  </p:normalViewPr>
  <p:slideViewPr>
    <p:cSldViewPr snapToGrid="0" showGuides="1">
      <p:cViewPr varScale="1">
        <p:scale>
          <a:sx n="112" d="100"/>
          <a:sy n="112" d="100"/>
        </p:scale>
        <p:origin x="18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24BE5-DBE7-482A-9B4E-AD17F3F84866}" type="slidenum">
              <a:rPr lang="th-TH" smtClean="0"/>
              <a:pPr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00606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54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818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063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88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7578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6261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912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7663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0640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6367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543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2911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842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n-lt"/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52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4.wdp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6" Type="http://schemas.openxmlformats.org/officeDocument/2006/relationships/hyperlink" Target="http://www.google.co.th/url?sa=i&amp;rct=j&amp;q=US+map&amp;source=images&amp;cd=&amp;cad=rja&amp;docid=aZ6Od6nzn-nQ8M&amp;tbnid=yaDAH8izWW6ZYM:&amp;ved=0CAUQjRw&amp;url=http://geography.about.com/library/blank/blxusa.htm&amp;ei=wdmiUe7lKMKeiQfiyYDgAQ&amp;psig=AFQjCNHZSpSSMHTfh7dWvNZ5WCiYTtBbFA&amp;ust=1369713464818979" TargetMode="External"/><Relationship Id="rId5" Type="http://schemas.openxmlformats.org/officeDocument/2006/relationships/image" Target="../media/image22.jpeg"/><Relationship Id="rId4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hyperlink" Target="http://www.google.co.th/url?sa=i&amp;rct=j&amp;q=flag+of+malta&amp;source=images&amp;cd=&amp;cad=rja&amp;docid=-kyvs59yErvZNM&amp;tbnid=ro8d0KuSJjQ_-M:&amp;ved=0CAUQjRw&amp;url=http://www.mapsofworld.com/flags/malta-flag.html&amp;ei=K9-iUa6vAseXiAeQgoGwDg&amp;psig=AFQjCNE8ItGfedCow1SBAj97Uqobe0LlTQ&amp;ust=1369714854385738" TargetMode="External"/><Relationship Id="rId7" Type="http://schemas.openxmlformats.org/officeDocument/2006/relationships/hyperlink" Target="http://www.google.co.th/url?sa=i&amp;source=images&amp;cd=&amp;cad=rja&amp;docid=nR_452v8ZDBrNM&amp;tbnid=dWEhDSZHEWRiTM:&amp;ved=0CAgQjRwwAA&amp;url=http://www.flags.net/AUST.htm&amp;ei=AeCiUdC2JuHYigf-kICoCA&amp;psig=AFQjCNEtvocN45XAgYERNSeb2FXqmk8NBg&amp;ust=136971507366571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gif"/><Relationship Id="rId5" Type="http://schemas.openxmlformats.org/officeDocument/2006/relationships/hyperlink" Target="http://www.google.co.th/url?sa=i&amp;source=images&amp;cd=&amp;cad=rja&amp;docid=xQAquM3i_vvdoM&amp;tbnid=V3DTsR4TxKZfdM:&amp;ved=0CAgQjRwwAA&amp;url=http://www.crwflags.com/fotw/flags/id.html&amp;ei=bd-iUbeEEpG0iQf7l4GwBQ&amp;psig=AFQjCNG-bwAO0Wb8Li0bmGEtiBkhTYdilQ&amp;ust=1369714925330901" TargetMode="External"/><Relationship Id="rId10" Type="http://schemas.openxmlformats.org/officeDocument/2006/relationships/image" Target="../media/image27.gif"/><Relationship Id="rId4" Type="http://schemas.openxmlformats.org/officeDocument/2006/relationships/image" Target="../media/image24.gif"/><Relationship Id="rId9" Type="http://schemas.openxmlformats.org/officeDocument/2006/relationships/hyperlink" Target="http://www.google.co.th/url?sa=i&amp;rct=j&amp;q=flag+of+Peru&amp;source=images&amp;cd=&amp;cad=rja&amp;docid=uiTW0qPgsx99CM&amp;tbnid=o6WJkHQAKXV2QM:&amp;ved=0CAUQjRw&amp;url=http://www.worldatlas.com/webimage/flags/countrys/samerica/peru.htm&amp;ei=XeCiUYbZAaWwiAe2ooHoBQ&amp;psig=AFQjCNE_IoYJfy57c1sWLvx6rbEDhBtdVQ&amp;ust=1369715161942148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.jpeg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14095"/>
            <a:ext cx="10058400" cy="104528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B: USA is not a country in the Southeast </a:t>
            </a:r>
            <a:r>
              <a:rPr lang="en-US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Asia </a:t>
            </a:r>
            <a:r>
              <a:rPr lang="en-US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th-TH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C:\Users\Owner\Pictures\lao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46465" y="1355470"/>
            <a:ext cx="2088232" cy="2645542"/>
          </a:xfrm>
          <a:prstGeom prst="rect">
            <a:avLst/>
          </a:prstGeom>
          <a:noFill/>
        </p:spPr>
      </p:pic>
      <p:pic>
        <p:nvPicPr>
          <p:cNvPr id="7" name="Picture 8" descr="http://www.aneki.com/maps_blank/Thailand_blank_outline_map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9865" y="4001012"/>
            <a:ext cx="1372256" cy="2462710"/>
          </a:xfrm>
          <a:prstGeom prst="rect">
            <a:avLst/>
          </a:prstGeom>
          <a:noFill/>
        </p:spPr>
      </p:pic>
      <p:pic>
        <p:nvPicPr>
          <p:cNvPr id="8" name="Picture 4" descr="C:\Users\Owner\Pictures\vietna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18036" y="4078879"/>
            <a:ext cx="1807973" cy="2456485"/>
          </a:xfrm>
          <a:prstGeom prst="rect">
            <a:avLst/>
          </a:prstGeom>
          <a:noFill/>
        </p:spPr>
      </p:pic>
      <p:pic>
        <p:nvPicPr>
          <p:cNvPr id="13314" name="Picture 2" descr="http://0.tqn.com/d/geography/1/0/A/H/usa2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312364" y="1260419"/>
            <a:ext cx="2880320" cy="2319602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C909887-1175-24A1-41CB-DC751E164D01}"/>
              </a:ext>
            </a:extLst>
          </p:cNvPr>
          <p:cNvSpPr/>
          <p:nvPr/>
        </p:nvSpPr>
        <p:spPr>
          <a:xfrm>
            <a:off x="1488913" y="1736401"/>
            <a:ext cx="6238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472201-2F33-D502-0B8B-3FED2575E802}"/>
              </a:ext>
            </a:extLst>
          </p:cNvPr>
          <p:cNvSpPr/>
          <p:nvPr/>
        </p:nvSpPr>
        <p:spPr>
          <a:xfrm>
            <a:off x="1499776" y="4330026"/>
            <a:ext cx="607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9FF500-1708-A367-B833-F39F0B059237}"/>
              </a:ext>
            </a:extLst>
          </p:cNvPr>
          <p:cNvSpPr/>
          <p:nvPr/>
        </p:nvSpPr>
        <p:spPr>
          <a:xfrm>
            <a:off x="6682063" y="1736400"/>
            <a:ext cx="5966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E1A158-1BA8-CE4F-D231-B3D5355F1ECB}"/>
              </a:ext>
            </a:extLst>
          </p:cNvPr>
          <p:cNvSpPr/>
          <p:nvPr/>
        </p:nvSpPr>
        <p:spPr>
          <a:xfrm>
            <a:off x="6682063" y="4330025"/>
            <a:ext cx="6303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650" y="19456"/>
            <a:ext cx="10917368" cy="160934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C: It is the flag of Indonesia,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the other flags are not ASEAN flags.</a:t>
            </a:r>
            <a:endParaRPr lang="th-TH" dirty="0">
              <a:solidFill>
                <a:srgbClr val="C00000"/>
              </a:solidFill>
            </a:endParaRPr>
          </a:p>
        </p:txBody>
      </p:sp>
      <p:pic>
        <p:nvPicPr>
          <p:cNvPr id="5" name="irc_mi" descr="http://www.mapsofworld.com/images/world-countries-flags/malta-flag.gif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41490" y="1628800"/>
            <a:ext cx="3095625" cy="2124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rc_mi" descr="http://www.crwflags.com/fotw/images/i/id.gif">
            <a:hlinkClick r:id="rId5"/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41491" y="4077073"/>
            <a:ext cx="3095625" cy="206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rc_mi" descr="http://t1.gstatic.com/images?q=tbn:ANd9GcRtsNC5WljUDsX32DoTJ0FM7lQ5YQktRiEQa_pZYxa9PepSdEB5Nw">
            <a:hlinkClick r:id="rId7"/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41303" y="1628799"/>
            <a:ext cx="3095625" cy="206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rc_mi" descr="http://www.worldatlas.com/webimage/flags/countrys/zzzflags/pelarge.gif">
            <a:hlinkClick r:id="rId9"/>
          </p:cNvPr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41304" y="4077073"/>
            <a:ext cx="3095625" cy="206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50CDB1C-7872-E838-6A8B-521D4D476C16}"/>
              </a:ext>
            </a:extLst>
          </p:cNvPr>
          <p:cNvSpPr/>
          <p:nvPr/>
        </p:nvSpPr>
        <p:spPr>
          <a:xfrm>
            <a:off x="1380748" y="2319262"/>
            <a:ext cx="6238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8FC02E-C441-A9E1-B31B-4E71EA3EFA86}"/>
              </a:ext>
            </a:extLst>
          </p:cNvPr>
          <p:cNvSpPr/>
          <p:nvPr/>
        </p:nvSpPr>
        <p:spPr>
          <a:xfrm>
            <a:off x="1388762" y="4598988"/>
            <a:ext cx="607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F1D056-6712-3F41-CFFC-764B00A0F8BD}"/>
              </a:ext>
            </a:extLst>
          </p:cNvPr>
          <p:cNvSpPr/>
          <p:nvPr/>
        </p:nvSpPr>
        <p:spPr>
          <a:xfrm>
            <a:off x="6407812" y="2319262"/>
            <a:ext cx="5966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AEB209-B93A-8F4C-E5E1-50B32ECCAA28}"/>
              </a:ext>
            </a:extLst>
          </p:cNvPr>
          <p:cNvSpPr/>
          <p:nvPr/>
        </p:nvSpPr>
        <p:spPr>
          <a:xfrm>
            <a:off x="6404963" y="4598988"/>
            <a:ext cx="6303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ell done good job GIF on GIFER - by Malodi">
            <a:extLst>
              <a:ext uri="{FF2B5EF4-FFF2-40B4-BE49-F238E27FC236}">
                <a16:creationId xmlns:a16="http://schemas.microsoft.com/office/drawing/2014/main" id="{0B2CE4C4-0C87-6035-AC1B-76A64D89A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069" y="1393351"/>
            <a:ext cx="7237863" cy="407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97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9771" y="2067795"/>
            <a:ext cx="1047650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rgbClr val="E36427"/>
                </a:solidFill>
              </a:rPr>
              <a:t>1. </a:t>
            </a:r>
            <a:r>
              <a:rPr lang="en-US" sz="4000" dirty="0" smtClean="0">
                <a:solidFill>
                  <a:srgbClr val="242021"/>
                </a:solidFill>
              </a:rPr>
              <a:t>There </a:t>
            </a:r>
            <a:r>
              <a:rPr lang="en-US" sz="4000" dirty="0">
                <a:solidFill>
                  <a:srgbClr val="242021"/>
                </a:solidFill>
              </a:rPr>
              <a:t>are no correct answers on her </a:t>
            </a:r>
            <a:r>
              <a:rPr lang="en-US" sz="4000" dirty="0" smtClean="0">
                <a:solidFill>
                  <a:srgbClr val="242021"/>
                </a:solidFill>
              </a:rPr>
              <a:t>test paper</a:t>
            </a:r>
            <a:r>
              <a:rPr lang="en-US" sz="4000" dirty="0">
                <a:solidFill>
                  <a:srgbClr val="242021"/>
                </a:solidFill>
              </a:rPr>
              <a:t>.</a:t>
            </a:r>
            <a:br>
              <a:rPr lang="en-US" sz="4000" dirty="0">
                <a:solidFill>
                  <a:srgbClr val="242021"/>
                </a:solidFill>
              </a:rPr>
            </a:br>
            <a:r>
              <a:rPr lang="en-US" sz="4000" b="1" dirty="0">
                <a:solidFill>
                  <a:srgbClr val="E36427"/>
                </a:solidFill>
              </a:rPr>
              <a:t>2. </a:t>
            </a:r>
            <a:r>
              <a:rPr lang="en-US" sz="4000" dirty="0" smtClean="0">
                <a:solidFill>
                  <a:srgbClr val="242021"/>
                </a:solidFill>
              </a:rPr>
              <a:t>He’s </a:t>
            </a:r>
            <a:r>
              <a:rPr lang="en-US" sz="4000" dirty="0">
                <a:solidFill>
                  <a:srgbClr val="242021"/>
                </a:solidFill>
              </a:rPr>
              <a:t>going to fly to </a:t>
            </a:r>
            <a:r>
              <a:rPr lang="en-US" sz="4000" dirty="0" smtClean="0">
                <a:solidFill>
                  <a:srgbClr val="242021"/>
                </a:solidFill>
              </a:rPr>
              <a:t>Bangkok </a:t>
            </a:r>
            <a:r>
              <a:rPr lang="en-US" sz="4000" dirty="0">
                <a:solidFill>
                  <a:srgbClr val="242021"/>
                </a:solidFill>
              </a:rPr>
              <a:t>tonight.</a:t>
            </a:r>
            <a:br>
              <a:rPr lang="en-US" sz="4000" dirty="0">
                <a:solidFill>
                  <a:srgbClr val="242021"/>
                </a:solidFill>
              </a:rPr>
            </a:br>
            <a:r>
              <a:rPr lang="en-US" sz="4000" b="1" dirty="0">
                <a:solidFill>
                  <a:srgbClr val="E36427"/>
                </a:solidFill>
              </a:rPr>
              <a:t>3. </a:t>
            </a:r>
            <a:r>
              <a:rPr lang="en-US" sz="4000" dirty="0" smtClean="0">
                <a:solidFill>
                  <a:srgbClr val="242021"/>
                </a:solidFill>
              </a:rPr>
              <a:t>The </a:t>
            </a:r>
            <a:r>
              <a:rPr lang="en-US" sz="4000" dirty="0">
                <a:solidFill>
                  <a:srgbClr val="242021"/>
                </a:solidFill>
              </a:rPr>
              <a:t>participants were probably </a:t>
            </a:r>
            <a:r>
              <a:rPr lang="en-US" sz="4000" dirty="0" smtClean="0">
                <a:solidFill>
                  <a:srgbClr val="242021"/>
                </a:solidFill>
              </a:rPr>
              <a:t>excited about </a:t>
            </a:r>
            <a:r>
              <a:rPr lang="en-US" sz="4000" dirty="0">
                <a:solidFill>
                  <a:srgbClr val="242021"/>
                </a:solidFill>
              </a:rPr>
              <a:t>the palace history.</a:t>
            </a:r>
            <a:br>
              <a:rPr lang="en-US" sz="4000" dirty="0">
                <a:solidFill>
                  <a:srgbClr val="242021"/>
                </a:solidFill>
              </a:rPr>
            </a:br>
            <a:r>
              <a:rPr lang="en-US" sz="4000" b="1" dirty="0">
                <a:solidFill>
                  <a:srgbClr val="E36427"/>
                </a:solidFill>
              </a:rPr>
              <a:t>4. </a:t>
            </a:r>
            <a:r>
              <a:rPr lang="en-US" sz="4000" dirty="0" smtClean="0">
                <a:solidFill>
                  <a:srgbClr val="242021"/>
                </a:solidFill>
              </a:rPr>
              <a:t>I </a:t>
            </a:r>
            <a:r>
              <a:rPr lang="en-US" sz="4000" dirty="0">
                <a:solidFill>
                  <a:srgbClr val="242021"/>
                </a:solidFill>
              </a:rPr>
              <a:t>believe that members </a:t>
            </a:r>
            <a:r>
              <a:rPr lang="en-US" sz="4000" dirty="0" smtClean="0">
                <a:solidFill>
                  <a:srgbClr val="242021"/>
                </a:solidFill>
              </a:rPr>
              <a:t>expressed different </a:t>
            </a:r>
            <a:r>
              <a:rPr lang="en-US" sz="4000" dirty="0">
                <a:solidFill>
                  <a:srgbClr val="242021"/>
                </a:solidFill>
              </a:rPr>
              <a:t>opinions about the issue.</a:t>
            </a:r>
            <a:r>
              <a:rPr lang="en-US" sz="4000" dirty="0"/>
              <a:t>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97228" y="1068682"/>
            <a:ext cx="104905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cs typeface="Arial" panose="020B0604020202020204" pitchFamily="34" charset="0"/>
              </a:rPr>
              <a:t>Listen and underline words with elision.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LOOKING BACK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89E501-8E4A-49E9-BC53-A843CE69E6CC}"/>
              </a:ext>
            </a:extLst>
          </p:cNvPr>
          <p:cNvCxnSpPr>
            <a:cxnSpLocks/>
          </p:cNvCxnSpPr>
          <p:nvPr/>
        </p:nvCxnSpPr>
        <p:spPr>
          <a:xfrm>
            <a:off x="4117559" y="2719409"/>
            <a:ext cx="1544687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Track 32.mp3" descr="Track 32.mp3">
            <a:hlinkClick r:id="" action="ppaction://media"/>
            <a:extLst>
              <a:ext uri="{FF2B5EF4-FFF2-40B4-BE49-F238E27FC236}">
                <a16:creationId xmlns:a16="http://schemas.microsoft.com/office/drawing/2014/main" id="{6E5204B9-2686-C64B-93B5-350950741D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1412" y="40200"/>
            <a:ext cx="812800" cy="8128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089E501-8E4A-49E9-BC53-A843CE69E6CC}"/>
              </a:ext>
            </a:extLst>
          </p:cNvPr>
          <p:cNvCxnSpPr>
            <a:cxnSpLocks/>
          </p:cNvCxnSpPr>
          <p:nvPr/>
        </p:nvCxnSpPr>
        <p:spPr>
          <a:xfrm>
            <a:off x="7171420" y="3469685"/>
            <a:ext cx="1544687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089E501-8E4A-49E9-BC53-A843CE69E6CC}"/>
              </a:ext>
            </a:extLst>
          </p:cNvPr>
          <p:cNvCxnSpPr>
            <a:cxnSpLocks/>
          </p:cNvCxnSpPr>
          <p:nvPr/>
        </p:nvCxnSpPr>
        <p:spPr>
          <a:xfrm>
            <a:off x="5960097" y="4177206"/>
            <a:ext cx="1895741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089E501-8E4A-49E9-BC53-A843CE69E6CC}"/>
              </a:ext>
            </a:extLst>
          </p:cNvPr>
          <p:cNvCxnSpPr>
            <a:cxnSpLocks/>
          </p:cNvCxnSpPr>
          <p:nvPr/>
        </p:nvCxnSpPr>
        <p:spPr>
          <a:xfrm>
            <a:off x="3112132" y="4911624"/>
            <a:ext cx="1544687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089E501-8E4A-49E9-BC53-A843CE69E6CC}"/>
              </a:ext>
            </a:extLst>
          </p:cNvPr>
          <p:cNvCxnSpPr>
            <a:cxnSpLocks/>
          </p:cNvCxnSpPr>
          <p:nvPr/>
        </p:nvCxnSpPr>
        <p:spPr>
          <a:xfrm>
            <a:off x="1632264" y="5650177"/>
            <a:ext cx="1544687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089E501-8E4A-49E9-BC53-A843CE69E6CC}"/>
              </a:ext>
            </a:extLst>
          </p:cNvPr>
          <p:cNvCxnSpPr>
            <a:cxnSpLocks/>
          </p:cNvCxnSpPr>
          <p:nvPr/>
        </p:nvCxnSpPr>
        <p:spPr>
          <a:xfrm>
            <a:off x="8426708" y="5650177"/>
            <a:ext cx="1807537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2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0772" y="1020964"/>
            <a:ext cx="99229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cs typeface="Arial" panose="020B0604020202020204" pitchFamily="34" charset="0"/>
              </a:rPr>
              <a:t>Choose the correct words to complete the sentences.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LOOKING BACK</a:t>
            </a:r>
          </a:p>
        </p:txBody>
      </p:sp>
      <p:sp>
        <p:nvSpPr>
          <p:cNvPr id="2" name="Rectangle 1"/>
          <p:cNvSpPr/>
          <p:nvPr/>
        </p:nvSpPr>
        <p:spPr>
          <a:xfrm>
            <a:off x="747183" y="2125286"/>
            <a:ext cx="1069763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E36427"/>
                </a:solidFill>
              </a:rPr>
              <a:t>1. </a:t>
            </a:r>
            <a:r>
              <a:rPr lang="en-US" sz="3200" dirty="0" smtClean="0">
                <a:solidFill>
                  <a:srgbClr val="242021"/>
                </a:solidFill>
              </a:rPr>
              <a:t>Talking </a:t>
            </a:r>
            <a:r>
              <a:rPr lang="en-US" sz="3200" dirty="0">
                <a:solidFill>
                  <a:srgbClr val="242021"/>
                </a:solidFill>
              </a:rPr>
              <a:t>to the young volunteers </a:t>
            </a:r>
            <a:r>
              <a:rPr lang="en-US" sz="3200" dirty="0" smtClean="0">
                <a:solidFill>
                  <a:srgbClr val="242021"/>
                </a:solidFill>
              </a:rPr>
              <a:t>was </a:t>
            </a:r>
            <a:r>
              <a:rPr lang="en-US" sz="3200" dirty="0" smtClean="0">
                <a:solidFill>
                  <a:srgbClr val="3077B4"/>
                </a:solidFill>
              </a:rPr>
              <a:t>an eye-opening </a:t>
            </a:r>
            <a:r>
              <a:rPr lang="en-US" sz="3200" dirty="0" smtClean="0">
                <a:solidFill>
                  <a:srgbClr val="242021"/>
                </a:solidFill>
              </a:rPr>
              <a:t>/ </a:t>
            </a:r>
            <a:r>
              <a:rPr lang="en-US" sz="3200" dirty="0" smtClean="0">
                <a:solidFill>
                  <a:srgbClr val="3077B4"/>
                </a:solidFill>
              </a:rPr>
              <a:t>a live-streamed </a:t>
            </a:r>
            <a:r>
              <a:rPr lang="en-US" sz="3200" dirty="0" smtClean="0">
                <a:solidFill>
                  <a:srgbClr val="242021"/>
                </a:solidFill>
              </a:rPr>
              <a:t>experience</a:t>
            </a:r>
            <a:r>
              <a:rPr lang="en-US" sz="3200" dirty="0">
                <a:solidFill>
                  <a:srgbClr val="242021"/>
                </a:solidFill>
              </a:rPr>
              <a:t>.</a:t>
            </a:r>
            <a:br>
              <a:rPr lang="en-US" sz="3200" dirty="0">
                <a:solidFill>
                  <a:srgbClr val="242021"/>
                </a:solidFill>
              </a:rPr>
            </a:br>
            <a:r>
              <a:rPr lang="en-US" sz="3200" b="1" dirty="0">
                <a:solidFill>
                  <a:srgbClr val="E36427"/>
                </a:solidFill>
              </a:rPr>
              <a:t>2. </a:t>
            </a:r>
            <a:r>
              <a:rPr lang="en-US" sz="3200" dirty="0" smtClean="0">
                <a:solidFill>
                  <a:srgbClr val="242021"/>
                </a:solidFill>
              </a:rPr>
              <a:t>Mark </a:t>
            </a:r>
            <a:r>
              <a:rPr lang="en-US" sz="3200" dirty="0">
                <a:solidFill>
                  <a:srgbClr val="242021"/>
                </a:solidFill>
              </a:rPr>
              <a:t>was awarded for his </a:t>
            </a:r>
            <a:r>
              <a:rPr lang="en-US" sz="3200" dirty="0" smtClean="0">
                <a:solidFill>
                  <a:srgbClr val="3077B4"/>
                </a:solidFill>
              </a:rPr>
              <a:t>contribute </a:t>
            </a:r>
            <a:r>
              <a:rPr lang="en-US" sz="3200" dirty="0" smtClean="0">
                <a:solidFill>
                  <a:srgbClr val="242021"/>
                </a:solidFill>
              </a:rPr>
              <a:t>/ </a:t>
            </a:r>
            <a:r>
              <a:rPr lang="en-US" sz="3200" dirty="0" smtClean="0">
                <a:solidFill>
                  <a:srgbClr val="3077B4"/>
                </a:solidFill>
              </a:rPr>
              <a:t>contribution </a:t>
            </a:r>
            <a:r>
              <a:rPr lang="en-US" sz="3200" dirty="0">
                <a:solidFill>
                  <a:srgbClr val="242021"/>
                </a:solidFill>
              </a:rPr>
              <a:t>to promoting </a:t>
            </a:r>
            <a:r>
              <a:rPr lang="en-US" sz="3200" dirty="0" smtClean="0">
                <a:solidFill>
                  <a:srgbClr val="242021"/>
                </a:solidFill>
              </a:rPr>
              <a:t>traditional music</a:t>
            </a:r>
            <a:r>
              <a:rPr lang="en-US" sz="3200" dirty="0">
                <a:solidFill>
                  <a:srgbClr val="242021"/>
                </a:solidFill>
              </a:rPr>
              <a:t>.</a:t>
            </a:r>
            <a:br>
              <a:rPr lang="en-US" sz="3200" dirty="0">
                <a:solidFill>
                  <a:srgbClr val="242021"/>
                </a:solidFill>
              </a:rPr>
            </a:br>
            <a:r>
              <a:rPr lang="en-US" sz="3200" b="1" dirty="0">
                <a:solidFill>
                  <a:srgbClr val="E36427"/>
                </a:solidFill>
              </a:rPr>
              <a:t>3. </a:t>
            </a:r>
            <a:r>
              <a:rPr lang="en-US" sz="3200" dirty="0" smtClean="0">
                <a:solidFill>
                  <a:srgbClr val="242021"/>
                </a:solidFill>
              </a:rPr>
              <a:t>You </a:t>
            </a:r>
            <a:r>
              <a:rPr lang="en-US" sz="3200" dirty="0">
                <a:solidFill>
                  <a:srgbClr val="242021"/>
                </a:solidFill>
              </a:rPr>
              <a:t>need to have strong </a:t>
            </a:r>
            <a:r>
              <a:rPr lang="en-US" sz="3200" dirty="0" smtClean="0">
                <a:solidFill>
                  <a:srgbClr val="3077B4"/>
                </a:solidFill>
              </a:rPr>
              <a:t>leader </a:t>
            </a:r>
            <a:r>
              <a:rPr lang="en-US" sz="3200" dirty="0" smtClean="0">
                <a:solidFill>
                  <a:srgbClr val="242021"/>
                </a:solidFill>
              </a:rPr>
              <a:t>/ </a:t>
            </a:r>
            <a:r>
              <a:rPr lang="en-US" sz="3200" dirty="0" smtClean="0">
                <a:solidFill>
                  <a:srgbClr val="3077B4"/>
                </a:solidFill>
              </a:rPr>
              <a:t>leadership </a:t>
            </a:r>
            <a:r>
              <a:rPr lang="en-US" sz="3200" dirty="0">
                <a:solidFill>
                  <a:srgbClr val="242021"/>
                </a:solidFill>
              </a:rPr>
              <a:t>skills to manage the project.</a:t>
            </a:r>
            <a:br>
              <a:rPr lang="en-US" sz="3200" dirty="0">
                <a:solidFill>
                  <a:srgbClr val="242021"/>
                </a:solidFill>
              </a:rPr>
            </a:br>
            <a:r>
              <a:rPr lang="en-US" sz="3200" b="1" dirty="0">
                <a:solidFill>
                  <a:srgbClr val="E36427"/>
                </a:solidFill>
              </a:rPr>
              <a:t>4. </a:t>
            </a:r>
            <a:r>
              <a:rPr lang="en-US" sz="3200" dirty="0" smtClean="0">
                <a:solidFill>
                  <a:srgbClr val="242021"/>
                </a:solidFill>
              </a:rPr>
              <a:t>This </a:t>
            </a:r>
            <a:r>
              <a:rPr lang="en-US" sz="3200" dirty="0" err="1">
                <a:solidFill>
                  <a:srgbClr val="242021"/>
                </a:solidFill>
              </a:rPr>
              <a:t>programme</a:t>
            </a:r>
            <a:r>
              <a:rPr lang="en-US" sz="3200" dirty="0">
                <a:solidFill>
                  <a:srgbClr val="242021"/>
                </a:solidFill>
              </a:rPr>
              <a:t> tries to </a:t>
            </a:r>
            <a:r>
              <a:rPr lang="en-US" sz="3200" dirty="0" smtClean="0">
                <a:solidFill>
                  <a:srgbClr val="242021"/>
                </a:solidFill>
              </a:rPr>
              <a:t>encourage </a:t>
            </a:r>
            <a:r>
              <a:rPr lang="en-US" sz="3200" dirty="0" smtClean="0">
                <a:solidFill>
                  <a:srgbClr val="3077B4"/>
                </a:solidFill>
              </a:rPr>
              <a:t>culture </a:t>
            </a:r>
            <a:r>
              <a:rPr lang="en-US" sz="3200" dirty="0" smtClean="0">
                <a:solidFill>
                  <a:srgbClr val="242021"/>
                </a:solidFill>
              </a:rPr>
              <a:t>/ </a:t>
            </a:r>
            <a:r>
              <a:rPr lang="en-US" sz="3200" dirty="0" smtClean="0">
                <a:solidFill>
                  <a:srgbClr val="3077B4"/>
                </a:solidFill>
              </a:rPr>
              <a:t>cultural </a:t>
            </a:r>
            <a:r>
              <a:rPr lang="en-US" sz="3200" dirty="0">
                <a:solidFill>
                  <a:srgbClr val="242021"/>
                </a:solidFill>
              </a:rPr>
              <a:t>exchanges </a:t>
            </a:r>
            <a:r>
              <a:rPr lang="en-US" sz="3200" dirty="0" smtClean="0">
                <a:solidFill>
                  <a:srgbClr val="242021"/>
                </a:solidFill>
              </a:rPr>
              <a:t>among ASEAN countries</a:t>
            </a:r>
            <a:r>
              <a:rPr lang="en-US" sz="3200" dirty="0">
                <a:solidFill>
                  <a:srgbClr val="242021"/>
                </a:solidFill>
              </a:rPr>
              <a:t>.</a:t>
            </a:r>
            <a:r>
              <a:rPr lang="en-US" sz="3200" dirty="0"/>
              <a:t>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192108" y="2145323"/>
            <a:ext cx="2637692" cy="650631"/>
          </a:xfrm>
          <a:prstGeom prst="roundRect">
            <a:avLst/>
          </a:prstGeom>
          <a:noFill/>
          <a:ln w="57150">
            <a:solidFill>
              <a:srgbClr val="E364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7520354" y="3060525"/>
            <a:ext cx="2309446" cy="650631"/>
          </a:xfrm>
          <a:prstGeom prst="roundRect">
            <a:avLst/>
          </a:prstGeom>
          <a:noFill/>
          <a:ln w="57150">
            <a:solidFill>
              <a:srgbClr val="E364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605954" y="4046867"/>
            <a:ext cx="1887415" cy="650631"/>
          </a:xfrm>
          <a:prstGeom prst="roundRect">
            <a:avLst/>
          </a:prstGeom>
          <a:noFill/>
          <a:ln w="57150">
            <a:solidFill>
              <a:srgbClr val="E364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8510954" y="5031966"/>
            <a:ext cx="1441938" cy="650631"/>
          </a:xfrm>
          <a:prstGeom prst="roundRect">
            <a:avLst/>
          </a:prstGeom>
          <a:noFill/>
          <a:ln w="57150">
            <a:solidFill>
              <a:srgbClr val="E364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3" grpId="0" animBg="1"/>
      <p:bldP spid="14" grpId="0" animBg="1"/>
      <p:bldP spid="15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60982" y="960330"/>
            <a:ext cx="9922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Circle the underline part that is incorrect in each of the following sentence. Then correct it.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LOOKING BACK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6113F6-1058-4AB3-A320-0E8FD4899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0815" y="1914437"/>
            <a:ext cx="5190369" cy="481962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93FA9DA-A228-4B47-B629-0D0B66EAF104}"/>
              </a:ext>
            </a:extLst>
          </p:cNvPr>
          <p:cNvSpPr/>
          <p:nvPr/>
        </p:nvSpPr>
        <p:spPr>
          <a:xfrm>
            <a:off x="7449671" y="2277035"/>
            <a:ext cx="340658" cy="286871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FA000F2-6B88-4D8A-92EF-7587297D9D89}"/>
              </a:ext>
            </a:extLst>
          </p:cNvPr>
          <p:cNvSpPr/>
          <p:nvPr/>
        </p:nvSpPr>
        <p:spPr>
          <a:xfrm>
            <a:off x="6143017" y="4876799"/>
            <a:ext cx="340658" cy="286871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ACD5C70-E328-4484-8154-62DB593C9D1B}"/>
              </a:ext>
            </a:extLst>
          </p:cNvPr>
          <p:cNvSpPr/>
          <p:nvPr/>
        </p:nvSpPr>
        <p:spPr>
          <a:xfrm>
            <a:off x="6143017" y="6185648"/>
            <a:ext cx="340658" cy="286871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504FDAE-F789-4427-8519-02C19D73423A}"/>
              </a:ext>
            </a:extLst>
          </p:cNvPr>
          <p:cNvSpPr/>
          <p:nvPr/>
        </p:nvSpPr>
        <p:spPr>
          <a:xfrm>
            <a:off x="4195482" y="3576918"/>
            <a:ext cx="340658" cy="286871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8611FFC-0147-41AE-A6BF-43B9130364FE}"/>
              </a:ext>
            </a:extLst>
          </p:cNvPr>
          <p:cNvCxnSpPr/>
          <p:nvPr/>
        </p:nvCxnSpPr>
        <p:spPr>
          <a:xfrm>
            <a:off x="7790329" y="2420470"/>
            <a:ext cx="112955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821A607-3401-4BC0-98C2-AC3DE6E2135D}"/>
              </a:ext>
            </a:extLst>
          </p:cNvPr>
          <p:cNvCxnSpPr>
            <a:cxnSpLocks/>
          </p:cNvCxnSpPr>
          <p:nvPr/>
        </p:nvCxnSpPr>
        <p:spPr>
          <a:xfrm flipH="1">
            <a:off x="3025491" y="3738282"/>
            <a:ext cx="116999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F5DBD6E-521E-44C3-9355-86A1852D0A20}"/>
              </a:ext>
            </a:extLst>
          </p:cNvPr>
          <p:cNvCxnSpPr/>
          <p:nvPr/>
        </p:nvCxnSpPr>
        <p:spPr>
          <a:xfrm>
            <a:off x="6483675" y="5020234"/>
            <a:ext cx="112955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B41D98-8354-4DC6-8BCE-801B569BF197}"/>
              </a:ext>
            </a:extLst>
          </p:cNvPr>
          <p:cNvCxnSpPr>
            <a:cxnSpLocks/>
          </p:cNvCxnSpPr>
          <p:nvPr/>
        </p:nvCxnSpPr>
        <p:spPr>
          <a:xfrm>
            <a:off x="8492962" y="6329083"/>
            <a:ext cx="103652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A0402DC-FB16-44BB-8E94-40F327FF184C}"/>
              </a:ext>
            </a:extLst>
          </p:cNvPr>
          <p:cNvSpPr txBox="1"/>
          <p:nvPr/>
        </p:nvSpPr>
        <p:spPr>
          <a:xfrm>
            <a:off x="9031842" y="2114492"/>
            <a:ext cx="2334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discussing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333FAC2-BD87-4145-B1CD-537E0FD9AB55}"/>
              </a:ext>
            </a:extLst>
          </p:cNvPr>
          <p:cNvSpPr txBox="1"/>
          <p:nvPr/>
        </p:nvSpPr>
        <p:spPr>
          <a:xfrm>
            <a:off x="937262" y="3427965"/>
            <a:ext cx="2334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Organising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4B0D5A-78D8-49EF-9F3D-64D5E5F41F44}"/>
              </a:ext>
            </a:extLst>
          </p:cNvPr>
          <p:cNvSpPr txBox="1"/>
          <p:nvPr/>
        </p:nvSpPr>
        <p:spPr>
          <a:xfrm>
            <a:off x="7752454" y="4723072"/>
            <a:ext cx="2334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translating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26985A6-C36B-40EF-85F9-E3A4FEC6640B}"/>
              </a:ext>
            </a:extLst>
          </p:cNvPr>
          <p:cNvSpPr txBox="1"/>
          <p:nvPr/>
        </p:nvSpPr>
        <p:spPr>
          <a:xfrm>
            <a:off x="9660642" y="6036695"/>
            <a:ext cx="2334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participating</a:t>
            </a:r>
          </a:p>
        </p:txBody>
      </p:sp>
    </p:spTree>
    <p:extLst>
      <p:ext uri="{BB962C8B-B14F-4D97-AF65-F5344CB8AC3E}">
        <p14:creationId xmlns:p14="http://schemas.microsoft.com/office/powerpoint/2010/main" val="263023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 animBg="1"/>
      <p:bldP spid="22" grpId="0" animBg="1"/>
      <p:bldP spid="23" grpId="0" animBg="1"/>
      <p:bldP spid="24" grpId="0" animBg="1"/>
      <p:bldP spid="32" grpId="0"/>
      <p:bldP spid="33" grpId="0"/>
      <p:bldP spid="34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PROJECT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8970B3-CD67-4B77-B4CE-E570F40FDA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7" b="3156"/>
          <a:stretch/>
        </p:blipFill>
        <p:spPr>
          <a:xfrm>
            <a:off x="0" y="893201"/>
            <a:ext cx="4012422" cy="60082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18EB67-02E2-4BB6-8364-23BB4F3600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8131"/>
          <a:stretch/>
        </p:blipFill>
        <p:spPr>
          <a:xfrm>
            <a:off x="4223437" y="1055437"/>
            <a:ext cx="4465815" cy="22130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0E1F6D-ABB7-42B0-A7A5-170CC58982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871"/>
          <a:stretch/>
        </p:blipFill>
        <p:spPr>
          <a:xfrm>
            <a:off x="7070395" y="3614726"/>
            <a:ext cx="4566216" cy="297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4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38322" y="117329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494" y="107765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2917" y="1139206"/>
            <a:ext cx="79470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1092917" y="1969986"/>
            <a:ext cx="10124040" cy="2970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Review the vocabulary and grammar of Unit 4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Apply what you have learnt (vocabulary and grammar) into practice through a project.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954" y="2178701"/>
            <a:ext cx="8753494" cy="1458427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  <a:cs typeface="Arial" panose="020B0604020202020204" pitchFamily="34" charset="0"/>
              </a:rPr>
              <a:t>Do exercises 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  <a:cs typeface="Arial" panose="020B0604020202020204" pitchFamily="34" charset="0"/>
              </a:rPr>
              <a:t>Prepare for Unit 5.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05954" y="119560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126" y="109995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8732" y="109995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600" b="1" dirty="0"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1A5CFC-C6B5-7855-25B9-C1C80FA15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653" y="1924078"/>
            <a:ext cx="4935941" cy="470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182" y="612130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Website: </a:t>
            </a:r>
            <a:r>
              <a:rPr lang="en-US" sz="1600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hoclieu.vn</a:t>
            </a: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600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facebook.com</a:t>
            </a:r>
            <a:r>
              <a:rPr lang="en-US" sz="1600" b="1" i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1600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www.tienganhglobalsuccess.vn</a:t>
            </a:r>
            <a:endParaRPr lang="en-US" sz="1600" b="1" i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82863" y="2765767"/>
            <a:ext cx="6559291" cy="739240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LOOKING BACK AND PROJECT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920834" y="2836123"/>
            <a:ext cx="2082254" cy="606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26532"/>
                </a:solidFill>
                <a:latin typeface="Bookman Old Style" pitchFamily="18" charset="0"/>
              </a:rPr>
              <a:t>LESSON 8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</p:grpSpPr>
        <p:sp>
          <p:nvSpPr>
            <p:cNvPr id="9" name="Rectangle 8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103419" y="436422"/>
            <a:ext cx="812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FacebookK&amp;TBold"/>
                <a:ea typeface="+mn-ea"/>
                <a:cs typeface="+mn-cs"/>
              </a:rPr>
              <a:t>Asean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FacebookK&amp;TBold"/>
                <a:ea typeface="+mn-ea"/>
              </a:rPr>
              <a:t> and Viet Nam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Facebook K&amp;T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88622" y="177153"/>
            <a:ext cx="1267591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026" name="Picture 2" descr="revisión Logo | Herramienta de diseño de logotipos gratuita de Flaming Text">
            <a:extLst>
              <a:ext uri="{FF2B5EF4-FFF2-40B4-BE49-F238E27FC236}">
                <a16:creationId xmlns:a16="http://schemas.microsoft.com/office/drawing/2014/main" id="{C2C7DC57-C7B8-FD41-350E-3CB76C2200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784" b="30610"/>
          <a:stretch/>
        </p:blipFill>
        <p:spPr bwMode="auto">
          <a:xfrm>
            <a:off x="598785" y="4059368"/>
            <a:ext cx="10994430" cy="194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38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414418" y="1319732"/>
            <a:ext cx="1883767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66299" y="2766539"/>
            <a:ext cx="2327633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LOOKING BACK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380936" y="3957714"/>
            <a:ext cx="1950733" cy="710205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PROJECT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07693" y="1413255"/>
            <a:ext cx="4879383" cy="699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Game: Odd one out! – The ASEAN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007694" y="2592731"/>
            <a:ext cx="4879384" cy="10854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Pronunciation: Elision of vowels</a:t>
            </a:r>
          </a:p>
          <a:p>
            <a:r>
              <a:rPr lang="en-GB" dirty="0">
                <a:solidFill>
                  <a:schemeClr val="tx1"/>
                </a:solidFill>
              </a:rPr>
              <a:t>Vocabulary: ASEAN</a:t>
            </a:r>
          </a:p>
          <a:p>
            <a:r>
              <a:rPr lang="en-GB" dirty="0">
                <a:solidFill>
                  <a:schemeClr val="tx1"/>
                </a:solidFill>
              </a:rPr>
              <a:t>Grammar: </a:t>
            </a:r>
            <a:r>
              <a:rPr lang="en-US" dirty="0">
                <a:solidFill>
                  <a:schemeClr val="tx1"/>
                </a:solidFill>
              </a:rPr>
              <a:t>Gerunds as subjects and objects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7694" y="3916879"/>
            <a:ext cx="4879385" cy="10284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cap="small" dirty="0">
                <a:solidFill>
                  <a:schemeClr val="tx1"/>
                </a:solidFill>
              </a:rPr>
              <a:t>THE COLOURS OF ASEAN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298185" y="1647434"/>
            <a:ext cx="931931" cy="1119105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356303" y="3094240"/>
            <a:ext cx="709996" cy="863473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950166" y="5198318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CONSOLIDATION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stCxn id="24" idx="3"/>
            <a:endCxn id="31" idx="0"/>
          </p:cNvCxnSpPr>
          <p:nvPr/>
        </p:nvCxnSpPr>
        <p:spPr>
          <a:xfrm>
            <a:off x="3331669" y="4312817"/>
            <a:ext cx="709997" cy="885501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007694" y="5165962"/>
            <a:ext cx="4879382" cy="7602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- Wrap up</a:t>
            </a:r>
          </a:p>
          <a:p>
            <a:r>
              <a:rPr lang="en-US" dirty="0">
                <a:solidFill>
                  <a:schemeClr val="tx1"/>
                </a:solidFill>
              </a:rPr>
              <a:t>- Homework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456729" y="307352"/>
            <a:ext cx="5913905" cy="45189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LOOKING BACK AND PROJECT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anose="0204060305050602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448234" y="319867"/>
            <a:ext cx="1887408" cy="4393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26532"/>
                </a:solidFill>
                <a:latin typeface="Bookman Old Style" pitchFamily="18" charset="0"/>
              </a:rPr>
              <a:t>LESSON 8</a:t>
            </a: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5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ASEAN</a:t>
            </a:r>
            <a:r>
              <a:rPr lang="en-US" sz="5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ODD ONE OUT</a:t>
            </a:r>
            <a:endParaRPr lang="th-TH" sz="5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C:\Users\Owner\Pictures\ASEA000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9561" y="1502860"/>
            <a:ext cx="4011619" cy="2679145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CD2A6D-F37E-32BF-C300-E00006B9DE0E}"/>
              </a:ext>
            </a:extLst>
          </p:cNvPr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B86FC2-BC30-AD76-1C2F-7B497D22C569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u="sng" dirty="0"/>
              <a:t>EXAMPLE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Which one doesn’t belong here?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3498" y="1734791"/>
            <a:ext cx="8229600" cy="3196952"/>
          </a:xfrm>
        </p:spPr>
        <p:txBody>
          <a:bodyPr>
            <a:normAutofit/>
          </a:bodyPr>
          <a:lstStyle/>
          <a:p>
            <a:endParaRPr lang="en-US" sz="3200" dirty="0"/>
          </a:p>
          <a:p>
            <a:pPr>
              <a:buNone/>
            </a:pPr>
            <a:r>
              <a:rPr lang="en-US" sz="3200" dirty="0"/>
              <a:t>A:	Banana</a:t>
            </a:r>
          </a:p>
          <a:p>
            <a:pPr>
              <a:buNone/>
            </a:pPr>
            <a:r>
              <a:rPr lang="en-US" sz="3200" dirty="0"/>
              <a:t>B:	Apple</a:t>
            </a:r>
          </a:p>
          <a:p>
            <a:pPr>
              <a:buNone/>
            </a:pPr>
            <a:r>
              <a:rPr lang="en-US" sz="3200" dirty="0"/>
              <a:t>C:	Carrot</a:t>
            </a:r>
          </a:p>
          <a:p>
            <a:pPr>
              <a:buNone/>
            </a:pPr>
            <a:r>
              <a:rPr lang="en-US" sz="3200" dirty="0"/>
              <a:t>D:	Watermelon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23592" y="4931743"/>
            <a:ext cx="72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C:  Carrot</a:t>
            </a:r>
            <a:endParaRPr lang="th-TH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87857" y="5651110"/>
            <a:ext cx="9016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C00000"/>
                </a:solidFill>
              </a:rPr>
              <a:t>Why?	A carrot is a vegetable, the others are fruits.</a:t>
            </a:r>
            <a:endParaRPr lang="th-TH" sz="28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542" y="98361"/>
            <a:ext cx="11737074" cy="1609344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B: It is the Dutch flag.</a:t>
            </a:r>
            <a:br>
              <a:rPr lang="en-US" sz="4000" dirty="0">
                <a:solidFill>
                  <a:srgbClr val="C00000"/>
                </a:solidFill>
              </a:rPr>
            </a:br>
            <a:r>
              <a:rPr lang="en-US" sz="4000" dirty="0"/>
              <a:t>The Netherlands is not a member </a:t>
            </a:r>
            <a:r>
              <a:rPr lang="en-US" sz="4000"/>
              <a:t>of </a:t>
            </a:r>
            <a:r>
              <a:rPr lang="en-US" sz="4000" smtClean="0"/>
              <a:t>ASEAN.</a:t>
            </a:r>
            <a:endParaRPr lang="th-TH" sz="4000" dirty="0"/>
          </a:p>
        </p:txBody>
      </p:sp>
      <p:pic>
        <p:nvPicPr>
          <p:cNvPr id="4" name="Picture 2" descr="C:\Users\Owner\Pictures\CAMB000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9479" y="1887396"/>
            <a:ext cx="3231510" cy="2165444"/>
          </a:xfrm>
          <a:prstGeom prst="rect">
            <a:avLst/>
          </a:prstGeom>
          <a:noFill/>
        </p:spPr>
      </p:pic>
      <p:pic>
        <p:nvPicPr>
          <p:cNvPr id="5" name="Picture 2" descr="C:\Users\Owner\Pictures\LAOS000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9478" y="4316740"/>
            <a:ext cx="3231509" cy="2165444"/>
          </a:xfrm>
          <a:prstGeom prst="rect">
            <a:avLst/>
          </a:prstGeom>
          <a:noFill/>
        </p:spPr>
      </p:pic>
      <p:pic>
        <p:nvPicPr>
          <p:cNvPr id="6" name="Picture 2" descr="C:\Users\Owner\Pictures\MYAN000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70934" y="4319976"/>
            <a:ext cx="3280590" cy="2162207"/>
          </a:xfrm>
          <a:prstGeom prst="rect">
            <a:avLst/>
          </a:prstGeom>
          <a:noFill/>
        </p:spPr>
      </p:pic>
      <p:pic>
        <p:nvPicPr>
          <p:cNvPr id="18434" name="Picture 2" descr="http://t1.gstatic.com/images?q=tbn:ANd9GcRvZPeETLA2ifPFcE4JU_SZfcxeUzaOoLqXmMmmofyrTWW5rvy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70934" y="1887395"/>
            <a:ext cx="3231510" cy="2165445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E990CFA-6FF7-AFBA-4DAA-0F973E6E00F1}"/>
              </a:ext>
            </a:extLst>
          </p:cNvPr>
          <p:cNvSpPr/>
          <p:nvPr/>
        </p:nvSpPr>
        <p:spPr>
          <a:xfrm>
            <a:off x="1296548" y="2658071"/>
            <a:ext cx="6238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3B2808-7E25-8120-FA48-40E84A9485E5}"/>
              </a:ext>
            </a:extLst>
          </p:cNvPr>
          <p:cNvSpPr/>
          <p:nvPr/>
        </p:nvSpPr>
        <p:spPr>
          <a:xfrm>
            <a:off x="1304562" y="4937797"/>
            <a:ext cx="607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BA9D85-CCFC-8B40-1A68-D8EA7A0767BF}"/>
              </a:ext>
            </a:extLst>
          </p:cNvPr>
          <p:cNvSpPr/>
          <p:nvPr/>
        </p:nvSpPr>
        <p:spPr>
          <a:xfrm>
            <a:off x="6489698" y="2658070"/>
            <a:ext cx="5966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9BE3F2-41B4-0507-BC24-E419941EB9D8}"/>
              </a:ext>
            </a:extLst>
          </p:cNvPr>
          <p:cNvSpPr/>
          <p:nvPr/>
        </p:nvSpPr>
        <p:spPr>
          <a:xfrm>
            <a:off x="6486849" y="4937796"/>
            <a:ext cx="6303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9563" y="109660"/>
            <a:ext cx="9592875" cy="115228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C: Washington is not in the </a:t>
            </a:r>
            <a:r>
              <a:rPr lang="en-US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Southeast </a:t>
            </a:r>
            <a:r>
              <a:rPr lang="en-US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Asia.</a:t>
            </a:r>
            <a:endParaRPr lang="th-TH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568" y="1343484"/>
            <a:ext cx="10577015" cy="44977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A.	Bangkok			B.	Manila</a:t>
            </a:r>
          </a:p>
          <a:p>
            <a:endParaRPr lang="en-US" sz="4400" dirty="0"/>
          </a:p>
          <a:p>
            <a:endParaRPr lang="en-US" sz="4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4400" dirty="0"/>
              <a:t>C.	Washington		D.	</a:t>
            </a:r>
            <a:r>
              <a:rPr lang="en-US" sz="4400" dirty="0" err="1"/>
              <a:t>Naypyidaw</a:t>
            </a:r>
            <a:r>
              <a:rPr lang="en-US" sz="4400" dirty="0"/>
              <a:t>	</a:t>
            </a:r>
            <a:endParaRPr lang="th-TH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30642D-1D52-EED5-9613-FBD85D4C4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399" y="2048522"/>
            <a:ext cx="2666965" cy="1779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02399D-E84E-568A-72EE-9971477DC1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19"/>
          <a:stretch/>
        </p:blipFill>
        <p:spPr>
          <a:xfrm>
            <a:off x="7401636" y="2034069"/>
            <a:ext cx="2666965" cy="17938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8C7B7D-204F-653B-F006-C8E12F6C98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34" r="14925"/>
          <a:stretch/>
        </p:blipFill>
        <p:spPr>
          <a:xfrm>
            <a:off x="2123399" y="4757237"/>
            <a:ext cx="2666965" cy="17454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3B5BFE-4F20-9834-05BA-6F6AD7C38F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628"/>
          <a:stretch/>
        </p:blipFill>
        <p:spPr>
          <a:xfrm>
            <a:off x="7401636" y="4751105"/>
            <a:ext cx="2666965" cy="1751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0947" y="-81887"/>
            <a:ext cx="10058400" cy="1609344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A: It is </a:t>
            </a:r>
            <a:r>
              <a:rPr lang="en-US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10 dollar bill.</a:t>
            </a:r>
            <a:endParaRPr lang="th-TH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rc_mi" descr="http://www.banknotes.com/SG4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04300" y="3901042"/>
            <a:ext cx="2664295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rc_mi" descr="http://www.banknotes.com/US5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1" y="1452315"/>
            <a:ext cx="266429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rc_mi" descr="http://www.banknotes.com/MY4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4300" y="1416311"/>
            <a:ext cx="266429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rc_mi" descr="http://www.happyphilatelic.com/banknote/Banknote_Polymer/plasticNotesImage/BnpBru$5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1" y="3901042"/>
            <a:ext cx="266429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52F633-ACE6-A91D-7224-2492E225DC2B}"/>
              </a:ext>
            </a:extLst>
          </p:cNvPr>
          <p:cNvSpPr/>
          <p:nvPr/>
        </p:nvSpPr>
        <p:spPr>
          <a:xfrm>
            <a:off x="1499534" y="2070771"/>
            <a:ext cx="6238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3365B8-634D-0B8A-1E9D-6A236728A1A8}"/>
              </a:ext>
            </a:extLst>
          </p:cNvPr>
          <p:cNvSpPr/>
          <p:nvPr/>
        </p:nvSpPr>
        <p:spPr>
          <a:xfrm>
            <a:off x="1510397" y="4664396"/>
            <a:ext cx="607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1B102E-975A-67AB-02EC-3FD5FB2DE880}"/>
              </a:ext>
            </a:extLst>
          </p:cNvPr>
          <p:cNvSpPr/>
          <p:nvPr/>
        </p:nvSpPr>
        <p:spPr>
          <a:xfrm>
            <a:off x="6692684" y="2070770"/>
            <a:ext cx="5966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0A3AC3-D18B-0901-F559-BFF0CE4C754B}"/>
              </a:ext>
            </a:extLst>
          </p:cNvPr>
          <p:cNvSpPr/>
          <p:nvPr/>
        </p:nvSpPr>
        <p:spPr>
          <a:xfrm>
            <a:off x="6692684" y="4664395"/>
            <a:ext cx="6303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5017" y="252619"/>
            <a:ext cx="7961967" cy="160934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B: Thailand is a country, </a:t>
            </a:r>
            <a:b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NOT </a:t>
            </a:r>
            <a:r>
              <a:rPr lang="en-US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language.</a:t>
            </a:r>
            <a:endParaRPr lang="th-TH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32CC5-7FF0-EC80-D6C5-FFC7D556F9E5}"/>
              </a:ext>
            </a:extLst>
          </p:cNvPr>
          <p:cNvSpPr txBox="1">
            <a:spLocks/>
          </p:cNvSpPr>
          <p:nvPr/>
        </p:nvSpPr>
        <p:spPr>
          <a:xfrm>
            <a:off x="1688911" y="2380714"/>
            <a:ext cx="8814178" cy="3064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 (Body)"/>
              </a:rPr>
              <a:t>A.	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 (Body)"/>
              </a:rPr>
              <a:t>Indonesian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 (Body)"/>
              </a:rPr>
              <a:t>	B.	Thailand</a:t>
            </a:r>
          </a:p>
          <a:p>
            <a:pPr marL="0" indent="0">
              <a:buNone/>
            </a:pP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 (Body)"/>
            </a:endParaRPr>
          </a:p>
          <a:p>
            <a:pPr marL="0" indent="0">
              <a:buFont typeface="Wingdings" pitchFamily="2" charset="2"/>
              <a:buNone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 (Body)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 (Body)"/>
              </a:rPr>
              <a:t>C.	English		D.	Malay	</a:t>
            </a:r>
            <a:endParaRPr lang="th-TH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 (Body)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Wood Type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C6AE0645-98FF-411B-B0E9-59ABD78A0CC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9183</TotalTime>
  <Words>275</Words>
  <PresentationFormat>Widescreen</PresentationFormat>
  <Paragraphs>91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Adobe Gothic Std B</vt:lpstr>
      <vt:lpstr>Cordia New</vt:lpstr>
      <vt:lpstr>IrisUPC</vt:lpstr>
      <vt:lpstr>Montserrat Medium</vt:lpstr>
      <vt:lpstr>Trebuchet MS (Body)</vt:lpstr>
      <vt:lpstr>Arial</vt:lpstr>
      <vt:lpstr>Bookman Old Style</vt:lpstr>
      <vt:lpstr>Calibri</vt:lpstr>
      <vt:lpstr>Calibri Light</vt:lpstr>
      <vt:lpstr>Georgia</vt:lpstr>
      <vt:lpstr>Myriad Pro</vt:lpstr>
      <vt:lpstr>Trebuchet MS</vt:lpstr>
      <vt:lpstr>UTM Facebook K&amp;T</vt:lpstr>
      <vt:lpstr>UTMFacebookK&amp;TBold</vt:lpstr>
      <vt:lpstr>Wingdings</vt:lpstr>
      <vt:lpstr>Office Theme</vt:lpstr>
      <vt:lpstr>Wood Type</vt:lpstr>
      <vt:lpstr>PowerPoint Presentation</vt:lpstr>
      <vt:lpstr>PowerPoint Presentation</vt:lpstr>
      <vt:lpstr>PowerPoint Presentation</vt:lpstr>
      <vt:lpstr>THE ASEAN  ODD ONE OUT</vt:lpstr>
      <vt:lpstr>EXAMPLE Which one doesn’t belong here?</vt:lpstr>
      <vt:lpstr>B: It is the Dutch flag. The Netherlands is not a member of ASEAN.</vt:lpstr>
      <vt:lpstr>C: Washington is not in the Southeast Asia.</vt:lpstr>
      <vt:lpstr>A: It is the US 10 dollar bill.</vt:lpstr>
      <vt:lpstr>B: Thailand is a country,   NOT a language.</vt:lpstr>
      <vt:lpstr>B: USA is not a country in the Southeast Asia .</vt:lpstr>
      <vt:lpstr>C: It is the flag of Indonesia,  the other flags are not ASEAN flags.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2023-06-14T01:53:35Z</dcterms:modified>
</cp:coreProperties>
</file>