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9"/>
  </p:notesMasterIdLst>
  <p:sldIdLst>
    <p:sldId id="256" r:id="rId6"/>
    <p:sldId id="258" r:id="rId7"/>
    <p:sldId id="257" r:id="rId8"/>
    <p:sldId id="269" r:id="rId9"/>
    <p:sldId id="259" r:id="rId10"/>
    <p:sldId id="279" r:id="rId11"/>
    <p:sldId id="312" r:id="rId12"/>
    <p:sldId id="274" r:id="rId13"/>
    <p:sldId id="272" r:id="rId14"/>
    <p:sldId id="270" r:id="rId15"/>
    <p:sldId id="280" r:id="rId16"/>
    <p:sldId id="276" r:id="rId17"/>
    <p:sldId id="282" r:id="rId18"/>
    <p:sldId id="313" r:id="rId19"/>
    <p:sldId id="314" r:id="rId20"/>
    <p:sldId id="292" r:id="rId21"/>
    <p:sldId id="315" r:id="rId22"/>
    <p:sldId id="316" r:id="rId23"/>
    <p:sldId id="299" r:id="rId24"/>
    <p:sldId id="281" r:id="rId25"/>
    <p:sldId id="260" r:id="rId26"/>
    <p:sldId id="318" r:id="rId27"/>
    <p:sldId id="317" r:id="rId28"/>
    <p:sldId id="319" r:id="rId29"/>
    <p:sldId id="320" r:id="rId30"/>
    <p:sldId id="321" r:id="rId31"/>
    <p:sldId id="301" r:id="rId32"/>
    <p:sldId id="295" r:id="rId33"/>
    <p:sldId id="275" r:id="rId34"/>
    <p:sldId id="298" r:id="rId35"/>
    <p:sldId id="308" r:id="rId36"/>
    <p:sldId id="262" r:id="rId37"/>
    <p:sldId id="267" r:id="rId38"/>
  </p:sldIdLst>
  <p:sldSz cx="18288000" cy="10287000"/>
  <p:notesSz cx="6858000" cy="9144000"/>
  <p:embeddedFontLst>
    <p:embeddedFont>
      <p:font typeface="Cambria Math" panose="02040503050406030204" pitchFamily="18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41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0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9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4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6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2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1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2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2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0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4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23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93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9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1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1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3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95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7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9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7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3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2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8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45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6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0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26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8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6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79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6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46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1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3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29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85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99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20.svg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12" Type="http://schemas.openxmlformats.org/officeDocument/2006/relationships/image" Target="../media/image5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14.png"/><Relationship Id="rId4" Type="http://schemas.openxmlformats.org/officeDocument/2006/relationships/image" Target="../media/image56.png"/><Relationship Id="rId9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7" Type="http://schemas.openxmlformats.org/officeDocument/2006/relationships/image" Target="../media/image14.png"/><Relationship Id="rId12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71.sv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39.svg"/><Relationship Id="rId12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51.png"/><Relationship Id="rId9" Type="http://schemas.openxmlformats.org/officeDocument/2006/relationships/image" Target="../media/image60.svg"/><Relationship Id="rId14" Type="http://schemas.openxmlformats.org/officeDocument/2006/relationships/image" Target="../media/image70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2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96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7" Type="http://schemas.openxmlformats.org/officeDocument/2006/relationships/image" Target="../media/image95.png"/><Relationship Id="rId2" Type="http://schemas.openxmlformats.org/officeDocument/2006/relationships/image" Target="../media/image9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0.svg"/><Relationship Id="rId9" Type="http://schemas.openxmlformats.org/officeDocument/2006/relationships/image" Target="../media/image10.png"/><Relationship Id="rId1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70.png"/><Relationship Id="rId2" Type="http://schemas.openxmlformats.org/officeDocument/2006/relationships/image" Target="../media/image14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15" Type="http://schemas.openxmlformats.org/officeDocument/2006/relationships/image" Target="../media/image99.png"/><Relationship Id="rId4" Type="http://schemas.openxmlformats.org/officeDocument/2006/relationships/image" Target="../media/image51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7" Type="http://schemas.openxmlformats.org/officeDocument/2006/relationships/image" Target="../media/image62.svg"/><Relationship Id="rId12" Type="http://schemas.openxmlformats.org/officeDocument/2006/relationships/image" Target="../media/image10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93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4.png"/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12" Type="http://schemas.openxmlformats.org/officeDocument/2006/relationships/image" Target="../media/image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7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106.png"/><Relationship Id="rId4" Type="http://schemas.openxmlformats.org/officeDocument/2006/relationships/image" Target="../media/image107.png"/><Relationship Id="rId9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3" Type="http://schemas.openxmlformats.org/officeDocument/2006/relationships/image" Target="../media/image8.svg"/><Relationship Id="rId21" Type="http://schemas.openxmlformats.org/officeDocument/2006/relationships/image" Target="../media/image21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24.png"/><Relationship Id="rId2" Type="http://schemas.openxmlformats.org/officeDocument/2006/relationships/image" Target="../media/image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24" Type="http://schemas.openxmlformats.org/officeDocument/2006/relationships/image" Target="../media/image21.svg"/><Relationship Id="rId5" Type="http://schemas.microsoft.com/office/2007/relationships/hdphoto" Target="../media/hdphoto1.wdp"/><Relationship Id="rId23" Type="http://schemas.openxmlformats.org/officeDocument/2006/relationships/image" Target="../media/image23.png"/><Relationship Id="rId19" Type="http://schemas.openxmlformats.org/officeDocument/2006/relationships/image" Target="../media/image19.png"/><Relationship Id="rId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.png"/><Relationship Id="rId3" Type="http://schemas.openxmlformats.org/officeDocument/2006/relationships/image" Target="../media/image8.svg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" Type="http://schemas.openxmlformats.org/officeDocument/2006/relationships/image" Target="../media/image4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8" Type="http://schemas.openxmlformats.org/officeDocument/2006/relationships/image" Target="../media/image56.svg"/><Relationship Id="rId18" Type="http://schemas.openxmlformats.org/officeDocument/2006/relationships/image" Target="../media/image32.png"/><Relationship Id="rId3" Type="http://schemas.openxmlformats.org/officeDocument/2006/relationships/image" Target="../media/image8.svg"/><Relationship Id="rId7" Type="http://schemas.openxmlformats.org/officeDocument/2006/relationships/image" Target="../media/image28.png"/><Relationship Id="rId12" Type="http://schemas.openxmlformats.org/officeDocument/2006/relationships/image" Target="../media/image60.svg"/><Relationship Id="rId17" Type="http://schemas.openxmlformats.org/officeDocument/2006/relationships/image" Target="../media/image31.png"/><Relationship Id="rId2" Type="http://schemas.openxmlformats.org/officeDocument/2006/relationships/image" Target="../media/image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5" Type="http://schemas.openxmlformats.org/officeDocument/2006/relationships/image" Target="../media/image29.png"/><Relationship Id="rId10" Type="http://schemas.openxmlformats.org/officeDocument/2006/relationships/image" Target="../media/image58.svg"/><Relationship Id="rId4" Type="http://schemas.openxmlformats.org/officeDocument/2006/relationships/image" Target="../media/image27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560506"/>
            <a:ext cx="18821401" cy="8726494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292765"/>
            <a:ext cx="1485723" cy="1392866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326372" y="9066161"/>
            <a:ext cx="1706755" cy="16171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7213" y="407101"/>
            <a:ext cx="501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33800" y="1409700"/>
            <a:ext cx="10628615" cy="1766509"/>
            <a:chOff x="1219199" y="2405876"/>
            <a:chExt cx="10628615" cy="1766509"/>
          </a:xfrm>
        </p:grpSpPr>
        <p:sp>
          <p:nvSpPr>
            <p:cNvPr id="2" name="Rectangle 1"/>
            <p:cNvSpPr/>
            <p:nvPr/>
          </p:nvSpPr>
          <p:spPr>
            <a:xfrm>
              <a:off x="1219199" y="2838333"/>
              <a:ext cx="1062861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x 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y,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–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1301125" y="2350792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2).11=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2)⋅17=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  <a:blipFill>
                <a:blip r:embed="rId8"/>
                <a:stretch>
                  <a:fillRect l="-1400" b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7386" y="8504908"/>
            <a:ext cx="1758937" cy="19328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=−22;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=−34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2364" y="228395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63850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81400" y="2985650"/>
            <a:ext cx="11732164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Mở rộng tính chất </a:t>
            </a: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endParaRPr lang="en-US" sz="6000" b="1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dãy </a:t>
            </a: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3037421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400" y="8772686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116" y="860475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11882" y="30092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0036" y="332085"/>
            <a:ext cx="1698753" cy="15925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225" y="1924665"/>
            <a:ext cx="1626625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368530" y="6057900"/>
            <a:ext cx="7572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  <a:blipFill>
                <a:blip r:embed="rId13"/>
                <a:stretch>
                  <a:fillRect l="-233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220125" y="6667500"/>
            <a:ext cx="16705127" cy="1835695"/>
            <a:chOff x="1220125" y="6432005"/>
            <a:chExt cx="16705127" cy="1835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err="1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𝑒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lệ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40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  <a:blipFill>
                  <a:blip r:embed="rId14"/>
                  <a:stretch>
                    <a:fillRect l="-1277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122224" y="3009900"/>
            <a:ext cx="13508175" cy="1262590"/>
            <a:chOff x="1122224" y="2980718"/>
            <a:chExt cx="13508175" cy="1262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122224" y="2980718"/>
              <a:ext cx="13508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2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017362" y="6593390"/>
            <a:ext cx="2645783" cy="293761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23894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tr9)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790700"/>
            <a:ext cx="17083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3:5:7.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4370" y="317837"/>
            <a:ext cx="6739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70" y="4954140"/>
            <a:ext cx="5356195" cy="4017146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879427" y="8450746"/>
            <a:ext cx="1510777" cy="14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4566609" y="6963914"/>
            <a:ext cx="2441775" cy="27111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07547" y="8523835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y, z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x + y + z = 450.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: 5 : 7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y, z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5; 7.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  <a:blipFill>
                <a:blip r:embed="rId12"/>
                <a:stretch>
                  <a:fillRect l="-1234" r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210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4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8"/>
          <a:srcRect t="30236"/>
          <a:stretch/>
        </p:blipFill>
        <p:spPr>
          <a:xfrm>
            <a:off x="15221370" y="7225988"/>
            <a:ext cx="2076029" cy="230501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11412" y="8641778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210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  <a:blipFill>
                <a:blip r:embed="rId12"/>
                <a:stretch>
                  <a:fillRect r="-995" b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337552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1021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105822" y="495300"/>
            <a:ext cx="417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5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689" y="1411909"/>
            <a:ext cx="148347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: 3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4.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1" y="5371393"/>
            <a:ext cx="5353602" cy="40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(triệu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2:3:4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  <a:blipFill>
                <a:blip r:embed="rId13"/>
                <a:stretch>
                  <a:fillRect l="-1283" r="-1319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2+3+4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72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=8.2=16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=8.3=24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=8.4=32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24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32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  <a:blipFill>
                <a:blip r:embed="rId13"/>
                <a:stretch>
                  <a:fillRect l="-1365" r="-1404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600200" y="9584551"/>
            <a:ext cx="21031665" cy="2095500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5421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58600" y="6201136"/>
            <a:ext cx="3349291" cy="3111468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026" y="323563"/>
            <a:ext cx="1338974" cy="1255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026" y="1955112"/>
            <a:ext cx="1722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vi-VN" sz="4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xây dựng một số phòng học cho một ngôi trường ở bản vùng khó khăn, người ta cần số tiền là 450 triệu đồng. Ba nhà từ thiện đã đóng góp số tiền đó theo tỉ lệ 3:5:7. Hỏi mỗi nhà từ thiện đã đóng góp bao nhiêu tiền?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80" y="5144148"/>
            <a:ext cx="6291020" cy="4268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773077" y="-1105543"/>
            <a:ext cx="8754979" cy="1713826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5658261" y="2331686"/>
            <a:ext cx="4122875" cy="115261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8376227"/>
            <a:ext cx="1339462" cy="14793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3300" y="1905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6.7: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23" name="Oval Callout 22"/>
          <p:cNvSpPr/>
          <p:nvPr/>
        </p:nvSpPr>
        <p:spPr>
          <a:xfrm>
            <a:off x="13482451" y="7197063"/>
            <a:ext cx="4513881" cy="2355297"/>
          </a:xfrm>
          <a:prstGeom prst="wedgeEllipseCallout">
            <a:avLst>
              <a:gd name="adj1" fmla="val 50853"/>
              <a:gd name="adj2" fmla="val 3923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11603" y="1004980"/>
            <a:ext cx="10395795" cy="1776320"/>
            <a:chOff x="149713" y="1937992"/>
            <a:chExt cx="10395795" cy="1776320"/>
          </a:xfrm>
        </p:grpSpPr>
        <p:sp>
          <p:nvSpPr>
            <p:cNvPr id="5" name="Rectangle 4"/>
            <p:cNvSpPr/>
            <p:nvPr/>
          </p:nvSpPr>
          <p:spPr>
            <a:xfrm>
              <a:off x="149713" y="2318321"/>
              <a:ext cx="1039579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</a:t>
              </a:r>
              <a:r>
                <a:rPr lang="en-US" sz="4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40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197499" y="2452219"/>
            <a:ext cx="1905000" cy="1815882"/>
            <a:chOff x="1828800" y="2980194"/>
            <a:chExt cx="1905000" cy="1815882"/>
          </a:xfrm>
        </p:grpSpPr>
        <p:pic>
          <p:nvPicPr>
            <p:cNvPr id="3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93650" y="4376306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9+11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=9.2=18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=11.2=22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  <a:blipFill>
                <a:blip r:embed="rId13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2325819" y="589828"/>
            <a:ext cx="1408990" cy="137359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0" y="342900"/>
            <a:ext cx="1143000" cy="1262350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-228600" y="9673729"/>
            <a:ext cx="19082770" cy="3242171"/>
            <a:chOff x="0" y="0"/>
            <a:chExt cx="4816593" cy="1021917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97547" y="8465051"/>
            <a:ext cx="1510777" cy="14314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39000" y="320814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6.8: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908717" y="2623502"/>
            <a:ext cx="1905000" cy="1815882"/>
            <a:chOff x="1828800" y="2980194"/>
            <a:chExt cx="1905000" cy="1815882"/>
          </a:xfrm>
        </p:grpSpPr>
        <p:pic>
          <p:nvPicPr>
            <p:cNvPr id="2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0110" y="1408348"/>
            <a:ext cx="9839553" cy="1144352"/>
            <a:chOff x="4640110" y="1028700"/>
            <a:chExt cx="9839553" cy="1144352"/>
          </a:xfrm>
        </p:grpSpPr>
        <p:sp>
          <p:nvSpPr>
            <p:cNvPr id="5" name="Rectangle 4"/>
            <p:cNvSpPr/>
            <p:nvPr/>
          </p:nvSpPr>
          <p:spPr>
            <a:xfrm>
              <a:off x="4640110" y="1028700"/>
              <a:ext cx="98395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- y = 8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17−21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=−34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=21.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  <a:blipFill>
                <a:blip r:embed="rId13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15152" y="8119109"/>
            <a:ext cx="6211912" cy="212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76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78088" y="2383326"/>
            <a:ext cx="12731823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b="1" dirty="0" smtClea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  <a:blipFill>
                <a:blip r:embed="rId5"/>
                <a:stretch>
                  <a:fillRect l="-6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  <a:blipFill>
                <a:blip r:embed="rId6"/>
                <a:stretch>
                  <a:fillRect l="-6823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  <a:blipFill>
                <a:blip r:embed="rId7"/>
                <a:stretch>
                  <a:fillRect l="-6422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  <a:blipFill>
                <a:blip r:embed="rId8"/>
                <a:stretch>
                  <a:fillRect l="-6606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3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494154" y="790472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90584" y="781478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𝒄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  <a:blipFill>
                <a:blip r:embed="rId5"/>
                <a:stretch>
                  <a:fillRect l="-1667" r="-1620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  <a:blipFill>
                <a:blip r:embed="rId6"/>
                <a:stretch>
                  <a:fillRect l="-664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  <a:blipFill>
                <a:blip r:embed="rId8"/>
                <a:stretch>
                  <a:fillRect l="-759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  <a:blipFill>
                <a:blip r:embed="rId9"/>
                <a:stretch>
                  <a:fillRect l="-7447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1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79170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494154" y="782083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  <a:blipFill>
                <a:blip r:embed="rId5"/>
                <a:stretch>
                  <a:fillRect l="-1906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  <a:blipFill>
                <a:blip r:embed="rId6"/>
                <a:stretch>
                  <a:fillRect l="-447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  <a:blipFill>
                <a:blip r:embed="rId7"/>
                <a:stretch>
                  <a:fillRect l="-477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  <a:blipFill>
                <a:blip r:embed="rId8"/>
                <a:stretch>
                  <a:fillRect l="-45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  <a:blipFill>
                <a:blip r:embed="rId9"/>
                <a:stretch>
                  <a:fillRect l="-482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  <a:blipFill>
                <a:blip r:embed="rId5"/>
                <a:stretch>
                  <a:fillRect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  <a:blipFill>
                <a:blip r:embed="rId6"/>
                <a:stretch>
                  <a:fillRect l="-54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=33;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  <a:blipFill>
                <a:blip r:embed="rId7"/>
                <a:stretch>
                  <a:fillRect l="-532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=44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  <a:blipFill>
                <a:blip r:embed="rId8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  <a:blipFill>
                <a:blip r:embed="rId9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66536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-1417839" y="9832120"/>
            <a:ext cx="21031665" cy="1344037"/>
            <a:chOff x="0" y="0"/>
            <a:chExt cx="28042220" cy="1792049"/>
          </a:xfrm>
        </p:grpSpPr>
        <p:pic>
          <p:nvPicPr>
            <p:cNvPr id="3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3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6575" y="8857582"/>
            <a:ext cx="1524713" cy="142941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71372" y="5823515"/>
            <a:ext cx="1273408" cy="1406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8400" y="2667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6.9: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789103" y="1333500"/>
            <a:ext cx="165844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0,95.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28851" y="3737922"/>
            <a:ext cx="1905000" cy="1815882"/>
            <a:chOff x="1828800" y="2980194"/>
            <a:chExt cx="1905000" cy="1815882"/>
          </a:xfrm>
        </p:grpSpPr>
        <p:pic>
          <p:nvPicPr>
            <p:cNvPr id="1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41508" y="5654086"/>
            <a:ext cx="1562099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=0,95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den>
                    </m:f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  <a:blipFill>
                <a:blip r:embed="rId14"/>
                <a:stretch>
                  <a:fillRect l="-1173" b="-5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=10.19=190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=10.20=200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190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  <a:blipFill>
                <a:blip r:embed="rId15"/>
                <a:stretch>
                  <a:fillRect l="-1437" r="-13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20−19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 dir="in"/>
      </p:transition>
    </mc:Choice>
    <mc:Fallback xmlns=""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397516"/>
            <a:ext cx="15849600" cy="7243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2583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97200" y="7581900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7560015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5498" y="4772386"/>
            <a:ext cx="10668000" cy="312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21: TÍNH CHẤT CỦA DÃY TỈ SỐ BẰNG NHAU</a:t>
            </a:r>
            <a:endParaRPr kumimoji="0" lang="en-US" sz="7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1616735"/>
            <a:ext cx="1588837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nn-NO" sz="6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nn-NO" sz="65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TỈ LỆ THỨC VÀ ĐẠI LƯỢNG TỈ LỆ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118" y="8420100"/>
            <a:ext cx="1483406" cy="16383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8400" y="266700"/>
            <a:ext cx="60197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6.10: 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–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tr.9) </a:t>
            </a:r>
            <a:endParaRPr lang="en-US" sz="4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63400" y="369570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7400" y="1062416"/>
            <a:ext cx="1607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7; 8; 9.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70" y="4916700"/>
            <a:ext cx="5460914" cy="4502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55697" y="84138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7+8+9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=7.5=35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=8.5=40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=9.5=45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7B, 7C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45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  <a:blipFill>
                <a:blip r:embed="rId13"/>
                <a:stretch>
                  <a:fillRect l="-1419" r="-1459" b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8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82740" y="4362816"/>
            <a:ext cx="5419460" cy="3371484"/>
            <a:chOff x="458641" y="4060178"/>
            <a:chExt cx="54194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458641" y="4688462"/>
              <a:ext cx="54194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“Luyện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tập chung</a:t>
              </a:r>
              <a:r>
                <a:rPr lang="vi-VN" sz="4000" b="1" dirty="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”</a:t>
              </a:r>
              <a:endPara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812250" y="2622535"/>
            <a:ext cx="1887894" cy="1601600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92539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98258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06436" y="2774935"/>
            <a:ext cx="105031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08017" y="5132285"/>
            <a:ext cx="1896357" cy="1653912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78553"/>
              <a:ext cx="1043391" cy="4537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06436" y="5143500"/>
            <a:ext cx="10331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Mở rộng tính chất cho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809557"/>
            <a:ext cx="5210128" cy="1483999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41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00400" y="3640354"/>
            <a:ext cx="1283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8693" y="8861147"/>
            <a:ext cx="642752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ĐÔI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60148" y="977991"/>
            <a:ext cx="16864263" cy="2003796"/>
            <a:chOff x="1927860" y="739398"/>
            <a:chExt cx="16864263" cy="2003796"/>
          </a:xfrm>
        </p:grpSpPr>
        <p:sp>
          <p:nvSpPr>
            <p:cNvPr id="2" name="Rectangle 1"/>
            <p:cNvSpPr/>
            <p:nvPr/>
          </p:nvSpPr>
          <p:spPr>
            <a:xfrm>
              <a:off x="1927860" y="1300305"/>
              <a:ext cx="168642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tỉ lệ thức           </a:t>
              </a:r>
              <a:r>
                <a:rPr lang="nl-NL" sz="4000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.Tính các tỉ số           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2+6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3+9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2−6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3−9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37694"/>
            <a:ext cx="1905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195592" y="2980194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8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  <a:blipFill>
                <a:blip r:embed="rId22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42580" y="6066764"/>
            <a:ext cx="3835820" cy="33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337" y="1333500"/>
            <a:ext cx="168642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 sánh hai tỉ số nhận được ở HĐ1 với các tỉ số trong tỉ lệ thức đã cho.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21846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6193" y="4272197"/>
            <a:ext cx="1678939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776" y="7124700"/>
            <a:ext cx="16891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HĐ1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033228" y="4085977"/>
            <a:ext cx="3540243" cy="555332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77906" y="2127821"/>
            <a:ext cx="1510416" cy="16681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56507" y="7239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83546" y="2470261"/>
            <a:ext cx="11811000" cy="5147734"/>
            <a:chOff x="304800" y="2026571"/>
            <a:chExt cx="11811000" cy="4321321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ular Callout 6"/>
            <p:cNvSpPr/>
            <p:nvPr/>
          </p:nvSpPr>
          <p:spPr>
            <a:xfrm>
              <a:off x="304800" y="2026571"/>
              <a:ext cx="11811000" cy="4321321"/>
            </a:xfrm>
            <a:prstGeom prst="wedgeRoundRectCallout">
              <a:avLst>
                <a:gd name="adj1" fmla="val 23167"/>
                <a:gd name="adj2" fmla="val 66027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38575" y="2319720"/>
              <a:ext cx="1064382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7321" y="647700"/>
            <a:ext cx="1511437" cy="1416972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6058" y="7084731"/>
            <a:ext cx="1620542" cy="2770157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10958" y="7048316"/>
            <a:ext cx="1575442" cy="2819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7321" y="5753100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565393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4869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316490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tr8)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7600" y="102839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8531923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9"/>
          <a:srcRect l="71258" t="36429"/>
          <a:stretch/>
        </p:blipFill>
        <p:spPr>
          <a:xfrm>
            <a:off x="16535400" y="7617643"/>
            <a:ext cx="1524000" cy="21811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0203" y="1586782"/>
            <a:ext cx="11822467" cy="1776320"/>
            <a:chOff x="990600" y="1638300"/>
            <a:chExt cx="11822467" cy="1776320"/>
          </a:xfrm>
        </p:grpSpPr>
        <p:sp>
          <p:nvSpPr>
            <p:cNvPr id="5" name="Rectangle 4"/>
            <p:cNvSpPr/>
            <p:nvPr/>
          </p:nvSpPr>
          <p:spPr>
            <a:xfrm>
              <a:off x="990600" y="2039589"/>
              <a:ext cx="1182246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32</a:t>
              </a:r>
              <a:r>
                <a: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b="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= 2.5 = 10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2 . 11 =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  <a:blipFill>
                <a:blip r:embed="rId11"/>
                <a:stretch>
                  <a:fillRect l="-1754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752600" y="3041834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1122</Words>
  <PresentationFormat>Custom</PresentationFormat>
  <Paragraphs>213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Cambria Math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2022-11-17T16:47:53Z</dcterms:modified>
  <dc:identifier>DAFKHsiNSS8</dc:identifier>
</cp:coreProperties>
</file>