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1" r:id="rId26"/>
    <p:sldId id="282" r:id="rId27"/>
    <p:sldId id="283" r:id="rId28"/>
    <p:sldId id="284" r:id="rId29"/>
    <p:sldId id="285" r:id="rId30"/>
    <p:sldId id="286" r:id="rId31"/>
    <p:sldId id="287" r:id="rId32"/>
    <p:sldId id="288" r:id="rId33"/>
    <p:sldId id="289" r:id="rId34"/>
    <p:sldId id="290" r:id="rId35"/>
    <p:sldId id="291" r:id="rId36"/>
    <p:sldId id="292" r:id="rId37"/>
    <p:sldId id="293" r:id="rId38"/>
    <p:sldId id="294" r:id="rId39"/>
    <p:sldId id="295" r:id="rId40"/>
    <p:sldId id="257" r:id="rId4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1266" y="-4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0" Type="http://schemas.openxmlformats.org/officeDocument/2006/relationships/slide" Target="slides/slide19.xml"/><Relationship Id="rId41" Type="http://schemas.openxmlformats.org/officeDocument/2006/relationships/slide" Target="slides/slide40.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8B77817-B13C-40B2-A4CF-D3051A2AA067}"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370FD-84A4-4AFD-9647-1FB86EE48210}" type="slidenum">
              <a:rPr lang="en-US" smtClean="0"/>
              <a:t>‹#›</a:t>
            </a:fld>
            <a:endParaRPr lang="en-US"/>
          </a:p>
        </p:txBody>
      </p:sp>
    </p:spTree>
    <p:extLst>
      <p:ext uri="{BB962C8B-B14F-4D97-AF65-F5344CB8AC3E}">
        <p14:creationId xmlns:p14="http://schemas.microsoft.com/office/powerpoint/2010/main" val="2010681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B77817-B13C-40B2-A4CF-D3051A2AA067}"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370FD-84A4-4AFD-9647-1FB86EE48210}" type="slidenum">
              <a:rPr lang="en-US" smtClean="0"/>
              <a:t>‹#›</a:t>
            </a:fld>
            <a:endParaRPr lang="en-US"/>
          </a:p>
        </p:txBody>
      </p:sp>
    </p:spTree>
    <p:extLst>
      <p:ext uri="{BB962C8B-B14F-4D97-AF65-F5344CB8AC3E}">
        <p14:creationId xmlns:p14="http://schemas.microsoft.com/office/powerpoint/2010/main" val="2390404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B77817-B13C-40B2-A4CF-D3051A2AA067}"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370FD-84A4-4AFD-9647-1FB86EE48210}" type="slidenum">
              <a:rPr lang="en-US" smtClean="0"/>
              <a:t>‹#›</a:t>
            </a:fld>
            <a:endParaRPr lang="en-US"/>
          </a:p>
        </p:txBody>
      </p:sp>
    </p:spTree>
    <p:extLst>
      <p:ext uri="{BB962C8B-B14F-4D97-AF65-F5344CB8AC3E}">
        <p14:creationId xmlns:p14="http://schemas.microsoft.com/office/powerpoint/2010/main" val="31492544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8B77817-B13C-40B2-A4CF-D3051A2AA067}"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370FD-84A4-4AFD-9647-1FB86EE48210}" type="slidenum">
              <a:rPr lang="en-US" smtClean="0"/>
              <a:t>‹#›</a:t>
            </a:fld>
            <a:endParaRPr lang="en-US"/>
          </a:p>
        </p:txBody>
      </p:sp>
    </p:spTree>
    <p:extLst>
      <p:ext uri="{BB962C8B-B14F-4D97-AF65-F5344CB8AC3E}">
        <p14:creationId xmlns:p14="http://schemas.microsoft.com/office/powerpoint/2010/main" val="15065668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B77817-B13C-40B2-A4CF-D3051A2AA067}" type="datetimeFigureOut">
              <a:rPr lang="en-US" smtClean="0"/>
              <a:t>5/8/2022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4370FD-84A4-4AFD-9647-1FB86EE48210}" type="slidenum">
              <a:rPr lang="en-US" smtClean="0"/>
              <a:t>‹#›</a:t>
            </a:fld>
            <a:endParaRPr lang="en-US"/>
          </a:p>
        </p:txBody>
      </p:sp>
    </p:spTree>
    <p:extLst>
      <p:ext uri="{BB962C8B-B14F-4D97-AF65-F5344CB8AC3E}">
        <p14:creationId xmlns:p14="http://schemas.microsoft.com/office/powerpoint/2010/main" val="1031932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8B77817-B13C-40B2-A4CF-D3051A2AA067}"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4370FD-84A4-4AFD-9647-1FB86EE48210}" type="slidenum">
              <a:rPr lang="en-US" smtClean="0"/>
              <a:t>‹#›</a:t>
            </a:fld>
            <a:endParaRPr lang="en-US"/>
          </a:p>
        </p:txBody>
      </p:sp>
    </p:spTree>
    <p:extLst>
      <p:ext uri="{BB962C8B-B14F-4D97-AF65-F5344CB8AC3E}">
        <p14:creationId xmlns:p14="http://schemas.microsoft.com/office/powerpoint/2010/main" val="2808075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8B77817-B13C-40B2-A4CF-D3051A2AA067}" type="datetimeFigureOut">
              <a:rPr lang="en-US" smtClean="0"/>
              <a:t>5/8/2022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B4370FD-84A4-4AFD-9647-1FB86EE48210}" type="slidenum">
              <a:rPr lang="en-US" smtClean="0"/>
              <a:t>‹#›</a:t>
            </a:fld>
            <a:endParaRPr lang="en-US"/>
          </a:p>
        </p:txBody>
      </p:sp>
    </p:spTree>
    <p:extLst>
      <p:ext uri="{BB962C8B-B14F-4D97-AF65-F5344CB8AC3E}">
        <p14:creationId xmlns:p14="http://schemas.microsoft.com/office/powerpoint/2010/main" val="39105002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8B77817-B13C-40B2-A4CF-D3051A2AA067}" type="datetimeFigureOut">
              <a:rPr lang="en-US" smtClean="0"/>
              <a:t>5/8/2022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B4370FD-84A4-4AFD-9647-1FB86EE48210}" type="slidenum">
              <a:rPr lang="en-US" smtClean="0"/>
              <a:t>‹#›</a:t>
            </a:fld>
            <a:endParaRPr lang="en-US"/>
          </a:p>
        </p:txBody>
      </p:sp>
    </p:spTree>
    <p:extLst>
      <p:ext uri="{BB962C8B-B14F-4D97-AF65-F5344CB8AC3E}">
        <p14:creationId xmlns:p14="http://schemas.microsoft.com/office/powerpoint/2010/main" val="40817614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B77817-B13C-40B2-A4CF-D3051A2AA067}" type="datetimeFigureOut">
              <a:rPr lang="en-US" smtClean="0"/>
              <a:t>5/8/2022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B4370FD-84A4-4AFD-9647-1FB86EE48210}" type="slidenum">
              <a:rPr lang="en-US" smtClean="0"/>
              <a:t>‹#›</a:t>
            </a:fld>
            <a:endParaRPr lang="en-US"/>
          </a:p>
        </p:txBody>
      </p:sp>
    </p:spTree>
    <p:extLst>
      <p:ext uri="{BB962C8B-B14F-4D97-AF65-F5344CB8AC3E}">
        <p14:creationId xmlns:p14="http://schemas.microsoft.com/office/powerpoint/2010/main" val="775072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B77817-B13C-40B2-A4CF-D3051A2AA067}"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4370FD-84A4-4AFD-9647-1FB86EE48210}" type="slidenum">
              <a:rPr lang="en-US" smtClean="0"/>
              <a:t>‹#›</a:t>
            </a:fld>
            <a:endParaRPr lang="en-US"/>
          </a:p>
        </p:txBody>
      </p:sp>
    </p:spTree>
    <p:extLst>
      <p:ext uri="{BB962C8B-B14F-4D97-AF65-F5344CB8AC3E}">
        <p14:creationId xmlns:p14="http://schemas.microsoft.com/office/powerpoint/2010/main" val="34841334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B77817-B13C-40B2-A4CF-D3051A2AA067}" type="datetimeFigureOut">
              <a:rPr lang="en-US" smtClean="0"/>
              <a:t>5/8/2022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B4370FD-84A4-4AFD-9647-1FB86EE48210}" type="slidenum">
              <a:rPr lang="en-US" smtClean="0"/>
              <a:t>‹#›</a:t>
            </a:fld>
            <a:endParaRPr lang="en-US"/>
          </a:p>
        </p:txBody>
      </p:sp>
    </p:spTree>
    <p:extLst>
      <p:ext uri="{BB962C8B-B14F-4D97-AF65-F5344CB8AC3E}">
        <p14:creationId xmlns:p14="http://schemas.microsoft.com/office/powerpoint/2010/main" val="37212615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B77817-B13C-40B2-A4CF-D3051A2AA067}" type="datetimeFigureOut">
              <a:rPr lang="en-US" smtClean="0"/>
              <a:t>5/8/2022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B4370FD-84A4-4AFD-9647-1FB86EE48210}" type="slidenum">
              <a:rPr lang="en-US" smtClean="0"/>
              <a:t>‹#›</a:t>
            </a:fld>
            <a:endParaRPr lang="en-US"/>
          </a:p>
        </p:txBody>
      </p:sp>
    </p:spTree>
    <p:extLst>
      <p:ext uri="{BB962C8B-B14F-4D97-AF65-F5344CB8AC3E}">
        <p14:creationId xmlns:p14="http://schemas.microsoft.com/office/powerpoint/2010/main" val="2742955628"/>
      </p:ext>
    </p:extLst>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686800" cy="5078313"/>
          </a:xfrm>
          <a:prstGeom prst="rect">
            <a:avLst/>
          </a:prstGeom>
          <a:noFill/>
        </p:spPr>
        <p:txBody>
          <a:bodyPr wrap="square" rtlCol="0">
            <a:spAutoFit/>
          </a:bodyPr>
          <a:lstStyle/>
          <a:p>
            <a:r>
              <a:rPr lang="en-US" sz="2000" b="1" dirty="0"/>
              <a:t>Question 1: </a:t>
            </a:r>
            <a:r>
              <a:rPr lang="vi-VN" sz="2000" dirty="0"/>
              <a:t>The statement of the witness didn’t help the police in the investigation, so it proved to be</a:t>
            </a:r>
            <a:r>
              <a:rPr lang="en-US" sz="2000" dirty="0"/>
              <a:t>____</a:t>
            </a:r>
            <a:r>
              <a:rPr lang="vi-VN" sz="2000" dirty="0"/>
              <a:t>.</a:t>
            </a:r>
            <a:endParaRPr lang="en-US" sz="2000" dirty="0"/>
          </a:p>
          <a:p>
            <a:r>
              <a:rPr lang="en-US" sz="2400" b="1" dirty="0" smtClean="0"/>
              <a:t>A</a:t>
            </a:r>
            <a:r>
              <a:rPr lang="en-US" sz="2400" b="1" dirty="0"/>
              <a:t>.</a:t>
            </a:r>
            <a:r>
              <a:rPr lang="en-US" sz="2400" dirty="0"/>
              <a:t> valuable		</a:t>
            </a:r>
            <a:r>
              <a:rPr lang="en-US" sz="2400" b="1" dirty="0"/>
              <a:t>B.</a:t>
            </a:r>
            <a:r>
              <a:rPr lang="en-US" sz="2400" dirty="0"/>
              <a:t> valueless	 </a:t>
            </a:r>
            <a:r>
              <a:rPr lang="en-US" sz="2400" b="1" dirty="0" smtClean="0"/>
              <a:t>C</a:t>
            </a:r>
            <a:r>
              <a:rPr lang="en-US" sz="2400" b="1" dirty="0"/>
              <a:t>.</a:t>
            </a:r>
            <a:r>
              <a:rPr lang="en-US" sz="2400" dirty="0"/>
              <a:t> valuably	 </a:t>
            </a:r>
            <a:r>
              <a:rPr lang="en-US" sz="2400" b="1" dirty="0" smtClean="0"/>
              <a:t>D</a:t>
            </a:r>
            <a:r>
              <a:rPr lang="en-US" sz="2400" b="1" dirty="0"/>
              <a:t>.</a:t>
            </a:r>
            <a:r>
              <a:rPr lang="en-US" sz="2400" dirty="0"/>
              <a:t> invaluable </a:t>
            </a:r>
          </a:p>
          <a:p>
            <a:r>
              <a:rPr lang="vi-VN" sz="2000" dirty="0" smtClean="0"/>
              <a:t>Đáp </a:t>
            </a:r>
            <a:r>
              <a:rPr lang="vi-VN" sz="2000" dirty="0"/>
              <a:t>án: B. valueless</a:t>
            </a:r>
            <a:endParaRPr lang="en-US" sz="2000" dirty="0"/>
          </a:p>
          <a:p>
            <a:r>
              <a:rPr lang="vi-VN" sz="2000" dirty="0"/>
              <a:t>Câu đã cho nghĩa là: Phát ngôn của nhân chứng không giúp gì cho cảnh sát trong quá trình điều tra, vì vậy nó được cho là không có giá trị.</a:t>
            </a:r>
            <a:endParaRPr lang="en-US" sz="2000" dirty="0"/>
          </a:p>
          <a:p>
            <a:r>
              <a:rPr lang="vi-VN" sz="2000" dirty="0"/>
              <a:t>Vị trí cần điền là một tính từ. Vì vậy loại đáp án “valuably” (trạng từ). </a:t>
            </a:r>
            <a:endParaRPr lang="en-US" sz="2000" dirty="0"/>
          </a:p>
          <a:p>
            <a:r>
              <a:rPr lang="vi-VN" sz="2000" dirty="0"/>
              <a:t>Các phương án gợi ý là:</a:t>
            </a:r>
            <a:endParaRPr lang="en-US" sz="2000" dirty="0"/>
          </a:p>
          <a:p>
            <a:pPr lvl="0"/>
            <a:r>
              <a:rPr lang="vi-VN" sz="2000" dirty="0"/>
              <a:t>Valuable: có giá trị</a:t>
            </a:r>
            <a:endParaRPr lang="en-US" sz="2000" dirty="0"/>
          </a:p>
          <a:p>
            <a:pPr lvl="0"/>
            <a:r>
              <a:rPr lang="vi-VN" sz="2000" dirty="0"/>
              <a:t>Valueless: vô giá trị</a:t>
            </a:r>
            <a:endParaRPr lang="en-US" sz="2000" dirty="0"/>
          </a:p>
          <a:p>
            <a:pPr lvl="0"/>
            <a:r>
              <a:rPr lang="vi-VN" sz="2000" dirty="0"/>
              <a:t>Valuably: một cách có giá trị</a:t>
            </a:r>
            <a:endParaRPr lang="en-US" sz="2000" dirty="0"/>
          </a:p>
          <a:p>
            <a:pPr lvl="0"/>
            <a:r>
              <a:rPr lang="vi-VN" sz="2000" dirty="0"/>
              <a:t>Invaluable: vô giá (rất quý nên không thể định giá được)</a:t>
            </a:r>
            <a:endParaRPr lang="en-US" sz="2000" dirty="0"/>
          </a:p>
          <a:p>
            <a:r>
              <a:rPr lang="vi-VN" sz="2000" dirty="0"/>
              <a:t>+ Trong câu này đáp án là “valueless” – vô/không có giá trị vì nó hợp với ngữ nghĩa của câu. Các từ còn lại hoặc là nghĩa không phù hợp hoặc là sai từ loại. </a:t>
            </a:r>
            <a:endParaRPr lang="en-US" sz="2000" dirty="0"/>
          </a:p>
          <a:p>
            <a:endParaRPr lang="en-US" sz="2000" dirty="0"/>
          </a:p>
        </p:txBody>
      </p:sp>
      <p:sp>
        <p:nvSpPr>
          <p:cNvPr id="2" name="Oval 1"/>
          <p:cNvSpPr/>
          <p:nvPr/>
        </p:nvSpPr>
        <p:spPr>
          <a:xfrm>
            <a:off x="2819400" y="990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36647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7" end="7"/>
                                            </p:txEl>
                                          </p:spTgt>
                                        </p:tgtEl>
                                        <p:attrNameLst>
                                          <p:attrName>style.visibility</p:attrName>
                                        </p:attrNameLst>
                                      </p:cBhvr>
                                      <p:to>
                                        <p:strVal val="visible"/>
                                      </p:to>
                                    </p:set>
                                    <p:anim calcmode="lin" valueType="num">
                                      <p:cBhvr additive="base">
                                        <p:cTn id="2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 calcmode="lin" valueType="num">
                                      <p:cBhvr additive="base">
                                        <p:cTn id="3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0" end="10"/>
                                            </p:txEl>
                                          </p:spTgt>
                                        </p:tgtEl>
                                        <p:attrNameLst>
                                          <p:attrName>style.visibility</p:attrName>
                                        </p:attrNameLst>
                                      </p:cBhvr>
                                      <p:to>
                                        <p:strVal val="visible"/>
                                      </p:to>
                                    </p:set>
                                    <p:anim calcmode="lin" valueType="num">
                                      <p:cBhvr additive="base">
                                        <p:cTn id="3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2"/>
                                        </p:tgtEl>
                                        <p:attrNameLst>
                                          <p:attrName>style.visibility</p:attrName>
                                        </p:attrNameLst>
                                      </p:cBhvr>
                                      <p:to>
                                        <p:strVal val="visible"/>
                                      </p:to>
                                    </p:set>
                                    <p:anim calcmode="lin" valueType="num">
                                      <p:cBhvr additive="base">
                                        <p:cTn id="45" dur="500" fill="hold"/>
                                        <p:tgtEl>
                                          <p:spTgt spid="2"/>
                                        </p:tgtEl>
                                        <p:attrNameLst>
                                          <p:attrName>ppt_x</p:attrName>
                                        </p:attrNameLst>
                                      </p:cBhvr>
                                      <p:tavLst>
                                        <p:tav tm="0">
                                          <p:val>
                                            <p:strVal val="#ppt_x"/>
                                          </p:val>
                                        </p:tav>
                                        <p:tav tm="100000">
                                          <p:val>
                                            <p:strVal val="#ppt_x"/>
                                          </p:val>
                                        </p:tav>
                                      </p:tavLst>
                                    </p:anim>
                                    <p:anim calcmode="lin" valueType="num">
                                      <p:cBhvr additive="base">
                                        <p:cTn id="4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2400"/>
            <a:ext cx="9144000" cy="5324535"/>
          </a:xfrm>
          <a:prstGeom prst="rect">
            <a:avLst/>
          </a:prstGeom>
          <a:noFill/>
        </p:spPr>
        <p:txBody>
          <a:bodyPr wrap="square" rtlCol="0">
            <a:spAutoFit/>
          </a:bodyPr>
          <a:lstStyle/>
          <a:p>
            <a:r>
              <a:rPr lang="en-US" sz="2000" b="1" dirty="0"/>
              <a:t>Question 14: </a:t>
            </a:r>
            <a:r>
              <a:rPr lang="en-US" sz="2000" dirty="0"/>
              <a:t>____</a:t>
            </a:r>
            <a:r>
              <a:rPr lang="vi-VN" sz="2000" dirty="0"/>
              <a:t>a very big breakfast, the kids refused to have anything for lunch. </a:t>
            </a:r>
            <a:endParaRPr lang="en-US" sz="2000" dirty="0"/>
          </a:p>
          <a:p>
            <a:r>
              <a:rPr lang="en-US" sz="2000" b="1" dirty="0"/>
              <a:t>	</a:t>
            </a:r>
            <a:r>
              <a:rPr lang="vi-VN" sz="2000" b="1" dirty="0"/>
              <a:t>A.</a:t>
            </a:r>
            <a:r>
              <a:rPr lang="vi-VN" sz="2000" dirty="0"/>
              <a:t> Having eaten	</a:t>
            </a:r>
            <a:r>
              <a:rPr lang="vi-VN" sz="2000" b="1" dirty="0"/>
              <a:t>B</a:t>
            </a:r>
            <a:r>
              <a:rPr lang="vi-VN" sz="2000" dirty="0"/>
              <a:t>. Have eaten	</a:t>
            </a:r>
            <a:r>
              <a:rPr lang="vi-VN" sz="2000" b="1" dirty="0"/>
              <a:t>C.</a:t>
            </a:r>
            <a:r>
              <a:rPr lang="vi-VN" sz="2000" dirty="0"/>
              <a:t> Being eaten	</a:t>
            </a:r>
            <a:r>
              <a:rPr lang="vi-VN" sz="2000" b="1" dirty="0"/>
              <a:t>D</a:t>
            </a:r>
            <a:r>
              <a:rPr lang="vi-VN" sz="2000" dirty="0"/>
              <a:t>. Eaten</a:t>
            </a:r>
            <a:endParaRPr lang="en-US" sz="2000" dirty="0"/>
          </a:p>
          <a:p>
            <a:endParaRPr lang="vi-VN" sz="2000" b="1" dirty="0" smtClean="0"/>
          </a:p>
          <a:p>
            <a:r>
              <a:rPr lang="vi-VN" sz="2000" dirty="0" smtClean="0"/>
              <a:t>“</a:t>
            </a:r>
            <a:r>
              <a:rPr lang="vi-VN" sz="2000" dirty="0"/>
              <a:t>Having eaten” là mệnh đề rút gọn sử dụng hoàn thành phân từ. Rút gọn mệnh đề khi đồng chủ ngữ, dùng hoàn thành phân từ để nói đến sự việc xảy ra và hoàn tất trước sự việc khác trong quá khứ. “Being eaten" và “eaten” là dạng bị động, không đúng vì “the kids" là chủ thể thực hiện hành động “eat" nên không dùng ở bị động. </a:t>
            </a:r>
            <a:endParaRPr lang="en-US" sz="2000" dirty="0"/>
          </a:p>
          <a:p>
            <a:r>
              <a:rPr lang="en-US" sz="2000" b="1" dirty="0"/>
              <a:t>Question 15: </a:t>
            </a:r>
            <a:r>
              <a:rPr lang="vi-VN" sz="2000" dirty="0"/>
              <a:t>The more you practise your English, </a:t>
            </a:r>
            <a:r>
              <a:rPr lang="en-US" sz="2000" dirty="0"/>
              <a:t>____</a:t>
            </a:r>
            <a:r>
              <a:rPr lang="vi-VN" sz="2000" dirty="0"/>
              <a:t>.</a:t>
            </a:r>
            <a:endParaRPr lang="en-US" sz="2000" dirty="0"/>
          </a:p>
          <a:p>
            <a:r>
              <a:rPr lang="en-US" sz="2000" b="1" dirty="0"/>
              <a:t>	</a:t>
            </a:r>
            <a:r>
              <a:rPr lang="vi-VN" sz="2000" b="1" dirty="0"/>
              <a:t>A.</a:t>
            </a:r>
            <a:r>
              <a:rPr lang="vi-VN" sz="2000" dirty="0"/>
              <a:t> you will learn faster		</a:t>
            </a:r>
            <a:r>
              <a:rPr lang="vi-VN" sz="2000" b="1" dirty="0"/>
              <a:t>B. </a:t>
            </a:r>
            <a:r>
              <a:rPr lang="vi-VN" sz="2000" dirty="0"/>
              <a:t>the faster you will learn</a:t>
            </a:r>
            <a:endParaRPr lang="en-US" sz="2000" dirty="0"/>
          </a:p>
          <a:p>
            <a:r>
              <a:rPr lang="vi-VN" sz="2000" b="1" dirty="0"/>
              <a:t>	C. </a:t>
            </a:r>
            <a:r>
              <a:rPr lang="vi-VN" sz="2000" dirty="0"/>
              <a:t>faster you will learn		</a:t>
            </a:r>
            <a:r>
              <a:rPr lang="vi-VN" sz="2000" b="1" dirty="0"/>
              <a:t>D. </a:t>
            </a:r>
            <a:r>
              <a:rPr lang="vi-VN" sz="2000" dirty="0"/>
              <a:t>the faster will you learn</a:t>
            </a:r>
            <a:endParaRPr lang="en-US" sz="2000" dirty="0"/>
          </a:p>
          <a:p>
            <a:endParaRPr lang="vi-VN" sz="2000" b="1" dirty="0" smtClean="0"/>
          </a:p>
          <a:p>
            <a:r>
              <a:rPr lang="vi-VN" sz="2000" dirty="0" smtClean="0"/>
              <a:t>Cấu </a:t>
            </a:r>
            <a:r>
              <a:rPr lang="vi-VN" sz="2000" dirty="0"/>
              <a:t>trúc so sánh kép: (càng.. .càng...)</a:t>
            </a:r>
            <a:endParaRPr lang="en-US" sz="2000" dirty="0"/>
          </a:p>
          <a:p>
            <a:r>
              <a:rPr lang="vi-VN" sz="2000" dirty="0"/>
              <a:t>The + hình thức so sánh hơn của tính từ/trạng từ + S + tobe/V, the hình thức so sánh hơn của tính từ/trạng từ + S + tobe/ V</a:t>
            </a:r>
            <a:endParaRPr lang="en-US" sz="2000" dirty="0"/>
          </a:p>
          <a:p>
            <a:endParaRPr lang="en-US" sz="2000" dirty="0"/>
          </a:p>
        </p:txBody>
      </p:sp>
      <p:sp>
        <p:nvSpPr>
          <p:cNvPr id="2" name="Oval 1"/>
          <p:cNvSpPr/>
          <p:nvPr/>
        </p:nvSpPr>
        <p:spPr>
          <a:xfrm>
            <a:off x="914400" y="762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4572000" y="3200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978569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4">
                                            <p:txEl>
                                              <p:pRg st="8" end="8"/>
                                            </p:txEl>
                                          </p:spTgt>
                                        </p:tgtEl>
                                        <p:attrNameLst>
                                          <p:attrName>style.visibility</p:attrName>
                                        </p:attrNameLst>
                                      </p:cBhvr>
                                      <p:to>
                                        <p:strVal val="visible"/>
                                      </p:to>
                                    </p:set>
                                    <p:animEffect transition="in" filter="fade">
                                      <p:cBhvr>
                                        <p:cTn id="19" dur="1000"/>
                                        <p:tgtEl>
                                          <p:spTgt spid="4">
                                            <p:txEl>
                                              <p:pRg st="8" end="8"/>
                                            </p:txEl>
                                          </p:spTgt>
                                        </p:tgtEl>
                                      </p:cBhvr>
                                    </p:animEffect>
                                    <p:anim calcmode="lin" valueType="num">
                                      <p:cBhvr>
                                        <p:cTn id="20"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21" dur="1000" fill="hold"/>
                                        <p:tgtEl>
                                          <p:spTgt spid="4">
                                            <p:txEl>
                                              <p:pRg st="8" end="8"/>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4">
                                            <p:txEl>
                                              <p:pRg st="9" end="9"/>
                                            </p:txEl>
                                          </p:spTgt>
                                        </p:tgtEl>
                                        <p:attrNameLst>
                                          <p:attrName>style.visibility</p:attrName>
                                        </p:attrNameLst>
                                      </p:cBhvr>
                                      <p:to>
                                        <p:strVal val="visible"/>
                                      </p:to>
                                    </p:set>
                                    <p:animEffect transition="in" filter="fade">
                                      <p:cBhvr>
                                        <p:cTn id="24" dur="1000"/>
                                        <p:tgtEl>
                                          <p:spTgt spid="4">
                                            <p:txEl>
                                              <p:pRg st="9" end="9"/>
                                            </p:txEl>
                                          </p:spTgt>
                                        </p:tgtEl>
                                      </p:cBhvr>
                                    </p:animEffect>
                                    <p:anim calcmode="lin" valueType="num">
                                      <p:cBhvr>
                                        <p:cTn id="25"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26"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gtEl>
                                        <p:attrNameLst>
                                          <p:attrName>style.visibility</p:attrName>
                                        </p:attrNameLst>
                                      </p:cBhvr>
                                      <p:to>
                                        <p:strVal val="visible"/>
                                      </p:to>
                                    </p:set>
                                    <p:anim calcmode="lin" valueType="num">
                                      <p:cBhvr additive="base">
                                        <p:cTn id="31" dur="500" fill="hold"/>
                                        <p:tgtEl>
                                          <p:spTgt spid="3"/>
                                        </p:tgtEl>
                                        <p:attrNameLst>
                                          <p:attrName>ppt_x</p:attrName>
                                        </p:attrNameLst>
                                      </p:cBhvr>
                                      <p:tavLst>
                                        <p:tav tm="0">
                                          <p:val>
                                            <p:strVal val="#ppt_x"/>
                                          </p:val>
                                        </p:tav>
                                        <p:tav tm="100000">
                                          <p:val>
                                            <p:strVal val="#ppt_x"/>
                                          </p:val>
                                        </p:tav>
                                      </p:tavLst>
                                    </p:anim>
                                    <p:anim calcmode="lin" valueType="num">
                                      <p:cBhvr additive="base">
                                        <p:cTn id="32"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915400" cy="7171194"/>
          </a:xfrm>
          <a:prstGeom prst="rect">
            <a:avLst/>
          </a:prstGeom>
          <a:noFill/>
        </p:spPr>
        <p:txBody>
          <a:bodyPr wrap="square" rtlCol="0">
            <a:spAutoFit/>
          </a:bodyPr>
          <a:lstStyle/>
          <a:p>
            <a:r>
              <a:rPr lang="en-US" sz="2000" b="1" dirty="0"/>
              <a:t>Question 16: </a:t>
            </a:r>
            <a:r>
              <a:rPr lang="en-GB" sz="2000" dirty="0"/>
              <a:t>Nam and Mai are having a party at Nam’s house.</a:t>
            </a:r>
            <a:endParaRPr lang="en-US" sz="2000" dirty="0" smtClean="0">
              <a:effectLst/>
            </a:endParaRPr>
          </a:p>
          <a:p>
            <a:r>
              <a:rPr lang="en-GB" sz="2000" dirty="0"/>
              <a:t>- Nam: “Would you like to have some more dessert, Mai?” </a:t>
            </a:r>
            <a:endParaRPr lang="en-US" sz="2000" dirty="0" smtClean="0">
              <a:effectLst/>
            </a:endParaRPr>
          </a:p>
          <a:p>
            <a:r>
              <a:rPr lang="en-GB" sz="2000" dirty="0"/>
              <a:t>- Mai: “______. I’m full.”</a:t>
            </a:r>
            <a:endParaRPr lang="en-US" sz="2000" dirty="0" smtClean="0">
              <a:effectLst/>
            </a:endParaRPr>
          </a:p>
          <a:p>
            <a:r>
              <a:rPr lang="en-GB" sz="2000" b="1" dirty="0"/>
              <a:t>A.</a:t>
            </a:r>
            <a:r>
              <a:rPr lang="en-GB" sz="2000" dirty="0"/>
              <a:t> That would be great 				</a:t>
            </a:r>
            <a:r>
              <a:rPr lang="en-GB" sz="2000" b="1" dirty="0"/>
              <a:t>B.</a:t>
            </a:r>
            <a:r>
              <a:rPr lang="en-GB" sz="2000" dirty="0"/>
              <a:t> Yes, I like your party </a:t>
            </a:r>
            <a:endParaRPr lang="en-US" sz="2000" dirty="0" smtClean="0">
              <a:effectLst/>
            </a:endParaRPr>
          </a:p>
          <a:p>
            <a:r>
              <a:rPr lang="en-GB" sz="2000" b="1" dirty="0"/>
              <a:t>C.</a:t>
            </a:r>
            <a:r>
              <a:rPr lang="en-GB" sz="2000" dirty="0"/>
              <a:t> Yes, please 					</a:t>
            </a:r>
            <a:r>
              <a:rPr lang="en-GB" sz="2000" b="1" dirty="0"/>
              <a:t>D.</a:t>
            </a:r>
            <a:r>
              <a:rPr lang="en-GB" sz="2000" dirty="0"/>
              <a:t> No, thanks</a:t>
            </a:r>
            <a:endParaRPr lang="en-US" sz="2000" dirty="0" smtClean="0">
              <a:effectLst/>
            </a:endParaRPr>
          </a:p>
          <a:p>
            <a:endParaRPr lang="vi-VN" sz="2000" b="1" dirty="0" smtClean="0"/>
          </a:p>
          <a:p>
            <a:r>
              <a:rPr lang="vi-VN" sz="2000" b="1" dirty="0" smtClean="0"/>
              <a:t>Giải </a:t>
            </a:r>
            <a:r>
              <a:rPr lang="vi-VN" sz="2000" b="1" dirty="0"/>
              <a:t>thích:</a:t>
            </a:r>
            <a:r>
              <a:rPr lang="vi-VN" sz="2000" dirty="0"/>
              <a:t> </a:t>
            </a:r>
            <a:r>
              <a:rPr lang="vi-VN" sz="2000" i="1" dirty="0"/>
              <a:t>Lời đáp cần đưa ra sự từ chối lời mời ăn thêm vì Mai đã no.</a:t>
            </a:r>
            <a:endParaRPr lang="en-US" sz="2000" dirty="0" smtClean="0">
              <a:effectLst/>
            </a:endParaRPr>
          </a:p>
          <a:p>
            <a:r>
              <a:rPr lang="vi-VN" sz="2000" b="1" dirty="0"/>
              <a:t>A.</a:t>
            </a:r>
            <a:r>
              <a:rPr lang="vi-VN" sz="2000" i="1" dirty="0"/>
              <a:t> Điều đó thật tuyệt vời 			</a:t>
            </a:r>
            <a:r>
              <a:rPr lang="vi-VN" sz="2000" b="1" dirty="0"/>
              <a:t>B.</a:t>
            </a:r>
            <a:r>
              <a:rPr lang="vi-VN" sz="2000" i="1" dirty="0"/>
              <a:t> Vâng, tôi thích bữa tiệc của bạn</a:t>
            </a:r>
            <a:endParaRPr lang="en-US" sz="2000" dirty="0" smtClean="0">
              <a:effectLst/>
            </a:endParaRPr>
          </a:p>
          <a:p>
            <a:r>
              <a:rPr lang="vi-VN" sz="2000" b="1" dirty="0"/>
              <a:t>C.</a:t>
            </a:r>
            <a:r>
              <a:rPr lang="vi-VN" sz="2000" i="1" dirty="0"/>
              <a:t> Có, xin vui lòng 				</a:t>
            </a:r>
            <a:r>
              <a:rPr lang="vi-VN" sz="2000" b="1" dirty="0"/>
              <a:t>D.</a:t>
            </a:r>
            <a:r>
              <a:rPr lang="vi-VN" sz="2000" i="1" dirty="0"/>
              <a:t> Không, cảm ơn</a:t>
            </a:r>
            <a:endParaRPr lang="en-US" sz="2000" dirty="0" smtClean="0">
              <a:effectLst/>
            </a:endParaRPr>
          </a:p>
          <a:p>
            <a:r>
              <a:rPr lang="vi-VN" sz="2000" b="1" dirty="0"/>
              <a:t>Dịch nghĩa:</a:t>
            </a:r>
            <a:r>
              <a:rPr lang="vi-VN" sz="2000" dirty="0"/>
              <a:t> </a:t>
            </a:r>
            <a:r>
              <a:rPr lang="vi-VN" sz="2000" i="1" dirty="0"/>
              <a:t>Nam và Mai đang dự tiệc tại nhà Nam.</a:t>
            </a:r>
            <a:endParaRPr lang="en-US" sz="2000" dirty="0" smtClean="0">
              <a:effectLst/>
            </a:endParaRPr>
          </a:p>
          <a:p>
            <a:r>
              <a:rPr lang="vi-VN" sz="2000" i="1" dirty="0"/>
              <a:t>- Nam: “Bạn có muốn ăn thêm món tráng miệng không, Mai?”</a:t>
            </a:r>
            <a:endParaRPr lang="en-US" sz="2000" dirty="0" smtClean="0">
              <a:effectLst/>
            </a:endParaRPr>
          </a:p>
          <a:p>
            <a:r>
              <a:rPr lang="vi-VN" sz="2000" i="1" dirty="0"/>
              <a:t>- Mai: “Không, cảm ơn. Mình no rồi.”</a:t>
            </a:r>
            <a:endParaRPr lang="en-US" sz="2000" dirty="0" smtClean="0">
              <a:effectLst/>
            </a:endParaRPr>
          </a:p>
          <a:p>
            <a:r>
              <a:rPr lang="en-US" sz="2000" b="1" dirty="0"/>
              <a:t>Question 17: </a:t>
            </a:r>
            <a:r>
              <a:rPr lang="vi-VN" sz="2000" dirty="0"/>
              <a:t>Susan accidentally stepped on Denise’s foot. </a:t>
            </a:r>
            <a:endParaRPr lang="en-US" sz="2000" dirty="0"/>
          </a:p>
          <a:p>
            <a:r>
              <a:rPr lang="vi-VN" sz="2000" dirty="0"/>
              <a:t>- Susan: “Oops! I’m sorry, Denise.” </a:t>
            </a:r>
            <a:endParaRPr lang="en-US" sz="2000" dirty="0"/>
          </a:p>
          <a:p>
            <a:r>
              <a:rPr lang="vi-VN" sz="2000" dirty="0"/>
              <a:t>- Denise: “ ”  </a:t>
            </a:r>
            <a:endParaRPr lang="en-US" sz="2000" dirty="0"/>
          </a:p>
          <a:p>
            <a:r>
              <a:rPr lang="vi-VN" sz="2000" b="1" dirty="0"/>
              <a:t>A.</a:t>
            </a:r>
            <a:r>
              <a:rPr lang="vi-VN" sz="2000" dirty="0"/>
              <a:t> You shouldn’t do that.  	</a:t>
            </a:r>
            <a:r>
              <a:rPr lang="vi-VN" sz="2000" b="1" dirty="0"/>
              <a:t>B.</a:t>
            </a:r>
            <a:r>
              <a:rPr lang="vi-VN" sz="2000" dirty="0"/>
              <a:t> It’s alright.  	</a:t>
            </a:r>
            <a:r>
              <a:rPr lang="vi-VN" sz="2000" b="1" dirty="0"/>
              <a:t>C.</a:t>
            </a:r>
            <a:r>
              <a:rPr lang="vi-VN" sz="2000" dirty="0"/>
              <a:t> You are welcome.   </a:t>
            </a:r>
            <a:r>
              <a:rPr lang="vi-VN" sz="2000" b="1" dirty="0"/>
              <a:t>D.</a:t>
            </a:r>
            <a:r>
              <a:rPr lang="vi-VN" sz="2000" dirty="0"/>
              <a:t> It’s nonsense</a:t>
            </a:r>
            <a:r>
              <a:rPr lang="vi-VN" sz="2000" b="1" dirty="0"/>
              <a:t> </a:t>
            </a:r>
            <a:endParaRPr lang="en-US" sz="2000" dirty="0" smtClean="0">
              <a:effectLst/>
            </a:endParaRPr>
          </a:p>
          <a:p>
            <a:endParaRPr lang="vi-VN" sz="2000" b="1" dirty="0" smtClean="0"/>
          </a:p>
          <a:p>
            <a:r>
              <a:rPr lang="vi-VN" sz="2000" dirty="0" smtClean="0"/>
              <a:t>Đáp </a:t>
            </a:r>
            <a:r>
              <a:rPr lang="vi-VN" sz="2000" dirty="0"/>
              <a:t>án B Dịch:  - Susan: “Ối, xin lỗi Denise nhé.” -Denise: “Không sao đâu mà!” </a:t>
            </a:r>
            <a:endParaRPr lang="en-US" sz="2000" dirty="0" smtClean="0">
              <a:effectLst/>
            </a:endParaRPr>
          </a:p>
          <a:p>
            <a:r>
              <a:rPr lang="vi-VN" sz="2000" b="1" i="1" dirty="0"/>
              <a:t> </a:t>
            </a:r>
            <a:endParaRPr lang="en-US" sz="2000" dirty="0"/>
          </a:p>
          <a:p>
            <a:endParaRPr lang="en-US" sz="2000" dirty="0"/>
          </a:p>
        </p:txBody>
      </p:sp>
      <p:sp>
        <p:nvSpPr>
          <p:cNvPr id="2" name="Oval 1"/>
          <p:cNvSpPr/>
          <p:nvPr/>
        </p:nvSpPr>
        <p:spPr>
          <a:xfrm>
            <a:off x="5562600" y="15240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3733800" y="5181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23253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4" fill="hold" nodeType="clickEffect">
                                  <p:stCondLst>
                                    <p:cond delay="0"/>
                                  </p:stCondLst>
                                  <p:childTnLst>
                                    <p:set>
                                      <p:cBhvr>
                                        <p:cTn id="38" dur="1" fill="hold">
                                          <p:stCondLst>
                                            <p:cond delay="0"/>
                                          </p:stCondLst>
                                        </p:cTn>
                                        <p:tgtEl>
                                          <p:spTgt spid="4">
                                            <p:txEl>
                                              <p:pRg st="17" end="17"/>
                                            </p:txEl>
                                          </p:spTgt>
                                        </p:tgtEl>
                                        <p:attrNameLst>
                                          <p:attrName>style.visibility</p:attrName>
                                        </p:attrNameLst>
                                      </p:cBhvr>
                                      <p:to>
                                        <p:strVal val="visible"/>
                                      </p:to>
                                    </p:set>
                                    <p:anim calcmode="lin" valueType="num">
                                      <p:cBhvr additive="base">
                                        <p:cTn id="39"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7" end="17"/>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5324535"/>
          </a:xfrm>
          <a:prstGeom prst="rect">
            <a:avLst/>
          </a:prstGeom>
          <a:noFill/>
        </p:spPr>
        <p:txBody>
          <a:bodyPr wrap="square" rtlCol="0">
            <a:spAutoFit/>
          </a:bodyPr>
          <a:lstStyle/>
          <a:p>
            <a:r>
              <a:rPr lang="en-US" sz="2000" b="1" dirty="0"/>
              <a:t>Question 18</a:t>
            </a:r>
            <a:r>
              <a:rPr lang="en-US" sz="2000" b="1" dirty="0" smtClean="0"/>
              <a:t>:</a:t>
            </a:r>
            <a:endParaRPr lang="vi-VN" sz="2000" b="1" dirty="0" smtClean="0"/>
          </a:p>
          <a:p>
            <a:r>
              <a:rPr lang="en-US" sz="2000" b="1" dirty="0" smtClean="0"/>
              <a:t> </a:t>
            </a:r>
            <a:r>
              <a:rPr lang="en-US" sz="2000" b="1" dirty="0"/>
              <a:t>A.</a:t>
            </a:r>
            <a:r>
              <a:rPr lang="en-US" sz="2000" dirty="0"/>
              <a:t> preference	</a:t>
            </a:r>
            <a:r>
              <a:rPr lang="en-US" sz="2000" b="1" dirty="0" smtClean="0"/>
              <a:t>B</a:t>
            </a:r>
            <a:r>
              <a:rPr lang="en-US" sz="2000" b="1" dirty="0"/>
              <a:t>.</a:t>
            </a:r>
            <a:r>
              <a:rPr lang="en-US" sz="2000" dirty="0"/>
              <a:t> occurrence		</a:t>
            </a:r>
            <a:r>
              <a:rPr lang="en-US" sz="2000" b="1" dirty="0"/>
              <a:t>C.</a:t>
            </a:r>
            <a:r>
              <a:rPr lang="en-US" sz="2000" dirty="0"/>
              <a:t> dependence		</a:t>
            </a:r>
            <a:r>
              <a:rPr lang="en-US" sz="2000" b="1" dirty="0"/>
              <a:t>D.</a:t>
            </a:r>
            <a:r>
              <a:rPr lang="en-US" sz="2000" dirty="0"/>
              <a:t> example</a:t>
            </a:r>
          </a:p>
          <a:p>
            <a:endParaRPr lang="vi-VN" sz="2000" b="1" dirty="0" smtClean="0"/>
          </a:p>
          <a:p>
            <a:r>
              <a:rPr lang="vi-VN" sz="2000" dirty="0" smtClean="0"/>
              <a:t>Trọng </a:t>
            </a:r>
            <a:r>
              <a:rPr lang="vi-VN" sz="2000" dirty="0"/>
              <a:t>âm của </a:t>
            </a:r>
            <a:r>
              <a:rPr lang="vi-VN" sz="2000" i="1" dirty="0"/>
              <a:t>preference </a:t>
            </a:r>
            <a:r>
              <a:rPr lang="vi-VN" sz="2000" dirty="0"/>
              <a:t>rơi vào âm thứ 1, các từ còn lại trọng âm vào âm thứ 2.</a:t>
            </a:r>
            <a:endParaRPr lang="en-US" sz="2000" dirty="0"/>
          </a:p>
          <a:p>
            <a:pPr lvl="0"/>
            <a:r>
              <a:rPr lang="vi-VN" sz="2000" dirty="0"/>
              <a:t>preference /ˈprefər</a:t>
            </a:r>
            <a:r>
              <a:rPr lang="vi-VN" sz="2000" baseline="30000" dirty="0"/>
              <a:t>ə</a:t>
            </a:r>
            <a:r>
              <a:rPr lang="vi-VN" sz="2000" dirty="0"/>
              <a:t>ns/; </a:t>
            </a:r>
            <a:endParaRPr lang="en-US" sz="2000" dirty="0"/>
          </a:p>
          <a:p>
            <a:pPr lvl="0"/>
            <a:r>
              <a:rPr lang="vi-VN" sz="2000" dirty="0"/>
              <a:t>occurrence /əˈkʌr</a:t>
            </a:r>
            <a:r>
              <a:rPr lang="vi-VN" sz="2000" baseline="30000" dirty="0"/>
              <a:t>ə</a:t>
            </a:r>
            <a:r>
              <a:rPr lang="vi-VN" sz="2000" dirty="0"/>
              <a:t>ns/; </a:t>
            </a:r>
            <a:endParaRPr lang="en-US" sz="2000" dirty="0"/>
          </a:p>
          <a:p>
            <a:pPr lvl="0"/>
            <a:r>
              <a:rPr lang="vi-VN" sz="2000" dirty="0"/>
              <a:t>dependence /dɪpendəns/;	 </a:t>
            </a:r>
            <a:endParaRPr lang="en-US" sz="2000" dirty="0"/>
          </a:p>
          <a:p>
            <a:pPr lvl="0"/>
            <a:r>
              <a:rPr lang="vi-VN" sz="2000" dirty="0"/>
              <a:t>example /ɪɡˈzɑːmp</a:t>
            </a:r>
            <a:r>
              <a:rPr lang="vi-VN" sz="2000" baseline="30000" dirty="0"/>
              <a:t>ə</a:t>
            </a:r>
            <a:r>
              <a:rPr lang="vi-VN" sz="2000" dirty="0"/>
              <a:t>l/ </a:t>
            </a:r>
            <a:endParaRPr lang="en-US" sz="2000" dirty="0"/>
          </a:p>
          <a:p>
            <a:r>
              <a:rPr lang="en-US" sz="2000" b="1" dirty="0"/>
              <a:t>Question 19: A. </a:t>
            </a:r>
            <a:r>
              <a:rPr lang="en-US" sz="2000" dirty="0"/>
              <a:t>enter		</a:t>
            </a:r>
            <a:r>
              <a:rPr lang="en-US" sz="2000" b="1" dirty="0" smtClean="0"/>
              <a:t>B</a:t>
            </a:r>
            <a:r>
              <a:rPr lang="en-US" sz="2000" b="1" dirty="0"/>
              <a:t>.</a:t>
            </a:r>
            <a:r>
              <a:rPr lang="en-US" sz="2000" dirty="0"/>
              <a:t> country	</a:t>
            </a:r>
            <a:r>
              <a:rPr lang="en-US" sz="2000" dirty="0" smtClean="0"/>
              <a:t>C</a:t>
            </a:r>
            <a:r>
              <a:rPr lang="en-US" sz="2000" dirty="0"/>
              <a:t>. canal		</a:t>
            </a:r>
            <a:r>
              <a:rPr lang="en-US" sz="2000" b="1" dirty="0"/>
              <a:t>D.</a:t>
            </a:r>
            <a:r>
              <a:rPr lang="en-US" sz="2000" dirty="0"/>
              <a:t> cover</a:t>
            </a:r>
          </a:p>
          <a:p>
            <a:endParaRPr lang="vi-VN" sz="2000" b="1" dirty="0" smtClean="0"/>
          </a:p>
          <a:p>
            <a:r>
              <a:rPr lang="vi-VN" sz="2000" dirty="0" smtClean="0"/>
              <a:t>Canal </a:t>
            </a:r>
            <a:r>
              <a:rPr lang="vi-VN" sz="2000" dirty="0"/>
              <a:t>(n) trọng âm rơi vào âm 2</a:t>
            </a:r>
            <a:endParaRPr lang="en-US" sz="2000" dirty="0"/>
          </a:p>
          <a:p>
            <a:r>
              <a:rPr lang="vi-VN" sz="2000" dirty="0"/>
              <a:t>A. enter: Động từ 2 âm tiết có đuôi –er =&gt; trọng âm vào âm 1</a:t>
            </a:r>
            <a:endParaRPr lang="en-US" sz="2000" dirty="0"/>
          </a:p>
          <a:p>
            <a:r>
              <a:rPr lang="vi-VN" sz="2000" dirty="0"/>
              <a:t>B. country: Danh từ 2 âm tiết =&gt; trọng âm vào âm 1</a:t>
            </a:r>
            <a:endParaRPr lang="en-US" sz="2000" dirty="0"/>
          </a:p>
          <a:p>
            <a:r>
              <a:rPr lang="vi-VN" sz="2000" dirty="0"/>
              <a:t>D. cover: Động từ 2 âm tiết có đuôi –er =&gt; trọng âm vào âm 1</a:t>
            </a:r>
            <a:endParaRPr lang="en-US" sz="2000" dirty="0"/>
          </a:p>
          <a:p>
            <a:r>
              <a:rPr lang="vi-VN" sz="2000" dirty="0"/>
              <a:t> </a:t>
            </a:r>
            <a:endParaRPr lang="en-US" sz="2000" dirty="0"/>
          </a:p>
          <a:p>
            <a:endParaRPr lang="en-US" sz="2000" dirty="0"/>
          </a:p>
        </p:txBody>
      </p:sp>
      <p:sp>
        <p:nvSpPr>
          <p:cNvPr id="2" name="Oval 1"/>
          <p:cNvSpPr/>
          <p:nvPr/>
        </p:nvSpPr>
        <p:spPr>
          <a:xfrm>
            <a:off x="228600" y="616039"/>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5715000" y="3120954"/>
            <a:ext cx="381000" cy="308045"/>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10057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10" end="10"/>
                                            </p:txEl>
                                          </p:spTgt>
                                        </p:tgtEl>
                                        <p:attrNameLst>
                                          <p:attrName>style.visibility</p:attrName>
                                        </p:attrNameLst>
                                      </p:cBhvr>
                                      <p:to>
                                        <p:strVal val="visible"/>
                                      </p:to>
                                    </p:set>
                                    <p:animEffect transition="in" filter="fade">
                                      <p:cBhvr>
                                        <p:cTn id="35" dur="1000"/>
                                        <p:tgtEl>
                                          <p:spTgt spid="4">
                                            <p:txEl>
                                              <p:pRg st="10" end="10"/>
                                            </p:txEl>
                                          </p:spTgt>
                                        </p:tgtEl>
                                      </p:cBhvr>
                                    </p:animEffect>
                                    <p:anim calcmode="lin" valueType="num">
                                      <p:cBhvr>
                                        <p:cTn id="36"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4">
                                            <p:txEl>
                                              <p:pRg st="11" end="11"/>
                                            </p:txEl>
                                          </p:spTgt>
                                        </p:tgtEl>
                                        <p:attrNameLst>
                                          <p:attrName>style.visibility</p:attrName>
                                        </p:attrNameLst>
                                      </p:cBhvr>
                                      <p:to>
                                        <p:strVal val="visible"/>
                                      </p:to>
                                    </p:set>
                                    <p:animEffect transition="in" filter="fade">
                                      <p:cBhvr>
                                        <p:cTn id="40" dur="1000"/>
                                        <p:tgtEl>
                                          <p:spTgt spid="4">
                                            <p:txEl>
                                              <p:pRg st="11" end="11"/>
                                            </p:txEl>
                                          </p:spTgt>
                                        </p:tgtEl>
                                      </p:cBhvr>
                                    </p:animEffect>
                                    <p:anim calcmode="lin" valueType="num">
                                      <p:cBhvr>
                                        <p:cTn id="41"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43" presetID="42" presetClass="entr" presetSubtype="0" fill="hold" nodeType="withEffect">
                                  <p:stCondLst>
                                    <p:cond delay="0"/>
                                  </p:stCondLst>
                                  <p:childTnLst>
                                    <p:set>
                                      <p:cBhvr>
                                        <p:cTn id="44" dur="1" fill="hold">
                                          <p:stCondLst>
                                            <p:cond delay="0"/>
                                          </p:stCondLst>
                                        </p:cTn>
                                        <p:tgtEl>
                                          <p:spTgt spid="4">
                                            <p:txEl>
                                              <p:pRg st="12" end="12"/>
                                            </p:txEl>
                                          </p:spTgt>
                                        </p:tgtEl>
                                        <p:attrNameLst>
                                          <p:attrName>style.visibility</p:attrName>
                                        </p:attrNameLst>
                                      </p:cBhvr>
                                      <p:to>
                                        <p:strVal val="visible"/>
                                      </p:to>
                                    </p:set>
                                    <p:animEffect transition="in" filter="fade">
                                      <p:cBhvr>
                                        <p:cTn id="45" dur="1000"/>
                                        <p:tgtEl>
                                          <p:spTgt spid="4">
                                            <p:txEl>
                                              <p:pRg st="12" end="12"/>
                                            </p:txEl>
                                          </p:spTgt>
                                        </p:tgtEl>
                                      </p:cBhvr>
                                    </p:animEffect>
                                    <p:anim calcmode="lin" valueType="num">
                                      <p:cBhvr>
                                        <p:cTn id="46"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4">
                                            <p:txEl>
                                              <p:pRg st="13" end="13"/>
                                            </p:txEl>
                                          </p:spTgt>
                                        </p:tgtEl>
                                        <p:attrNameLst>
                                          <p:attrName>style.visibility</p:attrName>
                                        </p:attrNameLst>
                                      </p:cBhvr>
                                      <p:to>
                                        <p:strVal val="visible"/>
                                      </p:to>
                                    </p:set>
                                    <p:animEffect transition="in" filter="fade">
                                      <p:cBhvr>
                                        <p:cTn id="50" dur="1000"/>
                                        <p:tgtEl>
                                          <p:spTgt spid="4">
                                            <p:txEl>
                                              <p:pRg st="13" end="13"/>
                                            </p:txEl>
                                          </p:spTgt>
                                        </p:tgtEl>
                                      </p:cBhvr>
                                    </p:animEffect>
                                    <p:anim calcmode="lin" valueType="num">
                                      <p:cBhvr>
                                        <p:cTn id="51"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anim calcmode="lin" valueType="num">
                                      <p:cBhvr additive="base">
                                        <p:cTn id="57" dur="500" fill="hold"/>
                                        <p:tgtEl>
                                          <p:spTgt spid="3"/>
                                        </p:tgtEl>
                                        <p:attrNameLst>
                                          <p:attrName>ppt_x</p:attrName>
                                        </p:attrNameLst>
                                      </p:cBhvr>
                                      <p:tavLst>
                                        <p:tav tm="0">
                                          <p:val>
                                            <p:strVal val="#ppt_x"/>
                                          </p:val>
                                        </p:tav>
                                        <p:tav tm="100000">
                                          <p:val>
                                            <p:strVal val="#ppt_x"/>
                                          </p:val>
                                        </p:tav>
                                      </p:tavLst>
                                    </p:anim>
                                    <p:anim calcmode="lin" valueType="num">
                                      <p:cBhvr additive="base">
                                        <p:cTn id="5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763000" cy="4401205"/>
          </a:xfrm>
          <a:prstGeom prst="rect">
            <a:avLst/>
          </a:prstGeom>
          <a:noFill/>
        </p:spPr>
        <p:txBody>
          <a:bodyPr wrap="square" rtlCol="0">
            <a:spAutoFit/>
          </a:bodyPr>
          <a:lstStyle/>
          <a:p>
            <a:r>
              <a:rPr lang="en-US" sz="2000" b="1" dirty="0"/>
              <a:t>Question 20: A. </a:t>
            </a:r>
            <a:r>
              <a:rPr lang="en-US" sz="2000" dirty="0"/>
              <a:t>invit</a:t>
            </a:r>
            <a:r>
              <a:rPr lang="en-US" sz="2000" b="1" u="sng" dirty="0"/>
              <a:t>ed</a:t>
            </a:r>
            <a:r>
              <a:rPr lang="en-US" sz="2000" b="1" dirty="0"/>
              <a:t>	</a:t>
            </a:r>
            <a:r>
              <a:rPr lang="en-US" sz="2000" b="1" dirty="0" smtClean="0"/>
              <a:t>B</a:t>
            </a:r>
            <a:r>
              <a:rPr lang="en-US" sz="2000" b="1" dirty="0"/>
              <a:t>. </a:t>
            </a:r>
            <a:r>
              <a:rPr lang="en-US" sz="2000" dirty="0"/>
              <a:t>attend</a:t>
            </a:r>
            <a:r>
              <a:rPr lang="en-US" sz="2000" b="1" u="sng" dirty="0"/>
              <a:t>ed</a:t>
            </a:r>
            <a:r>
              <a:rPr lang="en-US" sz="2000" b="1" dirty="0"/>
              <a:t>	</a:t>
            </a:r>
            <a:r>
              <a:rPr lang="en-US" sz="2000" b="1" dirty="0" smtClean="0"/>
              <a:t>C</a:t>
            </a:r>
            <a:r>
              <a:rPr lang="en-US" sz="2000" b="1" dirty="0"/>
              <a:t>. </a:t>
            </a:r>
            <a:r>
              <a:rPr lang="en-US" sz="2000" dirty="0"/>
              <a:t>celebrat</a:t>
            </a:r>
            <a:r>
              <a:rPr lang="en-US" sz="2000" b="1" u="sng" dirty="0"/>
              <a:t>ed</a:t>
            </a:r>
            <a:r>
              <a:rPr lang="en-US" sz="2000" b="1" dirty="0"/>
              <a:t>	</a:t>
            </a:r>
            <a:r>
              <a:rPr lang="en-US" sz="2000" b="1" dirty="0" smtClean="0"/>
              <a:t>D</a:t>
            </a:r>
            <a:r>
              <a:rPr lang="en-US" sz="2000" b="1" dirty="0"/>
              <a:t>. </a:t>
            </a:r>
            <a:r>
              <a:rPr lang="en-US" sz="2000" dirty="0"/>
              <a:t>display</a:t>
            </a:r>
            <a:r>
              <a:rPr lang="en-US" sz="2000" b="1" u="sng" dirty="0"/>
              <a:t>ed</a:t>
            </a:r>
            <a:endParaRPr lang="en-US" sz="2000" dirty="0"/>
          </a:p>
          <a:p>
            <a:r>
              <a:rPr lang="en-US" sz="2000" dirty="0"/>
              <a:t> </a:t>
            </a:r>
          </a:p>
          <a:p>
            <a:r>
              <a:rPr lang="vi-VN" sz="2000" dirty="0"/>
              <a:t>/ ɪnˈvaɪtɪd </a:t>
            </a:r>
            <a:endParaRPr lang="en-US" sz="2000" dirty="0"/>
          </a:p>
          <a:p>
            <a:r>
              <a:rPr lang="vi-VN" sz="2000" dirty="0"/>
              <a:t>/ əˈtendɪd /</a:t>
            </a:r>
            <a:endParaRPr lang="en-US" sz="2000" dirty="0"/>
          </a:p>
          <a:p>
            <a:r>
              <a:rPr lang="vi-VN" sz="2000" dirty="0"/>
              <a:t>/ ˈselɪbreɪtɪd /</a:t>
            </a:r>
            <a:endParaRPr lang="en-US" sz="2000" dirty="0"/>
          </a:p>
          <a:p>
            <a:r>
              <a:rPr lang="vi-VN" sz="2000" dirty="0"/>
              <a:t>/ dɪˈspleɪd /</a:t>
            </a:r>
            <a:endParaRPr lang="en-US" sz="2000" dirty="0"/>
          </a:p>
          <a:p>
            <a:r>
              <a:rPr lang="en-US" sz="2000" b="1" dirty="0"/>
              <a:t>Question 21: </a:t>
            </a:r>
            <a:r>
              <a:rPr lang="vi-VN" sz="2000" b="1" dirty="0"/>
              <a:t>A.</a:t>
            </a:r>
            <a:r>
              <a:rPr lang="vi-VN" sz="2000" dirty="0"/>
              <a:t> s</a:t>
            </a:r>
            <a:r>
              <a:rPr lang="vi-VN" sz="2000" u="sng" dirty="0"/>
              <a:t>i</a:t>
            </a:r>
            <a:r>
              <a:rPr lang="vi-VN" sz="2000" dirty="0"/>
              <a:t>lent	</a:t>
            </a:r>
            <a:r>
              <a:rPr lang="vi-VN" sz="2000" b="1" dirty="0" smtClean="0"/>
              <a:t>B</a:t>
            </a:r>
            <a:r>
              <a:rPr lang="vi-VN" sz="2000" b="1" dirty="0"/>
              <a:t>.</a:t>
            </a:r>
            <a:r>
              <a:rPr lang="vi-VN" sz="2000" dirty="0"/>
              <a:t> equ</a:t>
            </a:r>
            <a:r>
              <a:rPr lang="vi-VN" sz="2000" u="sng" dirty="0"/>
              <a:t>i</a:t>
            </a:r>
            <a:r>
              <a:rPr lang="vi-VN" sz="2000" dirty="0"/>
              <a:t>p	</a:t>
            </a:r>
            <a:r>
              <a:rPr lang="vi-VN" sz="2000" b="1" dirty="0" smtClean="0"/>
              <a:t>C</a:t>
            </a:r>
            <a:r>
              <a:rPr lang="vi-VN" sz="2000" b="1" dirty="0"/>
              <a:t>.</a:t>
            </a:r>
            <a:r>
              <a:rPr lang="vi-VN" sz="2000" dirty="0"/>
              <a:t> p</a:t>
            </a:r>
            <a:r>
              <a:rPr lang="vi-VN" sz="2000" u="sng" dirty="0"/>
              <a:t>i</a:t>
            </a:r>
            <a:r>
              <a:rPr lang="vi-VN" sz="2000" dirty="0"/>
              <a:t>cnic 		</a:t>
            </a:r>
            <a:r>
              <a:rPr lang="vi-VN" sz="2000" b="1" dirty="0"/>
              <a:t>D.</a:t>
            </a:r>
            <a:r>
              <a:rPr lang="vi-VN" sz="2000" dirty="0"/>
              <a:t> t</a:t>
            </a:r>
            <a:r>
              <a:rPr lang="vi-VN" sz="2000" u="sng" dirty="0"/>
              <a:t>i</a:t>
            </a:r>
            <a:r>
              <a:rPr lang="vi-VN" sz="2000" dirty="0"/>
              <a:t>cket </a:t>
            </a:r>
            <a:endParaRPr lang="en-US" sz="2000" dirty="0"/>
          </a:p>
          <a:p>
            <a:endParaRPr lang="vi-VN" sz="2000" b="1" dirty="0" smtClean="0"/>
          </a:p>
          <a:p>
            <a:r>
              <a:rPr lang="vi-VN" sz="2000" dirty="0" smtClean="0"/>
              <a:t>Phần </a:t>
            </a:r>
            <a:r>
              <a:rPr lang="vi-VN" sz="2000" dirty="0"/>
              <a:t>gạch chân trong từ “slient” được phát âm là /aɪ/:  silent /ˈsaɪlənt/, trong khi đó phần gạch dưới các từ khác được phát âm là /ɪ/: </a:t>
            </a:r>
            <a:endParaRPr lang="en-US" sz="2000" dirty="0"/>
          </a:p>
          <a:p>
            <a:r>
              <a:rPr lang="vi-VN" sz="2000" dirty="0"/>
              <a:t>equ</a:t>
            </a:r>
            <a:r>
              <a:rPr lang="vi-VN" sz="2000" u="sng" dirty="0"/>
              <a:t>i</a:t>
            </a:r>
            <a:r>
              <a:rPr lang="vi-VN" sz="2000" dirty="0"/>
              <a:t>p /ɪˈkwɪp/	</a:t>
            </a:r>
            <a:endParaRPr lang="en-US" sz="2000" dirty="0"/>
          </a:p>
          <a:p>
            <a:r>
              <a:rPr lang="vi-VN" sz="2000" dirty="0"/>
              <a:t>p</a:t>
            </a:r>
            <a:r>
              <a:rPr lang="vi-VN" sz="2000" b="1" u="sng" dirty="0"/>
              <a:t>i</a:t>
            </a:r>
            <a:r>
              <a:rPr lang="vi-VN" sz="2000" dirty="0"/>
              <a:t>cnic /ˈpɪknɪk/	</a:t>
            </a:r>
            <a:endParaRPr lang="en-US" sz="2000" dirty="0"/>
          </a:p>
          <a:p>
            <a:r>
              <a:rPr lang="vi-VN" sz="2000" dirty="0"/>
              <a:t>t</a:t>
            </a:r>
            <a:r>
              <a:rPr lang="vi-VN" sz="2000" b="1" u="sng" dirty="0"/>
              <a:t>i</a:t>
            </a:r>
            <a:r>
              <a:rPr lang="vi-VN" sz="2000" dirty="0"/>
              <a:t>cket /ˈtɪkɪt/</a:t>
            </a:r>
            <a:endParaRPr lang="en-US" sz="2000" dirty="0"/>
          </a:p>
          <a:p>
            <a:endParaRPr lang="en-US" sz="2000" dirty="0"/>
          </a:p>
        </p:txBody>
      </p:sp>
      <p:sp>
        <p:nvSpPr>
          <p:cNvPr id="2" name="Oval 1"/>
          <p:cNvSpPr/>
          <p:nvPr/>
        </p:nvSpPr>
        <p:spPr>
          <a:xfrm>
            <a:off x="6553200" y="3048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600200" y="21336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910704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par>
                                <p:cTn id="27" presetID="2" presetClass="entr" presetSubtype="4" fill="hold" nodeType="withEffect">
                                  <p:stCondLst>
                                    <p:cond delay="0"/>
                                  </p:stCondLst>
                                  <p:childTnLst>
                                    <p:set>
                                      <p:cBhvr>
                                        <p:cTn id="28" dur="1" fill="hold">
                                          <p:stCondLst>
                                            <p:cond delay="0"/>
                                          </p:stCondLst>
                                        </p:cTn>
                                        <p:tgtEl>
                                          <p:spTgt spid="4">
                                            <p:txEl>
                                              <p:pRg st="8" end="8"/>
                                            </p:txEl>
                                          </p:spTgt>
                                        </p:tgtEl>
                                        <p:attrNameLst>
                                          <p:attrName>style.visibility</p:attrName>
                                        </p:attrNameLst>
                                      </p:cBhvr>
                                      <p:to>
                                        <p:strVal val="visible"/>
                                      </p:to>
                                    </p:set>
                                    <p:anim calcmode="lin" valueType="num">
                                      <p:cBhvr additive="base">
                                        <p:cTn id="29"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8" end="8"/>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9" end="9"/>
                                            </p:txEl>
                                          </p:spTgt>
                                        </p:tgtEl>
                                        <p:attrNameLst>
                                          <p:attrName>style.visibility</p:attrName>
                                        </p:attrNameLst>
                                      </p:cBhvr>
                                      <p:to>
                                        <p:strVal val="visible"/>
                                      </p:to>
                                    </p:set>
                                    <p:anim calcmode="lin" valueType="num">
                                      <p:cBhvr additive="base">
                                        <p:cTn id="33"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9" end="9"/>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 calcmode="lin" valueType="num">
                                      <p:cBhvr additive="base">
                                        <p:cTn id="3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11" end="11"/>
                                            </p:txEl>
                                          </p:spTgt>
                                        </p:tgtEl>
                                        <p:attrNameLst>
                                          <p:attrName>style.visibility</p:attrName>
                                        </p:attrNameLst>
                                      </p:cBhvr>
                                      <p:to>
                                        <p:strVal val="visible"/>
                                      </p:to>
                                    </p:set>
                                    <p:anim calcmode="lin" valueType="num">
                                      <p:cBhvr additive="base">
                                        <p:cTn id="41"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additive="base">
                                        <p:cTn id="47" dur="500" fill="hold"/>
                                        <p:tgtEl>
                                          <p:spTgt spid="3"/>
                                        </p:tgtEl>
                                        <p:attrNameLst>
                                          <p:attrName>ppt_x</p:attrName>
                                        </p:attrNameLst>
                                      </p:cBhvr>
                                      <p:tavLst>
                                        <p:tav tm="0">
                                          <p:val>
                                            <p:strVal val="#ppt_x"/>
                                          </p:val>
                                        </p:tav>
                                        <p:tav tm="100000">
                                          <p:val>
                                            <p:strVal val="#ppt_x"/>
                                          </p:val>
                                        </p:tav>
                                      </p:tavLst>
                                    </p:anim>
                                    <p:anim calcmode="lin" valueType="num">
                                      <p:cBhvr additive="base">
                                        <p:cTn id="4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5262979"/>
          </a:xfrm>
          <a:prstGeom prst="rect">
            <a:avLst/>
          </a:prstGeom>
          <a:noFill/>
        </p:spPr>
        <p:txBody>
          <a:bodyPr wrap="square" rtlCol="0">
            <a:spAutoFit/>
          </a:bodyPr>
          <a:lstStyle/>
          <a:p>
            <a:r>
              <a:rPr lang="en-US" sz="2400" b="1" dirty="0"/>
              <a:t>Question 22: </a:t>
            </a:r>
            <a:r>
              <a:rPr lang="vi-VN" sz="2400" dirty="0"/>
              <a:t>75% of the world's population habitually consume caffeine, which up to a point masks the</a:t>
            </a:r>
            <a:endParaRPr lang="en-US" sz="2400" dirty="0"/>
          </a:p>
          <a:p>
            <a:r>
              <a:rPr lang="vi-VN" sz="2400" dirty="0"/>
              <a:t>symptoms of sleep </a:t>
            </a:r>
            <a:r>
              <a:rPr lang="vi-VN" sz="2400" b="1" u="heavy" dirty="0"/>
              <a:t>deprivation</a:t>
            </a:r>
            <a:r>
              <a:rPr lang="vi-VN" sz="2400" b="1" dirty="0"/>
              <a:t>.</a:t>
            </a:r>
            <a:endParaRPr lang="en-US" sz="2400" dirty="0"/>
          </a:p>
          <a:p>
            <a:r>
              <a:rPr lang="vi-VN" sz="2400" dirty="0"/>
              <a:t>	</a:t>
            </a:r>
            <a:r>
              <a:rPr lang="vi-VN" sz="2400" b="1" dirty="0"/>
              <a:t>A. </a:t>
            </a:r>
            <a:r>
              <a:rPr lang="vi-VN" sz="2400" dirty="0"/>
              <a:t>offer	</a:t>
            </a:r>
            <a:r>
              <a:rPr lang="vi-VN" sz="2400" b="1" dirty="0"/>
              <a:t>B. </a:t>
            </a:r>
            <a:r>
              <a:rPr lang="vi-VN" sz="2400" dirty="0"/>
              <a:t>loss	</a:t>
            </a:r>
            <a:r>
              <a:rPr lang="vi-VN" sz="2400" b="1" dirty="0"/>
              <a:t>C. </a:t>
            </a:r>
            <a:r>
              <a:rPr lang="vi-VN" sz="2400" dirty="0"/>
              <a:t>supply	D. Damage</a:t>
            </a:r>
            <a:endParaRPr lang="en-US" sz="2400" dirty="0"/>
          </a:p>
          <a:p>
            <a:endParaRPr lang="vi-VN" sz="2400" b="1" dirty="0" smtClean="0"/>
          </a:p>
          <a:p>
            <a:r>
              <a:rPr lang="vi-VN" sz="2400" b="1" i="1" dirty="0" smtClean="0"/>
              <a:t>Tạm </a:t>
            </a:r>
            <a:r>
              <a:rPr lang="vi-VN" sz="2400" b="1" i="1" dirty="0"/>
              <a:t>dịch</a:t>
            </a:r>
            <a:r>
              <a:rPr lang="vi-VN" sz="2400" i="1" dirty="0"/>
              <a:t>: 75% dân số thế giới thường xuyên tiêu thụ caffeine, điều này dẫn đến các triệu chứng thiếu ngủ.</a:t>
            </a:r>
            <a:endParaRPr lang="en-US" sz="2400" dirty="0"/>
          </a:p>
          <a:p>
            <a:r>
              <a:rPr lang="vi-VN" sz="2400" dirty="0"/>
              <a:t>→ deprivation /depriveifon/ (n): </a:t>
            </a:r>
            <a:r>
              <a:rPr lang="vi-VN" sz="2400" i="1" dirty="0"/>
              <a:t>sự thiếu</a:t>
            </a:r>
            <a:endParaRPr lang="en-US" sz="2400" dirty="0"/>
          </a:p>
          <a:p>
            <a:r>
              <a:rPr lang="vi-VN" sz="2400" b="1" dirty="0"/>
              <a:t>Xét các đáp án:</a:t>
            </a:r>
            <a:endParaRPr lang="en-US" sz="2400" dirty="0"/>
          </a:p>
          <a:p>
            <a:pPr lvl="0"/>
            <a:r>
              <a:rPr lang="vi-VN" sz="2400" dirty="0"/>
              <a:t>offer /ˈɒfə(r)/ (n): </a:t>
            </a:r>
            <a:r>
              <a:rPr lang="vi-VN" sz="2400" i="1" dirty="0"/>
              <a:t>lời đề nghị</a:t>
            </a:r>
            <a:endParaRPr lang="en-US" sz="2400" dirty="0"/>
          </a:p>
          <a:p>
            <a:pPr lvl="0"/>
            <a:r>
              <a:rPr lang="vi-VN" sz="2400" dirty="0"/>
              <a:t>loss /lɒs/ (n): </a:t>
            </a:r>
            <a:r>
              <a:rPr lang="vi-VN" sz="2400" i="1" dirty="0"/>
              <a:t>sự mất</a:t>
            </a:r>
            <a:endParaRPr lang="en-US" sz="2400" dirty="0"/>
          </a:p>
          <a:p>
            <a:pPr lvl="0"/>
            <a:r>
              <a:rPr lang="vi-VN" sz="2400" dirty="0"/>
              <a:t>supply/sə'plaɪ/ (n): </a:t>
            </a:r>
            <a:r>
              <a:rPr lang="vi-VN" sz="2400" i="1" dirty="0"/>
              <a:t>sự cung cấp</a:t>
            </a:r>
            <a:endParaRPr lang="en-US" sz="2400" dirty="0"/>
          </a:p>
          <a:p>
            <a:r>
              <a:rPr lang="vi-VN" sz="2400" dirty="0"/>
              <a:t>damage/'dæmɪdʒ/ (n): </a:t>
            </a:r>
            <a:r>
              <a:rPr lang="vi-VN" sz="2400" i="1" dirty="0"/>
              <a:t>sự hư hại</a:t>
            </a:r>
            <a:endParaRPr lang="en-US" sz="2400" dirty="0"/>
          </a:p>
          <a:p>
            <a:endParaRPr lang="en-US" sz="2400" dirty="0"/>
          </a:p>
        </p:txBody>
      </p:sp>
      <p:sp>
        <p:nvSpPr>
          <p:cNvPr id="2" name="Oval 1"/>
          <p:cNvSpPr/>
          <p:nvPr/>
        </p:nvSpPr>
        <p:spPr>
          <a:xfrm>
            <a:off x="2971800" y="1524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730145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86800" cy="6001643"/>
          </a:xfrm>
          <a:prstGeom prst="rect">
            <a:avLst/>
          </a:prstGeom>
          <a:noFill/>
        </p:spPr>
        <p:txBody>
          <a:bodyPr wrap="square" rtlCol="0">
            <a:spAutoFit/>
          </a:bodyPr>
          <a:lstStyle/>
          <a:p>
            <a:r>
              <a:rPr lang="en-US" sz="2400" b="1" dirty="0"/>
              <a:t>Question 23: </a:t>
            </a:r>
            <a:r>
              <a:rPr lang="vi-VN" sz="2400" dirty="0"/>
              <a:t>I tried to </a:t>
            </a:r>
            <a:r>
              <a:rPr lang="vi-VN" sz="2400" b="1" u="heavy" dirty="0"/>
              <a:t>confabulate</a:t>
            </a:r>
            <a:r>
              <a:rPr lang="vi-VN" sz="2400" b="1" dirty="0"/>
              <a:t> </a:t>
            </a:r>
            <a:r>
              <a:rPr lang="vi-VN" sz="2400" dirty="0"/>
              <a:t>with my new neighbor outside my apartment, but he doesn’t seem to welcome a stranger.</a:t>
            </a:r>
            <a:endParaRPr lang="en-US" sz="2400" dirty="0"/>
          </a:p>
          <a:p>
            <a:r>
              <a:rPr lang="vi-VN" sz="2400" b="1" dirty="0"/>
              <a:t>A. </a:t>
            </a:r>
            <a:r>
              <a:rPr lang="vi-VN" sz="2400" dirty="0"/>
              <a:t>familiarize	</a:t>
            </a:r>
            <a:r>
              <a:rPr lang="vi-VN" sz="2400" b="1" dirty="0"/>
              <a:t>B. </a:t>
            </a:r>
            <a:r>
              <a:rPr lang="vi-VN" sz="2400" dirty="0"/>
              <a:t>chat	</a:t>
            </a:r>
            <a:r>
              <a:rPr lang="vi-VN" sz="2400" b="1" dirty="0"/>
              <a:t>C. </a:t>
            </a:r>
            <a:r>
              <a:rPr lang="vi-VN" sz="2400" dirty="0"/>
              <a:t>greet	</a:t>
            </a:r>
            <a:r>
              <a:rPr lang="vi-VN" sz="2400" b="1" dirty="0"/>
              <a:t>D. </a:t>
            </a:r>
            <a:r>
              <a:rPr lang="vi-VN" sz="2400" dirty="0"/>
              <a:t>assimilate</a:t>
            </a:r>
            <a:endParaRPr lang="en-US" sz="2400" dirty="0"/>
          </a:p>
          <a:p>
            <a:endParaRPr lang="vi-VN" sz="2400" b="1" dirty="0" smtClean="0"/>
          </a:p>
          <a:p>
            <a:r>
              <a:rPr lang="vi-VN" sz="2400" b="1" i="1" dirty="0" smtClean="0"/>
              <a:t>Tạm </a:t>
            </a:r>
            <a:r>
              <a:rPr lang="vi-VN" sz="2400" b="1" i="1" dirty="0"/>
              <a:t>dịch: </a:t>
            </a:r>
            <a:r>
              <a:rPr lang="vi-VN" sz="2400" i="1" dirty="0"/>
              <a:t>Tôi đã cố gắng nói chuyện với người hàng xóm mới bên ngoài căn hộ của mình, nhưng anh ta dường như không chào đón một người lạ.</a:t>
            </a:r>
            <a:endParaRPr lang="en-US" sz="2400" dirty="0"/>
          </a:p>
          <a:p>
            <a:r>
              <a:rPr lang="vi-VN" sz="2400" dirty="0"/>
              <a:t>→ confabulate /kənˌfæbjəˈleɪt/ (v): </a:t>
            </a:r>
            <a:r>
              <a:rPr lang="vi-VN" sz="2400" i="1" dirty="0"/>
              <a:t>nói chuyện, nói chuyện phiếm</a:t>
            </a:r>
            <a:endParaRPr lang="en-US" sz="2400" dirty="0"/>
          </a:p>
          <a:p>
            <a:r>
              <a:rPr lang="vi-VN" sz="2400" b="1" dirty="0"/>
              <a:t>Xét các đáp án:</a:t>
            </a:r>
            <a:endParaRPr lang="en-US" sz="2400" dirty="0"/>
          </a:p>
          <a:p>
            <a:pPr lvl="0"/>
            <a:r>
              <a:rPr lang="vi-VN" sz="2400" dirty="0"/>
              <a:t>familiarize /fəˈmɪliəraɪz/ (v): </a:t>
            </a:r>
            <a:r>
              <a:rPr lang="vi-VN" sz="2400" i="1" dirty="0"/>
              <a:t>học, làm cái gì cho quen</a:t>
            </a:r>
            <a:endParaRPr lang="en-US" sz="2400" dirty="0"/>
          </a:p>
          <a:p>
            <a:pPr lvl="0"/>
            <a:r>
              <a:rPr lang="vi-VN" sz="2400" dirty="0"/>
              <a:t>chat /tʃæt/ (v): </a:t>
            </a:r>
            <a:r>
              <a:rPr lang="vi-VN" sz="2400" i="1" dirty="0"/>
              <a:t>nói chuyện phiếm, tán gẫu</a:t>
            </a:r>
            <a:endParaRPr lang="en-US" sz="2400" dirty="0"/>
          </a:p>
          <a:p>
            <a:pPr lvl="0"/>
            <a:r>
              <a:rPr lang="vi-VN" sz="2400" dirty="0"/>
              <a:t>greet /gri:t/ (v): </a:t>
            </a:r>
            <a:r>
              <a:rPr lang="vi-VN" sz="2400" i="1" dirty="0"/>
              <a:t>chào đón</a:t>
            </a:r>
            <a:endParaRPr lang="en-US" sz="2400" dirty="0"/>
          </a:p>
          <a:p>
            <a:r>
              <a:rPr lang="vi-VN" sz="2400" b="1" dirty="0"/>
              <a:t>D. </a:t>
            </a:r>
            <a:r>
              <a:rPr lang="vi-VN" sz="2400" dirty="0"/>
              <a:t>assimilate /əˈsɪməleɪt/ (v): </a:t>
            </a:r>
            <a:r>
              <a:rPr lang="vi-VN" sz="2400" i="1" dirty="0"/>
              <a:t>tiêu hóa, đồng hóa</a:t>
            </a:r>
            <a:endParaRPr lang="en-US" sz="2400" dirty="0"/>
          </a:p>
          <a:p>
            <a:endParaRPr lang="en-US" sz="2400" dirty="0"/>
          </a:p>
        </p:txBody>
      </p:sp>
      <p:sp>
        <p:nvSpPr>
          <p:cNvPr id="2" name="Oval 1"/>
          <p:cNvSpPr/>
          <p:nvPr/>
        </p:nvSpPr>
        <p:spPr>
          <a:xfrm>
            <a:off x="2133600" y="13716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8972691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763000" cy="4801314"/>
          </a:xfrm>
          <a:prstGeom prst="rect">
            <a:avLst/>
          </a:prstGeom>
          <a:noFill/>
        </p:spPr>
        <p:txBody>
          <a:bodyPr wrap="square" rtlCol="0">
            <a:spAutoFit/>
          </a:bodyPr>
          <a:lstStyle/>
          <a:p>
            <a:r>
              <a:rPr lang="en-US" b="1" dirty="0"/>
              <a:t>Question 24: </a:t>
            </a:r>
            <a:r>
              <a:rPr lang="vi-VN" dirty="0"/>
              <a:t>My cousin tends to </a:t>
            </a:r>
            <a:r>
              <a:rPr lang="vi-VN" b="1" u="heavy" dirty="0"/>
              <a:t>look on the bright side</a:t>
            </a:r>
            <a:r>
              <a:rPr lang="vi-VN" b="1" dirty="0"/>
              <a:t> </a:t>
            </a:r>
            <a:r>
              <a:rPr lang="vi-VN" dirty="0"/>
              <a:t>in any circumstance.</a:t>
            </a:r>
            <a:endParaRPr lang="en-US" dirty="0"/>
          </a:p>
          <a:p>
            <a:r>
              <a:rPr lang="vi-VN" dirty="0"/>
              <a:t>	</a:t>
            </a:r>
            <a:r>
              <a:rPr lang="vi-VN" b="1" dirty="0"/>
              <a:t>A</a:t>
            </a:r>
            <a:r>
              <a:rPr lang="vi-VN" dirty="0"/>
              <a:t>. be optimistic	</a:t>
            </a:r>
            <a:r>
              <a:rPr lang="vi-VN" b="1" dirty="0"/>
              <a:t>B</a:t>
            </a:r>
            <a:r>
              <a:rPr lang="vi-VN" dirty="0"/>
              <a:t>. be pessimistic		</a:t>
            </a:r>
            <a:r>
              <a:rPr lang="vi-VN" b="1" dirty="0"/>
              <a:t>C. </a:t>
            </a:r>
            <a:r>
              <a:rPr lang="vi-VN" dirty="0"/>
              <a:t>be confident	</a:t>
            </a:r>
            <a:r>
              <a:rPr lang="vi-VN" b="1" dirty="0"/>
              <a:t>D</a:t>
            </a:r>
            <a:r>
              <a:rPr lang="vi-VN" dirty="0"/>
              <a:t>. be smart</a:t>
            </a:r>
            <a:endParaRPr lang="en-US" dirty="0"/>
          </a:p>
          <a:p>
            <a:endParaRPr lang="vi-VN" b="1" dirty="0" smtClean="0"/>
          </a:p>
          <a:p>
            <a:r>
              <a:rPr lang="en-US" b="1" dirty="0" smtClean="0"/>
              <a:t>Question </a:t>
            </a:r>
            <a:r>
              <a:rPr lang="en-US" b="1" dirty="0"/>
              <a:t>25: </a:t>
            </a:r>
            <a:r>
              <a:rPr lang="vi-VN" dirty="0"/>
              <a:t>No downward trend in </a:t>
            </a:r>
            <a:r>
              <a:rPr lang="vi-VN" b="1" u="heavy" dirty="0"/>
              <a:t>mortality</a:t>
            </a:r>
            <a:r>
              <a:rPr lang="vi-VN" b="1" dirty="0"/>
              <a:t> </a:t>
            </a:r>
            <a:r>
              <a:rPr lang="vi-VN" dirty="0"/>
              <a:t>is apparent in any country before the middle of the eighteenth century.</a:t>
            </a:r>
            <a:endParaRPr lang="en-US" dirty="0"/>
          </a:p>
          <a:p>
            <a:r>
              <a:rPr lang="vi-VN" b="1" i="1" dirty="0"/>
              <a:t>	</a:t>
            </a:r>
            <a:r>
              <a:rPr lang="vi-VN" b="1" dirty="0"/>
              <a:t>A. </a:t>
            </a:r>
            <a:r>
              <a:rPr lang="vi-VN" dirty="0"/>
              <a:t>death rate	</a:t>
            </a:r>
            <a:r>
              <a:rPr lang="vi-VN" b="1" dirty="0"/>
              <a:t>B. </a:t>
            </a:r>
            <a:r>
              <a:rPr lang="vi-VN" dirty="0"/>
              <a:t>birth rate		</a:t>
            </a:r>
            <a:r>
              <a:rPr lang="vi-VN" b="1" dirty="0"/>
              <a:t>C. </a:t>
            </a:r>
            <a:r>
              <a:rPr lang="vi-VN" dirty="0"/>
              <a:t>fertility		</a:t>
            </a:r>
            <a:r>
              <a:rPr lang="vi-VN" b="1" dirty="0"/>
              <a:t>D. </a:t>
            </a:r>
            <a:r>
              <a:rPr lang="vi-VN" dirty="0"/>
              <a:t>sexuality</a:t>
            </a:r>
            <a:endParaRPr lang="en-US" dirty="0"/>
          </a:p>
          <a:p>
            <a:r>
              <a:rPr lang="vi-VN" b="1" dirty="0"/>
              <a:t>Question 25: Đáp án B</a:t>
            </a:r>
            <a:endParaRPr lang="en-US" dirty="0"/>
          </a:p>
          <a:p>
            <a:r>
              <a:rPr lang="vi-VN" b="1" i="1" dirty="0"/>
              <a:t>Tạm dịch</a:t>
            </a:r>
            <a:r>
              <a:rPr lang="vi-VN" i="1" dirty="0"/>
              <a:t>: Không có xu hướng giảm nào trong tỷ lệ tử vong là rõ ràng ở bất kỳ quốc gia nào từ giữa thế kỷ 18 trở về trước.</a:t>
            </a:r>
            <a:endParaRPr lang="en-US" dirty="0"/>
          </a:p>
          <a:p>
            <a:r>
              <a:rPr lang="vi-VN" dirty="0"/>
              <a:t>→ mortality /mɔːˈtæləti/ (n): </a:t>
            </a:r>
            <a:r>
              <a:rPr lang="vi-VN" i="1" dirty="0"/>
              <a:t>tỷ lệ tử vong</a:t>
            </a:r>
            <a:endParaRPr lang="en-US" dirty="0"/>
          </a:p>
          <a:p>
            <a:r>
              <a:rPr lang="vi-VN" b="1" dirty="0"/>
              <a:t>Xét các đáp án:</a:t>
            </a:r>
            <a:endParaRPr lang="en-US" dirty="0"/>
          </a:p>
          <a:p>
            <a:pPr lvl="0"/>
            <a:r>
              <a:rPr lang="vi-VN" dirty="0"/>
              <a:t>death rate: </a:t>
            </a:r>
            <a:r>
              <a:rPr lang="vi-VN" i="1" dirty="0"/>
              <a:t>tỷ lệ tử</a:t>
            </a:r>
            <a:endParaRPr lang="en-US" dirty="0"/>
          </a:p>
          <a:p>
            <a:pPr lvl="0"/>
            <a:r>
              <a:rPr lang="vi-VN" dirty="0"/>
              <a:t>birth rate: </a:t>
            </a:r>
            <a:r>
              <a:rPr lang="vi-VN" i="1" dirty="0"/>
              <a:t>tỷ lệ sinh</a:t>
            </a:r>
            <a:endParaRPr lang="en-US" dirty="0"/>
          </a:p>
          <a:p>
            <a:pPr lvl="0"/>
            <a:r>
              <a:rPr lang="vi-VN" dirty="0"/>
              <a:t>fertility /fə'tɪləti/ (n): </a:t>
            </a:r>
            <a:r>
              <a:rPr lang="vi-VN" i="1" dirty="0"/>
              <a:t>khả năng sinh sản, tình trạng màu mỡ</a:t>
            </a:r>
            <a:endParaRPr lang="en-US" dirty="0"/>
          </a:p>
          <a:p>
            <a:r>
              <a:rPr lang="vi-VN" dirty="0"/>
              <a:t>sexuality /seksju'æləti/ (n): </a:t>
            </a:r>
            <a:r>
              <a:rPr lang="vi-VN" i="1" dirty="0"/>
              <a:t>bản năng giới tính</a:t>
            </a:r>
            <a:endParaRPr lang="en-US" dirty="0"/>
          </a:p>
          <a:p>
            <a:endParaRPr lang="en-US" dirty="0"/>
          </a:p>
        </p:txBody>
      </p:sp>
      <p:sp>
        <p:nvSpPr>
          <p:cNvPr id="2" name="Oval 1"/>
          <p:cNvSpPr/>
          <p:nvPr/>
        </p:nvSpPr>
        <p:spPr>
          <a:xfrm>
            <a:off x="2819400" y="15240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63704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8991600" cy="5632311"/>
          </a:xfrm>
          <a:prstGeom prst="rect">
            <a:avLst/>
          </a:prstGeom>
          <a:noFill/>
        </p:spPr>
        <p:txBody>
          <a:bodyPr wrap="square" rtlCol="0">
            <a:spAutoFit/>
          </a:bodyPr>
          <a:lstStyle/>
          <a:p>
            <a:r>
              <a:rPr lang="en-US" sz="2400" b="1" dirty="0"/>
              <a:t>Question 26: </a:t>
            </a:r>
            <a:r>
              <a:rPr lang="en-GB" sz="2400" dirty="0"/>
              <a:t>My daughter couldn’t speak a word. She could do that when she was three. </a:t>
            </a:r>
            <a:endParaRPr lang="en-US" sz="2400" dirty="0"/>
          </a:p>
          <a:p>
            <a:r>
              <a:rPr lang="en-GB" sz="2400" b="1" dirty="0"/>
              <a:t>A. </a:t>
            </a:r>
            <a:r>
              <a:rPr lang="en-GB" sz="2400" dirty="0"/>
              <a:t>Not until my daughter was three, she could speak a word. </a:t>
            </a:r>
            <a:endParaRPr lang="en-US" sz="2400" dirty="0"/>
          </a:p>
          <a:p>
            <a:r>
              <a:rPr lang="en-GB" sz="2400" b="1" dirty="0"/>
              <a:t>B. </a:t>
            </a:r>
            <a:r>
              <a:rPr lang="en-GB" sz="2400" dirty="0"/>
              <a:t>It was before my daughter was three that she could speak a word. </a:t>
            </a:r>
            <a:endParaRPr lang="en-US" sz="2400" dirty="0"/>
          </a:p>
          <a:p>
            <a:r>
              <a:rPr lang="en-GB" sz="2400" b="1" dirty="0"/>
              <a:t>C. </a:t>
            </a:r>
            <a:r>
              <a:rPr lang="en-GB" sz="2400" dirty="0"/>
              <a:t>Not until my daughter was three could she speak a word. </a:t>
            </a:r>
            <a:endParaRPr lang="en-US" sz="2400" dirty="0"/>
          </a:p>
          <a:p>
            <a:r>
              <a:rPr lang="en-GB" sz="2400" b="1" dirty="0"/>
              <a:t>D. </a:t>
            </a:r>
            <a:r>
              <a:rPr lang="en-GB" sz="2400" dirty="0"/>
              <a:t>My daughter couldn’t speak a word even after she was three.</a:t>
            </a:r>
            <a:endParaRPr lang="en-US" sz="2400" dirty="0"/>
          </a:p>
          <a:p>
            <a:endParaRPr lang="vi-VN" sz="2400" b="1" dirty="0" smtClean="0"/>
          </a:p>
          <a:p>
            <a:r>
              <a:rPr lang="vi-VN" sz="2400" b="1" dirty="0" smtClean="0"/>
              <a:t>Giải </a:t>
            </a:r>
            <a:r>
              <a:rPr lang="vi-VN" sz="2400" b="1" dirty="0"/>
              <a:t>thích:</a:t>
            </a:r>
            <a:r>
              <a:rPr lang="vi-VN" sz="2400" dirty="0"/>
              <a:t> My daughter couldn’t speak a word. She could do that when she was three. </a:t>
            </a:r>
            <a:r>
              <a:rPr lang="vi-VN" sz="2400" i="1" dirty="0"/>
              <a:t>(Con gái tôi không thể nói một lời. Nó có thể nói khi nó ba tuổi.)</a:t>
            </a:r>
            <a:endParaRPr lang="en-US" sz="2400" dirty="0"/>
          </a:p>
          <a:p>
            <a:r>
              <a:rPr lang="vi-VN" sz="2400" dirty="0"/>
              <a:t>Chỉ phương án C phù hợp về nghĩa và đúng về ngữ pháp.</a:t>
            </a:r>
            <a:endParaRPr lang="en-US" sz="2400" dirty="0"/>
          </a:p>
          <a:p>
            <a:r>
              <a:rPr lang="vi-VN" sz="2400" b="1" dirty="0"/>
              <a:t>Dịch nghĩa:</a:t>
            </a:r>
            <a:r>
              <a:rPr lang="vi-VN" sz="2400" dirty="0"/>
              <a:t> </a:t>
            </a:r>
            <a:r>
              <a:rPr lang="vi-VN" sz="2400" i="1" dirty="0"/>
              <a:t>Mãi đến khi con gái tôi lên ba, nó mới có thể nói một lời.</a:t>
            </a:r>
            <a:endParaRPr lang="en-US" sz="2400" dirty="0"/>
          </a:p>
          <a:p>
            <a:r>
              <a:rPr lang="vi-VN" sz="2400" dirty="0"/>
              <a:t>Not until + S+V(qk) +St  +TDT +S +V +St.</a:t>
            </a:r>
            <a:endParaRPr lang="en-US" sz="2400" dirty="0"/>
          </a:p>
          <a:p>
            <a:endParaRPr lang="en-US" sz="2400" dirty="0"/>
          </a:p>
        </p:txBody>
      </p:sp>
      <p:sp>
        <p:nvSpPr>
          <p:cNvPr id="2" name="Oval 1"/>
          <p:cNvSpPr/>
          <p:nvPr/>
        </p:nvSpPr>
        <p:spPr>
          <a:xfrm>
            <a:off x="0" y="1828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3878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8915400" cy="6247864"/>
          </a:xfrm>
          <a:prstGeom prst="rect">
            <a:avLst/>
          </a:prstGeom>
          <a:noFill/>
        </p:spPr>
        <p:txBody>
          <a:bodyPr wrap="square" rtlCol="0">
            <a:spAutoFit/>
          </a:bodyPr>
          <a:lstStyle/>
          <a:p>
            <a:r>
              <a:rPr lang="en-US" sz="2000" b="1" dirty="0"/>
              <a:t>Question 27: </a:t>
            </a:r>
            <a:r>
              <a:rPr lang="vi-VN" sz="2000" dirty="0"/>
              <a:t>Nam was so rude to them last night. Now he feels regretful.</a:t>
            </a:r>
            <a:endParaRPr lang="en-US" sz="2000" dirty="0"/>
          </a:p>
          <a:p>
            <a:r>
              <a:rPr lang="en-US" sz="2000" b="1" dirty="0"/>
              <a:t>A.</a:t>
            </a:r>
            <a:r>
              <a:rPr lang="en-US" sz="2000" dirty="0"/>
              <a:t> Nam regrets to have been so rude to them last night.</a:t>
            </a:r>
          </a:p>
          <a:p>
            <a:r>
              <a:rPr lang="en-US" sz="2000" b="1" dirty="0"/>
              <a:t>B.</a:t>
            </a:r>
            <a:r>
              <a:rPr lang="en-US" sz="2000" dirty="0"/>
              <a:t> Nam regrets having so rude to them last night.</a:t>
            </a:r>
          </a:p>
          <a:p>
            <a:r>
              <a:rPr lang="vi-VN" sz="2000" b="1" dirty="0"/>
              <a:t>C</a:t>
            </a:r>
            <a:r>
              <a:rPr lang="en-US" sz="2000" b="1" dirty="0"/>
              <a:t>.</a:t>
            </a:r>
            <a:r>
              <a:rPr lang="en-US" sz="2000" dirty="0"/>
              <a:t> Nam wishes he hadn’t been so rude to them last night.</a:t>
            </a:r>
          </a:p>
          <a:p>
            <a:r>
              <a:rPr lang="en-US" sz="2000" b="1" dirty="0"/>
              <a:t>D.</a:t>
            </a:r>
            <a:r>
              <a:rPr lang="en-US" sz="2000" dirty="0"/>
              <a:t> Nam wishes he weren’t so rude to them last night.</a:t>
            </a:r>
          </a:p>
          <a:p>
            <a:r>
              <a:rPr lang="en-GB" sz="2000" b="1" dirty="0"/>
              <a:t> </a:t>
            </a:r>
            <a:endParaRPr lang="vi-VN" sz="2000" b="1" dirty="0" smtClean="0"/>
          </a:p>
          <a:p>
            <a:r>
              <a:rPr lang="vi-VN" sz="2000" dirty="0" smtClean="0"/>
              <a:t>Dịch </a:t>
            </a:r>
            <a:r>
              <a:rPr lang="vi-VN" sz="2000" dirty="0"/>
              <a:t>đề bài: Tối qua Nam đã thật thô lỗ với họ. Giờ đây anh ấy cảm thấy thật hối tiếc, (ngụ ý: hối tiếc vì đêm qua đã quá thô lỗ).</a:t>
            </a:r>
            <a:endParaRPr lang="en-US" sz="2000" dirty="0" smtClean="0">
              <a:effectLst/>
            </a:endParaRPr>
          </a:p>
          <a:p>
            <a:r>
              <a:rPr lang="vi-VN" sz="2000" b="1" dirty="0"/>
              <a:t>A</a:t>
            </a:r>
            <a:r>
              <a:rPr lang="vi-VN" sz="2000" dirty="0"/>
              <a:t>. Không dịch vì sai cấu trúc: “regret + to V” - tiếc vì sắp phải làm gì, nghĩa là hành động “to V” chưa diễn ra, không thể để “to have P</a:t>
            </a:r>
            <a:r>
              <a:rPr lang="vi-VN" sz="2000" baseline="-25000" dirty="0"/>
              <a:t>2</a:t>
            </a:r>
            <a:r>
              <a:rPr lang="vi-VN" sz="2000" dirty="0"/>
              <a:t>” - mang nghĩa hoàn thành vào đây được.</a:t>
            </a:r>
            <a:endParaRPr lang="en-US" sz="2000" dirty="0" smtClean="0">
              <a:effectLst/>
            </a:endParaRPr>
          </a:p>
          <a:p>
            <a:r>
              <a:rPr lang="vi-VN" sz="2000" b="1" dirty="0"/>
              <a:t>B</a:t>
            </a:r>
            <a:r>
              <a:rPr lang="vi-VN" sz="2000" dirty="0"/>
              <a:t>. Không dịch vì sai cấu trúc: “rude” là tính từ, không đi với động từ “have”. Cần sửa “having” thành “having been”.</a:t>
            </a:r>
            <a:endParaRPr lang="en-US" sz="2000" dirty="0" smtClean="0">
              <a:effectLst/>
            </a:endParaRPr>
          </a:p>
          <a:p>
            <a:r>
              <a:rPr lang="vi-VN" sz="2000" b="1" dirty="0"/>
              <a:t>C</a:t>
            </a:r>
            <a:r>
              <a:rPr lang="vi-VN" sz="2000" dirty="0"/>
              <a:t>. Nam ước rằng tối qua mình đã không thô lỗ với họ như vây. → đúng.</a:t>
            </a:r>
            <a:endParaRPr lang="en-US" sz="2000" dirty="0" smtClean="0">
              <a:effectLst/>
            </a:endParaRPr>
          </a:p>
          <a:p>
            <a:r>
              <a:rPr lang="vi-VN" sz="2000" b="1" dirty="0"/>
              <a:t>D</a:t>
            </a:r>
            <a:r>
              <a:rPr lang="vi-VN" sz="2000" dirty="0"/>
              <a:t>. Không dịch vì sai cấu trúc: Ước cho một chuyện ở quá khứ (vì có trạng ngữ chỉ thời gian là “last night”) thì phải dùng thức giả định loại 3 (động từ chia ở quá khứ hoàn thành/ hoàn thành tiếp diễn). Vậy nên “were” (quá khứ đơn) phải chia thành “had been” (quá khứ hoàn thành). Chọn đáp án C vì nó là đáp án đúng duy nhất. </a:t>
            </a:r>
            <a:endParaRPr lang="en-US" sz="2000" dirty="0" smtClean="0">
              <a:effectLst/>
            </a:endParaRPr>
          </a:p>
          <a:p>
            <a:endParaRPr lang="en-US" sz="2000" dirty="0"/>
          </a:p>
        </p:txBody>
      </p:sp>
      <p:sp>
        <p:nvSpPr>
          <p:cNvPr id="2" name="Oval 1"/>
          <p:cNvSpPr/>
          <p:nvPr/>
        </p:nvSpPr>
        <p:spPr>
          <a:xfrm>
            <a:off x="0" y="1143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725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686800" cy="5016758"/>
          </a:xfrm>
          <a:prstGeom prst="rect">
            <a:avLst/>
          </a:prstGeom>
          <a:noFill/>
        </p:spPr>
        <p:txBody>
          <a:bodyPr wrap="square" rtlCol="0">
            <a:spAutoFit/>
          </a:bodyPr>
          <a:lstStyle/>
          <a:p>
            <a:r>
              <a:rPr lang="en-US" sz="2000" b="1" dirty="0"/>
              <a:t>Question 28: </a:t>
            </a:r>
            <a:r>
              <a:rPr lang="vi-VN" sz="2000" u="sng" dirty="0"/>
              <a:t>What I told her</a:t>
            </a:r>
            <a:r>
              <a:rPr lang="vi-VN" sz="2000" dirty="0"/>
              <a:t> a few days ago </a:t>
            </a:r>
            <a:r>
              <a:rPr lang="vi-VN" sz="2000" u="sng" dirty="0"/>
              <a:t>is</a:t>
            </a:r>
            <a:r>
              <a:rPr lang="vi-VN" sz="2000" dirty="0"/>
              <a:t> not the solution </a:t>
            </a:r>
            <a:r>
              <a:rPr lang="vi-VN" sz="2000" u="sng" dirty="0"/>
              <a:t>to</a:t>
            </a:r>
            <a:r>
              <a:rPr lang="vi-VN" sz="2000" dirty="0"/>
              <a:t> </a:t>
            </a:r>
            <a:r>
              <a:rPr lang="vi-VN" sz="2000" u="sng" dirty="0"/>
              <a:t>most of</a:t>
            </a:r>
            <a:r>
              <a:rPr lang="vi-VN" sz="2000" dirty="0"/>
              <a:t> her problems.</a:t>
            </a:r>
            <a:endParaRPr lang="en-US" sz="2000" dirty="0"/>
          </a:p>
          <a:p>
            <a:r>
              <a:rPr lang="vi-VN" sz="2000" b="1" i="1" dirty="0"/>
              <a:t>	</a:t>
            </a:r>
            <a:r>
              <a:rPr lang="vi-VN" sz="2000" b="1" dirty="0"/>
              <a:t>A. </a:t>
            </a:r>
            <a:r>
              <a:rPr lang="en-US" sz="2000" dirty="0"/>
              <a:t>What I told her</a:t>
            </a:r>
            <a:r>
              <a:rPr lang="vi-VN" sz="2000" dirty="0"/>
              <a:t>	</a:t>
            </a:r>
            <a:r>
              <a:rPr lang="vi-VN" sz="2000" b="1" dirty="0"/>
              <a:t>B. </a:t>
            </a:r>
            <a:r>
              <a:rPr lang="vi-VN" sz="2000" dirty="0"/>
              <a:t>is		</a:t>
            </a:r>
            <a:r>
              <a:rPr lang="vi-VN" sz="2000" b="1" dirty="0"/>
              <a:t>C. </a:t>
            </a:r>
            <a:r>
              <a:rPr lang="vi-VN" sz="2000" dirty="0"/>
              <a:t>to 		</a:t>
            </a:r>
            <a:r>
              <a:rPr lang="vi-VN" sz="2000" b="1" dirty="0"/>
              <a:t>D. </a:t>
            </a:r>
            <a:r>
              <a:rPr lang="vi-VN" sz="2000" dirty="0"/>
              <a:t>most </a:t>
            </a:r>
            <a:r>
              <a:rPr lang="en-US" sz="2000" dirty="0"/>
              <a:t>of</a:t>
            </a:r>
          </a:p>
          <a:p>
            <a:endParaRPr lang="vi-VN" sz="2000" b="1" dirty="0" smtClean="0"/>
          </a:p>
          <a:p>
            <a:r>
              <a:rPr lang="vi-VN" sz="2000" dirty="0" smtClean="0"/>
              <a:t>Kiến </a:t>
            </a:r>
            <a:r>
              <a:rPr lang="vi-VN" sz="2000" dirty="0"/>
              <a:t>thức ngữ pháp: ago </a:t>
            </a:r>
            <a:r>
              <a:rPr lang="vi-VN" sz="2000" dirty="0">
                <a:sym typeface="Wingdings"/>
              </a:rPr>
              <a:t></a:t>
            </a:r>
            <a:r>
              <a:rPr lang="vi-VN" sz="2000" dirty="0"/>
              <a:t> was </a:t>
            </a:r>
            <a:endParaRPr lang="en-US" sz="2000" dirty="0"/>
          </a:p>
          <a:p>
            <a:r>
              <a:rPr lang="vi-VN" sz="2000" dirty="0"/>
              <a:t>Chủ ngữ là mệnh đề danh từ động từ chia số it : were – was </a:t>
            </a:r>
            <a:endParaRPr lang="en-US" sz="2000" dirty="0"/>
          </a:p>
          <a:p>
            <a:r>
              <a:rPr lang="en-US" sz="2000" b="1" dirty="0"/>
              <a:t>Question 29: </a:t>
            </a:r>
            <a:r>
              <a:rPr lang="vi-VN" sz="2000" dirty="0"/>
              <a:t>Some manufacturers are not only </a:t>
            </a:r>
            <a:r>
              <a:rPr lang="vi-VN" sz="2000" u="sng" dirty="0"/>
              <a:t>raising</a:t>
            </a:r>
            <a:r>
              <a:rPr lang="vi-VN" sz="2000" dirty="0"/>
              <a:t> their prices </a:t>
            </a:r>
            <a:r>
              <a:rPr lang="vi-VN" sz="2000" u="sng" dirty="0"/>
              <a:t>but</a:t>
            </a:r>
            <a:r>
              <a:rPr lang="vi-VN" sz="2000" dirty="0"/>
              <a:t> also </a:t>
            </a:r>
            <a:r>
              <a:rPr lang="vi-VN" sz="2000" u="sng" dirty="0"/>
              <a:t>decreasing </a:t>
            </a:r>
            <a:r>
              <a:rPr lang="vi-VN" sz="2000" dirty="0"/>
              <a:t>the production of </a:t>
            </a:r>
            <a:r>
              <a:rPr lang="vi-VN" sz="2000" u="sng" dirty="0"/>
              <a:t>its</a:t>
            </a:r>
            <a:r>
              <a:rPr lang="vi-VN" sz="2000" dirty="0"/>
              <a:t> products.</a:t>
            </a:r>
            <a:endParaRPr lang="en-US" sz="2000" dirty="0"/>
          </a:p>
          <a:p>
            <a:r>
              <a:rPr lang="en-US" sz="2000" b="1" i="1" dirty="0"/>
              <a:t>	</a:t>
            </a:r>
            <a:r>
              <a:rPr lang="en-US" sz="2000" b="1" dirty="0"/>
              <a:t>A.</a:t>
            </a:r>
            <a:r>
              <a:rPr lang="en-US" sz="2000" dirty="0"/>
              <a:t> raising 	</a:t>
            </a:r>
            <a:r>
              <a:rPr lang="en-US" sz="2000" b="1" dirty="0"/>
              <a:t>B.</a:t>
            </a:r>
            <a:r>
              <a:rPr lang="en-US" sz="2000" dirty="0"/>
              <a:t> but		</a:t>
            </a:r>
            <a:r>
              <a:rPr lang="en-US" sz="2000" b="1" dirty="0"/>
              <a:t>C.</a:t>
            </a:r>
            <a:r>
              <a:rPr lang="en-US" sz="2000" dirty="0"/>
              <a:t> decreasing	</a:t>
            </a:r>
            <a:r>
              <a:rPr lang="en-US" sz="2000" b="1" dirty="0"/>
              <a:t>D.</a:t>
            </a:r>
            <a:r>
              <a:rPr lang="en-US" sz="2000" dirty="0"/>
              <a:t> its</a:t>
            </a:r>
            <a:r>
              <a:rPr lang="vi-VN" sz="2000" dirty="0"/>
              <a:t>	</a:t>
            </a:r>
            <a:endParaRPr lang="en-US" sz="2000" dirty="0"/>
          </a:p>
          <a:p>
            <a:r>
              <a:rPr lang="vi-VN" sz="2000" b="1" dirty="0" smtClean="0"/>
              <a:t/>
            </a:r>
            <a:br>
              <a:rPr lang="vi-VN" sz="2000" b="1" dirty="0" smtClean="0"/>
            </a:br>
            <a:endParaRPr lang="en-US" sz="2000" dirty="0"/>
          </a:p>
          <a:p>
            <a:r>
              <a:rPr lang="vi-VN" sz="2000" b="1" dirty="0"/>
              <a:t>Kiểm tra kiến thức: Sự hoà hợp giữa chủ ngữ và tính từ sở hữu cách</a:t>
            </a:r>
            <a:endParaRPr lang="en-US" sz="2000" dirty="0"/>
          </a:p>
          <a:p>
            <a:r>
              <a:rPr lang="vi-VN" sz="2000" dirty="0"/>
              <a:t>Some manufacturers số nhiều </a:t>
            </a:r>
            <a:r>
              <a:rPr lang="vi-VN" sz="2000" dirty="0">
                <a:sym typeface="Wingdings"/>
              </a:rPr>
              <a:t></a:t>
            </a:r>
            <a:r>
              <a:rPr lang="vi-VN" sz="2000" dirty="0"/>
              <a:t> their</a:t>
            </a:r>
            <a:endParaRPr lang="en-US" sz="2000" dirty="0"/>
          </a:p>
          <a:p>
            <a:r>
              <a:rPr lang="vi-VN" sz="2000" dirty="0"/>
              <a:t>Dịch: Một số nhà sản xuất không những tăng giá thành mà còn giảm năng suất của các sản phẩm.</a:t>
            </a:r>
            <a:endParaRPr lang="en-US" sz="2000" dirty="0"/>
          </a:p>
          <a:p>
            <a:endParaRPr lang="en-US" sz="2000" dirty="0"/>
          </a:p>
        </p:txBody>
      </p:sp>
      <p:sp>
        <p:nvSpPr>
          <p:cNvPr id="2" name="Oval 1"/>
          <p:cNvSpPr/>
          <p:nvPr/>
        </p:nvSpPr>
        <p:spPr>
          <a:xfrm>
            <a:off x="3962400" y="9906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6553200" y="2895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3374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42" presetClass="entr" presetSubtype="0"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Effect transition="in" filter="fade">
                                      <p:cBhvr>
                                        <p:cTn id="23" dur="1000"/>
                                        <p:tgtEl>
                                          <p:spTgt spid="4">
                                            <p:txEl>
                                              <p:pRg st="8" end="8"/>
                                            </p:txEl>
                                          </p:spTgt>
                                        </p:tgtEl>
                                      </p:cBhvr>
                                    </p:animEffect>
                                    <p:anim calcmode="lin" valueType="num">
                                      <p:cBhvr>
                                        <p:cTn id="24"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25" dur="1000" fill="hold"/>
                                        <p:tgtEl>
                                          <p:spTgt spid="4">
                                            <p:txEl>
                                              <p:pRg st="8" end="8"/>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4">
                                            <p:txEl>
                                              <p:pRg st="9" end="9"/>
                                            </p:txEl>
                                          </p:spTgt>
                                        </p:tgtEl>
                                        <p:attrNameLst>
                                          <p:attrName>style.visibility</p:attrName>
                                        </p:attrNameLst>
                                      </p:cBhvr>
                                      <p:to>
                                        <p:strVal val="visible"/>
                                      </p:to>
                                    </p:set>
                                    <p:animEffect transition="in" filter="fade">
                                      <p:cBhvr>
                                        <p:cTn id="28" dur="1000"/>
                                        <p:tgtEl>
                                          <p:spTgt spid="4">
                                            <p:txEl>
                                              <p:pRg st="9" end="9"/>
                                            </p:txEl>
                                          </p:spTgt>
                                        </p:tgtEl>
                                      </p:cBhvr>
                                    </p:animEffect>
                                    <p:anim calcmode="lin" valueType="num">
                                      <p:cBhvr>
                                        <p:cTn id="29"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9" end="9"/>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4">
                                            <p:txEl>
                                              <p:pRg st="10" end="10"/>
                                            </p:txEl>
                                          </p:spTgt>
                                        </p:tgtEl>
                                        <p:attrNameLst>
                                          <p:attrName>style.visibility</p:attrName>
                                        </p:attrNameLst>
                                      </p:cBhvr>
                                      <p:to>
                                        <p:strVal val="visible"/>
                                      </p:to>
                                    </p:set>
                                    <p:animEffect transition="in" filter="fade">
                                      <p:cBhvr>
                                        <p:cTn id="33" dur="1000"/>
                                        <p:tgtEl>
                                          <p:spTgt spid="4">
                                            <p:txEl>
                                              <p:pRg st="10" end="10"/>
                                            </p:txEl>
                                          </p:spTgt>
                                        </p:tgtEl>
                                      </p:cBhvr>
                                    </p:animEffect>
                                    <p:anim calcmode="lin" valueType="num">
                                      <p:cBhvr>
                                        <p:cTn id="34"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35"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3"/>
                                        </p:tgtEl>
                                        <p:attrNameLst>
                                          <p:attrName>style.visibility</p:attrName>
                                        </p:attrNameLst>
                                      </p:cBhvr>
                                      <p:to>
                                        <p:strVal val="visible"/>
                                      </p:to>
                                    </p:set>
                                    <p:anim calcmode="lin" valueType="num">
                                      <p:cBhvr additive="base">
                                        <p:cTn id="40" dur="500" fill="hold"/>
                                        <p:tgtEl>
                                          <p:spTgt spid="3"/>
                                        </p:tgtEl>
                                        <p:attrNameLst>
                                          <p:attrName>ppt_x</p:attrName>
                                        </p:attrNameLst>
                                      </p:cBhvr>
                                      <p:tavLst>
                                        <p:tav tm="0">
                                          <p:val>
                                            <p:strVal val="#ppt_x"/>
                                          </p:val>
                                        </p:tav>
                                        <p:tav tm="100000">
                                          <p:val>
                                            <p:strVal val="#ppt_x"/>
                                          </p:val>
                                        </p:tav>
                                      </p:tavLst>
                                    </p:anim>
                                    <p:anim calcmode="lin" valueType="num">
                                      <p:cBhvr additive="base">
                                        <p:cTn id="41"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6247864"/>
          </a:xfrm>
          <a:prstGeom prst="rect">
            <a:avLst/>
          </a:prstGeom>
          <a:noFill/>
        </p:spPr>
        <p:txBody>
          <a:bodyPr wrap="square" rtlCol="0">
            <a:spAutoFit/>
          </a:bodyPr>
          <a:lstStyle/>
          <a:p>
            <a:r>
              <a:rPr lang="en-US" sz="2000" b="1" dirty="0"/>
              <a:t>Question 2: </a:t>
            </a:r>
            <a:r>
              <a:rPr lang="en-US" sz="2000" dirty="0"/>
              <a:t>I’m a bit late, ____?</a:t>
            </a:r>
          </a:p>
          <a:p>
            <a:r>
              <a:rPr lang="en-US" sz="2000" dirty="0"/>
              <a:t>	</a:t>
            </a:r>
            <a:r>
              <a:rPr lang="en-US" sz="2000" b="1" dirty="0"/>
              <a:t>A.</a:t>
            </a:r>
            <a:r>
              <a:rPr lang="en-US" sz="2000" dirty="0"/>
              <a:t> am not I	</a:t>
            </a:r>
            <a:r>
              <a:rPr lang="en-US" sz="2000" b="1" dirty="0" smtClean="0"/>
              <a:t>B</a:t>
            </a:r>
            <a:r>
              <a:rPr lang="en-US" sz="2000" b="1" dirty="0"/>
              <a:t>.</a:t>
            </a:r>
            <a:r>
              <a:rPr lang="en-US" sz="2000" dirty="0"/>
              <a:t> aren’t you 	</a:t>
            </a:r>
            <a:r>
              <a:rPr lang="en-US" sz="2000" b="1" dirty="0" smtClean="0"/>
              <a:t>C</a:t>
            </a:r>
            <a:r>
              <a:rPr lang="en-US" sz="2000" b="1" dirty="0"/>
              <a:t>.</a:t>
            </a:r>
            <a:r>
              <a:rPr lang="en-US" sz="2000" dirty="0"/>
              <a:t> are </a:t>
            </a:r>
            <a:r>
              <a:rPr lang="en-US" sz="2000" dirty="0" smtClean="0"/>
              <a:t>you</a:t>
            </a:r>
            <a:r>
              <a:rPr lang="en-US" sz="2000" dirty="0"/>
              <a:t>	</a:t>
            </a:r>
            <a:r>
              <a:rPr lang="en-US" sz="2000" b="1" dirty="0"/>
              <a:t>D.</a:t>
            </a:r>
            <a:r>
              <a:rPr lang="en-US" sz="2000" dirty="0"/>
              <a:t> aren’t I</a:t>
            </a:r>
          </a:p>
          <a:p>
            <a:endParaRPr lang="vi-VN" sz="2000" b="1" dirty="0" smtClean="0"/>
          </a:p>
          <a:p>
            <a:r>
              <a:rPr lang="vi-VN" sz="2000" dirty="0" smtClean="0"/>
              <a:t>Đáp </a:t>
            </a:r>
            <a:r>
              <a:rPr lang="vi-VN" sz="2000" dirty="0"/>
              <a:t>án: D</a:t>
            </a:r>
            <a:endParaRPr lang="en-US" sz="2000" dirty="0"/>
          </a:p>
          <a:p>
            <a:r>
              <a:rPr lang="vi-VN" sz="2000" dirty="0"/>
              <a:t>Mệnh đề chính sử dụng “I am” nên phần láy dùng dạng phủ định: </a:t>
            </a:r>
            <a:r>
              <a:rPr lang="vi-VN" sz="2000" i="1" dirty="0"/>
              <a:t>aren’t I</a:t>
            </a:r>
            <a:r>
              <a:rPr lang="vi-VN" sz="2000" dirty="0"/>
              <a:t> hoặc </a:t>
            </a:r>
            <a:r>
              <a:rPr lang="vi-VN" sz="2000" i="1" dirty="0"/>
              <a:t>am I not</a:t>
            </a:r>
            <a:r>
              <a:rPr lang="vi-VN" sz="2000" dirty="0"/>
              <a:t>.</a:t>
            </a:r>
            <a:endParaRPr lang="en-US" sz="2000" dirty="0"/>
          </a:p>
          <a:p>
            <a:r>
              <a:rPr lang="en-US" sz="2000" b="1" dirty="0"/>
              <a:t>Question 3: </a:t>
            </a:r>
            <a:r>
              <a:rPr lang="en-US" sz="2000" dirty="0"/>
              <a:t>When confronted with a mass </a:t>
            </a:r>
            <a:r>
              <a:rPr lang="en-US" sz="2000" dirty="0" err="1"/>
              <a:t>of____tape</a:t>
            </a:r>
            <a:r>
              <a:rPr lang="en-US" sz="2000" dirty="0"/>
              <a:t>, many people feel a sense of powerlessness.</a:t>
            </a:r>
          </a:p>
          <a:p>
            <a:r>
              <a:rPr lang="en-US" sz="2000" b="1" dirty="0"/>
              <a:t>A.</a:t>
            </a:r>
            <a:r>
              <a:rPr lang="en-US" sz="2000" dirty="0"/>
              <a:t> red		</a:t>
            </a:r>
            <a:r>
              <a:rPr lang="en-US" sz="2000" b="1" dirty="0" smtClean="0"/>
              <a:t>B</a:t>
            </a:r>
            <a:r>
              <a:rPr lang="en-US" sz="2000" b="1" dirty="0"/>
              <a:t>.</a:t>
            </a:r>
            <a:r>
              <a:rPr lang="en-US" sz="2000" dirty="0"/>
              <a:t> green	</a:t>
            </a:r>
            <a:r>
              <a:rPr lang="en-US" sz="2000" b="1" dirty="0" smtClean="0"/>
              <a:t>C</a:t>
            </a:r>
            <a:r>
              <a:rPr lang="en-US" sz="2000" b="1" dirty="0"/>
              <a:t>.</a:t>
            </a:r>
            <a:r>
              <a:rPr lang="en-US" sz="2000" dirty="0"/>
              <a:t> blue		</a:t>
            </a:r>
            <a:r>
              <a:rPr lang="en-US" sz="2000" b="1" dirty="0" smtClean="0"/>
              <a:t>D</a:t>
            </a:r>
            <a:r>
              <a:rPr lang="en-US" sz="2000" b="1" dirty="0"/>
              <a:t>.</a:t>
            </a:r>
            <a:r>
              <a:rPr lang="en-US" sz="2000" dirty="0"/>
              <a:t> brown</a:t>
            </a:r>
          </a:p>
          <a:p>
            <a:endParaRPr lang="vi-VN" sz="2000" b="1" dirty="0" smtClean="0"/>
          </a:p>
          <a:p>
            <a:r>
              <a:rPr lang="vi-VN" sz="2000" dirty="0" smtClean="0"/>
              <a:t>red </a:t>
            </a:r>
            <a:r>
              <a:rPr lang="vi-VN" sz="2000" dirty="0"/>
              <a:t>tape: tệ quan liêu</a:t>
            </a:r>
            <a:endParaRPr lang="en-US" sz="2000" dirty="0"/>
          </a:p>
          <a:p>
            <a:r>
              <a:rPr lang="vi-VN" sz="2000" b="1" dirty="0"/>
              <a:t>Tạm dịch: </a:t>
            </a:r>
            <a:r>
              <a:rPr lang="vi-VN" sz="2000" dirty="0"/>
              <a:t>Khi đương đầu với tệ quan liêu, nhiều người có cảm giác bất lực.</a:t>
            </a:r>
            <a:endParaRPr lang="en-US" sz="2000" dirty="0"/>
          </a:p>
          <a:p>
            <a:r>
              <a:rPr lang="vi-VN" sz="2000" dirty="0"/>
              <a:t> </a:t>
            </a:r>
            <a:endParaRPr lang="en-US" sz="2000" dirty="0"/>
          </a:p>
          <a:p>
            <a:r>
              <a:rPr lang="en-US" sz="2000" b="1" dirty="0"/>
              <a:t>Question 4: </a:t>
            </a:r>
            <a:r>
              <a:rPr lang="vi-VN" sz="2000" dirty="0"/>
              <a:t>When are you leaving</a:t>
            </a:r>
            <a:r>
              <a:rPr lang="en-US" sz="2000" dirty="0"/>
              <a:t>____</a:t>
            </a:r>
            <a:r>
              <a:rPr lang="vi-VN" sz="2000" dirty="0"/>
              <a:t>Singapore? This week or next week?</a:t>
            </a:r>
            <a:endParaRPr lang="en-US" sz="2000" dirty="0"/>
          </a:p>
          <a:p>
            <a:r>
              <a:rPr lang="en-US" sz="2000" b="1" dirty="0"/>
              <a:t>A.</a:t>
            </a:r>
            <a:r>
              <a:rPr lang="en-US" sz="2000" dirty="0"/>
              <a:t> for		</a:t>
            </a:r>
            <a:r>
              <a:rPr lang="en-US" sz="2000" b="1" dirty="0" smtClean="0"/>
              <a:t>B</a:t>
            </a:r>
            <a:r>
              <a:rPr lang="en-US" sz="2000" b="1" dirty="0"/>
              <a:t>.</a:t>
            </a:r>
            <a:r>
              <a:rPr lang="en-US" sz="2000" dirty="0"/>
              <a:t> in		</a:t>
            </a:r>
            <a:r>
              <a:rPr lang="en-US" sz="2000" b="1" dirty="0" smtClean="0"/>
              <a:t>C</a:t>
            </a:r>
            <a:r>
              <a:rPr lang="en-US" sz="2000" b="1" dirty="0"/>
              <a:t>.</a:t>
            </a:r>
            <a:r>
              <a:rPr lang="en-US" sz="2000" dirty="0"/>
              <a:t> to		</a:t>
            </a:r>
            <a:r>
              <a:rPr lang="en-US" sz="2000" b="1" dirty="0" smtClean="0"/>
              <a:t>D</a:t>
            </a:r>
            <a:r>
              <a:rPr lang="en-US" sz="2000" b="1" dirty="0"/>
              <a:t>.</a:t>
            </a:r>
            <a:r>
              <a:rPr lang="en-US" sz="2000" dirty="0"/>
              <a:t> at</a:t>
            </a:r>
          </a:p>
          <a:p>
            <a:endParaRPr lang="vi-VN" sz="2000" b="1" dirty="0" smtClean="0"/>
          </a:p>
          <a:p>
            <a:r>
              <a:rPr lang="vi-VN" sz="2000" dirty="0" smtClean="0"/>
              <a:t>leave </a:t>
            </a:r>
            <a:r>
              <a:rPr lang="vi-VN" sz="2000" dirty="0"/>
              <a:t>for: rời khỏi đâu</a:t>
            </a:r>
            <a:endParaRPr lang="en-US" sz="2000" dirty="0"/>
          </a:p>
          <a:p>
            <a:r>
              <a:rPr lang="vi-VN" sz="2000" b="1" dirty="0"/>
              <a:t>Tạm dịch: </a:t>
            </a:r>
            <a:r>
              <a:rPr lang="vi-VN" sz="2000" dirty="0"/>
              <a:t>Khi nào bạn sẽ rời Singapore? Tuần này hay là tuần sau?</a:t>
            </a:r>
            <a:endParaRPr lang="en-US" sz="2000" dirty="0"/>
          </a:p>
          <a:p>
            <a:endParaRPr lang="en-US" sz="2000" dirty="0"/>
          </a:p>
        </p:txBody>
      </p:sp>
      <p:sp>
        <p:nvSpPr>
          <p:cNvPr id="2" name="Oval 1"/>
          <p:cNvSpPr/>
          <p:nvPr/>
        </p:nvSpPr>
        <p:spPr>
          <a:xfrm>
            <a:off x="6553200" y="609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228600" y="2743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5" name="Oval 4"/>
          <p:cNvSpPr/>
          <p:nvPr/>
        </p:nvSpPr>
        <p:spPr>
          <a:xfrm>
            <a:off x="228600" y="49530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5910688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anim calcmode="lin" valueType="num">
                                      <p:cBhvr additive="base">
                                        <p:cTn id="33" dur="500" fill="hold"/>
                                        <p:tgtEl>
                                          <p:spTgt spid="3"/>
                                        </p:tgtEl>
                                        <p:attrNameLst>
                                          <p:attrName>ppt_x</p:attrName>
                                        </p:attrNameLst>
                                      </p:cBhvr>
                                      <p:tavLst>
                                        <p:tav tm="0">
                                          <p:val>
                                            <p:strVal val="#ppt_x"/>
                                          </p:val>
                                        </p:tav>
                                        <p:tav tm="100000">
                                          <p:val>
                                            <p:strVal val="#ppt_x"/>
                                          </p:val>
                                        </p:tav>
                                      </p:tavLst>
                                    </p:anim>
                                    <p:anim calcmode="lin" valueType="num">
                                      <p:cBhvr additive="base">
                                        <p:cTn id="34"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Effect transition="in" filter="fade">
                                      <p:cBhvr>
                                        <p:cTn id="39" dur="1000"/>
                                        <p:tgtEl>
                                          <p:spTgt spid="4">
                                            <p:txEl>
                                              <p:pRg st="14" end="14"/>
                                            </p:txEl>
                                          </p:spTgt>
                                        </p:tgtEl>
                                      </p:cBhvr>
                                    </p:animEffect>
                                    <p:anim calcmode="lin" valueType="num">
                                      <p:cBhvr>
                                        <p:cTn id="40"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41" dur="1000" fill="hold"/>
                                        <p:tgtEl>
                                          <p:spTgt spid="4">
                                            <p:txEl>
                                              <p:pRg st="14" end="14"/>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4">
                                            <p:txEl>
                                              <p:pRg st="15" end="15"/>
                                            </p:txEl>
                                          </p:spTgt>
                                        </p:tgtEl>
                                        <p:attrNameLst>
                                          <p:attrName>style.visibility</p:attrName>
                                        </p:attrNameLst>
                                      </p:cBhvr>
                                      <p:to>
                                        <p:strVal val="visible"/>
                                      </p:to>
                                    </p:set>
                                    <p:animEffect transition="in" filter="fade">
                                      <p:cBhvr>
                                        <p:cTn id="44" dur="1000"/>
                                        <p:tgtEl>
                                          <p:spTgt spid="4">
                                            <p:txEl>
                                              <p:pRg st="15" end="15"/>
                                            </p:txEl>
                                          </p:spTgt>
                                        </p:tgtEl>
                                      </p:cBhvr>
                                    </p:animEffect>
                                    <p:anim calcmode="lin" valueType="num">
                                      <p:cBhvr>
                                        <p:cTn id="45" dur="1000" fill="hold"/>
                                        <p:tgtEl>
                                          <p:spTgt spid="4">
                                            <p:txEl>
                                              <p:pRg st="15" end="15"/>
                                            </p:txEl>
                                          </p:spTgt>
                                        </p:tgtEl>
                                        <p:attrNameLst>
                                          <p:attrName>ppt_x</p:attrName>
                                        </p:attrNameLst>
                                      </p:cBhvr>
                                      <p:tavLst>
                                        <p:tav tm="0">
                                          <p:val>
                                            <p:strVal val="#ppt_x"/>
                                          </p:val>
                                        </p:tav>
                                        <p:tav tm="100000">
                                          <p:val>
                                            <p:strVal val="#ppt_x"/>
                                          </p:val>
                                        </p:tav>
                                      </p:tavLst>
                                    </p:anim>
                                    <p:anim calcmode="lin" valueType="num">
                                      <p:cBhvr>
                                        <p:cTn id="46" dur="1000" fill="hold"/>
                                        <p:tgtEl>
                                          <p:spTgt spid="4">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2" presetClass="entr" presetSubtype="4" fill="hold" grpId="0" nodeType="clickEffect">
                                  <p:stCondLst>
                                    <p:cond delay="0"/>
                                  </p:stCondLst>
                                  <p:childTnLst>
                                    <p:set>
                                      <p:cBhvr>
                                        <p:cTn id="50" dur="1" fill="hold">
                                          <p:stCondLst>
                                            <p:cond delay="0"/>
                                          </p:stCondLst>
                                        </p:cTn>
                                        <p:tgtEl>
                                          <p:spTgt spid="5"/>
                                        </p:tgtEl>
                                        <p:attrNameLst>
                                          <p:attrName>style.visibility</p:attrName>
                                        </p:attrNameLst>
                                      </p:cBhvr>
                                      <p:to>
                                        <p:strVal val="visible"/>
                                      </p:to>
                                    </p:set>
                                    <p:anim calcmode="lin" valueType="num">
                                      <p:cBhvr additive="base">
                                        <p:cTn id="51" dur="500" fill="hold"/>
                                        <p:tgtEl>
                                          <p:spTgt spid="5"/>
                                        </p:tgtEl>
                                        <p:attrNameLst>
                                          <p:attrName>ppt_x</p:attrName>
                                        </p:attrNameLst>
                                      </p:cBhvr>
                                      <p:tavLst>
                                        <p:tav tm="0">
                                          <p:val>
                                            <p:strVal val="#ppt_x"/>
                                          </p:val>
                                        </p:tav>
                                        <p:tav tm="100000">
                                          <p:val>
                                            <p:strVal val="#ppt_x"/>
                                          </p:val>
                                        </p:tav>
                                      </p:tavLst>
                                    </p:anim>
                                    <p:anim calcmode="lin" valueType="num">
                                      <p:cBhvr additive="base">
                                        <p:cTn id="52"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81000"/>
            <a:ext cx="8915400" cy="4401205"/>
          </a:xfrm>
          <a:prstGeom prst="rect">
            <a:avLst/>
          </a:prstGeom>
          <a:noFill/>
        </p:spPr>
        <p:txBody>
          <a:bodyPr wrap="square" rtlCol="0">
            <a:spAutoFit/>
          </a:bodyPr>
          <a:lstStyle/>
          <a:p>
            <a:r>
              <a:rPr lang="en-US" sz="2000" b="1" dirty="0"/>
              <a:t>Question 30: </a:t>
            </a:r>
            <a:r>
              <a:rPr lang="vi-VN" sz="2000" dirty="0"/>
              <a:t>It is </a:t>
            </a:r>
            <a:r>
              <a:rPr lang="vi-VN" sz="2000" u="sng" dirty="0"/>
              <a:t>essential</a:t>
            </a:r>
            <a:r>
              <a:rPr lang="vi-VN" sz="2000" dirty="0"/>
              <a:t> to provide high school students with adequate career </a:t>
            </a:r>
            <a:r>
              <a:rPr lang="vi-VN" sz="2000" u="sng" dirty="0"/>
              <a:t>orientation</a:t>
            </a:r>
            <a:r>
              <a:rPr lang="vi-VN" sz="2000" dirty="0"/>
              <a:t>, so they can make more </a:t>
            </a:r>
            <a:r>
              <a:rPr lang="vi-VN" sz="2000" u="sng" dirty="0"/>
              <a:t>informative</a:t>
            </a:r>
            <a:r>
              <a:rPr lang="vi-VN" sz="2000" dirty="0"/>
              <a:t> decisions about their future </a:t>
            </a:r>
            <a:r>
              <a:rPr lang="vi-VN" sz="2000" u="sng" dirty="0"/>
              <a:t>major</a:t>
            </a:r>
            <a:r>
              <a:rPr lang="vi-VN" sz="2000" dirty="0"/>
              <a:t>.</a:t>
            </a:r>
            <a:endParaRPr lang="en-US" sz="2000" dirty="0"/>
          </a:p>
          <a:p>
            <a:r>
              <a:rPr lang="en-US" sz="2000" b="1" i="1" dirty="0"/>
              <a:t>	</a:t>
            </a:r>
            <a:r>
              <a:rPr lang="vi-VN" sz="2000" b="1" dirty="0"/>
              <a:t>A.</a:t>
            </a:r>
            <a:r>
              <a:rPr lang="vi-VN" sz="2000" dirty="0"/>
              <a:t> </a:t>
            </a:r>
            <a:r>
              <a:rPr lang="en-US" sz="2000" dirty="0"/>
              <a:t>essential</a:t>
            </a:r>
            <a:r>
              <a:rPr lang="vi-VN" sz="2000" dirty="0"/>
              <a:t>	</a:t>
            </a:r>
            <a:r>
              <a:rPr lang="vi-VN" sz="2000" b="1" dirty="0"/>
              <a:t>B.</a:t>
            </a:r>
            <a:r>
              <a:rPr lang="vi-VN" sz="2000" dirty="0"/>
              <a:t> orientation</a:t>
            </a:r>
            <a:r>
              <a:rPr lang="en-US" sz="2000" dirty="0"/>
              <a:t>		</a:t>
            </a:r>
            <a:r>
              <a:rPr lang="en-US" sz="2000" b="1" dirty="0"/>
              <a:t>C.</a:t>
            </a:r>
            <a:r>
              <a:rPr lang="en-US" sz="2000" dirty="0"/>
              <a:t> informative	</a:t>
            </a:r>
            <a:r>
              <a:rPr lang="en-US" sz="2000" b="1" dirty="0"/>
              <a:t>D.</a:t>
            </a:r>
            <a:r>
              <a:rPr lang="en-US" sz="2000" dirty="0"/>
              <a:t> major</a:t>
            </a:r>
          </a:p>
          <a:p>
            <a:endParaRPr lang="vi-VN" sz="2000" b="1" dirty="0" smtClean="0"/>
          </a:p>
          <a:p>
            <a:r>
              <a:rPr lang="vi-VN" sz="2000" b="1" dirty="0" smtClean="0"/>
              <a:t>Kiến </a:t>
            </a:r>
            <a:r>
              <a:rPr lang="vi-VN" sz="2000" b="1" dirty="0"/>
              <a:t>thức</a:t>
            </a:r>
            <a:r>
              <a:rPr lang="vi-VN" sz="2000" dirty="0"/>
              <a:t>: Từ vựng nâng cao </a:t>
            </a:r>
            <a:endParaRPr lang="en-US" sz="2000" dirty="0"/>
          </a:p>
          <a:p>
            <a:r>
              <a:rPr lang="vi-VN" sz="2000" b="1" dirty="0"/>
              <a:t>Giải thích: </a:t>
            </a:r>
            <a:endParaRPr lang="en-US" sz="2000" dirty="0"/>
          </a:p>
          <a:p>
            <a:r>
              <a:rPr lang="vi-VN" sz="2000" dirty="0"/>
              <a:t>informative (adj): cung cấp nhiều thông tin, có tác dụng nâng cao kiến thức </a:t>
            </a:r>
            <a:endParaRPr lang="en-US" sz="2000" dirty="0"/>
          </a:p>
          <a:p>
            <a:r>
              <a:rPr lang="vi-VN" sz="2000" dirty="0"/>
              <a:t>informed (adj): có nhiều kiến thức hoặc thông tin về cái gì </a:t>
            </a:r>
            <a:endParaRPr lang="en-US" sz="2000" dirty="0"/>
          </a:p>
          <a:p>
            <a:r>
              <a:rPr lang="vi-VN" sz="2000" dirty="0"/>
              <a:t>Sửa: “informative” =&gt; informed” </a:t>
            </a:r>
            <a:endParaRPr lang="en-US" sz="2000" dirty="0"/>
          </a:p>
          <a:p>
            <a:r>
              <a:rPr lang="vi-VN" sz="2000" b="1" dirty="0"/>
              <a:t>Tạm dịch</a:t>
            </a:r>
            <a:r>
              <a:rPr lang="vi-VN" sz="2000" dirty="0"/>
              <a:t>: Điều cần thiết là cung cấp cho học sinh trung học định hướng nghề nghiệp đầy đủ, vì vậy họ có thể đưa ra quyết định sáng suốt hơn về chuyên ngành tương lai của họ. </a:t>
            </a:r>
            <a:endParaRPr lang="en-US" sz="2000" dirty="0"/>
          </a:p>
          <a:p>
            <a:endParaRPr lang="en-US" sz="2000" dirty="0"/>
          </a:p>
        </p:txBody>
      </p:sp>
      <p:sp>
        <p:nvSpPr>
          <p:cNvPr id="2" name="Oval 1"/>
          <p:cNvSpPr/>
          <p:nvPr/>
        </p:nvSpPr>
        <p:spPr>
          <a:xfrm>
            <a:off x="5257800" y="1295400"/>
            <a:ext cx="5334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988628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8915400" cy="5940088"/>
          </a:xfrm>
          <a:prstGeom prst="rect">
            <a:avLst/>
          </a:prstGeom>
          <a:noFill/>
        </p:spPr>
        <p:txBody>
          <a:bodyPr wrap="square" rtlCol="0">
            <a:spAutoFit/>
          </a:bodyPr>
          <a:lstStyle/>
          <a:p>
            <a:r>
              <a:rPr lang="en-US" sz="2000" b="1" dirty="0"/>
              <a:t>Question 31: </a:t>
            </a:r>
            <a:r>
              <a:rPr lang="vi-VN" sz="2000" dirty="0"/>
              <a:t>You are not allowed to take photos in the museum. </a:t>
            </a:r>
            <a:endParaRPr lang="en-US" sz="2000" dirty="0" smtClean="0">
              <a:effectLst/>
            </a:endParaRPr>
          </a:p>
          <a:p>
            <a:r>
              <a:rPr lang="vi-VN" sz="2000" b="1" dirty="0"/>
              <a:t>	A. </a:t>
            </a:r>
            <a:r>
              <a:rPr lang="vi-VN" sz="2000" dirty="0"/>
              <a:t>You may take photos in the museum. </a:t>
            </a:r>
            <a:r>
              <a:rPr lang="vi-VN" sz="2000" b="1" dirty="0"/>
              <a:t>	B. </a:t>
            </a:r>
            <a:r>
              <a:rPr lang="vi-VN" sz="2000" dirty="0"/>
              <a:t>You should take photos in the museum. </a:t>
            </a:r>
            <a:endParaRPr lang="en-US" sz="2000" dirty="0" smtClean="0">
              <a:effectLst/>
            </a:endParaRPr>
          </a:p>
          <a:p>
            <a:r>
              <a:rPr lang="vi-VN" sz="2000" b="1" dirty="0"/>
              <a:t>	C. </a:t>
            </a:r>
            <a:r>
              <a:rPr lang="vi-VN" sz="2000" dirty="0"/>
              <a:t>You mustn't take photos in the museum. </a:t>
            </a:r>
            <a:r>
              <a:rPr lang="vi-VN" sz="2000" b="1" dirty="0"/>
              <a:t>	D. </a:t>
            </a:r>
            <a:r>
              <a:rPr lang="vi-VN" sz="2000" dirty="0"/>
              <a:t>You needn't take photos in the museum. </a:t>
            </a:r>
            <a:endParaRPr lang="en-US" sz="2000" dirty="0" smtClean="0">
              <a:effectLst/>
            </a:endParaRPr>
          </a:p>
          <a:p>
            <a:endParaRPr lang="vi-VN" sz="2000" b="1" dirty="0" smtClean="0"/>
          </a:p>
          <a:p>
            <a:r>
              <a:rPr lang="vi-VN" sz="2000" b="1" dirty="0" smtClean="0"/>
              <a:t>Kiến </a:t>
            </a:r>
            <a:r>
              <a:rPr lang="vi-VN" sz="2000" b="1" dirty="0"/>
              <a:t>thức: </a:t>
            </a:r>
            <a:r>
              <a:rPr lang="vi-VN" sz="2000" dirty="0"/>
              <a:t>Động từ khuyết thiếu</a:t>
            </a:r>
            <a:endParaRPr lang="en-US" sz="2000" dirty="0" smtClean="0">
              <a:effectLst/>
            </a:endParaRPr>
          </a:p>
          <a:p>
            <a:r>
              <a:rPr lang="vi-VN" sz="2000" b="1" dirty="0"/>
              <a:t>Giải chi tiết: </a:t>
            </a:r>
            <a:endParaRPr lang="en-US" sz="2000" dirty="0" smtClean="0">
              <a:effectLst/>
            </a:endParaRPr>
          </a:p>
          <a:p>
            <a:r>
              <a:rPr lang="vi-VN" sz="2000" dirty="0"/>
              <a:t>be not allowed to do sth: không được phép làm gì</a:t>
            </a:r>
            <a:endParaRPr lang="en-US" sz="2000" dirty="0" smtClean="0">
              <a:effectLst/>
            </a:endParaRPr>
          </a:p>
          <a:p>
            <a:r>
              <a:rPr lang="vi-VN" sz="2000" dirty="0"/>
              <a:t>= mustn’t do sth</a:t>
            </a:r>
            <a:endParaRPr lang="en-US" sz="2000" dirty="0" smtClean="0">
              <a:effectLst/>
            </a:endParaRPr>
          </a:p>
          <a:p>
            <a:r>
              <a:rPr lang="vi-VN" sz="2000" dirty="0"/>
              <a:t>may + V_nguyên thể: có lẽ là làm gì</a:t>
            </a:r>
            <a:endParaRPr lang="en-US" sz="2000" dirty="0" smtClean="0">
              <a:effectLst/>
            </a:endParaRPr>
          </a:p>
          <a:p>
            <a:r>
              <a:rPr lang="vi-VN" sz="2000" dirty="0"/>
              <a:t>should + V_nguyên thể: nên làm gì</a:t>
            </a:r>
            <a:endParaRPr lang="en-US" sz="2000" dirty="0" smtClean="0">
              <a:effectLst/>
            </a:endParaRPr>
          </a:p>
          <a:p>
            <a:r>
              <a:rPr lang="vi-VN" sz="2000" dirty="0"/>
              <a:t>needn’t + V_nguyên thể: không cần thiết làm gì</a:t>
            </a:r>
            <a:endParaRPr lang="en-US" sz="2000" dirty="0" smtClean="0">
              <a:effectLst/>
            </a:endParaRPr>
          </a:p>
          <a:p>
            <a:r>
              <a:rPr lang="vi-VN" sz="2000" b="1" dirty="0"/>
              <a:t>Tạm dịch:</a:t>
            </a:r>
            <a:r>
              <a:rPr lang="vi-VN" sz="2000" dirty="0"/>
              <a:t> Bạn không được phép chụp ảnh trong bảo tàng.</a:t>
            </a:r>
            <a:endParaRPr lang="en-US" sz="2000" dirty="0" smtClean="0">
              <a:effectLst/>
            </a:endParaRPr>
          </a:p>
          <a:p>
            <a:r>
              <a:rPr lang="vi-VN" sz="2000" dirty="0"/>
              <a:t>A. Bạn có thể chụp ảnh trong bảo tàng. =&gt; sai nghĩa</a:t>
            </a:r>
            <a:endParaRPr lang="en-US" sz="2000" dirty="0" smtClean="0">
              <a:effectLst/>
            </a:endParaRPr>
          </a:p>
          <a:p>
            <a:r>
              <a:rPr lang="vi-VN" sz="2000" dirty="0"/>
              <a:t>B. Bạn nên chụp ảnh trong bảo tàng. =&gt; sai nghĩa</a:t>
            </a:r>
            <a:endParaRPr lang="en-US" sz="2000" dirty="0" smtClean="0">
              <a:effectLst/>
            </a:endParaRPr>
          </a:p>
          <a:p>
            <a:r>
              <a:rPr lang="vi-VN" sz="2000" dirty="0"/>
              <a:t>C. Bạn không được chụp ảnh trong bảo tàng.</a:t>
            </a:r>
            <a:endParaRPr lang="en-US" sz="2000" dirty="0" smtClean="0">
              <a:effectLst/>
            </a:endParaRPr>
          </a:p>
          <a:p>
            <a:r>
              <a:rPr lang="vi-VN" sz="2000" dirty="0"/>
              <a:t>D. Bạn không cần chụp ảnh trong bảo tàng. =&gt; sai nghĩa</a:t>
            </a:r>
            <a:endParaRPr lang="en-US" sz="2000" dirty="0" smtClean="0">
              <a:effectLst/>
            </a:endParaRPr>
          </a:p>
          <a:p>
            <a:endParaRPr lang="en-US" sz="2000" dirty="0"/>
          </a:p>
        </p:txBody>
      </p:sp>
      <p:sp>
        <p:nvSpPr>
          <p:cNvPr id="2" name="Oval 1"/>
          <p:cNvSpPr/>
          <p:nvPr/>
        </p:nvSpPr>
        <p:spPr>
          <a:xfrm>
            <a:off x="762000" y="1295400"/>
            <a:ext cx="5334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9790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2" end="12"/>
                                            </p:txEl>
                                          </p:spTgt>
                                        </p:tgtEl>
                                        <p:attrNameLst>
                                          <p:attrName>style.visibility</p:attrName>
                                        </p:attrNameLst>
                                      </p:cBhvr>
                                      <p:to>
                                        <p:strVal val="visible"/>
                                      </p:to>
                                    </p:set>
                                    <p:anim calcmode="lin" valueType="num">
                                      <p:cBhvr additive="base">
                                        <p:cTn id="39"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 calcmode="lin" valueType="num">
                                      <p:cBhvr additive="base">
                                        <p:cTn id="47"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5" end="15"/>
                                            </p:txEl>
                                          </p:spTgt>
                                        </p:tgtEl>
                                        <p:attrNameLst>
                                          <p:attrName>style.visibility</p:attrName>
                                        </p:attrNameLst>
                                      </p:cBhvr>
                                      <p:to>
                                        <p:strVal val="visible"/>
                                      </p:to>
                                    </p:set>
                                    <p:anim calcmode="lin" valueType="num">
                                      <p:cBhvr additive="base">
                                        <p:cTn id="51"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2"/>
                                        </p:tgtEl>
                                        <p:attrNameLst>
                                          <p:attrName>style.visibility</p:attrName>
                                        </p:attrNameLst>
                                      </p:cBhvr>
                                      <p:to>
                                        <p:strVal val="visible"/>
                                      </p:to>
                                    </p:set>
                                    <p:anim calcmode="lin" valueType="num">
                                      <p:cBhvr additive="base">
                                        <p:cTn id="57" dur="500" fill="hold"/>
                                        <p:tgtEl>
                                          <p:spTgt spid="2"/>
                                        </p:tgtEl>
                                        <p:attrNameLst>
                                          <p:attrName>ppt_x</p:attrName>
                                        </p:attrNameLst>
                                      </p:cBhvr>
                                      <p:tavLst>
                                        <p:tav tm="0">
                                          <p:val>
                                            <p:strVal val="#ppt_x"/>
                                          </p:val>
                                        </p:tav>
                                        <p:tav tm="100000">
                                          <p:val>
                                            <p:strVal val="#ppt_x"/>
                                          </p:val>
                                        </p:tav>
                                      </p:tavLst>
                                    </p:anim>
                                    <p:anim calcmode="lin" valueType="num">
                                      <p:cBhvr additive="base">
                                        <p:cTn id="5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0"/>
            <a:ext cx="8991600" cy="7171194"/>
          </a:xfrm>
          <a:prstGeom prst="rect">
            <a:avLst/>
          </a:prstGeom>
          <a:noFill/>
        </p:spPr>
        <p:txBody>
          <a:bodyPr wrap="square" rtlCol="0">
            <a:spAutoFit/>
          </a:bodyPr>
          <a:lstStyle/>
          <a:p>
            <a:r>
              <a:rPr lang="en-US" sz="2000" b="1" dirty="0"/>
              <a:t>Question 32: </a:t>
            </a:r>
            <a:r>
              <a:rPr lang="vi-VN" sz="2000" i="1" dirty="0"/>
              <a:t>Tom said, “I’ll give you this book back tomorrow, Mary.” </a:t>
            </a:r>
            <a:endParaRPr lang="en-US" sz="2000" dirty="0" smtClean="0">
              <a:effectLst/>
            </a:endParaRPr>
          </a:p>
          <a:p>
            <a:r>
              <a:rPr lang="vi-VN" sz="2000" b="1" dirty="0" smtClean="0"/>
              <a:t>A</a:t>
            </a:r>
            <a:r>
              <a:rPr lang="vi-VN" sz="2000" b="1" dirty="0"/>
              <a:t>.</a:t>
            </a:r>
            <a:r>
              <a:rPr lang="vi-VN" sz="2000" dirty="0"/>
              <a:t> Tom told Mary that I would give you that book back the next day.</a:t>
            </a:r>
            <a:endParaRPr lang="en-US" sz="2000" dirty="0" smtClean="0">
              <a:effectLst/>
            </a:endParaRPr>
          </a:p>
          <a:p>
            <a:r>
              <a:rPr lang="vi-VN" sz="2000" b="1" dirty="0" smtClean="0"/>
              <a:t>B</a:t>
            </a:r>
            <a:r>
              <a:rPr lang="vi-VN" sz="2000" b="1" dirty="0"/>
              <a:t>.</a:t>
            </a:r>
            <a:r>
              <a:rPr lang="vi-VN" sz="2000" dirty="0"/>
              <a:t> Tom told Mary that he would give her that book back the next day.</a:t>
            </a:r>
            <a:endParaRPr lang="en-US" sz="2000" dirty="0" smtClean="0">
              <a:effectLst/>
            </a:endParaRPr>
          </a:p>
          <a:p>
            <a:r>
              <a:rPr lang="vi-VN" sz="2000" b="1" dirty="0" smtClean="0"/>
              <a:t>C</a:t>
            </a:r>
            <a:r>
              <a:rPr lang="vi-VN" sz="2000" b="1" dirty="0"/>
              <a:t>.</a:t>
            </a:r>
            <a:r>
              <a:rPr lang="vi-VN" sz="2000" dirty="0"/>
              <a:t> Tom told Mary that he wouldn’t give her that book back the next day.	</a:t>
            </a:r>
            <a:endParaRPr lang="en-US" sz="2000" dirty="0" smtClean="0">
              <a:effectLst/>
            </a:endParaRPr>
          </a:p>
          <a:p>
            <a:r>
              <a:rPr lang="vi-VN" sz="2000" b="1" dirty="0" smtClean="0"/>
              <a:t>D</a:t>
            </a:r>
            <a:r>
              <a:rPr lang="vi-VN" sz="2000" b="1" dirty="0"/>
              <a:t>.</a:t>
            </a:r>
            <a:r>
              <a:rPr lang="vi-VN" sz="2000" dirty="0"/>
              <a:t> Tom said to Mary that she would give him that book back the next day.</a:t>
            </a:r>
            <a:endParaRPr lang="en-US" sz="2000" dirty="0" smtClean="0">
              <a:effectLst/>
            </a:endParaRPr>
          </a:p>
          <a:p>
            <a:endParaRPr lang="en-US" sz="2000" dirty="0"/>
          </a:p>
          <a:p>
            <a:r>
              <a:rPr lang="vi-VN" sz="2000" dirty="0"/>
              <a:t>Tom told Mary that he would give her that book back the next day.</a:t>
            </a:r>
            <a:endParaRPr lang="en-US" sz="2000" dirty="0"/>
          </a:p>
          <a:p>
            <a:r>
              <a:rPr lang="vi-VN" sz="2000" dirty="0"/>
              <a:t>Trong câu này. khi đổi từ câu trực tiếp sang câu gián tiếp, </a:t>
            </a:r>
            <a:r>
              <a:rPr lang="vi-VN" sz="2000" b="1" dirty="0"/>
              <a:t>I</a:t>
            </a:r>
            <a:r>
              <a:rPr lang="vi-VN" sz="2000" dirty="0"/>
              <a:t> phải chuyển thành </a:t>
            </a:r>
            <a:r>
              <a:rPr lang="vi-VN" sz="2000" b="1" dirty="0"/>
              <a:t>he</a:t>
            </a:r>
            <a:r>
              <a:rPr lang="vi-VN" sz="2000" dirty="0"/>
              <a:t>, </a:t>
            </a:r>
            <a:r>
              <a:rPr lang="vi-VN" sz="2000" b="1" dirty="0"/>
              <a:t>you</a:t>
            </a:r>
            <a:r>
              <a:rPr lang="vi-VN" sz="2000" dirty="0"/>
              <a:t> chuyển thành </a:t>
            </a:r>
            <a:r>
              <a:rPr lang="vi-VN" sz="2000" b="1" dirty="0"/>
              <a:t>her</a:t>
            </a:r>
            <a:r>
              <a:rPr lang="vi-VN" sz="2000" dirty="0"/>
              <a:t>, </a:t>
            </a:r>
            <a:r>
              <a:rPr lang="vi-VN" sz="2000" b="1" dirty="0"/>
              <a:t>tomorrow</a:t>
            </a:r>
            <a:r>
              <a:rPr lang="vi-VN" sz="2000" dirty="0"/>
              <a:t> thành </a:t>
            </a:r>
            <a:r>
              <a:rPr lang="vi-VN" sz="2000" b="1" dirty="0"/>
              <a:t>the next day</a:t>
            </a:r>
            <a:r>
              <a:rPr lang="vi-VN" sz="2000" dirty="0"/>
              <a:t> và </a:t>
            </a:r>
            <a:r>
              <a:rPr lang="vi-VN" sz="2000" b="1" dirty="0"/>
              <a:t>will</a:t>
            </a:r>
            <a:r>
              <a:rPr lang="vi-VN" sz="2000" dirty="0"/>
              <a:t> phải chuyển thành </a:t>
            </a:r>
            <a:r>
              <a:rPr lang="vi-VN" sz="2000" b="1" dirty="0"/>
              <a:t>would</a:t>
            </a:r>
            <a:r>
              <a:rPr lang="vi-VN" sz="2000" dirty="0"/>
              <a:t>.</a:t>
            </a:r>
            <a:endParaRPr lang="en-US" sz="2000" dirty="0"/>
          </a:p>
          <a:p>
            <a:r>
              <a:rPr lang="en-US" sz="2000" b="1" dirty="0"/>
              <a:t>Question 33: </a:t>
            </a:r>
            <a:r>
              <a:rPr lang="vi-VN" sz="2000" dirty="0"/>
              <a:t>She last visited her home country ten years ago.</a:t>
            </a:r>
            <a:endParaRPr lang="en-US" sz="2000" dirty="0" smtClean="0">
              <a:effectLst/>
            </a:endParaRPr>
          </a:p>
          <a:p>
            <a:r>
              <a:rPr lang="vi-VN" sz="2000" dirty="0"/>
              <a:t>	</a:t>
            </a:r>
            <a:r>
              <a:rPr lang="vi-VN" sz="2000" b="1" dirty="0"/>
              <a:t>A</a:t>
            </a:r>
            <a:r>
              <a:rPr lang="vi-VN" sz="2000" dirty="0"/>
              <a:t>. She hasn't visited her home country for ten years. </a:t>
            </a:r>
            <a:endParaRPr lang="en-US" sz="2000" dirty="0" smtClean="0">
              <a:effectLst/>
            </a:endParaRPr>
          </a:p>
          <a:p>
            <a:r>
              <a:rPr lang="vi-VN" sz="2000" dirty="0"/>
              <a:t>	</a:t>
            </a:r>
            <a:r>
              <a:rPr lang="vi-VN" sz="2000" b="1" dirty="0"/>
              <a:t>B.</a:t>
            </a:r>
            <a:r>
              <a:rPr lang="vi-VN" sz="2000" dirty="0"/>
              <a:t> She didn't visit her home country ten years ago.</a:t>
            </a:r>
            <a:endParaRPr lang="en-US" sz="2000" dirty="0" smtClean="0">
              <a:effectLst/>
            </a:endParaRPr>
          </a:p>
          <a:p>
            <a:r>
              <a:rPr lang="vi-VN" sz="2000" dirty="0"/>
              <a:t>	</a:t>
            </a:r>
            <a:r>
              <a:rPr lang="vi-VN" sz="2000" b="1" dirty="0"/>
              <a:t>C.</a:t>
            </a:r>
            <a:r>
              <a:rPr lang="vi-VN" sz="2000" dirty="0"/>
              <a:t> She has visited her home country for ten years.</a:t>
            </a:r>
            <a:endParaRPr lang="en-US" sz="2000" dirty="0" smtClean="0">
              <a:effectLst/>
            </a:endParaRPr>
          </a:p>
          <a:p>
            <a:r>
              <a:rPr lang="vi-VN" sz="2000" dirty="0"/>
              <a:t>	</a:t>
            </a:r>
            <a:r>
              <a:rPr lang="vi-VN" sz="2000" b="1" dirty="0"/>
              <a:t>D.</a:t>
            </a:r>
            <a:r>
              <a:rPr lang="vi-VN" sz="2000" dirty="0"/>
              <a:t> She was in her home country for ten years. </a:t>
            </a:r>
            <a:endParaRPr lang="en-US" sz="2000" dirty="0" smtClean="0">
              <a:effectLst/>
            </a:endParaRPr>
          </a:p>
          <a:p>
            <a:endParaRPr lang="vi-VN" sz="2000" b="1" dirty="0" smtClean="0"/>
          </a:p>
          <a:p>
            <a:r>
              <a:rPr lang="vi-VN" sz="2000" b="1" dirty="0" smtClean="0"/>
              <a:t>Kiến </a:t>
            </a:r>
            <a:r>
              <a:rPr lang="vi-VN" sz="2000" b="1" dirty="0"/>
              <a:t>thức: </a:t>
            </a:r>
            <a:r>
              <a:rPr lang="vi-VN" sz="2000" dirty="0"/>
              <a:t>Thì hiện tại hoàn thành </a:t>
            </a:r>
            <a:endParaRPr lang="en-US" sz="2000" dirty="0" smtClean="0">
              <a:effectLst/>
            </a:endParaRPr>
          </a:p>
          <a:p>
            <a:r>
              <a:rPr lang="vi-VN" sz="2000" b="1" dirty="0"/>
              <a:t>Giải thích: </a:t>
            </a:r>
            <a:endParaRPr lang="en-US" sz="2000" dirty="0" smtClean="0">
              <a:effectLst/>
            </a:endParaRPr>
          </a:p>
          <a:p>
            <a:r>
              <a:rPr lang="vi-VN" sz="2000" dirty="0"/>
              <a:t>Cách dùng: diễn tả hành động đã xảy ra trong quá khứ và còn tiếp diễn đến hiện tại </a:t>
            </a:r>
            <a:endParaRPr lang="en-US" sz="2000" dirty="0" smtClean="0">
              <a:effectLst/>
            </a:endParaRPr>
          </a:p>
          <a:p>
            <a:r>
              <a:rPr lang="vi-VN" sz="2000" dirty="0"/>
              <a:t>Cấu trúc: S + last + V_quá khứ đơn + O + khoảng thời gian + ago. </a:t>
            </a:r>
            <a:endParaRPr lang="en-US" sz="2000" dirty="0" smtClean="0">
              <a:effectLst/>
            </a:endParaRPr>
          </a:p>
          <a:p>
            <a:r>
              <a:rPr lang="vi-VN" sz="2000" dirty="0"/>
              <a:t>= S + has/have + not + VP2 for + khoảng thời gian. </a:t>
            </a:r>
            <a:endParaRPr lang="en-US" sz="2000" dirty="0" smtClean="0">
              <a:effectLst/>
            </a:endParaRPr>
          </a:p>
          <a:p>
            <a:endParaRPr lang="en-US" sz="2000" dirty="0"/>
          </a:p>
        </p:txBody>
      </p:sp>
      <p:sp>
        <p:nvSpPr>
          <p:cNvPr id="2" name="Oval 1"/>
          <p:cNvSpPr/>
          <p:nvPr/>
        </p:nvSpPr>
        <p:spPr>
          <a:xfrm>
            <a:off x="0" y="914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762000" y="3429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62992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2" presetClass="entr" presetSubtype="4" fill="hold" nodeType="clickEffect">
                                  <p:stCondLst>
                                    <p:cond delay="0"/>
                                  </p:stCondLst>
                                  <p:childTnLst>
                                    <p:set>
                                      <p:cBhvr>
                                        <p:cTn id="22" dur="1" fill="hold">
                                          <p:stCondLst>
                                            <p:cond delay="0"/>
                                          </p:stCondLst>
                                        </p:cTn>
                                        <p:tgtEl>
                                          <p:spTgt spid="4">
                                            <p:txEl>
                                              <p:pRg st="14" end="14"/>
                                            </p:txEl>
                                          </p:spTgt>
                                        </p:tgtEl>
                                        <p:attrNameLst>
                                          <p:attrName>style.visibility</p:attrName>
                                        </p:attrNameLst>
                                      </p:cBhvr>
                                      <p:to>
                                        <p:strVal val="visible"/>
                                      </p:to>
                                    </p:set>
                                    <p:anim calcmode="lin" valueType="num">
                                      <p:cBhvr additive="base">
                                        <p:cTn id="23"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5" end="15"/>
                                            </p:txEl>
                                          </p:spTgt>
                                        </p:tgtEl>
                                        <p:attrNameLst>
                                          <p:attrName>style.visibility</p:attrName>
                                        </p:attrNameLst>
                                      </p:cBhvr>
                                      <p:to>
                                        <p:strVal val="visible"/>
                                      </p:to>
                                    </p:set>
                                    <p:anim calcmode="lin" valueType="num">
                                      <p:cBhvr additive="base">
                                        <p:cTn id="27"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6" end="16"/>
                                            </p:txEl>
                                          </p:spTgt>
                                        </p:tgtEl>
                                        <p:attrNameLst>
                                          <p:attrName>style.visibility</p:attrName>
                                        </p:attrNameLst>
                                      </p:cBhvr>
                                      <p:to>
                                        <p:strVal val="visible"/>
                                      </p:to>
                                    </p:set>
                                    <p:anim calcmode="lin" valueType="num">
                                      <p:cBhvr additive="base">
                                        <p:cTn id="31" dur="500" fill="hold"/>
                                        <p:tgtEl>
                                          <p:spTgt spid="4">
                                            <p:txEl>
                                              <p:pRg st="16" end="16"/>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6" end="16"/>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7" end="17"/>
                                            </p:txEl>
                                          </p:spTgt>
                                        </p:tgtEl>
                                        <p:attrNameLst>
                                          <p:attrName>style.visibility</p:attrName>
                                        </p:attrNameLst>
                                      </p:cBhvr>
                                      <p:to>
                                        <p:strVal val="visible"/>
                                      </p:to>
                                    </p:set>
                                    <p:anim calcmode="lin" valueType="num">
                                      <p:cBhvr additive="base">
                                        <p:cTn id="35" dur="500" fill="hold"/>
                                        <p:tgtEl>
                                          <p:spTgt spid="4">
                                            <p:txEl>
                                              <p:pRg st="17" end="17"/>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7" end="17"/>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8" end="18"/>
                                            </p:txEl>
                                          </p:spTgt>
                                        </p:tgtEl>
                                        <p:attrNameLst>
                                          <p:attrName>style.visibility</p:attrName>
                                        </p:attrNameLst>
                                      </p:cBhvr>
                                      <p:to>
                                        <p:strVal val="visible"/>
                                      </p:to>
                                    </p:set>
                                    <p:anim calcmode="lin" valueType="num">
                                      <p:cBhvr additive="base">
                                        <p:cTn id="39" dur="500" fill="hold"/>
                                        <p:tgtEl>
                                          <p:spTgt spid="4">
                                            <p:txEl>
                                              <p:pRg st="18" end="18"/>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8" end="18"/>
                                            </p:txEl>
                                          </p:spTgt>
                                        </p:tgtEl>
                                        <p:attrNameLst>
                                          <p:attrName>ppt_y</p:attrName>
                                        </p:attrNameLst>
                                      </p:cBhvr>
                                      <p:tavLst>
                                        <p:tav tm="0">
                                          <p:val>
                                            <p:strVal val="1+#ppt_h/2"/>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 presetClass="entr" presetSubtype="4" fill="hold" grpId="0" nodeType="clickEffect">
                                  <p:stCondLst>
                                    <p:cond delay="0"/>
                                  </p:stCondLst>
                                  <p:childTnLst>
                                    <p:set>
                                      <p:cBhvr>
                                        <p:cTn id="44" dur="1" fill="hold">
                                          <p:stCondLst>
                                            <p:cond delay="0"/>
                                          </p:stCondLst>
                                        </p:cTn>
                                        <p:tgtEl>
                                          <p:spTgt spid="3"/>
                                        </p:tgtEl>
                                        <p:attrNameLst>
                                          <p:attrName>style.visibility</p:attrName>
                                        </p:attrNameLst>
                                      </p:cBhvr>
                                      <p:to>
                                        <p:strVal val="visible"/>
                                      </p:to>
                                    </p:set>
                                    <p:anim calcmode="lin" valueType="num">
                                      <p:cBhvr additive="base">
                                        <p:cTn id="45" dur="500" fill="hold"/>
                                        <p:tgtEl>
                                          <p:spTgt spid="3"/>
                                        </p:tgtEl>
                                        <p:attrNameLst>
                                          <p:attrName>ppt_x</p:attrName>
                                        </p:attrNameLst>
                                      </p:cBhvr>
                                      <p:tavLst>
                                        <p:tav tm="0">
                                          <p:val>
                                            <p:strVal val="#ppt_x"/>
                                          </p:val>
                                        </p:tav>
                                        <p:tav tm="100000">
                                          <p:val>
                                            <p:strVal val="#ppt_x"/>
                                          </p:val>
                                        </p:tav>
                                      </p:tavLst>
                                    </p:anim>
                                    <p:anim calcmode="lin" valueType="num">
                                      <p:cBhvr additive="base">
                                        <p:cTn id="46"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304800"/>
            <a:ext cx="8839200" cy="5940088"/>
          </a:xfrm>
          <a:prstGeom prst="rect">
            <a:avLst/>
          </a:prstGeom>
          <a:noFill/>
        </p:spPr>
        <p:txBody>
          <a:bodyPr wrap="square" rtlCol="0">
            <a:spAutoFit/>
          </a:bodyPr>
          <a:lstStyle/>
          <a:p>
            <a:r>
              <a:rPr lang="en-US" sz="2000" b="1" dirty="0"/>
              <a:t>Question 34: A. </a:t>
            </a:r>
            <a:r>
              <a:rPr lang="en-US" sz="2000" dirty="0"/>
              <a:t>consult</a:t>
            </a:r>
            <a:r>
              <a:rPr lang="en-US" sz="2000" b="1" dirty="0"/>
              <a:t>		B. </a:t>
            </a:r>
            <a:r>
              <a:rPr lang="en-US" sz="2000" dirty="0"/>
              <a:t>result</a:t>
            </a:r>
            <a:r>
              <a:rPr lang="en-US" sz="2000" b="1" dirty="0"/>
              <a:t>		C. </a:t>
            </a:r>
            <a:r>
              <a:rPr lang="en-US" sz="2000" dirty="0"/>
              <a:t>insult</a:t>
            </a:r>
            <a:r>
              <a:rPr lang="en-US" sz="2000" b="1" dirty="0"/>
              <a:t>		D. </a:t>
            </a:r>
            <a:r>
              <a:rPr lang="en-US" sz="2000" dirty="0"/>
              <a:t>assault</a:t>
            </a:r>
          </a:p>
          <a:p>
            <a:endParaRPr lang="vi-VN" sz="2000" b="1" i="1" dirty="0" smtClean="0"/>
          </a:p>
          <a:p>
            <a:pPr lvl="0"/>
            <a:r>
              <a:rPr lang="vi-VN" sz="2000" dirty="0" smtClean="0"/>
              <a:t>consult </a:t>
            </a:r>
            <a:r>
              <a:rPr lang="vi-VN" sz="2000" dirty="0"/>
              <a:t>/kənˈsʌlt/ (n): việc hỏi ý kiến, tra cứu</a:t>
            </a:r>
            <a:endParaRPr lang="en-US" sz="2000" dirty="0"/>
          </a:p>
          <a:p>
            <a:pPr lvl="0"/>
            <a:r>
              <a:rPr lang="vi-VN" sz="2000" dirty="0"/>
              <a:t>result /rɪˈzʌlt/ (n): </a:t>
            </a:r>
            <a:r>
              <a:rPr lang="vi-VN" sz="2000" i="1" dirty="0"/>
              <a:t>kết quả</a:t>
            </a:r>
            <a:endParaRPr lang="en-US" sz="2000" dirty="0"/>
          </a:p>
          <a:p>
            <a:pPr lvl="0"/>
            <a:r>
              <a:rPr lang="vi-VN" sz="2000" dirty="0"/>
              <a:t>insult /ɪnˈsʌlt/ (n): </a:t>
            </a:r>
            <a:r>
              <a:rPr lang="vi-VN" sz="2000" i="1" dirty="0"/>
              <a:t>sự lăng mạ, sỉ nhục</a:t>
            </a:r>
            <a:endParaRPr lang="en-US" sz="2000" dirty="0"/>
          </a:p>
          <a:p>
            <a:pPr lvl="0"/>
            <a:r>
              <a:rPr lang="vi-VN" sz="2000" dirty="0"/>
              <a:t>assault /əˈsɔːlt/ (v): </a:t>
            </a:r>
            <a:r>
              <a:rPr lang="vi-VN" sz="2000" i="1" dirty="0"/>
              <a:t>cuộc hành hung</a:t>
            </a:r>
            <a:endParaRPr lang="en-US" sz="2000" dirty="0"/>
          </a:p>
          <a:p>
            <a:r>
              <a:rPr lang="vi-VN" sz="2000" b="1" dirty="0"/>
              <a:t>Căn cứ vào nghĩa của câu:</a:t>
            </a:r>
            <a:endParaRPr lang="en-US" sz="2000" dirty="0"/>
          </a:p>
          <a:p>
            <a:r>
              <a:rPr lang="vi-VN" sz="2000" dirty="0"/>
              <a:t>“Thumbs up" widely recognized sign of approval or agreement is actually used as an </a:t>
            </a:r>
            <a:r>
              <a:rPr lang="vi-VN" sz="2000" b="1" dirty="0"/>
              <a:t>(34</a:t>
            </a:r>
            <a:r>
              <a:rPr lang="vi-VN" sz="2000" dirty="0"/>
              <a:t>)</a:t>
            </a:r>
            <a:r>
              <a:rPr lang="vi-VN" sz="2000" u="sng" dirty="0"/>
              <a:t> 	</a:t>
            </a:r>
            <a:r>
              <a:rPr lang="vi-VN" sz="2000" dirty="0"/>
              <a:t>inBangladesh</a:t>
            </a:r>
            <a:r>
              <a:rPr lang="vi-VN" sz="2000" dirty="0" smtClean="0"/>
              <a:t>.</a:t>
            </a:r>
          </a:p>
          <a:p>
            <a:r>
              <a:rPr lang="vi-VN" sz="2000" i="1" dirty="0" smtClean="0"/>
              <a:t>(</a:t>
            </a:r>
            <a:r>
              <a:rPr lang="vi-VN" sz="2000" i="1" dirty="0"/>
              <a:t>Giơ ngón cái lên được công nhận rộng rãi như một dấu hiệu của sự đòng tình, nhưng thực tế nó lại là cử chỉ lăng mạ ở Bangladesh.)</a:t>
            </a:r>
            <a:endParaRPr lang="en-US" sz="2000" dirty="0"/>
          </a:p>
          <a:p>
            <a:r>
              <a:rPr lang="en-US" sz="2000" b="1" dirty="0"/>
              <a:t>Question 35: A.</a:t>
            </a:r>
            <a:r>
              <a:rPr lang="en-US" sz="2000" dirty="0"/>
              <a:t> as	</a:t>
            </a:r>
            <a:r>
              <a:rPr lang="en-US" sz="2000" b="1" dirty="0" smtClean="0"/>
              <a:t>B</a:t>
            </a:r>
            <a:r>
              <a:rPr lang="en-US" sz="2000" b="1" dirty="0"/>
              <a:t>.</a:t>
            </a:r>
            <a:r>
              <a:rPr lang="en-US" sz="2000" dirty="0"/>
              <a:t> unless		</a:t>
            </a:r>
            <a:r>
              <a:rPr lang="en-US" sz="2000" b="1" dirty="0"/>
              <a:t>C.</a:t>
            </a:r>
            <a:r>
              <a:rPr lang="en-US" sz="2000" dirty="0"/>
              <a:t> when		</a:t>
            </a:r>
            <a:r>
              <a:rPr lang="en-US" sz="2000" b="1" dirty="0"/>
              <a:t>D.</a:t>
            </a:r>
            <a:r>
              <a:rPr lang="en-US" sz="2000" dirty="0"/>
              <a:t> if</a:t>
            </a:r>
          </a:p>
          <a:p>
            <a:endParaRPr lang="vi-VN" sz="2000" b="1" dirty="0" smtClean="0"/>
          </a:p>
          <a:p>
            <a:r>
              <a:rPr lang="vi-VN" sz="2000" dirty="0" smtClean="0"/>
              <a:t>Căn </a:t>
            </a:r>
            <a:r>
              <a:rPr lang="vi-VN" sz="2000" dirty="0"/>
              <a:t>cứ vào nghĩa của câu ta thấy đây là mệnh đề nếu ... thì...</a:t>
            </a:r>
            <a:endParaRPr lang="en-US" sz="2000" dirty="0"/>
          </a:p>
          <a:p>
            <a:r>
              <a:rPr lang="vi-VN" sz="2000" dirty="0"/>
              <a:t>It should only be used to beckon dogs ... (35)</a:t>
            </a:r>
            <a:r>
              <a:rPr lang="vi-VN" sz="2000" u="sng" dirty="0"/>
              <a:t> 	</a:t>
            </a:r>
            <a:r>
              <a:rPr lang="vi-VN" sz="2000" dirty="0"/>
              <a:t>youdo it</a:t>
            </a:r>
            <a:endParaRPr lang="en-US" sz="2000" dirty="0"/>
          </a:p>
          <a:p>
            <a:r>
              <a:rPr lang="vi-VN" sz="2000" dirty="0"/>
              <a:t>in the Philippines you could be arrested. </a:t>
            </a:r>
            <a:endParaRPr lang="vi-VN" sz="2000" dirty="0" smtClean="0"/>
          </a:p>
          <a:p>
            <a:r>
              <a:rPr lang="vi-VN" sz="2000" i="1" dirty="0" smtClean="0"/>
              <a:t>(</a:t>
            </a:r>
            <a:r>
              <a:rPr lang="vi-VN" sz="2000" i="1" dirty="0"/>
              <a:t>Nó chỉ nên được sử dụng để vẫy gọi</a:t>
            </a:r>
            <a:endParaRPr lang="en-US" sz="2000" dirty="0"/>
          </a:p>
          <a:p>
            <a:r>
              <a:rPr lang="vi-VN" sz="2000" i="1" dirty="0"/>
              <a:t>chó... nếu bạn làm điều đó ở Philippines, bạn có thể bị </a:t>
            </a:r>
            <a:r>
              <a:rPr lang="vi-VN" sz="2000" dirty="0"/>
              <a:t>bắt.)</a:t>
            </a:r>
            <a:endParaRPr lang="en-US" sz="2000" dirty="0"/>
          </a:p>
          <a:p>
            <a:endParaRPr lang="en-US" sz="2000" dirty="0"/>
          </a:p>
        </p:txBody>
      </p:sp>
      <p:sp>
        <p:nvSpPr>
          <p:cNvPr id="2" name="Oval 1"/>
          <p:cNvSpPr/>
          <p:nvPr/>
        </p:nvSpPr>
        <p:spPr>
          <a:xfrm>
            <a:off x="5562600" y="304800"/>
            <a:ext cx="3048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7315200" y="3581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144893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 calcmode="lin" valueType="num">
                                      <p:cBhvr additive="base">
                                        <p:cTn id="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 presetClass="entr" presetSubtype="4" fill="hold" nodeType="clickEffect">
                                  <p:stCondLst>
                                    <p:cond delay="0"/>
                                  </p:stCondLst>
                                  <p:childTnLst>
                                    <p:set>
                                      <p:cBhvr>
                                        <p:cTn id="34" dur="1" fill="hold">
                                          <p:stCondLst>
                                            <p:cond delay="0"/>
                                          </p:stCondLst>
                                        </p:cTn>
                                        <p:tgtEl>
                                          <p:spTgt spid="4">
                                            <p:txEl>
                                              <p:pRg st="14" end="14"/>
                                            </p:txEl>
                                          </p:spTgt>
                                        </p:tgtEl>
                                        <p:attrNameLst>
                                          <p:attrName>style.visibility</p:attrName>
                                        </p:attrNameLst>
                                      </p:cBhvr>
                                      <p:to>
                                        <p:strVal val="visible"/>
                                      </p:to>
                                    </p:set>
                                    <p:anim calcmode="lin" valueType="num">
                                      <p:cBhvr additive="base">
                                        <p:cTn id="35"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5" end="15"/>
                                            </p:txEl>
                                          </p:spTgt>
                                        </p:tgtEl>
                                        <p:attrNameLst>
                                          <p:attrName>style.visibility</p:attrName>
                                        </p:attrNameLst>
                                      </p:cBhvr>
                                      <p:to>
                                        <p:strVal val="visible"/>
                                      </p:to>
                                    </p:set>
                                    <p:anim calcmode="lin" valueType="num">
                                      <p:cBhvr additive="base">
                                        <p:cTn id="39"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5" end="15"/>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1" end="11"/>
                                            </p:txEl>
                                          </p:spTgt>
                                        </p:tgtEl>
                                        <p:attrNameLst>
                                          <p:attrName>style.visibility</p:attrName>
                                        </p:attrNameLst>
                                      </p:cBhvr>
                                      <p:to>
                                        <p:strVal val="visible"/>
                                      </p:to>
                                    </p:set>
                                    <p:anim calcmode="lin" valueType="num">
                                      <p:cBhvr additive="base">
                                        <p:cTn id="4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gtEl>
                                        <p:attrNameLst>
                                          <p:attrName>style.visibility</p:attrName>
                                        </p:attrNameLst>
                                      </p:cBhvr>
                                      <p:to>
                                        <p:strVal val="visible"/>
                                      </p:to>
                                    </p:set>
                                    <p:anim calcmode="lin" valueType="num">
                                      <p:cBhvr additive="base">
                                        <p:cTn id="49" dur="500" fill="hold"/>
                                        <p:tgtEl>
                                          <p:spTgt spid="3"/>
                                        </p:tgtEl>
                                        <p:attrNameLst>
                                          <p:attrName>ppt_x</p:attrName>
                                        </p:attrNameLst>
                                      </p:cBhvr>
                                      <p:tavLst>
                                        <p:tav tm="0">
                                          <p:val>
                                            <p:strVal val="#ppt_x"/>
                                          </p:val>
                                        </p:tav>
                                        <p:tav tm="100000">
                                          <p:val>
                                            <p:strVal val="#ppt_x"/>
                                          </p:val>
                                        </p:tav>
                                      </p:tavLst>
                                    </p:anim>
                                    <p:anim calcmode="lin" valueType="num">
                                      <p:cBhvr additive="base">
                                        <p:cTn id="50"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4708981"/>
          </a:xfrm>
          <a:prstGeom prst="rect">
            <a:avLst/>
          </a:prstGeom>
          <a:noFill/>
        </p:spPr>
        <p:txBody>
          <a:bodyPr wrap="square" rtlCol="0">
            <a:spAutoFit/>
          </a:bodyPr>
          <a:lstStyle/>
          <a:p>
            <a:r>
              <a:rPr lang="en-US" sz="2000" b="1" dirty="0"/>
              <a:t>Question 36: A.</a:t>
            </a:r>
            <a:r>
              <a:rPr lang="en-US" sz="2000" dirty="0"/>
              <a:t> many		</a:t>
            </a:r>
            <a:r>
              <a:rPr lang="en-US" sz="2000" b="1" dirty="0"/>
              <a:t>B.</a:t>
            </a:r>
            <a:r>
              <a:rPr lang="en-US" sz="2000" dirty="0"/>
              <a:t> few		</a:t>
            </a:r>
            <a:r>
              <a:rPr lang="en-US" sz="2000" b="1" dirty="0" smtClean="0"/>
              <a:t>C</a:t>
            </a:r>
            <a:r>
              <a:rPr lang="en-US" sz="2000" b="1" dirty="0"/>
              <a:t>.</a:t>
            </a:r>
            <a:r>
              <a:rPr lang="en-US" sz="2000" dirty="0"/>
              <a:t> much		</a:t>
            </a:r>
            <a:r>
              <a:rPr lang="en-US" sz="2000" b="1" dirty="0"/>
              <a:t>D.</a:t>
            </a:r>
            <a:r>
              <a:rPr lang="en-US" sz="2000" dirty="0"/>
              <a:t> another</a:t>
            </a:r>
          </a:p>
          <a:p>
            <a:endParaRPr lang="vi-VN" sz="2000" i="1" dirty="0" smtClean="0"/>
          </a:p>
          <a:p>
            <a:r>
              <a:rPr lang="vi-VN" sz="2000" dirty="0" smtClean="0"/>
              <a:t>Many </a:t>
            </a:r>
            <a:r>
              <a:rPr lang="vi-VN" sz="2000" dirty="0"/>
              <a:t>+ N số nhiều</a:t>
            </a:r>
            <a:endParaRPr lang="en-US" sz="2000" dirty="0"/>
          </a:p>
          <a:p>
            <a:r>
              <a:rPr lang="vi-VN" sz="2000" dirty="0"/>
              <a:t>Few + N số nhiều</a:t>
            </a:r>
            <a:endParaRPr lang="en-US" sz="2000" dirty="0"/>
          </a:p>
          <a:p>
            <a:r>
              <a:rPr lang="vi-VN" sz="2000" dirty="0"/>
              <a:t>Much + N không đếm được =&gt; loại</a:t>
            </a:r>
            <a:endParaRPr lang="en-US" sz="2000" dirty="0"/>
          </a:p>
          <a:p>
            <a:r>
              <a:rPr lang="vi-VN" sz="2000" dirty="0"/>
              <a:t>Another + N số ít chưa xác định  =&gt; loại</a:t>
            </a:r>
            <a:endParaRPr lang="en-US" sz="2000" dirty="0"/>
          </a:p>
          <a:p>
            <a:r>
              <a:rPr lang="vi-VN" sz="2000" dirty="0"/>
              <a:t>Dựa vào nghĩa của câu ta chọn Many</a:t>
            </a:r>
            <a:endParaRPr lang="en-US" sz="2000" dirty="0"/>
          </a:p>
          <a:p>
            <a:r>
              <a:rPr lang="en-US" sz="2000" b="1" dirty="0"/>
              <a:t>Question 37: A.</a:t>
            </a:r>
            <a:r>
              <a:rPr lang="en-US" sz="2000" dirty="0"/>
              <a:t> that		</a:t>
            </a:r>
            <a:r>
              <a:rPr lang="en-US" sz="2000" b="1" dirty="0" smtClean="0"/>
              <a:t>B</a:t>
            </a:r>
            <a:r>
              <a:rPr lang="en-US" sz="2000" b="1" dirty="0"/>
              <a:t>.</a:t>
            </a:r>
            <a:r>
              <a:rPr lang="en-US" sz="2000" dirty="0"/>
              <a:t> which		</a:t>
            </a:r>
            <a:r>
              <a:rPr lang="en-US" sz="2000" b="1" dirty="0"/>
              <a:t>C.</a:t>
            </a:r>
            <a:r>
              <a:rPr lang="en-US" sz="2000" dirty="0"/>
              <a:t> who		</a:t>
            </a:r>
            <a:r>
              <a:rPr lang="en-US" sz="2000" b="1" dirty="0"/>
              <a:t>D.</a:t>
            </a:r>
            <a:r>
              <a:rPr lang="en-US" sz="2000" dirty="0"/>
              <a:t> whom</a:t>
            </a:r>
          </a:p>
          <a:p>
            <a:endParaRPr lang="vi-VN" sz="2000" b="1" dirty="0" smtClean="0"/>
          </a:p>
          <a:p>
            <a:r>
              <a:rPr lang="vi-VN" sz="2000" b="1" dirty="0" smtClean="0"/>
              <a:t>Ta </a:t>
            </a:r>
            <a:r>
              <a:rPr lang="vi-VN" sz="2000" b="1" dirty="0"/>
              <a:t>có cấu trúc:</a:t>
            </a:r>
            <a:endParaRPr lang="en-US" sz="2000" dirty="0"/>
          </a:p>
          <a:p>
            <a:r>
              <a:rPr lang="vi-VN" sz="2000" dirty="0"/>
              <a:t>Tell sb that s + V: </a:t>
            </a:r>
            <a:r>
              <a:rPr lang="vi-VN" sz="2000" i="1" dirty="0"/>
              <a:t>nói với ai rằng</a:t>
            </a:r>
            <a:endParaRPr lang="en-US" sz="2000" dirty="0"/>
          </a:p>
          <a:p>
            <a:r>
              <a:rPr lang="vi-VN" sz="2000" dirty="0"/>
              <a:t>But in ____Mediterranean and Latin countries, such as Argentina, Brazil, Colombia, Cuba, Spain, Italy and Portugal, to make this sign at someone is to tell them </a:t>
            </a:r>
            <a:r>
              <a:rPr lang="vi-VN" sz="2000" b="1" dirty="0"/>
              <a:t>(37)</a:t>
            </a:r>
            <a:r>
              <a:rPr lang="vi-VN" sz="2000" b="1" u="sng" dirty="0"/>
              <a:t> 	</a:t>
            </a:r>
            <a:r>
              <a:rPr lang="vi-VN" sz="2000" dirty="0"/>
              <a:t>their spouse is cheating on them.</a:t>
            </a:r>
            <a:endParaRPr lang="en-US" sz="2000" dirty="0"/>
          </a:p>
          <a:p>
            <a:endParaRPr lang="en-US" sz="2000" dirty="0"/>
          </a:p>
        </p:txBody>
      </p:sp>
      <p:sp>
        <p:nvSpPr>
          <p:cNvPr id="2" name="Oval 1"/>
          <p:cNvSpPr/>
          <p:nvPr/>
        </p:nvSpPr>
        <p:spPr>
          <a:xfrm>
            <a:off x="1676400" y="3048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1676400" y="2362200"/>
            <a:ext cx="3048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5908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anim calcmode="lin" valueType="num">
                                      <p:cBhvr additive="base">
                                        <p:cTn id="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3" end="3"/>
                                            </p:txEl>
                                          </p:spTgt>
                                        </p:tgtEl>
                                        <p:attrNameLst>
                                          <p:attrName>style.visibility</p:attrName>
                                        </p:attrNameLst>
                                      </p:cBhvr>
                                      <p:to>
                                        <p:strVal val="visible"/>
                                      </p:to>
                                    </p:set>
                                    <p:anim calcmode="lin" valueType="num">
                                      <p:cBhvr additive="base">
                                        <p:cTn id="1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anim calcmode="lin" valueType="num">
                                      <p:cBhvr additive="base">
                                        <p:cTn id="1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5" end="5"/>
                                            </p:txEl>
                                          </p:spTgt>
                                        </p:tgtEl>
                                        <p:attrNameLst>
                                          <p:attrName>style.visibility</p:attrName>
                                        </p:attrNameLst>
                                      </p:cBhvr>
                                      <p:to>
                                        <p:strVal val="visible"/>
                                      </p:to>
                                    </p:set>
                                    <p:anim calcmode="lin" valueType="num">
                                      <p:cBhvr additive="base">
                                        <p:cTn id="1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6" end="6"/>
                                            </p:txEl>
                                          </p:spTgt>
                                        </p:tgtEl>
                                        <p:attrNameLst>
                                          <p:attrName>style.visibility</p:attrName>
                                        </p:attrNameLst>
                                      </p:cBhvr>
                                      <p:to>
                                        <p:strVal val="visible"/>
                                      </p:to>
                                    </p:set>
                                    <p:anim calcmode="lin" valueType="num">
                                      <p:cBhvr additive="base">
                                        <p:cTn id="2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9" end="9"/>
                                            </p:txEl>
                                          </p:spTgt>
                                        </p:tgtEl>
                                        <p:attrNameLst>
                                          <p:attrName>style.visibility</p:attrName>
                                        </p:attrNameLst>
                                      </p:cBhvr>
                                      <p:to>
                                        <p:strVal val="visible"/>
                                      </p:to>
                                    </p:set>
                                    <p:animEffect transition="in" filter="fade">
                                      <p:cBhvr>
                                        <p:cTn id="35" dur="1000"/>
                                        <p:tgtEl>
                                          <p:spTgt spid="4">
                                            <p:txEl>
                                              <p:pRg st="9" end="9"/>
                                            </p:txEl>
                                          </p:spTgt>
                                        </p:tgtEl>
                                      </p:cBhvr>
                                    </p:animEffect>
                                    <p:anim calcmode="lin" valueType="num">
                                      <p:cBhvr>
                                        <p:cTn id="36"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9" end="9"/>
                                            </p:txEl>
                                          </p:spTgt>
                                        </p:tgtEl>
                                        <p:attrNameLst>
                                          <p:attrName>ppt_y</p:attrName>
                                        </p:attrNameLst>
                                      </p:cBhvr>
                                      <p:tavLst>
                                        <p:tav tm="0">
                                          <p:val>
                                            <p:strVal val="#ppt_y+.1"/>
                                          </p:val>
                                        </p:tav>
                                        <p:tav tm="100000">
                                          <p:val>
                                            <p:strVal val="#ppt_y"/>
                                          </p:val>
                                        </p:tav>
                                      </p:tavLst>
                                    </p:anim>
                                  </p:childTnLst>
                                </p:cTn>
                              </p:par>
                              <p:par>
                                <p:cTn id="38" presetID="42" presetClass="entr" presetSubtype="0" fill="hold" nodeType="withEffect">
                                  <p:stCondLst>
                                    <p:cond delay="0"/>
                                  </p:stCondLst>
                                  <p:childTnLst>
                                    <p:set>
                                      <p:cBhvr>
                                        <p:cTn id="39" dur="1" fill="hold">
                                          <p:stCondLst>
                                            <p:cond delay="0"/>
                                          </p:stCondLst>
                                        </p:cTn>
                                        <p:tgtEl>
                                          <p:spTgt spid="4">
                                            <p:txEl>
                                              <p:pRg st="10" end="10"/>
                                            </p:txEl>
                                          </p:spTgt>
                                        </p:tgtEl>
                                        <p:attrNameLst>
                                          <p:attrName>style.visibility</p:attrName>
                                        </p:attrNameLst>
                                      </p:cBhvr>
                                      <p:to>
                                        <p:strVal val="visible"/>
                                      </p:to>
                                    </p:set>
                                    <p:animEffect transition="in" filter="fade">
                                      <p:cBhvr>
                                        <p:cTn id="40" dur="1000"/>
                                        <p:tgtEl>
                                          <p:spTgt spid="4">
                                            <p:txEl>
                                              <p:pRg st="10" end="10"/>
                                            </p:txEl>
                                          </p:spTgt>
                                        </p:tgtEl>
                                      </p:cBhvr>
                                    </p:animEffect>
                                    <p:anim calcmode="lin" valueType="num">
                                      <p:cBhvr>
                                        <p:cTn id="41"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42" dur="1000" fill="hold"/>
                                        <p:tgtEl>
                                          <p:spTgt spid="4">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2" presetClass="entr" presetSubtype="4" fill="hold" grpId="0" nodeType="clickEffect">
                                  <p:stCondLst>
                                    <p:cond delay="0"/>
                                  </p:stCondLst>
                                  <p:childTnLst>
                                    <p:set>
                                      <p:cBhvr>
                                        <p:cTn id="46" dur="1" fill="hold">
                                          <p:stCondLst>
                                            <p:cond delay="0"/>
                                          </p:stCondLst>
                                        </p:cTn>
                                        <p:tgtEl>
                                          <p:spTgt spid="3"/>
                                        </p:tgtEl>
                                        <p:attrNameLst>
                                          <p:attrName>style.visibility</p:attrName>
                                        </p:attrNameLst>
                                      </p:cBhvr>
                                      <p:to>
                                        <p:strVal val="visible"/>
                                      </p:to>
                                    </p:set>
                                    <p:anim calcmode="lin" valueType="num">
                                      <p:cBhvr additive="base">
                                        <p:cTn id="47" dur="500" fill="hold"/>
                                        <p:tgtEl>
                                          <p:spTgt spid="3"/>
                                        </p:tgtEl>
                                        <p:attrNameLst>
                                          <p:attrName>ppt_x</p:attrName>
                                        </p:attrNameLst>
                                      </p:cBhvr>
                                      <p:tavLst>
                                        <p:tav tm="0">
                                          <p:val>
                                            <p:strVal val="#ppt_x"/>
                                          </p:val>
                                        </p:tav>
                                        <p:tav tm="100000">
                                          <p:val>
                                            <p:strVal val="#ppt_x"/>
                                          </p:val>
                                        </p:tav>
                                      </p:tavLst>
                                    </p:anim>
                                    <p:anim calcmode="lin" valueType="num">
                                      <p:cBhvr additive="base">
                                        <p:cTn id="4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8839200" cy="3970318"/>
          </a:xfrm>
          <a:prstGeom prst="rect">
            <a:avLst/>
          </a:prstGeom>
          <a:noFill/>
        </p:spPr>
        <p:txBody>
          <a:bodyPr wrap="square" rtlCol="0">
            <a:spAutoFit/>
          </a:bodyPr>
          <a:lstStyle/>
          <a:p>
            <a:r>
              <a:rPr lang="en-US" b="1" dirty="0"/>
              <a:t>Question 38: A.</a:t>
            </a:r>
            <a:r>
              <a:rPr lang="en-US" dirty="0"/>
              <a:t> speech		</a:t>
            </a:r>
            <a:r>
              <a:rPr lang="en-US" b="1" dirty="0"/>
              <a:t>B.</a:t>
            </a:r>
            <a:r>
              <a:rPr lang="en-US" dirty="0"/>
              <a:t> conversation	</a:t>
            </a:r>
            <a:r>
              <a:rPr lang="en-US" b="1" dirty="0"/>
              <a:t>C.</a:t>
            </a:r>
            <a:r>
              <a:rPr lang="en-US" dirty="0"/>
              <a:t> dialogue	</a:t>
            </a:r>
            <a:r>
              <a:rPr lang="en-US" b="1" dirty="0" smtClean="0"/>
              <a:t>D</a:t>
            </a:r>
            <a:r>
              <a:rPr lang="en-US" b="1" dirty="0"/>
              <a:t>.</a:t>
            </a:r>
            <a:r>
              <a:rPr lang="en-US" dirty="0"/>
              <a:t> chat</a:t>
            </a:r>
          </a:p>
          <a:p>
            <a:endParaRPr lang="vi-VN" i="1" dirty="0" smtClean="0"/>
          </a:p>
          <a:p>
            <a:pPr lvl="0"/>
            <a:r>
              <a:rPr lang="vi-VN" dirty="0" smtClean="0"/>
              <a:t>speech </a:t>
            </a:r>
            <a:r>
              <a:rPr lang="vi-VN" dirty="0"/>
              <a:t>/spiːtʃ/ (n): </a:t>
            </a:r>
            <a:r>
              <a:rPr lang="vi-VN" i="1" dirty="0"/>
              <a:t>bài diễn thuyết</a:t>
            </a:r>
            <a:endParaRPr lang="en-US" dirty="0"/>
          </a:p>
          <a:p>
            <a:pPr lvl="0"/>
            <a:r>
              <a:rPr lang="vi-VN" dirty="0"/>
              <a:t>conversation /ˌkɒnvəˈseɪʃn/ (n): </a:t>
            </a:r>
            <a:r>
              <a:rPr lang="vi-VN" i="1" dirty="0"/>
              <a:t>cuộc trò chuyện</a:t>
            </a:r>
            <a:endParaRPr lang="en-US" dirty="0"/>
          </a:p>
          <a:p>
            <a:pPr lvl="0"/>
            <a:r>
              <a:rPr lang="vi-VN" dirty="0"/>
              <a:t>diaiogue /ˈdaɪəlɒɡ/ (n): </a:t>
            </a:r>
            <a:r>
              <a:rPr lang="vi-VN" i="1" dirty="0"/>
              <a:t>đoạn đối thoại</a:t>
            </a:r>
            <a:endParaRPr lang="en-US" dirty="0"/>
          </a:p>
          <a:p>
            <a:pPr lvl="0"/>
            <a:r>
              <a:rPr lang="vi-VN" dirty="0"/>
              <a:t>chat /tʃæt/ (n): </a:t>
            </a:r>
            <a:r>
              <a:rPr lang="vi-VN" i="1" dirty="0"/>
              <a:t>cuộc trò chuyện</a:t>
            </a:r>
            <a:endParaRPr lang="en-US" dirty="0"/>
          </a:p>
          <a:p>
            <a:r>
              <a:rPr lang="vi-VN" b="1" dirty="0"/>
              <a:t>Căn cứ vào nghĩa của câu:</a:t>
            </a:r>
            <a:endParaRPr lang="en-US" dirty="0"/>
          </a:p>
          <a:p>
            <a:r>
              <a:rPr lang="vi-VN" dirty="0"/>
              <a:t>Looking atyour watch means "I’m in a huriy" or "I’ve got to be somewhere." In the Middle East, however, a (38</a:t>
            </a:r>
            <a:r>
              <a:rPr lang="vi-VN" u="sng" dirty="0"/>
              <a:t> 	</a:t>
            </a:r>
            <a:r>
              <a:rPr lang="vi-VN" dirty="0"/>
              <a:t>should run its natural course, as it would be very rude to look at your watch midconversation. </a:t>
            </a:r>
            <a:endParaRPr lang="vi-VN" dirty="0" smtClean="0"/>
          </a:p>
          <a:p>
            <a:r>
              <a:rPr lang="vi-VN" i="1" dirty="0" smtClean="0"/>
              <a:t>(</a:t>
            </a:r>
            <a:r>
              <a:rPr lang="vi-VN" i="1" dirty="0"/>
              <a:t>Nhìn vào đồng hồ có nghĩa là "Tôi đang vội" hoặc "Tôi phải đi đâu đó". Tuy nhiên, ở vùng Trung Đông, một cuộc trò chuyện nên diễn ra tự nhiên, vì nó sẽ rất thô lỗ khi nhìn vào đồng hồ giữa cuộc trò chuyện.)</a:t>
            </a:r>
            <a:endParaRPr lang="en-US" dirty="0"/>
          </a:p>
          <a:p>
            <a:endParaRPr lang="en-US" dirty="0"/>
          </a:p>
        </p:txBody>
      </p:sp>
      <p:sp>
        <p:nvSpPr>
          <p:cNvPr id="2" name="Oval 1"/>
          <p:cNvSpPr/>
          <p:nvPr/>
        </p:nvSpPr>
        <p:spPr>
          <a:xfrm>
            <a:off x="3581400" y="228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7027783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8" end="8"/>
                                            </p:txEl>
                                          </p:spTgt>
                                        </p:tgtEl>
                                        <p:attrNameLst>
                                          <p:attrName>style.visibility</p:attrName>
                                        </p:attrNameLst>
                                      </p:cBhvr>
                                      <p:to>
                                        <p:strVal val="visible"/>
                                      </p:to>
                                    </p:set>
                                    <p:anim calcmode="lin" valueType="num">
                                      <p:cBhvr additive="base">
                                        <p:cTn id="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anim calcmode="lin" valueType="num">
                                      <p:cBhvr additive="base">
                                        <p:cTn id="11"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2" end="2"/>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3" end="3"/>
                                            </p:txEl>
                                          </p:spTgt>
                                        </p:tgtEl>
                                        <p:attrNameLst>
                                          <p:attrName>style.visibility</p:attrName>
                                        </p:attrNameLst>
                                      </p:cBhvr>
                                      <p:to>
                                        <p:strVal val="visible"/>
                                      </p:to>
                                    </p:set>
                                    <p:anim calcmode="lin" valueType="num">
                                      <p:cBhvr additive="base">
                                        <p:cTn id="1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3" end="3"/>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5" end="5"/>
                                            </p:txEl>
                                          </p:spTgt>
                                        </p:tgtEl>
                                        <p:attrNameLst>
                                          <p:attrName>style.visibility</p:attrName>
                                        </p:attrNameLst>
                                      </p:cBhvr>
                                      <p:to>
                                        <p:strVal val="visible"/>
                                      </p:to>
                                    </p:set>
                                    <p:anim calcmode="lin" valueType="num">
                                      <p:cBhvr additive="base">
                                        <p:cTn id="23"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5" end="5"/>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6" end="6"/>
                                            </p:txEl>
                                          </p:spTgt>
                                        </p:tgtEl>
                                        <p:attrNameLst>
                                          <p:attrName>style.visibility</p:attrName>
                                        </p:attrNameLst>
                                      </p:cBhvr>
                                      <p:to>
                                        <p:strVal val="visible"/>
                                      </p:to>
                                    </p:set>
                                    <p:anim calcmode="lin" valueType="num">
                                      <p:cBhvr additive="base">
                                        <p:cTn id="2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 presetClass="entr" presetSubtype="4" fill="hold" grpId="0" nodeType="clickEffect">
                                  <p:stCondLst>
                                    <p:cond delay="0"/>
                                  </p:stCondLst>
                                  <p:childTnLst>
                                    <p:set>
                                      <p:cBhvr>
                                        <p:cTn id="32" dur="1" fill="hold">
                                          <p:stCondLst>
                                            <p:cond delay="0"/>
                                          </p:stCondLst>
                                        </p:cTn>
                                        <p:tgtEl>
                                          <p:spTgt spid="2"/>
                                        </p:tgtEl>
                                        <p:attrNameLst>
                                          <p:attrName>style.visibility</p:attrName>
                                        </p:attrNameLst>
                                      </p:cBhvr>
                                      <p:to>
                                        <p:strVal val="visible"/>
                                      </p:to>
                                    </p:set>
                                    <p:anim calcmode="lin" valueType="num">
                                      <p:cBhvr additive="base">
                                        <p:cTn id="33" dur="500" fill="hold"/>
                                        <p:tgtEl>
                                          <p:spTgt spid="2"/>
                                        </p:tgtEl>
                                        <p:attrNameLst>
                                          <p:attrName>ppt_x</p:attrName>
                                        </p:attrNameLst>
                                      </p:cBhvr>
                                      <p:tavLst>
                                        <p:tav tm="0">
                                          <p:val>
                                            <p:strVal val="#ppt_x"/>
                                          </p:val>
                                        </p:tav>
                                        <p:tav tm="100000">
                                          <p:val>
                                            <p:strVal val="#ppt_x"/>
                                          </p:val>
                                        </p:tav>
                                      </p:tavLst>
                                    </p:anim>
                                    <p:anim calcmode="lin" valueType="num">
                                      <p:cBhvr additive="base">
                                        <p:cTn id="3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152400"/>
            <a:ext cx="9067800" cy="2862322"/>
          </a:xfrm>
          <a:prstGeom prst="rect">
            <a:avLst/>
          </a:prstGeom>
          <a:noFill/>
        </p:spPr>
        <p:txBody>
          <a:bodyPr wrap="square" rtlCol="0">
            <a:spAutoFit/>
          </a:bodyPr>
          <a:lstStyle/>
          <a:p>
            <a:r>
              <a:rPr lang="en-US" sz="2000" b="1" dirty="0"/>
              <a:t>Question 39: </a:t>
            </a:r>
            <a:r>
              <a:rPr lang="en-US" sz="2000" dirty="0"/>
              <a:t>Which of the following could be the main idea of the passage?</a:t>
            </a:r>
          </a:p>
          <a:p>
            <a:r>
              <a:rPr lang="en-US" sz="2000" b="1" dirty="0"/>
              <a:t>A.</a:t>
            </a:r>
            <a:r>
              <a:rPr lang="en-US" sz="2000" dirty="0"/>
              <a:t> </a:t>
            </a:r>
            <a:r>
              <a:rPr lang="vi-VN" sz="2000" dirty="0"/>
              <a:t>Japanese Girls' Day.			</a:t>
            </a:r>
            <a:r>
              <a:rPr lang="en-US" sz="2000" b="1" dirty="0" smtClean="0"/>
              <a:t>B</a:t>
            </a:r>
            <a:r>
              <a:rPr lang="en-US" sz="2000" b="1" dirty="0"/>
              <a:t>.</a:t>
            </a:r>
            <a:r>
              <a:rPr lang="en-US" sz="2000" dirty="0"/>
              <a:t> Different types of dolls for baby</a:t>
            </a:r>
          </a:p>
          <a:p>
            <a:r>
              <a:rPr lang="en-US" sz="2000" b="1" dirty="0"/>
              <a:t>C.</a:t>
            </a:r>
            <a:r>
              <a:rPr lang="en-US" sz="2000" dirty="0"/>
              <a:t> </a:t>
            </a:r>
            <a:r>
              <a:rPr lang="vi-VN" sz="2000" dirty="0"/>
              <a:t>Procedure of Hinamatsuri.		</a:t>
            </a:r>
            <a:r>
              <a:rPr lang="en-US" sz="2000" b="1" dirty="0" smtClean="0"/>
              <a:t>D</a:t>
            </a:r>
            <a:r>
              <a:rPr lang="en-US" sz="2000" b="1" dirty="0"/>
              <a:t>.</a:t>
            </a:r>
            <a:r>
              <a:rPr lang="en-US" sz="2000" dirty="0"/>
              <a:t> The way to display the dolls</a:t>
            </a:r>
            <a:r>
              <a:rPr lang="vi-VN" sz="2000" dirty="0"/>
              <a:t>.</a:t>
            </a:r>
            <a:endParaRPr lang="en-US" sz="2000" dirty="0"/>
          </a:p>
          <a:p>
            <a:endParaRPr lang="vi-VN" sz="2000" b="1" i="1" dirty="0" smtClean="0"/>
          </a:p>
          <a:p>
            <a:r>
              <a:rPr lang="vi-VN" sz="2000" b="1" dirty="0" smtClean="0"/>
              <a:t>Đoạn </a:t>
            </a:r>
            <a:r>
              <a:rPr lang="vi-VN" sz="2000" b="1" dirty="0"/>
              <a:t>1 </a:t>
            </a:r>
            <a:r>
              <a:rPr lang="vi-VN" sz="2000" dirty="0"/>
              <a:t>đề cập đến ý nghĩa , thời gian tổ chức ngày lễ dành cho bé gái</a:t>
            </a:r>
            <a:endParaRPr lang="en-US" sz="2000" dirty="0"/>
          </a:p>
          <a:p>
            <a:r>
              <a:rPr lang="vi-VN" sz="2000" b="1" dirty="0"/>
              <a:t>Đoạn 2 </a:t>
            </a:r>
            <a:r>
              <a:rPr lang="vi-VN" sz="2000" dirty="0"/>
              <a:t>đề cập đến nguồn gốc, trang phục, </a:t>
            </a:r>
            <a:endParaRPr lang="en-US" sz="2000" dirty="0"/>
          </a:p>
          <a:p>
            <a:r>
              <a:rPr lang="vi-VN" sz="2000" b="1" dirty="0"/>
              <a:t>Đoạn 3 đề cập đến </a:t>
            </a:r>
            <a:r>
              <a:rPr lang="vi-VN" sz="2000" dirty="0"/>
              <a:t>cách hiển thị, số lượng và kích thước con búp bê</a:t>
            </a:r>
            <a:endParaRPr lang="en-US" sz="2000" dirty="0"/>
          </a:p>
          <a:p>
            <a:r>
              <a:rPr lang="vi-VN" sz="2000" b="1" dirty="0"/>
              <a:t>Đoạn 4 đề cập đến </a:t>
            </a:r>
            <a:r>
              <a:rPr lang="vi-VN" sz="2000" dirty="0"/>
              <a:t>điều tín ngưỡng liên quan đến con búp bê</a:t>
            </a:r>
            <a:endParaRPr lang="en-US" sz="2000" dirty="0"/>
          </a:p>
          <a:p>
            <a:r>
              <a:rPr lang="vi-VN" sz="2000" b="1" dirty="0"/>
              <a:t>Như vậy ý khái quát nhất là ý A: ngày lễ dành cho bé gái ở Nhật </a:t>
            </a:r>
            <a:r>
              <a:rPr lang="vi-VN" sz="2000" b="1" dirty="0" smtClean="0"/>
              <a:t>Bản</a:t>
            </a:r>
            <a:endParaRPr lang="en-US" sz="2000" dirty="0"/>
          </a:p>
        </p:txBody>
      </p:sp>
      <p:sp>
        <p:nvSpPr>
          <p:cNvPr id="2" name="Oval 1"/>
          <p:cNvSpPr/>
          <p:nvPr/>
        </p:nvSpPr>
        <p:spPr>
          <a:xfrm>
            <a:off x="0" y="533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5390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76200"/>
            <a:ext cx="8991600" cy="4708981"/>
          </a:xfrm>
          <a:prstGeom prst="rect">
            <a:avLst/>
          </a:prstGeom>
          <a:noFill/>
        </p:spPr>
        <p:txBody>
          <a:bodyPr wrap="square" rtlCol="0">
            <a:spAutoFit/>
          </a:bodyPr>
          <a:lstStyle/>
          <a:p>
            <a:r>
              <a:rPr lang="en-US" sz="2000" b="1" dirty="0" smtClean="0"/>
              <a:t>Question 40: </a:t>
            </a:r>
            <a:r>
              <a:rPr lang="en-US" sz="2000" dirty="0" smtClean="0"/>
              <a:t>The word "</a:t>
            </a:r>
            <a:r>
              <a:rPr lang="en-US" sz="2000" b="1" dirty="0" smtClean="0"/>
              <a:t>delicacies</a:t>
            </a:r>
            <a:r>
              <a:rPr lang="en-US" sz="2000" dirty="0" smtClean="0"/>
              <a:t>" in paragraph 1 is closest in meaning to</a:t>
            </a:r>
          </a:p>
          <a:p>
            <a:r>
              <a:rPr lang="en-US" sz="2000" b="1" dirty="0" smtClean="0"/>
              <a:t>A</a:t>
            </a:r>
            <a:r>
              <a:rPr lang="en-US" sz="2000" dirty="0" smtClean="0"/>
              <a:t>. rare flowers	</a:t>
            </a:r>
            <a:r>
              <a:rPr lang="en-US" sz="2000" b="1" dirty="0" smtClean="0"/>
              <a:t>B</a:t>
            </a:r>
            <a:r>
              <a:rPr lang="en-US" sz="2000" dirty="0" smtClean="0"/>
              <a:t>. expensive foods	</a:t>
            </a:r>
            <a:r>
              <a:rPr lang="en-US" sz="2000" b="1" dirty="0" smtClean="0"/>
              <a:t>C</a:t>
            </a:r>
            <a:r>
              <a:rPr lang="en-US" sz="2000" dirty="0" smtClean="0"/>
              <a:t>. traditional cakes	</a:t>
            </a:r>
            <a:r>
              <a:rPr lang="en-US" sz="2000" b="1" dirty="0" smtClean="0"/>
              <a:t>D</a:t>
            </a:r>
            <a:r>
              <a:rPr lang="en-US" sz="2000" dirty="0" smtClean="0"/>
              <a:t>. beverages</a:t>
            </a:r>
          </a:p>
          <a:p>
            <a:endParaRPr lang="vi-VN" sz="2000" b="1" dirty="0" smtClean="0"/>
          </a:p>
          <a:p>
            <a:r>
              <a:rPr lang="vi-VN" sz="2000" dirty="0" smtClean="0"/>
              <a:t>Từ </a:t>
            </a:r>
            <a:r>
              <a:rPr lang="vi-VN" sz="2000" b="1" dirty="0" smtClean="0"/>
              <a:t>“delicacies" </a:t>
            </a:r>
            <a:r>
              <a:rPr lang="vi-VN" sz="2000" dirty="0" smtClean="0"/>
              <a:t>trong đoạn 1 có nghĩa gần nhất với từ </a:t>
            </a:r>
            <a:r>
              <a:rPr lang="vi-VN" sz="2000" u="sng" dirty="0" smtClean="0"/>
              <a:t> 	</a:t>
            </a:r>
            <a:endParaRPr lang="en-US" sz="2000" dirty="0" smtClean="0"/>
          </a:p>
          <a:p>
            <a:r>
              <a:rPr lang="vi-VN" sz="2000" b="1" dirty="0" smtClean="0"/>
              <a:t>A. </a:t>
            </a:r>
            <a:r>
              <a:rPr lang="vi-VN" sz="2000" dirty="0" smtClean="0"/>
              <a:t>các loài hoa hiếm có	</a:t>
            </a:r>
            <a:r>
              <a:rPr lang="vi-VN" sz="2000" b="1" dirty="0" smtClean="0"/>
              <a:t>B. </a:t>
            </a:r>
            <a:r>
              <a:rPr lang="vi-VN" sz="2000" dirty="0" smtClean="0"/>
              <a:t>những món ăn đắt tiền</a:t>
            </a:r>
            <a:endParaRPr lang="en-US" sz="2000" dirty="0" smtClean="0"/>
          </a:p>
          <a:p>
            <a:r>
              <a:rPr lang="vi-VN" sz="2000" b="1" dirty="0" smtClean="0"/>
              <a:t>C. </a:t>
            </a:r>
            <a:r>
              <a:rPr lang="vi-VN" sz="2000" dirty="0" smtClean="0"/>
              <a:t>các loại bánh truyền thống	</a:t>
            </a:r>
            <a:r>
              <a:rPr lang="vi-VN" sz="2000" b="1" dirty="0" smtClean="0"/>
              <a:t>D. </a:t>
            </a:r>
            <a:r>
              <a:rPr lang="vi-VN" sz="2000" dirty="0" smtClean="0"/>
              <a:t>nước giải khát </a:t>
            </a:r>
            <a:r>
              <a:rPr lang="vi-VN" sz="2000" b="1" dirty="0" smtClean="0"/>
              <a:t>Từ đồng nghĩa: </a:t>
            </a:r>
            <a:r>
              <a:rPr lang="vi-VN" sz="2000" dirty="0" smtClean="0"/>
              <a:t>delicacy </a:t>
            </a:r>
            <a:r>
              <a:rPr lang="vi-VN" sz="2000" i="1" dirty="0" smtClean="0"/>
              <a:t>(món ngon) </a:t>
            </a:r>
            <a:r>
              <a:rPr lang="vi-VN" sz="2000" dirty="0" smtClean="0"/>
              <a:t>= special food </a:t>
            </a:r>
            <a:r>
              <a:rPr lang="vi-VN" sz="2000" b="1" dirty="0" smtClean="0"/>
              <a:t>Căn cứ vào thông tin đoạn 1:</a:t>
            </a:r>
            <a:endParaRPr lang="en-US" sz="2000" dirty="0" smtClean="0"/>
          </a:p>
          <a:p>
            <a:r>
              <a:rPr lang="vi-VN" sz="2000" dirty="0" smtClean="0"/>
              <a:t>Hinamatsuri, the name of the celebration in Japan, is marked by families displaying a set of hina dolls in the house and serving special </a:t>
            </a:r>
            <a:r>
              <a:rPr lang="vi-VN" sz="2000" b="1" dirty="0" smtClean="0"/>
              <a:t>delicacies </a:t>
            </a:r>
            <a:r>
              <a:rPr lang="vi-VN" sz="2000" dirty="0" smtClean="0"/>
              <a:t>that are ceremonially beautiful and delicious. </a:t>
            </a:r>
            <a:r>
              <a:rPr lang="vi-VN" sz="2000" i="1" dirty="0" smtClean="0"/>
              <a:t>(Hinamatsurl, tên của lễ kỷ niệm tại Nhật Bản, được đánh dấu bởi việc các gia đình trưng bày một bộ búp bê hina trong</a:t>
            </a:r>
            <a:endParaRPr lang="en-US" sz="2000" dirty="0" smtClean="0"/>
          </a:p>
          <a:p>
            <a:r>
              <a:rPr lang="vi-VN" sz="2000" i="1" dirty="0" smtClean="0"/>
              <a:t>nhà và phục vụ các món ăn đắt tiền đặc biệt đẹp mắt và ngon miệng.)</a:t>
            </a:r>
            <a:endParaRPr lang="en-US" sz="2000" dirty="0" smtClean="0"/>
          </a:p>
          <a:p>
            <a:endParaRPr lang="en-US" sz="2000" dirty="0" smtClean="0"/>
          </a:p>
          <a:p>
            <a:endParaRPr lang="en-US" sz="2000" dirty="0"/>
          </a:p>
        </p:txBody>
      </p:sp>
      <p:sp>
        <p:nvSpPr>
          <p:cNvPr id="2" name="Oval 1"/>
          <p:cNvSpPr/>
          <p:nvPr/>
        </p:nvSpPr>
        <p:spPr>
          <a:xfrm>
            <a:off x="1676400" y="3810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6469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839200" cy="6740307"/>
          </a:xfrm>
          <a:prstGeom prst="rect">
            <a:avLst/>
          </a:prstGeom>
          <a:noFill/>
        </p:spPr>
        <p:txBody>
          <a:bodyPr wrap="square" rtlCol="0">
            <a:spAutoFit/>
          </a:bodyPr>
          <a:lstStyle/>
          <a:p>
            <a:r>
              <a:rPr lang="en-US" b="1" dirty="0"/>
              <a:t>Question 41</a:t>
            </a:r>
            <a:r>
              <a:rPr lang="en-US" dirty="0"/>
              <a:t>: According to the passage, the following are true about Japanese Girls' Day, EXCEPT</a:t>
            </a:r>
            <a:r>
              <a:rPr lang="en-US" u="sng" dirty="0"/>
              <a:t> _____</a:t>
            </a:r>
            <a:endParaRPr lang="en-US" dirty="0"/>
          </a:p>
          <a:p>
            <a:r>
              <a:rPr lang="en-US" b="1" dirty="0"/>
              <a:t>A.</a:t>
            </a:r>
            <a:r>
              <a:rPr lang="en-US" dirty="0"/>
              <a:t> It is organized on March 3 to pray for health and happiness of Japanese girls.</a:t>
            </a:r>
          </a:p>
          <a:p>
            <a:r>
              <a:rPr lang="en-US" b="1" dirty="0"/>
              <a:t>B.</a:t>
            </a:r>
            <a:r>
              <a:rPr lang="en-US" dirty="0"/>
              <a:t> Some sets of </a:t>
            </a:r>
            <a:r>
              <a:rPr lang="en-US" dirty="0" err="1"/>
              <a:t>hina</a:t>
            </a:r>
            <a:r>
              <a:rPr lang="en-US" dirty="0"/>
              <a:t> dolls are preserved to pass down the younger generation.</a:t>
            </a:r>
          </a:p>
          <a:p>
            <a:r>
              <a:rPr lang="en-US" b="1" dirty="0"/>
              <a:t>C.</a:t>
            </a:r>
            <a:r>
              <a:rPr lang="en-US" dirty="0"/>
              <a:t> Before the festival, </a:t>
            </a:r>
            <a:r>
              <a:rPr lang="en-US" dirty="0" err="1"/>
              <a:t>hina</a:t>
            </a:r>
            <a:r>
              <a:rPr lang="en-US" dirty="0"/>
              <a:t> dolls in ancient costumes are covered with a red carpet.</a:t>
            </a:r>
          </a:p>
          <a:p>
            <a:r>
              <a:rPr lang="en-US" b="1" dirty="0"/>
              <a:t>D.</a:t>
            </a:r>
            <a:r>
              <a:rPr lang="en-US" dirty="0"/>
              <a:t> The </a:t>
            </a:r>
            <a:r>
              <a:rPr lang="en-US" dirty="0" err="1"/>
              <a:t>hina</a:t>
            </a:r>
            <a:r>
              <a:rPr lang="en-US" dirty="0"/>
              <a:t> dolls are categorized according to their hierarchy in the imperial court.</a:t>
            </a:r>
          </a:p>
          <a:p>
            <a:endParaRPr lang="vi-VN" b="1" i="1" dirty="0" smtClean="0"/>
          </a:p>
          <a:p>
            <a:r>
              <a:rPr lang="vi-VN" dirty="0" smtClean="0"/>
              <a:t>Theo </a:t>
            </a:r>
            <a:r>
              <a:rPr lang="vi-VN" dirty="0"/>
              <a:t>đoạn văn, những câu sau đây là đúng về Ngày lễ dành cho các bé gái ở Nhật Bản, ngoại trừ</a:t>
            </a:r>
            <a:r>
              <a:rPr lang="vi-VN" u="sng" dirty="0"/>
              <a:t> 	</a:t>
            </a:r>
            <a:endParaRPr lang="en-US" dirty="0"/>
          </a:p>
          <a:p>
            <a:pPr lvl="0"/>
            <a:r>
              <a:rPr lang="vi-VN" dirty="0"/>
              <a:t>Lễ hội được tổ chức vào ngày 3 tháng 3 để cầu sức khỏe và hạnh phúc cho</a:t>
            </a:r>
            <a:endParaRPr lang="en-US" dirty="0"/>
          </a:p>
          <a:p>
            <a:r>
              <a:rPr lang="vi-VN" dirty="0"/>
              <a:t>những đứa bé gái Nhật Bản.</a:t>
            </a:r>
            <a:endParaRPr lang="en-US" dirty="0"/>
          </a:p>
          <a:p>
            <a:pPr lvl="0"/>
            <a:r>
              <a:rPr lang="vi-VN" dirty="0"/>
              <a:t>Một vài loại búp bê Hina được cất giữ để truyền lại cho các thế hệ sau.</a:t>
            </a:r>
            <a:endParaRPr lang="en-US" dirty="0"/>
          </a:p>
          <a:p>
            <a:pPr lvl="0"/>
            <a:r>
              <a:rPr lang="vi-VN" dirty="0"/>
              <a:t>Trước lễ hội, búp bê Hina mặc trang phục truyền thống sẽ được che phủ bằng một tấm thảm đỏ.</a:t>
            </a:r>
            <a:endParaRPr lang="en-US" dirty="0"/>
          </a:p>
          <a:p>
            <a:pPr lvl="0"/>
            <a:r>
              <a:rPr lang="vi-VN" dirty="0"/>
              <a:t>Búp bê Hina được phân loại theo thứ bậc của chúng trong triều đình.</a:t>
            </a:r>
            <a:endParaRPr lang="en-US" dirty="0"/>
          </a:p>
          <a:p>
            <a:r>
              <a:rPr lang="vi-VN" b="1" dirty="0"/>
              <a:t>Căn cứ vào thông tin các đoạn:</a:t>
            </a:r>
            <a:endParaRPr lang="en-US" dirty="0"/>
          </a:p>
          <a:p>
            <a:r>
              <a:rPr lang="vi-VN" dirty="0"/>
              <a:t>Japanese Girls' Day-also known as the Doll's Festival-is celebrated on March 3 to pray for the health and happiness of young girls in </a:t>
            </a:r>
            <a:r>
              <a:rPr lang="vi-VN" dirty="0" smtClean="0"/>
              <a:t>Japan</a:t>
            </a:r>
          </a:p>
          <a:p>
            <a:r>
              <a:rPr lang="vi-VN" dirty="0" smtClean="0"/>
              <a:t>Traditionally </a:t>
            </a:r>
            <a:r>
              <a:rPr lang="vi-VN" dirty="0"/>
              <a:t>parents or grandparents of a newborn girl buy a set of hina dolls for the baby unless they have special dolls that are inherited from generation to generation. </a:t>
            </a:r>
            <a:r>
              <a:rPr lang="vi-VN" i="1" dirty="0" smtClean="0"/>
              <a:t>(</a:t>
            </a:r>
            <a:r>
              <a:rPr lang="vi-VN" dirty="0" smtClean="0"/>
              <a:t>The </a:t>
            </a:r>
            <a:r>
              <a:rPr lang="vi-VN" dirty="0"/>
              <a:t>costumed dolls represent the imperial court of the Heian period (A.D. 794</a:t>
            </a:r>
            <a:endParaRPr lang="en-US" dirty="0"/>
          </a:p>
          <a:p>
            <a:r>
              <a:rPr lang="vi-VN" dirty="0"/>
              <a:t>to 1185) and feature the emperor, empress, attendants, and musicians dressed in traditional garb. </a:t>
            </a:r>
            <a:endParaRPr lang="vi-VN" i="1" dirty="0" smtClean="0"/>
          </a:p>
          <a:p>
            <a:endParaRPr lang="en-US" dirty="0"/>
          </a:p>
        </p:txBody>
      </p:sp>
      <p:sp>
        <p:nvSpPr>
          <p:cNvPr id="2" name="Oval 1"/>
          <p:cNvSpPr/>
          <p:nvPr/>
        </p:nvSpPr>
        <p:spPr>
          <a:xfrm>
            <a:off x="0" y="1371600"/>
            <a:ext cx="5334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6300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7" presetID="2" presetClass="entr" presetSubtype="4" fill="hold" nodeType="withEffect">
                                  <p:stCondLst>
                                    <p:cond delay="0"/>
                                  </p:stCondLst>
                                  <p:childTnLst>
                                    <p:set>
                                      <p:cBhvr>
                                        <p:cTn id="38" dur="1" fill="hold">
                                          <p:stCondLst>
                                            <p:cond delay="0"/>
                                          </p:stCondLst>
                                        </p:cTn>
                                        <p:tgtEl>
                                          <p:spTgt spid="4">
                                            <p:txEl>
                                              <p:pRg st="14" end="14"/>
                                            </p:txEl>
                                          </p:spTgt>
                                        </p:tgtEl>
                                        <p:attrNameLst>
                                          <p:attrName>style.visibility</p:attrName>
                                        </p:attrNameLst>
                                      </p:cBhvr>
                                      <p:to>
                                        <p:strVal val="visible"/>
                                      </p:to>
                                    </p:set>
                                    <p:anim calcmode="lin" valueType="num">
                                      <p:cBhvr additive="base">
                                        <p:cTn id="39"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0"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1" presetID="2" presetClass="entr" presetSubtype="4" fill="hold" nodeType="withEffect">
                                  <p:stCondLst>
                                    <p:cond delay="0"/>
                                  </p:stCondLst>
                                  <p:childTnLst>
                                    <p:set>
                                      <p:cBhvr>
                                        <p:cTn id="42" dur="1" fill="hold">
                                          <p:stCondLst>
                                            <p:cond delay="0"/>
                                          </p:stCondLst>
                                        </p:cTn>
                                        <p:tgtEl>
                                          <p:spTgt spid="4">
                                            <p:txEl>
                                              <p:pRg st="15" end="15"/>
                                            </p:txEl>
                                          </p:spTgt>
                                        </p:tgtEl>
                                        <p:attrNameLst>
                                          <p:attrName>style.visibility</p:attrName>
                                        </p:attrNameLst>
                                      </p:cBhvr>
                                      <p:to>
                                        <p:strVal val="visible"/>
                                      </p:to>
                                    </p:set>
                                    <p:anim calcmode="lin" valueType="num">
                                      <p:cBhvr additive="base">
                                        <p:cTn id="43"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
                                        </p:tgtEl>
                                        <p:attrNameLst>
                                          <p:attrName>style.visibility</p:attrName>
                                        </p:attrNameLst>
                                      </p:cBhvr>
                                      <p:to>
                                        <p:strVal val="visible"/>
                                      </p:to>
                                    </p:set>
                                    <p:anim calcmode="lin" valueType="num">
                                      <p:cBhvr additive="base">
                                        <p:cTn id="49" dur="500" fill="hold"/>
                                        <p:tgtEl>
                                          <p:spTgt spid="2"/>
                                        </p:tgtEl>
                                        <p:attrNameLst>
                                          <p:attrName>ppt_x</p:attrName>
                                        </p:attrNameLst>
                                      </p:cBhvr>
                                      <p:tavLst>
                                        <p:tav tm="0">
                                          <p:val>
                                            <p:strVal val="#ppt_x"/>
                                          </p:val>
                                        </p:tav>
                                        <p:tav tm="100000">
                                          <p:val>
                                            <p:strVal val="#ppt_x"/>
                                          </p:val>
                                        </p:tav>
                                      </p:tavLst>
                                    </p:anim>
                                    <p:anim calcmode="lin" valueType="num">
                                      <p:cBhvr additive="base">
                                        <p:cTn id="5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228600"/>
            <a:ext cx="8839200" cy="4401205"/>
          </a:xfrm>
          <a:prstGeom prst="rect">
            <a:avLst/>
          </a:prstGeom>
          <a:noFill/>
        </p:spPr>
        <p:txBody>
          <a:bodyPr wrap="square" rtlCol="0">
            <a:spAutoFit/>
          </a:bodyPr>
          <a:lstStyle/>
          <a:p>
            <a:r>
              <a:rPr lang="en-US" sz="2000" b="1" dirty="0"/>
              <a:t>Question 42</a:t>
            </a:r>
            <a:r>
              <a:rPr lang="en-US" sz="2000" dirty="0"/>
              <a:t>: What will be done with the dolls after the festival?</a:t>
            </a:r>
          </a:p>
          <a:p>
            <a:r>
              <a:rPr lang="en-US" sz="2000" b="1" dirty="0"/>
              <a:t>A.</a:t>
            </a:r>
            <a:r>
              <a:rPr lang="en-US" sz="2000" dirty="0"/>
              <a:t> being thrown away			</a:t>
            </a:r>
            <a:r>
              <a:rPr lang="en-US" sz="2000" b="1" dirty="0" smtClean="0"/>
              <a:t>B</a:t>
            </a:r>
            <a:r>
              <a:rPr lang="en-US" sz="2000" b="1" dirty="0"/>
              <a:t>.</a:t>
            </a:r>
            <a:r>
              <a:rPr lang="en-US" sz="2000" dirty="0"/>
              <a:t> being stored</a:t>
            </a:r>
          </a:p>
          <a:p>
            <a:r>
              <a:rPr lang="en-US" sz="2000" b="1" dirty="0"/>
              <a:t>C.</a:t>
            </a:r>
            <a:r>
              <a:rPr lang="en-US" sz="2000" dirty="0"/>
              <a:t> being sold				</a:t>
            </a:r>
            <a:r>
              <a:rPr lang="en-US" sz="2000" b="1" dirty="0" smtClean="0"/>
              <a:t>D</a:t>
            </a:r>
            <a:r>
              <a:rPr lang="en-US" sz="2000" b="1" dirty="0"/>
              <a:t>.</a:t>
            </a:r>
            <a:r>
              <a:rPr lang="en-US" sz="2000" dirty="0"/>
              <a:t> being displayed in the girls' </a:t>
            </a:r>
            <a:r>
              <a:rPr lang="en-US" sz="2000" dirty="0" smtClean="0"/>
              <a:t>room</a:t>
            </a:r>
            <a:endParaRPr lang="en-US" sz="2000" dirty="0"/>
          </a:p>
          <a:p>
            <a:endParaRPr lang="vi-VN" sz="2000" b="1" i="1" dirty="0" smtClean="0"/>
          </a:p>
          <a:p>
            <a:r>
              <a:rPr lang="vi-VN" sz="2000" dirty="0" smtClean="0"/>
              <a:t>Sau </a:t>
            </a:r>
            <a:r>
              <a:rPr lang="vi-VN" sz="2000" dirty="0"/>
              <a:t>lễ hội, những con búp bê sẽ được làm gì?</a:t>
            </a:r>
            <a:endParaRPr lang="en-US" sz="2000" dirty="0"/>
          </a:p>
          <a:p>
            <a:pPr lvl="0"/>
            <a:r>
              <a:rPr lang="vi-VN" sz="2000" dirty="0"/>
              <a:t>Bị vứt đi</a:t>
            </a:r>
            <a:endParaRPr lang="en-US" sz="2000" dirty="0"/>
          </a:p>
          <a:p>
            <a:pPr lvl="0"/>
            <a:r>
              <a:rPr lang="vi-VN" sz="2000" dirty="0"/>
              <a:t>Được cất giữ</a:t>
            </a:r>
            <a:endParaRPr lang="en-US" sz="2000" dirty="0"/>
          </a:p>
          <a:p>
            <a:pPr lvl="0"/>
            <a:r>
              <a:rPr lang="vi-VN" sz="2000" dirty="0"/>
              <a:t>Bị bán đi</a:t>
            </a:r>
            <a:endParaRPr lang="en-US" sz="2000" dirty="0"/>
          </a:p>
          <a:p>
            <a:pPr lvl="0"/>
            <a:r>
              <a:rPr lang="vi-VN" sz="2000" dirty="0"/>
              <a:t>Được trưng bày trong phòng của những bé gái</a:t>
            </a:r>
            <a:endParaRPr lang="en-US" sz="2000" dirty="0"/>
          </a:p>
          <a:p>
            <a:r>
              <a:rPr lang="vi-VN" sz="2000" b="1" dirty="0"/>
              <a:t>Căn cứ vào thông tin đoạn cuối:</a:t>
            </a:r>
            <a:endParaRPr lang="en-US" sz="2000" dirty="0"/>
          </a:p>
          <a:p>
            <a:r>
              <a:rPr lang="vi-VN" sz="2000" dirty="0"/>
              <a:t>It is customary to put the dolls away as soon as the festival is over </a:t>
            </a:r>
            <a:r>
              <a:rPr lang="vi-VN" sz="2000" i="1" dirty="0"/>
              <a:t>(Nó là phong</a:t>
            </a:r>
            <a:endParaRPr lang="en-US" sz="2000" dirty="0"/>
          </a:p>
          <a:p>
            <a:r>
              <a:rPr lang="vi-VN" sz="2000" i="1" dirty="0"/>
              <a:t>tục để cất giữ những con búp bê đi ngay khi lễ hội kết thúc.)</a:t>
            </a:r>
            <a:endParaRPr lang="en-US" sz="2000" dirty="0"/>
          </a:p>
          <a:p>
            <a:endParaRPr lang="en-US" sz="2000" dirty="0"/>
          </a:p>
        </p:txBody>
      </p:sp>
      <p:sp>
        <p:nvSpPr>
          <p:cNvPr id="2" name="Oval 1"/>
          <p:cNvSpPr/>
          <p:nvPr/>
        </p:nvSpPr>
        <p:spPr>
          <a:xfrm>
            <a:off x="4495800" y="6096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2308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4" end="4"/>
                                            </p:txEl>
                                          </p:spTgt>
                                        </p:tgtEl>
                                        <p:attrNameLst>
                                          <p:attrName>style.visibility</p:attrName>
                                        </p:attrNameLst>
                                      </p:cBhvr>
                                      <p:to>
                                        <p:strVal val="visible"/>
                                      </p:to>
                                    </p:set>
                                    <p:anim calcmode="lin" valueType="num">
                                      <p:cBhvr additive="base">
                                        <p:cTn id="7"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4" end="4"/>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5" end="5"/>
                                            </p:txEl>
                                          </p:spTgt>
                                        </p:tgtEl>
                                        <p:attrNameLst>
                                          <p:attrName>style.visibility</p:attrName>
                                        </p:attrNameLst>
                                      </p:cBhvr>
                                      <p:to>
                                        <p:strVal val="visible"/>
                                      </p:to>
                                    </p:set>
                                    <p:anim calcmode="lin" valueType="num">
                                      <p:cBhvr additive="base">
                                        <p:cTn id="1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6" end="6"/>
                                            </p:txEl>
                                          </p:spTgt>
                                        </p:tgtEl>
                                        <p:attrNameLst>
                                          <p:attrName>style.visibility</p:attrName>
                                        </p:attrNameLst>
                                      </p:cBhvr>
                                      <p:to>
                                        <p:strVal val="visible"/>
                                      </p:to>
                                    </p:set>
                                    <p:anim calcmode="lin" valueType="num">
                                      <p:cBhvr additive="base">
                                        <p:cTn id="1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6" end="6"/>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7" end="7"/>
                                            </p:txEl>
                                          </p:spTgt>
                                        </p:tgtEl>
                                        <p:attrNameLst>
                                          <p:attrName>style.visibility</p:attrName>
                                        </p:attrNameLst>
                                      </p:cBhvr>
                                      <p:to>
                                        <p:strVal val="visible"/>
                                      </p:to>
                                    </p:set>
                                    <p:anim calcmode="lin" valueType="num">
                                      <p:cBhvr additive="base">
                                        <p:cTn id="1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anim calcmode="lin" valueType="num">
                                      <p:cBhvr additive="base">
                                        <p:cTn id="23"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9" end="9"/>
                                            </p:txEl>
                                          </p:spTgt>
                                        </p:tgtEl>
                                        <p:attrNameLst>
                                          <p:attrName>style.visibility</p:attrName>
                                        </p:attrNameLst>
                                      </p:cBhvr>
                                      <p:to>
                                        <p:strVal val="visible"/>
                                      </p:to>
                                    </p:set>
                                    <p:anim calcmode="lin" valueType="num">
                                      <p:cBhvr additive="base">
                                        <p:cTn id="27"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0" end="10"/>
                                            </p:txEl>
                                          </p:spTgt>
                                        </p:tgtEl>
                                        <p:attrNameLst>
                                          <p:attrName>style.visibility</p:attrName>
                                        </p:attrNameLst>
                                      </p:cBhvr>
                                      <p:to>
                                        <p:strVal val="visible"/>
                                      </p:to>
                                    </p:set>
                                    <p:anim calcmode="lin" valueType="num">
                                      <p:cBhvr additive="base">
                                        <p:cTn id="31"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 calcmode="lin" valueType="num">
                                      <p:cBhvr additive="base">
                                        <p:cTn id="35"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1" end="11"/>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txBox="1">
            <a:spLocks/>
          </p:cNvSpPr>
          <p:nvPr/>
        </p:nvSpPr>
        <p:spPr>
          <a:xfrm>
            <a:off x="457200" y="1524000"/>
            <a:ext cx="82296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endParaRPr lang="en-US"/>
          </a:p>
        </p:txBody>
      </p:sp>
      <p:sp>
        <p:nvSpPr>
          <p:cNvPr id="5" name="TextBox 4"/>
          <p:cNvSpPr txBox="1"/>
          <p:nvPr/>
        </p:nvSpPr>
        <p:spPr>
          <a:xfrm>
            <a:off x="152400" y="228600"/>
            <a:ext cx="8763000" cy="4708981"/>
          </a:xfrm>
          <a:prstGeom prst="rect">
            <a:avLst/>
          </a:prstGeom>
          <a:noFill/>
        </p:spPr>
        <p:txBody>
          <a:bodyPr wrap="square" rtlCol="0">
            <a:spAutoFit/>
          </a:bodyPr>
          <a:lstStyle/>
          <a:p>
            <a:r>
              <a:rPr lang="en-US" sz="2000" b="1" dirty="0"/>
              <a:t>Question 5: </a:t>
            </a:r>
            <a:r>
              <a:rPr lang="vi-VN" sz="2000" dirty="0"/>
              <a:t>The </a:t>
            </a:r>
            <a:r>
              <a:rPr lang="en-US" sz="2000" dirty="0"/>
              <a:t>____</a:t>
            </a:r>
            <a:r>
              <a:rPr lang="vi-VN" sz="2000" dirty="0"/>
              <a:t> for this position starts at thirty thousand euros per year.</a:t>
            </a:r>
            <a:endParaRPr lang="en-US" sz="2000" dirty="0"/>
          </a:p>
          <a:p>
            <a:r>
              <a:rPr lang="en-US" sz="2000" b="1" dirty="0"/>
              <a:t>A.</a:t>
            </a:r>
            <a:r>
              <a:rPr lang="en-US" sz="2000" dirty="0"/>
              <a:t> wage 			</a:t>
            </a:r>
            <a:r>
              <a:rPr lang="en-US" sz="2000" b="1" dirty="0"/>
              <a:t>B.</a:t>
            </a:r>
            <a:r>
              <a:rPr lang="en-US" sz="2000" dirty="0"/>
              <a:t> pension 	</a:t>
            </a:r>
            <a:r>
              <a:rPr lang="en-US" sz="2000" b="1" dirty="0" smtClean="0"/>
              <a:t>C</a:t>
            </a:r>
            <a:r>
              <a:rPr lang="en-US" sz="2000" b="1" dirty="0"/>
              <a:t>.</a:t>
            </a:r>
            <a:r>
              <a:rPr lang="en-US" sz="2000" dirty="0"/>
              <a:t> salary 	</a:t>
            </a:r>
            <a:r>
              <a:rPr lang="en-US" sz="2000" b="1" dirty="0" smtClean="0"/>
              <a:t>D</a:t>
            </a:r>
            <a:r>
              <a:rPr lang="en-US" sz="2000" b="1" dirty="0"/>
              <a:t>.</a:t>
            </a:r>
            <a:r>
              <a:rPr lang="en-US" sz="2000" dirty="0"/>
              <a:t> income</a:t>
            </a:r>
          </a:p>
          <a:p>
            <a:endParaRPr lang="vi-VN" sz="2000" b="1" dirty="0" smtClean="0"/>
          </a:p>
          <a:p>
            <a:r>
              <a:rPr lang="vi-VN" sz="2000" b="1" dirty="0" smtClean="0"/>
              <a:t>Kiến </a:t>
            </a:r>
            <a:r>
              <a:rPr lang="vi-VN" sz="2000" b="1" dirty="0"/>
              <a:t>thức về từ vựng</a:t>
            </a:r>
            <a:endParaRPr lang="en-US" sz="2000" dirty="0"/>
          </a:p>
          <a:p>
            <a:r>
              <a:rPr lang="vi-VN" sz="2000" b="1" dirty="0"/>
              <a:t>A.</a:t>
            </a:r>
            <a:r>
              <a:rPr lang="vi-VN" sz="2000" dirty="0"/>
              <a:t> wage /weɪdʒ/ (n): tiền công (là số tiền được trả hàng tuần hoặc theo từng ngày dựa vào số tiền làm theo giờ, ngày hoặc tuần hoặc thỏa thuận dựa trên dịch vụ nào đó)</a:t>
            </a:r>
            <a:endParaRPr lang="en-US" sz="2000" dirty="0"/>
          </a:p>
          <a:p>
            <a:r>
              <a:rPr lang="vi-VN" sz="2000" b="1" dirty="0"/>
              <a:t>B.</a:t>
            </a:r>
            <a:r>
              <a:rPr lang="vi-VN" sz="2000" dirty="0"/>
              <a:t> pension /'pen∫n/ (n): tiền lương hưu</a:t>
            </a:r>
            <a:endParaRPr lang="en-US" sz="2000" dirty="0"/>
          </a:p>
          <a:p>
            <a:r>
              <a:rPr lang="vi-VN" sz="2000" b="1" dirty="0"/>
              <a:t>C.</a:t>
            </a:r>
            <a:r>
              <a:rPr lang="vi-VN" sz="2000" dirty="0"/>
              <a:t> Salary /'sæləri/ (n): tiền lương (là số tiền lương cố định được trả hàng tháng hay hằng năm và không thay đổi dựa vào số giờ làm việc)</a:t>
            </a:r>
            <a:endParaRPr lang="en-US" sz="2000" dirty="0"/>
          </a:p>
          <a:p>
            <a:r>
              <a:rPr lang="vi-VN" sz="2000" b="1" dirty="0"/>
              <a:t>D.</a:t>
            </a:r>
            <a:r>
              <a:rPr lang="vi-VN" sz="2000" dirty="0"/>
              <a:t> income /‘ɪnkʌm/ (n): thu nhập (là để chỉ tất cả các khoản tiền bạn kiếm được sau một khoảng thời gian như 1 năm bạn làm việc hoặc tiền kiếm được từ những khoản đầu tư (investment). Được gọi chung là thu nhập tài chính)</a:t>
            </a:r>
            <a:endParaRPr lang="en-US" sz="2000" dirty="0"/>
          </a:p>
          <a:p>
            <a:endParaRPr lang="en-US" sz="2000" dirty="0"/>
          </a:p>
        </p:txBody>
      </p:sp>
      <p:sp>
        <p:nvSpPr>
          <p:cNvPr id="2" name="Oval 1"/>
          <p:cNvSpPr/>
          <p:nvPr/>
        </p:nvSpPr>
        <p:spPr>
          <a:xfrm>
            <a:off x="4627808" y="6096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256883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xEl>
                                              <p:pRg st="3" end="3"/>
                                            </p:txEl>
                                          </p:spTgt>
                                        </p:tgtEl>
                                        <p:attrNameLst>
                                          <p:attrName>style.visibility</p:attrName>
                                        </p:attrNameLst>
                                      </p:cBhvr>
                                      <p:to>
                                        <p:strVal val="visible"/>
                                      </p:to>
                                    </p:set>
                                    <p:anim calcmode="lin" valueType="num">
                                      <p:cBhvr additive="base">
                                        <p:cTn id="7" dur="500" fill="hold"/>
                                        <p:tgtEl>
                                          <p:spTgt spid="5">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5">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anim calcmode="lin" valueType="num">
                                      <p:cBhvr additive="base">
                                        <p:cTn id="11" dur="500" fill="hold"/>
                                        <p:tgtEl>
                                          <p:spTgt spid="5">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5">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5">
                                            <p:txEl>
                                              <p:pRg st="5" end="5"/>
                                            </p:txEl>
                                          </p:spTgt>
                                        </p:tgtEl>
                                        <p:attrNameLst>
                                          <p:attrName>style.visibility</p:attrName>
                                        </p:attrNameLst>
                                      </p:cBhvr>
                                      <p:to>
                                        <p:strVal val="visible"/>
                                      </p:to>
                                    </p:set>
                                    <p:anim calcmode="lin" valueType="num">
                                      <p:cBhvr additive="base">
                                        <p:cTn id="15" dur="500" fill="hold"/>
                                        <p:tgtEl>
                                          <p:spTgt spid="5">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5">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5">
                                            <p:txEl>
                                              <p:pRg st="6" end="6"/>
                                            </p:txEl>
                                          </p:spTgt>
                                        </p:tgtEl>
                                        <p:attrNameLst>
                                          <p:attrName>style.visibility</p:attrName>
                                        </p:attrNameLst>
                                      </p:cBhvr>
                                      <p:to>
                                        <p:strVal val="visible"/>
                                      </p:to>
                                    </p:set>
                                    <p:anim calcmode="lin" valueType="num">
                                      <p:cBhvr additive="base">
                                        <p:cTn id="19" dur="500" fill="hold"/>
                                        <p:tgtEl>
                                          <p:spTgt spid="5">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5">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anim calcmode="lin" valueType="num">
                                      <p:cBhvr additive="base">
                                        <p:cTn id="23" dur="500" fill="hold"/>
                                        <p:tgtEl>
                                          <p:spTgt spid="5">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5">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0" y="304800"/>
            <a:ext cx="8915400" cy="6247864"/>
          </a:xfrm>
          <a:prstGeom prst="rect">
            <a:avLst/>
          </a:prstGeom>
          <a:noFill/>
        </p:spPr>
        <p:txBody>
          <a:bodyPr wrap="square" rtlCol="0">
            <a:spAutoFit/>
          </a:bodyPr>
          <a:lstStyle/>
          <a:p>
            <a:r>
              <a:rPr lang="vi-VN" sz="2000" b="1" dirty="0"/>
              <a:t>Question 43: </a:t>
            </a:r>
            <a:r>
              <a:rPr lang="vi-VN" sz="2000" dirty="0"/>
              <a:t>What does the word </a:t>
            </a:r>
            <a:r>
              <a:rPr lang="vi-VN" sz="2000" b="1" dirty="0"/>
              <a:t>“this” </a:t>
            </a:r>
            <a:r>
              <a:rPr lang="vi-VN" sz="2000" dirty="0"/>
              <a:t>in the last paragraph refer to?</a:t>
            </a:r>
            <a:endParaRPr lang="en-US" sz="2000" dirty="0"/>
          </a:p>
          <a:p>
            <a:r>
              <a:rPr lang="en-US" sz="2000" b="1" dirty="0"/>
              <a:t>A.</a:t>
            </a:r>
            <a:r>
              <a:rPr lang="en-US" sz="2000" dirty="0"/>
              <a:t> </a:t>
            </a:r>
            <a:r>
              <a:rPr lang="vi-VN" sz="2000" dirty="0"/>
              <a:t>marrying off their daughters</a:t>
            </a:r>
            <a:endParaRPr lang="en-US" sz="2000" dirty="0"/>
          </a:p>
          <a:p>
            <a:r>
              <a:rPr lang="en-US" sz="2000" b="1" dirty="0"/>
              <a:t>B.</a:t>
            </a:r>
            <a:r>
              <a:rPr lang="en-US" sz="2000" dirty="0"/>
              <a:t> </a:t>
            </a:r>
            <a:r>
              <a:rPr lang="vi-VN" sz="2000" dirty="0"/>
              <a:t>leaving out the hina dolls</a:t>
            </a:r>
            <a:endParaRPr lang="en-US" sz="2000" dirty="0"/>
          </a:p>
          <a:p>
            <a:r>
              <a:rPr lang="en-US" sz="2000" b="1" dirty="0"/>
              <a:t>C.</a:t>
            </a:r>
            <a:r>
              <a:rPr lang="en-US" sz="2000" dirty="0"/>
              <a:t> </a:t>
            </a:r>
            <a:r>
              <a:rPr lang="vi-VN" sz="2000" dirty="0"/>
              <a:t>putting the dolls away as soon as possible</a:t>
            </a:r>
            <a:endParaRPr lang="en-US" sz="2000" dirty="0"/>
          </a:p>
          <a:p>
            <a:r>
              <a:rPr lang="en-US" sz="2000" b="1" dirty="0"/>
              <a:t>D.</a:t>
            </a:r>
            <a:r>
              <a:rPr lang="en-US" sz="2000" dirty="0"/>
              <a:t> </a:t>
            </a:r>
            <a:r>
              <a:rPr lang="vi-VN" sz="2000" dirty="0"/>
              <a:t>putting paper dolls into the rivers</a:t>
            </a:r>
            <a:endParaRPr lang="en-US" sz="2000" dirty="0"/>
          </a:p>
          <a:p>
            <a:endParaRPr lang="vi-VN" sz="2000" b="1" i="1" dirty="0" smtClean="0"/>
          </a:p>
          <a:p>
            <a:r>
              <a:rPr lang="vi-VN" sz="2000" b="1" i="1" dirty="0"/>
              <a:t> </a:t>
            </a:r>
            <a:endParaRPr lang="en-US" sz="2000" dirty="0"/>
          </a:p>
          <a:p>
            <a:r>
              <a:rPr lang="vi-VN" sz="2000" dirty="0"/>
              <a:t>Từ </a:t>
            </a:r>
            <a:r>
              <a:rPr lang="vi-VN" sz="2000" b="1" dirty="0"/>
              <a:t>"this" </a:t>
            </a:r>
            <a:r>
              <a:rPr lang="vi-VN" sz="2000" dirty="0"/>
              <a:t>trong đoạn cuối chỉ điều gì sau đây?</a:t>
            </a:r>
            <a:endParaRPr lang="en-US" sz="2000" dirty="0"/>
          </a:p>
          <a:p>
            <a:pPr lvl="0"/>
            <a:r>
              <a:rPr lang="vi-VN" sz="2000" dirty="0"/>
              <a:t>Việc kết hôn của những cô con gái</a:t>
            </a:r>
            <a:endParaRPr lang="en-US" sz="2000" dirty="0"/>
          </a:p>
          <a:p>
            <a:pPr lvl="0"/>
            <a:r>
              <a:rPr lang="vi-VN" sz="2000" dirty="0"/>
              <a:t>Việc bỏ những con búp bê Hina</a:t>
            </a:r>
            <a:endParaRPr lang="en-US" sz="2000" dirty="0"/>
          </a:p>
          <a:p>
            <a:pPr lvl="0"/>
            <a:r>
              <a:rPr lang="vi-VN" sz="2000" dirty="0"/>
              <a:t>Việc cất giữ những con búp bê càng sớm càng tốt</a:t>
            </a:r>
            <a:endParaRPr lang="en-US" sz="2000" dirty="0"/>
          </a:p>
          <a:p>
            <a:pPr lvl="0"/>
            <a:r>
              <a:rPr lang="vi-VN" sz="2000" dirty="0"/>
              <a:t>Việc thả những con búp bê giấy xuống sông</a:t>
            </a:r>
            <a:endParaRPr lang="en-US" sz="2000" dirty="0"/>
          </a:p>
          <a:p>
            <a:r>
              <a:rPr lang="vi-VN" sz="2000" dirty="0"/>
              <a:t>Từ "this" thay thế cho việc thả búp bê giấy xuống sông ở trước đó. Căn cứ vào thông tin đoạn cuối:</a:t>
            </a:r>
            <a:endParaRPr lang="en-US" sz="2000" dirty="0"/>
          </a:p>
          <a:p>
            <a:r>
              <a:rPr lang="vi-VN" sz="2000" dirty="0"/>
              <a:t>After the festival, some people release paper dolls into the rivers praying that this will send away sickness and bad fortune. </a:t>
            </a:r>
            <a:r>
              <a:rPr lang="vi-VN" sz="2000" i="1" dirty="0"/>
              <a:t>(Sau lễ hội, một số người sẽ thả búp bê giấy xuống sông và cầu nguyện rằng điều này sẽ mang bệnh tật và</a:t>
            </a:r>
            <a:endParaRPr lang="en-US" sz="2000" dirty="0"/>
          </a:p>
          <a:p>
            <a:r>
              <a:rPr lang="vi-VN" sz="2000" i="1" dirty="0"/>
              <a:t>những điềm xấu đi xa</a:t>
            </a:r>
            <a:endParaRPr lang="en-US" sz="2000" dirty="0"/>
          </a:p>
          <a:p>
            <a:endParaRPr lang="en-US" sz="2000" dirty="0"/>
          </a:p>
        </p:txBody>
      </p:sp>
      <p:sp>
        <p:nvSpPr>
          <p:cNvPr id="2" name="Oval 1"/>
          <p:cNvSpPr/>
          <p:nvPr/>
        </p:nvSpPr>
        <p:spPr>
          <a:xfrm>
            <a:off x="0" y="1600200"/>
            <a:ext cx="3810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68026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7" end="7"/>
                                            </p:txEl>
                                          </p:spTgt>
                                        </p:tgtEl>
                                        <p:attrNameLst>
                                          <p:attrName>style.visibility</p:attrName>
                                        </p:attrNameLst>
                                      </p:cBhvr>
                                      <p:to>
                                        <p:strVal val="visible"/>
                                      </p:to>
                                    </p:set>
                                    <p:anim calcmode="lin" valueType="num">
                                      <p:cBhvr additive="base">
                                        <p:cTn id="7"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7" end="7"/>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8" end="8"/>
                                            </p:txEl>
                                          </p:spTgt>
                                        </p:tgtEl>
                                        <p:attrNameLst>
                                          <p:attrName>style.visibility</p:attrName>
                                        </p:attrNameLst>
                                      </p:cBhvr>
                                      <p:to>
                                        <p:strVal val="visible"/>
                                      </p:to>
                                    </p:set>
                                    <p:anim calcmode="lin" valueType="num">
                                      <p:cBhvr additive="base">
                                        <p:cTn id="1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9" end="9"/>
                                            </p:txEl>
                                          </p:spTgt>
                                        </p:tgtEl>
                                        <p:attrNameLst>
                                          <p:attrName>style.visibility</p:attrName>
                                        </p:attrNameLst>
                                      </p:cBhvr>
                                      <p:to>
                                        <p:strVal val="visible"/>
                                      </p:to>
                                    </p:set>
                                    <p:anim calcmode="lin" valueType="num">
                                      <p:cBhvr additive="base">
                                        <p:cTn id="15"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9" end="9"/>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10" end="10"/>
                                            </p:txEl>
                                          </p:spTgt>
                                        </p:tgtEl>
                                        <p:attrNameLst>
                                          <p:attrName>style.visibility</p:attrName>
                                        </p:attrNameLst>
                                      </p:cBhvr>
                                      <p:to>
                                        <p:strVal val="visible"/>
                                      </p:to>
                                    </p:set>
                                    <p:anim calcmode="lin" valueType="num">
                                      <p:cBhvr additive="base">
                                        <p:cTn id="19"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1" end="11"/>
                                            </p:txEl>
                                          </p:spTgt>
                                        </p:tgtEl>
                                        <p:attrNameLst>
                                          <p:attrName>style.visibility</p:attrName>
                                        </p:attrNameLst>
                                      </p:cBhvr>
                                      <p:to>
                                        <p:strVal val="visible"/>
                                      </p:to>
                                    </p:set>
                                    <p:anim calcmode="lin" valueType="num">
                                      <p:cBhvr additive="base">
                                        <p:cTn id="23"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2" end="12"/>
                                            </p:txEl>
                                          </p:spTgt>
                                        </p:tgtEl>
                                        <p:attrNameLst>
                                          <p:attrName>style.visibility</p:attrName>
                                        </p:attrNameLst>
                                      </p:cBhvr>
                                      <p:to>
                                        <p:strVal val="visible"/>
                                      </p:to>
                                    </p:set>
                                    <p:anim calcmode="lin" valueType="num">
                                      <p:cBhvr additive="base">
                                        <p:cTn id="27"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3" end="13"/>
                                            </p:txEl>
                                          </p:spTgt>
                                        </p:tgtEl>
                                        <p:attrNameLst>
                                          <p:attrName>style.visibility</p:attrName>
                                        </p:attrNameLst>
                                      </p:cBhvr>
                                      <p:to>
                                        <p:strVal val="visible"/>
                                      </p:to>
                                    </p:set>
                                    <p:anim calcmode="lin" valueType="num">
                                      <p:cBhvr additive="base">
                                        <p:cTn id="31"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4" end="14"/>
                                            </p:txEl>
                                          </p:spTgt>
                                        </p:tgtEl>
                                        <p:attrNameLst>
                                          <p:attrName>style.visibility</p:attrName>
                                        </p:attrNameLst>
                                      </p:cBhvr>
                                      <p:to>
                                        <p:strVal val="visible"/>
                                      </p:to>
                                    </p:set>
                                    <p:anim calcmode="lin" valueType="num">
                                      <p:cBhvr additive="base">
                                        <p:cTn id="35"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4" end="14"/>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6200" y="228600"/>
            <a:ext cx="8915400" cy="6863417"/>
          </a:xfrm>
          <a:prstGeom prst="rect">
            <a:avLst/>
          </a:prstGeom>
          <a:noFill/>
        </p:spPr>
        <p:txBody>
          <a:bodyPr wrap="square" rtlCol="0">
            <a:spAutoFit/>
          </a:bodyPr>
          <a:lstStyle/>
          <a:p>
            <a:r>
              <a:rPr lang="en-US" sz="2000" b="1" dirty="0"/>
              <a:t>Question </a:t>
            </a:r>
            <a:r>
              <a:rPr lang="vi-VN" sz="2000" b="1" dirty="0"/>
              <a:t>4</a:t>
            </a:r>
            <a:r>
              <a:rPr lang="en-US" sz="2000" b="1" dirty="0"/>
              <a:t>4</a:t>
            </a:r>
            <a:r>
              <a:rPr lang="vi-VN" sz="2000" b="1" dirty="0"/>
              <a:t>.</a:t>
            </a:r>
            <a:r>
              <a:rPr lang="vi-VN" sz="2000" dirty="0"/>
              <a:t> Which best serves as the title for the passage?</a:t>
            </a:r>
            <a:endParaRPr lang="en-US" sz="2000" dirty="0"/>
          </a:p>
          <a:p>
            <a:r>
              <a:rPr lang="vi-VN" sz="2000" b="1" dirty="0"/>
              <a:t>	A. </a:t>
            </a:r>
            <a:r>
              <a:rPr lang="vi-VN" sz="2000" dirty="0"/>
              <a:t>Gravitational waves linked to neutron star collision.</a:t>
            </a:r>
            <a:endParaRPr lang="en-US" sz="2000" dirty="0"/>
          </a:p>
          <a:p>
            <a:r>
              <a:rPr lang="vi-VN" sz="2000" b="1" dirty="0"/>
              <a:t>	B. </a:t>
            </a:r>
            <a:r>
              <a:rPr lang="vi-VN" sz="2000" dirty="0"/>
              <a:t>A nearby neutron star crash could cause calamity on Earth.</a:t>
            </a:r>
            <a:endParaRPr lang="en-US" sz="2000" dirty="0"/>
          </a:p>
          <a:p>
            <a:r>
              <a:rPr lang="vi-VN" sz="2000" b="1" dirty="0"/>
              <a:t>	C. </a:t>
            </a:r>
            <a:r>
              <a:rPr lang="vi-VN" sz="2000" dirty="0"/>
              <a:t>Neutron-star collision shakes space and time. </a:t>
            </a:r>
            <a:endParaRPr lang="en-US" sz="2000" dirty="0"/>
          </a:p>
          <a:p>
            <a:r>
              <a:rPr lang="vi-VN" sz="2000" b="1" dirty="0"/>
              <a:t>	D. </a:t>
            </a:r>
            <a:r>
              <a:rPr lang="vi-VN" sz="2000" dirty="0"/>
              <a:t>Heavy element identified from a neutron-star collision. </a:t>
            </a:r>
            <a:endParaRPr lang="en-US" sz="2000" dirty="0"/>
          </a:p>
          <a:p>
            <a:endParaRPr lang="vi-VN" sz="2000" b="1" dirty="0" smtClean="0"/>
          </a:p>
          <a:p>
            <a:r>
              <a:rPr lang="vi-VN" sz="2000" b="1" i="1" dirty="0" smtClean="0"/>
              <a:t>Câu </a:t>
            </a:r>
            <a:r>
              <a:rPr lang="vi-VN" sz="2000" b="1" i="1" dirty="0"/>
              <a:t>nào sau đây thích hợp nhất làm tiêu đề cho đoạn văn?</a:t>
            </a:r>
            <a:endParaRPr lang="en-US" sz="2000" dirty="0"/>
          </a:p>
          <a:p>
            <a:r>
              <a:rPr lang="vi-VN" sz="2000" dirty="0"/>
              <a:t>A. Sóng hấp dẫn liên kết với va chạm sao neutron</a:t>
            </a:r>
            <a:endParaRPr lang="en-US" sz="2000" dirty="0"/>
          </a:p>
          <a:p>
            <a:r>
              <a:rPr lang="vi-VN" sz="2000" dirty="0"/>
              <a:t>B. Một vụ va chạm sao neutron gần đó có thể gây ra thiên tai trên Trái đất</a:t>
            </a:r>
            <a:endParaRPr lang="en-US" sz="2000" dirty="0"/>
          </a:p>
          <a:p>
            <a:r>
              <a:rPr lang="vi-VN" sz="2000" dirty="0"/>
              <a:t>C. Va chạm sao neutron làm rung chuyển không gian và thời gian</a:t>
            </a:r>
            <a:endParaRPr lang="en-US" sz="2000" dirty="0"/>
          </a:p>
          <a:p>
            <a:r>
              <a:rPr lang="vi-VN" sz="2000" dirty="0"/>
              <a:t>D. Nguyên tố nặng được xác định từ vụ va chạm sao neutron</a:t>
            </a:r>
            <a:endParaRPr lang="en-US" sz="2000" dirty="0"/>
          </a:p>
          <a:p>
            <a:r>
              <a:rPr lang="vi-VN" sz="2000" b="1" dirty="0"/>
              <a:t>Căn cứ vào thông tin đoạn đầu:</a:t>
            </a:r>
            <a:endParaRPr lang="en-US" sz="2000" dirty="0"/>
          </a:p>
          <a:p>
            <a:r>
              <a:rPr lang="vi-VN" sz="2000" dirty="0"/>
              <a:t>Astronomers have for the first time definitively ID'd the birth of a specific heavy element during a neutron-star smashup. They found strontium. And it showed up in the wavelengths of light — or spectra — making up this collision's afterglow.</a:t>
            </a:r>
            <a:r>
              <a:rPr lang="vi-VN" sz="2000" i="1" dirty="0"/>
              <a:t> (Các nhà thiên văn học lần đầu tiên xác định rõ ràng sự ra đời của một nguyên tố nặng cụ thể trong một vụ va chạm sao neutron. Họ tìm thấy stronti. Và nó xuất hiện trong các bước sóng ánh sáng - hoặc quang phổ - tạo nên hậu quả của vụ va chạm này.)</a:t>
            </a:r>
            <a:endParaRPr lang="en-US" sz="2000" dirty="0"/>
          </a:p>
          <a:p>
            <a:r>
              <a:rPr lang="vi-VN" sz="2000" dirty="0"/>
              <a:t>Như vậy, đoạn văn đang nói về một nguyên tố nặng mới được xác định từ vụ va chạm sao neutron là stronti. </a:t>
            </a:r>
            <a:endParaRPr lang="en-US" sz="2000" dirty="0"/>
          </a:p>
          <a:p>
            <a:endParaRPr lang="en-US" sz="2000" dirty="0"/>
          </a:p>
        </p:txBody>
      </p:sp>
      <p:sp>
        <p:nvSpPr>
          <p:cNvPr id="2" name="Oval 1"/>
          <p:cNvSpPr/>
          <p:nvPr/>
        </p:nvSpPr>
        <p:spPr>
          <a:xfrm>
            <a:off x="990600" y="15240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8339392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par>
                                <p:cTn id="33" presetID="2" presetClass="entr" presetSubtype="4" fill="hold" nodeType="withEffect">
                                  <p:stCondLst>
                                    <p:cond delay="0"/>
                                  </p:stCondLst>
                                  <p:childTnLst>
                                    <p:set>
                                      <p:cBhvr>
                                        <p:cTn id="34" dur="1" fill="hold">
                                          <p:stCondLst>
                                            <p:cond delay="0"/>
                                          </p:stCondLst>
                                        </p:cTn>
                                        <p:tgtEl>
                                          <p:spTgt spid="4">
                                            <p:txEl>
                                              <p:pRg st="13" end="13"/>
                                            </p:txEl>
                                          </p:spTgt>
                                        </p:tgtEl>
                                        <p:attrNameLst>
                                          <p:attrName>style.visibility</p:attrName>
                                        </p:attrNameLst>
                                      </p:cBhvr>
                                      <p:to>
                                        <p:strVal val="visible"/>
                                      </p:to>
                                    </p:set>
                                    <p:anim calcmode="lin" valueType="num">
                                      <p:cBhvr additive="base">
                                        <p:cTn id="35"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36" dur="500" fill="hold"/>
                                        <p:tgtEl>
                                          <p:spTgt spid="4">
                                            <p:txEl>
                                              <p:pRg st="13" end="13"/>
                                            </p:txEl>
                                          </p:spTgt>
                                        </p:tgtEl>
                                        <p:attrNameLst>
                                          <p:attrName>ppt_y</p:attrName>
                                        </p:attrNameLst>
                                      </p:cBhvr>
                                      <p:tavLst>
                                        <p:tav tm="0">
                                          <p:val>
                                            <p:strVal val="1+#ppt_h/2"/>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2" presetClass="entr" presetSubtype="4" fill="hold" grpId="0" nodeType="clickEffect">
                                  <p:stCondLst>
                                    <p:cond delay="0"/>
                                  </p:stCondLst>
                                  <p:childTnLst>
                                    <p:set>
                                      <p:cBhvr>
                                        <p:cTn id="40" dur="1" fill="hold">
                                          <p:stCondLst>
                                            <p:cond delay="0"/>
                                          </p:stCondLst>
                                        </p:cTn>
                                        <p:tgtEl>
                                          <p:spTgt spid="2"/>
                                        </p:tgtEl>
                                        <p:attrNameLst>
                                          <p:attrName>style.visibility</p:attrName>
                                        </p:attrNameLst>
                                      </p:cBhvr>
                                      <p:to>
                                        <p:strVal val="visible"/>
                                      </p:to>
                                    </p:set>
                                    <p:anim calcmode="lin" valueType="num">
                                      <p:cBhvr additive="base">
                                        <p:cTn id="41" dur="500" fill="hold"/>
                                        <p:tgtEl>
                                          <p:spTgt spid="2"/>
                                        </p:tgtEl>
                                        <p:attrNameLst>
                                          <p:attrName>ppt_x</p:attrName>
                                        </p:attrNameLst>
                                      </p:cBhvr>
                                      <p:tavLst>
                                        <p:tav tm="0">
                                          <p:val>
                                            <p:strVal val="#ppt_x"/>
                                          </p:val>
                                        </p:tav>
                                        <p:tav tm="100000">
                                          <p:val>
                                            <p:strVal val="#ppt_x"/>
                                          </p:val>
                                        </p:tav>
                                      </p:tavLst>
                                    </p:anim>
                                    <p:anim calcmode="lin" valueType="num">
                                      <p:cBhvr additive="base">
                                        <p:cTn id="4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763000" cy="4708981"/>
          </a:xfrm>
          <a:prstGeom prst="rect">
            <a:avLst/>
          </a:prstGeom>
          <a:noFill/>
        </p:spPr>
        <p:txBody>
          <a:bodyPr wrap="square" rtlCol="0">
            <a:spAutoFit/>
          </a:bodyPr>
          <a:lstStyle/>
          <a:p>
            <a:r>
              <a:rPr lang="en-US" sz="2000" b="1" dirty="0"/>
              <a:t>Question </a:t>
            </a:r>
            <a:r>
              <a:rPr lang="vi-VN" sz="2000" b="1" dirty="0"/>
              <a:t>4</a:t>
            </a:r>
            <a:r>
              <a:rPr lang="en-US" sz="2000" b="1" dirty="0"/>
              <a:t>5</a:t>
            </a:r>
            <a:r>
              <a:rPr lang="vi-VN" sz="2000" b="1" dirty="0"/>
              <a:t>.</a:t>
            </a:r>
            <a:r>
              <a:rPr lang="vi-VN" sz="2000" dirty="0"/>
              <a:t> The word “</a:t>
            </a:r>
            <a:r>
              <a:rPr lang="vi-VN" sz="2000" b="1" dirty="0"/>
              <a:t>it</a:t>
            </a:r>
            <a:r>
              <a:rPr lang="vi-VN" sz="2000" dirty="0"/>
              <a:t>” in paragraph 1 refers to _____.</a:t>
            </a:r>
            <a:endParaRPr lang="en-US" sz="2000" dirty="0"/>
          </a:p>
          <a:p>
            <a:r>
              <a:rPr lang="vi-VN" sz="2000" b="1" dirty="0"/>
              <a:t>	A. </a:t>
            </a:r>
            <a:r>
              <a:rPr lang="vi-VN" sz="2000" dirty="0"/>
              <a:t>collision</a:t>
            </a:r>
            <a:r>
              <a:rPr lang="vi-VN" sz="2000" b="1" dirty="0"/>
              <a:t>	B. </a:t>
            </a:r>
            <a:r>
              <a:rPr lang="vi-VN" sz="2000" dirty="0"/>
              <a:t>afterglow</a:t>
            </a:r>
            <a:r>
              <a:rPr lang="vi-VN" sz="2000" b="1" dirty="0"/>
              <a:t>	C. </a:t>
            </a:r>
            <a:r>
              <a:rPr lang="vi-VN" sz="2000" dirty="0"/>
              <a:t>smashup </a:t>
            </a:r>
            <a:r>
              <a:rPr lang="vi-VN" sz="2000" b="1" dirty="0"/>
              <a:t>	D. </a:t>
            </a:r>
            <a:r>
              <a:rPr lang="vi-VN" sz="2000" dirty="0"/>
              <a:t>strontium </a:t>
            </a:r>
            <a:endParaRPr lang="en-US" sz="2000" dirty="0"/>
          </a:p>
          <a:p>
            <a:endParaRPr lang="vi-VN" sz="2000" b="1" dirty="0" smtClean="0"/>
          </a:p>
          <a:p>
            <a:r>
              <a:rPr lang="vi-VN" sz="2000" b="1" i="1" dirty="0" smtClean="0"/>
              <a:t>Từ </a:t>
            </a:r>
            <a:r>
              <a:rPr lang="vi-VN" sz="2000" b="1" i="1" dirty="0"/>
              <a:t>"it" trong đoạn 1 đề cập đến .</a:t>
            </a:r>
            <a:endParaRPr lang="en-US" sz="2000" dirty="0"/>
          </a:p>
          <a:p>
            <a:r>
              <a:rPr lang="vi-VN" sz="2000" dirty="0"/>
              <a:t>A. sự va chạm</a:t>
            </a:r>
            <a:endParaRPr lang="en-US" sz="2000" dirty="0"/>
          </a:p>
          <a:p>
            <a:r>
              <a:rPr lang="vi-VN" sz="2000" dirty="0"/>
              <a:t>B. hào quang</a:t>
            </a:r>
            <a:endParaRPr lang="en-US" sz="2000" dirty="0"/>
          </a:p>
          <a:p>
            <a:r>
              <a:rPr lang="vi-VN" sz="2000" dirty="0"/>
              <a:t>C. đập phá</a:t>
            </a:r>
            <a:endParaRPr lang="en-US" sz="2000" dirty="0"/>
          </a:p>
          <a:p>
            <a:r>
              <a:rPr lang="vi-VN" sz="2000" dirty="0"/>
              <a:t>D. Stronti</a:t>
            </a:r>
            <a:endParaRPr lang="en-US" sz="2000" dirty="0"/>
          </a:p>
          <a:p>
            <a:r>
              <a:rPr lang="vi-VN" sz="2000" dirty="0"/>
              <a:t>Từ “it” ở đây dùng để thay thế cho danh từ nguyên tố “stonti” được nhắc tới trước đó.</a:t>
            </a:r>
            <a:endParaRPr lang="en-US" sz="2000" dirty="0"/>
          </a:p>
          <a:p>
            <a:r>
              <a:rPr lang="vi-VN" sz="2000" dirty="0"/>
              <a:t>They found strontium. And </a:t>
            </a:r>
            <a:r>
              <a:rPr lang="vi-VN" sz="2000" b="1" dirty="0"/>
              <a:t>it</a:t>
            </a:r>
            <a:r>
              <a:rPr lang="vi-VN" sz="2000" dirty="0"/>
              <a:t> showed up in the wavelengths of light — or spectra — making up this collision's afterglow.</a:t>
            </a:r>
            <a:r>
              <a:rPr lang="vi-VN" sz="2000" i="1" dirty="0"/>
              <a:t> (Họ tìm thấy stronti. Và nó xuất hiện trong các bước sóng ánh sáng - hoặc quang phổ - tạo nên hậu quả của vụ va chạm này.) </a:t>
            </a:r>
            <a:endParaRPr lang="en-US" sz="2000" dirty="0"/>
          </a:p>
          <a:p>
            <a:endParaRPr lang="en-US" sz="2000" dirty="0"/>
          </a:p>
        </p:txBody>
      </p:sp>
      <p:sp>
        <p:nvSpPr>
          <p:cNvPr id="2" name="Oval 1"/>
          <p:cNvSpPr/>
          <p:nvPr/>
        </p:nvSpPr>
        <p:spPr>
          <a:xfrm>
            <a:off x="6553200" y="6096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46612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10600" cy="5909310"/>
          </a:xfrm>
          <a:prstGeom prst="rect">
            <a:avLst/>
          </a:prstGeom>
          <a:noFill/>
        </p:spPr>
        <p:txBody>
          <a:bodyPr wrap="square" rtlCol="0">
            <a:spAutoFit/>
          </a:bodyPr>
          <a:lstStyle/>
          <a:p>
            <a:r>
              <a:rPr lang="en-US" b="1" dirty="0"/>
              <a:t>Question </a:t>
            </a:r>
            <a:r>
              <a:rPr lang="vi-VN" b="1" dirty="0"/>
              <a:t>4</a:t>
            </a:r>
            <a:r>
              <a:rPr lang="en-US" b="1" dirty="0"/>
              <a:t>6</a:t>
            </a:r>
            <a:r>
              <a:rPr lang="vi-VN" b="1" dirty="0"/>
              <a:t>.</a:t>
            </a:r>
            <a:r>
              <a:rPr lang="vi-VN" dirty="0"/>
              <a:t> According to paragraph 2, what is NOT mentioned about the r-process?</a:t>
            </a:r>
            <a:endParaRPr lang="en-US" dirty="0"/>
          </a:p>
          <a:p>
            <a:r>
              <a:rPr lang="vi-VN" b="1" dirty="0"/>
              <a:t>	A. </a:t>
            </a:r>
            <a:r>
              <a:rPr lang="vi-VN" dirty="0"/>
              <a:t>R-process happens before the radioactive decay process.</a:t>
            </a:r>
            <a:endParaRPr lang="en-US" dirty="0"/>
          </a:p>
          <a:p>
            <a:r>
              <a:rPr lang="vi-VN" b="1" dirty="0"/>
              <a:t>	B. </a:t>
            </a:r>
            <a:r>
              <a:rPr lang="vi-VN" dirty="0"/>
              <a:t>R-process reactions are similar to thermonuclear weapon explosions.</a:t>
            </a:r>
            <a:endParaRPr lang="en-US" dirty="0"/>
          </a:p>
          <a:p>
            <a:r>
              <a:rPr lang="vi-VN" b="1" dirty="0"/>
              <a:t>	C. </a:t>
            </a:r>
            <a:r>
              <a:rPr lang="vi-VN" dirty="0"/>
              <a:t>R-process is a set of nuclear reactions initiated by neuron-star collision.</a:t>
            </a:r>
            <a:endParaRPr lang="en-US" dirty="0"/>
          </a:p>
          <a:p>
            <a:r>
              <a:rPr lang="vi-VN" dirty="0"/>
              <a:t> </a:t>
            </a:r>
            <a:r>
              <a:rPr lang="vi-VN" b="1" dirty="0"/>
              <a:t>	D. </a:t>
            </a:r>
            <a:r>
              <a:rPr lang="vi-VN" dirty="0"/>
              <a:t>It is responsible for the creation of approximately half of the atomic nuclei heavier than iron. </a:t>
            </a:r>
            <a:endParaRPr lang="en-US" dirty="0"/>
          </a:p>
          <a:p>
            <a:endParaRPr lang="vi-VN" b="1" dirty="0" smtClean="0"/>
          </a:p>
          <a:p>
            <a:r>
              <a:rPr lang="vi-VN" b="1" dirty="0" smtClean="0"/>
              <a:t>Theo </a:t>
            </a:r>
            <a:r>
              <a:rPr lang="vi-VN" b="1" dirty="0"/>
              <a:t>đoạn 2, những gì không được đề cập về quá trình R?</a:t>
            </a:r>
            <a:endParaRPr lang="en-US" dirty="0"/>
          </a:p>
          <a:p>
            <a:r>
              <a:rPr lang="vi-VN" dirty="0"/>
              <a:t>A. Quá trình R xảy ra trước quá trình phân rã phóng xạ</a:t>
            </a:r>
            <a:endParaRPr lang="en-US" dirty="0"/>
          </a:p>
          <a:p>
            <a:r>
              <a:rPr lang="vi-VN" dirty="0"/>
              <a:t>B. Phản ứng quá trình R tương tự như vụ nổ vũ khí nhiệt hạch</a:t>
            </a:r>
            <a:endParaRPr lang="en-US" dirty="0"/>
          </a:p>
          <a:p>
            <a:r>
              <a:rPr lang="vi-VN" dirty="0"/>
              <a:t>C. Quá trình R là một tập hợp các phản ứng hạt nhân được bắt đầu bởi sự va chạm giữa các ngôi sao neutron</a:t>
            </a:r>
            <a:endParaRPr lang="en-US" dirty="0"/>
          </a:p>
          <a:p>
            <a:r>
              <a:rPr lang="vi-VN" dirty="0"/>
              <a:t>D. Nó chịu trách nhiệm tạo ra khoảng một nửa số hạt nhân nguyên tử nặng hơn sắt</a:t>
            </a:r>
            <a:endParaRPr lang="en-US" dirty="0"/>
          </a:p>
          <a:p>
            <a:r>
              <a:rPr lang="vi-VN" b="1" dirty="0"/>
              <a:t>Căn cứ vào thông tin đoạn đầu</a:t>
            </a:r>
            <a:r>
              <a:rPr lang="vi-VN" dirty="0"/>
              <a:t>:</a:t>
            </a:r>
            <a:endParaRPr lang="en-US" dirty="0"/>
          </a:p>
          <a:p>
            <a:r>
              <a:rPr lang="vi-VN" dirty="0"/>
              <a:t>They're known as the r-process … Afterward, those nuclei would become transformed in a process known as radioactive decay. ... About half of all elements heavier than iron were thought to be made in the r-process. Finding strontium in the recent collision at last offered the most direct evidence yet that neutron-star collisions really do trigger the r-process. </a:t>
            </a:r>
            <a:endParaRPr lang="en-US" dirty="0"/>
          </a:p>
        </p:txBody>
      </p:sp>
      <p:sp>
        <p:nvSpPr>
          <p:cNvPr id="2" name="Oval 1"/>
          <p:cNvSpPr/>
          <p:nvPr/>
        </p:nvSpPr>
        <p:spPr>
          <a:xfrm>
            <a:off x="1143000" y="11430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518128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Effect transition="in" filter="fade">
                                      <p:cBhvr>
                                        <p:cTn id="7" dur="1000"/>
                                        <p:tgtEl>
                                          <p:spTgt spid="4">
                                            <p:txEl>
                                              <p:pRg st="6" end="6"/>
                                            </p:txEl>
                                          </p:spTgt>
                                        </p:tgtEl>
                                      </p:cBhvr>
                                    </p:animEffect>
                                    <p:anim calcmode="lin" valueType="num">
                                      <p:cBhvr>
                                        <p:cTn id="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4">
                                            <p:txEl>
                                              <p:pRg st="7" end="7"/>
                                            </p:txEl>
                                          </p:spTgt>
                                        </p:tgtEl>
                                        <p:attrNameLst>
                                          <p:attrName>style.visibility</p:attrName>
                                        </p:attrNameLst>
                                      </p:cBhvr>
                                      <p:to>
                                        <p:strVal val="visible"/>
                                      </p:to>
                                    </p:set>
                                    <p:animEffect transition="in" filter="fade">
                                      <p:cBhvr>
                                        <p:cTn id="12" dur="1000"/>
                                        <p:tgtEl>
                                          <p:spTgt spid="4">
                                            <p:txEl>
                                              <p:pRg st="7" end="7"/>
                                            </p:txEl>
                                          </p:spTgt>
                                        </p:tgtEl>
                                      </p:cBhvr>
                                    </p:animEffect>
                                    <p:anim calcmode="lin" valueType="num">
                                      <p:cBhvr>
                                        <p:cTn id="1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4" dur="1000" fill="hold"/>
                                        <p:tgtEl>
                                          <p:spTgt spid="4">
                                            <p:txEl>
                                              <p:pRg st="7" end="7"/>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4">
                                            <p:txEl>
                                              <p:pRg st="8" end="8"/>
                                            </p:txEl>
                                          </p:spTgt>
                                        </p:tgtEl>
                                        <p:attrNameLst>
                                          <p:attrName>style.visibility</p:attrName>
                                        </p:attrNameLst>
                                      </p:cBhvr>
                                      <p:to>
                                        <p:strVal val="visible"/>
                                      </p:to>
                                    </p:set>
                                    <p:animEffect transition="in" filter="fade">
                                      <p:cBhvr>
                                        <p:cTn id="17" dur="1000"/>
                                        <p:tgtEl>
                                          <p:spTgt spid="4">
                                            <p:txEl>
                                              <p:pRg st="8" end="8"/>
                                            </p:txEl>
                                          </p:spTgt>
                                        </p:tgtEl>
                                      </p:cBhvr>
                                    </p:animEffect>
                                    <p:anim calcmode="lin" valueType="num">
                                      <p:cBhvr>
                                        <p:cTn id="1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4">
                                            <p:txEl>
                                              <p:pRg st="9" end="9"/>
                                            </p:txEl>
                                          </p:spTgt>
                                        </p:tgtEl>
                                        <p:attrNameLst>
                                          <p:attrName>style.visibility</p:attrName>
                                        </p:attrNameLst>
                                      </p:cBhvr>
                                      <p:to>
                                        <p:strVal val="visible"/>
                                      </p:to>
                                    </p:set>
                                    <p:animEffect transition="in" filter="fade">
                                      <p:cBhvr>
                                        <p:cTn id="22" dur="1000"/>
                                        <p:tgtEl>
                                          <p:spTgt spid="4">
                                            <p:txEl>
                                              <p:pRg st="9" end="9"/>
                                            </p:txEl>
                                          </p:spTgt>
                                        </p:tgtEl>
                                      </p:cBhvr>
                                    </p:animEffect>
                                    <p:anim calcmode="lin" valueType="num">
                                      <p:cBhvr>
                                        <p:cTn id="2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24" dur="1000" fill="hold"/>
                                        <p:tgtEl>
                                          <p:spTgt spid="4">
                                            <p:txEl>
                                              <p:pRg st="9" end="9"/>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4">
                                            <p:txEl>
                                              <p:pRg st="10" end="10"/>
                                            </p:txEl>
                                          </p:spTgt>
                                        </p:tgtEl>
                                        <p:attrNameLst>
                                          <p:attrName>style.visibility</p:attrName>
                                        </p:attrNameLst>
                                      </p:cBhvr>
                                      <p:to>
                                        <p:strVal val="visible"/>
                                      </p:to>
                                    </p:set>
                                    <p:animEffect transition="in" filter="fade">
                                      <p:cBhvr>
                                        <p:cTn id="27" dur="1000"/>
                                        <p:tgtEl>
                                          <p:spTgt spid="4">
                                            <p:txEl>
                                              <p:pRg st="10" end="10"/>
                                            </p:txEl>
                                          </p:spTgt>
                                        </p:tgtEl>
                                      </p:cBhvr>
                                    </p:animEffect>
                                    <p:anim calcmode="lin" valueType="num">
                                      <p:cBhvr>
                                        <p:cTn id="2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29"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4">
                                            <p:txEl>
                                              <p:pRg st="11" end="11"/>
                                            </p:txEl>
                                          </p:spTgt>
                                        </p:tgtEl>
                                        <p:attrNameLst>
                                          <p:attrName>style.visibility</p:attrName>
                                        </p:attrNameLst>
                                      </p:cBhvr>
                                      <p:to>
                                        <p:strVal val="visible"/>
                                      </p:to>
                                    </p:set>
                                    <p:animEffect transition="in" filter="fade">
                                      <p:cBhvr>
                                        <p:cTn id="32" dur="1000"/>
                                        <p:tgtEl>
                                          <p:spTgt spid="4">
                                            <p:txEl>
                                              <p:pRg st="11" end="11"/>
                                            </p:txEl>
                                          </p:spTgt>
                                        </p:tgtEl>
                                      </p:cBhvr>
                                    </p:animEffect>
                                    <p:anim calcmode="lin" valueType="num">
                                      <p:cBhvr>
                                        <p:cTn id="33"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12" end="12"/>
                                            </p:txEl>
                                          </p:spTgt>
                                        </p:tgtEl>
                                        <p:attrNameLst>
                                          <p:attrName>style.visibility</p:attrName>
                                        </p:attrNameLst>
                                      </p:cBhvr>
                                      <p:to>
                                        <p:strVal val="visible"/>
                                      </p:to>
                                    </p:set>
                                    <p:animEffect transition="in" filter="fade">
                                      <p:cBhvr>
                                        <p:cTn id="37" dur="1000"/>
                                        <p:tgtEl>
                                          <p:spTgt spid="4">
                                            <p:txEl>
                                              <p:pRg st="12" end="12"/>
                                            </p:txEl>
                                          </p:spTgt>
                                        </p:tgtEl>
                                      </p:cBhvr>
                                    </p:animEffect>
                                    <p:anim calcmode="lin" valueType="num">
                                      <p:cBhvr>
                                        <p:cTn id="38"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40" fill="hold">
                      <p:stCondLst>
                        <p:cond delay="indefinite"/>
                      </p:stCondLst>
                      <p:childTnLst>
                        <p:par>
                          <p:cTn id="41" fill="hold">
                            <p:stCondLst>
                              <p:cond delay="0"/>
                            </p:stCondLst>
                            <p:childTnLst>
                              <p:par>
                                <p:cTn id="42" presetID="2" presetClass="entr" presetSubtype="4" fill="hold" grpId="0" nodeType="clickEffect">
                                  <p:stCondLst>
                                    <p:cond delay="0"/>
                                  </p:stCondLst>
                                  <p:childTnLst>
                                    <p:set>
                                      <p:cBhvr>
                                        <p:cTn id="43" dur="1" fill="hold">
                                          <p:stCondLst>
                                            <p:cond delay="0"/>
                                          </p:stCondLst>
                                        </p:cTn>
                                        <p:tgtEl>
                                          <p:spTgt spid="2"/>
                                        </p:tgtEl>
                                        <p:attrNameLst>
                                          <p:attrName>style.visibility</p:attrName>
                                        </p:attrNameLst>
                                      </p:cBhvr>
                                      <p:to>
                                        <p:strVal val="visible"/>
                                      </p:to>
                                    </p:set>
                                    <p:anim calcmode="lin" valueType="num">
                                      <p:cBhvr additive="base">
                                        <p:cTn id="44" dur="500" fill="hold"/>
                                        <p:tgtEl>
                                          <p:spTgt spid="2"/>
                                        </p:tgtEl>
                                        <p:attrNameLst>
                                          <p:attrName>ppt_x</p:attrName>
                                        </p:attrNameLst>
                                      </p:cBhvr>
                                      <p:tavLst>
                                        <p:tav tm="0">
                                          <p:val>
                                            <p:strVal val="#ppt_x"/>
                                          </p:val>
                                        </p:tav>
                                        <p:tav tm="100000">
                                          <p:val>
                                            <p:strVal val="#ppt_x"/>
                                          </p:val>
                                        </p:tav>
                                      </p:tavLst>
                                    </p:anim>
                                    <p:anim calcmode="lin" valueType="num">
                                      <p:cBhvr additive="base">
                                        <p:cTn id="45"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04800"/>
            <a:ext cx="8686800" cy="5262979"/>
          </a:xfrm>
          <a:prstGeom prst="rect">
            <a:avLst/>
          </a:prstGeom>
          <a:noFill/>
        </p:spPr>
        <p:txBody>
          <a:bodyPr wrap="square" rtlCol="0">
            <a:spAutoFit/>
          </a:bodyPr>
          <a:lstStyle/>
          <a:p>
            <a:r>
              <a:rPr lang="en-US" sz="2400" b="1" dirty="0"/>
              <a:t>Question </a:t>
            </a:r>
            <a:r>
              <a:rPr lang="vi-VN" sz="2400" b="1" dirty="0"/>
              <a:t>4</a:t>
            </a:r>
            <a:r>
              <a:rPr lang="en-US" sz="2400" b="1" dirty="0"/>
              <a:t>7</a:t>
            </a:r>
            <a:r>
              <a:rPr lang="vi-VN" sz="2400" b="1" dirty="0"/>
              <a:t>.</a:t>
            </a:r>
            <a:r>
              <a:rPr lang="vi-VN" sz="2400" dirty="0"/>
              <a:t> The word “</a:t>
            </a:r>
            <a:r>
              <a:rPr lang="vi-VN" sz="2400" b="1" dirty="0"/>
              <a:t>hodgepodge</a:t>
            </a:r>
            <a:r>
              <a:rPr lang="vi-VN" sz="2400" dirty="0"/>
              <a:t>” in paragraph 3 can be replaced by _______.</a:t>
            </a:r>
            <a:endParaRPr lang="en-US" sz="2400" dirty="0"/>
          </a:p>
          <a:p>
            <a:r>
              <a:rPr lang="vi-VN" sz="2400" b="1" dirty="0" smtClean="0"/>
              <a:t>A</a:t>
            </a:r>
            <a:r>
              <a:rPr lang="vi-VN" sz="2400" b="1" dirty="0"/>
              <a:t>. </a:t>
            </a:r>
            <a:r>
              <a:rPr lang="vi-VN" sz="2400" dirty="0"/>
              <a:t>selection</a:t>
            </a:r>
            <a:r>
              <a:rPr lang="vi-VN" sz="2400" b="1" dirty="0"/>
              <a:t>	B. </a:t>
            </a:r>
            <a:r>
              <a:rPr lang="vi-VN" sz="2400" dirty="0"/>
              <a:t>jumble</a:t>
            </a:r>
            <a:r>
              <a:rPr lang="vi-VN" sz="2400" b="1" dirty="0"/>
              <a:t>	C. </a:t>
            </a:r>
            <a:r>
              <a:rPr lang="vi-VN" sz="2400" dirty="0"/>
              <a:t>assemblage </a:t>
            </a:r>
            <a:r>
              <a:rPr lang="vi-VN" sz="2400" b="1" dirty="0"/>
              <a:t>	D. </a:t>
            </a:r>
            <a:r>
              <a:rPr lang="vi-VN" sz="2400" dirty="0"/>
              <a:t>medley </a:t>
            </a:r>
            <a:endParaRPr lang="en-US" sz="2400" dirty="0"/>
          </a:p>
          <a:p>
            <a:endParaRPr lang="vi-VN" sz="2400" b="1" dirty="0" smtClean="0"/>
          </a:p>
          <a:p>
            <a:r>
              <a:rPr lang="vi-VN" sz="2400" b="1" dirty="0" smtClean="0"/>
              <a:t>Từ </a:t>
            </a:r>
            <a:r>
              <a:rPr lang="vi-VN" sz="2400" b="1" dirty="0"/>
              <a:t>"hodgepodge" trong đoạn 3 có thể được thay thế bằng </a:t>
            </a:r>
            <a:endParaRPr lang="en-US" sz="2400" dirty="0"/>
          </a:p>
          <a:p>
            <a:r>
              <a:rPr lang="vi-VN" sz="2400" dirty="0"/>
              <a:t>A. sự lựa chọn</a:t>
            </a:r>
            <a:endParaRPr lang="en-US" sz="2400" dirty="0"/>
          </a:p>
          <a:p>
            <a:r>
              <a:rPr lang="vi-VN" sz="2400" dirty="0"/>
              <a:t>B. lộn xộn</a:t>
            </a:r>
            <a:endParaRPr lang="en-US" sz="2400" dirty="0"/>
          </a:p>
          <a:p>
            <a:r>
              <a:rPr lang="vi-VN" sz="2400" dirty="0"/>
              <a:t>C. tập hợp</a:t>
            </a:r>
            <a:endParaRPr lang="en-US" sz="2400" dirty="0"/>
          </a:p>
          <a:p>
            <a:r>
              <a:rPr lang="vi-VN" sz="2400" dirty="0"/>
              <a:t>D. hỗn hợp</a:t>
            </a:r>
            <a:endParaRPr lang="en-US" sz="2400" dirty="0"/>
          </a:p>
          <a:p>
            <a:r>
              <a:rPr lang="vi-VN" sz="2400" dirty="0"/>
              <a:t>Từ đồng nghĩa hodgepodge (mớ hỗn độn) = medley</a:t>
            </a:r>
            <a:endParaRPr lang="en-US" sz="2400" dirty="0"/>
          </a:p>
          <a:p>
            <a:r>
              <a:rPr lang="vi-VN" sz="2400" dirty="0"/>
              <a:t>In it, they found evidence of the birth of a </a:t>
            </a:r>
            <a:r>
              <a:rPr lang="vi-VN" sz="2400" b="1" dirty="0"/>
              <a:t>hodgepodge</a:t>
            </a:r>
            <a:r>
              <a:rPr lang="vi-VN" sz="2400" dirty="0"/>
              <a:t> of heavy elements.</a:t>
            </a:r>
            <a:r>
              <a:rPr lang="vi-VN" sz="2400" i="1" dirty="0"/>
              <a:t> (Trong đó, họ tìm thấy bằng chứng về sự ra đời của một mớ hỗn độn của các yếu tố nặng.) </a:t>
            </a:r>
            <a:endParaRPr lang="en-US" sz="2400" dirty="0"/>
          </a:p>
          <a:p>
            <a:endParaRPr lang="en-US" sz="2400" dirty="0"/>
          </a:p>
        </p:txBody>
      </p:sp>
      <p:sp>
        <p:nvSpPr>
          <p:cNvPr id="2" name="Oval 1"/>
          <p:cNvSpPr/>
          <p:nvPr/>
        </p:nvSpPr>
        <p:spPr>
          <a:xfrm>
            <a:off x="6629400" y="1061434"/>
            <a:ext cx="381000" cy="4572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788934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763000" cy="5262979"/>
          </a:xfrm>
          <a:prstGeom prst="rect">
            <a:avLst/>
          </a:prstGeom>
          <a:noFill/>
        </p:spPr>
        <p:txBody>
          <a:bodyPr wrap="square" rtlCol="0">
            <a:spAutoFit/>
          </a:bodyPr>
          <a:lstStyle/>
          <a:p>
            <a:r>
              <a:rPr lang="en-US" sz="2400" b="1" dirty="0"/>
              <a:t>Question </a:t>
            </a:r>
            <a:r>
              <a:rPr lang="vi-VN" sz="2400" b="1" dirty="0"/>
              <a:t>4</a:t>
            </a:r>
            <a:r>
              <a:rPr lang="en-US" sz="2400" b="1" dirty="0"/>
              <a:t>8</a:t>
            </a:r>
            <a:r>
              <a:rPr lang="vi-VN" sz="2400" b="1" dirty="0"/>
              <a:t>.</a:t>
            </a:r>
            <a:r>
              <a:rPr lang="vi-VN" sz="2400" dirty="0"/>
              <a:t> The word “</a:t>
            </a:r>
            <a:r>
              <a:rPr lang="vi-VN" sz="2400" b="1" dirty="0"/>
              <a:t>tease</a:t>
            </a:r>
            <a:r>
              <a:rPr lang="vi-VN" sz="2400" dirty="0"/>
              <a:t>” in paragraph 4 can be replaced by _______.</a:t>
            </a:r>
            <a:endParaRPr lang="en-US" sz="2400" dirty="0"/>
          </a:p>
          <a:p>
            <a:r>
              <a:rPr lang="vi-VN" sz="2400" b="1" dirty="0"/>
              <a:t>	A. </a:t>
            </a:r>
            <a:r>
              <a:rPr lang="vi-VN" sz="2400" dirty="0"/>
              <a:t>tell</a:t>
            </a:r>
            <a:r>
              <a:rPr lang="vi-VN" sz="2400" b="1" dirty="0"/>
              <a:t>	B. </a:t>
            </a:r>
            <a:r>
              <a:rPr lang="vi-VN" sz="2400" dirty="0"/>
              <a:t>tear</a:t>
            </a:r>
            <a:r>
              <a:rPr lang="vi-VN" sz="2400" b="1" dirty="0"/>
              <a:t>	C. </a:t>
            </a:r>
            <a:r>
              <a:rPr lang="vi-VN" sz="2400" dirty="0"/>
              <a:t>taunt </a:t>
            </a:r>
            <a:r>
              <a:rPr lang="vi-VN" sz="2400" b="1" dirty="0"/>
              <a:t>	D. </a:t>
            </a:r>
            <a:r>
              <a:rPr lang="vi-VN" sz="2400" dirty="0"/>
              <a:t>move </a:t>
            </a:r>
            <a:endParaRPr lang="en-US" sz="2400" dirty="0"/>
          </a:p>
          <a:p>
            <a:endParaRPr lang="vi-VN" sz="2400" b="1" dirty="0" smtClean="0"/>
          </a:p>
          <a:p>
            <a:r>
              <a:rPr lang="vi-VN" sz="2400" b="1" dirty="0" smtClean="0"/>
              <a:t>Từ </a:t>
            </a:r>
            <a:r>
              <a:rPr lang="vi-VN" sz="2400" b="1" dirty="0"/>
              <a:t>“tease” trong đoạn 4 có thể được thay thế bằng... .</a:t>
            </a:r>
            <a:endParaRPr lang="en-US" sz="2400" dirty="0"/>
          </a:p>
          <a:p>
            <a:r>
              <a:rPr lang="vi-VN" sz="2400" dirty="0"/>
              <a:t>A. kể</a:t>
            </a:r>
            <a:endParaRPr lang="en-US" sz="2400" dirty="0"/>
          </a:p>
          <a:p>
            <a:r>
              <a:rPr lang="vi-VN" sz="2400" dirty="0"/>
              <a:t>B. khóc</a:t>
            </a:r>
            <a:endParaRPr lang="en-US" sz="2400" dirty="0"/>
          </a:p>
          <a:p>
            <a:r>
              <a:rPr lang="vi-VN" sz="2400" dirty="0"/>
              <a:t>C. chế nhạo</a:t>
            </a:r>
            <a:endParaRPr lang="en-US" sz="2400" dirty="0"/>
          </a:p>
          <a:p>
            <a:r>
              <a:rPr lang="vi-VN" sz="2400" dirty="0"/>
              <a:t>D. di chuyển</a:t>
            </a:r>
            <a:endParaRPr lang="en-US" sz="2400" dirty="0"/>
          </a:p>
          <a:p>
            <a:r>
              <a:rPr lang="vi-VN" sz="2400" dirty="0"/>
              <a:t>Từ đồng nghĩa tease (phân biệt) = tell</a:t>
            </a:r>
            <a:endParaRPr lang="en-US" sz="2400" dirty="0"/>
          </a:p>
          <a:p>
            <a:r>
              <a:rPr lang="vi-VN" sz="2400" dirty="0"/>
              <a:t>This made it extremely difficult to </a:t>
            </a:r>
            <a:r>
              <a:rPr lang="vi-VN" sz="2400" b="1" dirty="0"/>
              <a:t>tease </a:t>
            </a:r>
            <a:r>
              <a:rPr lang="vi-VN" sz="2400" dirty="0"/>
              <a:t>apart which elements were present, he says. (</a:t>
            </a:r>
            <a:r>
              <a:rPr lang="vi-VN" sz="2400" i="1" dirty="0"/>
              <a:t>Điều này làm cho nó cực kỳ khó khăn để phân biệt những yếu tố nào là hiện tại, ông nói.) </a:t>
            </a:r>
            <a:endParaRPr lang="en-US" sz="2400" dirty="0"/>
          </a:p>
          <a:p>
            <a:endParaRPr lang="en-US" sz="2400" dirty="0"/>
          </a:p>
        </p:txBody>
      </p:sp>
      <p:sp>
        <p:nvSpPr>
          <p:cNvPr id="2" name="Oval 1"/>
          <p:cNvSpPr/>
          <p:nvPr/>
        </p:nvSpPr>
        <p:spPr>
          <a:xfrm>
            <a:off x="1143000" y="12192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698025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5909310"/>
          </a:xfrm>
          <a:prstGeom prst="rect">
            <a:avLst/>
          </a:prstGeom>
          <a:noFill/>
        </p:spPr>
        <p:txBody>
          <a:bodyPr wrap="square" rtlCol="0">
            <a:spAutoFit/>
          </a:bodyPr>
          <a:lstStyle/>
          <a:p>
            <a:r>
              <a:rPr lang="en-US" b="1" dirty="0"/>
              <a:t>Question 49</a:t>
            </a:r>
            <a:r>
              <a:rPr lang="vi-VN" b="1" dirty="0"/>
              <a:t>.</a:t>
            </a:r>
            <a:r>
              <a:rPr lang="vi-VN" dirty="0"/>
              <a:t> According to paragraph 5, why did the researchers extend the reviewed scale of elements for strontium?</a:t>
            </a:r>
            <a:endParaRPr lang="en-US" dirty="0"/>
          </a:p>
          <a:p>
            <a:r>
              <a:rPr lang="vi-VN" b="1" dirty="0"/>
              <a:t>	A. </a:t>
            </a:r>
            <a:r>
              <a:rPr lang="vi-VN" dirty="0"/>
              <a:t>Strontium is similar to Barium and the lanthanides – which have strong spectroscopic feature.</a:t>
            </a:r>
            <a:endParaRPr lang="en-US" dirty="0"/>
          </a:p>
          <a:p>
            <a:r>
              <a:rPr lang="vi-VN" b="1" dirty="0"/>
              <a:t>	B. </a:t>
            </a:r>
            <a:r>
              <a:rPr lang="vi-VN" dirty="0"/>
              <a:t>It had been thought that only the most robust elements would be made in neutron-star collisions.</a:t>
            </a:r>
            <a:endParaRPr lang="en-US" dirty="0"/>
          </a:p>
          <a:p>
            <a:r>
              <a:rPr lang="vi-VN" b="1" dirty="0"/>
              <a:t>	C. </a:t>
            </a:r>
            <a:r>
              <a:rPr lang="vi-VN" dirty="0"/>
              <a:t>Strontium was only discovered after the observation of the crash, thus could not be considered. </a:t>
            </a:r>
            <a:endParaRPr lang="en-US" dirty="0"/>
          </a:p>
          <a:p>
            <a:r>
              <a:rPr lang="vi-VN" b="1" dirty="0"/>
              <a:t>	D. </a:t>
            </a:r>
            <a:r>
              <a:rPr lang="vi-VN" dirty="0"/>
              <a:t>Strontium’s properties are quite different from the original considered set of elements. </a:t>
            </a:r>
            <a:endParaRPr lang="en-US" dirty="0"/>
          </a:p>
          <a:p>
            <a:r>
              <a:rPr lang="vi-VN" b="1" dirty="0"/>
              <a:t>Câu 49: Đáp án D</a:t>
            </a:r>
            <a:endParaRPr lang="en-US" dirty="0"/>
          </a:p>
          <a:p>
            <a:r>
              <a:rPr lang="vi-VN" b="1" dirty="0"/>
              <a:t>Theo đoạn 5, tại sao các nhà nghiên cứu mở rộng thang đo yếu tố cho stronti?</a:t>
            </a:r>
            <a:endParaRPr lang="en-US" dirty="0"/>
          </a:p>
          <a:p>
            <a:r>
              <a:rPr lang="vi-VN" b="1" dirty="0" smtClean="0"/>
              <a:t>Căn </a:t>
            </a:r>
            <a:r>
              <a:rPr lang="vi-VN" b="1" dirty="0"/>
              <a:t>cứ vào thông tin đoạn năm:</a:t>
            </a:r>
            <a:endParaRPr lang="en-US" dirty="0"/>
          </a:p>
          <a:p>
            <a:r>
              <a:rPr lang="vi-VN" dirty="0"/>
              <a:t>Strontium, however, is relatively light compared to other r-process elements. And its simple atomic structure creates a few strong and well-known spectral clues. So Watson and his colleagues expanded their analysis to consider it. </a:t>
            </a:r>
            <a:r>
              <a:rPr lang="vi-VN" i="1" dirty="0"/>
              <a:t>(Tuy nhiên, stronti tương đối nhẹ so với các yếu tố khác trong quá trình R. Và cấu trúc nguyên tử đơn giản của nó tạo ra một vài manh mối quang phổ mạnh mẽ và nổi tiếng. Vì vậy, Watson và các đồng nghiệp của mình mở rộng phân tích của họ để xem xét riêng nó.) </a:t>
            </a:r>
            <a:endParaRPr lang="en-US" dirty="0"/>
          </a:p>
          <a:p>
            <a:endParaRPr lang="en-US" dirty="0"/>
          </a:p>
        </p:txBody>
      </p:sp>
      <p:sp>
        <p:nvSpPr>
          <p:cNvPr id="2" name="Oval 1"/>
          <p:cNvSpPr/>
          <p:nvPr/>
        </p:nvSpPr>
        <p:spPr>
          <a:xfrm>
            <a:off x="990600" y="2590800"/>
            <a:ext cx="304800" cy="2286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76000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763000" cy="6740307"/>
          </a:xfrm>
          <a:prstGeom prst="rect">
            <a:avLst/>
          </a:prstGeom>
          <a:noFill/>
        </p:spPr>
        <p:txBody>
          <a:bodyPr wrap="square" rtlCol="0">
            <a:spAutoFit/>
          </a:bodyPr>
          <a:lstStyle/>
          <a:p>
            <a:r>
              <a:rPr lang="vi-VN" b="1" dirty="0"/>
              <a:t>Câu </a:t>
            </a:r>
            <a:r>
              <a:rPr lang="en-US" b="1" dirty="0"/>
              <a:t>50</a:t>
            </a:r>
            <a:r>
              <a:rPr lang="vi-VN" b="1" dirty="0"/>
              <a:t>.</a:t>
            </a:r>
            <a:r>
              <a:rPr lang="vi-VN" dirty="0"/>
              <a:t> Which of the following can be inferred from the passage?</a:t>
            </a:r>
            <a:endParaRPr lang="en-US" dirty="0"/>
          </a:p>
          <a:p>
            <a:r>
              <a:rPr lang="vi-VN" b="1" dirty="0"/>
              <a:t>	A. </a:t>
            </a:r>
            <a:r>
              <a:rPr lang="vi-VN" dirty="0"/>
              <a:t>Spotted strontium supports the idea that neutron-star mergers create many elements heavier than iron.</a:t>
            </a:r>
            <a:endParaRPr lang="en-US" dirty="0"/>
          </a:p>
          <a:p>
            <a:r>
              <a:rPr lang="vi-VN" b="1" dirty="0"/>
              <a:t>	B. </a:t>
            </a:r>
            <a:r>
              <a:rPr lang="vi-VN" dirty="0"/>
              <a:t>Scientists have detected a new element for the periodic table in the aftermath of a neutron star crash.</a:t>
            </a:r>
            <a:endParaRPr lang="en-US" dirty="0"/>
          </a:p>
          <a:p>
            <a:r>
              <a:rPr lang="vi-VN" b="1" dirty="0"/>
              <a:t>	C. </a:t>
            </a:r>
            <a:r>
              <a:rPr lang="vi-VN" dirty="0"/>
              <a:t>A neutron-rich environment generates lighter r-process elements than a neutron-free one. </a:t>
            </a:r>
            <a:endParaRPr lang="en-US" dirty="0"/>
          </a:p>
          <a:p>
            <a:r>
              <a:rPr lang="vi-VN" b="1" dirty="0"/>
              <a:t>	D. </a:t>
            </a:r>
            <a:r>
              <a:rPr lang="vi-VN" dirty="0"/>
              <a:t>A pair of black holes is more productive than that of neutron stars in creating gold. </a:t>
            </a:r>
            <a:endParaRPr lang="en-US" dirty="0"/>
          </a:p>
          <a:p>
            <a:endParaRPr lang="vi-VN" b="1" smtClean="0"/>
          </a:p>
          <a:p>
            <a:r>
              <a:rPr lang="vi-VN" b="1" smtClean="0"/>
              <a:t>Điều </a:t>
            </a:r>
            <a:r>
              <a:rPr lang="vi-VN" b="1" dirty="0"/>
              <a:t>nào sau đây có thể được suy ra từ đoạn văn?</a:t>
            </a:r>
            <a:endParaRPr lang="en-US" dirty="0"/>
          </a:p>
          <a:p>
            <a:r>
              <a:rPr lang="vi-VN" dirty="0"/>
              <a:t>A. Stronti được phát hiện ủng hộ ý tưởng rằng sự hợp nhất sao neutron tạo ra nhiều yếu tố nặng hơn hơn sắt</a:t>
            </a:r>
            <a:endParaRPr lang="en-US" dirty="0"/>
          </a:p>
          <a:p>
            <a:r>
              <a:rPr lang="vi-VN" dirty="0"/>
              <a:t>B. Các nhà khoa học đã phát hiện ra một nguyên tố mới cho bảng tuần hoàn sau hậu quả của một va chạm của ngôi sao neutron</a:t>
            </a:r>
            <a:endParaRPr lang="en-US" dirty="0"/>
          </a:p>
          <a:p>
            <a:r>
              <a:rPr lang="vi-VN" dirty="0"/>
              <a:t>C. Một môi trường giàu neutron tạo ra các nguyên tố quá trình R nhẹ hơn so với môi trường không có neutron</a:t>
            </a:r>
            <a:endParaRPr lang="en-US" dirty="0"/>
          </a:p>
          <a:p>
            <a:r>
              <a:rPr lang="vi-VN" dirty="0"/>
              <a:t>D. Một cặp lỗ đen có năng suất cao hơn so với các sao neutron trong việc tạo ra vàng</a:t>
            </a:r>
            <a:endParaRPr lang="en-US" dirty="0"/>
          </a:p>
          <a:p>
            <a:r>
              <a:rPr lang="vi-VN" b="1" dirty="0"/>
              <a:t>Căn cứ vào thông tin đoạn hai:</a:t>
            </a:r>
            <a:endParaRPr lang="en-US" dirty="0"/>
          </a:p>
          <a:p>
            <a:r>
              <a:rPr lang="vi-VN" dirty="0"/>
              <a:t>Scientists had assumed that a collision by two super-dense objects, such as neutron stars, would trigger a chain of nuclear reactions. They're known as the r-process. … About half of all elements heavier than iron were thought to be made in the r-process. </a:t>
            </a:r>
            <a:endParaRPr lang="en-US" dirty="0"/>
          </a:p>
        </p:txBody>
      </p:sp>
      <p:sp>
        <p:nvSpPr>
          <p:cNvPr id="2" name="Oval 1"/>
          <p:cNvSpPr/>
          <p:nvPr/>
        </p:nvSpPr>
        <p:spPr>
          <a:xfrm>
            <a:off x="1143000" y="457200"/>
            <a:ext cx="3810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3471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6" end="6"/>
                                            </p:txEl>
                                          </p:spTgt>
                                        </p:tgtEl>
                                        <p:attrNameLst>
                                          <p:attrName>style.visibility</p:attrName>
                                        </p:attrNameLst>
                                      </p:cBhvr>
                                      <p:to>
                                        <p:strVal val="visible"/>
                                      </p:to>
                                    </p:set>
                                    <p:anim calcmode="lin" valueType="num">
                                      <p:cBhvr additive="base">
                                        <p:cTn id="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6" end="6"/>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7" end="7"/>
                                            </p:txEl>
                                          </p:spTgt>
                                        </p:tgtEl>
                                        <p:attrNameLst>
                                          <p:attrName>style.visibility</p:attrName>
                                        </p:attrNameLst>
                                      </p:cBhvr>
                                      <p:to>
                                        <p:strVal val="visible"/>
                                      </p:to>
                                    </p:set>
                                    <p:anim calcmode="lin" valueType="num">
                                      <p:cBhvr additive="base">
                                        <p:cTn id="11"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7" end="7"/>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8" end="8"/>
                                            </p:txEl>
                                          </p:spTgt>
                                        </p:tgtEl>
                                        <p:attrNameLst>
                                          <p:attrName>style.visibility</p:attrName>
                                        </p:attrNameLst>
                                      </p:cBhvr>
                                      <p:to>
                                        <p:strVal val="visible"/>
                                      </p:to>
                                    </p:set>
                                    <p:anim calcmode="lin" valueType="num">
                                      <p:cBhvr additive="base">
                                        <p:cTn id="1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8" end="8"/>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9" end="9"/>
                                            </p:txEl>
                                          </p:spTgt>
                                        </p:tgtEl>
                                        <p:attrNameLst>
                                          <p:attrName>style.visibility</p:attrName>
                                        </p:attrNameLst>
                                      </p:cBhvr>
                                      <p:to>
                                        <p:strVal val="visible"/>
                                      </p:to>
                                    </p:set>
                                    <p:anim calcmode="lin" valueType="num">
                                      <p:cBhvr additive="base">
                                        <p:cTn id="19"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9" end="9"/>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10" end="10"/>
                                            </p:txEl>
                                          </p:spTgt>
                                        </p:tgtEl>
                                        <p:attrNameLst>
                                          <p:attrName>style.visibility</p:attrName>
                                        </p:attrNameLst>
                                      </p:cBhvr>
                                      <p:to>
                                        <p:strVal val="visible"/>
                                      </p:to>
                                    </p:set>
                                    <p:anim calcmode="lin" valueType="num">
                                      <p:cBhvr additive="base">
                                        <p:cTn id="23"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10" end="10"/>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11" end="11"/>
                                            </p:txEl>
                                          </p:spTgt>
                                        </p:tgtEl>
                                        <p:attrNameLst>
                                          <p:attrName>style.visibility</p:attrName>
                                        </p:attrNameLst>
                                      </p:cBhvr>
                                      <p:to>
                                        <p:strVal val="visible"/>
                                      </p:to>
                                    </p:set>
                                    <p:anim calcmode="lin" valueType="num">
                                      <p:cBhvr additive="base">
                                        <p:cTn id="27" dur="500" fill="hold"/>
                                        <p:tgtEl>
                                          <p:spTgt spid="4">
                                            <p:txEl>
                                              <p:pRg st="11" end="11"/>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11" end="11"/>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12" end="12"/>
                                            </p:txEl>
                                          </p:spTgt>
                                        </p:tgtEl>
                                        <p:attrNameLst>
                                          <p:attrName>style.visibility</p:attrName>
                                        </p:attrNameLst>
                                      </p:cBhvr>
                                      <p:to>
                                        <p:strVal val="visible"/>
                                      </p:to>
                                    </p:set>
                                    <p:anim calcmode="lin" valueType="num">
                                      <p:cBhvr additive="base">
                                        <p:cTn id="31" dur="500" fill="hold"/>
                                        <p:tgtEl>
                                          <p:spTgt spid="4">
                                            <p:txEl>
                                              <p:pRg st="12" end="12"/>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12" end="12"/>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809700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4662960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228600"/>
            <a:ext cx="8610600" cy="4093428"/>
          </a:xfrm>
          <a:prstGeom prst="rect">
            <a:avLst/>
          </a:prstGeom>
          <a:noFill/>
        </p:spPr>
        <p:txBody>
          <a:bodyPr wrap="square" rtlCol="0">
            <a:spAutoFit/>
          </a:bodyPr>
          <a:lstStyle/>
          <a:p>
            <a:r>
              <a:rPr lang="en-US" sz="2000" b="1" dirty="0" smtClean="0"/>
              <a:t>Question 6: </a:t>
            </a:r>
            <a:r>
              <a:rPr lang="en-US" sz="2000" dirty="0" smtClean="0"/>
              <a:t>____</a:t>
            </a:r>
            <a:r>
              <a:rPr lang="vi-VN" sz="2000" dirty="0" smtClean="0"/>
              <a:t>the management has decided on the order of events for the training day, a memo will be sent to all staff. </a:t>
            </a:r>
            <a:endParaRPr lang="en-US" sz="2000" dirty="0" smtClean="0"/>
          </a:p>
          <a:p>
            <a:r>
              <a:rPr lang="en-US" sz="2000" dirty="0" smtClean="0"/>
              <a:t>	</a:t>
            </a:r>
            <a:r>
              <a:rPr lang="en-US" sz="2000" b="1" dirty="0" smtClean="0"/>
              <a:t>A.</a:t>
            </a:r>
            <a:r>
              <a:rPr lang="en-US" sz="2000" dirty="0" smtClean="0"/>
              <a:t> While			</a:t>
            </a:r>
            <a:r>
              <a:rPr lang="en-US" sz="2000" b="1" dirty="0" smtClean="0"/>
              <a:t>B.</a:t>
            </a:r>
            <a:r>
              <a:rPr lang="en-US" sz="2000" dirty="0" smtClean="0"/>
              <a:t> Once	 	</a:t>
            </a:r>
            <a:r>
              <a:rPr lang="en-US" sz="2000" b="1" dirty="0" smtClean="0"/>
              <a:t>C.</a:t>
            </a:r>
            <a:r>
              <a:rPr lang="en-US" sz="2000" dirty="0" smtClean="0"/>
              <a:t> Hardly	 	</a:t>
            </a:r>
            <a:r>
              <a:rPr lang="en-US" sz="2000" b="1" dirty="0" smtClean="0"/>
              <a:t>D.</a:t>
            </a:r>
            <a:r>
              <a:rPr lang="en-US" sz="2000" dirty="0" smtClean="0"/>
              <a:t> Because </a:t>
            </a:r>
          </a:p>
          <a:p>
            <a:endParaRPr lang="vi-VN" sz="2000" b="1" dirty="0" smtClean="0"/>
          </a:p>
          <a:p>
            <a:r>
              <a:rPr lang="vi-VN" sz="2000" dirty="0" smtClean="0"/>
              <a:t>Câu </a:t>
            </a:r>
            <a:r>
              <a:rPr lang="vi-VN" sz="2000" dirty="0" smtClean="0"/>
              <a:t>đã cho nghĩa là: Một khi ban điều hành quyết định xong quy trình tập huấn, một lời thông báo nhắc nhở sẽ được gửi đến toàn thể nhân viên.</a:t>
            </a:r>
            <a:endParaRPr lang="en-US" sz="2000" dirty="0" smtClean="0"/>
          </a:p>
          <a:p>
            <a:r>
              <a:rPr lang="vi-VN" sz="2000" dirty="0" smtClean="0"/>
              <a:t>Trong câu này đáp án đúng là “once” – “một khi” vì nó biểu đạt đúng nghĩa của câu. Trong câu này không biểu đạt hàm ý so sánh giữa hai hành động xảy ra cùng lúc nên không dùng “While”, câu cũng không có mối quan hệ lệ thuộc nguyên nhân – kết quả nên không dùng “because”. Từ “hardly” sai vì nếu “hardly” đứng đầu câu, câu phải theo câu trúc đảo ngữ.</a:t>
            </a:r>
            <a:endParaRPr lang="en-US" sz="2000" dirty="0" smtClean="0"/>
          </a:p>
          <a:p>
            <a:endParaRPr lang="en-US" sz="2000" dirty="0"/>
          </a:p>
        </p:txBody>
      </p:sp>
      <p:sp>
        <p:nvSpPr>
          <p:cNvPr id="2" name="Oval 1"/>
          <p:cNvSpPr/>
          <p:nvPr/>
        </p:nvSpPr>
        <p:spPr>
          <a:xfrm>
            <a:off x="3733800" y="9144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43459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ppt_x"/>
                                          </p:val>
                                        </p:tav>
                                        <p:tav tm="100000">
                                          <p:val>
                                            <p:strVal val="#ppt_x"/>
                                          </p:val>
                                        </p:tav>
                                      </p:tavLst>
                                    </p:anim>
                                    <p:anim calcmode="lin" valueType="num">
                                      <p:cBhvr additive="base">
                                        <p:cTn id="1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0561352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381000"/>
            <a:ext cx="8458200" cy="1477328"/>
          </a:xfrm>
          <a:prstGeom prst="rect">
            <a:avLst/>
          </a:prstGeom>
          <a:noFill/>
        </p:spPr>
        <p:txBody>
          <a:bodyPr wrap="square" rtlCol="0">
            <a:spAutoFit/>
          </a:bodyPr>
          <a:lstStyle/>
          <a:p>
            <a:r>
              <a:rPr lang="en-US" b="1" dirty="0"/>
              <a:t>Question 7: </a:t>
            </a:r>
            <a:r>
              <a:rPr lang="en-US" dirty="0"/>
              <a:t>At first sight I met her. I was impressed with her ____eyes.</a:t>
            </a:r>
          </a:p>
          <a:p>
            <a:r>
              <a:rPr lang="en-US" b="1" dirty="0"/>
              <a:t>A.</a:t>
            </a:r>
            <a:r>
              <a:rPr lang="en-US" dirty="0"/>
              <a:t> big beautiful round black 			</a:t>
            </a:r>
            <a:r>
              <a:rPr lang="en-US" b="1" dirty="0"/>
              <a:t>B.</a:t>
            </a:r>
            <a:r>
              <a:rPr lang="en-US" dirty="0"/>
              <a:t> beautiful black big round </a:t>
            </a:r>
          </a:p>
          <a:p>
            <a:r>
              <a:rPr lang="en-US" b="1" dirty="0"/>
              <a:t>C.</a:t>
            </a:r>
            <a:r>
              <a:rPr lang="en-US" dirty="0"/>
              <a:t> beautiful big round black 			</a:t>
            </a:r>
            <a:r>
              <a:rPr lang="en-US" b="1" dirty="0"/>
              <a:t>D.</a:t>
            </a:r>
            <a:r>
              <a:rPr lang="en-US" dirty="0"/>
              <a:t> beautiful round big black </a:t>
            </a:r>
          </a:p>
          <a:p>
            <a:endParaRPr lang="vi-VN" b="1" dirty="0" smtClean="0"/>
          </a:p>
          <a:p>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2390986136"/>
              </p:ext>
            </p:extLst>
          </p:nvPr>
        </p:nvGraphicFramePr>
        <p:xfrm>
          <a:off x="228602" y="2590799"/>
          <a:ext cx="8686797" cy="1432402"/>
        </p:xfrm>
        <a:graphic>
          <a:graphicData uri="http://schemas.openxmlformats.org/drawingml/2006/table">
            <a:tbl>
              <a:tblPr firstRow="1" firstCol="1" bandRow="1">
                <a:tableStyleId>{5C22544A-7EE6-4342-B048-85BDC9FD1C3A}</a:tableStyleId>
              </a:tblPr>
              <a:tblGrid>
                <a:gridCol w="1523998"/>
                <a:gridCol w="1143000"/>
                <a:gridCol w="914400"/>
                <a:gridCol w="1143000"/>
                <a:gridCol w="990600"/>
                <a:gridCol w="799021"/>
                <a:gridCol w="1086389"/>
                <a:gridCol w="1086389"/>
              </a:tblGrid>
              <a:tr h="716201">
                <a:tc>
                  <a:txBody>
                    <a:bodyPr/>
                    <a:lstStyle/>
                    <a:p>
                      <a:pPr marL="36195" marR="36195">
                        <a:lnSpc>
                          <a:spcPct val="115000"/>
                        </a:lnSpc>
                        <a:spcBef>
                          <a:spcPts val="0"/>
                        </a:spcBef>
                        <a:spcAft>
                          <a:spcPts val="0"/>
                        </a:spcAft>
                      </a:pPr>
                      <a:r>
                        <a:rPr lang="vi-VN" sz="2000" dirty="0">
                          <a:effectLst/>
                        </a:rPr>
                        <a:t>opinion</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dirty="0">
                          <a:effectLst/>
                        </a:rPr>
                        <a:t>size</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a:effectLst/>
                        </a:rPr>
                        <a:t>age</a:t>
                      </a:r>
                      <a:endParaRPr lang="en-US" sz="20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a:effectLst/>
                        </a:rPr>
                        <a:t>shape</a:t>
                      </a:r>
                      <a:endParaRPr lang="en-US" sz="20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a:effectLst/>
                        </a:rPr>
                        <a:t>colour</a:t>
                      </a:r>
                      <a:endParaRPr lang="en-US" sz="20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100">
                          <a:effectLst/>
                        </a:rPr>
                        <a:t>origin</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100">
                          <a:effectLst/>
                        </a:rPr>
                        <a:t>material</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100">
                          <a:effectLst/>
                        </a:rPr>
                        <a:t>Purpose</a:t>
                      </a:r>
                      <a:endParaRPr lang="en-US" sz="1100">
                        <a:effectLst/>
                        <a:latin typeface="Arial"/>
                        <a:ea typeface="Arial"/>
                        <a:cs typeface="Times New Roman"/>
                      </a:endParaRPr>
                    </a:p>
                  </a:txBody>
                  <a:tcPr marL="68580" marR="68580" marT="0" marB="0"/>
                </a:tc>
              </a:tr>
              <a:tr h="716201">
                <a:tc>
                  <a:txBody>
                    <a:bodyPr/>
                    <a:lstStyle/>
                    <a:p>
                      <a:pPr marL="36195" marR="36195">
                        <a:lnSpc>
                          <a:spcPct val="115000"/>
                        </a:lnSpc>
                        <a:spcBef>
                          <a:spcPts val="0"/>
                        </a:spcBef>
                        <a:spcAft>
                          <a:spcPts val="0"/>
                        </a:spcAft>
                      </a:pPr>
                      <a:r>
                        <a:rPr lang="vi-VN" sz="2000" dirty="0">
                          <a:effectLst/>
                        </a:rPr>
                        <a:t>beautiful</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dirty="0">
                          <a:effectLst/>
                        </a:rPr>
                        <a:t>big</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dirty="0">
                          <a:effectLst/>
                        </a:rPr>
                        <a:t> </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dirty="0">
                          <a:effectLst/>
                        </a:rPr>
                        <a:t>round</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2000" dirty="0">
                          <a:effectLst/>
                        </a:rPr>
                        <a:t>black</a:t>
                      </a:r>
                      <a:endParaRPr lang="en-US" sz="2000" dirty="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100">
                          <a:effectLst/>
                        </a:rPr>
                        <a:t> </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100">
                          <a:effectLst/>
                        </a:rPr>
                        <a:t> </a:t>
                      </a:r>
                      <a:endParaRPr lang="en-US" sz="1100">
                        <a:effectLst/>
                        <a:latin typeface="Arial"/>
                        <a:ea typeface="Arial"/>
                        <a:cs typeface="Times New Roman"/>
                      </a:endParaRPr>
                    </a:p>
                  </a:txBody>
                  <a:tcPr marL="68580" marR="68580" marT="0" marB="0"/>
                </a:tc>
                <a:tc>
                  <a:txBody>
                    <a:bodyPr/>
                    <a:lstStyle/>
                    <a:p>
                      <a:pPr marL="36195" marR="36195">
                        <a:lnSpc>
                          <a:spcPct val="115000"/>
                        </a:lnSpc>
                        <a:spcBef>
                          <a:spcPts val="0"/>
                        </a:spcBef>
                        <a:spcAft>
                          <a:spcPts val="0"/>
                        </a:spcAft>
                      </a:pPr>
                      <a:r>
                        <a:rPr lang="vi-VN" sz="1100" dirty="0">
                          <a:effectLst/>
                        </a:rPr>
                        <a:t> </a:t>
                      </a:r>
                      <a:endParaRPr lang="en-US" sz="1100" dirty="0">
                        <a:effectLst/>
                        <a:latin typeface="Arial"/>
                        <a:ea typeface="Arial"/>
                        <a:cs typeface="Times New Roman"/>
                      </a:endParaRPr>
                    </a:p>
                  </a:txBody>
                  <a:tcPr marL="68580" marR="68580" marT="0" marB="0"/>
                </a:tc>
              </a:tr>
            </a:tbl>
          </a:graphicData>
        </a:graphic>
      </p:graphicFrame>
      <p:sp>
        <p:nvSpPr>
          <p:cNvPr id="2" name="Oval 1"/>
          <p:cNvSpPr/>
          <p:nvPr/>
        </p:nvSpPr>
        <p:spPr>
          <a:xfrm>
            <a:off x="228600" y="990600"/>
            <a:ext cx="2286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027887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 calcmode="lin" valueType="num">
                                      <p:cBhvr additive="base">
                                        <p:cTn id="12" dur="500" fill="hold"/>
                                        <p:tgtEl>
                                          <p:spTgt spid="2"/>
                                        </p:tgtEl>
                                        <p:attrNameLst>
                                          <p:attrName>ppt_x</p:attrName>
                                        </p:attrNameLst>
                                      </p:cBhvr>
                                      <p:tavLst>
                                        <p:tav tm="0">
                                          <p:val>
                                            <p:strVal val="#ppt_x"/>
                                          </p:val>
                                        </p:tav>
                                        <p:tav tm="100000">
                                          <p:val>
                                            <p:strVal val="#ppt_x"/>
                                          </p:val>
                                        </p:tav>
                                      </p:tavLst>
                                    </p:anim>
                                    <p:anim calcmode="lin" valueType="num">
                                      <p:cBhvr additive="base">
                                        <p:cTn id="13"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152400"/>
            <a:ext cx="8534400" cy="5262979"/>
          </a:xfrm>
          <a:prstGeom prst="rect">
            <a:avLst/>
          </a:prstGeom>
          <a:noFill/>
        </p:spPr>
        <p:txBody>
          <a:bodyPr wrap="square" rtlCol="0">
            <a:spAutoFit/>
          </a:bodyPr>
          <a:lstStyle/>
          <a:p>
            <a:r>
              <a:rPr lang="en-US" sz="2400" b="1" dirty="0"/>
              <a:t>Question 8: </a:t>
            </a:r>
            <a:r>
              <a:rPr lang="vi-VN" sz="2400" dirty="0"/>
              <a:t>John and Miley </a:t>
            </a:r>
            <a:r>
              <a:rPr lang="en-US" sz="2400" dirty="0"/>
              <a:t>____</a:t>
            </a:r>
            <a:r>
              <a:rPr lang="vi-VN" sz="2400" dirty="0"/>
              <a:t> last month. They weren’t happy in this relationship.</a:t>
            </a:r>
            <a:endParaRPr lang="en-US" sz="2400" dirty="0"/>
          </a:p>
          <a:p>
            <a:r>
              <a:rPr lang="vi-VN" sz="2400" b="1" dirty="0" smtClean="0"/>
              <a:t>A</a:t>
            </a:r>
            <a:r>
              <a:rPr lang="vi-VN" sz="2400" b="1" dirty="0"/>
              <a:t>.</a:t>
            </a:r>
            <a:r>
              <a:rPr lang="vi-VN" sz="2400" dirty="0"/>
              <a:t> broke up 	</a:t>
            </a:r>
            <a:r>
              <a:rPr lang="vi-VN" sz="2400" b="1" dirty="0"/>
              <a:t>B.</a:t>
            </a:r>
            <a:r>
              <a:rPr lang="vi-VN" sz="2400" dirty="0"/>
              <a:t> brought up 	</a:t>
            </a:r>
            <a:r>
              <a:rPr lang="vi-VN" sz="2400" b="1" dirty="0"/>
              <a:t>C.</a:t>
            </a:r>
            <a:r>
              <a:rPr lang="vi-VN" sz="2400" dirty="0"/>
              <a:t> got over 	</a:t>
            </a:r>
            <a:r>
              <a:rPr lang="vi-VN" sz="2400" b="1" dirty="0"/>
              <a:t>D.</a:t>
            </a:r>
            <a:r>
              <a:rPr lang="vi-VN" sz="2400" dirty="0"/>
              <a:t> broke off </a:t>
            </a:r>
            <a:endParaRPr lang="en-US" sz="2400" dirty="0"/>
          </a:p>
          <a:p>
            <a:endParaRPr lang="vi-VN" sz="2400" b="1" dirty="0" smtClean="0"/>
          </a:p>
          <a:p>
            <a:r>
              <a:rPr lang="vi-VN" sz="2400" dirty="0" smtClean="0"/>
              <a:t>Các </a:t>
            </a:r>
            <a:r>
              <a:rPr lang="vi-VN" sz="2400" dirty="0"/>
              <a:t>câu gợi ý được đưa ra là: </a:t>
            </a:r>
            <a:endParaRPr lang="en-US" sz="2400" dirty="0"/>
          </a:p>
          <a:p>
            <a:pPr lvl="0"/>
            <a:r>
              <a:rPr lang="vi-VN" sz="2400" dirty="0"/>
              <a:t>Broke up 	tạm dịch: “chia tay” </a:t>
            </a:r>
            <a:endParaRPr lang="en-US" sz="2400" dirty="0"/>
          </a:p>
          <a:p>
            <a:pPr lvl="0"/>
            <a:r>
              <a:rPr lang="vi-VN" sz="2400" dirty="0"/>
              <a:t>Brought up 	tạm dịch: “nuôi dạy”</a:t>
            </a:r>
            <a:endParaRPr lang="en-US" sz="2400" dirty="0"/>
          </a:p>
          <a:p>
            <a:pPr lvl="0"/>
            <a:r>
              <a:rPr lang="vi-VN" sz="2400" dirty="0"/>
              <a:t>Got over 	tạm dịch: “vượt qua” </a:t>
            </a:r>
            <a:endParaRPr lang="en-US" sz="2400" dirty="0"/>
          </a:p>
          <a:p>
            <a:pPr lvl="0"/>
            <a:r>
              <a:rPr lang="vi-VN" sz="2400" dirty="0"/>
              <a:t>Broke off 	tạm dịch: “tạm ngừng hoạt động” </a:t>
            </a:r>
            <a:endParaRPr lang="en-US" sz="2400" dirty="0"/>
          </a:p>
          <a:p>
            <a:r>
              <a:rPr lang="vi-VN" sz="2400" dirty="0"/>
              <a:t>Vì vậy, “broke up” có ý nghĩa phù hợp nhất. </a:t>
            </a:r>
            <a:endParaRPr lang="en-US" sz="2400" dirty="0"/>
          </a:p>
          <a:p>
            <a:r>
              <a:rPr lang="vi-VN" sz="2400" dirty="0"/>
              <a:t>Tạm dịch câu đã cho trong câu hỏi là: “John và Miley đã chia tay vào tháng trước. Họ đã không cảm thấy hạnh phúc trong mối quan hệ này.” </a:t>
            </a:r>
            <a:endParaRPr lang="en-US" sz="2400" dirty="0"/>
          </a:p>
          <a:p>
            <a:endParaRPr lang="en-US" sz="2400" dirty="0"/>
          </a:p>
        </p:txBody>
      </p:sp>
      <p:sp>
        <p:nvSpPr>
          <p:cNvPr id="2" name="Oval 1"/>
          <p:cNvSpPr/>
          <p:nvPr/>
        </p:nvSpPr>
        <p:spPr>
          <a:xfrm>
            <a:off x="152400" y="9906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84463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81000"/>
            <a:ext cx="8763000" cy="5632311"/>
          </a:xfrm>
          <a:prstGeom prst="rect">
            <a:avLst/>
          </a:prstGeom>
          <a:noFill/>
        </p:spPr>
        <p:txBody>
          <a:bodyPr wrap="square" rtlCol="0">
            <a:spAutoFit/>
          </a:bodyPr>
          <a:lstStyle/>
          <a:p>
            <a:r>
              <a:rPr lang="en-US" sz="2000" b="1" dirty="0"/>
              <a:t>Question 9: </a:t>
            </a:r>
            <a:r>
              <a:rPr lang="vi-VN" sz="2000" dirty="0"/>
              <a:t>Tom</a:t>
            </a:r>
            <a:r>
              <a:rPr lang="en-US" sz="2000" dirty="0"/>
              <a:t> burnt </a:t>
            </a:r>
            <a:r>
              <a:rPr lang="vi-VN" sz="2000" dirty="0"/>
              <a:t>his hand when he </a:t>
            </a:r>
            <a:r>
              <a:rPr lang="en-US" sz="2000" dirty="0"/>
              <a:t>_____</a:t>
            </a:r>
            <a:r>
              <a:rPr lang="vi-VN" sz="2000" dirty="0"/>
              <a:t> dinner.</a:t>
            </a:r>
            <a:endParaRPr lang="en-US" sz="2000" dirty="0"/>
          </a:p>
          <a:p>
            <a:r>
              <a:rPr lang="vi-VN" sz="2000" dirty="0"/>
              <a:t>	</a:t>
            </a:r>
            <a:r>
              <a:rPr lang="en-US" sz="2000" b="1" dirty="0"/>
              <a:t>A.</a:t>
            </a:r>
            <a:r>
              <a:rPr lang="en-US" sz="2000" dirty="0"/>
              <a:t> </a:t>
            </a:r>
            <a:r>
              <a:rPr lang="vi-VN" sz="2000" dirty="0"/>
              <a:t>was cooking	</a:t>
            </a:r>
            <a:r>
              <a:rPr lang="vi-VN" sz="2000" b="1" dirty="0"/>
              <a:t>B.</a:t>
            </a:r>
            <a:r>
              <a:rPr lang="vi-VN" sz="2000" dirty="0"/>
              <a:t> were </a:t>
            </a:r>
            <a:r>
              <a:rPr lang="en-US" sz="2000" dirty="0"/>
              <a:t>cooking</a:t>
            </a:r>
            <a:r>
              <a:rPr lang="vi-VN" sz="2000" dirty="0"/>
              <a:t>	</a:t>
            </a:r>
            <a:r>
              <a:rPr lang="vi-VN" sz="2000" b="1" dirty="0"/>
              <a:t>C.</a:t>
            </a:r>
            <a:r>
              <a:rPr lang="vi-VN" sz="2000" dirty="0"/>
              <a:t> has cooked	</a:t>
            </a:r>
            <a:r>
              <a:rPr lang="vi-VN" sz="2000" b="1" dirty="0"/>
              <a:t>D.</a:t>
            </a:r>
            <a:r>
              <a:rPr lang="vi-VN" sz="2000" dirty="0"/>
              <a:t> cooked</a:t>
            </a:r>
            <a:endParaRPr lang="en-US" sz="2000" dirty="0"/>
          </a:p>
          <a:p>
            <a:endParaRPr lang="vi-VN" sz="2000" b="1" dirty="0" smtClean="0"/>
          </a:p>
          <a:p>
            <a:r>
              <a:rPr lang="vi-VN" sz="2000" dirty="0" smtClean="0"/>
              <a:t>Căn </a:t>
            </a:r>
            <a:r>
              <a:rPr lang="vi-VN" sz="2000" dirty="0"/>
              <a:t>cứ vào nghĩa của câu</a:t>
            </a:r>
            <a:endParaRPr lang="en-US" sz="2000" dirty="0"/>
          </a:p>
          <a:p>
            <a:r>
              <a:rPr lang="vi-VN" sz="2000" dirty="0"/>
              <a:t>(Tom bị bỏng tay trong khi anh ấy đang nấu bữa tối.)</a:t>
            </a:r>
            <a:endParaRPr lang="en-US" sz="2000" dirty="0"/>
          </a:p>
          <a:p>
            <a:r>
              <a:rPr lang="vi-VN" sz="2000" b="1" dirty="0"/>
              <a:t>ta thấy:</a:t>
            </a:r>
            <a:endParaRPr lang="en-US" sz="2000" dirty="0"/>
          </a:p>
          <a:p>
            <a:r>
              <a:rPr lang="vi-VN" sz="2000" dirty="0"/>
              <a:t>Hành động "nấu bữa tối" là hành động xảy ra trước và vẫn còn đang xảy ra thì hành động "bỏng tay" là hành động xảy ra sau và xen vào.</a:t>
            </a:r>
            <a:endParaRPr lang="en-US" sz="2000" dirty="0"/>
          </a:p>
          <a:p>
            <a:r>
              <a:rPr lang="vi-VN" sz="2000" dirty="0"/>
              <a:t>=&gt; Đáp án A</a:t>
            </a:r>
            <a:endParaRPr lang="en-US" sz="2000" dirty="0"/>
          </a:p>
          <a:p>
            <a:r>
              <a:rPr lang="en-US" sz="2000" b="1" dirty="0"/>
              <a:t>Question 10: </a:t>
            </a:r>
            <a:r>
              <a:rPr lang="vi-VN" sz="2000" dirty="0"/>
              <a:t>I won’t return these books to the library until I </a:t>
            </a:r>
            <a:r>
              <a:rPr lang="en-US" sz="2000" dirty="0"/>
              <a:t>____</a:t>
            </a:r>
            <a:r>
              <a:rPr lang="vi-VN" sz="2000" dirty="0"/>
              <a:t> my research project. </a:t>
            </a:r>
            <a:endParaRPr lang="en-US" sz="2000" dirty="0"/>
          </a:p>
          <a:p>
            <a:r>
              <a:rPr lang="vi-VN" sz="2000" b="1" dirty="0" smtClean="0"/>
              <a:t>A</a:t>
            </a:r>
            <a:r>
              <a:rPr lang="vi-VN" sz="2000" b="1" dirty="0"/>
              <a:t>.</a:t>
            </a:r>
            <a:r>
              <a:rPr lang="vi-VN" sz="2000" dirty="0"/>
              <a:t> finished	</a:t>
            </a:r>
            <a:r>
              <a:rPr lang="vi-VN" sz="2000" b="1" dirty="0"/>
              <a:t>B.</a:t>
            </a:r>
            <a:r>
              <a:rPr lang="vi-VN" sz="2000" dirty="0"/>
              <a:t> will finish	</a:t>
            </a:r>
            <a:r>
              <a:rPr lang="vi-VN" sz="2000" b="1" dirty="0"/>
              <a:t>C.</a:t>
            </a:r>
            <a:r>
              <a:rPr lang="vi-VN" sz="2000" dirty="0"/>
              <a:t> finish	</a:t>
            </a:r>
            <a:r>
              <a:rPr lang="vi-VN" sz="2000" b="1" dirty="0"/>
              <a:t>D.</a:t>
            </a:r>
            <a:r>
              <a:rPr lang="vi-VN" sz="2000" dirty="0"/>
              <a:t> am going to finish</a:t>
            </a:r>
            <a:endParaRPr lang="en-US" sz="2000" dirty="0"/>
          </a:p>
          <a:p>
            <a:endParaRPr lang="vi-VN" sz="2000" b="1" dirty="0" smtClean="0"/>
          </a:p>
          <a:p>
            <a:r>
              <a:rPr lang="vi-VN" sz="2000" dirty="0" smtClean="0"/>
              <a:t>Mệnh </a:t>
            </a:r>
            <a:r>
              <a:rPr lang="vi-VN" sz="2000" dirty="0"/>
              <a:t>đề “until I finish my research project” là mệnh đề trạng ngữ chỉ thời gian. Lưu ý không dùng các thì tương tai (Future tenses) trong các mệnh đề trạng ngữ chỉ thời gian. Khi mệnh đề chính dùng tương lai thì mệnh đề thời gian dùng thì hiện tại. </a:t>
            </a:r>
            <a:endParaRPr lang="en-US" sz="2000" dirty="0"/>
          </a:p>
          <a:p>
            <a:endParaRPr lang="en-US" sz="2000" dirty="0"/>
          </a:p>
        </p:txBody>
      </p:sp>
      <p:sp>
        <p:nvSpPr>
          <p:cNvPr id="2" name="Oval 1"/>
          <p:cNvSpPr/>
          <p:nvPr/>
        </p:nvSpPr>
        <p:spPr>
          <a:xfrm>
            <a:off x="990600" y="685800"/>
            <a:ext cx="3810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4648200" y="3810000"/>
            <a:ext cx="4572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48848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additive="base">
                                        <p:cTn id="29" dur="500" fill="hold"/>
                                        <p:tgtEl>
                                          <p:spTgt spid="2"/>
                                        </p:tgtEl>
                                        <p:attrNameLst>
                                          <p:attrName>ppt_x</p:attrName>
                                        </p:attrNameLst>
                                      </p:cBhvr>
                                      <p:tavLst>
                                        <p:tav tm="0">
                                          <p:val>
                                            <p:strVal val="#ppt_x"/>
                                          </p:val>
                                        </p:tav>
                                        <p:tav tm="100000">
                                          <p:val>
                                            <p:strVal val="#ppt_x"/>
                                          </p:val>
                                        </p:tav>
                                      </p:tavLst>
                                    </p:anim>
                                    <p:anim calcmode="lin" valueType="num">
                                      <p:cBhvr additive="base">
                                        <p:cTn id="30"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11" end="11"/>
                                            </p:txEl>
                                          </p:spTgt>
                                        </p:tgtEl>
                                        <p:attrNameLst>
                                          <p:attrName>style.visibility</p:attrName>
                                        </p:attrNameLst>
                                      </p:cBhvr>
                                      <p:to>
                                        <p:strVal val="visible"/>
                                      </p:to>
                                    </p:set>
                                    <p:animEffect transition="in" filter="fade">
                                      <p:cBhvr>
                                        <p:cTn id="35" dur="1000"/>
                                        <p:tgtEl>
                                          <p:spTgt spid="4">
                                            <p:txEl>
                                              <p:pRg st="11" end="11"/>
                                            </p:txEl>
                                          </p:spTgt>
                                        </p:tgtEl>
                                      </p:cBhvr>
                                    </p:animEffect>
                                    <p:anim calcmode="lin" valueType="num">
                                      <p:cBhvr>
                                        <p:cTn id="36"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 presetClass="entr" presetSubtype="4" fill="hold" grpId="0" nodeType="clickEffect">
                                  <p:stCondLst>
                                    <p:cond delay="0"/>
                                  </p:stCondLst>
                                  <p:childTnLst>
                                    <p:set>
                                      <p:cBhvr>
                                        <p:cTn id="41" dur="1" fill="hold">
                                          <p:stCondLst>
                                            <p:cond delay="0"/>
                                          </p:stCondLst>
                                        </p:cTn>
                                        <p:tgtEl>
                                          <p:spTgt spid="3"/>
                                        </p:tgtEl>
                                        <p:attrNameLst>
                                          <p:attrName>style.visibility</p:attrName>
                                        </p:attrNameLst>
                                      </p:cBhvr>
                                      <p:to>
                                        <p:strVal val="visible"/>
                                      </p:to>
                                    </p:set>
                                    <p:anim calcmode="lin" valueType="num">
                                      <p:cBhvr additive="base">
                                        <p:cTn id="42" dur="500" fill="hold"/>
                                        <p:tgtEl>
                                          <p:spTgt spid="3"/>
                                        </p:tgtEl>
                                        <p:attrNameLst>
                                          <p:attrName>ppt_x</p:attrName>
                                        </p:attrNameLst>
                                      </p:cBhvr>
                                      <p:tavLst>
                                        <p:tav tm="0">
                                          <p:val>
                                            <p:strVal val="#ppt_x"/>
                                          </p:val>
                                        </p:tav>
                                        <p:tav tm="100000">
                                          <p:val>
                                            <p:strVal val="#ppt_x"/>
                                          </p:val>
                                        </p:tav>
                                      </p:tavLst>
                                    </p:anim>
                                    <p:anim calcmode="lin" valueType="num">
                                      <p:cBhvr additive="base">
                                        <p:cTn id="4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28600" y="228600"/>
            <a:ext cx="8610600" cy="6555641"/>
          </a:xfrm>
          <a:prstGeom prst="rect">
            <a:avLst/>
          </a:prstGeom>
          <a:noFill/>
        </p:spPr>
        <p:txBody>
          <a:bodyPr wrap="square" rtlCol="0">
            <a:spAutoFit/>
          </a:bodyPr>
          <a:lstStyle/>
          <a:p>
            <a:r>
              <a:rPr lang="en-US" sz="2000" b="1" dirty="0"/>
              <a:t>Question 11: </a:t>
            </a:r>
            <a:r>
              <a:rPr lang="vi-VN" sz="2000" dirty="0"/>
              <a:t>Lifelong learning can also help </a:t>
            </a:r>
            <a:r>
              <a:rPr lang="en-US" sz="2000" dirty="0"/>
              <a:t>____</a:t>
            </a:r>
            <a:r>
              <a:rPr lang="vi-VN" sz="2000" dirty="0"/>
              <a:t> some of the weaknesses of the education system.</a:t>
            </a:r>
            <a:endParaRPr lang="en-US" sz="2000" dirty="0"/>
          </a:p>
          <a:p>
            <a:r>
              <a:rPr lang="en-US" sz="2000" b="1" dirty="0"/>
              <a:t>	</a:t>
            </a:r>
            <a:r>
              <a:rPr lang="vi-VN" sz="2000" b="1" dirty="0"/>
              <a:t>A.</a:t>
            </a:r>
            <a:r>
              <a:rPr lang="vi-VN" sz="2000" dirty="0"/>
              <a:t> amend 	</a:t>
            </a:r>
            <a:r>
              <a:rPr lang="vi-VN" sz="2000" b="1" dirty="0"/>
              <a:t>B.</a:t>
            </a:r>
            <a:r>
              <a:rPr lang="vi-VN" sz="2000" dirty="0"/>
              <a:t> repair 	</a:t>
            </a:r>
            <a:r>
              <a:rPr lang="vi-VN" sz="2000" b="1" dirty="0"/>
              <a:t>C.</a:t>
            </a:r>
            <a:r>
              <a:rPr lang="vi-VN" sz="2000" dirty="0"/>
              <a:t> mend 	</a:t>
            </a:r>
            <a:r>
              <a:rPr lang="vi-VN" sz="2000" b="1" dirty="0"/>
              <a:t>D.</a:t>
            </a:r>
            <a:r>
              <a:rPr lang="vi-VN" sz="2000" dirty="0"/>
              <a:t> </a:t>
            </a:r>
            <a:r>
              <a:rPr lang="en-US" sz="2000" dirty="0"/>
              <a:t>a</a:t>
            </a:r>
            <a:r>
              <a:rPr lang="vi-VN" sz="2000" dirty="0"/>
              <a:t>djust</a:t>
            </a:r>
            <a:endParaRPr lang="en-US" sz="2000" dirty="0"/>
          </a:p>
          <a:p>
            <a:r>
              <a:rPr lang="vi-VN" sz="2000" b="1" dirty="0"/>
              <a:t> </a:t>
            </a:r>
            <a:endParaRPr lang="en-US" sz="2000" dirty="0"/>
          </a:p>
          <a:p>
            <a:r>
              <a:rPr lang="vi-VN" sz="2000" b="1" dirty="0" smtClean="0"/>
              <a:t>Kiến </a:t>
            </a:r>
            <a:r>
              <a:rPr lang="vi-VN" sz="2000" b="1" dirty="0"/>
              <a:t>thức về cụm từ cố định</a:t>
            </a:r>
            <a:endParaRPr lang="en-US" sz="2000" dirty="0"/>
          </a:p>
          <a:p>
            <a:r>
              <a:rPr lang="vi-VN" sz="2000" b="1" dirty="0"/>
              <a:t>Tạm dịch:</a:t>
            </a:r>
            <a:r>
              <a:rPr lang="vi-VN" sz="2000" dirty="0"/>
              <a:t> Học tập suốt đời cũng có thể khắc phục một vài nhược điểm của hệ thống giáo dục.</a:t>
            </a:r>
            <a:endParaRPr lang="en-US" sz="2000" dirty="0"/>
          </a:p>
          <a:p>
            <a:r>
              <a:rPr lang="vi-VN" sz="2000" b="1" dirty="0"/>
              <a:t>A. amend one’s weakness: khắc phục nhược điểm của ai đó.</a:t>
            </a:r>
            <a:endParaRPr lang="en-US" sz="2000" dirty="0"/>
          </a:p>
          <a:p>
            <a:r>
              <a:rPr lang="vi-VN" sz="2000" dirty="0"/>
              <a:t>Xét các đáp án khác:</a:t>
            </a:r>
            <a:endParaRPr lang="en-US" sz="2000" dirty="0"/>
          </a:p>
          <a:p>
            <a:r>
              <a:rPr lang="vi-VN" sz="2000" b="1" dirty="0"/>
              <a:t>B.</a:t>
            </a:r>
            <a:r>
              <a:rPr lang="vi-VN" sz="2000" dirty="0"/>
              <a:t> repair /rɪ'peə(r)/ (v): sửa chữa (đồ điện, xe cộ,…)</a:t>
            </a:r>
            <a:endParaRPr lang="en-US" sz="2000" dirty="0"/>
          </a:p>
          <a:p>
            <a:r>
              <a:rPr lang="vi-VN" sz="2000" b="1" dirty="0"/>
              <a:t>C.</a:t>
            </a:r>
            <a:r>
              <a:rPr lang="vi-VN" sz="2000" dirty="0"/>
              <a:t> mend /mend/ (v): tu sửa, vá</a:t>
            </a:r>
            <a:endParaRPr lang="en-US" sz="2000" dirty="0"/>
          </a:p>
          <a:p>
            <a:r>
              <a:rPr lang="vi-VN" sz="2000" b="1" dirty="0"/>
              <a:t>D.</a:t>
            </a:r>
            <a:r>
              <a:rPr lang="vi-VN" sz="2000" dirty="0"/>
              <a:t> adjust /ə'dʒʌst/ (v): chỉnh sửa (một chút ), điều chỉnh</a:t>
            </a:r>
            <a:endParaRPr lang="en-US" sz="2000" dirty="0"/>
          </a:p>
          <a:p>
            <a:r>
              <a:rPr lang="en-US" sz="2000" b="1" dirty="0"/>
              <a:t>Question 12: </a:t>
            </a:r>
            <a:r>
              <a:rPr lang="vi-VN" sz="2000" dirty="0"/>
              <a:t>If we didn't</a:t>
            </a:r>
            <a:r>
              <a:rPr lang="en-US" sz="2000" dirty="0"/>
              <a:t>____</a:t>
            </a:r>
            <a:r>
              <a:rPr lang="vi-VN" sz="2000" dirty="0"/>
              <a:t>any measures to protect whales, they would disappear forever.</a:t>
            </a:r>
            <a:endParaRPr lang="en-US" sz="2000" dirty="0"/>
          </a:p>
          <a:p>
            <a:r>
              <a:rPr lang="en-US" sz="2000" b="1" dirty="0"/>
              <a:t>	</a:t>
            </a:r>
            <a:r>
              <a:rPr lang="vi-VN" sz="2000" b="1" dirty="0"/>
              <a:t>A.</a:t>
            </a:r>
            <a:r>
              <a:rPr lang="vi-VN" sz="2000" dirty="0"/>
              <a:t> use	</a:t>
            </a:r>
            <a:r>
              <a:rPr lang="vi-VN" sz="2000" b="1" dirty="0"/>
              <a:t>B.</a:t>
            </a:r>
            <a:r>
              <a:rPr lang="vi-VN" sz="2000" dirty="0"/>
              <a:t> make	</a:t>
            </a:r>
            <a:r>
              <a:rPr lang="vi-VN" sz="2000" b="1" dirty="0"/>
              <a:t>C.</a:t>
            </a:r>
            <a:r>
              <a:rPr lang="vi-VN" sz="2000" dirty="0"/>
              <a:t> take	</a:t>
            </a:r>
            <a:r>
              <a:rPr lang="vi-VN" sz="2000" b="1" dirty="0"/>
              <a:t>D.</a:t>
            </a:r>
            <a:r>
              <a:rPr lang="vi-VN" sz="2000" dirty="0"/>
              <a:t> </a:t>
            </a:r>
            <a:r>
              <a:rPr lang="en-US" sz="2000" dirty="0"/>
              <a:t>d</a:t>
            </a:r>
            <a:r>
              <a:rPr lang="vi-VN" sz="2000" dirty="0"/>
              <a:t>o</a:t>
            </a:r>
            <a:endParaRPr lang="en-US" sz="2000" dirty="0"/>
          </a:p>
          <a:p>
            <a:endParaRPr lang="vi-VN" sz="2000" b="1" dirty="0" smtClean="0"/>
          </a:p>
          <a:p>
            <a:r>
              <a:rPr lang="vi-VN" sz="2000" dirty="0" smtClean="0"/>
              <a:t>Cụm</a:t>
            </a:r>
            <a:r>
              <a:rPr lang="vi-VN" sz="2000" dirty="0"/>
              <a:t>: </a:t>
            </a:r>
            <a:r>
              <a:rPr lang="vi-VN" sz="2000" b="1" dirty="0"/>
              <a:t>take measures to V: </a:t>
            </a:r>
            <a:r>
              <a:rPr lang="vi-VN" sz="2000" dirty="0"/>
              <a:t>thực hiện các biện pháp để làm gì</a:t>
            </a:r>
            <a:endParaRPr lang="en-US" sz="2000" dirty="0"/>
          </a:p>
          <a:p>
            <a:r>
              <a:rPr lang="vi-VN" sz="2000" b="1" dirty="0"/>
              <a:t>Tạm dịch: </a:t>
            </a:r>
            <a:r>
              <a:rPr lang="vi-VN" sz="2000" dirty="0"/>
              <a:t>Nếu chúng ta không có biện pháp để bảo vệ cá voi thì chúng sẽ biến mất</a:t>
            </a:r>
            <a:endParaRPr lang="en-US" sz="2000" dirty="0"/>
          </a:p>
          <a:p>
            <a:r>
              <a:rPr lang="vi-VN" sz="2000" dirty="0"/>
              <a:t>mãi mãi.</a:t>
            </a:r>
            <a:endParaRPr lang="en-US" sz="2000" dirty="0"/>
          </a:p>
          <a:p>
            <a:endParaRPr lang="en-US" sz="2000" dirty="0"/>
          </a:p>
        </p:txBody>
      </p:sp>
      <p:sp>
        <p:nvSpPr>
          <p:cNvPr id="2" name="Oval 1"/>
          <p:cNvSpPr/>
          <p:nvPr/>
        </p:nvSpPr>
        <p:spPr>
          <a:xfrm>
            <a:off x="990600" y="838200"/>
            <a:ext cx="457200" cy="3810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3" name="Oval 2"/>
          <p:cNvSpPr/>
          <p:nvPr/>
        </p:nvSpPr>
        <p:spPr>
          <a:xfrm>
            <a:off x="3886200" y="44958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894784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anim calcmode="lin" valueType="num">
                                      <p:cBhvr additive="base">
                                        <p:cTn id="19"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6" end="6"/>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4">
                                            <p:txEl>
                                              <p:pRg st="7" end="7"/>
                                            </p:txEl>
                                          </p:spTgt>
                                        </p:tgtEl>
                                        <p:attrNameLst>
                                          <p:attrName>style.visibility</p:attrName>
                                        </p:attrNameLst>
                                      </p:cBhvr>
                                      <p:to>
                                        <p:strVal val="visible"/>
                                      </p:to>
                                    </p:set>
                                    <p:anim calcmode="lin" valueType="num">
                                      <p:cBhvr additive="base">
                                        <p:cTn id="2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4">
                                            <p:txEl>
                                              <p:pRg st="7" end="7"/>
                                            </p:txEl>
                                          </p:spTgt>
                                        </p:tgtEl>
                                        <p:attrNameLst>
                                          <p:attrName>ppt_y</p:attrName>
                                        </p:attrNameLst>
                                      </p:cBhvr>
                                      <p:tavLst>
                                        <p:tav tm="0">
                                          <p:val>
                                            <p:strVal val="1+#ppt_h/2"/>
                                          </p:val>
                                        </p:tav>
                                        <p:tav tm="100000">
                                          <p:val>
                                            <p:strVal val="#ppt_y"/>
                                          </p:val>
                                        </p:tav>
                                      </p:tavLst>
                                    </p:anim>
                                  </p:childTnLst>
                                </p:cTn>
                              </p:par>
                              <p:par>
                                <p:cTn id="25" presetID="2" presetClass="entr" presetSubtype="4" fill="hold" nodeType="withEffect">
                                  <p:stCondLst>
                                    <p:cond delay="0"/>
                                  </p:stCondLst>
                                  <p:childTnLst>
                                    <p:set>
                                      <p:cBhvr>
                                        <p:cTn id="26" dur="1" fill="hold">
                                          <p:stCondLst>
                                            <p:cond delay="0"/>
                                          </p:stCondLst>
                                        </p:cTn>
                                        <p:tgtEl>
                                          <p:spTgt spid="4">
                                            <p:txEl>
                                              <p:pRg st="8" end="8"/>
                                            </p:txEl>
                                          </p:spTgt>
                                        </p:tgtEl>
                                        <p:attrNameLst>
                                          <p:attrName>style.visibility</p:attrName>
                                        </p:attrNameLst>
                                      </p:cBhvr>
                                      <p:to>
                                        <p:strVal val="visible"/>
                                      </p:to>
                                    </p:set>
                                    <p:anim calcmode="lin" valueType="num">
                                      <p:cBhvr additive="base">
                                        <p:cTn id="27"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4">
                                            <p:txEl>
                                              <p:pRg st="8" end="8"/>
                                            </p:txEl>
                                          </p:spTgt>
                                        </p:tgtEl>
                                        <p:attrNameLst>
                                          <p:attrName>ppt_y</p:attrName>
                                        </p:attrNameLst>
                                      </p:cBhvr>
                                      <p:tavLst>
                                        <p:tav tm="0">
                                          <p:val>
                                            <p:strVal val="1+#ppt_h/2"/>
                                          </p:val>
                                        </p:tav>
                                        <p:tav tm="100000">
                                          <p:val>
                                            <p:strVal val="#ppt_y"/>
                                          </p:val>
                                        </p:tav>
                                      </p:tavLst>
                                    </p:anim>
                                  </p:childTnLst>
                                </p:cTn>
                              </p:par>
                              <p:par>
                                <p:cTn id="29" presetID="2" presetClass="entr" presetSubtype="4" fill="hold" nodeType="withEffect">
                                  <p:stCondLst>
                                    <p:cond delay="0"/>
                                  </p:stCondLst>
                                  <p:childTnLst>
                                    <p:set>
                                      <p:cBhvr>
                                        <p:cTn id="30" dur="1" fill="hold">
                                          <p:stCondLst>
                                            <p:cond delay="0"/>
                                          </p:stCondLst>
                                        </p:cTn>
                                        <p:tgtEl>
                                          <p:spTgt spid="4">
                                            <p:txEl>
                                              <p:pRg st="9" end="9"/>
                                            </p:txEl>
                                          </p:spTgt>
                                        </p:tgtEl>
                                        <p:attrNameLst>
                                          <p:attrName>style.visibility</p:attrName>
                                        </p:attrNameLst>
                                      </p:cBhvr>
                                      <p:to>
                                        <p:strVal val="visible"/>
                                      </p:to>
                                    </p:set>
                                    <p:anim calcmode="lin" valueType="num">
                                      <p:cBhvr additive="base">
                                        <p:cTn id="3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ppt_x"/>
                                          </p:val>
                                        </p:tav>
                                        <p:tav tm="100000">
                                          <p:val>
                                            <p:strVal val="#ppt_x"/>
                                          </p:val>
                                        </p:tav>
                                      </p:tavLst>
                                    </p:anim>
                                    <p:anim calcmode="lin" valueType="num">
                                      <p:cBhvr additive="base">
                                        <p:cTn id="3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13" end="13"/>
                                            </p:txEl>
                                          </p:spTgt>
                                        </p:tgtEl>
                                        <p:attrNameLst>
                                          <p:attrName>style.visibility</p:attrName>
                                        </p:attrNameLst>
                                      </p:cBhvr>
                                      <p:to>
                                        <p:strVal val="visible"/>
                                      </p:to>
                                    </p:set>
                                    <p:anim calcmode="lin" valueType="num">
                                      <p:cBhvr additive="base">
                                        <p:cTn id="43" dur="500" fill="hold"/>
                                        <p:tgtEl>
                                          <p:spTgt spid="4">
                                            <p:txEl>
                                              <p:pRg st="13" end="13"/>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13" end="13"/>
                                            </p:txEl>
                                          </p:spTgt>
                                        </p:tgtEl>
                                        <p:attrNameLst>
                                          <p:attrName>ppt_y</p:attrName>
                                        </p:attrNameLst>
                                      </p:cBhvr>
                                      <p:tavLst>
                                        <p:tav tm="0">
                                          <p:val>
                                            <p:strVal val="1+#ppt_h/2"/>
                                          </p:val>
                                        </p:tav>
                                        <p:tav tm="100000">
                                          <p:val>
                                            <p:strVal val="#ppt_y"/>
                                          </p:val>
                                        </p:tav>
                                      </p:tavLst>
                                    </p:anim>
                                  </p:childTnLst>
                                </p:cTn>
                              </p:par>
                              <p:par>
                                <p:cTn id="45" presetID="2" presetClass="entr" presetSubtype="4" fill="hold" nodeType="withEffect">
                                  <p:stCondLst>
                                    <p:cond delay="0"/>
                                  </p:stCondLst>
                                  <p:childTnLst>
                                    <p:set>
                                      <p:cBhvr>
                                        <p:cTn id="46" dur="1" fill="hold">
                                          <p:stCondLst>
                                            <p:cond delay="0"/>
                                          </p:stCondLst>
                                        </p:cTn>
                                        <p:tgtEl>
                                          <p:spTgt spid="4">
                                            <p:txEl>
                                              <p:pRg st="14" end="14"/>
                                            </p:txEl>
                                          </p:spTgt>
                                        </p:tgtEl>
                                        <p:attrNameLst>
                                          <p:attrName>style.visibility</p:attrName>
                                        </p:attrNameLst>
                                      </p:cBhvr>
                                      <p:to>
                                        <p:strVal val="visible"/>
                                      </p:to>
                                    </p:set>
                                    <p:anim calcmode="lin" valueType="num">
                                      <p:cBhvr additive="base">
                                        <p:cTn id="47" dur="500" fill="hold"/>
                                        <p:tgtEl>
                                          <p:spTgt spid="4">
                                            <p:txEl>
                                              <p:pRg st="14" end="14"/>
                                            </p:txEl>
                                          </p:spTgt>
                                        </p:tgtEl>
                                        <p:attrNameLst>
                                          <p:attrName>ppt_x</p:attrName>
                                        </p:attrNameLst>
                                      </p:cBhvr>
                                      <p:tavLst>
                                        <p:tav tm="0">
                                          <p:val>
                                            <p:strVal val="#ppt_x"/>
                                          </p:val>
                                        </p:tav>
                                        <p:tav tm="100000">
                                          <p:val>
                                            <p:strVal val="#ppt_x"/>
                                          </p:val>
                                        </p:tav>
                                      </p:tavLst>
                                    </p:anim>
                                    <p:anim calcmode="lin" valueType="num">
                                      <p:cBhvr additive="base">
                                        <p:cTn id="48" dur="500" fill="hold"/>
                                        <p:tgtEl>
                                          <p:spTgt spid="4">
                                            <p:txEl>
                                              <p:pRg st="14" end="14"/>
                                            </p:txEl>
                                          </p:spTgt>
                                        </p:tgtEl>
                                        <p:attrNameLst>
                                          <p:attrName>ppt_y</p:attrName>
                                        </p:attrNameLst>
                                      </p:cBhvr>
                                      <p:tavLst>
                                        <p:tav tm="0">
                                          <p:val>
                                            <p:strVal val="1+#ppt_h/2"/>
                                          </p:val>
                                        </p:tav>
                                        <p:tav tm="100000">
                                          <p:val>
                                            <p:strVal val="#ppt_y"/>
                                          </p:val>
                                        </p:tav>
                                      </p:tavLst>
                                    </p:anim>
                                  </p:childTnLst>
                                </p:cTn>
                              </p:par>
                              <p:par>
                                <p:cTn id="49" presetID="2" presetClass="entr" presetSubtype="4" fill="hold" nodeType="withEffect">
                                  <p:stCondLst>
                                    <p:cond delay="0"/>
                                  </p:stCondLst>
                                  <p:childTnLst>
                                    <p:set>
                                      <p:cBhvr>
                                        <p:cTn id="50" dur="1" fill="hold">
                                          <p:stCondLst>
                                            <p:cond delay="0"/>
                                          </p:stCondLst>
                                        </p:cTn>
                                        <p:tgtEl>
                                          <p:spTgt spid="4">
                                            <p:txEl>
                                              <p:pRg st="15" end="15"/>
                                            </p:txEl>
                                          </p:spTgt>
                                        </p:tgtEl>
                                        <p:attrNameLst>
                                          <p:attrName>style.visibility</p:attrName>
                                        </p:attrNameLst>
                                      </p:cBhvr>
                                      <p:to>
                                        <p:strVal val="visible"/>
                                      </p:to>
                                    </p:set>
                                    <p:anim calcmode="lin" valueType="num">
                                      <p:cBhvr additive="base">
                                        <p:cTn id="51" dur="500" fill="hold"/>
                                        <p:tgtEl>
                                          <p:spTgt spid="4">
                                            <p:txEl>
                                              <p:pRg st="15" end="15"/>
                                            </p:txEl>
                                          </p:spTgt>
                                        </p:tgtEl>
                                        <p:attrNameLst>
                                          <p:attrName>ppt_x</p:attrName>
                                        </p:attrNameLst>
                                      </p:cBhvr>
                                      <p:tavLst>
                                        <p:tav tm="0">
                                          <p:val>
                                            <p:strVal val="#ppt_x"/>
                                          </p:val>
                                        </p:tav>
                                        <p:tav tm="100000">
                                          <p:val>
                                            <p:strVal val="#ppt_x"/>
                                          </p:val>
                                        </p:tav>
                                      </p:tavLst>
                                    </p:anim>
                                    <p:anim calcmode="lin" valueType="num">
                                      <p:cBhvr additive="base">
                                        <p:cTn id="52" dur="500" fill="hold"/>
                                        <p:tgtEl>
                                          <p:spTgt spid="4">
                                            <p:txEl>
                                              <p:pRg st="15" end="15"/>
                                            </p:txEl>
                                          </p:spTgt>
                                        </p:tgtEl>
                                        <p:attrNameLst>
                                          <p:attrName>ppt_y</p:attrName>
                                        </p:attrNameLst>
                                      </p:cBhvr>
                                      <p:tavLst>
                                        <p:tav tm="0">
                                          <p:val>
                                            <p:strVal val="1+#ppt_h/2"/>
                                          </p:val>
                                        </p:tav>
                                        <p:tav tm="100000">
                                          <p:val>
                                            <p:strVal val="#ppt_y"/>
                                          </p:val>
                                        </p:tav>
                                      </p:tavLst>
                                    </p:anim>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3"/>
                                        </p:tgtEl>
                                        <p:attrNameLst>
                                          <p:attrName>style.visibility</p:attrName>
                                        </p:attrNameLst>
                                      </p:cBhvr>
                                      <p:to>
                                        <p:strVal val="visible"/>
                                      </p:to>
                                    </p:set>
                                    <p:anim calcmode="lin" valueType="num">
                                      <p:cBhvr additive="base">
                                        <p:cTn id="57" dur="500" fill="hold"/>
                                        <p:tgtEl>
                                          <p:spTgt spid="3"/>
                                        </p:tgtEl>
                                        <p:attrNameLst>
                                          <p:attrName>ppt_x</p:attrName>
                                        </p:attrNameLst>
                                      </p:cBhvr>
                                      <p:tavLst>
                                        <p:tav tm="0">
                                          <p:val>
                                            <p:strVal val="#ppt_x"/>
                                          </p:val>
                                        </p:tav>
                                        <p:tav tm="100000">
                                          <p:val>
                                            <p:strVal val="#ppt_x"/>
                                          </p:val>
                                        </p:tav>
                                      </p:tavLst>
                                    </p:anim>
                                    <p:anim calcmode="lin" valueType="num">
                                      <p:cBhvr additive="base">
                                        <p:cTn id="5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52400" y="304800"/>
            <a:ext cx="8839200" cy="3785652"/>
          </a:xfrm>
          <a:prstGeom prst="rect">
            <a:avLst/>
          </a:prstGeom>
          <a:noFill/>
        </p:spPr>
        <p:txBody>
          <a:bodyPr wrap="square" rtlCol="0">
            <a:spAutoFit/>
          </a:bodyPr>
          <a:lstStyle/>
          <a:p>
            <a:r>
              <a:rPr lang="en-US" sz="2000" b="1" dirty="0"/>
              <a:t>Question 13: </a:t>
            </a:r>
            <a:r>
              <a:rPr lang="vi-VN" sz="2000" dirty="0"/>
              <a:t>The 26th Annual Meeting of the Asia-Pacific Parliamentary Forum (APPF)</a:t>
            </a:r>
            <a:r>
              <a:rPr lang="vi-VN" sz="2000" u="sng" dirty="0"/>
              <a:t>	</a:t>
            </a:r>
            <a:r>
              <a:rPr lang="vi-VN" sz="2000" dirty="0"/>
              <a:t>in Hanoi, our  beautiful and peaceful capital city, from January 18th to 21st, 2018.</a:t>
            </a:r>
            <a:endParaRPr lang="en-US" sz="2000" dirty="0"/>
          </a:p>
          <a:p>
            <a:r>
              <a:rPr lang="vi-VN" sz="2000" dirty="0"/>
              <a:t>	</a:t>
            </a:r>
            <a:r>
              <a:rPr lang="en-US" sz="2000" b="1" dirty="0"/>
              <a:t>A.</a:t>
            </a:r>
            <a:r>
              <a:rPr lang="en-US" sz="2000" dirty="0"/>
              <a:t> </a:t>
            </a:r>
            <a:r>
              <a:rPr lang="vi-VN" sz="2000" dirty="0"/>
              <a:t>was held	</a:t>
            </a:r>
            <a:r>
              <a:rPr lang="vi-VN" sz="2000" b="1" dirty="0"/>
              <a:t>B. </a:t>
            </a:r>
            <a:r>
              <a:rPr lang="vi-VN" sz="2000" dirty="0"/>
              <a:t>is held	</a:t>
            </a:r>
            <a:r>
              <a:rPr lang="vi-VN" sz="2000" b="1" dirty="0"/>
              <a:t>C. </a:t>
            </a:r>
            <a:r>
              <a:rPr lang="vi-VN" sz="2000" dirty="0"/>
              <a:t>is being held	</a:t>
            </a:r>
            <a:r>
              <a:rPr lang="vi-VN" sz="2000" b="1" dirty="0"/>
              <a:t>D. </a:t>
            </a:r>
            <a:r>
              <a:rPr lang="vi-VN" sz="2000" dirty="0"/>
              <a:t>will be held</a:t>
            </a:r>
            <a:endParaRPr lang="en-US" sz="2000" dirty="0"/>
          </a:p>
          <a:p>
            <a:endParaRPr lang="vi-VN" sz="2000" b="1" dirty="0" smtClean="0"/>
          </a:p>
          <a:p>
            <a:r>
              <a:rPr lang="vi-VN" sz="2000" dirty="0" smtClean="0"/>
              <a:t>Thì </a:t>
            </a:r>
            <a:r>
              <a:rPr lang="vi-VN" sz="2000" dirty="0"/>
              <a:t>quá khứ đơn diễn tả sự việc đã xảy ra tại một thời điểm được xác định trong quá khứ.</a:t>
            </a:r>
            <a:endParaRPr lang="en-US" sz="2000" dirty="0"/>
          </a:p>
          <a:p>
            <a:r>
              <a:rPr lang="vi-VN" sz="2000" dirty="0"/>
              <a:t>Cấu trúc bị động của thì quá khứ đơn: S + was/were + VP2</a:t>
            </a:r>
            <a:endParaRPr lang="en-US" sz="2000" dirty="0"/>
          </a:p>
          <a:p>
            <a:r>
              <a:rPr lang="vi-VN" sz="2000" b="1" dirty="0"/>
              <a:t>Tạm dịch: </a:t>
            </a:r>
            <a:r>
              <a:rPr lang="vi-VN" sz="2000" dirty="0"/>
              <a:t>Cuộc họp thường niên lân thứ 26 của Diễn đàn Nghị viện Châu Á Thái Bình Dương (APPF) đã được tổ chức tại Hà Nội, thành phố thủ đô xinh đẹp và yên bình của chúng tôi, từ ngày 18 đến 21 tháng 1 năm 2018.</a:t>
            </a:r>
            <a:endParaRPr lang="en-US" sz="2000" dirty="0"/>
          </a:p>
          <a:p>
            <a:endParaRPr lang="en-US" sz="2000" dirty="0"/>
          </a:p>
        </p:txBody>
      </p:sp>
      <p:sp>
        <p:nvSpPr>
          <p:cNvPr id="2" name="Oval 1"/>
          <p:cNvSpPr/>
          <p:nvPr/>
        </p:nvSpPr>
        <p:spPr>
          <a:xfrm>
            <a:off x="1066800" y="1295400"/>
            <a:ext cx="304800" cy="304800"/>
          </a:xfrm>
          <a:prstGeom prst="ellipse">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486479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3" end="3"/>
                                            </p:txEl>
                                          </p:spTgt>
                                        </p:tgtEl>
                                        <p:attrNameLst>
                                          <p:attrName>style.visibility</p:attrName>
                                        </p:attrNameLst>
                                      </p:cBhvr>
                                      <p:to>
                                        <p:strVal val="visible"/>
                                      </p:to>
                                    </p:set>
                                    <p:anim calcmode="lin" valueType="num">
                                      <p:cBhvr additive="base">
                                        <p:cTn id="7"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3" end="3"/>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anim calcmode="lin" valueType="num">
                                      <p:cBhvr additive="base">
                                        <p:cTn id="1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4">
                                            <p:txEl>
                                              <p:pRg st="4" end="4"/>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4">
                                            <p:txEl>
                                              <p:pRg st="5" end="5"/>
                                            </p:txEl>
                                          </p:spTgt>
                                        </p:tgtEl>
                                        <p:attrNameLst>
                                          <p:attrName>style.visibility</p:attrName>
                                        </p:attrNameLst>
                                      </p:cBhvr>
                                      <p:to>
                                        <p:strVal val="visible"/>
                                      </p:to>
                                    </p:set>
                                    <p:anim calcmode="lin" valueType="num">
                                      <p:cBhvr additive="base">
                                        <p:cTn id="15"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2" presetClass="entr" presetSubtype="4" fill="hold" grpId="0" nodeType="clickEffect">
                                  <p:stCondLst>
                                    <p:cond delay="0"/>
                                  </p:stCondLst>
                                  <p:childTnLst>
                                    <p:set>
                                      <p:cBhvr>
                                        <p:cTn id="20" dur="1" fill="hold">
                                          <p:stCondLst>
                                            <p:cond delay="0"/>
                                          </p:stCondLst>
                                        </p:cTn>
                                        <p:tgtEl>
                                          <p:spTgt spid="2"/>
                                        </p:tgtEl>
                                        <p:attrNameLst>
                                          <p:attrName>style.visibility</p:attrName>
                                        </p:attrNameLst>
                                      </p:cBhvr>
                                      <p:to>
                                        <p:strVal val="visible"/>
                                      </p:to>
                                    </p:set>
                                    <p:anim calcmode="lin" valueType="num">
                                      <p:cBhvr additive="base">
                                        <p:cTn id="21" dur="500" fill="hold"/>
                                        <p:tgtEl>
                                          <p:spTgt spid="2"/>
                                        </p:tgtEl>
                                        <p:attrNameLst>
                                          <p:attrName>ppt_x</p:attrName>
                                        </p:attrNameLst>
                                      </p:cBhvr>
                                      <p:tavLst>
                                        <p:tav tm="0">
                                          <p:val>
                                            <p:strVal val="#ppt_x"/>
                                          </p:val>
                                        </p:tav>
                                        <p:tav tm="100000">
                                          <p:val>
                                            <p:strVal val="#ppt_x"/>
                                          </p:val>
                                        </p:tav>
                                      </p:tavLst>
                                    </p:anim>
                                    <p:anim calcmode="lin" valueType="num">
                                      <p:cBhvr additive="base">
                                        <p:cTn id="22"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TotalTime>
  <Words>1282</Words>
  <Application>Microsoft Office PowerPoint</Application>
  <PresentationFormat>On-screen Show (4:3)</PresentationFormat>
  <Paragraphs>445</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Tuan</dc:creator>
  <cp:lastModifiedBy>Mr Tuan</cp:lastModifiedBy>
  <cp:revision>5</cp:revision>
  <dcterms:created xsi:type="dcterms:W3CDTF">2022-05-08T12:01:24Z</dcterms:created>
  <dcterms:modified xsi:type="dcterms:W3CDTF">2022-05-08T14:10:18Z</dcterms:modified>
</cp:coreProperties>
</file>