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sldIdLst>
    <p:sldId id="318" r:id="rId2"/>
    <p:sldId id="317" r:id="rId3"/>
    <p:sldId id="278" r:id="rId4"/>
    <p:sldId id="279" r:id="rId5"/>
    <p:sldId id="321" r:id="rId6"/>
    <p:sldId id="274" r:id="rId7"/>
    <p:sldId id="322" r:id="rId8"/>
    <p:sldId id="305" r:id="rId9"/>
    <p:sldId id="323" r:id="rId10"/>
    <p:sldId id="258" r:id="rId11"/>
    <p:sldId id="313" r:id="rId12"/>
    <p:sldId id="269" r:id="rId13"/>
    <p:sldId id="257" r:id="rId14"/>
    <p:sldId id="315" r:id="rId15"/>
    <p:sldId id="324" r:id="rId16"/>
    <p:sldId id="316" r:id="rId17"/>
    <p:sldId id="325" r:id="rId18"/>
    <p:sldId id="319" r:id="rId19"/>
    <p:sldId id="32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64"/>
    <a:srgbClr val="006673"/>
    <a:srgbClr val="1A4164"/>
    <a:srgbClr val="04697A"/>
    <a:srgbClr val="05788C"/>
    <a:srgbClr val="05A0B8"/>
    <a:srgbClr val="A3DBE1"/>
    <a:srgbClr val="F26532"/>
    <a:srgbClr val="E26714"/>
    <a:srgbClr val="EE8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0" autoAdjust="0"/>
    <p:restoredTop sz="94150" autoAdjust="0"/>
  </p:normalViewPr>
  <p:slideViewPr>
    <p:cSldViewPr snapToGrid="0" showGuides="1">
      <p:cViewPr varScale="1">
        <p:scale>
          <a:sx n="87" d="100"/>
          <a:sy n="87" d="100"/>
        </p:scale>
        <p:origin x="92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8921c5b14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8921c5b14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2744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8" name="Google Shape;4298;g88921c5b14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9" name="Google Shape;4299;g88921c5b14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014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88811e62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88811e628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316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88811e62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88811e628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5066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2" name="Google Shape;4522;g88b0a77a83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3" name="Google Shape;4523;g88b0a77a83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23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4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5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9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 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975067" y="726433"/>
            <a:ext cx="4023600" cy="763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3200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009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 ">
  <p:cSld name="Title and four columns 1 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3396567" y="726433"/>
            <a:ext cx="5406000" cy="761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228600" tIns="91425" rIns="22860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3218051" y="2463800"/>
            <a:ext cx="2222400" cy="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1"/>
          </p:nvPr>
        </p:nvSpPr>
        <p:spPr>
          <a:xfrm>
            <a:off x="3217333" y="3060145"/>
            <a:ext cx="22224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 idx="3"/>
          </p:nvPr>
        </p:nvSpPr>
        <p:spPr>
          <a:xfrm>
            <a:off x="6774051" y="2463800"/>
            <a:ext cx="2222400" cy="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4"/>
          </p:nvPr>
        </p:nvSpPr>
        <p:spPr>
          <a:xfrm>
            <a:off x="6773333" y="3060145"/>
            <a:ext cx="22224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title" idx="5"/>
          </p:nvPr>
        </p:nvSpPr>
        <p:spPr>
          <a:xfrm>
            <a:off x="3218051" y="4495800"/>
            <a:ext cx="2222400" cy="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6"/>
          </p:nvPr>
        </p:nvSpPr>
        <p:spPr>
          <a:xfrm>
            <a:off x="3217333" y="5092145"/>
            <a:ext cx="22224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 idx="7"/>
          </p:nvPr>
        </p:nvSpPr>
        <p:spPr>
          <a:xfrm>
            <a:off x="6774051" y="4495800"/>
            <a:ext cx="2222400" cy="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8"/>
          </p:nvPr>
        </p:nvSpPr>
        <p:spPr>
          <a:xfrm>
            <a:off x="6773333" y="5092145"/>
            <a:ext cx="22224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849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1774549" y="697551"/>
            <a:ext cx="9138400" cy="7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333567" y="1560747"/>
            <a:ext cx="9530000" cy="42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●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Lato"/>
              <a:buChar char="■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895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43600" y="2871400"/>
            <a:ext cx="3644000" cy="1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subTitle" idx="1"/>
          </p:nvPr>
        </p:nvSpPr>
        <p:spPr>
          <a:xfrm>
            <a:off x="7578033" y="2880200"/>
            <a:ext cx="3644000" cy="1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subTitle" idx="2"/>
          </p:nvPr>
        </p:nvSpPr>
        <p:spPr>
          <a:xfrm>
            <a:off x="3547533" y="4662733"/>
            <a:ext cx="2810000" cy="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Black"/>
              <a:buNone/>
              <a:defRPr sz="16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subTitle" idx="3"/>
          </p:nvPr>
        </p:nvSpPr>
        <p:spPr>
          <a:xfrm>
            <a:off x="8008333" y="4662733"/>
            <a:ext cx="28100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Black"/>
              <a:buNone/>
              <a:defRPr sz="16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title" idx="4"/>
          </p:nvPr>
        </p:nvSpPr>
        <p:spPr>
          <a:xfrm>
            <a:off x="939700" y="726433"/>
            <a:ext cx="5349600" cy="768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30175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667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1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9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6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0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5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3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9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0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33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3853" y="1066545"/>
            <a:ext cx="44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95618" y="1064052"/>
            <a:ext cx="9240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and tick the appropriate meanings of the </a:t>
            </a:r>
          </a:p>
          <a:p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highlighted words.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228559"/>
              </p:ext>
            </p:extLst>
          </p:nvPr>
        </p:nvGraphicFramePr>
        <p:xfrm>
          <a:off x="938763" y="2162829"/>
          <a:ext cx="10354308" cy="4122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7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7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6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aseline="0" dirty="0"/>
                        <a:t> </a:t>
                      </a:r>
                      <a:r>
                        <a:rPr lang="en-US" dirty="0"/>
                        <a:t>responsibility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a. duty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b. hobby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 bonds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a.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close connections</a:t>
                      </a:r>
                      <a:endParaRPr lang="en-US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b. </a:t>
                      </a:r>
                      <a:r>
                        <a:rPr lang="en-US" dirty="0"/>
                        <a:t>common interests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93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 gratitude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a.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the feeling</a:t>
                      </a:r>
                      <a:r>
                        <a:rPr lang="en-US" baseline="0" dirty="0"/>
                        <a:t> of being great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b. </a:t>
                      </a:r>
                      <a:r>
                        <a:rPr lang="en-US" dirty="0"/>
                        <a:t>the feeling</a:t>
                      </a:r>
                      <a:r>
                        <a:rPr lang="en-US" baseline="0" dirty="0"/>
                        <a:t> of being grateful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</a:t>
                      </a:r>
                      <a:r>
                        <a:rPr lang="en-US" baseline="0" dirty="0"/>
                        <a:t> c</a:t>
                      </a:r>
                      <a:r>
                        <a:rPr lang="en-US" dirty="0"/>
                        <a:t>haracter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a.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qualities that make a person</a:t>
                      </a:r>
                      <a:r>
                        <a:rPr lang="en-US" baseline="0" dirty="0"/>
                        <a:t> the same as others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b. </a:t>
                      </a:r>
                      <a:r>
                        <a:rPr lang="en-US" dirty="0"/>
                        <a:t>qualities that make a person</a:t>
                      </a:r>
                      <a:r>
                        <a:rPr lang="en-US" baseline="0" dirty="0"/>
                        <a:t> different from others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6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3. strengthen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a.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make something stronger</a:t>
                      </a:r>
                      <a:endParaRPr lang="en-US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b. </a:t>
                      </a:r>
                      <a:r>
                        <a:rPr lang="en-US" dirty="0"/>
                        <a:t>make something more</a:t>
                      </a:r>
                      <a:r>
                        <a:rPr lang="en-US" baseline="0" dirty="0"/>
                        <a:t> difficult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502313" y="2469615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5255" y="2956411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91387" y="3851491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91387" y="4327159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02313" y="5142105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02313" y="5617773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690737" y="2455640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693679" y="2942436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690804" y="3843616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693746" y="4330412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ABA520-69C1-436D-BA63-5406DFF4D331}"/>
              </a:ext>
            </a:extLst>
          </p:cNvPr>
          <p:cNvSpPr txBox="1"/>
          <p:nvPr/>
        </p:nvSpPr>
        <p:spPr>
          <a:xfrm>
            <a:off x="542403" y="2378267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BABA520-69C1-436D-BA63-5406DFF4D331}"/>
              </a:ext>
            </a:extLst>
          </p:cNvPr>
          <p:cNvSpPr txBox="1"/>
          <p:nvPr/>
        </p:nvSpPr>
        <p:spPr>
          <a:xfrm>
            <a:off x="542403" y="4233628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BABA520-69C1-436D-BA63-5406DFF4D331}"/>
              </a:ext>
            </a:extLst>
          </p:cNvPr>
          <p:cNvSpPr txBox="1"/>
          <p:nvPr/>
        </p:nvSpPr>
        <p:spPr>
          <a:xfrm>
            <a:off x="570454" y="5040785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ABA520-69C1-436D-BA63-5406DFF4D331}"/>
              </a:ext>
            </a:extLst>
          </p:cNvPr>
          <p:cNvSpPr txBox="1"/>
          <p:nvPr/>
        </p:nvSpPr>
        <p:spPr>
          <a:xfrm>
            <a:off x="5744395" y="2390527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ABA520-69C1-436D-BA63-5406DFF4D331}"/>
              </a:ext>
            </a:extLst>
          </p:cNvPr>
          <p:cNvSpPr txBox="1"/>
          <p:nvPr/>
        </p:nvSpPr>
        <p:spPr>
          <a:xfrm>
            <a:off x="5770917" y="4234371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2DF1-1F8E-4FE5-856B-4EBF0FE36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750" y="1215958"/>
            <a:ext cx="4449816" cy="570900"/>
          </a:xfrm>
          <a:solidFill>
            <a:srgbClr val="A3DBE1"/>
          </a:solidFill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AECF61-DEAE-4B2D-8EFB-5005847C5ECC}"/>
              </a:ext>
            </a:extLst>
          </p:cNvPr>
          <p:cNvSpPr txBox="1"/>
          <p:nvPr/>
        </p:nvSpPr>
        <p:spPr>
          <a:xfrm>
            <a:off x="2017409" y="2288372"/>
            <a:ext cx="52642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responsible</a:t>
            </a:r>
            <a:r>
              <a:rPr lang="en-US" sz="2400" dirty="0"/>
              <a:t>  /</a:t>
            </a:r>
            <a:r>
              <a:rPr lang="en-US" sz="2400" dirty="0" err="1"/>
              <a:t>rɪˈspɒnsəbəl</a:t>
            </a:r>
            <a:r>
              <a:rPr lang="en-US" sz="2400" dirty="0"/>
              <a:t>/ (adj)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gratitude</a:t>
            </a:r>
            <a:r>
              <a:rPr lang="en-US" sz="2400" dirty="0"/>
              <a:t> /ˈ</a:t>
            </a:r>
            <a:r>
              <a:rPr lang="en-US" sz="2400" dirty="0" err="1"/>
              <a:t>ɡrætɪtʃuːd</a:t>
            </a:r>
            <a:r>
              <a:rPr lang="en-US" sz="2400" dirty="0"/>
              <a:t>/ (n)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strengthen</a:t>
            </a:r>
            <a:r>
              <a:rPr lang="en-US" sz="2400" dirty="0"/>
              <a:t>  /ˈ</a:t>
            </a:r>
            <a:r>
              <a:rPr lang="en-US" sz="2400" dirty="0" err="1"/>
              <a:t>streŋ</a:t>
            </a:r>
            <a:r>
              <a:rPr lang="el-GR" sz="2400" dirty="0"/>
              <a:t>θ</a:t>
            </a:r>
            <a:r>
              <a:rPr lang="en-US" sz="2400" dirty="0" err="1"/>
              <a:t>ən</a:t>
            </a:r>
            <a:r>
              <a:rPr lang="en-US" sz="2400" dirty="0"/>
              <a:t>/ (v)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bond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/>
              <a:t>/</a:t>
            </a:r>
            <a:r>
              <a:rPr lang="en-US" sz="2400" dirty="0" err="1"/>
              <a:t>bɒnd</a:t>
            </a:r>
            <a:r>
              <a:rPr lang="en-US" sz="2400" dirty="0"/>
              <a:t>/ (n)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character</a:t>
            </a:r>
            <a:r>
              <a:rPr lang="en-US" sz="2400" dirty="0"/>
              <a:t>  /ˈ</a:t>
            </a:r>
            <a:r>
              <a:rPr lang="en-US" sz="2400" dirty="0" err="1"/>
              <a:t>kærəktər</a:t>
            </a:r>
            <a:r>
              <a:rPr lang="en-US" sz="2400" dirty="0"/>
              <a:t>/ (n)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A59398-2BE6-4687-BD7B-87C26C170044}"/>
              </a:ext>
            </a:extLst>
          </p:cNvPr>
          <p:cNvSpPr txBox="1"/>
          <p:nvPr/>
        </p:nvSpPr>
        <p:spPr>
          <a:xfrm>
            <a:off x="7345464" y="2288372"/>
            <a:ext cx="30102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1A4164"/>
                </a:solidFill>
              </a:rPr>
              <a:t>có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trách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nhiệm</a:t>
            </a:r>
            <a:endParaRPr lang="en-US" sz="2400" dirty="0">
              <a:solidFill>
                <a:srgbClr val="1A416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1A4164"/>
                </a:solidFill>
              </a:rPr>
              <a:t>lòng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biết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ơn</a:t>
            </a:r>
            <a:endParaRPr lang="en-US" sz="2400" dirty="0">
              <a:solidFill>
                <a:srgbClr val="1A416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1A4164"/>
                </a:solidFill>
              </a:rPr>
              <a:t>củng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cố</a:t>
            </a:r>
            <a:r>
              <a:rPr lang="en-US" sz="2400" dirty="0">
                <a:solidFill>
                  <a:srgbClr val="1A4164"/>
                </a:solidFill>
              </a:rPr>
              <a:t>, </a:t>
            </a:r>
            <a:r>
              <a:rPr lang="en-US" sz="2400" dirty="0" err="1">
                <a:solidFill>
                  <a:srgbClr val="1A4164"/>
                </a:solidFill>
              </a:rPr>
              <a:t>làm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mạnh</a:t>
            </a:r>
            <a:endParaRPr lang="en-US" sz="2400" dirty="0">
              <a:solidFill>
                <a:srgbClr val="1A416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1A4164"/>
                </a:solidFill>
              </a:rPr>
              <a:t>mối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liên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kết</a:t>
            </a:r>
            <a:endParaRPr lang="en-US" sz="2400" dirty="0">
              <a:solidFill>
                <a:srgbClr val="1A416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1A4164"/>
                </a:solidFill>
              </a:rPr>
              <a:t>tính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cách</a:t>
            </a:r>
            <a:endParaRPr lang="en-US" sz="2400" dirty="0">
              <a:solidFill>
                <a:srgbClr val="1A4164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</p:spTree>
    <p:extLst>
      <p:ext uri="{BB962C8B-B14F-4D97-AF65-F5344CB8AC3E}">
        <p14:creationId xmlns:p14="http://schemas.microsoft.com/office/powerpoint/2010/main" val="406024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32AAC8F-0BC3-43C3-BB2B-47BB6827BCC9}"/>
              </a:ext>
            </a:extLst>
          </p:cNvPr>
          <p:cNvSpPr txBox="1"/>
          <p:nvPr/>
        </p:nvSpPr>
        <p:spPr>
          <a:xfrm>
            <a:off x="1205533" y="2002564"/>
            <a:ext cx="10304059" cy="4231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600" dirty="0"/>
              <a:t>What do most people think about housework?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600" dirty="0"/>
              <a:t>Why don’t many parents make their children do housework?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600" dirty="0"/>
              <a:t>What are some important life skills children can learn when doing housework?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600" dirty="0"/>
              <a:t>What do children learn as they finish household tasks that they don't enjoy?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600" dirty="0"/>
              <a:t>Why does sharing housework strengthen family bonds?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3853" y="1066545"/>
            <a:ext cx="44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95618" y="1064052"/>
            <a:ext cx="9240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>
            <a:spLocks noGrp="1"/>
          </p:cNvSpPr>
          <p:nvPr>
            <p:ph type="body" idx="1"/>
          </p:nvPr>
        </p:nvSpPr>
        <p:spPr>
          <a:xfrm>
            <a:off x="1295618" y="1717049"/>
            <a:ext cx="7484940" cy="548391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1. What do most people think about housework?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CFCB95-1E93-41E2-9453-699D04A30E97}"/>
              </a:ext>
            </a:extLst>
          </p:cNvPr>
          <p:cNvSpPr txBox="1"/>
          <p:nvPr/>
        </p:nvSpPr>
        <p:spPr>
          <a:xfrm>
            <a:off x="1426044" y="2282107"/>
            <a:ext cx="7485149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5864"/>
                </a:solidFill>
                <a:cs typeface="Mongolian Baiti" panose="03000500000000000000" pitchFamily="66" charset="0"/>
                <a:sym typeface="Wingdings" panose="05000000000000000000" pitchFamily="2" charset="2"/>
              </a:rPr>
              <a:t>  Most people think that housework is boring and is the responsibility of wives and mothers only.</a:t>
            </a:r>
            <a:endParaRPr lang="en-US" sz="2600" i="1" dirty="0">
              <a:solidFill>
                <a:srgbClr val="005864"/>
              </a:solidFill>
              <a:cs typeface="Mongolian Baiti" panose="03000500000000000000" pitchFamily="66" charset="0"/>
            </a:endParaRPr>
          </a:p>
        </p:txBody>
      </p:sp>
      <p:sp>
        <p:nvSpPr>
          <p:cNvPr id="7" name="Google Shape;188;p34">
            <a:extLst>
              <a:ext uri="{FF2B5EF4-FFF2-40B4-BE49-F238E27FC236}">
                <a16:creationId xmlns:a16="http://schemas.microsoft.com/office/drawing/2014/main" id="{F21AE3AD-DCA4-47F7-9AF1-0ECA90A90F00}"/>
              </a:ext>
            </a:extLst>
          </p:cNvPr>
          <p:cNvSpPr txBox="1">
            <a:spLocks/>
          </p:cNvSpPr>
          <p:nvPr/>
        </p:nvSpPr>
        <p:spPr>
          <a:xfrm>
            <a:off x="1295618" y="3159185"/>
            <a:ext cx="8667248" cy="54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2. Why don’t many parents make their children do housework?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39908-8323-48EB-8DEB-FBA9C2254C1B}"/>
              </a:ext>
            </a:extLst>
          </p:cNvPr>
          <p:cNvSpPr txBox="1"/>
          <p:nvPr/>
        </p:nvSpPr>
        <p:spPr>
          <a:xfrm>
            <a:off x="1426253" y="3819313"/>
            <a:ext cx="7484940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6673"/>
                </a:solidFill>
                <a:cs typeface="Mongolian Baiti" panose="03000500000000000000" pitchFamily="66" charset="0"/>
                <a:sym typeface="Wingdings" panose="05000000000000000000" pitchFamily="2" charset="2"/>
              </a:rPr>
              <a:t>  They want to give their children more time to play or study.</a:t>
            </a:r>
            <a:endParaRPr lang="en-US" sz="2600" i="1" dirty="0">
              <a:solidFill>
                <a:srgbClr val="006673"/>
              </a:solidFill>
              <a:cs typeface="Mongolian Baiti" panose="03000500000000000000" pitchFamily="66" charset="0"/>
            </a:endParaRPr>
          </a:p>
        </p:txBody>
      </p:sp>
      <p:sp>
        <p:nvSpPr>
          <p:cNvPr id="9" name="Google Shape;188;p34">
            <a:extLst>
              <a:ext uri="{FF2B5EF4-FFF2-40B4-BE49-F238E27FC236}">
                <a16:creationId xmlns:a16="http://schemas.microsoft.com/office/drawing/2014/main" id="{45C67417-3954-41B3-8B6A-AC9BDDE8A6A5}"/>
              </a:ext>
            </a:extLst>
          </p:cNvPr>
          <p:cNvSpPr txBox="1">
            <a:spLocks/>
          </p:cNvSpPr>
          <p:nvPr/>
        </p:nvSpPr>
        <p:spPr>
          <a:xfrm>
            <a:off x="1295409" y="4711865"/>
            <a:ext cx="8762991" cy="77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3. What are some important life skills children can learn when doing housework?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F8096C-CA3F-4B1B-8F46-50A30DA3069E}"/>
              </a:ext>
            </a:extLst>
          </p:cNvPr>
          <p:cNvSpPr txBox="1"/>
          <p:nvPr/>
        </p:nvSpPr>
        <p:spPr>
          <a:xfrm>
            <a:off x="1426252" y="5716154"/>
            <a:ext cx="7484941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6673"/>
                </a:solidFill>
                <a:cs typeface="Mongolian Baiti" panose="03000500000000000000" pitchFamily="66" charset="0"/>
                <a:sym typeface="Wingdings" panose="05000000000000000000" pitchFamily="2" charset="2"/>
              </a:rPr>
              <a:t>  These are doing the laundry, cleaning the house, and taking care of others.</a:t>
            </a:r>
            <a:endParaRPr lang="en-US" sz="2600" i="1" dirty="0">
              <a:solidFill>
                <a:srgbClr val="006673"/>
              </a:solidFill>
              <a:cs typeface="Mongolian Baiti" panose="03000500000000000000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853" y="1066545"/>
            <a:ext cx="44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95618" y="1064052"/>
            <a:ext cx="9240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build="p"/>
      <p:bldP spid="3" grpId="0" animBg="1"/>
      <p:bldP spid="7" grpId="0" build="p"/>
      <p:bldP spid="8" grpId="0" animBg="1"/>
      <p:bldP spid="9" grpId="0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88;p34">
            <a:extLst>
              <a:ext uri="{FF2B5EF4-FFF2-40B4-BE49-F238E27FC236}">
                <a16:creationId xmlns:a16="http://schemas.microsoft.com/office/drawing/2014/main" id="{9B7F875E-C0E5-44FB-AEDF-0E9D46ACF96D}"/>
              </a:ext>
            </a:extLst>
          </p:cNvPr>
          <p:cNvSpPr txBox="1">
            <a:spLocks/>
          </p:cNvSpPr>
          <p:nvPr/>
        </p:nvSpPr>
        <p:spPr>
          <a:xfrm>
            <a:off x="1061197" y="2019353"/>
            <a:ext cx="10894242" cy="6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4. What do children learn as they finish household tasks that they don't enjoy?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B26DE3-654A-4FEC-9632-B003A01288C5}"/>
              </a:ext>
            </a:extLst>
          </p:cNvPr>
          <p:cNvSpPr txBox="1"/>
          <p:nvPr/>
        </p:nvSpPr>
        <p:spPr>
          <a:xfrm>
            <a:off x="1061197" y="2686053"/>
            <a:ext cx="7477398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6673"/>
                </a:solidFill>
                <a:cs typeface="Mongolian Baiti" panose="03000500000000000000" pitchFamily="66" charset="0"/>
                <a:sym typeface="Wingdings" panose="05000000000000000000" pitchFamily="2" charset="2"/>
              </a:rPr>
              <a:t>  They learn that they have to try to finish their tasks even though they do not enjoy doing them</a:t>
            </a:r>
            <a:endParaRPr lang="en-US" sz="2600" i="1" dirty="0">
              <a:solidFill>
                <a:srgbClr val="006673"/>
              </a:solidFill>
              <a:cs typeface="Mongolian Baiti" panose="03000500000000000000" pitchFamily="66" charset="0"/>
            </a:endParaRPr>
          </a:p>
        </p:txBody>
      </p:sp>
      <p:sp>
        <p:nvSpPr>
          <p:cNvPr id="13" name="Google Shape;188;p34">
            <a:extLst>
              <a:ext uri="{FF2B5EF4-FFF2-40B4-BE49-F238E27FC236}">
                <a16:creationId xmlns:a16="http://schemas.microsoft.com/office/drawing/2014/main" id="{F0899078-DE99-4813-94FD-2568A7B6D333}"/>
              </a:ext>
            </a:extLst>
          </p:cNvPr>
          <p:cNvSpPr txBox="1">
            <a:spLocks/>
          </p:cNvSpPr>
          <p:nvPr/>
        </p:nvSpPr>
        <p:spPr>
          <a:xfrm>
            <a:off x="1061197" y="3776991"/>
            <a:ext cx="9843363" cy="54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5. Why does sharing housework strengthen family bonds?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0CCA90-6D3D-45D2-BA3C-EB4219A63336}"/>
              </a:ext>
            </a:extLst>
          </p:cNvPr>
          <p:cNvSpPr txBox="1"/>
          <p:nvPr/>
        </p:nvSpPr>
        <p:spPr>
          <a:xfrm>
            <a:off x="979861" y="4569934"/>
            <a:ext cx="10307387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6673"/>
                </a:solidFill>
                <a:cs typeface="Mongolian Baiti" panose="03000500000000000000" pitchFamily="66" charset="0"/>
                <a:sym typeface="Wingdings" panose="05000000000000000000" pitchFamily="2" charset="2"/>
              </a:rPr>
              <a:t>  Because children learn to appreciate all the hard work their parents do around the house for them. </a:t>
            </a:r>
          </a:p>
          <a:p>
            <a:r>
              <a:rPr lang="en-US" sz="2600" dirty="0">
                <a:solidFill>
                  <a:srgbClr val="006673"/>
                </a:solidFill>
                <a:cs typeface="Mongolian Baiti" panose="03000500000000000000" pitchFamily="66" charset="0"/>
                <a:sym typeface="Wingdings" panose="05000000000000000000" pitchFamily="2" charset="2"/>
              </a:rPr>
              <a:t>They also start treating doing household chores as special moments shared with their parents.</a:t>
            </a:r>
            <a:endParaRPr lang="en-US" sz="2600" i="1" dirty="0">
              <a:solidFill>
                <a:srgbClr val="006673"/>
              </a:solidFill>
              <a:cs typeface="Mongolian Baiti" panose="03000500000000000000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853" y="1066545"/>
            <a:ext cx="44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95618" y="1064052"/>
            <a:ext cx="9240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224802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animBg="1"/>
      <p:bldP spid="13" grpId="0" build="p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80963" y="98294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25144" y="1767378"/>
            <a:ext cx="1950733" cy="815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 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31345" y="2911685"/>
            <a:ext cx="1950733" cy="854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5887" y="958485"/>
            <a:ext cx="442496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GAME: Who’s in charge?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76005" y="1793232"/>
            <a:ext cx="4404849" cy="789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Look at the picture and answer the questions.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15088" y="4341096"/>
            <a:ext cx="4365765" cy="710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Discuss the question.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64730" y="1310644"/>
            <a:ext cx="1235781" cy="45673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06712" y="2175099"/>
            <a:ext cx="1318432" cy="73658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2925381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80309" y="361347"/>
            <a:ext cx="2925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READING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4612736-55D0-B94D-A427-243A14D65D7B}"/>
              </a:ext>
            </a:extLst>
          </p:cNvPr>
          <p:cNvSpPr/>
          <p:nvPr/>
        </p:nvSpPr>
        <p:spPr>
          <a:xfrm>
            <a:off x="3633640" y="434109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F28ADC37-27E7-A243-B9C2-D937CD1408A2}"/>
              </a:ext>
            </a:extLst>
          </p:cNvPr>
          <p:cNvCxnSpPr>
            <a:stCxn id="24" idx="3"/>
            <a:endCxn id="21" idx="0"/>
          </p:cNvCxnSpPr>
          <p:nvPr/>
        </p:nvCxnSpPr>
        <p:spPr>
          <a:xfrm>
            <a:off x="3182078" y="3339178"/>
            <a:ext cx="1426929" cy="10019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0B8101B-45C5-274A-AF32-C25957F165F1}"/>
              </a:ext>
            </a:extLst>
          </p:cNvPr>
          <p:cNvSpPr/>
          <p:nvPr/>
        </p:nvSpPr>
        <p:spPr>
          <a:xfrm>
            <a:off x="6592035" y="2911685"/>
            <a:ext cx="4388818" cy="11005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 Read and tick.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Read the text again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2452656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64;p40">
            <a:extLst>
              <a:ext uri="{FF2B5EF4-FFF2-40B4-BE49-F238E27FC236}">
                <a16:creationId xmlns:a16="http://schemas.microsoft.com/office/drawing/2014/main" id="{559BB58F-420D-4940-BAAE-AA378DC07FA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318747" y="2283856"/>
            <a:ext cx="6691679" cy="2334772"/>
          </a:xfrm>
          <a:prstGeom prst="rect">
            <a:avLst/>
          </a:prstGeom>
        </p:spPr>
        <p:txBody>
          <a:bodyPr spcFirstLastPara="1" vert="horz" wrap="square" lIns="548625" tIns="548625" rIns="548625" bIns="548625" rtlCol="0" anchor="ctr" anchorCtr="0">
            <a:noAutofit/>
          </a:bodyPr>
          <a:lstStyle/>
          <a:p>
            <a:pPr marL="0" indent="0">
              <a:spcAft>
                <a:spcPts val="1800"/>
              </a:spcAft>
              <a:buClr>
                <a:schemeClr val="dk1"/>
              </a:buClr>
              <a:buSzPts val="1100"/>
            </a:pPr>
            <a:r>
              <a:rPr lang="en-US" sz="3200" dirty="0">
                <a:solidFill>
                  <a:srgbClr val="005864"/>
                </a:solidFill>
              </a:rPr>
              <a:t>What benefits do you think you can get from sharing housework?</a:t>
            </a:r>
            <a:endParaRPr sz="3200" dirty="0">
              <a:solidFill>
                <a:srgbClr val="00586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853" y="1066545"/>
            <a:ext cx="44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95618" y="1064052"/>
            <a:ext cx="9240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Discuss the question.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54165A-FAB9-4E69-B510-4A5F3C4F93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36" t="15368" r="16102" b="6592"/>
          <a:stretch/>
        </p:blipFill>
        <p:spPr>
          <a:xfrm>
            <a:off x="1448761" y="1873787"/>
            <a:ext cx="3869986" cy="4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73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80963" y="98294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25144" y="1767378"/>
            <a:ext cx="1950733" cy="815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 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31345" y="2911685"/>
            <a:ext cx="1950733" cy="854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5887" y="958485"/>
            <a:ext cx="442496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GAME: Who’s in charge?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76005" y="1793232"/>
            <a:ext cx="4404849" cy="789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Look at the picture and answer the questions.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15088" y="4341096"/>
            <a:ext cx="4365765" cy="710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Discuss the question.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64730" y="1310644"/>
            <a:ext cx="1235781" cy="45673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06712" y="2175099"/>
            <a:ext cx="1318432" cy="73658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cxnSpLocks/>
            <a:stCxn id="21" idx="1"/>
            <a:endCxn id="31" idx="0"/>
          </p:cNvCxnSpPr>
          <p:nvPr/>
        </p:nvCxnSpPr>
        <p:spPr>
          <a:xfrm rot="10800000" flipV="1">
            <a:off x="2322846" y="4696199"/>
            <a:ext cx="1310795" cy="90444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231345" y="560064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15088" y="5581830"/>
            <a:ext cx="4365765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2925381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80309" y="361347"/>
            <a:ext cx="2925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READING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4612736-55D0-B94D-A427-243A14D65D7B}"/>
              </a:ext>
            </a:extLst>
          </p:cNvPr>
          <p:cNvSpPr/>
          <p:nvPr/>
        </p:nvSpPr>
        <p:spPr>
          <a:xfrm>
            <a:off x="3633640" y="434109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F28ADC37-27E7-A243-B9C2-D937CD1408A2}"/>
              </a:ext>
            </a:extLst>
          </p:cNvPr>
          <p:cNvCxnSpPr>
            <a:stCxn id="24" idx="3"/>
            <a:endCxn id="21" idx="0"/>
          </p:cNvCxnSpPr>
          <p:nvPr/>
        </p:nvCxnSpPr>
        <p:spPr>
          <a:xfrm>
            <a:off x="3182078" y="3339178"/>
            <a:ext cx="1426929" cy="10019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0B8101B-45C5-274A-AF32-C25957F165F1}"/>
              </a:ext>
            </a:extLst>
          </p:cNvPr>
          <p:cNvSpPr/>
          <p:nvPr/>
        </p:nvSpPr>
        <p:spPr>
          <a:xfrm>
            <a:off x="6592035" y="2911685"/>
            <a:ext cx="4388818" cy="11005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 Read and tick.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Read the text again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3084611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0437" y="1899204"/>
            <a:ext cx="1075085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/>
              <a:t>What have we learnt today?</a:t>
            </a:r>
            <a:br>
              <a:rPr lang="en-US" sz="2400" dirty="0"/>
            </a:br>
            <a:r>
              <a:rPr lang="en-US" sz="2400" dirty="0"/>
              <a:t>- Read for specific information in a text about the benefits of doing housework for children</a:t>
            </a:r>
            <a:br>
              <a:rPr lang="en-US" sz="2400" dirty="0"/>
            </a:br>
            <a:r>
              <a:rPr lang="en-US" sz="2400" dirty="0"/>
              <a:t>- Understand the topic-related words introduced in previous lessons</a:t>
            </a:r>
            <a:br>
              <a:rPr lang="en-US" sz="2400" dirty="0"/>
            </a:br>
            <a:r>
              <a:rPr lang="en-US" sz="2400" dirty="0"/>
              <a:t>- Use the topic-related words in meaningful contexts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9597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613042" y="2055511"/>
            <a:ext cx="97604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Do exercises in the workbook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Prepare for the next lesson: Speaking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086879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937105" y="3750546"/>
            <a:ext cx="6399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Benefits of doing housework</a:t>
            </a:r>
          </a:p>
        </p:txBody>
      </p:sp>
    </p:spTree>
    <p:extLst>
      <p:ext uri="{BB962C8B-B14F-4D97-AF65-F5344CB8AC3E}">
        <p14:creationId xmlns:p14="http://schemas.microsoft.com/office/powerpoint/2010/main" val="3483752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5978873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www.tienganhglobalsuccess.vn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12656" y="159034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894198" y="1930489"/>
            <a:ext cx="1085730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000" b="1" dirty="0"/>
              <a:t>By the end of this lesson, students will be able to:</a:t>
            </a:r>
            <a:br>
              <a:rPr lang="en-US" sz="3000" dirty="0"/>
            </a:br>
            <a:r>
              <a:rPr lang="en-US" sz="3000" dirty="0"/>
              <a:t>- Read for specific information in a text about the benefits of doing housework for children</a:t>
            </a:r>
            <a:br>
              <a:rPr lang="en-US" sz="3000" dirty="0"/>
            </a:br>
            <a:r>
              <a:rPr lang="en-US" sz="3000" dirty="0"/>
              <a:t>- Understand the topic-related words introduced in previous lessons</a:t>
            </a:r>
            <a:br>
              <a:rPr lang="en-US" sz="3000" dirty="0"/>
            </a:br>
            <a:r>
              <a:rPr lang="en-US" sz="3000" dirty="0"/>
              <a:t>- Use the topic-related words in meaningful contexts 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80963" y="98294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25144" y="1767378"/>
            <a:ext cx="1950733" cy="815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 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31345" y="2911685"/>
            <a:ext cx="1950733" cy="854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5887" y="958485"/>
            <a:ext cx="442496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GAME: Who’s in charge?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76005" y="1793232"/>
            <a:ext cx="4404849" cy="789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Look at the picture and answer the questions.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15088" y="4341096"/>
            <a:ext cx="4365765" cy="710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Discuss the question.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64730" y="1310644"/>
            <a:ext cx="1235781" cy="45673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06712" y="2175099"/>
            <a:ext cx="1318432" cy="73658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cxnSpLocks/>
            <a:stCxn id="21" idx="1"/>
            <a:endCxn id="31" idx="0"/>
          </p:cNvCxnSpPr>
          <p:nvPr/>
        </p:nvCxnSpPr>
        <p:spPr>
          <a:xfrm rot="10800000" flipV="1">
            <a:off x="2322846" y="4696199"/>
            <a:ext cx="1310795" cy="90444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231345" y="560064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15088" y="5581830"/>
            <a:ext cx="4365765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2925381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80309" y="361347"/>
            <a:ext cx="2925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READING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4612736-55D0-B94D-A427-243A14D65D7B}"/>
              </a:ext>
            </a:extLst>
          </p:cNvPr>
          <p:cNvSpPr/>
          <p:nvPr/>
        </p:nvSpPr>
        <p:spPr>
          <a:xfrm>
            <a:off x="3633640" y="434109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F28ADC37-27E7-A243-B9C2-D937CD1408A2}"/>
              </a:ext>
            </a:extLst>
          </p:cNvPr>
          <p:cNvCxnSpPr>
            <a:stCxn id="24" idx="3"/>
            <a:endCxn id="21" idx="0"/>
          </p:cNvCxnSpPr>
          <p:nvPr/>
        </p:nvCxnSpPr>
        <p:spPr>
          <a:xfrm>
            <a:off x="3182078" y="3339178"/>
            <a:ext cx="1426929" cy="10019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0B8101B-45C5-274A-AF32-C25957F165F1}"/>
              </a:ext>
            </a:extLst>
          </p:cNvPr>
          <p:cNvSpPr/>
          <p:nvPr/>
        </p:nvSpPr>
        <p:spPr>
          <a:xfrm>
            <a:off x="6592035" y="2911685"/>
            <a:ext cx="4388818" cy="11005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 Read and tick.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Read the text again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80963" y="98294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5887" y="958485"/>
            <a:ext cx="442496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GAME: Who’s in charge?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2925381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80309" y="361347"/>
            <a:ext cx="2925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READING</a:t>
            </a:r>
          </a:p>
        </p:txBody>
      </p:sp>
    </p:spTree>
    <p:extLst>
      <p:ext uri="{BB962C8B-B14F-4D97-AF65-F5344CB8AC3E}">
        <p14:creationId xmlns:p14="http://schemas.microsoft.com/office/powerpoint/2010/main" val="534398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4697A"/>
                </a:solidFill>
              </a:rPr>
              <a:t>How to play?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43892" y="2083929"/>
            <a:ext cx="8578532" cy="3784608"/>
          </a:xfrm>
          <a:prstGeom prst="roundRect">
            <a:avLst/>
          </a:prstGeom>
          <a:ln>
            <a:solidFill>
              <a:srgbClr val="2C524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1A4164"/>
                </a:solidFill>
              </a:rPr>
              <a:t>- Work in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sz="2800" dirty="0">
                <a:solidFill>
                  <a:srgbClr val="1A4164"/>
                </a:solidFill>
              </a:rPr>
              <a:t> groups.</a:t>
            </a:r>
            <a:br>
              <a:rPr lang="en-US" sz="2800" dirty="0">
                <a:solidFill>
                  <a:srgbClr val="1A4164"/>
                </a:solidFill>
              </a:rPr>
            </a:br>
            <a:r>
              <a:rPr lang="en-US" sz="2800" dirty="0">
                <a:solidFill>
                  <a:srgbClr val="1A4164"/>
                </a:solidFill>
              </a:rPr>
              <a:t>- In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2800" dirty="0">
                <a:solidFill>
                  <a:srgbClr val="1A4164"/>
                </a:solidFill>
              </a:rPr>
              <a:t> minutes, list down (as much as possible) housework that you think mom, dad and kids usually do.</a:t>
            </a:r>
            <a:br>
              <a:rPr lang="en-US" sz="2800" dirty="0">
                <a:solidFill>
                  <a:srgbClr val="1A4164"/>
                </a:solidFill>
              </a:rPr>
            </a:br>
            <a:r>
              <a:rPr lang="en-US" sz="2800" dirty="0">
                <a:solidFill>
                  <a:srgbClr val="1A4164"/>
                </a:solidFill>
              </a:rPr>
              <a:t>- After you finish,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2800" b="1" dirty="0">
                <a:solidFill>
                  <a:srgbClr val="1A4164"/>
                </a:solidFill>
              </a:rPr>
              <a:t> </a:t>
            </a:r>
            <a:r>
              <a:rPr lang="en-US" sz="2800" dirty="0">
                <a:solidFill>
                  <a:srgbClr val="1A4164"/>
                </a:solidFill>
              </a:rPr>
              <a:t>representative from each group comes and writes on the board.</a:t>
            </a:r>
            <a:br>
              <a:rPr lang="en-US" sz="2800" dirty="0">
                <a:solidFill>
                  <a:srgbClr val="1A4164"/>
                </a:solidFill>
              </a:rPr>
            </a:br>
            <a:r>
              <a:rPr lang="en-US" sz="2800" dirty="0">
                <a:solidFill>
                  <a:srgbClr val="1A4164"/>
                </a:solidFill>
              </a:rPr>
              <a:t>- The 1</a:t>
            </a:r>
            <a:r>
              <a:rPr lang="en-US" sz="2800" baseline="30000" dirty="0">
                <a:solidFill>
                  <a:srgbClr val="1A4164"/>
                </a:solidFill>
              </a:rPr>
              <a:t>st</a:t>
            </a:r>
            <a:r>
              <a:rPr lang="en-US" sz="2800" dirty="0">
                <a:solidFill>
                  <a:srgbClr val="1A4164"/>
                </a:solidFill>
              </a:rPr>
              <a:t> group to finish says ‘STOP THE BUS’ and the others stop writing.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80963" y="98294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25144" y="1767378"/>
            <a:ext cx="1950733" cy="815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 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5887" y="958485"/>
            <a:ext cx="442496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GAME: Who’s in charge?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76005" y="1793232"/>
            <a:ext cx="4404849" cy="789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Look at the picture and answer the questions.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64730" y="1310644"/>
            <a:ext cx="1235781" cy="45673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2925381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80309" y="361347"/>
            <a:ext cx="2925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READING</a:t>
            </a:r>
          </a:p>
        </p:txBody>
      </p:sp>
    </p:spTree>
    <p:extLst>
      <p:ext uri="{BB962C8B-B14F-4D97-AF65-F5344CB8AC3E}">
        <p14:creationId xmlns:p14="http://schemas.microsoft.com/office/powerpoint/2010/main" val="1930235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DCE417-34F5-4CF1-A564-455A5BCDD532}"/>
              </a:ext>
            </a:extLst>
          </p:cNvPr>
          <p:cNvSpPr txBox="1"/>
          <p:nvPr/>
        </p:nvSpPr>
        <p:spPr>
          <a:xfrm>
            <a:off x="713853" y="2078183"/>
            <a:ext cx="6653009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dirty="0"/>
              <a:t>1. What is each person in the picture doing?</a:t>
            </a:r>
          </a:p>
          <a:p>
            <a:pPr algn="just"/>
            <a:r>
              <a:rPr lang="en-US" sz="2500" dirty="0">
                <a:solidFill>
                  <a:srgbClr val="04697A"/>
                </a:solidFill>
                <a:sym typeface="Wingdings" panose="05000000000000000000" pitchFamily="2" charset="2"/>
              </a:rPr>
              <a:t></a:t>
            </a:r>
            <a:r>
              <a:rPr lang="vi-VN" sz="2500" dirty="0">
                <a:solidFill>
                  <a:srgbClr val="04697A"/>
                </a:solidFill>
              </a:rPr>
              <a:t> </a:t>
            </a:r>
            <a:r>
              <a:rPr lang="en-US" sz="2500" dirty="0">
                <a:solidFill>
                  <a:srgbClr val="04697A"/>
                </a:solidFill>
              </a:rPr>
              <a:t> The mother is cooking; the father is laying the table; the son is cleaning (vacuuming) the floor; the daughter is washing vegetables.</a:t>
            </a:r>
          </a:p>
          <a:p>
            <a:pPr algn="just"/>
            <a:endParaRPr lang="en-US" sz="2500" dirty="0">
              <a:solidFill>
                <a:srgbClr val="000000"/>
              </a:solidFill>
            </a:endParaRPr>
          </a:p>
          <a:p>
            <a:pPr algn="just"/>
            <a:r>
              <a:rPr lang="vi-VN" sz="2500" dirty="0">
                <a:solidFill>
                  <a:srgbClr val="000000"/>
                </a:solidFill>
              </a:rPr>
              <a:t>2. </a:t>
            </a:r>
            <a:r>
              <a:rPr lang="en-US" sz="2500" dirty="0"/>
              <a:t>Do you think that they are happy? Why or why not?</a:t>
            </a:r>
            <a:endParaRPr lang="vi-VN" sz="2500" dirty="0">
              <a:solidFill>
                <a:srgbClr val="000000"/>
              </a:solidFill>
            </a:endParaRPr>
          </a:p>
          <a:p>
            <a:pPr algn="just"/>
            <a:r>
              <a:rPr lang="en-US" sz="2500" dirty="0">
                <a:solidFill>
                  <a:srgbClr val="04697A"/>
                </a:solidFill>
                <a:sym typeface="Wingdings" panose="05000000000000000000" pitchFamily="2" charset="2"/>
              </a:rPr>
              <a:t></a:t>
            </a:r>
            <a:r>
              <a:rPr lang="vi-VN" sz="2500" dirty="0">
                <a:solidFill>
                  <a:srgbClr val="04697A"/>
                </a:solidFill>
              </a:rPr>
              <a:t> </a:t>
            </a:r>
            <a:r>
              <a:rPr lang="en-US" sz="2500" dirty="0">
                <a:solidFill>
                  <a:srgbClr val="04697A"/>
                </a:solidFill>
              </a:rPr>
              <a:t>The people are happy because they are doing housework together and all the family members are sharing the household chores.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54165A-FAB9-4E69-B510-4A5F3C4F93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36" t="15368" r="16102" b="6592"/>
          <a:stretch/>
        </p:blipFill>
        <p:spPr>
          <a:xfrm>
            <a:off x="8071805" y="1778253"/>
            <a:ext cx="3869986" cy="477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853" y="1066545"/>
            <a:ext cx="44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8390" y="1107630"/>
            <a:ext cx="9600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78800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80963" y="98294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25144" y="1767378"/>
            <a:ext cx="1950733" cy="815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 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31345" y="2911685"/>
            <a:ext cx="1950733" cy="854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5887" y="958485"/>
            <a:ext cx="442496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GAME: Who’s in charge?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76005" y="1793232"/>
            <a:ext cx="4404849" cy="789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Look at the picture and answer the questions.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64730" y="1310644"/>
            <a:ext cx="1235781" cy="45673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06712" y="2175099"/>
            <a:ext cx="1318432" cy="73658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2925381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80309" y="361347"/>
            <a:ext cx="2925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READING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0B8101B-45C5-274A-AF32-C25957F165F1}"/>
              </a:ext>
            </a:extLst>
          </p:cNvPr>
          <p:cNvSpPr/>
          <p:nvPr/>
        </p:nvSpPr>
        <p:spPr>
          <a:xfrm>
            <a:off x="6592035" y="2911685"/>
            <a:ext cx="4388818" cy="11005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 Read and tick.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Read the text again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1433588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2180</TotalTime>
  <Words>990</Words>
  <PresentationFormat>Widescreen</PresentationFormat>
  <Paragraphs>172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Bookman Old Style</vt:lpstr>
      <vt:lpstr>Calibri</vt:lpstr>
      <vt:lpstr>Calibri Light</vt:lpstr>
      <vt:lpstr>Lato</vt:lpstr>
      <vt:lpstr>Montserrat</vt:lpstr>
      <vt:lpstr>Montserrat Black</vt:lpstr>
      <vt:lpstr>Montserrat Medium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2023-04-11T04:10:37Z</dcterms:modified>
</cp:coreProperties>
</file>