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2" r:id="rId1"/>
  </p:sldMasterIdLst>
  <p:sldIdLst>
    <p:sldId id="298" r:id="rId2"/>
    <p:sldId id="265" r:id="rId3"/>
    <p:sldId id="266" r:id="rId4"/>
    <p:sldId id="257" r:id="rId5"/>
    <p:sldId id="267" r:id="rId6"/>
    <p:sldId id="268" r:id="rId7"/>
    <p:sldId id="270" r:id="rId8"/>
    <p:sldId id="269" r:id="rId9"/>
    <p:sldId id="258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6" r:id="rId21"/>
    <p:sldId id="287" r:id="rId22"/>
    <p:sldId id="285" r:id="rId23"/>
    <p:sldId id="288" r:id="rId24"/>
    <p:sldId id="289" r:id="rId25"/>
    <p:sldId id="290" r:id="rId26"/>
    <p:sldId id="264" r:id="rId27"/>
    <p:sldId id="291" r:id="rId28"/>
    <p:sldId id="292" r:id="rId29"/>
    <p:sldId id="293" r:id="rId30"/>
    <p:sldId id="273" r:id="rId31"/>
    <p:sldId id="294" r:id="rId32"/>
    <p:sldId id="296" r:id="rId33"/>
    <p:sldId id="295" r:id="rId34"/>
    <p:sldId id="297" r:id="rId35"/>
    <p:sldId id="27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0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2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6776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7333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4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82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8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4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7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01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8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7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2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8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3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53D4EE-554B-185B-E90E-F7D0F5CE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56"/>
            <a:ext cx="12191999" cy="6823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22715-E1D8-1B64-1C08-0EE1DADA5418}"/>
              </a:ext>
            </a:extLst>
          </p:cNvPr>
          <p:cNvSpPr txBox="1"/>
          <p:nvPr/>
        </p:nvSpPr>
        <p:spPr>
          <a:xfrm>
            <a:off x="948477" y="418958"/>
            <a:ext cx="1029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u="sng" dirty="0">
                <a:solidFill>
                  <a:srgbClr val="FF0000"/>
                </a:solidFill>
                <a:effectLst/>
                <a:latin typeface="+mj-lt"/>
                <a:ea typeface="Courier New" panose="02070309020205020404" pitchFamily="49" charset="0"/>
              </a:rPr>
              <a:t>Ch</a:t>
            </a:r>
            <a:r>
              <a:rPr lang="en-US" sz="4800" u="sng" dirty="0" err="1">
                <a:solidFill>
                  <a:srgbClr val="FF0000"/>
                </a:solidFill>
                <a:effectLst/>
                <a:latin typeface="+mj-lt"/>
                <a:ea typeface="Courier New" panose="02070309020205020404" pitchFamily="49" charset="0"/>
              </a:rPr>
              <a:t>ươ</a:t>
            </a:r>
            <a:r>
              <a:rPr lang="vi-VN" sz="4800" u="sng" dirty="0">
                <a:solidFill>
                  <a:srgbClr val="FF0000"/>
                </a:solidFill>
                <a:effectLst/>
                <a:latin typeface="+mj-lt"/>
                <a:ea typeface="Courier New" panose="02070309020205020404" pitchFamily="49" charset="0"/>
              </a:rPr>
              <a:t>ng VIII </a:t>
            </a:r>
            <a:r>
              <a:rPr lang="vi-VN" sz="4800" dirty="0">
                <a:solidFill>
                  <a:srgbClr val="FF0000"/>
                </a:solidFill>
                <a:effectLst/>
                <a:latin typeface="+mj-lt"/>
                <a:ea typeface="Courier New" panose="02070309020205020404" pitchFamily="49" charset="0"/>
              </a:rPr>
              <a:t>CẢM ỨNG </a:t>
            </a:r>
            <a:r>
              <a:rPr lang="en-US" sz="4800" dirty="0">
                <a:solidFill>
                  <a:srgbClr val="FF0000"/>
                </a:solidFill>
                <a:effectLst/>
                <a:latin typeface="+mj-lt"/>
                <a:ea typeface="Courier New" panose="02070309020205020404" pitchFamily="49" charset="0"/>
              </a:rPr>
              <a:t>Ở </a:t>
            </a:r>
            <a:r>
              <a:rPr lang="vi-VN" sz="4800" dirty="0">
                <a:solidFill>
                  <a:srgbClr val="FF0000"/>
                </a:solidFill>
                <a:effectLst/>
                <a:latin typeface="+mj-lt"/>
                <a:ea typeface="Courier New" panose="02070309020205020404" pitchFamily="49" charset="0"/>
              </a:rPr>
              <a:t>SINH VẬT</a:t>
            </a:r>
            <a:endParaRPr lang="en-US" sz="48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586417-3DA9-470C-8EEF-296BE9CD1195}"/>
              </a:ext>
            </a:extLst>
          </p:cNvPr>
          <p:cNvSpPr txBox="1"/>
          <p:nvPr/>
        </p:nvSpPr>
        <p:spPr>
          <a:xfrm>
            <a:off x="-198783" y="1459230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34: VẬN DỤNG HIỆN TƯỢNG CẢM ỨNG</a:t>
            </a:r>
            <a:endParaRPr lang="en-US" sz="5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5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8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9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1601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TÌM HIỂU ỨNG DỤNG HIỆN TƯỢNG CẢM ỨNG Ở SINH VẬT TRONG TRỒNG TRỌT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535" y="2305615"/>
            <a:ext cx="5116259" cy="3354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34.1, 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 SGK tr.141, 142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Cho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Shape 1378">
            <a:extLst>
              <a:ext uri="{FF2B5EF4-FFF2-40B4-BE49-F238E27FC236}">
                <a16:creationId xmlns:a16="http://schemas.microsoft.com/office/drawing/2014/main" id="{A246C123-CF1E-A9CE-A6CF-139A52AFC09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11687" y="1764665"/>
            <a:ext cx="6224370" cy="50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1601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TÌM HIỂU ỨNG DỤNG HIỆN TƯỢNG CẢM ỨNG Ở SINH VẬT TRONG TRỒNG TRỌT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534" y="2305615"/>
            <a:ext cx="11550589" cy="20621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Shape 1378">
            <a:extLst>
              <a:ext uri="{FF2B5EF4-FFF2-40B4-BE49-F238E27FC236}">
                <a16:creationId xmlns:a16="http://schemas.microsoft.com/office/drawing/2014/main" id="{A246C123-CF1E-A9CE-A6CF-139A52AFC09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282609" y="4367718"/>
            <a:ext cx="3602514" cy="2262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1BBBD-DD2C-6F25-50BB-E78624B6F20E}"/>
              </a:ext>
            </a:extLst>
          </p:cNvPr>
          <p:cNvSpPr txBox="1"/>
          <p:nvPr/>
        </p:nvSpPr>
        <p:spPr>
          <a:xfrm>
            <a:off x="132522" y="4558748"/>
            <a:ext cx="8004313" cy="205795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58DCBDB-3F58-E961-2CAD-08CB93CD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51" y="2143849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30537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1601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TÌM HIỂU ỨNG DỤNG HIỆN TƯỢNG CẢM ỨNG Ở SINH VẬT TRONG TRỒNG TRỌT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534" y="2305615"/>
            <a:ext cx="11550589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1BBBD-DD2C-6F25-50BB-E78624B6F20E}"/>
              </a:ext>
            </a:extLst>
          </p:cNvPr>
          <p:cNvSpPr txBox="1"/>
          <p:nvPr/>
        </p:nvSpPr>
        <p:spPr>
          <a:xfrm>
            <a:off x="278297" y="4121497"/>
            <a:ext cx="5499651" cy="255454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bay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F7FB9-8F94-E3AF-720C-68CBB02C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404" y="3903674"/>
            <a:ext cx="6010719" cy="299018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8A4FD6F8-50B4-AE08-E4F0-E3E7A186F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35" y="2196731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96291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1601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TÌM HIỂU ỨNG DỤNG HIỆN TƯỢNG CẢM ỨNG Ở SINH VẬT TRONG TRỒNG TRỌT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534" y="2305615"/>
            <a:ext cx="11550589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34.2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34.1</a:t>
            </a:r>
            <a:r>
              <a:rPr lang="en-US" sz="3200" i="1" dirty="0"/>
              <a:t>: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CDB42E-E237-F87D-90EC-DB708CECA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227490"/>
              </p:ext>
            </p:extLst>
          </p:nvPr>
        </p:nvGraphicFramePr>
        <p:xfrm>
          <a:off x="218363" y="3559929"/>
          <a:ext cx="11666759" cy="3091140"/>
        </p:xfrm>
        <a:graphic>
          <a:graphicData uri="http://schemas.openxmlformats.org/drawingml/2006/table">
            <a:tbl>
              <a:tblPr firstRow="1" firstCol="1" bandRow="1"/>
              <a:tblGrid>
                <a:gridCol w="4107977">
                  <a:extLst>
                    <a:ext uri="{9D8B030D-6E8A-4147-A177-3AD203B41FA5}">
                      <a16:colId xmlns:a16="http://schemas.microsoft.com/office/drawing/2014/main" val="4107721813"/>
                    </a:ext>
                  </a:extLst>
                </a:gridCol>
                <a:gridCol w="3043451">
                  <a:extLst>
                    <a:ext uri="{9D8B030D-6E8A-4147-A177-3AD203B41FA5}">
                      <a16:colId xmlns:a16="http://schemas.microsoft.com/office/drawing/2014/main" val="273813209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18675128"/>
                    </a:ext>
                  </a:extLst>
                </a:gridCol>
                <a:gridCol w="1772131">
                  <a:extLst>
                    <a:ext uri="{9D8B030D-6E8A-4147-A177-3AD203B41FA5}">
                      <a16:colId xmlns:a16="http://schemas.microsoft.com/office/drawing/2014/main" val="1603362324"/>
                    </a:ext>
                  </a:extLst>
                </a:gridCol>
              </a:tblGrid>
              <a:tr h="125410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Biện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Lợi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ích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68287"/>
                  </a:ext>
                </a:extLst>
              </a:tr>
              <a:tr h="1254105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 trùng hại cây trồng (bướm, bọ xít,….)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713191"/>
                  </a:ext>
                </a:extLst>
              </a:tr>
              <a:tr h="469139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462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1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1601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TÌM HIỂU ỨNG DỤNG HIỆN TƯỢNG CẢM ỨNG Ở SINH VẬT TRONG TRỒNG TRỌT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CDB42E-E237-F87D-90EC-DB708CECA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10673"/>
              </p:ext>
            </p:extLst>
          </p:nvPr>
        </p:nvGraphicFramePr>
        <p:xfrm>
          <a:off x="218363" y="2455304"/>
          <a:ext cx="11666759" cy="4275798"/>
        </p:xfrm>
        <a:graphic>
          <a:graphicData uri="http://schemas.openxmlformats.org/drawingml/2006/table">
            <a:tbl>
              <a:tblPr firstRow="1" firstCol="1" bandRow="1"/>
              <a:tblGrid>
                <a:gridCol w="2947918">
                  <a:extLst>
                    <a:ext uri="{9D8B030D-6E8A-4147-A177-3AD203B41FA5}">
                      <a16:colId xmlns:a16="http://schemas.microsoft.com/office/drawing/2014/main" val="4107721813"/>
                    </a:ext>
                  </a:extLst>
                </a:gridCol>
                <a:gridCol w="2470244">
                  <a:extLst>
                    <a:ext uri="{9D8B030D-6E8A-4147-A177-3AD203B41FA5}">
                      <a16:colId xmlns:a16="http://schemas.microsoft.com/office/drawing/2014/main" val="2738132091"/>
                    </a:ext>
                  </a:extLst>
                </a:gridCol>
                <a:gridCol w="2497541">
                  <a:extLst>
                    <a:ext uri="{9D8B030D-6E8A-4147-A177-3AD203B41FA5}">
                      <a16:colId xmlns:a16="http://schemas.microsoft.com/office/drawing/2014/main" val="3018675128"/>
                    </a:ext>
                  </a:extLst>
                </a:gridCol>
                <a:gridCol w="3751056">
                  <a:extLst>
                    <a:ext uri="{9D8B030D-6E8A-4147-A177-3AD203B41FA5}">
                      <a16:colId xmlns:a16="http://schemas.microsoft.com/office/drawing/2014/main" val="1603362324"/>
                    </a:ext>
                  </a:extLst>
                </a:gridCol>
              </a:tblGrid>
              <a:tr h="1602594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Biện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Lợi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ích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68287"/>
                  </a:ext>
                </a:extLst>
              </a:tr>
              <a:tr h="1602594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bướm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,….)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Hướng sáng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 hút côn trùng vào bẫy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diệt bướm và các loài côn trùng hại cây trồng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713191"/>
                  </a:ext>
                </a:extLst>
              </a:tr>
              <a:tr h="744914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Bỏ chạy khi thấy người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 dụng bù nhìn dọa chim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đuổi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mùa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màng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462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3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1601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TÌM HIỂU ỨNG DỤNG HIỆN TƯỢNG CẢM ỨNG Ở SINH VẬT TRONG TRỒNG TRỌT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AFB84-97C4-54FB-5E32-23F1B90EB4F9}"/>
              </a:ext>
            </a:extLst>
          </p:cNvPr>
          <p:cNvSpPr txBox="1"/>
          <p:nvPr/>
        </p:nvSpPr>
        <p:spPr>
          <a:xfrm>
            <a:off x="327546" y="2196731"/>
            <a:ext cx="11000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3C7632-77B9-FB9A-A62D-AF7D6D94C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38" y="2914713"/>
            <a:ext cx="5396551" cy="2790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B3B31-AE80-32F8-96DC-36DD6E78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14" y="2914713"/>
            <a:ext cx="5658982" cy="29128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71D4F5-6A47-0495-4377-C492CCE93151}"/>
              </a:ext>
            </a:extLst>
          </p:cNvPr>
          <p:cNvSpPr/>
          <p:nvPr/>
        </p:nvSpPr>
        <p:spPr>
          <a:xfrm>
            <a:off x="539938" y="5704764"/>
            <a:ext cx="5396549" cy="8052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AA170B-26FC-C7E5-B2AB-37FCD44CEEF6}"/>
              </a:ext>
            </a:extLst>
          </p:cNvPr>
          <p:cNvSpPr/>
          <p:nvPr/>
        </p:nvSpPr>
        <p:spPr>
          <a:xfrm>
            <a:off x="6255513" y="5827594"/>
            <a:ext cx="5658983" cy="10042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2118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 TÌM HIỂU ỨNG DỤNG HIỆN TƯỢNG CẢM ỨNG Ở SINH VẬT TRONG CHĂN NUÔI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AFB84-97C4-54FB-5E32-23F1B90EB4F9}"/>
              </a:ext>
            </a:extLst>
          </p:cNvPr>
          <p:cNvSpPr txBox="1"/>
          <p:nvPr/>
        </p:nvSpPr>
        <p:spPr>
          <a:xfrm>
            <a:off x="195025" y="2355758"/>
            <a:ext cx="117716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34.3,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hape 1386">
            <a:extLst>
              <a:ext uri="{FF2B5EF4-FFF2-40B4-BE49-F238E27FC236}">
                <a16:creationId xmlns:a16="http://schemas.microsoft.com/office/drawing/2014/main" id="{3408C4B4-7EC0-B6AD-4775-6D92CEB8BAF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5024" y="3867961"/>
            <a:ext cx="5251620" cy="2479831"/>
          </a:xfrm>
          <a:prstGeom prst="rect">
            <a:avLst/>
          </a:prstGeom>
        </p:spPr>
      </p:pic>
      <p:pic>
        <p:nvPicPr>
          <p:cNvPr id="10" name="Shape 1392">
            <a:extLst>
              <a:ext uri="{FF2B5EF4-FFF2-40B4-BE49-F238E27FC236}">
                <a16:creationId xmlns:a16="http://schemas.microsoft.com/office/drawing/2014/main" id="{2C16C427-B9D1-072E-613F-0F80BCA1035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671931" y="3429000"/>
            <a:ext cx="6294782" cy="2918791"/>
          </a:xfrm>
          <a:prstGeom prst="rect">
            <a:avLst/>
          </a:prstGeom>
        </p:spPr>
      </p:pic>
      <p:sp>
        <p:nvSpPr>
          <p:cNvPr id="11" name="Shape 1388">
            <a:extLst>
              <a:ext uri="{FF2B5EF4-FFF2-40B4-BE49-F238E27FC236}">
                <a16:creationId xmlns:a16="http://schemas.microsoft.com/office/drawing/2014/main" id="{EC20A81E-0E54-73B3-2B5C-6185A1C86ABF}"/>
              </a:ext>
            </a:extLst>
          </p:cNvPr>
          <p:cNvSpPr txBox="1"/>
          <p:nvPr/>
        </p:nvSpPr>
        <p:spPr>
          <a:xfrm>
            <a:off x="1588754" y="6347792"/>
            <a:ext cx="2406776" cy="29154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a) v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ỗ</a:t>
            </a:r>
            <a:r>
              <a:rPr lang="vi-VN" sz="20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tay gọi cả đến ăn</a:t>
            </a:r>
            <a:endParaRPr lang="en-US" sz="2000" dirty="0"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5" name="Shape 1394">
            <a:extLst>
              <a:ext uri="{FF2B5EF4-FFF2-40B4-BE49-F238E27FC236}">
                <a16:creationId xmlns:a16="http://schemas.microsoft.com/office/drawing/2014/main" id="{C9A6DAEF-5843-8742-2973-304C1A4C4441}"/>
              </a:ext>
            </a:extLst>
          </p:cNvPr>
          <p:cNvSpPr txBox="1"/>
          <p:nvPr/>
        </p:nvSpPr>
        <p:spPr>
          <a:xfrm>
            <a:off x="6576060" y="6347793"/>
            <a:ext cx="2406776" cy="29154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b) Chó chăn cừu</a:t>
            </a:r>
            <a:endParaRPr lang="en-US" sz="2400" dirty="0"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4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2. TÌM HIỂU ỨNG DỤNG HIỆN TƯỢNG CẢM ỨNG Ở SINH VẬT TRONG CHĂN NUÔI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AFB84-97C4-54FB-5E32-23F1B90EB4F9}"/>
              </a:ext>
            </a:extLst>
          </p:cNvPr>
          <p:cNvSpPr txBox="1"/>
          <p:nvPr/>
        </p:nvSpPr>
        <p:spPr>
          <a:xfrm>
            <a:off x="195025" y="2355758"/>
            <a:ext cx="117716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230AE-34DC-AFA2-35FC-C14DBF77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3925417"/>
            <a:ext cx="4073525" cy="2253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34BC8-227A-7FC1-C32D-B25509D6B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894" y="3718956"/>
            <a:ext cx="3032314" cy="2460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F08BBA-74A2-A75B-CBF7-9A0FCB0EE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495" y="3718956"/>
            <a:ext cx="4210136" cy="23952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2696718" y="6114197"/>
            <a:ext cx="6864824" cy="717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ACB8D59-604E-AFD3-D34E-6EAE71ADF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44" y="1974706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80291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4" y="885086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2. TÌM HIỂU ỨNG DỤNG HIỆN TƯỢNG CẢM ỨNG Ở SINH VẬT TRONG CHĂN NUÔI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696827" y="5759355"/>
            <a:ext cx="8979436" cy="717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6D44D-ABE8-2B03-6159-8EDB3C77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12" y="2196731"/>
            <a:ext cx="5568287" cy="3562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09FC0-9887-28FF-E48D-D92335B16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2366109"/>
            <a:ext cx="4967785" cy="339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18" y="981114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430695" y="2544418"/>
            <a:ext cx="11396869" cy="28757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i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8309" y="1800497"/>
            <a:ext cx="57868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102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86"/>
            <a:ext cx="5042261" cy="50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9557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18" y="981114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430695" y="2292759"/>
            <a:ext cx="11396869" cy="12075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EFC9F-60B7-14A4-4979-5D8A105E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8" y="3579402"/>
            <a:ext cx="3226147" cy="325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20132-0E4B-6A11-4B10-E96CE0DF3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5" y="3579401"/>
            <a:ext cx="4103618" cy="3252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C2B2E-701E-4119-1002-E575B7AE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302" y="3579401"/>
            <a:ext cx="4361279" cy="32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0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18" y="981114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430695" y="2292759"/>
            <a:ext cx="11396869" cy="12075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0380B-A88E-2BBB-CD05-D90E2EFE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7" y="3500326"/>
            <a:ext cx="3631924" cy="332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E5F42-6223-F73F-D65E-370776B8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04" y="3515330"/>
            <a:ext cx="4412974" cy="345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692EFF-E77C-EE44-8878-6E4DE103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027" y="3515330"/>
            <a:ext cx="4412974" cy="35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18" y="981114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689113" y="2663687"/>
            <a:ext cx="11396869" cy="3432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34.4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18" y="981114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6117893" y="2402007"/>
            <a:ext cx="5968089" cy="42045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CC4CF-3D20-0711-6469-A930D875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730" y="2402006"/>
            <a:ext cx="3215269" cy="4204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9CE18-8AC8-3583-DAB1-84AE9D6D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24" y="2663687"/>
            <a:ext cx="2705100" cy="3942847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CF187876-7090-5B05-AE5F-9EDF98429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596" y="2292759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979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18" y="981114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6117893" y="2402007"/>
            <a:ext cx="5968089" cy="42045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C42A2-D8D8-8602-DB00-264F6863F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8" y="2402007"/>
            <a:ext cx="5854689" cy="4429868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90959360-D1CD-59DC-AB5D-B7AF1B45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696" y="2302697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840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26125"/>
            <a:ext cx="10880035" cy="13116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18" y="981114"/>
            <a:ext cx="121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72326-CDC2-BA23-84A3-5DD4FB727B03}"/>
              </a:ext>
            </a:extLst>
          </p:cNvPr>
          <p:cNvSpPr/>
          <p:nvPr/>
        </p:nvSpPr>
        <p:spPr>
          <a:xfrm>
            <a:off x="4726340" y="2292759"/>
            <a:ext cx="7465660" cy="48358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CB747-85C0-2F8F-5B05-30BD7912E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9" y="2402007"/>
            <a:ext cx="4506924" cy="4429867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35C0A4CC-2E51-FABF-4F21-5E6563733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943" y="2095321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5656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6126"/>
            <a:ext cx="12192000" cy="84851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0596" y="874643"/>
            <a:ext cx="5708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6C7BB-BA2F-EE9F-F869-1C83CE74C6FB}"/>
              </a:ext>
            </a:extLst>
          </p:cNvPr>
          <p:cNvSpPr txBox="1"/>
          <p:nvPr/>
        </p:nvSpPr>
        <p:spPr>
          <a:xfrm>
            <a:off x="225287" y="1459263"/>
            <a:ext cx="12072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(ở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A)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(ở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B)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012553-EBBF-19FA-E93A-5506C8999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908646"/>
              </p:ext>
            </p:extLst>
          </p:nvPr>
        </p:nvGraphicFramePr>
        <p:xfrm>
          <a:off x="417444" y="2556573"/>
          <a:ext cx="11357112" cy="4120990"/>
        </p:xfrm>
        <a:graphic>
          <a:graphicData uri="http://schemas.openxmlformats.org/drawingml/2006/table">
            <a:tbl>
              <a:tblPr firstRow="1" firstCol="1" bandRow="1"/>
              <a:tblGrid>
                <a:gridCol w="2678048">
                  <a:extLst>
                    <a:ext uri="{9D8B030D-6E8A-4147-A177-3AD203B41FA5}">
                      <a16:colId xmlns:a16="http://schemas.microsoft.com/office/drawing/2014/main" val="2968275106"/>
                    </a:ext>
                  </a:extLst>
                </a:gridCol>
                <a:gridCol w="7844178">
                  <a:extLst>
                    <a:ext uri="{9D8B030D-6E8A-4147-A177-3AD203B41FA5}">
                      <a16:colId xmlns:a16="http://schemas.microsoft.com/office/drawing/2014/main" val="232762764"/>
                    </a:ext>
                  </a:extLst>
                </a:gridCol>
                <a:gridCol w="834886">
                  <a:extLst>
                    <a:ext uri="{9D8B030D-6E8A-4147-A177-3AD203B41FA5}">
                      <a16:colId xmlns:a16="http://schemas.microsoft.com/office/drawing/2014/main" val="494241991"/>
                    </a:ext>
                  </a:extLst>
                </a:gridCol>
              </a:tblGrid>
              <a:tr h="3002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Lợi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ích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02989"/>
                  </a:ext>
                </a:extLst>
              </a:tr>
              <a:tr h="507877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102578"/>
                  </a:ext>
                </a:extLst>
              </a:tr>
              <a:tr h="507877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Đi vệ sinh đúng chỗ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nhờ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32878"/>
                  </a:ext>
                </a:extLst>
              </a:tr>
              <a:tr h="507877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Nghe hiệu lệnh là về chuồng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261346"/>
                  </a:ext>
                </a:extLst>
              </a:tr>
              <a:tr h="507877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Nghe hiệu lệnh là đến ăn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590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0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6126"/>
            <a:ext cx="12192000" cy="84851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0596" y="874643"/>
            <a:ext cx="5708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012553-EBBF-19FA-E93A-5506C8999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45525"/>
              </p:ext>
            </p:extLst>
          </p:nvPr>
        </p:nvGraphicFramePr>
        <p:xfrm>
          <a:off x="245165" y="1582529"/>
          <a:ext cx="11575773" cy="5017055"/>
        </p:xfrm>
        <a:graphic>
          <a:graphicData uri="http://schemas.openxmlformats.org/drawingml/2006/table">
            <a:tbl>
              <a:tblPr firstRow="1" firstCol="1" bandRow="1"/>
              <a:tblGrid>
                <a:gridCol w="2729609">
                  <a:extLst>
                    <a:ext uri="{9D8B030D-6E8A-4147-A177-3AD203B41FA5}">
                      <a16:colId xmlns:a16="http://schemas.microsoft.com/office/drawing/2014/main" val="2968275106"/>
                    </a:ext>
                  </a:extLst>
                </a:gridCol>
                <a:gridCol w="7995204">
                  <a:extLst>
                    <a:ext uri="{9D8B030D-6E8A-4147-A177-3AD203B41FA5}">
                      <a16:colId xmlns:a16="http://schemas.microsoft.com/office/drawing/2014/main" val="232762764"/>
                    </a:ext>
                  </a:extLst>
                </a:gridCol>
                <a:gridCol w="850960">
                  <a:extLst>
                    <a:ext uri="{9D8B030D-6E8A-4147-A177-3AD203B41FA5}">
                      <a16:colId xmlns:a16="http://schemas.microsoft.com/office/drawing/2014/main" val="494241991"/>
                    </a:ext>
                  </a:extLst>
                </a:gridCol>
              </a:tblGrid>
              <a:tr h="100341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02989"/>
                  </a:ext>
                </a:extLst>
              </a:tr>
              <a:tr h="1003411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1.b</a:t>
                      </a: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102578"/>
                  </a:ext>
                </a:extLst>
              </a:tr>
              <a:tr h="100341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Đi vệ sinh đúng chỗ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quen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2.c</a:t>
                      </a: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32878"/>
                  </a:ext>
                </a:extLst>
              </a:tr>
              <a:tr h="100341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Nghe hiệu lệnh là về chuồng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3.d</a:t>
                      </a: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261346"/>
                  </a:ext>
                </a:extLst>
              </a:tr>
              <a:tr h="100341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Nghe hiệu lệnh là đến ăn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lùa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4.a</a:t>
                      </a: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590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5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3900"/>
            <a:ext cx="12192000" cy="59672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0596" y="874643"/>
            <a:ext cx="570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6C7BB-BA2F-EE9F-F869-1C83CE74C6FB}"/>
              </a:ext>
            </a:extLst>
          </p:cNvPr>
          <p:cNvSpPr txBox="1"/>
          <p:nvPr/>
        </p:nvSpPr>
        <p:spPr>
          <a:xfrm>
            <a:off x="212035" y="1351540"/>
            <a:ext cx="120727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EDF1A-2155-6646-BEC3-7A6ACA224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119258"/>
              </p:ext>
            </p:extLst>
          </p:nvPr>
        </p:nvGraphicFramePr>
        <p:xfrm>
          <a:off x="0" y="2736535"/>
          <a:ext cx="12192000" cy="4249371"/>
        </p:xfrm>
        <a:graphic>
          <a:graphicData uri="http://schemas.openxmlformats.org/drawingml/2006/table">
            <a:tbl>
              <a:tblPr firstRow="1" firstCol="1" bandRow="1"/>
              <a:tblGrid>
                <a:gridCol w="7870424">
                  <a:extLst>
                    <a:ext uri="{9D8B030D-6E8A-4147-A177-3AD203B41FA5}">
                      <a16:colId xmlns:a16="http://schemas.microsoft.com/office/drawing/2014/main" val="1965971576"/>
                    </a:ext>
                  </a:extLst>
                </a:gridCol>
                <a:gridCol w="4321576">
                  <a:extLst>
                    <a:ext uri="{9D8B030D-6E8A-4147-A177-3AD203B41FA5}">
                      <a16:colId xmlns:a16="http://schemas.microsoft.com/office/drawing/2014/main" val="212887656"/>
                    </a:ext>
                  </a:extLst>
                </a:gridCol>
              </a:tblGrid>
              <a:tr h="8599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019629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hướng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228747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hướng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585809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 di cư về phương nam tránh rét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636223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Rễ cây tránh xa hóa chất độc hại với nó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941147"/>
                  </a:ext>
                </a:extLst>
              </a:tr>
              <a:tr h="594771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 yến cư trú và làm tổ ở những nơi ánh sáng rất yếu.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151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3900"/>
            <a:ext cx="12192000" cy="59672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0596" y="874643"/>
            <a:ext cx="570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EDF1A-2155-6646-BEC3-7A6ACA224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97287"/>
              </p:ext>
            </p:extLst>
          </p:nvPr>
        </p:nvGraphicFramePr>
        <p:xfrm>
          <a:off x="159026" y="1569369"/>
          <a:ext cx="12032974" cy="5224731"/>
        </p:xfrm>
        <a:graphic>
          <a:graphicData uri="http://schemas.openxmlformats.org/drawingml/2006/table">
            <a:tbl>
              <a:tblPr firstRow="1" firstCol="1" bandRow="1"/>
              <a:tblGrid>
                <a:gridCol w="6435026">
                  <a:extLst>
                    <a:ext uri="{9D8B030D-6E8A-4147-A177-3AD203B41FA5}">
                      <a16:colId xmlns:a16="http://schemas.microsoft.com/office/drawing/2014/main" val="1965971576"/>
                    </a:ext>
                  </a:extLst>
                </a:gridCol>
                <a:gridCol w="5597948">
                  <a:extLst>
                    <a:ext uri="{9D8B030D-6E8A-4147-A177-3AD203B41FA5}">
                      <a16:colId xmlns:a16="http://schemas.microsoft.com/office/drawing/2014/main" val="212887656"/>
                    </a:ext>
                  </a:extLst>
                </a:gridCol>
              </a:tblGrid>
              <a:tr h="8599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019629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hướng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Dùng đèn để bẫy côn trùng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228747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hướng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Dùng đèn để thu hút cá trong đánh bắt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585809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 di cư về phương nam tránh rét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 biết sự thay đổi về thời tiết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636223"/>
                  </a:ext>
                </a:extLst>
              </a:tr>
              <a:tr h="547516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Rễ cây tránh xa hóa chất độc hại với nó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hiện vùng đất nhiễm chất độc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941147"/>
                  </a:ext>
                </a:extLst>
              </a:tr>
              <a:tr h="594771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 yến cư trú và làm tổ ở những nơi ánh sáng rất yếu.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339" marR="46339" marT="46339" marB="46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151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5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1863" y="653453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24235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 HÌNH, ĐOÁN TÊN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6651" y="4501303"/>
            <a:ext cx="8007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00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56411" y="39189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966B5-5CFB-4626-3FAE-53F0DA500E99}"/>
              </a:ext>
            </a:extLst>
          </p:cNvPr>
          <p:cNvSpPr txBox="1"/>
          <p:nvPr/>
        </p:nvSpPr>
        <p:spPr>
          <a:xfrm>
            <a:off x="424070" y="912602"/>
            <a:ext cx="115691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1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56411" y="39189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5D2FF-1DDE-0266-4EA0-A6E980F2BE2E}"/>
              </a:ext>
            </a:extLst>
          </p:cNvPr>
          <p:cNvSpPr txBox="1"/>
          <p:nvPr/>
        </p:nvSpPr>
        <p:spPr>
          <a:xfrm>
            <a:off x="159026" y="823148"/>
            <a:ext cx="118341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1. 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70363-0BE7-7082-9C27-F19AC4F05BDB}"/>
              </a:ext>
            </a:extLst>
          </p:cNvPr>
          <p:cNvSpPr txBox="1"/>
          <p:nvPr/>
        </p:nvSpPr>
        <p:spPr>
          <a:xfrm>
            <a:off x="351182" y="2193482"/>
            <a:ext cx="4946943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l"/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E2B9A-1B81-5A96-0F43-0B14724EFAB2}"/>
              </a:ext>
            </a:extLst>
          </p:cNvPr>
          <p:cNvSpPr txBox="1"/>
          <p:nvPr/>
        </p:nvSpPr>
        <p:spPr>
          <a:xfrm>
            <a:off x="6893875" y="2158344"/>
            <a:ext cx="488342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l"/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BE5D5-96F4-3C44-50CC-37C4B0FFCFFB}"/>
              </a:ext>
            </a:extLst>
          </p:cNvPr>
          <p:cNvSpPr txBox="1"/>
          <p:nvPr/>
        </p:nvSpPr>
        <p:spPr>
          <a:xfrm>
            <a:off x="-13253" y="4797483"/>
            <a:ext cx="610925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</a:p>
          <a:p>
            <a:pPr algn="l"/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F87D6-ED5F-0DBF-B0DB-F5349AA519F6}"/>
              </a:ext>
            </a:extLst>
          </p:cNvPr>
          <p:cNvSpPr txBox="1"/>
          <p:nvPr/>
        </p:nvSpPr>
        <p:spPr>
          <a:xfrm>
            <a:off x="6280962" y="4810685"/>
            <a:ext cx="610925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</a:p>
          <a:p>
            <a:pPr algn="l"/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56411" y="39189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966B5-5CFB-4626-3FAE-53F0DA500E99}"/>
              </a:ext>
            </a:extLst>
          </p:cNvPr>
          <p:cNvSpPr txBox="1"/>
          <p:nvPr/>
        </p:nvSpPr>
        <p:spPr>
          <a:xfrm>
            <a:off x="424070" y="912602"/>
            <a:ext cx="115691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2. 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56411" y="39189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04970-E59E-145B-56F2-7829CA71D2AE}"/>
              </a:ext>
            </a:extLst>
          </p:cNvPr>
          <p:cNvSpPr txBox="1"/>
          <p:nvPr/>
        </p:nvSpPr>
        <p:spPr>
          <a:xfrm>
            <a:off x="477078" y="780007"/>
            <a:ext cx="1142337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80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FCB48AC-30C0-2890-C8DE-CDC1B43BE7E7}"/>
              </a:ext>
            </a:extLst>
          </p:cNvPr>
          <p:cNvSpPr/>
          <p:nvPr/>
        </p:nvSpPr>
        <p:spPr>
          <a:xfrm>
            <a:off x="0" y="0"/>
            <a:ext cx="12192000" cy="133847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18322E-101A-B5B4-2B90-D8AAF0702DD3}"/>
              </a:ext>
            </a:extLst>
          </p:cNvPr>
          <p:cNvSpPr/>
          <p:nvPr/>
        </p:nvSpPr>
        <p:spPr>
          <a:xfrm>
            <a:off x="2372139" y="1351721"/>
            <a:ext cx="6387548" cy="108667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HƯỚNG DẪN VỀ NHÀ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699D2-8C8D-0D31-309E-0A3EFC8D1E8F}"/>
              </a:ext>
            </a:extLst>
          </p:cNvPr>
          <p:cNvSpPr/>
          <p:nvPr/>
        </p:nvSpPr>
        <p:spPr>
          <a:xfrm>
            <a:off x="265043" y="3140765"/>
            <a:ext cx="2782958" cy="269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HOÀN THÀNH BÀI TẬP PHẦN VẬN DỤNG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231D1A-15B8-8C64-05FC-D0A36AC23D30}"/>
              </a:ext>
            </a:extLst>
          </p:cNvPr>
          <p:cNvSpPr/>
          <p:nvPr/>
        </p:nvSpPr>
        <p:spPr>
          <a:xfrm>
            <a:off x="8097078" y="2796210"/>
            <a:ext cx="3564835" cy="3485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- HỌC BÀI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- CHUẨN BỊ BÀI MỚI 35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15CDED6-BB78-F071-012F-249CD9491D80}"/>
              </a:ext>
            </a:extLst>
          </p:cNvPr>
          <p:cNvSpPr/>
          <p:nvPr/>
        </p:nvSpPr>
        <p:spPr>
          <a:xfrm>
            <a:off x="3511826" y="2570922"/>
            <a:ext cx="4108174" cy="34853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ÔN LẠI 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487845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647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5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7" y="2586447"/>
            <a:ext cx="4075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pic>
        <p:nvPicPr>
          <p:cNvPr id="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ây mướp">
            <a:extLst>
              <a:ext uri="{FF2B5EF4-FFF2-40B4-BE49-F238E27FC236}">
                <a16:creationId xmlns:a16="http://schemas.microsoft.com/office/drawing/2014/main" id="{9F2A864D-C267-1463-95B2-1F1D7A0FD0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487" y="1490447"/>
            <a:ext cx="7341704" cy="4532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B74397-BA0C-B2EE-EF06-95406169038F}"/>
              </a:ext>
            </a:extLst>
          </p:cNvPr>
          <p:cNvSpPr/>
          <p:nvPr/>
        </p:nvSpPr>
        <p:spPr>
          <a:xfrm>
            <a:off x="4983479" y="6022742"/>
            <a:ext cx="5950225" cy="644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03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" y="2638699"/>
            <a:ext cx="56309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…….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233F6-AE43-23A0-6FA7-187D59799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48" y="1490448"/>
            <a:ext cx="5805011" cy="44071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FFD401-E323-CE32-4B70-7BCE481660CB}"/>
              </a:ext>
            </a:extLst>
          </p:cNvPr>
          <p:cNvSpPr/>
          <p:nvPr/>
        </p:nvSpPr>
        <p:spPr>
          <a:xfrm>
            <a:off x="7951305" y="5897554"/>
            <a:ext cx="3750366" cy="769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7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6518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6776" y="6056947"/>
            <a:ext cx="5049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leo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53AED7-200E-063B-22E7-EFE37209C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99222"/>
            <a:ext cx="7209948" cy="47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636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12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887598"/>
            <a:ext cx="1188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65801-FD58-C796-DA72-CDCE4F59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57" y="2194189"/>
            <a:ext cx="3281487" cy="2916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0B27B-4FBE-52CE-ED55-D6E04252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291" y="2154425"/>
            <a:ext cx="4071106" cy="2996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57F65-7A79-E3DE-7376-AB13020A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144" y="2150504"/>
            <a:ext cx="3833559" cy="29135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449E8-22D7-E6F5-A169-FDC65C539F42}"/>
              </a:ext>
            </a:extLst>
          </p:cNvPr>
          <p:cNvSpPr txBox="1"/>
          <p:nvPr/>
        </p:nvSpPr>
        <p:spPr>
          <a:xfrm>
            <a:off x="0" y="5066075"/>
            <a:ext cx="122145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32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287" y="191226"/>
            <a:ext cx="115293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mồi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,…Con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– 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34: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57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113" y="151555"/>
            <a:ext cx="10880035" cy="153147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34: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HIỆN TƯỢNG CẢM ỨNG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SINH VẬT VÀO THỰC TIỆN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11" y="2494435"/>
            <a:ext cx="341680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 BÀI HỌC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8904" y="1801938"/>
            <a:ext cx="7882785" cy="1138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 TÌM HIỂU ỨNG DỤNG HIỆN TƯỢNG CẢM ỨNG Ở SINH VẬT TRONG TRỒNG TRỌT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804CE4-D9FC-5CA7-B782-03DC66811E41}"/>
              </a:ext>
            </a:extLst>
          </p:cNvPr>
          <p:cNvSpPr txBox="1"/>
          <p:nvPr/>
        </p:nvSpPr>
        <p:spPr>
          <a:xfrm>
            <a:off x="3988904" y="3307966"/>
            <a:ext cx="7882785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2. 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ỨNG DỤNG HIỆN TƯỢNG CẢM ỨNG Ở SINH VẬT TRONG CHĂN NUÔI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19D521-DEB8-0C69-A813-53973821C03F}"/>
              </a:ext>
            </a:extLst>
          </p:cNvPr>
          <p:cNvSpPr txBox="1"/>
          <p:nvPr/>
        </p:nvSpPr>
        <p:spPr>
          <a:xfrm>
            <a:off x="3988904" y="4813995"/>
            <a:ext cx="7882785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TÌM HIỂU ỨNG DỤNG HIỆN TƯỢNG CẢM ỨNG Ở SINH VẬT TRONG HỌC TẬP VÀ ĐỜI SỐNG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73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1015</TotalTime>
  <Words>2601</Words>
  <Application>Microsoft Office PowerPoint</Application>
  <PresentationFormat>Widescreen</PresentationFormat>
  <Paragraphs>246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2021-04-19T03:59:13Z</dcterms:created>
  <dcterms:modified xsi:type="dcterms:W3CDTF">2022-07-10T14:17:10Z</dcterms:modified>
</cp:coreProperties>
</file>