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5" r:id="rId3"/>
    <p:sldId id="268" r:id="rId4"/>
    <p:sldId id="276" r:id="rId5"/>
    <p:sldId id="277" r:id="rId6"/>
    <p:sldId id="336" r:id="rId7"/>
    <p:sldId id="278" r:id="rId8"/>
    <p:sldId id="279" r:id="rId9"/>
    <p:sldId id="325" r:id="rId10"/>
    <p:sldId id="269" r:id="rId11"/>
    <p:sldId id="337" r:id="rId12"/>
    <p:sldId id="338" r:id="rId13"/>
    <p:sldId id="344" r:id="rId14"/>
    <p:sldId id="345" r:id="rId15"/>
    <p:sldId id="340" r:id="rId16"/>
    <p:sldId id="339" r:id="rId17"/>
    <p:sldId id="341" r:id="rId18"/>
    <p:sldId id="326" r:id="rId19"/>
    <p:sldId id="327" r:id="rId20"/>
    <p:sldId id="342" r:id="rId21"/>
    <p:sldId id="343" r:id="rId22"/>
    <p:sldId id="317" r:id="rId23"/>
    <p:sldId id="285" r:id="rId24"/>
    <p:sldId id="301" r:id="rId25"/>
    <p:sldId id="286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44485" y="-1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</a:t>
            </a:r>
            <a:r>
              <a:rPr lang="en-US" sz="1600" b="1" baseline="0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prstClr val="white"/>
                </a:solidFill>
              </a:rPr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5"/>
            <a:ext cx="12192000" cy="6838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552" y="2210157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Every Day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Lesson 2b: Grammar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41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0385"/>
            <a:ext cx="12191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★★ </a:t>
            </a:r>
            <a:r>
              <a:rPr lang="en-US" sz="3600" b="1" dirty="0">
                <a:solidFill>
                  <a:schemeClr val="accent1"/>
                </a:solidFill>
              </a:rPr>
              <a:t>Fill in the gaps with </a:t>
            </a:r>
            <a:r>
              <a:rPr lang="en-US" sz="3600" b="1" i="1" dirty="0">
                <a:solidFill>
                  <a:schemeClr val="accent1"/>
                </a:solidFill>
              </a:rPr>
              <a:t>don’t</a:t>
            </a:r>
            <a:r>
              <a:rPr lang="en-US" sz="3600" b="1" dirty="0">
                <a:solidFill>
                  <a:schemeClr val="accent1"/>
                </a:solidFill>
              </a:rPr>
              <a:t> or </a:t>
            </a:r>
            <a:r>
              <a:rPr lang="en-US" sz="3600" b="1" i="1" dirty="0">
                <a:solidFill>
                  <a:schemeClr val="accent1"/>
                </a:solidFill>
              </a:rPr>
              <a:t>doesn’t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1 Sean ____________ play video games.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2 We ____________ walk to school.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3 Louisa ____________ have dinner at 8:00.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4 You ____________ wash the dog on Friday.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5 Nigel and Boris ___________ speak Spanish.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3942" y="1280862"/>
            <a:ext cx="19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doesn’t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089574"/>
            <a:ext cx="19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5182" y="2913034"/>
            <a:ext cx="19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doesn’t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9698" y="3750122"/>
            <a:ext cx="19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5810" y="4573582"/>
            <a:ext cx="19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71339" y="1808600"/>
            <a:ext cx="7807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56591" y="2630710"/>
            <a:ext cx="564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71339" y="3469779"/>
            <a:ext cx="10436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0835" y="4294101"/>
            <a:ext cx="564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6591" y="5107345"/>
            <a:ext cx="271338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12829" y="5442853"/>
            <a:ext cx="199208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Extra </a:t>
            </a:r>
            <a:r>
              <a:rPr lang="en-US" sz="2400" b="1" dirty="0" err="1">
                <a:solidFill>
                  <a:schemeClr val="bg1"/>
                </a:solidFill>
              </a:rPr>
              <a:t>Practise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WB, P. 23</a:t>
            </a:r>
          </a:p>
        </p:txBody>
      </p:sp>
    </p:spTree>
    <p:extLst>
      <p:ext uri="{BB962C8B-B14F-4D97-AF65-F5344CB8AC3E}">
        <p14:creationId xmlns:p14="http://schemas.microsoft.com/office/powerpoint/2010/main" val="4453121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1235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4 Read the theory box. Complete the sentences using the verbs in the list in the negative form.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7686" y="1791564"/>
            <a:ext cx="658353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• go • have • like • start • prepare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43937"/>
            <a:ext cx="12370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1 Chris _____________ Music.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2 They _____________ dinner at 4:00 p.m.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3 Lessons ___________ at 8:00 p.m.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4 He __________ to school on Saturdays.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5 My mum _____________ lunch for us. We have lunch at school.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6215" y="2432121"/>
            <a:ext cx="416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doesn’t like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3436" y="4069665"/>
            <a:ext cx="310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7370" y="3253322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don’t have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926" y="4888642"/>
            <a:ext cx="277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doesn’t 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7836" y="5715250"/>
            <a:ext cx="319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doesn’t prepare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72750" y="3003938"/>
            <a:ext cx="818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1504" y="3835821"/>
            <a:ext cx="747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52228" y="4635292"/>
            <a:ext cx="1365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2008" y="5472318"/>
            <a:ext cx="412474" cy="1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47260" y="6303859"/>
            <a:ext cx="15902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242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17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 </a:t>
            </a:r>
            <a:r>
              <a:rPr lang="en-US" sz="3600" dirty="0">
                <a:solidFill>
                  <a:srgbClr val="0070C0"/>
                </a:solidFill>
                <a:latin typeface="ZapfDingbatsStd"/>
              </a:rPr>
              <a:t>★★</a:t>
            </a:r>
            <a:r>
              <a:rPr lang="en-US" sz="3600" dirty="0">
                <a:solidFill>
                  <a:srgbClr val="00E6B3"/>
                </a:solidFill>
                <a:latin typeface="ZapfDingbatsStd"/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Put the verbs in brackets into the Present Simple.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48114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1 Julia _____________ (brush) her teeth in the morning.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2 The children ____ (do) their homework after school.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3 George _____________ (not/have) lunch at school.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4 We ____ (go) to bed at 9:30 p.m.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5 They ____________ (not/play) tennis.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9713" y="1325722"/>
            <a:ext cx="21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brushes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2787" y="2163522"/>
            <a:ext cx="21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2686" y="2979734"/>
            <a:ext cx="27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doesn’t have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9516" y="3794224"/>
            <a:ext cx="21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8617" y="4622759"/>
            <a:ext cx="219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don’t play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22910" y="1908673"/>
            <a:ext cx="7747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556591" y="2722402"/>
            <a:ext cx="2221396" cy="3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591" y="3561521"/>
            <a:ext cx="1302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56591" y="4400550"/>
            <a:ext cx="564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56591" y="5201478"/>
            <a:ext cx="824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12829" y="5442853"/>
            <a:ext cx="199208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23</a:t>
            </a:r>
          </a:p>
        </p:txBody>
      </p:sp>
    </p:spTree>
    <p:extLst>
      <p:ext uri="{BB962C8B-B14F-4D97-AF65-F5344CB8AC3E}">
        <p14:creationId xmlns:p14="http://schemas.microsoft.com/office/powerpoint/2010/main" val="41349221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4" y="616526"/>
            <a:ext cx="1164771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16 </a:t>
            </a:r>
            <a:r>
              <a:rPr lang="en-US" sz="3200" dirty="0">
                <a:solidFill>
                  <a:srgbClr val="0070C0"/>
                </a:solidFill>
              </a:rPr>
              <a:t>★★ </a:t>
            </a:r>
            <a:r>
              <a:rPr lang="en-US" sz="3200" b="1" dirty="0">
                <a:solidFill>
                  <a:srgbClr val="0070C0"/>
                </a:solidFill>
              </a:rPr>
              <a:t>Put the verbs in brackets into the </a:t>
            </a:r>
            <a:r>
              <a:rPr lang="en-US" sz="3200" b="1" i="1" dirty="0">
                <a:solidFill>
                  <a:srgbClr val="0070C0"/>
                </a:solidFill>
              </a:rPr>
              <a:t>Present Simple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2800" dirty="0"/>
              <a:t>Hi Laura,</a:t>
            </a:r>
          </a:p>
          <a:p>
            <a:r>
              <a:rPr lang="en-US" sz="2800" dirty="0"/>
              <a:t>My name </a:t>
            </a:r>
            <a:r>
              <a:rPr lang="en-US" sz="2800" b="1" dirty="0"/>
              <a:t>1) </a:t>
            </a:r>
            <a:r>
              <a:rPr lang="en-US" sz="2000" dirty="0"/>
              <a:t>_________ </a:t>
            </a:r>
            <a:r>
              <a:rPr lang="en-US" sz="2800" b="1" dirty="0"/>
              <a:t>(be) </a:t>
            </a:r>
            <a:r>
              <a:rPr lang="en-US" sz="2800" dirty="0"/>
              <a:t>Sue. I am 11 years old and I </a:t>
            </a:r>
            <a:r>
              <a:rPr lang="en-US" sz="2800" b="1" dirty="0"/>
              <a:t>2) </a:t>
            </a:r>
            <a:r>
              <a:rPr lang="en-US" sz="2000" dirty="0"/>
              <a:t>_________ </a:t>
            </a:r>
            <a:r>
              <a:rPr lang="en-US" sz="2800" b="1" dirty="0"/>
              <a:t>(live) </a:t>
            </a:r>
            <a:r>
              <a:rPr lang="en-US" sz="2800" dirty="0"/>
              <a:t>in York, UK. I </a:t>
            </a:r>
            <a:r>
              <a:rPr lang="en-US" sz="2800" b="1" dirty="0"/>
              <a:t>3) </a:t>
            </a:r>
            <a:r>
              <a:rPr lang="en-US" sz="2000" dirty="0"/>
              <a:t>_________________ </a:t>
            </a:r>
            <a:r>
              <a:rPr lang="en-US" sz="2800" b="1" dirty="0"/>
              <a:t>(have got) </a:t>
            </a:r>
            <a:r>
              <a:rPr lang="en-US" sz="2800" dirty="0"/>
              <a:t>one brother. My brother is very good at sport. He </a:t>
            </a:r>
            <a:r>
              <a:rPr lang="en-US" sz="2800" b="1" dirty="0"/>
              <a:t>4) </a:t>
            </a:r>
            <a:r>
              <a:rPr lang="en-US" sz="2000" dirty="0"/>
              <a:t>_________ </a:t>
            </a:r>
            <a:r>
              <a:rPr lang="en-US" sz="2800" b="1" dirty="0"/>
              <a:t>(play) </a:t>
            </a:r>
            <a:r>
              <a:rPr lang="en-US" sz="2800" dirty="0"/>
              <a:t>in the school basketball team. They </a:t>
            </a:r>
            <a:r>
              <a:rPr lang="en-US" sz="2800" b="1" dirty="0"/>
              <a:t>5) </a:t>
            </a:r>
            <a:r>
              <a:rPr lang="en-US" sz="2000" dirty="0"/>
              <a:t>_________ </a:t>
            </a:r>
            <a:r>
              <a:rPr lang="en-US" sz="2800" b="1" dirty="0"/>
              <a:t>(</a:t>
            </a:r>
            <a:r>
              <a:rPr lang="en-US" sz="2800" b="1" dirty="0" err="1"/>
              <a:t>practise</a:t>
            </a:r>
            <a:r>
              <a:rPr lang="en-US" sz="2800" b="1" dirty="0"/>
              <a:t>) </a:t>
            </a:r>
            <a:r>
              <a:rPr lang="en-US" sz="2800" dirty="0"/>
              <a:t>every afternoon. I </a:t>
            </a:r>
            <a:r>
              <a:rPr lang="en-US" sz="2800" b="1" dirty="0"/>
              <a:t>6) </a:t>
            </a:r>
            <a:r>
              <a:rPr lang="en-US" sz="2000" dirty="0"/>
              <a:t>________________ </a:t>
            </a:r>
            <a:r>
              <a:rPr lang="en-US" sz="2800" b="1" dirty="0"/>
              <a:t>(not/like) </a:t>
            </a:r>
            <a:r>
              <a:rPr lang="en-US" sz="2800" dirty="0"/>
              <a:t>sport. I </a:t>
            </a:r>
            <a:r>
              <a:rPr lang="en-US" sz="2800" b="1" dirty="0"/>
              <a:t>7) </a:t>
            </a:r>
            <a:r>
              <a:rPr lang="en-US" sz="2000" dirty="0"/>
              <a:t>_________ </a:t>
            </a:r>
            <a:r>
              <a:rPr lang="en-US" sz="2800" b="1" dirty="0"/>
              <a:t>(draw) </a:t>
            </a:r>
            <a:r>
              <a:rPr lang="en-US" sz="2800" dirty="0"/>
              <a:t>well and I also </a:t>
            </a:r>
            <a:r>
              <a:rPr lang="en-US" sz="2800" b="1" dirty="0"/>
              <a:t>8) </a:t>
            </a:r>
            <a:r>
              <a:rPr lang="en-US" sz="2000" dirty="0"/>
              <a:t>_________ </a:t>
            </a:r>
            <a:r>
              <a:rPr lang="en-US" sz="2800" b="1" dirty="0"/>
              <a:t>(play) </a:t>
            </a:r>
            <a:r>
              <a:rPr lang="en-US" sz="2800" dirty="0"/>
              <a:t>the guitar. I really </a:t>
            </a:r>
            <a:r>
              <a:rPr lang="en-US" sz="2800" b="1" dirty="0"/>
              <a:t>9) </a:t>
            </a:r>
            <a:r>
              <a:rPr lang="en-US" sz="2000" dirty="0"/>
              <a:t>_________ </a:t>
            </a:r>
            <a:r>
              <a:rPr lang="en-US" sz="2800" b="1" dirty="0"/>
              <a:t>(enjoy) </a:t>
            </a:r>
            <a:r>
              <a:rPr lang="en-US" sz="2800" dirty="0"/>
              <a:t>it but I </a:t>
            </a:r>
            <a:r>
              <a:rPr lang="en-US" sz="2800" b="1" dirty="0"/>
              <a:t>10) </a:t>
            </a:r>
            <a:r>
              <a:rPr lang="en-US" sz="2000" dirty="0"/>
              <a:t>____________ </a:t>
            </a:r>
            <a:r>
              <a:rPr lang="en-US" sz="2800" b="1" dirty="0"/>
              <a:t>(not/be) </a:t>
            </a:r>
            <a:r>
              <a:rPr lang="en-US" sz="2800" dirty="0"/>
              <a:t>very good at it. What about you? </a:t>
            </a:r>
            <a:r>
              <a:rPr lang="en-US" sz="2800" b="1" dirty="0"/>
              <a:t>11) </a:t>
            </a:r>
            <a:r>
              <a:rPr lang="en-US" sz="2800" dirty="0"/>
              <a:t>________</a:t>
            </a:r>
            <a:r>
              <a:rPr lang="en-US" sz="2800" b="1" dirty="0"/>
              <a:t> </a:t>
            </a:r>
            <a:r>
              <a:rPr lang="en-US" sz="2000" dirty="0"/>
              <a:t>____________________ </a:t>
            </a:r>
            <a:r>
              <a:rPr lang="en-US" sz="2800" b="1" dirty="0"/>
              <a:t>(you/have got) </a:t>
            </a:r>
            <a:r>
              <a:rPr lang="en-US" sz="2800" dirty="0"/>
              <a:t>any brothers or sisters? What </a:t>
            </a:r>
            <a:r>
              <a:rPr lang="en-US" sz="2800" b="1" dirty="0"/>
              <a:t>12) </a:t>
            </a:r>
            <a:r>
              <a:rPr lang="en-US" sz="2000" dirty="0"/>
              <a:t>__________________________ </a:t>
            </a:r>
            <a:r>
              <a:rPr lang="en-US" sz="2800" b="1" dirty="0"/>
              <a:t>(you/do) </a:t>
            </a:r>
            <a:r>
              <a:rPr lang="en-US" sz="2800" dirty="0"/>
              <a:t>in your free time?</a:t>
            </a:r>
          </a:p>
          <a:p>
            <a:r>
              <a:rPr lang="en-US" sz="2800" dirty="0"/>
              <a:t>Write back and tell me.</a:t>
            </a:r>
          </a:p>
          <a:p>
            <a:r>
              <a:rPr lang="en-US" sz="2800" dirty="0"/>
              <a:t>Sue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7515" y="5481348"/>
            <a:ext cx="199208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Extra </a:t>
            </a:r>
            <a:r>
              <a:rPr lang="en-US" sz="2400" b="1" dirty="0" err="1">
                <a:solidFill>
                  <a:schemeClr val="bg1"/>
                </a:solidFill>
              </a:rPr>
              <a:t>Practise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WB, P. 66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6891" y="1409544"/>
            <a:ext cx="173082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387" y="1409543"/>
            <a:ext cx="173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live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31" y="1850735"/>
            <a:ext cx="216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have got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3179" y="2265455"/>
            <a:ext cx="216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plays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8549" y="2220306"/>
            <a:ext cx="216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practise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417" y="2687657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don’t like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29799" y="2685617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draw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092" y="3120852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play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6414" y="3120852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enjoy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34800" y="3557447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Have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7606" y="3557447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am not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801" y="3975578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you got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477" y="4416769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do you do</a:t>
            </a:r>
          </a:p>
        </p:txBody>
      </p:sp>
    </p:spTree>
    <p:extLst>
      <p:ext uri="{BB962C8B-B14F-4D97-AF65-F5344CB8AC3E}">
        <p14:creationId xmlns:p14="http://schemas.microsoft.com/office/powerpoint/2010/main" val="3592211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7843" y="3918856"/>
            <a:ext cx="345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Production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05255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212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5. What do/don’t you do on Sundays? Use the phrases in the list to write sentences. Tell your partner.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52455"/>
            <a:ext cx="69772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• have breakfast at 8:00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have lunch with my family at 12:00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prepare dinner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eat at a restaurant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go to the cinema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play football in the park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meet my friends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4714" y="3414449"/>
            <a:ext cx="4542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On Sundays, I don’t have breakfast at 8:00. I have breakfast at 9:00</a:t>
            </a:r>
          </a:p>
        </p:txBody>
      </p:sp>
    </p:spTree>
    <p:extLst>
      <p:ext uri="{BB962C8B-B14F-4D97-AF65-F5344CB8AC3E}">
        <p14:creationId xmlns:p14="http://schemas.microsoft.com/office/powerpoint/2010/main" val="41972277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2591" y="3682882"/>
            <a:ext cx="3260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Prepositions of time  </a:t>
            </a:r>
          </a:p>
        </p:txBody>
      </p:sp>
    </p:spTree>
    <p:extLst>
      <p:ext uri="{BB962C8B-B14F-4D97-AF65-F5344CB8AC3E}">
        <p14:creationId xmlns:p14="http://schemas.microsoft.com/office/powerpoint/2010/main" val="924630854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08721" y="1264842"/>
            <a:ext cx="5655365" cy="264380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Students don’t go to school ____ Sunday.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42992" y="1197952"/>
            <a:ext cx="5993296" cy="237545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My mother always gets up ___ 6:00 a.m.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683565" y="3841761"/>
            <a:ext cx="6182140" cy="2415209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do you do ____ the evening?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8958" y="2478788"/>
            <a:ext cx="70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7713" y="2293740"/>
            <a:ext cx="65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7269" y="4412670"/>
            <a:ext cx="66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8129" y="397565"/>
            <a:ext cx="778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Complete the sentences with </a:t>
            </a:r>
            <a:r>
              <a:rPr lang="en-US" sz="3600" b="1" i="1" dirty="0">
                <a:solidFill>
                  <a:schemeClr val="accent1"/>
                </a:solidFill>
              </a:rPr>
              <a:t>in, on, at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4462670" y="4970823"/>
            <a:ext cx="2623929" cy="690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4638" y="2586748"/>
            <a:ext cx="1759227" cy="646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93695" y="2388593"/>
            <a:ext cx="1858617" cy="690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4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3249" y="540890"/>
            <a:ext cx="6797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Prepositions of time (at, on, in)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00665"/>
              </p:ext>
            </p:extLst>
          </p:nvPr>
        </p:nvGraphicFramePr>
        <p:xfrm>
          <a:off x="0" y="1248776"/>
          <a:ext cx="12192000" cy="518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6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0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</a:rPr>
                        <a:t>At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</a:rPr>
                        <a:t>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</a:rPr>
                        <a:t>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7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948071"/>
            <a:ext cx="34588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time</a:t>
            </a:r>
            <a:r>
              <a:rPr lang="en-US" sz="3400" dirty="0"/>
              <a:t>: </a:t>
            </a:r>
            <a:r>
              <a:rPr lang="en-US" sz="3400" u="sng" dirty="0"/>
              <a:t>at</a:t>
            </a:r>
            <a:r>
              <a:rPr lang="en-US" sz="3400" dirty="0"/>
              <a:t> 7 o’clock </a:t>
            </a:r>
          </a:p>
          <a:p>
            <a:r>
              <a:rPr lang="en-US" sz="3400" dirty="0">
                <a:solidFill>
                  <a:srgbClr val="FF0000"/>
                </a:solidFill>
              </a:rPr>
              <a:t>holidays</a:t>
            </a:r>
            <a:r>
              <a:rPr lang="en-US" sz="3400" dirty="0"/>
              <a:t>: </a:t>
            </a:r>
            <a:r>
              <a:rPr lang="en-US" sz="3400" u="sng" dirty="0"/>
              <a:t>at</a:t>
            </a:r>
            <a:r>
              <a:rPr lang="en-US" sz="3400" dirty="0"/>
              <a:t> Easter,</a:t>
            </a:r>
          </a:p>
          <a:p>
            <a:r>
              <a:rPr lang="en-US" sz="3400" u="sng" dirty="0"/>
              <a:t>at</a:t>
            </a:r>
            <a:r>
              <a:rPr lang="en-US" sz="3400" dirty="0"/>
              <a:t> Christmas</a:t>
            </a:r>
          </a:p>
          <a:p>
            <a:r>
              <a:rPr lang="en-US" sz="3400" dirty="0">
                <a:solidFill>
                  <a:srgbClr val="FF0000"/>
                </a:solidFill>
              </a:rPr>
              <a:t>in the expressions:</a:t>
            </a:r>
          </a:p>
          <a:p>
            <a:r>
              <a:rPr lang="en-US" sz="3400" u="sng" dirty="0"/>
              <a:t>at</a:t>
            </a:r>
            <a:r>
              <a:rPr lang="en-US" sz="3400" dirty="0"/>
              <a:t> noon, </a:t>
            </a:r>
            <a:r>
              <a:rPr lang="en-US" sz="3400" u="sng" dirty="0"/>
              <a:t>at</a:t>
            </a:r>
            <a:r>
              <a:rPr lang="en-US" sz="3400" dirty="0"/>
              <a:t> the</a:t>
            </a:r>
          </a:p>
          <a:p>
            <a:r>
              <a:rPr lang="en-US" sz="3400" dirty="0"/>
              <a:t>weekend, </a:t>
            </a:r>
            <a:r>
              <a:rPr lang="en-US" sz="3400" u="sng" dirty="0"/>
              <a:t>at</a:t>
            </a:r>
            <a:r>
              <a:rPr lang="en-US" sz="3400" dirty="0"/>
              <a:t>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817" y="1948071"/>
            <a:ext cx="37967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days</a:t>
            </a:r>
            <a:r>
              <a:rPr lang="en-US" sz="3400" dirty="0"/>
              <a:t>: </a:t>
            </a:r>
            <a:r>
              <a:rPr lang="en-US" sz="3400" u="sng" dirty="0"/>
              <a:t>on</a:t>
            </a:r>
            <a:r>
              <a:rPr lang="en-US" sz="3400" dirty="0"/>
              <a:t> Monday,</a:t>
            </a:r>
          </a:p>
          <a:p>
            <a:r>
              <a:rPr lang="en-US" sz="3400" u="sng" dirty="0"/>
              <a:t>on</a:t>
            </a:r>
            <a:r>
              <a:rPr lang="en-US" sz="3400" dirty="0"/>
              <a:t> New Year’s Day</a:t>
            </a:r>
          </a:p>
          <a:p>
            <a:r>
              <a:rPr lang="en-US" sz="3400" dirty="0">
                <a:solidFill>
                  <a:srgbClr val="FF0000"/>
                </a:solidFill>
              </a:rPr>
              <a:t>dates</a:t>
            </a:r>
            <a:r>
              <a:rPr lang="en-US" sz="3400" dirty="0"/>
              <a:t>: </a:t>
            </a:r>
            <a:r>
              <a:rPr lang="en-US" sz="3400" u="sng" dirty="0"/>
              <a:t>on</a:t>
            </a:r>
            <a:r>
              <a:rPr lang="en-US" sz="3400" dirty="0"/>
              <a:t> 2</a:t>
            </a:r>
            <a:r>
              <a:rPr lang="en-US" sz="3400" baseline="30000" dirty="0"/>
              <a:t>nd</a:t>
            </a:r>
            <a:r>
              <a:rPr lang="en-US" sz="3400" dirty="0"/>
              <a:t> August </a:t>
            </a:r>
          </a:p>
          <a:p>
            <a:r>
              <a:rPr lang="en-US" sz="3400" dirty="0">
                <a:solidFill>
                  <a:srgbClr val="FF0000"/>
                </a:solidFill>
              </a:rPr>
              <a:t>part of a particular</a:t>
            </a:r>
          </a:p>
          <a:p>
            <a:r>
              <a:rPr lang="en-US" sz="3400" dirty="0">
                <a:solidFill>
                  <a:srgbClr val="FF0000"/>
                </a:solidFill>
              </a:rPr>
              <a:t>day: </a:t>
            </a:r>
            <a:r>
              <a:rPr lang="en-US" sz="3400" u="sng" dirty="0"/>
              <a:t>on</a:t>
            </a:r>
            <a:r>
              <a:rPr lang="en-US" sz="3400" dirty="0"/>
              <a:t> Friday night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5381" y="1948071"/>
            <a:ext cx="49795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months</a:t>
            </a:r>
            <a:r>
              <a:rPr lang="en-US" sz="3400" dirty="0"/>
              <a:t>: </a:t>
            </a:r>
            <a:r>
              <a:rPr lang="en-US" sz="3400" u="sng" dirty="0"/>
              <a:t>in</a:t>
            </a:r>
            <a:r>
              <a:rPr lang="en-US" sz="3400" dirty="0"/>
              <a:t> January</a:t>
            </a:r>
          </a:p>
          <a:p>
            <a:r>
              <a:rPr lang="en-US" sz="3400" dirty="0">
                <a:solidFill>
                  <a:srgbClr val="FF0000"/>
                </a:solidFill>
              </a:rPr>
              <a:t>seasons</a:t>
            </a:r>
            <a:r>
              <a:rPr lang="en-US" sz="3400" dirty="0"/>
              <a:t>: </a:t>
            </a:r>
            <a:r>
              <a:rPr lang="en-US" sz="3400" u="sng" dirty="0"/>
              <a:t>in</a:t>
            </a:r>
            <a:r>
              <a:rPr lang="en-US" sz="3400" dirty="0"/>
              <a:t> the winter/ spring/summer/autumn</a:t>
            </a:r>
          </a:p>
          <a:p>
            <a:r>
              <a:rPr lang="en-US" sz="3400" dirty="0">
                <a:solidFill>
                  <a:srgbClr val="FF0000"/>
                </a:solidFill>
              </a:rPr>
              <a:t>in the expressions: </a:t>
            </a:r>
          </a:p>
          <a:p>
            <a:r>
              <a:rPr lang="en-US" sz="3400" u="sng" dirty="0"/>
              <a:t>in</a:t>
            </a:r>
            <a:r>
              <a:rPr lang="en-US" sz="3400" dirty="0"/>
              <a:t> the morning/afternoon/ evening, </a:t>
            </a:r>
            <a:r>
              <a:rPr lang="en-US" sz="3400" u="sng" dirty="0"/>
              <a:t>in</a:t>
            </a:r>
            <a:r>
              <a:rPr lang="en-US" sz="3400" dirty="0"/>
              <a:t> an hour, </a:t>
            </a:r>
            <a:r>
              <a:rPr lang="en-US" sz="3400" u="sng" dirty="0"/>
              <a:t>in</a:t>
            </a:r>
            <a:r>
              <a:rPr lang="en-US" sz="3400" dirty="0"/>
              <a:t> a minute, </a:t>
            </a:r>
            <a:r>
              <a:rPr lang="en-US" sz="3400" u="sng" dirty="0"/>
              <a:t>in</a:t>
            </a:r>
            <a:r>
              <a:rPr lang="en-US" sz="3400" dirty="0"/>
              <a:t> a week/m</a:t>
            </a:r>
            <a:r>
              <a:rPr lang="en-US" sz="3600" dirty="0"/>
              <a:t>onth/ year/few days</a:t>
            </a:r>
          </a:p>
        </p:txBody>
      </p:sp>
    </p:spTree>
    <p:extLst>
      <p:ext uri="{BB962C8B-B14F-4D97-AF65-F5344CB8AC3E}">
        <p14:creationId xmlns:p14="http://schemas.microsoft.com/office/powerpoint/2010/main" val="4171007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4072"/>
            <a:ext cx="1211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6 Fill in the gaps with </a:t>
            </a:r>
            <a:r>
              <a:rPr lang="en-US" sz="3600" b="1" i="1" dirty="0">
                <a:solidFill>
                  <a:schemeClr val="accent1"/>
                </a:solidFill>
              </a:rPr>
              <a:t>at</a:t>
            </a:r>
            <a:r>
              <a:rPr lang="en-US" sz="3600" b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chemeClr val="accent1"/>
                </a:solidFill>
              </a:rPr>
              <a:t>on</a:t>
            </a:r>
            <a:r>
              <a:rPr lang="en-US" sz="3600" b="1" dirty="0">
                <a:solidFill>
                  <a:schemeClr val="accent1"/>
                </a:solidFill>
              </a:rPr>
              <a:t> or </a:t>
            </a:r>
            <a:r>
              <a:rPr lang="en-US" sz="3600" b="1" i="1" dirty="0">
                <a:solidFill>
                  <a:schemeClr val="accent1"/>
                </a:solidFill>
              </a:rPr>
              <a:t>in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1 He doesn’t get up ______ 8:00 ______ the morning.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2 I haven’t got a music lesson ______ Thursdays.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3 We can meet ______ the afternoon.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4 We don’t visit our grandparents ______ Sunday mornings.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5 The children finish lessons ______ 3:00 p.m.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4374" y="157715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5966" y="157392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6356" y="238689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629" y="321177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8547" y="404287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4330" y="486624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10" name="Oval 9"/>
          <p:cNvSpPr/>
          <p:nvPr/>
        </p:nvSpPr>
        <p:spPr>
          <a:xfrm>
            <a:off x="5283130" y="1573497"/>
            <a:ext cx="993913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44013" y="2385260"/>
            <a:ext cx="2184952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39800" y="3226520"/>
            <a:ext cx="2786269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37807" y="4003441"/>
            <a:ext cx="3528392" cy="752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1130" y="4810539"/>
            <a:ext cx="1835427" cy="752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54627" y="1558749"/>
            <a:ext cx="2544251" cy="742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71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7950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2237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509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69384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6523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3663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08107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358" y="757925"/>
            <a:ext cx="3795083" cy="5342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6226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Circle the correct item.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1 My family and I go to the park </a:t>
            </a:r>
            <a:r>
              <a:rPr lang="en-US" sz="3600" b="1" dirty="0">
                <a:solidFill>
                  <a:srgbClr val="0070C0"/>
                </a:solidFill>
              </a:rPr>
              <a:t>on / at</a:t>
            </a:r>
            <a:r>
              <a:rPr lang="en-US" sz="3600" dirty="0">
                <a:solidFill>
                  <a:srgbClr val="0070C0"/>
                </a:solidFill>
              </a:rPr>
              <a:t> Saturdays.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2 Bob and Susanna have dinner outside </a:t>
            </a:r>
            <a:r>
              <a:rPr lang="en-US" sz="3600" b="1" dirty="0">
                <a:solidFill>
                  <a:srgbClr val="0070C0"/>
                </a:solidFill>
              </a:rPr>
              <a:t>in / at</a:t>
            </a:r>
            <a:r>
              <a:rPr lang="en-US" sz="3600" dirty="0">
                <a:solidFill>
                  <a:srgbClr val="0070C0"/>
                </a:solidFill>
              </a:rPr>
              <a:t> the summer.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3 I go to the cinema </a:t>
            </a:r>
            <a:r>
              <a:rPr lang="en-US" sz="3600" b="1" dirty="0">
                <a:solidFill>
                  <a:srgbClr val="0070C0"/>
                </a:solidFill>
              </a:rPr>
              <a:t>in / on</a:t>
            </a:r>
            <a:r>
              <a:rPr lang="en-US" sz="3600" dirty="0">
                <a:solidFill>
                  <a:srgbClr val="0070C0"/>
                </a:solidFill>
              </a:rPr>
              <a:t> Friday nights.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4 Maria’s birthday is </a:t>
            </a:r>
            <a:r>
              <a:rPr lang="en-US" sz="3600" b="1" dirty="0">
                <a:solidFill>
                  <a:srgbClr val="0070C0"/>
                </a:solidFill>
              </a:rPr>
              <a:t>on / in</a:t>
            </a:r>
            <a:r>
              <a:rPr lang="en-US" sz="3600" dirty="0">
                <a:solidFill>
                  <a:srgbClr val="0070C0"/>
                </a:solidFill>
              </a:rPr>
              <a:t> May 3rd.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 5 We go on holiday </a:t>
            </a:r>
            <a:r>
              <a:rPr lang="en-US" sz="3600" b="1" dirty="0">
                <a:solidFill>
                  <a:srgbClr val="0070C0"/>
                </a:solidFill>
              </a:rPr>
              <a:t>on / in</a:t>
            </a:r>
            <a:r>
              <a:rPr lang="en-US" sz="3600" dirty="0">
                <a:solidFill>
                  <a:srgbClr val="0070C0"/>
                </a:solidFill>
              </a:rPr>
              <a:t> June.</a:t>
            </a:r>
          </a:p>
        </p:txBody>
      </p:sp>
      <p:sp>
        <p:nvSpPr>
          <p:cNvPr id="3" name="Oval 2"/>
          <p:cNvSpPr/>
          <p:nvPr/>
        </p:nvSpPr>
        <p:spPr>
          <a:xfrm>
            <a:off x="6096000" y="1668400"/>
            <a:ext cx="662609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479356" y="2468530"/>
            <a:ext cx="566531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6543" y="3303787"/>
            <a:ext cx="646044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85591" y="4111375"/>
            <a:ext cx="609602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95193" y="4931749"/>
            <a:ext cx="573156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583557" y="2186609"/>
            <a:ext cx="16896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823960" y="3011558"/>
            <a:ext cx="2251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417820" y="3846443"/>
            <a:ext cx="21657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92587" y="4700123"/>
            <a:ext cx="16896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168349" y="5469835"/>
            <a:ext cx="7638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484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6957"/>
            <a:ext cx="23892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4112" y="496957"/>
            <a:ext cx="9597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</a:rPr>
              <a:t>Tell your friend what you do …</a:t>
            </a:r>
            <a:endParaRPr lang="en-US" sz="3400" b="1" i="1" dirty="0">
              <a:solidFill>
                <a:schemeClr val="accent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086600" y="2975114"/>
            <a:ext cx="4959627" cy="2693504"/>
          </a:xfrm>
          <a:prstGeom prst="wedgeEllipseCallout">
            <a:avLst>
              <a:gd name="adj1" fmla="val -57232"/>
              <a:gd name="adj2" fmla="val 540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I always get up early on Monday morning.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1633" y="1032997"/>
            <a:ext cx="7235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in the evening / in summer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at the weekend / at Christmas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on Monday morning / New Year’s Day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48476" y="2975114"/>
            <a:ext cx="4959627" cy="2693504"/>
          </a:xfrm>
          <a:prstGeom prst="wedgeEllipseCallout">
            <a:avLst>
              <a:gd name="adj1" fmla="val 48379"/>
              <a:gd name="adj2" fmla="val 547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I usually watch TV in the evening. </a:t>
            </a:r>
          </a:p>
        </p:txBody>
      </p:sp>
    </p:spTree>
    <p:extLst>
      <p:ext uri="{BB962C8B-B14F-4D97-AF65-F5344CB8AC3E}">
        <p14:creationId xmlns:p14="http://schemas.microsoft.com/office/powerpoint/2010/main" val="26911140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468"/>
            <a:ext cx="12192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Write six sentences (three in affirmative and three in negative form) about what you do and what you don’t do at the weekend, using prepositions of time (</a:t>
            </a:r>
            <a:r>
              <a:rPr lang="en-US" sz="4000" b="1" i="1" dirty="0">
                <a:solidFill>
                  <a:schemeClr val="accent1"/>
                </a:solidFill>
              </a:rPr>
              <a:t>in, on, at</a:t>
            </a:r>
            <a:r>
              <a:rPr lang="en-US" sz="4000" b="1" dirty="0">
                <a:solidFill>
                  <a:schemeClr val="accent1"/>
                </a:solidFill>
              </a:rPr>
              <a:t>) correctly.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911" y="1619516"/>
            <a:ext cx="1066333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Present Simple tense (negative)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Prepositions of time (in, on, at)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51727"/>
            <a:ext cx="12114624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i="1" dirty="0" err="1">
                <a:solidFill>
                  <a:srgbClr val="0070C0"/>
                </a:solidFill>
              </a:rPr>
              <a:t>Practise</a:t>
            </a:r>
            <a:r>
              <a:rPr lang="en-US" sz="3200" i="1" dirty="0">
                <a:solidFill>
                  <a:srgbClr val="0070C0"/>
                </a:solidFill>
              </a:rPr>
              <a:t> speaking and writing sentences, using the Present Simple tense and prepositions of time (in, on, at).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Redo exercises 5&amp;6 in </a:t>
            </a:r>
            <a:r>
              <a:rPr lang="en-US" sz="3200" b="1" i="1" dirty="0">
                <a:solidFill>
                  <a:srgbClr val="0070C0"/>
                </a:solidFill>
              </a:rPr>
              <a:t>TA 6 Right on WB </a:t>
            </a:r>
            <a:r>
              <a:rPr lang="en-US" sz="3200" i="1" dirty="0">
                <a:solidFill>
                  <a:srgbClr val="0070C0"/>
                </a:solidFill>
              </a:rPr>
              <a:t>(p. 23)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200" b="1" i="1" dirty="0">
                <a:solidFill>
                  <a:srgbClr val="0070C0"/>
                </a:solidFill>
              </a:rPr>
              <a:t>TA 6 Right on Notebook</a:t>
            </a:r>
            <a:r>
              <a:rPr lang="en-US" sz="3200" i="1" dirty="0">
                <a:solidFill>
                  <a:srgbClr val="0070C0"/>
                </a:solidFill>
              </a:rPr>
              <a:t> (p. 22)</a:t>
            </a:r>
            <a:endParaRPr lang="en-US" sz="32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Prepare the next lesson (p. 42 SB)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10891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1008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know negative form of the Present Simple tense.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use preposition of time </a:t>
            </a:r>
            <a:r>
              <a:rPr lang="en-US" sz="3600" b="1" i="1" dirty="0">
                <a:solidFill>
                  <a:schemeClr val="accent1"/>
                </a:solidFill>
              </a:rPr>
              <a:t>in</a:t>
            </a:r>
            <a:r>
              <a:rPr lang="en-US" sz="3600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chemeClr val="accent1"/>
                </a:solidFill>
              </a:rPr>
              <a:t>on</a:t>
            </a:r>
            <a:r>
              <a:rPr lang="en-US" sz="3600" i="1" dirty="0">
                <a:solidFill>
                  <a:schemeClr val="accent1"/>
                </a:solidFill>
              </a:rPr>
              <a:t>, </a:t>
            </a:r>
            <a:r>
              <a:rPr lang="en-US" sz="3600" b="1" i="1" dirty="0">
                <a:solidFill>
                  <a:schemeClr val="accent1"/>
                </a:solidFill>
              </a:rPr>
              <a:t>at</a:t>
            </a:r>
            <a:r>
              <a:rPr lang="en-US" sz="3600" i="1" dirty="0">
                <a:solidFill>
                  <a:schemeClr val="accent1"/>
                </a:solidFill>
              </a:rPr>
              <a:t> correctly.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665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Name these school subjects and tell your friend what subjects you like.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3821687"/>
            <a:ext cx="24765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67" y="1131427"/>
            <a:ext cx="436245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893" y="1131427"/>
            <a:ext cx="2886075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" y="3821687"/>
            <a:ext cx="3990975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150" y="3821687"/>
            <a:ext cx="56578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62" y="1108167"/>
            <a:ext cx="3505200" cy="266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7565" y="3419061"/>
            <a:ext cx="3081131" cy="4026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7626" y="3406705"/>
            <a:ext cx="3081131" cy="4026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Science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187" y="6132581"/>
            <a:ext cx="3081131" cy="4026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Geography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2364" y="6197990"/>
            <a:ext cx="3081131" cy="4026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History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8600" y="6197990"/>
            <a:ext cx="3081131" cy="4026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Maths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19893" y="3406705"/>
            <a:ext cx="3081131" cy="4026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Music </a:t>
            </a:r>
          </a:p>
        </p:txBody>
      </p:sp>
    </p:spTree>
    <p:extLst>
      <p:ext uri="{BB962C8B-B14F-4D97-AF65-F5344CB8AC3E}">
        <p14:creationId xmlns:p14="http://schemas.microsoft.com/office/powerpoint/2010/main" val="1557731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6530"/>
            <a:ext cx="25841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FORMATION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63997"/>
              </p:ext>
            </p:extLst>
          </p:nvPr>
        </p:nvGraphicFramePr>
        <p:xfrm>
          <a:off x="-1" y="1934265"/>
          <a:ext cx="751398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I/You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He/She/It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We/You/ They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84174" y="566530"/>
            <a:ext cx="478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Present Simple tense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71681"/>
            <a:ext cx="4819650" cy="5895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1009" y="1274416"/>
            <a:ext cx="328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9304" y="2574235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do not </a:t>
            </a:r>
            <a:r>
              <a:rPr lang="en-US" sz="3200" b="1" dirty="0">
                <a:solidFill>
                  <a:prstClr val="black"/>
                </a:solidFill>
              </a:rPr>
              <a:t>like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2574234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don’t</a:t>
            </a:r>
            <a:r>
              <a:rPr lang="en-US" sz="3200" b="1" dirty="0">
                <a:solidFill>
                  <a:prstClr val="black"/>
                </a:solidFill>
              </a:rPr>
              <a:t> like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9304" y="3159009"/>
            <a:ext cx="2107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does not </a:t>
            </a:r>
            <a:r>
              <a:rPr lang="en-US" sz="3200" b="1" dirty="0">
                <a:solidFill>
                  <a:prstClr val="black"/>
                </a:solidFill>
              </a:rPr>
              <a:t>like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159009"/>
            <a:ext cx="18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doesn’t</a:t>
            </a:r>
            <a:r>
              <a:rPr lang="en-US" sz="3200" b="1" dirty="0">
                <a:solidFill>
                  <a:prstClr val="black"/>
                </a:solidFill>
              </a:rPr>
              <a:t> like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9304" y="4429205"/>
            <a:ext cx="202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do not </a:t>
            </a:r>
            <a:r>
              <a:rPr lang="en-US" sz="3200" b="1" dirty="0">
                <a:solidFill>
                  <a:prstClr val="black"/>
                </a:solidFill>
              </a:rPr>
              <a:t>like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4429205"/>
            <a:ext cx="18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don’t</a:t>
            </a:r>
            <a:r>
              <a:rPr lang="en-US" sz="3200" b="1" dirty="0">
                <a:solidFill>
                  <a:prstClr val="black"/>
                </a:solidFill>
              </a:rPr>
              <a:t> like</a:t>
            </a:r>
          </a:p>
        </p:txBody>
      </p:sp>
    </p:spTree>
    <p:extLst>
      <p:ext uri="{BB962C8B-B14F-4D97-AF65-F5344CB8AC3E}">
        <p14:creationId xmlns:p14="http://schemas.microsoft.com/office/powerpoint/2010/main" val="6462535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6566" y="3918856"/>
            <a:ext cx="271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Practice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1121</Words>
  <Application>Microsoft Office PowerPoint</Application>
  <PresentationFormat>Widescreen</PresentationFormat>
  <Paragraphs>174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ZapfDingbatsStd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199</cp:revision>
  <dcterms:created xsi:type="dcterms:W3CDTF">2021-09-24T06:18:33Z</dcterms:created>
  <dcterms:modified xsi:type="dcterms:W3CDTF">2023-08-02T08:16:24Z</dcterms:modified>
</cp:coreProperties>
</file>