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63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HP-222" panose="020B0803050302020204" pitchFamily="34" charset="0"/>
      <p:regular r:id="rId17"/>
      <p:bold r:id="rId18"/>
    </p:embeddedFont>
    <p:embeddedFont>
      <p:font typeface="宋体" panose="02010600030101010101" pitchFamily="2" charset="-122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13CC5-9AE6-42F2-A979-FCA355A2E9C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EFDC-0CD9-4620-B8C5-985A5D2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7162800" cy="283153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5" y="1834556"/>
            <a:ext cx="1774864" cy="3030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2" y="4966998"/>
            <a:ext cx="46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HP-222" panose="020B0803050302020204" pitchFamily="34" charset="0"/>
              </a:rPr>
              <a:t>Bài</a:t>
            </a:r>
            <a:r>
              <a:rPr lang="en-US" sz="3200" dirty="0" smtClean="0">
                <a:latin typeface="HP-222" panose="020B0803050302020204" pitchFamily="34" charset="0"/>
              </a:rPr>
              <a:t> 70: </a:t>
            </a:r>
            <a:r>
              <a:rPr lang="en-US" sz="3200" dirty="0" err="1" smtClean="0">
                <a:latin typeface="HP-222" panose="020B0803050302020204" pitchFamily="34" charset="0"/>
              </a:rPr>
              <a:t>ôn</a:t>
            </a:r>
            <a:r>
              <a:rPr lang="en-US" sz="3200" dirty="0" smtClean="0">
                <a:latin typeface="HP-222" panose="020B0803050302020204" pitchFamily="34" charset="0"/>
              </a:rPr>
              <a:t>, </a:t>
            </a:r>
            <a:r>
              <a:rPr lang="en-US" sz="3200" dirty="0" err="1" smtClean="0">
                <a:latin typeface="HP-222" panose="020B0803050302020204" pitchFamily="34" charset="0"/>
              </a:rPr>
              <a:t>ôt</a:t>
            </a:r>
            <a:r>
              <a:rPr lang="en-US" sz="3200" dirty="0" smtClean="0">
                <a:latin typeface="HP-222" panose="020B0803050302020204" pitchFamily="34" charset="0"/>
              </a:rPr>
              <a:t> (</a:t>
            </a:r>
            <a:r>
              <a:rPr lang="en-US" sz="3200" dirty="0" err="1" smtClean="0">
                <a:latin typeface="HP-222" panose="020B0803050302020204" pitchFamily="34" charset="0"/>
              </a:rPr>
              <a:t>Tiết</a:t>
            </a:r>
            <a:r>
              <a:rPr lang="en-US" sz="3200" dirty="0" smtClean="0">
                <a:latin typeface="HP-222" panose="020B0803050302020204" pitchFamily="34" charset="0"/>
              </a:rPr>
              <a:t> 2)</a:t>
            </a:r>
            <a:endParaRPr lang="en-US" sz="32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75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4025"/>
            <a:ext cx="7886700" cy="5873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Nô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h«n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mÑ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50" y="23209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Chi </a:t>
            </a:r>
            <a:r>
              <a:rPr lang="en-US" sz="3200" dirty="0" err="1" smtClean="0">
                <a:latin typeface=".VnAvant" pitchFamily="34" charset="0"/>
              </a:rPr>
              <a:t>bÞ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sèt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11450" y="2320925"/>
            <a:ext cx="5480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 MÑ </a:t>
            </a:r>
            <a:r>
              <a:rPr lang="en-US" sz="3200" dirty="0" smtClean="0">
                <a:latin typeface=".VnAvant" pitchFamily="34" charset="0"/>
              </a:rPr>
              <a:t>®­</a:t>
            </a:r>
            <a:r>
              <a:rPr lang="en-US" sz="3200" dirty="0" err="1" smtClean="0">
                <a:latin typeface="HP-222" panose="020B0803050302020204" pitchFamily="34" charset="0"/>
              </a:rPr>
              <a:t>ư</a:t>
            </a:r>
            <a:r>
              <a:rPr lang="en-US" sz="3200" dirty="0" err="1" smtClean="0">
                <a:latin typeface=".VnAvant" pitchFamily="34" charset="0"/>
              </a:rPr>
              <a:t>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r>
              <a:rPr lang="en-US" sz="3200" dirty="0" smtClean="0">
                <a:latin typeface=".VnAvant" pitchFamily="34" charset="0"/>
              </a:rPr>
              <a:t> tr¹m y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150" y="2901948"/>
            <a:ext cx="5480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C« y t¸ </a:t>
            </a:r>
            <a:r>
              <a:rPr lang="en-US" sz="3200" dirty="0" err="1" smtClean="0">
                <a:latin typeface=".VnAvant" pitchFamily="34" charset="0"/>
              </a:rPr>
              <a:t>tiªm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Chi.              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2950" y="2917824"/>
            <a:ext cx="5480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Chi </a:t>
            </a:r>
            <a:r>
              <a:rPr lang="en-US" sz="3200" dirty="0" err="1" smtClean="0">
                <a:latin typeface=".VnAvant" pitchFamily="34" charset="0"/>
              </a:rPr>
              <a:t>vÉn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n»m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thiªm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9400" y="2168525"/>
            <a:ext cx="32893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6850" y="33623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hiÕp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79550" y="3413125"/>
            <a:ext cx="5289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MÑ </a:t>
            </a:r>
            <a:r>
              <a:rPr lang="en-US" sz="3200" dirty="0" err="1" smtClean="0">
                <a:latin typeface=".VnAvant" pitchFamily="34" charset="0"/>
              </a:rPr>
              <a:t>h«n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tr¸n</a:t>
            </a:r>
            <a:r>
              <a:rPr lang="en-US" sz="3200" dirty="0" smtClean="0">
                <a:latin typeface=".VnAvant" pitchFamily="34" charset="0"/>
              </a:rPr>
              <a:t> Chi.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16575" y="3410331"/>
            <a:ext cx="3371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Nô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h«n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324" y="3949700"/>
            <a:ext cx="4054475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mÑ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thËt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Êm</a:t>
            </a:r>
            <a:r>
              <a:rPr lang="en-US" sz="3200" dirty="0" smtClean="0">
                <a:latin typeface=".VnAvant" pitchFamily="34" charset="0"/>
              </a:rPr>
              <a:t> ¸p.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68700" y="2676525"/>
            <a:ext cx="53721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latin typeface=".VnAvant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82950" y="3962400"/>
            <a:ext cx="6038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 Chi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më</a:t>
            </a:r>
            <a:r>
              <a:rPr lang="en-US" sz="3200" dirty="0" smtClean="0">
                <a:latin typeface=".VnAvant" pitchFamily="34" charset="0"/>
              </a:rPr>
              <a:t> m¾t, </a:t>
            </a:r>
            <a:r>
              <a:rPr lang="en-US" sz="3200" dirty="0" err="1" smtClean="0">
                <a:latin typeface=".VnAvant" pitchFamily="34" charset="0"/>
              </a:rPr>
              <a:t>th</a:t>
            </a:r>
            <a:r>
              <a:rPr lang="en-US" sz="3200" dirty="0" smtClean="0">
                <a:latin typeface=".VnAvant" pitchFamily="34" charset="0"/>
              </a:rPr>
              <a:t>× </a:t>
            </a:r>
            <a:r>
              <a:rPr lang="en-US" sz="3200" dirty="0" err="1" smtClean="0">
                <a:latin typeface=".VnAvant" pitchFamily="34" charset="0"/>
              </a:rPr>
              <a:t>thÇm</a:t>
            </a:r>
            <a:r>
              <a:rPr lang="en-US" sz="3200" dirty="0" smtClean="0">
                <a:latin typeface=".VnAvant" pitchFamily="34" charset="0"/>
              </a:rPr>
              <a:t>: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4850" y="4559300"/>
            <a:ext cx="6038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- MÑ µ, con </a:t>
            </a:r>
            <a:r>
              <a:rPr lang="en-US" sz="3200" dirty="0" err="1" smtClean="0">
                <a:latin typeface=".VnAvant" pitchFamily="34" charset="0"/>
              </a:rPr>
              <a:t>ch</a:t>
            </a:r>
            <a:r>
              <a:rPr lang="en-US" sz="3200" dirty="0" smtClean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è</a:t>
            </a:r>
            <a:r>
              <a:rPr lang="en-US" sz="3200" dirty="0" err="1" smtClean="0">
                <a:latin typeface=".VnAvant" pitchFamily="34" charset="0"/>
              </a:rPr>
              <a:t>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n÷a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9450" y="5270500"/>
            <a:ext cx="4146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MÑ </a:t>
            </a:r>
            <a:r>
              <a:rPr lang="en-US" sz="3200" dirty="0" err="1" smtClean="0">
                <a:latin typeface=".VnAvant" pitchFamily="34" charset="0"/>
              </a:rPr>
              <a:t>sê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tr¸n</a:t>
            </a:r>
            <a:r>
              <a:rPr lang="en-US" sz="3200" dirty="0" smtClean="0">
                <a:latin typeface=".VnAvant" pitchFamily="34" charset="0"/>
              </a:rPr>
              <a:t> Chi.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14750" y="5245100"/>
            <a:ext cx="4146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BÐ ®· h¹ </a:t>
            </a:r>
            <a:r>
              <a:rPr lang="en-US" sz="3200" dirty="0" err="1" smtClean="0">
                <a:latin typeface=".VnAvant" pitchFamily="34" charset="0"/>
              </a:rPr>
              <a:t>sèt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4050" y="374651"/>
            <a:ext cx="41973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LuyÖn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c©u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8" y="1635125"/>
            <a:ext cx="801517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V="1">
            <a:off x="4513580" y="3756660"/>
            <a:ext cx="1150620" cy="43434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H="1" flipV="1">
            <a:off x="4513580" y="2654300"/>
            <a:ext cx="1150620" cy="2667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4050" y="374651"/>
            <a:ext cx="41973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HP-222" panose="020B0803050302020204" pitchFamily="34" charset="0"/>
              </a:rPr>
              <a:t>Tìm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 smtClean="0">
                <a:latin typeface="HP-222" panose="020B0803050302020204" pitchFamily="34" charset="0"/>
              </a:rPr>
              <a:t>hiểu</a:t>
            </a:r>
            <a:r>
              <a:rPr lang="en-US" sz="3200" dirty="0" smtClean="0">
                <a:latin typeface="HP-222" panose="020B0803050302020204" pitchFamily="34" charset="0"/>
              </a:rPr>
              <a:t> </a:t>
            </a:r>
            <a:r>
              <a:rPr lang="en-US" sz="3200" dirty="0" err="1" smtClean="0">
                <a:latin typeface="HP-222" panose="020B0803050302020204" pitchFamily="34" charset="0"/>
              </a:rPr>
              <a:t>bài</a:t>
            </a:r>
            <a:endParaRPr lang="en-US" sz="32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676276"/>
            <a:ext cx="9144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424" y="4423428"/>
            <a:ext cx="68580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3881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74750" y="4959349"/>
            <a:ext cx="6254750" cy="46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.VnAvant" pitchFamily="34" charset="0"/>
              </a:rPr>
              <a:t>BÐ Chi </a:t>
            </a:r>
            <a:r>
              <a:rPr lang="en-US" sz="2800" dirty="0" err="1" smtClean="0">
                <a:latin typeface=".VnAvant" pitchFamily="34" charset="0"/>
              </a:rPr>
              <a:t>bÞ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sèt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Chi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g×?.             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700" y="4959349"/>
            <a:ext cx="7962900" cy="59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.VnAvant" pitchFamily="34" charset="0"/>
              </a:rPr>
              <a:t>MÑ </a:t>
            </a:r>
            <a:r>
              <a:rPr lang="en-US" sz="2800" dirty="0" err="1" smtClean="0">
                <a:latin typeface=".VnAvant" pitchFamily="34" charset="0"/>
              </a:rPr>
              <a:t>sê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tay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tr¸n</a:t>
            </a:r>
            <a:r>
              <a:rPr lang="en-US" sz="2800" dirty="0" smtClean="0">
                <a:latin typeface=".VnAvant" pitchFamily="34" charset="0"/>
              </a:rPr>
              <a:t>, ©n </a:t>
            </a:r>
            <a:r>
              <a:rPr lang="en-US" sz="2800" dirty="0" err="1" smtClean="0">
                <a:latin typeface=".VnAvant" pitchFamily="34" charset="0"/>
              </a:rPr>
              <a:t>cÇn</a:t>
            </a:r>
            <a:r>
              <a:rPr lang="en-US" sz="2800" dirty="0" smtClean="0">
                <a:latin typeface=".VnAvant" pitchFamily="34" charset="0"/>
              </a:rPr>
              <a:t> lo l¾ng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.              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8573"/>
            <a:ext cx="32321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3. </a:t>
            </a:r>
            <a:r>
              <a:rPr lang="en-US" sz="3200" dirty="0" err="1" smtClean="0">
                <a:latin typeface=".VnAvant" pitchFamily="34" charset="0"/>
              </a:rPr>
              <a:t>TËp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62038"/>
            <a:ext cx="8407400" cy="561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441327"/>
            <a:ext cx="41973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LuyÖn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÷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9272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n</a:t>
            </a:r>
            <a:r>
              <a:rPr lang="en-US" sz="3200" dirty="0" err="1" smtClean="0">
                <a:latin typeface=".VnAvant" pitchFamily="34" charset="0"/>
              </a:rPr>
              <a:t>ô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h«n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350" y="26511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bÞ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sèt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350" y="3375025"/>
            <a:ext cx="3892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n</a:t>
            </a:r>
            <a:r>
              <a:rPr lang="en-US" sz="3200" dirty="0" err="1" smtClean="0">
                <a:latin typeface=".VnAvant" pitchFamily="34" charset="0"/>
              </a:rPr>
              <a:t>»m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thiªm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thiÕp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000" y="2025650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m</a:t>
            </a:r>
            <a:r>
              <a:rPr lang="en-US" sz="3200" dirty="0" err="1" smtClean="0">
                <a:latin typeface=".VnAvant" pitchFamily="34" charset="0"/>
              </a:rPr>
              <a:t>ë</a:t>
            </a:r>
            <a:r>
              <a:rPr lang="en-US" sz="3200" dirty="0" smtClean="0">
                <a:latin typeface=".VnAvant" pitchFamily="34" charset="0"/>
              </a:rPr>
              <a:t> m¾t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59400" y="2779712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</a:t>
            </a:r>
            <a:r>
              <a:rPr lang="en-US" sz="3200" dirty="0" smtClean="0">
                <a:latin typeface=".VnAvant" pitchFamily="34" charset="0"/>
              </a:rPr>
              <a:t>× </a:t>
            </a:r>
            <a:r>
              <a:rPr lang="en-US" sz="3200" dirty="0" err="1" smtClean="0">
                <a:latin typeface=".VnAvant" pitchFamily="34" charset="0"/>
              </a:rPr>
              <a:t>thÇm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212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HP001 4 hàng</vt:lpstr>
      <vt:lpstr>HP-222</vt:lpstr>
      <vt:lpstr>Arial</vt:lpstr>
      <vt:lpstr>Times New Roman</vt:lpstr>
      <vt:lpstr>宋体</vt:lpstr>
      <vt:lpstr>.VnAvant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TËp ®äc</vt:lpstr>
      <vt:lpstr>LuyÖn ®äc tõ, ng÷</vt:lpstr>
      <vt:lpstr>LuyÖn ®äc c©u</vt:lpstr>
      <vt:lpstr>Tìm hiểu bài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20</cp:revision>
  <dcterms:created xsi:type="dcterms:W3CDTF">2018-03-28T09:35:17Z</dcterms:created>
  <dcterms:modified xsi:type="dcterms:W3CDTF">2020-08-16T14:08:08Z</dcterms:modified>
</cp:coreProperties>
</file>