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75" r:id="rId3"/>
    <p:sldId id="268" r:id="rId4"/>
    <p:sldId id="276" r:id="rId5"/>
    <p:sldId id="277" r:id="rId6"/>
    <p:sldId id="291" r:id="rId7"/>
    <p:sldId id="278" r:id="rId8"/>
    <p:sldId id="279" r:id="rId9"/>
    <p:sldId id="295" r:id="rId10"/>
    <p:sldId id="312" r:id="rId11"/>
    <p:sldId id="306" r:id="rId12"/>
    <p:sldId id="307" r:id="rId13"/>
    <p:sldId id="308" r:id="rId14"/>
    <p:sldId id="311" r:id="rId15"/>
    <p:sldId id="309" r:id="rId16"/>
    <p:sldId id="310" r:id="rId17"/>
    <p:sldId id="299" r:id="rId18"/>
    <p:sldId id="300" r:id="rId19"/>
    <p:sldId id="301" r:id="rId20"/>
    <p:sldId id="305" r:id="rId21"/>
    <p:sldId id="302" r:id="rId22"/>
    <p:sldId id="280" r:id="rId23"/>
    <p:sldId id="303" r:id="rId24"/>
    <p:sldId id="285" r:id="rId25"/>
    <p:sldId id="304" r:id="rId26"/>
    <p:sldId id="286" r:id="rId27"/>
    <p:sldId id="287" r:id="rId28"/>
    <p:sldId id="288"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B13134"/>
    <a:srgbClr val="BE4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971" autoAdjust="0"/>
  </p:normalViewPr>
  <p:slideViewPr>
    <p:cSldViewPr snapToGrid="0">
      <p:cViewPr varScale="1">
        <p:scale>
          <a:sx n="69" d="100"/>
          <a:sy n="69" d="100"/>
        </p:scale>
        <p:origin x="115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770EF-F83C-41A9-B963-CD28D652117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767C-F4CB-437F-98CB-A6CB3F770396}" type="slidenum">
              <a:rPr lang="en-US" smtClean="0"/>
              <a:t>‹#›</a:t>
            </a:fld>
            <a:endParaRPr lang="en-US"/>
          </a:p>
        </p:txBody>
      </p:sp>
    </p:spTree>
    <p:extLst>
      <p:ext uri="{BB962C8B-B14F-4D97-AF65-F5344CB8AC3E}">
        <p14:creationId xmlns:p14="http://schemas.microsoft.com/office/powerpoint/2010/main" val="362031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1CC767C-F4CB-437F-98CB-A6CB3F770396}" type="slidenum">
              <a:rPr lang="en-US" smtClean="0"/>
              <a:t>2</a:t>
            </a:fld>
            <a:endParaRPr lang="en-US"/>
          </a:p>
        </p:txBody>
      </p:sp>
    </p:spTree>
    <p:extLst>
      <p:ext uri="{BB962C8B-B14F-4D97-AF65-F5344CB8AC3E}">
        <p14:creationId xmlns:p14="http://schemas.microsoft.com/office/powerpoint/2010/main" val="408480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268967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53001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18045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291F16-60D2-BE4D-8D42-1D2F1D761615}"/>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8" name="Picture 7">
            <a:hlinkClick r:id="" action="ppaction://hlinkshowjump?jump=firstslide"/>
            <a:extLst>
              <a:ext uri="{FF2B5EF4-FFF2-40B4-BE49-F238E27FC236}">
                <a16:creationId xmlns:a16="http://schemas.microsoft.com/office/drawing/2014/main" id="{8CE37AB6-42E6-F74E-B7B4-0A818120FF2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BC80C2AA-6183-B549-9E34-E3B664805136}"/>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AF925C44-41A0-1645-80AB-C78D89D06213}"/>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sp>
        <p:nvSpPr>
          <p:cNvPr id="12" name="TextBox 9">
            <a:extLst>
              <a:ext uri="{FF2B5EF4-FFF2-40B4-BE49-F238E27FC236}">
                <a16:creationId xmlns:a16="http://schemas.microsoft.com/office/drawing/2014/main" id="{DB5918F3-C1E0-884B-A4FC-A092E9D4DB89}"/>
              </a:ext>
            </a:extLst>
          </p:cNvPr>
          <p:cNvSpPr txBox="1"/>
          <p:nvPr userDrawn="1"/>
        </p:nvSpPr>
        <p:spPr>
          <a:xfrm>
            <a:off x="153423" y="2"/>
            <a:ext cx="636713" cy="307777"/>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prstClr val="white"/>
                </a:solidFill>
              </a:rPr>
              <a:t>Unit 1</a:t>
            </a:r>
          </a:p>
        </p:txBody>
      </p:sp>
      <p:pic>
        <p:nvPicPr>
          <p:cNvPr id="18" name="Picture 17">
            <a:extLst>
              <a:ext uri="{FF2B5EF4-FFF2-40B4-BE49-F238E27FC236}">
                <a16:creationId xmlns:a16="http://schemas.microsoft.com/office/drawing/2014/main" id="{BCEC4D34-5C0D-A247-B0E6-0132545A151E}"/>
              </a:ext>
            </a:extLst>
          </p:cNvPr>
          <p:cNvPicPr>
            <a:picLocks noChangeAspect="1"/>
          </p:cNvPicPr>
          <p:nvPr userDrawn="1"/>
        </p:nvPicPr>
        <p:blipFill>
          <a:blip r:embed="rId6"/>
          <a:stretch>
            <a:fillRect/>
          </a:stretch>
        </p:blipFill>
        <p:spPr>
          <a:xfrm>
            <a:off x="153423" y="6421416"/>
            <a:ext cx="2941661" cy="522532"/>
          </a:xfrm>
          <a:prstGeom prst="rect">
            <a:avLst/>
          </a:prstGeom>
        </p:spPr>
      </p:pic>
    </p:spTree>
    <p:extLst>
      <p:ext uri="{BB962C8B-B14F-4D97-AF65-F5344CB8AC3E}">
        <p14:creationId xmlns:p14="http://schemas.microsoft.com/office/powerpoint/2010/main" val="1516015129"/>
      </p:ext>
    </p:extLst>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AB79FA-3F64-CB4B-B48D-9BD1D031CDC2}"/>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a:extLst>
              <a:ext uri="{FF2B5EF4-FFF2-40B4-BE49-F238E27FC236}">
                <a16:creationId xmlns:a16="http://schemas.microsoft.com/office/drawing/2014/main" id="{8AD96D44-1704-8540-93E5-16F541ACCC0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a:extLst>
              <a:ext uri="{FF2B5EF4-FFF2-40B4-BE49-F238E27FC236}">
                <a16:creationId xmlns:a16="http://schemas.microsoft.com/office/drawing/2014/main" id="{499AFCBA-5E24-7842-8A7E-75D677787B98}"/>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a:extLst>
              <a:ext uri="{FF2B5EF4-FFF2-40B4-BE49-F238E27FC236}">
                <a16:creationId xmlns:a16="http://schemas.microsoft.com/office/drawing/2014/main" id="{65249790-DE0A-B649-9880-C4B108532812}"/>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605DC4D-802B-1E4E-92C3-EBCFD64330BA}"/>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12" name="TextBox 9">
            <a:extLst>
              <a:ext uri="{FF2B5EF4-FFF2-40B4-BE49-F238E27FC236}">
                <a16:creationId xmlns:a16="http://schemas.microsoft.com/office/drawing/2014/main" id="{7C1779EA-D06B-284E-9192-FBDDC8E474AA}"/>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2</a:t>
            </a:r>
          </a:p>
        </p:txBody>
      </p:sp>
      <p:sp>
        <p:nvSpPr>
          <p:cNvPr id="9" name="TextBox 9">
            <a:extLst>
              <a:ext uri="{FF2B5EF4-FFF2-40B4-BE49-F238E27FC236}">
                <a16:creationId xmlns:a16="http://schemas.microsoft.com/office/drawing/2014/main" id="{7C1779EA-D06B-284E-9192-FBDDC8E474AA}"/>
              </a:ext>
            </a:extLst>
          </p:cNvPr>
          <p:cNvSpPr txBox="1"/>
          <p:nvPr userDrawn="1"/>
        </p:nvSpPr>
        <p:spPr>
          <a:xfrm>
            <a:off x="11089369" y="-2304"/>
            <a:ext cx="974947"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a:t>
            </a:r>
            <a:r>
              <a:rPr lang="en-US" sz="1600" b="1" baseline="0" dirty="0">
                <a:solidFill>
                  <a:prstClr val="white"/>
                </a:solidFill>
              </a:rPr>
              <a:t> </a:t>
            </a:r>
            <a:r>
              <a:rPr lang="en-US" sz="1600" b="1" dirty="0">
                <a:solidFill>
                  <a:prstClr val="white"/>
                </a:solidFill>
              </a:rPr>
              <a:t>2f</a:t>
            </a:r>
          </a:p>
        </p:txBody>
      </p:sp>
    </p:spTree>
    <p:extLst>
      <p:ext uri="{BB962C8B-B14F-4D97-AF65-F5344CB8AC3E}">
        <p14:creationId xmlns:p14="http://schemas.microsoft.com/office/powerpoint/2010/main" val="3176190522"/>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151630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5494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28112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A2214D-F2BC-48EC-9124-E01968040E2B}" type="datetimeFigureOut">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79345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A2214D-F2BC-48EC-9124-E01968040E2B}" type="datetimeFigureOut">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149268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2214D-F2BC-48EC-9124-E01968040E2B}" type="datetimeFigureOut">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34500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3751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944965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2214D-F2BC-48EC-9124-E01968040E2B}"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648D-0FFE-439B-9ECC-739C6400C5A0}" type="slidenum">
              <a:rPr lang="en-US" smtClean="0"/>
              <a:t>‹#›</a:t>
            </a:fld>
            <a:endParaRPr lang="en-US"/>
          </a:p>
        </p:txBody>
      </p:sp>
    </p:spTree>
    <p:extLst>
      <p:ext uri="{BB962C8B-B14F-4D97-AF65-F5344CB8AC3E}">
        <p14:creationId xmlns:p14="http://schemas.microsoft.com/office/powerpoint/2010/main" val="382680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pPr defTabSz="457200"/>
              <a:t>8/2/2023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3687055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3.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3.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3.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0" cy="6858000"/>
          </a:xfrm>
          <a:prstGeom prst="rect">
            <a:avLst/>
          </a:prstGeom>
        </p:spPr>
      </p:pic>
      <p:sp>
        <p:nvSpPr>
          <p:cNvPr id="2" name="TextBox 1"/>
          <p:cNvSpPr txBox="1"/>
          <p:nvPr/>
        </p:nvSpPr>
        <p:spPr>
          <a:xfrm>
            <a:off x="5289826" y="2106543"/>
            <a:ext cx="6480313" cy="2308324"/>
          </a:xfrm>
          <a:prstGeom prst="rect">
            <a:avLst/>
          </a:prstGeom>
          <a:noFill/>
        </p:spPr>
        <p:txBody>
          <a:bodyPr wrap="square" rtlCol="0">
            <a:spAutoFit/>
          </a:bodyPr>
          <a:lstStyle/>
          <a:p>
            <a:pPr algn="ctr"/>
            <a:r>
              <a:rPr lang="en-US" sz="4800" b="1" dirty="0">
                <a:solidFill>
                  <a:srgbClr val="FF0000"/>
                </a:solidFill>
              </a:rPr>
              <a:t>Unit 2: Every Day</a:t>
            </a:r>
          </a:p>
          <a:p>
            <a:pPr algn="ctr"/>
            <a:r>
              <a:rPr lang="en-US" sz="4800" b="1" dirty="0">
                <a:solidFill>
                  <a:srgbClr val="00B050"/>
                </a:solidFill>
              </a:rPr>
              <a:t>Lesson 2f: Skills</a:t>
            </a:r>
            <a:r>
              <a:rPr lang="en-US" sz="4800" b="1" dirty="0">
                <a:solidFill>
                  <a:srgbClr val="FF0000"/>
                </a:solidFill>
              </a:rPr>
              <a:t> </a:t>
            </a:r>
          </a:p>
          <a:p>
            <a:pPr algn="ctr"/>
            <a:r>
              <a:rPr lang="en-US" sz="4800" b="1" dirty="0">
                <a:solidFill>
                  <a:srgbClr val="0070C0"/>
                </a:solidFill>
              </a:rPr>
              <a:t>Page 46</a:t>
            </a:r>
          </a:p>
        </p:txBody>
      </p:sp>
    </p:spTree>
    <p:extLst>
      <p:ext uri="{BB962C8B-B14F-4D97-AF65-F5344CB8AC3E}">
        <p14:creationId xmlns:p14="http://schemas.microsoft.com/office/powerpoint/2010/main" val="66262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078" y="1222801"/>
            <a:ext cx="12095922" cy="837473"/>
          </a:xfrm>
          <a:prstGeom prst="rect">
            <a:avLst/>
          </a:prstGeom>
        </p:spPr>
        <p:txBody>
          <a:bodyPr wrap="square">
            <a:spAutoFit/>
          </a:bodyPr>
          <a:lstStyle/>
          <a:p>
            <a:pPr>
              <a:lnSpc>
                <a:spcPct val="150000"/>
              </a:lnSpc>
            </a:pPr>
            <a:r>
              <a:rPr lang="en-US" sz="3600" dirty="0">
                <a:solidFill>
                  <a:schemeClr val="accent1"/>
                </a:solidFill>
              </a:rPr>
              <a:t>• nickname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nɪkneɪm</a:t>
            </a:r>
            <a:r>
              <a:rPr lang="en-US" sz="3600" dirty="0">
                <a:solidFill>
                  <a:srgbClr val="FF0000"/>
                </a:solidFill>
              </a:rPr>
              <a:t>/: </a:t>
            </a:r>
            <a:r>
              <a:rPr lang="en-US" sz="3600" dirty="0" err="1">
                <a:solidFill>
                  <a:srgbClr val="FF33CC"/>
                </a:solidFill>
              </a:rPr>
              <a:t>biệt</a:t>
            </a:r>
            <a:r>
              <a:rPr lang="en-US" sz="3600" dirty="0">
                <a:solidFill>
                  <a:srgbClr val="FF33CC"/>
                </a:solidFill>
              </a:rPr>
              <a:t> </a:t>
            </a:r>
            <a:r>
              <a:rPr lang="en-US" sz="3600" dirty="0" err="1">
                <a:solidFill>
                  <a:srgbClr val="FF33CC"/>
                </a:solidFill>
              </a:rPr>
              <a:t>danh</a:t>
            </a:r>
            <a:endParaRPr lang="en-US" sz="3600" dirty="0">
              <a:solidFill>
                <a:srgbClr val="FF33CC"/>
              </a:solidFill>
            </a:endParaRPr>
          </a:p>
        </p:txBody>
      </p:sp>
      <p:sp>
        <p:nvSpPr>
          <p:cNvPr id="3" name="TextBox 2"/>
          <p:cNvSpPr txBox="1"/>
          <p:nvPr/>
        </p:nvSpPr>
        <p:spPr>
          <a:xfrm>
            <a:off x="0" y="576470"/>
            <a:ext cx="2683565" cy="646331"/>
          </a:xfrm>
          <a:prstGeom prst="rect">
            <a:avLst/>
          </a:prstGeom>
          <a:solidFill>
            <a:srgbClr val="FFFF00"/>
          </a:solidFill>
        </p:spPr>
        <p:txBody>
          <a:bodyPr wrap="square" rtlCol="0">
            <a:spAutoFit/>
          </a:bodyPr>
          <a:lstStyle/>
          <a:p>
            <a:r>
              <a:rPr lang="en-US" sz="3600" b="1" dirty="0">
                <a:solidFill>
                  <a:srgbClr val="FF0000"/>
                </a:solidFill>
              </a:rPr>
              <a:t>Vocabulary </a:t>
            </a:r>
          </a:p>
        </p:txBody>
      </p:sp>
      <p:pic>
        <p:nvPicPr>
          <p:cNvPr id="7" name="nickna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77557" y="1358947"/>
            <a:ext cx="487363" cy="487363"/>
          </a:xfrm>
          <a:prstGeom prst="rect">
            <a:avLst/>
          </a:prstGeom>
        </p:spPr>
      </p:pic>
      <p:pic>
        <p:nvPicPr>
          <p:cNvPr id="8" name="train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52307" y="2248959"/>
            <a:ext cx="487363" cy="487363"/>
          </a:xfrm>
          <a:prstGeom prst="rect">
            <a:avLst/>
          </a:prstGeom>
        </p:spPr>
      </p:pic>
      <p:pic>
        <p:nvPicPr>
          <p:cNvPr id="9" name="twic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586335" y="3078416"/>
            <a:ext cx="487363" cy="487363"/>
          </a:xfrm>
          <a:prstGeom prst="rect">
            <a:avLst/>
          </a:prstGeom>
        </p:spPr>
      </p:pic>
      <p:pic>
        <p:nvPicPr>
          <p:cNvPr id="11" name="fiel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627575" y="3873546"/>
            <a:ext cx="487363" cy="487363"/>
          </a:xfrm>
          <a:prstGeom prst="rect">
            <a:avLst/>
          </a:prstGeom>
        </p:spPr>
      </p:pic>
      <p:pic>
        <p:nvPicPr>
          <p:cNvPr id="12" name="wizar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2589475" y="4531466"/>
            <a:ext cx="487363" cy="487363"/>
          </a:xfrm>
          <a:prstGeom prst="rect">
            <a:avLst/>
          </a:prstGeom>
        </p:spPr>
      </p:pic>
      <p:pic>
        <p:nvPicPr>
          <p:cNvPr id="13" name="charity">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2707917" y="5506831"/>
            <a:ext cx="487363" cy="487363"/>
          </a:xfrm>
          <a:prstGeom prst="rect">
            <a:avLst/>
          </a:prstGeom>
        </p:spPr>
      </p:pic>
      <p:sp>
        <p:nvSpPr>
          <p:cNvPr id="14" name="Rectangle 13"/>
          <p:cNvSpPr/>
          <p:nvPr/>
        </p:nvSpPr>
        <p:spPr>
          <a:xfrm>
            <a:off x="134178" y="2073701"/>
            <a:ext cx="12095922" cy="837473"/>
          </a:xfrm>
          <a:prstGeom prst="rect">
            <a:avLst/>
          </a:prstGeom>
        </p:spPr>
        <p:txBody>
          <a:bodyPr wrap="square">
            <a:spAutoFit/>
          </a:bodyPr>
          <a:lstStyle/>
          <a:p>
            <a:pPr>
              <a:lnSpc>
                <a:spcPct val="150000"/>
              </a:lnSpc>
            </a:pPr>
            <a:r>
              <a:rPr lang="en-US" sz="3600" dirty="0">
                <a:solidFill>
                  <a:schemeClr val="accent1"/>
                </a:solidFill>
              </a:rPr>
              <a:t>• training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treɪnɪŋ</a:t>
            </a:r>
            <a:r>
              <a:rPr lang="en-US" sz="3600" dirty="0">
                <a:solidFill>
                  <a:srgbClr val="FF0000"/>
                </a:solidFill>
              </a:rPr>
              <a:t>/: </a:t>
            </a:r>
            <a:r>
              <a:rPr lang="en-US" sz="3600" dirty="0" err="1">
                <a:solidFill>
                  <a:srgbClr val="FF33CC"/>
                </a:solidFill>
              </a:rPr>
              <a:t>việc</a:t>
            </a:r>
            <a:r>
              <a:rPr lang="en-US" sz="3600" dirty="0">
                <a:solidFill>
                  <a:srgbClr val="FF33CC"/>
                </a:solidFill>
              </a:rPr>
              <a:t> </a:t>
            </a:r>
            <a:r>
              <a:rPr lang="en-US" sz="3600" dirty="0" err="1">
                <a:solidFill>
                  <a:srgbClr val="FF33CC"/>
                </a:solidFill>
              </a:rPr>
              <a:t>tập</a:t>
            </a:r>
            <a:r>
              <a:rPr lang="en-US" sz="3600" dirty="0">
                <a:solidFill>
                  <a:srgbClr val="FF33CC"/>
                </a:solidFill>
              </a:rPr>
              <a:t> </a:t>
            </a:r>
            <a:r>
              <a:rPr lang="en-US" sz="3600" dirty="0" err="1">
                <a:solidFill>
                  <a:srgbClr val="FF33CC"/>
                </a:solidFill>
              </a:rPr>
              <a:t>luyện</a:t>
            </a:r>
            <a:endParaRPr lang="en-US" sz="3600" dirty="0">
              <a:solidFill>
                <a:srgbClr val="FF33CC"/>
              </a:solidFill>
            </a:endParaRPr>
          </a:p>
        </p:txBody>
      </p:sp>
      <p:sp>
        <p:nvSpPr>
          <p:cNvPr id="15" name="Rectangle 14"/>
          <p:cNvSpPr/>
          <p:nvPr/>
        </p:nvSpPr>
        <p:spPr>
          <a:xfrm>
            <a:off x="96078" y="2936901"/>
            <a:ext cx="12095922" cy="837473"/>
          </a:xfrm>
          <a:prstGeom prst="rect">
            <a:avLst/>
          </a:prstGeom>
        </p:spPr>
        <p:txBody>
          <a:bodyPr wrap="square">
            <a:spAutoFit/>
          </a:bodyPr>
          <a:lstStyle/>
          <a:p>
            <a:pPr>
              <a:lnSpc>
                <a:spcPct val="150000"/>
              </a:lnSpc>
            </a:pPr>
            <a:r>
              <a:rPr lang="en-US" sz="3600" dirty="0">
                <a:solidFill>
                  <a:schemeClr val="accent1"/>
                </a:solidFill>
              </a:rPr>
              <a:t>• twice </a:t>
            </a:r>
            <a:r>
              <a:rPr lang="en-US" sz="3600" dirty="0">
                <a:solidFill>
                  <a:schemeClr val="accent6">
                    <a:lumMod val="75000"/>
                  </a:schemeClr>
                </a:solidFill>
              </a:rPr>
              <a:t>(</a:t>
            </a:r>
            <a:r>
              <a:rPr lang="en-US" sz="3600" dirty="0" err="1">
                <a:solidFill>
                  <a:schemeClr val="accent6">
                    <a:lumMod val="75000"/>
                  </a:schemeClr>
                </a:solidFill>
              </a:rPr>
              <a:t>adv</a:t>
            </a:r>
            <a:r>
              <a:rPr lang="en-US" sz="3600" dirty="0">
                <a:solidFill>
                  <a:schemeClr val="accent6">
                    <a:lumMod val="75000"/>
                  </a:schemeClr>
                </a:solidFill>
              </a:rPr>
              <a:t>) </a:t>
            </a:r>
            <a:r>
              <a:rPr lang="en-US" sz="3600" dirty="0">
                <a:solidFill>
                  <a:srgbClr val="FF0000"/>
                </a:solidFill>
              </a:rPr>
              <a:t>/</a:t>
            </a:r>
            <a:r>
              <a:rPr lang="en-US" sz="3600" dirty="0" err="1">
                <a:solidFill>
                  <a:srgbClr val="FF0000"/>
                </a:solidFill>
              </a:rPr>
              <a:t>twaɪs</a:t>
            </a:r>
            <a:r>
              <a:rPr lang="en-US" sz="3600" dirty="0">
                <a:solidFill>
                  <a:srgbClr val="FF0000"/>
                </a:solidFill>
              </a:rPr>
              <a:t>/: </a:t>
            </a:r>
            <a:r>
              <a:rPr lang="en-US" sz="3600" dirty="0" err="1">
                <a:solidFill>
                  <a:srgbClr val="FF33CC"/>
                </a:solidFill>
              </a:rPr>
              <a:t>hai</a:t>
            </a:r>
            <a:r>
              <a:rPr lang="en-US" sz="3600" dirty="0">
                <a:solidFill>
                  <a:srgbClr val="FF33CC"/>
                </a:solidFill>
              </a:rPr>
              <a:t> </a:t>
            </a:r>
            <a:r>
              <a:rPr lang="en-US" sz="3600" dirty="0" err="1">
                <a:solidFill>
                  <a:srgbClr val="FF33CC"/>
                </a:solidFill>
              </a:rPr>
              <a:t>lần</a:t>
            </a:r>
            <a:endParaRPr lang="en-US" sz="3600" dirty="0">
              <a:solidFill>
                <a:srgbClr val="FF33CC"/>
              </a:solidFill>
            </a:endParaRPr>
          </a:p>
        </p:txBody>
      </p:sp>
      <p:sp>
        <p:nvSpPr>
          <p:cNvPr id="17" name="Rectangle 16"/>
          <p:cNvSpPr/>
          <p:nvPr/>
        </p:nvSpPr>
        <p:spPr>
          <a:xfrm>
            <a:off x="134178" y="3749138"/>
            <a:ext cx="12095922" cy="837473"/>
          </a:xfrm>
          <a:prstGeom prst="rect">
            <a:avLst/>
          </a:prstGeom>
        </p:spPr>
        <p:txBody>
          <a:bodyPr wrap="square">
            <a:spAutoFit/>
          </a:bodyPr>
          <a:lstStyle/>
          <a:p>
            <a:pPr>
              <a:lnSpc>
                <a:spcPct val="150000"/>
              </a:lnSpc>
            </a:pPr>
            <a:r>
              <a:rPr lang="en-US" sz="3600" dirty="0">
                <a:solidFill>
                  <a:schemeClr val="accent1"/>
                </a:solidFill>
              </a:rPr>
              <a:t>• field </a:t>
            </a:r>
            <a:r>
              <a:rPr lang="en-US" sz="3600" dirty="0">
                <a:solidFill>
                  <a:schemeClr val="accent6">
                    <a:lumMod val="75000"/>
                  </a:schemeClr>
                </a:solidFill>
              </a:rPr>
              <a:t>(n)</a:t>
            </a:r>
            <a:r>
              <a:rPr lang="en-US" sz="3600" dirty="0"/>
              <a:t> </a:t>
            </a:r>
            <a:r>
              <a:rPr lang="en-US" sz="3600" dirty="0">
                <a:solidFill>
                  <a:srgbClr val="FF0000"/>
                </a:solidFill>
              </a:rPr>
              <a:t>/</a:t>
            </a:r>
            <a:r>
              <a:rPr lang="en-US" sz="3600" dirty="0" err="1">
                <a:solidFill>
                  <a:srgbClr val="FF0000"/>
                </a:solidFill>
              </a:rPr>
              <a:t>fiːld</a:t>
            </a:r>
            <a:r>
              <a:rPr lang="en-US" sz="3600" dirty="0">
                <a:solidFill>
                  <a:srgbClr val="FF0000"/>
                </a:solidFill>
              </a:rPr>
              <a:t>/: </a:t>
            </a:r>
            <a:r>
              <a:rPr lang="en-US" sz="3600" dirty="0" err="1">
                <a:solidFill>
                  <a:srgbClr val="FF33CC"/>
                </a:solidFill>
              </a:rPr>
              <a:t>sân</a:t>
            </a:r>
            <a:r>
              <a:rPr lang="en-US" sz="3600" dirty="0">
                <a:solidFill>
                  <a:srgbClr val="FF33CC"/>
                </a:solidFill>
              </a:rPr>
              <a:t> </a:t>
            </a:r>
            <a:r>
              <a:rPr lang="en-US" sz="3600" dirty="0" err="1">
                <a:solidFill>
                  <a:srgbClr val="FF33CC"/>
                </a:solidFill>
              </a:rPr>
              <a:t>bóng</a:t>
            </a:r>
            <a:endParaRPr lang="en-US" sz="3600" dirty="0">
              <a:solidFill>
                <a:srgbClr val="FF33CC"/>
              </a:solidFill>
            </a:endParaRPr>
          </a:p>
        </p:txBody>
      </p:sp>
      <p:sp>
        <p:nvSpPr>
          <p:cNvPr id="18" name="Rectangle 17"/>
          <p:cNvSpPr/>
          <p:nvPr/>
        </p:nvSpPr>
        <p:spPr>
          <a:xfrm>
            <a:off x="96078" y="4531466"/>
            <a:ext cx="12095922" cy="837473"/>
          </a:xfrm>
          <a:prstGeom prst="rect">
            <a:avLst/>
          </a:prstGeom>
        </p:spPr>
        <p:txBody>
          <a:bodyPr wrap="square">
            <a:spAutoFit/>
          </a:bodyPr>
          <a:lstStyle/>
          <a:p>
            <a:pPr>
              <a:lnSpc>
                <a:spcPct val="150000"/>
              </a:lnSpc>
            </a:pPr>
            <a:r>
              <a:rPr lang="en-US" sz="3600" dirty="0">
                <a:solidFill>
                  <a:schemeClr val="accent1"/>
                </a:solidFill>
              </a:rPr>
              <a:t>• wizard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wɪzəd</a:t>
            </a:r>
            <a:r>
              <a:rPr lang="en-US" sz="3600" dirty="0">
                <a:solidFill>
                  <a:srgbClr val="FF0000"/>
                </a:solidFill>
              </a:rPr>
              <a:t>/: </a:t>
            </a:r>
            <a:r>
              <a:rPr lang="en-US" sz="3600" dirty="0" err="1">
                <a:solidFill>
                  <a:srgbClr val="FF33CC"/>
                </a:solidFill>
              </a:rPr>
              <a:t>phù</a:t>
            </a:r>
            <a:r>
              <a:rPr lang="en-US" sz="3600" dirty="0">
                <a:solidFill>
                  <a:srgbClr val="FF33CC"/>
                </a:solidFill>
              </a:rPr>
              <a:t> </a:t>
            </a:r>
            <a:r>
              <a:rPr lang="en-US" sz="3600" dirty="0" err="1">
                <a:solidFill>
                  <a:srgbClr val="FF33CC"/>
                </a:solidFill>
              </a:rPr>
              <a:t>thủy</a:t>
            </a:r>
            <a:endParaRPr lang="en-US" sz="3600" dirty="0">
              <a:solidFill>
                <a:srgbClr val="FF33CC"/>
              </a:solidFill>
            </a:endParaRPr>
          </a:p>
        </p:txBody>
      </p:sp>
      <p:sp>
        <p:nvSpPr>
          <p:cNvPr id="20" name="Rectangle 19"/>
          <p:cNvSpPr/>
          <p:nvPr/>
        </p:nvSpPr>
        <p:spPr>
          <a:xfrm>
            <a:off x="96078" y="5242666"/>
            <a:ext cx="12095922" cy="923330"/>
          </a:xfrm>
          <a:prstGeom prst="rect">
            <a:avLst/>
          </a:prstGeom>
        </p:spPr>
        <p:txBody>
          <a:bodyPr wrap="square">
            <a:spAutoFit/>
          </a:bodyPr>
          <a:lstStyle/>
          <a:p>
            <a:pPr>
              <a:lnSpc>
                <a:spcPct val="150000"/>
              </a:lnSpc>
            </a:pPr>
            <a:r>
              <a:rPr lang="en-US" sz="3600" dirty="0">
                <a:solidFill>
                  <a:schemeClr val="accent1"/>
                </a:solidFill>
              </a:rPr>
              <a:t>• charity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tʃærəti</a:t>
            </a:r>
            <a:r>
              <a:rPr lang="en-US" sz="3600" dirty="0">
                <a:solidFill>
                  <a:srgbClr val="FF0000"/>
                </a:solidFill>
              </a:rPr>
              <a:t>/: </a:t>
            </a:r>
            <a:r>
              <a:rPr lang="en-US" sz="3600" dirty="0" err="1">
                <a:solidFill>
                  <a:srgbClr val="FF33CC"/>
                </a:solidFill>
              </a:rPr>
              <a:t>tổ</a:t>
            </a:r>
            <a:r>
              <a:rPr lang="en-US" sz="3600" dirty="0">
                <a:solidFill>
                  <a:srgbClr val="FF33CC"/>
                </a:solidFill>
              </a:rPr>
              <a:t> </a:t>
            </a:r>
            <a:r>
              <a:rPr lang="en-US" sz="3600" dirty="0" err="1">
                <a:solidFill>
                  <a:srgbClr val="FF33CC"/>
                </a:solidFill>
              </a:rPr>
              <a:t>chức</a:t>
            </a:r>
            <a:r>
              <a:rPr lang="en-US" sz="3600" dirty="0">
                <a:solidFill>
                  <a:srgbClr val="FF33CC"/>
                </a:solidFill>
              </a:rPr>
              <a:t> </a:t>
            </a:r>
            <a:r>
              <a:rPr lang="en-US" sz="3600" dirty="0" err="1">
                <a:solidFill>
                  <a:srgbClr val="FF33CC"/>
                </a:solidFill>
              </a:rPr>
              <a:t>từ</a:t>
            </a:r>
            <a:r>
              <a:rPr lang="en-US" sz="3600" dirty="0">
                <a:solidFill>
                  <a:srgbClr val="FF33CC"/>
                </a:solidFill>
              </a:rPr>
              <a:t> </a:t>
            </a:r>
            <a:r>
              <a:rPr lang="en-US" sz="3600" dirty="0" err="1">
                <a:solidFill>
                  <a:srgbClr val="FF33CC"/>
                </a:solidFill>
              </a:rPr>
              <a:t>thiện</a:t>
            </a:r>
            <a:endParaRPr lang="en-US" sz="3600" dirty="0">
              <a:solidFill>
                <a:srgbClr val="FF33CC"/>
              </a:solidFill>
            </a:endParaRPr>
          </a:p>
        </p:txBody>
      </p:sp>
      <p:sp>
        <p:nvSpPr>
          <p:cNvPr id="4" name="TextBox 3"/>
          <p:cNvSpPr txBox="1"/>
          <p:nvPr/>
        </p:nvSpPr>
        <p:spPr>
          <a:xfrm>
            <a:off x="2683565" y="622300"/>
            <a:ext cx="9508435" cy="584775"/>
          </a:xfrm>
          <a:prstGeom prst="rect">
            <a:avLst/>
          </a:prstGeom>
          <a:noFill/>
        </p:spPr>
        <p:txBody>
          <a:bodyPr wrap="square" rtlCol="0">
            <a:spAutoFit/>
          </a:bodyPr>
          <a:lstStyle/>
          <a:p>
            <a:r>
              <a:rPr lang="en-US" sz="3200" i="1" dirty="0"/>
              <a:t>Listen and repeat. Click on each word to hear the sound.</a:t>
            </a:r>
          </a:p>
        </p:txBody>
      </p:sp>
    </p:spTree>
    <p:extLst>
      <p:ext uri="{BB962C8B-B14F-4D97-AF65-F5344CB8AC3E}">
        <p14:creationId xmlns:p14="http://schemas.microsoft.com/office/powerpoint/2010/main" val="112498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arn(inVertic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barn(inVertical)">
                                      <p:cBhvr>
                                        <p:cTn id="3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audio>
              <p:cMediaNode vol="80000">
                <p:cTn id="34" fill="hold" display="0">
                  <p:stCondLst>
                    <p:cond delay="indefinite"/>
                  </p:stCondLst>
                  <p:endCondLst>
                    <p:cond evt="onStopAudio" delay="0">
                      <p:tgtEl>
                        <p:sldTgt/>
                      </p:tgtEl>
                    </p:cond>
                  </p:endCondLst>
                </p:cTn>
                <p:tgtEl>
                  <p:spTgt spid="8"/>
                </p:tgtEl>
              </p:cMediaNode>
            </p:audio>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1"/>
                </p:tgtEl>
              </p:cMediaNode>
            </p:audio>
            <p:audio>
              <p:cMediaNode vol="80000">
                <p:cTn id="37" fill="hold" display="0">
                  <p:stCondLst>
                    <p:cond delay="indefinite"/>
                  </p:stCondLst>
                  <p:endCondLst>
                    <p:cond evt="onStopAudio" delay="0">
                      <p:tgtEl>
                        <p:sldTgt/>
                      </p:tgtEl>
                    </p:cond>
                  </p:endCondLst>
                </p:cTn>
                <p:tgtEl>
                  <p:spTgt spid="12"/>
                </p:tgtEl>
              </p:cMediaNode>
            </p:audio>
            <p:audio>
              <p:cMediaNode vol="80000">
                <p:cTn id="38" fill="hold" display="0">
                  <p:stCondLst>
                    <p:cond delay="indefinite"/>
                  </p:stCondLst>
                  <p:endCondLst>
                    <p:cond evt="onStopAudio" delay="0">
                      <p:tgtEl>
                        <p:sldTgt/>
                      </p:tgtEl>
                    </p:cond>
                  </p:endCondLst>
                </p:cTn>
                <p:tgtEl>
                  <p:spTgt spid="13"/>
                </p:tgtEl>
              </p:cMediaNode>
            </p:audi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173" fill="hold"/>
                                        <p:tgtEl>
                                          <p:spTgt spid="7"/>
                                        </p:tgtEl>
                                      </p:cBhvr>
                                    </p:cmd>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071" fill="hold"/>
                                        <p:tgtEl>
                                          <p:spTgt spid="8"/>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991" fill="hold"/>
                                        <p:tgtEl>
                                          <p:spTgt spid="9"/>
                                        </p:tgtEl>
                                      </p:cBhvr>
                                    </p:cmd>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39" fill="hold"/>
                                        <p:tgtEl>
                                          <p:spTgt spid="11"/>
                                        </p:tgtEl>
                                      </p:cBhvr>
                                    </p:cmd>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146" fill="hold"/>
                                        <p:tgtEl>
                                          <p:spTgt spid="12"/>
                                        </p:tgtEl>
                                      </p:cBhvr>
                                    </p:cmd>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251" fill="hold"/>
                                        <p:tgtEl>
                                          <p:spTgt spid="13"/>
                                        </p:tgtEl>
                                      </p:cBhvr>
                                    </p:cmd>
                                  </p:childTnLst>
                                </p:cTn>
                              </p:par>
                            </p:childTnLst>
                          </p:cTn>
                        </p:par>
                      </p:childTnLst>
                    </p:cTn>
                  </p:par>
                </p:childTnLst>
              </p:cTn>
              <p:nextCondLst>
                <p:cond evt="onClick" delay="0">
                  <p:tgtEl>
                    <p:spTgt spid="2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078" y="1222801"/>
            <a:ext cx="12095922" cy="837473"/>
          </a:xfrm>
          <a:prstGeom prst="rect">
            <a:avLst/>
          </a:prstGeom>
        </p:spPr>
        <p:txBody>
          <a:bodyPr wrap="square">
            <a:spAutoFit/>
          </a:bodyPr>
          <a:lstStyle/>
          <a:p>
            <a:pPr>
              <a:lnSpc>
                <a:spcPct val="150000"/>
              </a:lnSpc>
            </a:pPr>
            <a:r>
              <a:rPr lang="en-US" sz="3600" dirty="0">
                <a:solidFill>
                  <a:schemeClr val="accent1"/>
                </a:solidFill>
              </a:rPr>
              <a:t>• nickname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nɪkneɪm</a:t>
            </a:r>
            <a:r>
              <a:rPr lang="en-US" sz="3600" dirty="0">
                <a:solidFill>
                  <a:srgbClr val="FF0000"/>
                </a:solidFill>
              </a:rPr>
              <a:t>/: </a:t>
            </a:r>
            <a:r>
              <a:rPr lang="en-US" sz="3600" dirty="0" err="1">
                <a:solidFill>
                  <a:srgbClr val="FF33CC"/>
                </a:solidFill>
              </a:rPr>
              <a:t>biệt</a:t>
            </a:r>
            <a:r>
              <a:rPr lang="en-US" sz="3600" dirty="0">
                <a:solidFill>
                  <a:srgbClr val="FF33CC"/>
                </a:solidFill>
              </a:rPr>
              <a:t> </a:t>
            </a:r>
            <a:r>
              <a:rPr lang="en-US" sz="3600" dirty="0" err="1">
                <a:solidFill>
                  <a:srgbClr val="FF33CC"/>
                </a:solidFill>
              </a:rPr>
              <a:t>danh</a:t>
            </a:r>
            <a:endParaRPr lang="en-US" sz="3600" dirty="0">
              <a:solidFill>
                <a:srgbClr val="FF33CC"/>
              </a:solidFill>
            </a:endParaRPr>
          </a:p>
        </p:txBody>
      </p:sp>
      <p:sp>
        <p:nvSpPr>
          <p:cNvPr id="3" name="TextBox 2"/>
          <p:cNvSpPr txBox="1"/>
          <p:nvPr/>
        </p:nvSpPr>
        <p:spPr>
          <a:xfrm>
            <a:off x="0" y="576470"/>
            <a:ext cx="2683565" cy="646331"/>
          </a:xfrm>
          <a:prstGeom prst="rect">
            <a:avLst/>
          </a:prstGeom>
          <a:solidFill>
            <a:srgbClr val="FFFF00"/>
          </a:solidFill>
        </p:spPr>
        <p:txBody>
          <a:bodyPr wrap="square" rtlCol="0">
            <a:spAutoFit/>
          </a:bodyPr>
          <a:lstStyle/>
          <a:p>
            <a:r>
              <a:rPr lang="en-US" sz="3600" b="1" dirty="0">
                <a:solidFill>
                  <a:srgbClr val="FF0000"/>
                </a:solidFill>
              </a:rPr>
              <a:t>Vocabulary </a:t>
            </a:r>
          </a:p>
        </p:txBody>
      </p:sp>
      <p:pic>
        <p:nvPicPr>
          <p:cNvPr id="7" name="nickna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61339" y="1318418"/>
            <a:ext cx="487363" cy="487363"/>
          </a:xfrm>
          <a:prstGeom prst="rect">
            <a:avLst/>
          </a:prstGeom>
        </p:spPr>
      </p:pic>
      <p:pic>
        <p:nvPicPr>
          <p:cNvPr id="8" name="train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36089" y="2208430"/>
            <a:ext cx="487363" cy="487363"/>
          </a:xfrm>
          <a:prstGeom prst="rect">
            <a:avLst/>
          </a:prstGeom>
        </p:spPr>
      </p:pic>
      <p:pic>
        <p:nvPicPr>
          <p:cNvPr id="9" name="twic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570117" y="3037887"/>
            <a:ext cx="487363" cy="487363"/>
          </a:xfrm>
          <a:prstGeom prst="rect">
            <a:avLst/>
          </a:prstGeom>
        </p:spPr>
      </p:pic>
      <p:pic>
        <p:nvPicPr>
          <p:cNvPr id="11" name="fiel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611357" y="3833017"/>
            <a:ext cx="487363" cy="487363"/>
          </a:xfrm>
          <a:prstGeom prst="rect">
            <a:avLst/>
          </a:prstGeom>
        </p:spPr>
      </p:pic>
      <p:pic>
        <p:nvPicPr>
          <p:cNvPr id="12" name="wizar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2573257" y="4490937"/>
            <a:ext cx="487363" cy="487363"/>
          </a:xfrm>
          <a:prstGeom prst="rect">
            <a:avLst/>
          </a:prstGeom>
        </p:spPr>
      </p:pic>
      <p:pic>
        <p:nvPicPr>
          <p:cNvPr id="13" name="charity">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2691699" y="5466302"/>
            <a:ext cx="487363" cy="487363"/>
          </a:xfrm>
          <a:prstGeom prst="rect">
            <a:avLst/>
          </a:prstGeom>
        </p:spPr>
      </p:pic>
      <p:sp>
        <p:nvSpPr>
          <p:cNvPr id="14" name="Rectangle 13"/>
          <p:cNvSpPr/>
          <p:nvPr/>
        </p:nvSpPr>
        <p:spPr>
          <a:xfrm>
            <a:off x="134178" y="2073701"/>
            <a:ext cx="12095922" cy="837473"/>
          </a:xfrm>
          <a:prstGeom prst="rect">
            <a:avLst/>
          </a:prstGeom>
        </p:spPr>
        <p:txBody>
          <a:bodyPr wrap="square">
            <a:spAutoFit/>
          </a:bodyPr>
          <a:lstStyle/>
          <a:p>
            <a:pPr>
              <a:lnSpc>
                <a:spcPct val="150000"/>
              </a:lnSpc>
            </a:pPr>
            <a:r>
              <a:rPr lang="en-US" sz="3600" dirty="0">
                <a:solidFill>
                  <a:schemeClr val="accent1"/>
                </a:solidFill>
              </a:rPr>
              <a:t>• training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treɪnɪŋ</a:t>
            </a:r>
            <a:r>
              <a:rPr lang="en-US" sz="3600" dirty="0">
                <a:solidFill>
                  <a:srgbClr val="FF0000"/>
                </a:solidFill>
              </a:rPr>
              <a:t>/: </a:t>
            </a:r>
            <a:r>
              <a:rPr lang="en-US" sz="3600" dirty="0" err="1">
                <a:solidFill>
                  <a:srgbClr val="FF33CC"/>
                </a:solidFill>
              </a:rPr>
              <a:t>việc</a:t>
            </a:r>
            <a:r>
              <a:rPr lang="en-US" sz="3600" dirty="0">
                <a:solidFill>
                  <a:srgbClr val="FF33CC"/>
                </a:solidFill>
              </a:rPr>
              <a:t> </a:t>
            </a:r>
            <a:r>
              <a:rPr lang="en-US" sz="3600" dirty="0" err="1">
                <a:solidFill>
                  <a:srgbClr val="FF33CC"/>
                </a:solidFill>
              </a:rPr>
              <a:t>tập</a:t>
            </a:r>
            <a:r>
              <a:rPr lang="en-US" sz="3600" dirty="0">
                <a:solidFill>
                  <a:srgbClr val="FF33CC"/>
                </a:solidFill>
              </a:rPr>
              <a:t> </a:t>
            </a:r>
            <a:r>
              <a:rPr lang="en-US" sz="3600" dirty="0" err="1">
                <a:solidFill>
                  <a:srgbClr val="FF33CC"/>
                </a:solidFill>
              </a:rPr>
              <a:t>luyện</a:t>
            </a:r>
            <a:endParaRPr lang="en-US" sz="3600" dirty="0">
              <a:solidFill>
                <a:srgbClr val="FF33CC"/>
              </a:solidFill>
            </a:endParaRPr>
          </a:p>
        </p:txBody>
      </p:sp>
      <p:sp>
        <p:nvSpPr>
          <p:cNvPr id="15" name="Rectangle 14"/>
          <p:cNvSpPr/>
          <p:nvPr/>
        </p:nvSpPr>
        <p:spPr>
          <a:xfrm>
            <a:off x="96078" y="2936901"/>
            <a:ext cx="12095922" cy="837473"/>
          </a:xfrm>
          <a:prstGeom prst="rect">
            <a:avLst/>
          </a:prstGeom>
        </p:spPr>
        <p:txBody>
          <a:bodyPr wrap="square">
            <a:spAutoFit/>
          </a:bodyPr>
          <a:lstStyle/>
          <a:p>
            <a:pPr>
              <a:lnSpc>
                <a:spcPct val="150000"/>
              </a:lnSpc>
            </a:pPr>
            <a:r>
              <a:rPr lang="en-US" sz="3600" dirty="0">
                <a:solidFill>
                  <a:schemeClr val="accent1"/>
                </a:solidFill>
              </a:rPr>
              <a:t>• twice </a:t>
            </a:r>
            <a:r>
              <a:rPr lang="en-US" sz="3600" dirty="0">
                <a:solidFill>
                  <a:schemeClr val="accent6">
                    <a:lumMod val="75000"/>
                  </a:schemeClr>
                </a:solidFill>
              </a:rPr>
              <a:t>(</a:t>
            </a:r>
            <a:r>
              <a:rPr lang="en-US" sz="3600" dirty="0" err="1">
                <a:solidFill>
                  <a:schemeClr val="accent6">
                    <a:lumMod val="75000"/>
                  </a:schemeClr>
                </a:solidFill>
              </a:rPr>
              <a:t>adv</a:t>
            </a:r>
            <a:r>
              <a:rPr lang="en-US" sz="3600" dirty="0">
                <a:solidFill>
                  <a:schemeClr val="accent6">
                    <a:lumMod val="75000"/>
                  </a:schemeClr>
                </a:solidFill>
              </a:rPr>
              <a:t>) </a:t>
            </a:r>
            <a:r>
              <a:rPr lang="en-US" sz="3600" dirty="0">
                <a:solidFill>
                  <a:srgbClr val="FF0000"/>
                </a:solidFill>
              </a:rPr>
              <a:t>/</a:t>
            </a:r>
            <a:r>
              <a:rPr lang="en-US" sz="3600" dirty="0" err="1">
                <a:solidFill>
                  <a:srgbClr val="FF0000"/>
                </a:solidFill>
              </a:rPr>
              <a:t>twaɪs</a:t>
            </a:r>
            <a:r>
              <a:rPr lang="en-US" sz="3600" dirty="0">
                <a:solidFill>
                  <a:srgbClr val="FF0000"/>
                </a:solidFill>
              </a:rPr>
              <a:t>/: </a:t>
            </a:r>
            <a:r>
              <a:rPr lang="en-US" sz="3600" dirty="0" err="1">
                <a:solidFill>
                  <a:srgbClr val="FF33CC"/>
                </a:solidFill>
              </a:rPr>
              <a:t>hai</a:t>
            </a:r>
            <a:r>
              <a:rPr lang="en-US" sz="3600" dirty="0">
                <a:solidFill>
                  <a:srgbClr val="FF33CC"/>
                </a:solidFill>
              </a:rPr>
              <a:t> </a:t>
            </a:r>
            <a:r>
              <a:rPr lang="en-US" sz="3600" dirty="0" err="1">
                <a:solidFill>
                  <a:srgbClr val="FF33CC"/>
                </a:solidFill>
              </a:rPr>
              <a:t>lần</a:t>
            </a:r>
            <a:endParaRPr lang="en-US" sz="3600" dirty="0">
              <a:solidFill>
                <a:srgbClr val="FF33CC"/>
              </a:solidFill>
            </a:endParaRPr>
          </a:p>
        </p:txBody>
      </p:sp>
      <p:sp>
        <p:nvSpPr>
          <p:cNvPr id="17" name="Rectangle 16"/>
          <p:cNvSpPr/>
          <p:nvPr/>
        </p:nvSpPr>
        <p:spPr>
          <a:xfrm>
            <a:off x="134178" y="3749138"/>
            <a:ext cx="12095922" cy="837473"/>
          </a:xfrm>
          <a:prstGeom prst="rect">
            <a:avLst/>
          </a:prstGeom>
        </p:spPr>
        <p:txBody>
          <a:bodyPr wrap="square">
            <a:spAutoFit/>
          </a:bodyPr>
          <a:lstStyle/>
          <a:p>
            <a:pPr>
              <a:lnSpc>
                <a:spcPct val="150000"/>
              </a:lnSpc>
            </a:pPr>
            <a:r>
              <a:rPr lang="en-US" sz="3600" dirty="0">
                <a:solidFill>
                  <a:schemeClr val="accent1"/>
                </a:solidFill>
              </a:rPr>
              <a:t>• field  </a:t>
            </a:r>
            <a:r>
              <a:rPr lang="en-US" sz="3600" dirty="0">
                <a:solidFill>
                  <a:schemeClr val="accent6">
                    <a:lumMod val="75000"/>
                  </a:schemeClr>
                </a:solidFill>
              </a:rPr>
              <a:t>(n)</a:t>
            </a:r>
            <a:r>
              <a:rPr lang="en-US" sz="3600" dirty="0"/>
              <a:t> </a:t>
            </a:r>
            <a:r>
              <a:rPr lang="en-US" sz="3600" dirty="0">
                <a:solidFill>
                  <a:srgbClr val="FF0000"/>
                </a:solidFill>
              </a:rPr>
              <a:t>/</a:t>
            </a:r>
            <a:r>
              <a:rPr lang="en-US" sz="3600" dirty="0" err="1">
                <a:solidFill>
                  <a:srgbClr val="FF0000"/>
                </a:solidFill>
              </a:rPr>
              <a:t>fiːld</a:t>
            </a:r>
            <a:r>
              <a:rPr lang="en-US" sz="3600" dirty="0">
                <a:solidFill>
                  <a:srgbClr val="FF0000"/>
                </a:solidFill>
              </a:rPr>
              <a:t>/: </a:t>
            </a:r>
            <a:r>
              <a:rPr lang="en-US" sz="3600" dirty="0" err="1">
                <a:solidFill>
                  <a:srgbClr val="FF33CC"/>
                </a:solidFill>
              </a:rPr>
              <a:t>sân</a:t>
            </a:r>
            <a:r>
              <a:rPr lang="en-US" sz="3600" dirty="0">
                <a:solidFill>
                  <a:srgbClr val="FF33CC"/>
                </a:solidFill>
              </a:rPr>
              <a:t> </a:t>
            </a:r>
            <a:r>
              <a:rPr lang="en-US" sz="3600" dirty="0" err="1">
                <a:solidFill>
                  <a:srgbClr val="FF33CC"/>
                </a:solidFill>
              </a:rPr>
              <a:t>bóng</a:t>
            </a:r>
            <a:endParaRPr lang="en-US" sz="3600" dirty="0">
              <a:solidFill>
                <a:srgbClr val="FF33CC"/>
              </a:solidFill>
            </a:endParaRPr>
          </a:p>
        </p:txBody>
      </p:sp>
      <p:sp>
        <p:nvSpPr>
          <p:cNvPr id="18" name="Rectangle 17"/>
          <p:cNvSpPr/>
          <p:nvPr/>
        </p:nvSpPr>
        <p:spPr>
          <a:xfrm>
            <a:off x="96078" y="4531466"/>
            <a:ext cx="12095922" cy="837473"/>
          </a:xfrm>
          <a:prstGeom prst="rect">
            <a:avLst/>
          </a:prstGeom>
        </p:spPr>
        <p:txBody>
          <a:bodyPr wrap="square">
            <a:spAutoFit/>
          </a:bodyPr>
          <a:lstStyle/>
          <a:p>
            <a:pPr>
              <a:lnSpc>
                <a:spcPct val="150000"/>
              </a:lnSpc>
            </a:pPr>
            <a:r>
              <a:rPr lang="en-US" sz="3600" dirty="0">
                <a:solidFill>
                  <a:schemeClr val="accent1"/>
                </a:solidFill>
              </a:rPr>
              <a:t>• wizard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wɪzəd</a:t>
            </a:r>
            <a:r>
              <a:rPr lang="en-US" sz="3600" dirty="0">
                <a:solidFill>
                  <a:srgbClr val="FF0000"/>
                </a:solidFill>
              </a:rPr>
              <a:t>/: </a:t>
            </a:r>
            <a:r>
              <a:rPr lang="en-US" sz="3600" dirty="0" err="1">
                <a:solidFill>
                  <a:srgbClr val="FF33CC"/>
                </a:solidFill>
              </a:rPr>
              <a:t>phù</a:t>
            </a:r>
            <a:r>
              <a:rPr lang="en-US" sz="3600" dirty="0">
                <a:solidFill>
                  <a:srgbClr val="FF33CC"/>
                </a:solidFill>
              </a:rPr>
              <a:t> </a:t>
            </a:r>
            <a:r>
              <a:rPr lang="en-US" sz="3600" dirty="0" err="1">
                <a:solidFill>
                  <a:srgbClr val="FF33CC"/>
                </a:solidFill>
              </a:rPr>
              <a:t>thủy</a:t>
            </a:r>
            <a:endParaRPr lang="en-US" sz="3600" dirty="0">
              <a:solidFill>
                <a:srgbClr val="FF33CC"/>
              </a:solidFill>
            </a:endParaRPr>
          </a:p>
        </p:txBody>
      </p:sp>
      <p:sp>
        <p:nvSpPr>
          <p:cNvPr id="20" name="Rectangle 19"/>
          <p:cNvSpPr/>
          <p:nvPr/>
        </p:nvSpPr>
        <p:spPr>
          <a:xfrm>
            <a:off x="96078" y="5242666"/>
            <a:ext cx="12095922" cy="923330"/>
          </a:xfrm>
          <a:prstGeom prst="rect">
            <a:avLst/>
          </a:prstGeom>
        </p:spPr>
        <p:txBody>
          <a:bodyPr wrap="square">
            <a:spAutoFit/>
          </a:bodyPr>
          <a:lstStyle/>
          <a:p>
            <a:pPr>
              <a:lnSpc>
                <a:spcPct val="150000"/>
              </a:lnSpc>
            </a:pPr>
            <a:r>
              <a:rPr lang="en-US" sz="3600" dirty="0">
                <a:solidFill>
                  <a:schemeClr val="accent1"/>
                </a:solidFill>
              </a:rPr>
              <a:t>• charity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tʃærəti</a:t>
            </a:r>
            <a:r>
              <a:rPr lang="en-US" sz="3600" dirty="0">
                <a:solidFill>
                  <a:srgbClr val="FF0000"/>
                </a:solidFill>
              </a:rPr>
              <a:t>/: </a:t>
            </a:r>
            <a:r>
              <a:rPr lang="en-US" sz="3600" dirty="0" err="1">
                <a:solidFill>
                  <a:srgbClr val="FF33CC"/>
                </a:solidFill>
              </a:rPr>
              <a:t>tổ</a:t>
            </a:r>
            <a:r>
              <a:rPr lang="en-US" sz="3600" dirty="0">
                <a:solidFill>
                  <a:srgbClr val="FF33CC"/>
                </a:solidFill>
              </a:rPr>
              <a:t> </a:t>
            </a:r>
            <a:r>
              <a:rPr lang="en-US" sz="3600" dirty="0" err="1">
                <a:solidFill>
                  <a:srgbClr val="FF33CC"/>
                </a:solidFill>
              </a:rPr>
              <a:t>chức</a:t>
            </a:r>
            <a:r>
              <a:rPr lang="en-US" sz="3600" dirty="0">
                <a:solidFill>
                  <a:srgbClr val="FF33CC"/>
                </a:solidFill>
              </a:rPr>
              <a:t> </a:t>
            </a:r>
            <a:r>
              <a:rPr lang="en-US" sz="3600" dirty="0" err="1">
                <a:solidFill>
                  <a:srgbClr val="FF33CC"/>
                </a:solidFill>
              </a:rPr>
              <a:t>từ</a:t>
            </a:r>
            <a:r>
              <a:rPr lang="en-US" sz="3600" dirty="0">
                <a:solidFill>
                  <a:srgbClr val="FF33CC"/>
                </a:solidFill>
              </a:rPr>
              <a:t> </a:t>
            </a:r>
            <a:r>
              <a:rPr lang="en-US" sz="3600" dirty="0" err="1">
                <a:solidFill>
                  <a:srgbClr val="FF33CC"/>
                </a:solidFill>
              </a:rPr>
              <a:t>thiện</a:t>
            </a:r>
            <a:endParaRPr lang="en-US" sz="3600" dirty="0">
              <a:solidFill>
                <a:srgbClr val="FF33CC"/>
              </a:solidFill>
            </a:endParaRPr>
          </a:p>
        </p:txBody>
      </p:sp>
      <p:sp>
        <p:nvSpPr>
          <p:cNvPr id="4" name="TextBox 3"/>
          <p:cNvSpPr txBox="1"/>
          <p:nvPr/>
        </p:nvSpPr>
        <p:spPr>
          <a:xfrm>
            <a:off x="2683565" y="622300"/>
            <a:ext cx="9508435" cy="584775"/>
          </a:xfrm>
          <a:prstGeom prst="rect">
            <a:avLst/>
          </a:prstGeom>
          <a:noFill/>
        </p:spPr>
        <p:txBody>
          <a:bodyPr wrap="square" rtlCol="0">
            <a:spAutoFit/>
          </a:bodyPr>
          <a:lstStyle/>
          <a:p>
            <a:r>
              <a:rPr lang="en-US" sz="3200" i="1" dirty="0" err="1"/>
              <a:t>Practise</a:t>
            </a:r>
            <a:r>
              <a:rPr lang="en-US" sz="3200" i="1" dirty="0"/>
              <a:t> saying them. Focus on the word stress. </a:t>
            </a:r>
          </a:p>
        </p:txBody>
      </p:sp>
      <p:sp>
        <p:nvSpPr>
          <p:cNvPr id="5" name="Oval 4"/>
          <p:cNvSpPr/>
          <p:nvPr/>
        </p:nvSpPr>
        <p:spPr>
          <a:xfrm>
            <a:off x="673100" y="1222801"/>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 y="2061001"/>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14350" y="4524821"/>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47700" y="5248701"/>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1342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arn(inVertic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barn(inVertical)">
                                      <p:cBhvr>
                                        <p:cTn id="3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audio>
              <p:cMediaNode vol="80000">
                <p:cTn id="34" fill="hold" display="0">
                  <p:stCondLst>
                    <p:cond delay="indefinite"/>
                  </p:stCondLst>
                  <p:endCondLst>
                    <p:cond evt="onStopAudio" delay="0">
                      <p:tgtEl>
                        <p:sldTgt/>
                      </p:tgtEl>
                    </p:cond>
                  </p:endCondLst>
                </p:cTn>
                <p:tgtEl>
                  <p:spTgt spid="8"/>
                </p:tgtEl>
              </p:cMediaNode>
            </p:audio>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1"/>
                </p:tgtEl>
              </p:cMediaNode>
            </p:audio>
            <p:audio>
              <p:cMediaNode vol="80000">
                <p:cTn id="37" fill="hold" display="0">
                  <p:stCondLst>
                    <p:cond delay="indefinite"/>
                  </p:stCondLst>
                  <p:endCondLst>
                    <p:cond evt="onStopAudio" delay="0">
                      <p:tgtEl>
                        <p:sldTgt/>
                      </p:tgtEl>
                    </p:cond>
                  </p:endCondLst>
                </p:cTn>
                <p:tgtEl>
                  <p:spTgt spid="12"/>
                </p:tgtEl>
              </p:cMediaNode>
            </p:audio>
            <p:audio>
              <p:cMediaNode vol="80000">
                <p:cTn id="38" fill="hold" display="0">
                  <p:stCondLst>
                    <p:cond delay="indefinite"/>
                  </p:stCondLst>
                  <p:endCondLst>
                    <p:cond evt="onStopAudio" delay="0">
                      <p:tgtEl>
                        <p:sldTgt/>
                      </p:tgtEl>
                    </p:cond>
                  </p:endCondLst>
                </p:cTn>
                <p:tgtEl>
                  <p:spTgt spid="13"/>
                </p:tgtEl>
              </p:cMediaNode>
            </p:audi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173" fill="hold"/>
                                        <p:tgtEl>
                                          <p:spTgt spid="7"/>
                                        </p:tgtEl>
                                      </p:cBhvr>
                                    </p:cmd>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071" fill="hold"/>
                                        <p:tgtEl>
                                          <p:spTgt spid="8"/>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991" fill="hold"/>
                                        <p:tgtEl>
                                          <p:spTgt spid="9"/>
                                        </p:tgtEl>
                                      </p:cBhvr>
                                    </p:cmd>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39" fill="hold"/>
                                        <p:tgtEl>
                                          <p:spTgt spid="11"/>
                                        </p:tgtEl>
                                      </p:cBhvr>
                                    </p:cmd>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146" fill="hold"/>
                                        <p:tgtEl>
                                          <p:spTgt spid="12"/>
                                        </p:tgtEl>
                                      </p:cBhvr>
                                    </p:cmd>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251" fill="hold"/>
                                        <p:tgtEl>
                                          <p:spTgt spid="13"/>
                                        </p:tgtEl>
                                      </p:cBhvr>
                                    </p:cmd>
                                  </p:childTnLst>
                                </p:cTn>
                              </p:par>
                            </p:childTnLst>
                          </p:cTn>
                        </p:par>
                      </p:childTnLst>
                    </p:cTn>
                  </p:par>
                </p:childTnLst>
              </p:cTn>
              <p:nextCondLst>
                <p:cond evt="onClick" delay="0">
                  <p:tgtEl>
                    <p:spTgt spid="2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078" y="1222801"/>
            <a:ext cx="12095922" cy="837473"/>
          </a:xfrm>
          <a:prstGeom prst="rect">
            <a:avLst/>
          </a:prstGeom>
        </p:spPr>
        <p:txBody>
          <a:bodyPr wrap="square">
            <a:spAutoFit/>
          </a:bodyPr>
          <a:lstStyle/>
          <a:p>
            <a:pPr>
              <a:lnSpc>
                <a:spcPct val="150000"/>
              </a:lnSpc>
            </a:pPr>
            <a:r>
              <a:rPr lang="en-US" sz="3600" dirty="0">
                <a:solidFill>
                  <a:schemeClr val="accent1"/>
                </a:solidFill>
              </a:rPr>
              <a:t>• nickname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nɪkneɪm</a:t>
            </a:r>
            <a:r>
              <a:rPr lang="en-US" sz="3600" dirty="0">
                <a:solidFill>
                  <a:srgbClr val="FF0000"/>
                </a:solidFill>
              </a:rPr>
              <a:t>/: </a:t>
            </a:r>
            <a:r>
              <a:rPr lang="en-US" sz="3600" dirty="0" err="1">
                <a:solidFill>
                  <a:srgbClr val="FF33CC"/>
                </a:solidFill>
              </a:rPr>
              <a:t>biệt</a:t>
            </a:r>
            <a:r>
              <a:rPr lang="en-US" sz="3600" dirty="0">
                <a:solidFill>
                  <a:srgbClr val="FF33CC"/>
                </a:solidFill>
              </a:rPr>
              <a:t> </a:t>
            </a:r>
            <a:r>
              <a:rPr lang="en-US" sz="3600" dirty="0" err="1">
                <a:solidFill>
                  <a:srgbClr val="FF33CC"/>
                </a:solidFill>
              </a:rPr>
              <a:t>danh</a:t>
            </a:r>
            <a:endParaRPr lang="en-US" sz="3600" dirty="0">
              <a:solidFill>
                <a:srgbClr val="FF33CC"/>
              </a:solidFill>
            </a:endParaRPr>
          </a:p>
        </p:txBody>
      </p:sp>
      <p:sp>
        <p:nvSpPr>
          <p:cNvPr id="3" name="TextBox 2"/>
          <p:cNvSpPr txBox="1"/>
          <p:nvPr/>
        </p:nvSpPr>
        <p:spPr>
          <a:xfrm>
            <a:off x="0" y="576470"/>
            <a:ext cx="2683565" cy="646331"/>
          </a:xfrm>
          <a:prstGeom prst="rect">
            <a:avLst/>
          </a:prstGeom>
          <a:solidFill>
            <a:srgbClr val="FFFF00"/>
          </a:solidFill>
        </p:spPr>
        <p:txBody>
          <a:bodyPr wrap="square" rtlCol="0">
            <a:spAutoFit/>
          </a:bodyPr>
          <a:lstStyle/>
          <a:p>
            <a:r>
              <a:rPr lang="en-US" sz="3600" b="1" dirty="0">
                <a:solidFill>
                  <a:srgbClr val="FF0000"/>
                </a:solidFill>
              </a:rPr>
              <a:t>Vocabulary </a:t>
            </a:r>
          </a:p>
        </p:txBody>
      </p:sp>
      <p:pic>
        <p:nvPicPr>
          <p:cNvPr id="7" name="nickna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99940" y="1572911"/>
            <a:ext cx="487363" cy="487363"/>
          </a:xfrm>
          <a:prstGeom prst="rect">
            <a:avLst/>
          </a:prstGeom>
        </p:spPr>
      </p:pic>
      <p:pic>
        <p:nvPicPr>
          <p:cNvPr id="8" name="train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74690" y="2462923"/>
            <a:ext cx="487363" cy="487363"/>
          </a:xfrm>
          <a:prstGeom prst="rect">
            <a:avLst/>
          </a:prstGeom>
        </p:spPr>
      </p:pic>
      <p:pic>
        <p:nvPicPr>
          <p:cNvPr id="9" name="twic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608718" y="3292380"/>
            <a:ext cx="487363" cy="487363"/>
          </a:xfrm>
          <a:prstGeom prst="rect">
            <a:avLst/>
          </a:prstGeom>
        </p:spPr>
      </p:pic>
      <p:pic>
        <p:nvPicPr>
          <p:cNvPr id="11" name="fiel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649958" y="4087510"/>
            <a:ext cx="487363" cy="487363"/>
          </a:xfrm>
          <a:prstGeom prst="rect">
            <a:avLst/>
          </a:prstGeom>
        </p:spPr>
      </p:pic>
      <p:pic>
        <p:nvPicPr>
          <p:cNvPr id="12" name="wizar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2611858" y="4745430"/>
            <a:ext cx="487363" cy="487363"/>
          </a:xfrm>
          <a:prstGeom prst="rect">
            <a:avLst/>
          </a:prstGeom>
        </p:spPr>
      </p:pic>
      <p:pic>
        <p:nvPicPr>
          <p:cNvPr id="13" name="charity">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2730300" y="5720795"/>
            <a:ext cx="487363" cy="487363"/>
          </a:xfrm>
          <a:prstGeom prst="rect">
            <a:avLst/>
          </a:prstGeom>
        </p:spPr>
      </p:pic>
      <p:sp>
        <p:nvSpPr>
          <p:cNvPr id="14" name="Rectangle 13"/>
          <p:cNvSpPr/>
          <p:nvPr/>
        </p:nvSpPr>
        <p:spPr>
          <a:xfrm>
            <a:off x="134178" y="2073701"/>
            <a:ext cx="12095922" cy="837473"/>
          </a:xfrm>
          <a:prstGeom prst="rect">
            <a:avLst/>
          </a:prstGeom>
        </p:spPr>
        <p:txBody>
          <a:bodyPr wrap="square">
            <a:spAutoFit/>
          </a:bodyPr>
          <a:lstStyle/>
          <a:p>
            <a:pPr>
              <a:lnSpc>
                <a:spcPct val="150000"/>
              </a:lnSpc>
            </a:pPr>
            <a:r>
              <a:rPr lang="en-US" sz="3600" dirty="0">
                <a:solidFill>
                  <a:schemeClr val="accent1"/>
                </a:solidFill>
              </a:rPr>
              <a:t>• training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treɪnɪŋ</a:t>
            </a:r>
            <a:r>
              <a:rPr lang="en-US" sz="3600" dirty="0">
                <a:solidFill>
                  <a:srgbClr val="FF0000"/>
                </a:solidFill>
              </a:rPr>
              <a:t>/: </a:t>
            </a:r>
            <a:r>
              <a:rPr lang="en-US" sz="3600" dirty="0" err="1">
                <a:solidFill>
                  <a:srgbClr val="FF33CC"/>
                </a:solidFill>
              </a:rPr>
              <a:t>việc</a:t>
            </a:r>
            <a:r>
              <a:rPr lang="en-US" sz="3600" dirty="0">
                <a:solidFill>
                  <a:srgbClr val="FF33CC"/>
                </a:solidFill>
              </a:rPr>
              <a:t> </a:t>
            </a:r>
            <a:r>
              <a:rPr lang="en-US" sz="3600" dirty="0" err="1">
                <a:solidFill>
                  <a:srgbClr val="FF33CC"/>
                </a:solidFill>
              </a:rPr>
              <a:t>tập</a:t>
            </a:r>
            <a:r>
              <a:rPr lang="en-US" sz="3600" dirty="0">
                <a:solidFill>
                  <a:srgbClr val="FF33CC"/>
                </a:solidFill>
              </a:rPr>
              <a:t> </a:t>
            </a:r>
            <a:r>
              <a:rPr lang="en-US" sz="3600" dirty="0" err="1">
                <a:solidFill>
                  <a:srgbClr val="FF33CC"/>
                </a:solidFill>
              </a:rPr>
              <a:t>luyện</a:t>
            </a:r>
            <a:endParaRPr lang="en-US" sz="3600" dirty="0">
              <a:solidFill>
                <a:srgbClr val="FF33CC"/>
              </a:solidFill>
            </a:endParaRPr>
          </a:p>
        </p:txBody>
      </p:sp>
      <p:sp>
        <p:nvSpPr>
          <p:cNvPr id="15" name="Rectangle 14"/>
          <p:cNvSpPr/>
          <p:nvPr/>
        </p:nvSpPr>
        <p:spPr>
          <a:xfrm>
            <a:off x="96078" y="2936901"/>
            <a:ext cx="12095922" cy="837473"/>
          </a:xfrm>
          <a:prstGeom prst="rect">
            <a:avLst/>
          </a:prstGeom>
        </p:spPr>
        <p:txBody>
          <a:bodyPr wrap="square">
            <a:spAutoFit/>
          </a:bodyPr>
          <a:lstStyle/>
          <a:p>
            <a:pPr>
              <a:lnSpc>
                <a:spcPct val="150000"/>
              </a:lnSpc>
            </a:pPr>
            <a:r>
              <a:rPr lang="en-US" sz="3600" dirty="0">
                <a:solidFill>
                  <a:schemeClr val="accent1"/>
                </a:solidFill>
              </a:rPr>
              <a:t>• twice </a:t>
            </a:r>
            <a:r>
              <a:rPr lang="en-US" sz="3600" dirty="0">
                <a:solidFill>
                  <a:schemeClr val="accent6">
                    <a:lumMod val="75000"/>
                  </a:schemeClr>
                </a:solidFill>
              </a:rPr>
              <a:t>(</a:t>
            </a:r>
            <a:r>
              <a:rPr lang="en-US" sz="3600" dirty="0" err="1">
                <a:solidFill>
                  <a:schemeClr val="accent6">
                    <a:lumMod val="75000"/>
                  </a:schemeClr>
                </a:solidFill>
              </a:rPr>
              <a:t>adv</a:t>
            </a:r>
            <a:r>
              <a:rPr lang="en-US" sz="3600" dirty="0">
                <a:solidFill>
                  <a:schemeClr val="accent6">
                    <a:lumMod val="75000"/>
                  </a:schemeClr>
                </a:solidFill>
              </a:rPr>
              <a:t>) </a:t>
            </a:r>
            <a:r>
              <a:rPr lang="en-US" sz="3600" dirty="0">
                <a:solidFill>
                  <a:srgbClr val="FF0000"/>
                </a:solidFill>
              </a:rPr>
              <a:t>/</a:t>
            </a:r>
            <a:r>
              <a:rPr lang="en-US" sz="3600" dirty="0" err="1">
                <a:solidFill>
                  <a:srgbClr val="FF0000"/>
                </a:solidFill>
              </a:rPr>
              <a:t>twaɪs</a:t>
            </a:r>
            <a:r>
              <a:rPr lang="en-US" sz="3600" dirty="0">
                <a:solidFill>
                  <a:srgbClr val="FF0000"/>
                </a:solidFill>
              </a:rPr>
              <a:t>/: </a:t>
            </a:r>
            <a:r>
              <a:rPr lang="en-US" sz="3600" dirty="0" err="1">
                <a:solidFill>
                  <a:srgbClr val="FF33CC"/>
                </a:solidFill>
              </a:rPr>
              <a:t>hai</a:t>
            </a:r>
            <a:r>
              <a:rPr lang="en-US" sz="3600" dirty="0">
                <a:solidFill>
                  <a:srgbClr val="FF33CC"/>
                </a:solidFill>
              </a:rPr>
              <a:t> </a:t>
            </a:r>
            <a:r>
              <a:rPr lang="en-US" sz="3600" dirty="0" err="1">
                <a:solidFill>
                  <a:srgbClr val="FF33CC"/>
                </a:solidFill>
              </a:rPr>
              <a:t>lần</a:t>
            </a:r>
            <a:endParaRPr lang="en-US" sz="3600" dirty="0">
              <a:solidFill>
                <a:srgbClr val="FF33CC"/>
              </a:solidFill>
            </a:endParaRPr>
          </a:p>
        </p:txBody>
      </p:sp>
      <p:sp>
        <p:nvSpPr>
          <p:cNvPr id="17" name="Rectangle 16"/>
          <p:cNvSpPr/>
          <p:nvPr/>
        </p:nvSpPr>
        <p:spPr>
          <a:xfrm>
            <a:off x="134178" y="3749138"/>
            <a:ext cx="12095922" cy="837473"/>
          </a:xfrm>
          <a:prstGeom prst="rect">
            <a:avLst/>
          </a:prstGeom>
        </p:spPr>
        <p:txBody>
          <a:bodyPr wrap="square">
            <a:spAutoFit/>
          </a:bodyPr>
          <a:lstStyle/>
          <a:p>
            <a:pPr>
              <a:lnSpc>
                <a:spcPct val="150000"/>
              </a:lnSpc>
            </a:pPr>
            <a:r>
              <a:rPr lang="en-US" sz="3600" dirty="0">
                <a:solidFill>
                  <a:schemeClr val="accent1"/>
                </a:solidFill>
              </a:rPr>
              <a:t>• field  </a:t>
            </a:r>
            <a:r>
              <a:rPr lang="en-US" sz="3600" dirty="0">
                <a:solidFill>
                  <a:schemeClr val="accent6">
                    <a:lumMod val="75000"/>
                  </a:schemeClr>
                </a:solidFill>
              </a:rPr>
              <a:t>(n)</a:t>
            </a:r>
            <a:r>
              <a:rPr lang="en-US" sz="3600" dirty="0"/>
              <a:t> </a:t>
            </a:r>
            <a:r>
              <a:rPr lang="en-US" sz="3600" dirty="0">
                <a:solidFill>
                  <a:srgbClr val="FF0000"/>
                </a:solidFill>
              </a:rPr>
              <a:t>/</a:t>
            </a:r>
            <a:r>
              <a:rPr lang="en-US" sz="3600" dirty="0" err="1">
                <a:solidFill>
                  <a:srgbClr val="FF0000"/>
                </a:solidFill>
              </a:rPr>
              <a:t>fiːld</a:t>
            </a:r>
            <a:r>
              <a:rPr lang="en-US" sz="3600" dirty="0">
                <a:solidFill>
                  <a:srgbClr val="FF0000"/>
                </a:solidFill>
              </a:rPr>
              <a:t>/: </a:t>
            </a:r>
            <a:r>
              <a:rPr lang="en-US" sz="3600" dirty="0" err="1">
                <a:solidFill>
                  <a:srgbClr val="FF33CC"/>
                </a:solidFill>
              </a:rPr>
              <a:t>sân</a:t>
            </a:r>
            <a:r>
              <a:rPr lang="en-US" sz="3600" dirty="0">
                <a:solidFill>
                  <a:srgbClr val="FF33CC"/>
                </a:solidFill>
              </a:rPr>
              <a:t> </a:t>
            </a:r>
            <a:r>
              <a:rPr lang="en-US" sz="3600" dirty="0" err="1">
                <a:solidFill>
                  <a:srgbClr val="FF33CC"/>
                </a:solidFill>
              </a:rPr>
              <a:t>bóng</a:t>
            </a:r>
            <a:endParaRPr lang="en-US" sz="3600" dirty="0">
              <a:solidFill>
                <a:srgbClr val="FF33CC"/>
              </a:solidFill>
            </a:endParaRPr>
          </a:p>
        </p:txBody>
      </p:sp>
      <p:sp>
        <p:nvSpPr>
          <p:cNvPr id="18" name="Rectangle 17"/>
          <p:cNvSpPr/>
          <p:nvPr/>
        </p:nvSpPr>
        <p:spPr>
          <a:xfrm>
            <a:off x="96078" y="4531466"/>
            <a:ext cx="12095922" cy="837473"/>
          </a:xfrm>
          <a:prstGeom prst="rect">
            <a:avLst/>
          </a:prstGeom>
        </p:spPr>
        <p:txBody>
          <a:bodyPr wrap="square">
            <a:spAutoFit/>
          </a:bodyPr>
          <a:lstStyle/>
          <a:p>
            <a:pPr>
              <a:lnSpc>
                <a:spcPct val="150000"/>
              </a:lnSpc>
            </a:pPr>
            <a:r>
              <a:rPr lang="en-US" sz="3600" dirty="0">
                <a:solidFill>
                  <a:schemeClr val="accent1"/>
                </a:solidFill>
              </a:rPr>
              <a:t>• wizard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wɪzəd</a:t>
            </a:r>
            <a:r>
              <a:rPr lang="en-US" sz="3600" dirty="0">
                <a:solidFill>
                  <a:srgbClr val="FF0000"/>
                </a:solidFill>
              </a:rPr>
              <a:t>/: </a:t>
            </a:r>
            <a:r>
              <a:rPr lang="en-US" sz="3600" dirty="0" err="1">
                <a:solidFill>
                  <a:srgbClr val="FF33CC"/>
                </a:solidFill>
              </a:rPr>
              <a:t>phù</a:t>
            </a:r>
            <a:r>
              <a:rPr lang="en-US" sz="3600" dirty="0">
                <a:solidFill>
                  <a:srgbClr val="FF33CC"/>
                </a:solidFill>
              </a:rPr>
              <a:t> </a:t>
            </a:r>
            <a:r>
              <a:rPr lang="en-US" sz="3600" dirty="0" err="1">
                <a:solidFill>
                  <a:srgbClr val="FF33CC"/>
                </a:solidFill>
              </a:rPr>
              <a:t>thủy</a:t>
            </a:r>
            <a:endParaRPr lang="en-US" sz="3600" dirty="0">
              <a:solidFill>
                <a:srgbClr val="FF33CC"/>
              </a:solidFill>
            </a:endParaRPr>
          </a:p>
        </p:txBody>
      </p:sp>
      <p:sp>
        <p:nvSpPr>
          <p:cNvPr id="20" name="Rectangle 19"/>
          <p:cNvSpPr/>
          <p:nvPr/>
        </p:nvSpPr>
        <p:spPr>
          <a:xfrm>
            <a:off x="96078" y="5242666"/>
            <a:ext cx="12095922" cy="923330"/>
          </a:xfrm>
          <a:prstGeom prst="rect">
            <a:avLst/>
          </a:prstGeom>
        </p:spPr>
        <p:txBody>
          <a:bodyPr wrap="square">
            <a:spAutoFit/>
          </a:bodyPr>
          <a:lstStyle/>
          <a:p>
            <a:pPr>
              <a:lnSpc>
                <a:spcPct val="150000"/>
              </a:lnSpc>
            </a:pPr>
            <a:r>
              <a:rPr lang="en-US" sz="3600" dirty="0">
                <a:solidFill>
                  <a:schemeClr val="accent1"/>
                </a:solidFill>
              </a:rPr>
              <a:t>• charity </a:t>
            </a:r>
            <a:r>
              <a:rPr lang="en-US" sz="3600" dirty="0">
                <a:solidFill>
                  <a:schemeClr val="accent6">
                    <a:lumMod val="75000"/>
                  </a:schemeClr>
                </a:solidFill>
              </a:rPr>
              <a:t>(n)</a:t>
            </a:r>
            <a:r>
              <a:rPr lang="en-US" sz="3600" dirty="0"/>
              <a:t> </a:t>
            </a:r>
            <a:r>
              <a:rPr lang="en-US" sz="3600" dirty="0">
                <a:solidFill>
                  <a:srgbClr val="FF0000"/>
                </a:solidFill>
              </a:rPr>
              <a:t>/ˈ</a:t>
            </a:r>
            <a:r>
              <a:rPr lang="en-US" sz="3600" dirty="0" err="1">
                <a:solidFill>
                  <a:srgbClr val="FF0000"/>
                </a:solidFill>
              </a:rPr>
              <a:t>tʃærəti</a:t>
            </a:r>
            <a:r>
              <a:rPr lang="en-US" sz="3600" dirty="0">
                <a:solidFill>
                  <a:srgbClr val="FF0000"/>
                </a:solidFill>
              </a:rPr>
              <a:t>/: </a:t>
            </a:r>
            <a:r>
              <a:rPr lang="en-US" sz="3600" dirty="0" err="1">
                <a:solidFill>
                  <a:srgbClr val="FF33CC"/>
                </a:solidFill>
              </a:rPr>
              <a:t>tổ</a:t>
            </a:r>
            <a:r>
              <a:rPr lang="en-US" sz="3600" dirty="0">
                <a:solidFill>
                  <a:srgbClr val="FF33CC"/>
                </a:solidFill>
              </a:rPr>
              <a:t> </a:t>
            </a:r>
            <a:r>
              <a:rPr lang="en-US" sz="3600" dirty="0" err="1">
                <a:solidFill>
                  <a:srgbClr val="FF33CC"/>
                </a:solidFill>
              </a:rPr>
              <a:t>chức</a:t>
            </a:r>
            <a:r>
              <a:rPr lang="en-US" sz="3600" dirty="0">
                <a:solidFill>
                  <a:srgbClr val="FF33CC"/>
                </a:solidFill>
              </a:rPr>
              <a:t> </a:t>
            </a:r>
            <a:r>
              <a:rPr lang="en-US" sz="3600" dirty="0" err="1">
                <a:solidFill>
                  <a:srgbClr val="FF33CC"/>
                </a:solidFill>
              </a:rPr>
              <a:t>từ</a:t>
            </a:r>
            <a:r>
              <a:rPr lang="en-US" sz="3600" dirty="0">
                <a:solidFill>
                  <a:srgbClr val="FF33CC"/>
                </a:solidFill>
              </a:rPr>
              <a:t> </a:t>
            </a:r>
            <a:r>
              <a:rPr lang="en-US" sz="3600" dirty="0" err="1">
                <a:solidFill>
                  <a:srgbClr val="FF33CC"/>
                </a:solidFill>
              </a:rPr>
              <a:t>thiện</a:t>
            </a:r>
            <a:endParaRPr lang="en-US" sz="3600" dirty="0">
              <a:solidFill>
                <a:srgbClr val="FF33CC"/>
              </a:solidFill>
            </a:endParaRPr>
          </a:p>
        </p:txBody>
      </p:sp>
      <p:sp>
        <p:nvSpPr>
          <p:cNvPr id="4" name="TextBox 3"/>
          <p:cNvSpPr txBox="1"/>
          <p:nvPr/>
        </p:nvSpPr>
        <p:spPr>
          <a:xfrm>
            <a:off x="2683565" y="622300"/>
            <a:ext cx="9508435" cy="584775"/>
          </a:xfrm>
          <a:prstGeom prst="rect">
            <a:avLst/>
          </a:prstGeom>
          <a:noFill/>
        </p:spPr>
        <p:txBody>
          <a:bodyPr wrap="square" rtlCol="0">
            <a:spAutoFit/>
          </a:bodyPr>
          <a:lstStyle/>
          <a:p>
            <a:r>
              <a:rPr lang="en-US" sz="3200" i="1" dirty="0"/>
              <a:t>Make sentences using these words. </a:t>
            </a:r>
          </a:p>
        </p:txBody>
      </p:sp>
      <p:sp>
        <p:nvSpPr>
          <p:cNvPr id="5" name="Oval 4"/>
          <p:cNvSpPr/>
          <p:nvPr/>
        </p:nvSpPr>
        <p:spPr>
          <a:xfrm>
            <a:off x="673100" y="1222801"/>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 y="2061001"/>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14350" y="4524821"/>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47700" y="5248701"/>
            <a:ext cx="342900" cy="339299"/>
          </a:xfrm>
          <a:prstGeom prst="ellipse">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1274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arn(inVertic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barn(inVertical)">
                                      <p:cBhvr>
                                        <p:cTn id="3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audio>
              <p:cMediaNode vol="80000">
                <p:cTn id="34" fill="hold" display="0">
                  <p:stCondLst>
                    <p:cond delay="indefinite"/>
                  </p:stCondLst>
                  <p:endCondLst>
                    <p:cond evt="onStopAudio" delay="0">
                      <p:tgtEl>
                        <p:sldTgt/>
                      </p:tgtEl>
                    </p:cond>
                  </p:endCondLst>
                </p:cTn>
                <p:tgtEl>
                  <p:spTgt spid="8"/>
                </p:tgtEl>
              </p:cMediaNode>
            </p:audio>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1"/>
                </p:tgtEl>
              </p:cMediaNode>
            </p:audio>
            <p:audio>
              <p:cMediaNode vol="80000">
                <p:cTn id="37" fill="hold" display="0">
                  <p:stCondLst>
                    <p:cond delay="indefinite"/>
                  </p:stCondLst>
                  <p:endCondLst>
                    <p:cond evt="onStopAudio" delay="0">
                      <p:tgtEl>
                        <p:sldTgt/>
                      </p:tgtEl>
                    </p:cond>
                  </p:endCondLst>
                </p:cTn>
                <p:tgtEl>
                  <p:spTgt spid="12"/>
                </p:tgtEl>
              </p:cMediaNode>
            </p:audio>
            <p:audio>
              <p:cMediaNode vol="80000">
                <p:cTn id="38" fill="hold" display="0">
                  <p:stCondLst>
                    <p:cond delay="indefinite"/>
                  </p:stCondLst>
                  <p:endCondLst>
                    <p:cond evt="onStopAudio" delay="0">
                      <p:tgtEl>
                        <p:sldTgt/>
                      </p:tgtEl>
                    </p:cond>
                  </p:endCondLst>
                </p:cTn>
                <p:tgtEl>
                  <p:spTgt spid="13"/>
                </p:tgtEl>
              </p:cMediaNode>
            </p:audi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173" fill="hold"/>
                                        <p:tgtEl>
                                          <p:spTgt spid="7"/>
                                        </p:tgtEl>
                                      </p:cBhvr>
                                    </p:cmd>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071" fill="hold"/>
                                        <p:tgtEl>
                                          <p:spTgt spid="8"/>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991" fill="hold"/>
                                        <p:tgtEl>
                                          <p:spTgt spid="9"/>
                                        </p:tgtEl>
                                      </p:cBhvr>
                                    </p:cmd>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39" fill="hold"/>
                                        <p:tgtEl>
                                          <p:spTgt spid="11"/>
                                        </p:tgtEl>
                                      </p:cBhvr>
                                    </p:cmd>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146" fill="hold"/>
                                        <p:tgtEl>
                                          <p:spTgt spid="12"/>
                                        </p:tgtEl>
                                      </p:cBhvr>
                                    </p:cmd>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251" fill="hold"/>
                                        <p:tgtEl>
                                          <p:spTgt spid="13"/>
                                        </p:tgtEl>
                                      </p:cBhvr>
                                    </p:cmd>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769441"/>
          </a:xfrm>
          <a:prstGeom prst="rect">
            <a:avLst/>
          </a:prstGeom>
          <a:noFill/>
        </p:spPr>
        <p:txBody>
          <a:bodyPr wrap="square" rtlCol="0">
            <a:spAutoFit/>
          </a:bodyPr>
          <a:lstStyle/>
          <a:p>
            <a:r>
              <a:rPr lang="en-US" sz="4400" dirty="0">
                <a:solidFill>
                  <a:schemeClr val="bg1"/>
                </a:solidFill>
              </a:rPr>
              <a:t>While-reading</a:t>
            </a:r>
            <a:endParaRPr lang="en-US" dirty="0">
              <a:solidFill>
                <a:schemeClr val="bg1"/>
              </a:solidFill>
            </a:endParaRPr>
          </a:p>
        </p:txBody>
      </p:sp>
    </p:spTree>
    <p:extLst>
      <p:ext uri="{BB962C8B-B14F-4D97-AF65-F5344CB8AC3E}">
        <p14:creationId xmlns:p14="http://schemas.microsoft.com/office/powerpoint/2010/main" val="3635493361"/>
      </p:ext>
    </p:extLst>
  </p:cSld>
  <p:clrMapOvr>
    <a:masterClrMapping/>
  </p:clrMapOvr>
  <p:transition spd="med">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1904"/>
            <a:ext cx="12115800" cy="1754326"/>
          </a:xfrm>
          <a:prstGeom prst="rect">
            <a:avLst/>
          </a:prstGeom>
        </p:spPr>
        <p:txBody>
          <a:bodyPr wrap="square">
            <a:spAutoFit/>
          </a:bodyPr>
          <a:lstStyle/>
          <a:p>
            <a:r>
              <a:rPr lang="en-US" sz="3600" b="1" dirty="0">
                <a:solidFill>
                  <a:schemeClr val="accent1"/>
                </a:solidFill>
              </a:rPr>
              <a:t>1. Look at the picture. Say three things you think Gareth Bale does every day. Listen, read and check. </a:t>
            </a:r>
          </a:p>
          <a:p>
            <a:endParaRPr lang="en-US" sz="3600" b="1" dirty="0">
              <a:solidFill>
                <a:schemeClr val="accent1"/>
              </a:solidFill>
            </a:endParaRPr>
          </a:p>
        </p:txBody>
      </p:sp>
      <p:pic>
        <p:nvPicPr>
          <p:cNvPr id="3" name="Picture 2"/>
          <p:cNvPicPr>
            <a:picLocks noChangeAspect="1"/>
          </p:cNvPicPr>
          <p:nvPr/>
        </p:nvPicPr>
        <p:blipFill>
          <a:blip r:embed="rId4"/>
          <a:stretch>
            <a:fillRect/>
          </a:stretch>
        </p:blipFill>
        <p:spPr>
          <a:xfrm>
            <a:off x="7747583" y="1082068"/>
            <a:ext cx="3853006" cy="5346655"/>
          </a:xfrm>
          <a:prstGeom prst="rect">
            <a:avLst/>
          </a:prstGeom>
        </p:spPr>
      </p:pic>
      <p:sp>
        <p:nvSpPr>
          <p:cNvPr id="4" name="Oval Callout 3"/>
          <p:cNvSpPr/>
          <p:nvPr/>
        </p:nvSpPr>
        <p:spPr>
          <a:xfrm>
            <a:off x="228600" y="1682233"/>
            <a:ext cx="7225748" cy="4002949"/>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chemeClr val="accent1"/>
                </a:solidFill>
              </a:rPr>
              <a:t>I think he plays football every day. He probably goes to the gym every day, too. In his free time, maybe he plays computer games.</a:t>
            </a:r>
          </a:p>
        </p:txBody>
      </p:sp>
      <p:pic>
        <p:nvPicPr>
          <p:cNvPr id="5" name="CD2-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7583" y="1194870"/>
            <a:ext cx="487363" cy="487363"/>
          </a:xfrm>
          <a:prstGeom prst="rect">
            <a:avLst/>
          </a:prstGeom>
        </p:spPr>
      </p:pic>
    </p:spTree>
    <p:extLst>
      <p:ext uri="{BB962C8B-B14F-4D97-AF65-F5344CB8AC3E}">
        <p14:creationId xmlns:p14="http://schemas.microsoft.com/office/powerpoint/2010/main" val="11872162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993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26774"/>
            <a:ext cx="12314583" cy="5847755"/>
          </a:xfrm>
          <a:prstGeom prst="rect">
            <a:avLst/>
          </a:prstGeom>
        </p:spPr>
        <p:txBody>
          <a:bodyPr wrap="square">
            <a:spAutoFit/>
          </a:bodyPr>
          <a:lstStyle/>
          <a:p>
            <a:r>
              <a:rPr lang="en-US" sz="3400" dirty="0">
                <a:solidFill>
                  <a:schemeClr val="accent1"/>
                </a:solidFill>
              </a:rPr>
              <a:t>Gareth Bale is a great footballer. He usually gets up early at 7:00 a.m. and goes to the gym. After that, he takes a shower and then he eats breakfast. At 9:00 a.m., Gareth goes to football practice. Gareth always has a lunch break at about half past one and then continues training. He has Spanish lessons twice a week.</a:t>
            </a:r>
          </a:p>
          <a:p>
            <a:r>
              <a:rPr lang="en-US" sz="3400" dirty="0">
                <a:solidFill>
                  <a:schemeClr val="accent1"/>
                </a:solidFill>
              </a:rPr>
              <a:t>On the field, Gareth often scores goals. His nickname is ‘the Welsh Wizard’. Gareth is tall and runs very fast. </a:t>
            </a:r>
          </a:p>
          <a:p>
            <a:r>
              <a:rPr lang="en-US" sz="3400" dirty="0">
                <a:solidFill>
                  <a:schemeClr val="accent1"/>
                </a:solidFill>
              </a:rPr>
              <a:t>When Gareth doesn’t have training or a match, he plays computer games and watches DVDs or sports matches on TV. He plays golf, too. He also helps different charities that help children. His family is very important to him and he likes spending time with them.</a:t>
            </a:r>
          </a:p>
        </p:txBody>
      </p:sp>
      <p:cxnSp>
        <p:nvCxnSpPr>
          <p:cNvPr id="5" name="Straight Connector 4"/>
          <p:cNvCxnSpPr>
            <a:cxnSpLocks/>
          </p:cNvCxnSpPr>
          <p:nvPr/>
        </p:nvCxnSpPr>
        <p:spPr>
          <a:xfrm>
            <a:off x="905716" y="1590261"/>
            <a:ext cx="26941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71669" y="5181600"/>
            <a:ext cx="8534401" cy="6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011478" y="4668078"/>
            <a:ext cx="2613992" cy="198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565913" y="2077278"/>
            <a:ext cx="423407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9666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904" y="499874"/>
            <a:ext cx="12192000" cy="1200329"/>
          </a:xfrm>
          <a:prstGeom prst="rect">
            <a:avLst/>
          </a:prstGeom>
        </p:spPr>
        <p:txBody>
          <a:bodyPr wrap="square">
            <a:spAutoFit/>
          </a:bodyPr>
          <a:lstStyle/>
          <a:p>
            <a:r>
              <a:rPr lang="en-US" sz="3600" b="1" dirty="0">
                <a:solidFill>
                  <a:schemeClr val="accent1"/>
                </a:solidFill>
              </a:rPr>
              <a:t>2 Read the text. Match phrases (1-3) to phrases (a-c) to make sentences.</a:t>
            </a:r>
          </a:p>
        </p:txBody>
      </p:sp>
      <p:sp>
        <p:nvSpPr>
          <p:cNvPr id="3" name="Rectangle 2"/>
          <p:cNvSpPr/>
          <p:nvPr/>
        </p:nvSpPr>
        <p:spPr>
          <a:xfrm>
            <a:off x="4751747" y="1784762"/>
            <a:ext cx="3720548" cy="3416320"/>
          </a:xfrm>
          <a:prstGeom prst="rect">
            <a:avLst/>
          </a:prstGeom>
        </p:spPr>
        <p:txBody>
          <a:bodyPr wrap="square">
            <a:spAutoFit/>
          </a:bodyPr>
          <a:lstStyle/>
          <a:p>
            <a:pPr>
              <a:lnSpc>
                <a:spcPct val="200000"/>
              </a:lnSpc>
            </a:pPr>
            <a:r>
              <a:rPr lang="en-US" sz="3600" dirty="0">
                <a:solidFill>
                  <a:srgbClr val="0070C0"/>
                </a:solidFill>
              </a:rPr>
              <a:t>Gareth Bale is </a:t>
            </a:r>
            <a:r>
              <a:rPr lang="en-US" sz="3600" dirty="0">
                <a:solidFill>
                  <a:schemeClr val="accent2"/>
                </a:solidFill>
              </a:rPr>
              <a:t>1</a:t>
            </a:r>
            <a:r>
              <a:rPr lang="en-US" sz="3600" dirty="0"/>
              <a:t> </a:t>
            </a:r>
          </a:p>
          <a:p>
            <a:pPr>
              <a:lnSpc>
                <a:spcPct val="200000"/>
              </a:lnSpc>
            </a:pPr>
            <a:r>
              <a:rPr lang="en-US" sz="3600" dirty="0">
                <a:solidFill>
                  <a:srgbClr val="0070C0"/>
                </a:solidFill>
              </a:rPr>
              <a:t>His birthday is </a:t>
            </a:r>
            <a:r>
              <a:rPr lang="en-US" sz="3600" dirty="0">
                <a:solidFill>
                  <a:schemeClr val="accent2"/>
                </a:solidFill>
              </a:rPr>
              <a:t>2</a:t>
            </a:r>
            <a:r>
              <a:rPr lang="en-US" sz="3600" dirty="0"/>
              <a:t> </a:t>
            </a:r>
          </a:p>
          <a:p>
            <a:pPr>
              <a:lnSpc>
                <a:spcPct val="200000"/>
              </a:lnSpc>
            </a:pPr>
            <a:r>
              <a:rPr lang="en-US" sz="3600" dirty="0">
                <a:solidFill>
                  <a:srgbClr val="0070C0"/>
                </a:solidFill>
              </a:rPr>
              <a:t>Gareth runs </a:t>
            </a:r>
            <a:r>
              <a:rPr lang="en-US" sz="3600" dirty="0">
                <a:solidFill>
                  <a:schemeClr val="accent2"/>
                </a:solidFill>
              </a:rPr>
              <a:t>3</a:t>
            </a:r>
          </a:p>
        </p:txBody>
      </p:sp>
      <p:sp>
        <p:nvSpPr>
          <p:cNvPr id="4" name="Rectangle 3"/>
          <p:cNvSpPr/>
          <p:nvPr/>
        </p:nvSpPr>
        <p:spPr>
          <a:xfrm>
            <a:off x="9000917" y="1784762"/>
            <a:ext cx="3094382" cy="3693319"/>
          </a:xfrm>
          <a:prstGeom prst="rect">
            <a:avLst/>
          </a:prstGeom>
        </p:spPr>
        <p:txBody>
          <a:bodyPr wrap="square">
            <a:spAutoFit/>
          </a:bodyPr>
          <a:lstStyle/>
          <a:p>
            <a:pPr>
              <a:lnSpc>
                <a:spcPct val="200000"/>
              </a:lnSpc>
            </a:pPr>
            <a:r>
              <a:rPr lang="en-US" sz="3600" dirty="0">
                <a:solidFill>
                  <a:srgbClr val="00B050"/>
                </a:solidFill>
              </a:rPr>
              <a:t>a</a:t>
            </a:r>
            <a:r>
              <a:rPr lang="en-US" sz="3600" dirty="0"/>
              <a:t> </a:t>
            </a:r>
            <a:r>
              <a:rPr lang="en-US" sz="3600" dirty="0">
                <a:solidFill>
                  <a:srgbClr val="0070C0"/>
                </a:solidFill>
              </a:rPr>
              <a:t>very fast. </a:t>
            </a:r>
          </a:p>
          <a:p>
            <a:pPr>
              <a:lnSpc>
                <a:spcPct val="200000"/>
              </a:lnSpc>
            </a:pPr>
            <a:r>
              <a:rPr lang="en-US" sz="3600" dirty="0">
                <a:solidFill>
                  <a:srgbClr val="00B050"/>
                </a:solidFill>
              </a:rPr>
              <a:t>b</a:t>
            </a:r>
            <a:r>
              <a:rPr lang="en-US" sz="3600" dirty="0"/>
              <a:t> </a:t>
            </a:r>
            <a:r>
              <a:rPr lang="en-US" sz="3600" dirty="0">
                <a:solidFill>
                  <a:srgbClr val="0070C0"/>
                </a:solidFill>
              </a:rPr>
              <a:t>a footballer. </a:t>
            </a:r>
          </a:p>
          <a:p>
            <a:pPr>
              <a:lnSpc>
                <a:spcPct val="200000"/>
              </a:lnSpc>
            </a:pPr>
            <a:r>
              <a:rPr lang="en-US" sz="3600" dirty="0">
                <a:solidFill>
                  <a:srgbClr val="00B050"/>
                </a:solidFill>
              </a:rPr>
              <a:t>c </a:t>
            </a:r>
            <a:r>
              <a:rPr lang="en-US" sz="3600" dirty="0">
                <a:solidFill>
                  <a:srgbClr val="0070C0"/>
                </a:solidFill>
              </a:rPr>
              <a:t>on 16th July.</a:t>
            </a:r>
          </a:p>
          <a:p>
            <a:endParaRPr lang="en-US" dirty="0"/>
          </a:p>
        </p:txBody>
      </p:sp>
      <p:cxnSp>
        <p:nvCxnSpPr>
          <p:cNvPr id="6" name="Straight Connector 5"/>
          <p:cNvCxnSpPr/>
          <p:nvPr/>
        </p:nvCxnSpPr>
        <p:spPr>
          <a:xfrm>
            <a:off x="7735372" y="2579097"/>
            <a:ext cx="1265545" cy="10104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35372" y="3734010"/>
            <a:ext cx="1348993" cy="102683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438007" y="2579097"/>
            <a:ext cx="1646358" cy="209155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ectangular Callout 20"/>
          <p:cNvSpPr/>
          <p:nvPr/>
        </p:nvSpPr>
        <p:spPr>
          <a:xfrm>
            <a:off x="327991" y="1814230"/>
            <a:ext cx="3292812" cy="1311966"/>
          </a:xfrm>
          <a:prstGeom prst="wedgeRectCallout">
            <a:avLst>
              <a:gd name="adj1" fmla="val 83362"/>
              <a:gd name="adj2" fmla="val -3409"/>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3600" dirty="0">
                <a:solidFill>
                  <a:prstClr val="black"/>
                </a:solidFill>
              </a:rPr>
              <a:t>Gareth Bale is a great footballer. </a:t>
            </a:r>
          </a:p>
        </p:txBody>
      </p:sp>
      <p:sp>
        <p:nvSpPr>
          <p:cNvPr id="22" name="Rectangular Callout 21"/>
          <p:cNvSpPr/>
          <p:nvPr/>
        </p:nvSpPr>
        <p:spPr>
          <a:xfrm>
            <a:off x="314931" y="3240223"/>
            <a:ext cx="3292812" cy="1311966"/>
          </a:xfrm>
          <a:prstGeom prst="wedgeRectCallout">
            <a:avLst>
              <a:gd name="adj1" fmla="val 82758"/>
              <a:gd name="adj2" fmla="val -11743"/>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3600" dirty="0">
                <a:solidFill>
                  <a:prstClr val="black"/>
                </a:solidFill>
              </a:rPr>
              <a:t>Date of birth: 16th July, 1989 </a:t>
            </a:r>
          </a:p>
        </p:txBody>
      </p:sp>
      <p:sp>
        <p:nvSpPr>
          <p:cNvPr id="24" name="Rectangular Callout 23"/>
          <p:cNvSpPr/>
          <p:nvPr/>
        </p:nvSpPr>
        <p:spPr>
          <a:xfrm>
            <a:off x="284610" y="4666216"/>
            <a:ext cx="3336193" cy="1311966"/>
          </a:xfrm>
          <a:prstGeom prst="wedgeRectCallout">
            <a:avLst>
              <a:gd name="adj1" fmla="val 87130"/>
              <a:gd name="adj2" fmla="val -38257"/>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3600" dirty="0">
                <a:solidFill>
                  <a:prstClr val="black"/>
                </a:solidFill>
              </a:rPr>
              <a:t>Gareth is tall and runs very fast. </a:t>
            </a:r>
          </a:p>
        </p:txBody>
      </p:sp>
    </p:spTree>
    <p:extLst>
      <p:ext uri="{BB962C8B-B14F-4D97-AF65-F5344CB8AC3E}">
        <p14:creationId xmlns:p14="http://schemas.microsoft.com/office/powerpoint/2010/main" val="241553295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764" y="1677407"/>
            <a:ext cx="11663827" cy="3416320"/>
          </a:xfrm>
          <a:prstGeom prst="rect">
            <a:avLst/>
          </a:prstGeom>
        </p:spPr>
        <p:txBody>
          <a:bodyPr wrap="square">
            <a:spAutoFit/>
          </a:bodyPr>
          <a:lstStyle/>
          <a:p>
            <a:pPr>
              <a:lnSpc>
                <a:spcPct val="150000"/>
              </a:lnSpc>
            </a:pPr>
            <a:r>
              <a:rPr lang="en-US" sz="3600" dirty="0">
                <a:solidFill>
                  <a:srgbClr val="0070C0"/>
                </a:solidFill>
              </a:rPr>
              <a:t>1. Gareth goes to football practice _________________</a:t>
            </a:r>
          </a:p>
          <a:p>
            <a:pPr>
              <a:lnSpc>
                <a:spcPct val="150000"/>
              </a:lnSpc>
            </a:pPr>
            <a:r>
              <a:rPr lang="en-US" sz="3600" dirty="0">
                <a:solidFill>
                  <a:srgbClr val="0070C0"/>
                </a:solidFill>
              </a:rPr>
              <a:t>2. People call him ________________</a:t>
            </a:r>
          </a:p>
          <a:p>
            <a:pPr>
              <a:lnSpc>
                <a:spcPct val="150000"/>
              </a:lnSpc>
            </a:pPr>
            <a:r>
              <a:rPr lang="en-US" sz="3600" dirty="0">
                <a:solidFill>
                  <a:srgbClr val="0070C0"/>
                </a:solidFill>
              </a:rPr>
              <a:t>3. In his free time, he _________________</a:t>
            </a:r>
          </a:p>
          <a:p>
            <a:pPr>
              <a:lnSpc>
                <a:spcPct val="150000"/>
              </a:lnSpc>
            </a:pPr>
            <a:r>
              <a:rPr lang="en-US" sz="3600" dirty="0">
                <a:solidFill>
                  <a:srgbClr val="0070C0"/>
                </a:solidFill>
              </a:rPr>
              <a:t>4. He likes spending time ______________</a:t>
            </a:r>
          </a:p>
        </p:txBody>
      </p:sp>
      <p:sp>
        <p:nvSpPr>
          <p:cNvPr id="4" name="TextBox 3"/>
          <p:cNvSpPr txBox="1"/>
          <p:nvPr/>
        </p:nvSpPr>
        <p:spPr>
          <a:xfrm>
            <a:off x="99390" y="477078"/>
            <a:ext cx="12092609" cy="1200329"/>
          </a:xfrm>
          <a:prstGeom prst="rect">
            <a:avLst/>
          </a:prstGeom>
          <a:noFill/>
        </p:spPr>
        <p:txBody>
          <a:bodyPr wrap="square" rtlCol="0">
            <a:spAutoFit/>
          </a:bodyPr>
          <a:lstStyle/>
          <a:p>
            <a:r>
              <a:rPr lang="en-US" sz="3600" b="1" dirty="0">
                <a:solidFill>
                  <a:srgbClr val="0070C0"/>
                </a:solidFill>
              </a:rPr>
              <a:t>Read and underline the key words and guess the type of missing word.</a:t>
            </a:r>
          </a:p>
        </p:txBody>
      </p:sp>
      <p:cxnSp>
        <p:nvCxnSpPr>
          <p:cNvPr id="6" name="Straight Connector 5"/>
          <p:cNvCxnSpPr>
            <a:cxnSpLocks/>
          </p:cNvCxnSpPr>
          <p:nvPr/>
        </p:nvCxnSpPr>
        <p:spPr>
          <a:xfrm>
            <a:off x="862712" y="2412478"/>
            <a:ext cx="12500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3695700" y="2426517"/>
            <a:ext cx="29833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2982111" y="3253043"/>
            <a:ext cx="7135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84039" y="3232670"/>
            <a:ext cx="591378" cy="13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30052" y="3222731"/>
            <a:ext cx="1182756" cy="19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2055076" y="4094479"/>
            <a:ext cx="1587692" cy="1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1521430" y="4873481"/>
            <a:ext cx="35306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316356" y="1885592"/>
            <a:ext cx="2633869" cy="646331"/>
          </a:xfrm>
          <a:prstGeom prst="rect">
            <a:avLst/>
          </a:prstGeom>
          <a:noFill/>
        </p:spPr>
        <p:txBody>
          <a:bodyPr wrap="square" rtlCol="0">
            <a:spAutoFit/>
          </a:bodyPr>
          <a:lstStyle/>
          <a:p>
            <a:r>
              <a:rPr lang="en-US" sz="3600" dirty="0">
                <a:solidFill>
                  <a:srgbClr val="FF0000"/>
                </a:solidFill>
              </a:rPr>
              <a:t>adverb</a:t>
            </a:r>
          </a:p>
        </p:txBody>
      </p:sp>
      <p:sp>
        <p:nvSpPr>
          <p:cNvPr id="15" name="TextBox 14"/>
          <p:cNvSpPr txBox="1"/>
          <p:nvPr/>
        </p:nvSpPr>
        <p:spPr>
          <a:xfrm>
            <a:off x="4515678" y="2690441"/>
            <a:ext cx="2633869" cy="646331"/>
          </a:xfrm>
          <a:prstGeom prst="rect">
            <a:avLst/>
          </a:prstGeom>
          <a:noFill/>
        </p:spPr>
        <p:txBody>
          <a:bodyPr wrap="square" rtlCol="0">
            <a:spAutoFit/>
          </a:bodyPr>
          <a:lstStyle/>
          <a:p>
            <a:r>
              <a:rPr lang="en-US" sz="3600" dirty="0">
                <a:solidFill>
                  <a:srgbClr val="FF0000"/>
                </a:solidFill>
              </a:rPr>
              <a:t>noun</a:t>
            </a:r>
          </a:p>
        </p:txBody>
      </p:sp>
      <p:sp>
        <p:nvSpPr>
          <p:cNvPr id="16" name="TextBox 15"/>
          <p:cNvSpPr txBox="1"/>
          <p:nvPr/>
        </p:nvSpPr>
        <p:spPr>
          <a:xfrm>
            <a:off x="5197344" y="3522316"/>
            <a:ext cx="2633869" cy="646331"/>
          </a:xfrm>
          <a:prstGeom prst="rect">
            <a:avLst/>
          </a:prstGeom>
          <a:noFill/>
        </p:spPr>
        <p:txBody>
          <a:bodyPr wrap="square" rtlCol="0">
            <a:spAutoFit/>
          </a:bodyPr>
          <a:lstStyle/>
          <a:p>
            <a:r>
              <a:rPr lang="en-US" sz="3600" dirty="0">
                <a:solidFill>
                  <a:srgbClr val="FF0000"/>
                </a:solidFill>
              </a:rPr>
              <a:t>verb</a:t>
            </a:r>
          </a:p>
        </p:txBody>
      </p:sp>
      <p:sp>
        <p:nvSpPr>
          <p:cNvPr id="17" name="TextBox 16"/>
          <p:cNvSpPr txBox="1"/>
          <p:nvPr/>
        </p:nvSpPr>
        <p:spPr>
          <a:xfrm>
            <a:off x="5832613" y="4331155"/>
            <a:ext cx="2633869" cy="646331"/>
          </a:xfrm>
          <a:prstGeom prst="rect">
            <a:avLst/>
          </a:prstGeom>
          <a:noFill/>
        </p:spPr>
        <p:txBody>
          <a:bodyPr wrap="square" rtlCol="0">
            <a:spAutoFit/>
          </a:bodyPr>
          <a:lstStyle/>
          <a:p>
            <a:r>
              <a:rPr lang="en-US" sz="3600" dirty="0">
                <a:solidFill>
                  <a:srgbClr val="FF0000"/>
                </a:solidFill>
              </a:rPr>
              <a:t>noun / V-</a:t>
            </a:r>
            <a:r>
              <a:rPr lang="en-US" sz="3600" dirty="0" err="1">
                <a:solidFill>
                  <a:srgbClr val="FF0000"/>
                </a:solidFill>
              </a:rPr>
              <a:t>ing</a:t>
            </a:r>
            <a:endParaRPr lang="en-US" sz="3600" dirty="0">
              <a:solidFill>
                <a:srgbClr val="FF0000"/>
              </a:solidFill>
            </a:endParaRPr>
          </a:p>
        </p:txBody>
      </p:sp>
    </p:spTree>
    <p:extLst>
      <p:ext uri="{BB962C8B-B14F-4D97-AF65-F5344CB8AC3E}">
        <p14:creationId xmlns:p14="http://schemas.microsoft.com/office/powerpoint/2010/main" val="41903394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randombar(horizont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randombar(horizontal)">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683" y="501134"/>
            <a:ext cx="5476692" cy="646331"/>
          </a:xfrm>
          <a:prstGeom prst="rect">
            <a:avLst/>
          </a:prstGeom>
        </p:spPr>
        <p:txBody>
          <a:bodyPr wrap="none">
            <a:spAutoFit/>
          </a:bodyPr>
          <a:lstStyle/>
          <a:p>
            <a:r>
              <a:rPr lang="en-US" sz="3600" b="1" dirty="0">
                <a:solidFill>
                  <a:srgbClr val="0070C0"/>
                </a:solidFill>
              </a:rPr>
              <a:t>3. Complete the sentences. </a:t>
            </a:r>
          </a:p>
        </p:txBody>
      </p:sp>
      <p:sp>
        <p:nvSpPr>
          <p:cNvPr id="4" name="Rectangle 3"/>
          <p:cNvSpPr/>
          <p:nvPr/>
        </p:nvSpPr>
        <p:spPr>
          <a:xfrm>
            <a:off x="9940" y="1147465"/>
            <a:ext cx="6172200" cy="4801314"/>
          </a:xfrm>
          <a:prstGeom prst="rect">
            <a:avLst/>
          </a:prstGeom>
        </p:spPr>
        <p:txBody>
          <a:bodyPr wrap="square">
            <a:spAutoFit/>
          </a:bodyPr>
          <a:lstStyle/>
          <a:p>
            <a:r>
              <a:rPr lang="en-US" sz="3400" dirty="0">
                <a:solidFill>
                  <a:srgbClr val="0070C0"/>
                </a:solidFill>
              </a:rPr>
              <a:t>1 </a:t>
            </a:r>
            <a:r>
              <a:rPr lang="en-US" sz="3400" u="sng" dirty="0">
                <a:solidFill>
                  <a:srgbClr val="0070C0"/>
                </a:solidFill>
              </a:rPr>
              <a:t>Gareth</a:t>
            </a:r>
            <a:r>
              <a:rPr lang="en-US" sz="3400" dirty="0">
                <a:solidFill>
                  <a:srgbClr val="0070C0"/>
                </a:solidFill>
              </a:rPr>
              <a:t> goes to </a:t>
            </a:r>
            <a:r>
              <a:rPr lang="en-US" sz="3400" u="sng" dirty="0">
                <a:solidFill>
                  <a:srgbClr val="0070C0"/>
                </a:solidFill>
              </a:rPr>
              <a:t>football practice</a:t>
            </a:r>
          </a:p>
          <a:p>
            <a:r>
              <a:rPr lang="en-US" sz="3400" dirty="0">
                <a:solidFill>
                  <a:srgbClr val="0070C0"/>
                </a:solidFill>
              </a:rPr>
              <a:t> </a:t>
            </a:r>
          </a:p>
          <a:p>
            <a:r>
              <a:rPr lang="en-US" sz="3400" dirty="0">
                <a:solidFill>
                  <a:srgbClr val="0070C0"/>
                </a:solidFill>
              </a:rPr>
              <a:t>2 </a:t>
            </a:r>
            <a:r>
              <a:rPr lang="en-US" sz="3400" u="sng" dirty="0">
                <a:solidFill>
                  <a:srgbClr val="0070C0"/>
                </a:solidFill>
              </a:rPr>
              <a:t>People</a:t>
            </a:r>
            <a:r>
              <a:rPr lang="en-US" sz="3400" dirty="0">
                <a:solidFill>
                  <a:srgbClr val="0070C0"/>
                </a:solidFill>
              </a:rPr>
              <a:t> </a:t>
            </a:r>
            <a:r>
              <a:rPr lang="en-US" sz="3400" u="sng" dirty="0">
                <a:solidFill>
                  <a:srgbClr val="0070C0"/>
                </a:solidFill>
              </a:rPr>
              <a:t>call</a:t>
            </a:r>
            <a:r>
              <a:rPr lang="en-US" sz="3400" dirty="0">
                <a:solidFill>
                  <a:srgbClr val="0070C0"/>
                </a:solidFill>
              </a:rPr>
              <a:t> </a:t>
            </a:r>
            <a:r>
              <a:rPr lang="en-US" sz="3400" u="sng" dirty="0">
                <a:solidFill>
                  <a:srgbClr val="0070C0"/>
                </a:solidFill>
              </a:rPr>
              <a:t>him</a:t>
            </a:r>
            <a:r>
              <a:rPr lang="en-US" sz="3400" dirty="0">
                <a:solidFill>
                  <a:srgbClr val="0070C0"/>
                </a:solidFill>
              </a:rPr>
              <a:t> </a:t>
            </a:r>
          </a:p>
          <a:p>
            <a:endParaRPr lang="en-US" sz="3400" dirty="0">
              <a:solidFill>
                <a:srgbClr val="0070C0"/>
              </a:solidFill>
            </a:endParaRPr>
          </a:p>
          <a:p>
            <a:r>
              <a:rPr lang="en-US" sz="3400" dirty="0">
                <a:solidFill>
                  <a:srgbClr val="0070C0"/>
                </a:solidFill>
              </a:rPr>
              <a:t>3 In his </a:t>
            </a:r>
            <a:r>
              <a:rPr lang="en-US" sz="3400" u="sng" dirty="0">
                <a:solidFill>
                  <a:srgbClr val="0070C0"/>
                </a:solidFill>
              </a:rPr>
              <a:t>free time</a:t>
            </a:r>
            <a:r>
              <a:rPr lang="en-US" sz="3400" dirty="0">
                <a:solidFill>
                  <a:srgbClr val="0070C0"/>
                </a:solidFill>
              </a:rPr>
              <a:t>, he </a:t>
            </a:r>
          </a:p>
          <a:p>
            <a:endParaRPr lang="en-US" sz="3400" dirty="0">
              <a:solidFill>
                <a:srgbClr val="0070C0"/>
              </a:solidFill>
            </a:endParaRPr>
          </a:p>
          <a:p>
            <a:endParaRPr lang="en-US" sz="3400" dirty="0">
              <a:solidFill>
                <a:srgbClr val="0070C0"/>
              </a:solidFill>
            </a:endParaRPr>
          </a:p>
          <a:p>
            <a:endParaRPr lang="en-US" sz="3400" dirty="0">
              <a:solidFill>
                <a:srgbClr val="0070C0"/>
              </a:solidFill>
            </a:endParaRPr>
          </a:p>
          <a:p>
            <a:r>
              <a:rPr lang="en-US" sz="3400" dirty="0">
                <a:solidFill>
                  <a:srgbClr val="0070C0"/>
                </a:solidFill>
              </a:rPr>
              <a:t>4 He </a:t>
            </a:r>
            <a:r>
              <a:rPr lang="en-US" sz="3400" u="sng" dirty="0">
                <a:solidFill>
                  <a:srgbClr val="0070C0"/>
                </a:solidFill>
              </a:rPr>
              <a:t>likes spending time</a:t>
            </a:r>
          </a:p>
        </p:txBody>
      </p:sp>
      <p:sp>
        <p:nvSpPr>
          <p:cNvPr id="5" name="TextBox 4"/>
          <p:cNvSpPr txBox="1"/>
          <p:nvPr/>
        </p:nvSpPr>
        <p:spPr>
          <a:xfrm>
            <a:off x="9940" y="1639163"/>
            <a:ext cx="3319670" cy="615553"/>
          </a:xfrm>
          <a:prstGeom prst="rect">
            <a:avLst/>
          </a:prstGeom>
          <a:noFill/>
        </p:spPr>
        <p:txBody>
          <a:bodyPr wrap="square" rtlCol="0">
            <a:spAutoFit/>
          </a:bodyPr>
          <a:lstStyle/>
          <a:p>
            <a:pPr lvl="0"/>
            <a:r>
              <a:rPr lang="en-US" sz="3400" dirty="0">
                <a:solidFill>
                  <a:srgbClr val="FF0000"/>
                </a:solidFill>
              </a:rPr>
              <a:t>at 9:00 a.m.</a:t>
            </a:r>
          </a:p>
        </p:txBody>
      </p:sp>
      <p:sp>
        <p:nvSpPr>
          <p:cNvPr id="6" name="TextBox 5"/>
          <p:cNvSpPr txBox="1"/>
          <p:nvPr/>
        </p:nvSpPr>
        <p:spPr>
          <a:xfrm>
            <a:off x="3096040" y="2180011"/>
            <a:ext cx="3543299" cy="615553"/>
          </a:xfrm>
          <a:prstGeom prst="rect">
            <a:avLst/>
          </a:prstGeom>
          <a:noFill/>
        </p:spPr>
        <p:txBody>
          <a:bodyPr wrap="square" rtlCol="0">
            <a:spAutoFit/>
          </a:bodyPr>
          <a:lstStyle/>
          <a:p>
            <a:pPr lvl="0"/>
            <a:r>
              <a:rPr lang="en-US" sz="3400" dirty="0">
                <a:solidFill>
                  <a:srgbClr val="FF0000"/>
                </a:solidFill>
              </a:rPr>
              <a:t>the Welsh Wizard.</a:t>
            </a:r>
          </a:p>
        </p:txBody>
      </p:sp>
      <p:sp>
        <p:nvSpPr>
          <p:cNvPr id="7" name="TextBox 6"/>
          <p:cNvSpPr txBox="1"/>
          <p:nvPr/>
        </p:nvSpPr>
        <p:spPr>
          <a:xfrm>
            <a:off x="77858" y="3649981"/>
            <a:ext cx="6203672" cy="1661993"/>
          </a:xfrm>
          <a:prstGeom prst="rect">
            <a:avLst/>
          </a:prstGeom>
          <a:noFill/>
        </p:spPr>
        <p:txBody>
          <a:bodyPr wrap="square" rtlCol="0">
            <a:spAutoFit/>
          </a:bodyPr>
          <a:lstStyle/>
          <a:p>
            <a:pPr lvl="0"/>
            <a:r>
              <a:rPr lang="en-US" sz="3400" dirty="0">
                <a:solidFill>
                  <a:srgbClr val="FF0000"/>
                </a:solidFill>
              </a:rPr>
              <a:t>plays computer games, watches DVDs or sports matches on TV and plays golf.</a:t>
            </a:r>
          </a:p>
        </p:txBody>
      </p:sp>
      <p:sp>
        <p:nvSpPr>
          <p:cNvPr id="8" name="TextBox 7"/>
          <p:cNvSpPr txBox="1"/>
          <p:nvPr/>
        </p:nvSpPr>
        <p:spPr>
          <a:xfrm>
            <a:off x="117683" y="5858614"/>
            <a:ext cx="3319670" cy="615553"/>
          </a:xfrm>
          <a:prstGeom prst="rect">
            <a:avLst/>
          </a:prstGeom>
          <a:noFill/>
        </p:spPr>
        <p:txBody>
          <a:bodyPr wrap="square" rtlCol="0">
            <a:spAutoFit/>
          </a:bodyPr>
          <a:lstStyle/>
          <a:p>
            <a:pPr lvl="0"/>
            <a:r>
              <a:rPr lang="en-US" sz="3400" dirty="0">
                <a:solidFill>
                  <a:srgbClr val="FF0000"/>
                </a:solidFill>
              </a:rPr>
              <a:t>with his family.</a:t>
            </a:r>
          </a:p>
        </p:txBody>
      </p:sp>
      <p:sp>
        <p:nvSpPr>
          <p:cNvPr id="9" name="Rectangle 8"/>
          <p:cNvSpPr/>
          <p:nvPr/>
        </p:nvSpPr>
        <p:spPr>
          <a:xfrm>
            <a:off x="6460436" y="941641"/>
            <a:ext cx="4833730" cy="1077218"/>
          </a:xfrm>
          <a:prstGeom prst="rect">
            <a:avLst/>
          </a:prstGeom>
          <a:solidFill>
            <a:schemeClr val="accent6">
              <a:lumMod val="40000"/>
              <a:lumOff val="60000"/>
            </a:schemeClr>
          </a:solidFill>
        </p:spPr>
        <p:txBody>
          <a:bodyPr wrap="square">
            <a:spAutoFit/>
          </a:bodyPr>
          <a:lstStyle/>
          <a:p>
            <a:r>
              <a:rPr lang="en-US" sz="3200" u="sng" dirty="0"/>
              <a:t>At 9:00 a.m</a:t>
            </a:r>
            <a:r>
              <a:rPr lang="en-US" sz="3200" dirty="0"/>
              <a:t>., Gareth goes to football practice.</a:t>
            </a:r>
          </a:p>
        </p:txBody>
      </p:sp>
      <p:sp>
        <p:nvSpPr>
          <p:cNvPr id="10" name="Rectangle 9"/>
          <p:cNvSpPr/>
          <p:nvPr/>
        </p:nvSpPr>
        <p:spPr>
          <a:xfrm>
            <a:off x="6460436" y="2093991"/>
            <a:ext cx="4833730" cy="1077218"/>
          </a:xfrm>
          <a:prstGeom prst="rect">
            <a:avLst/>
          </a:prstGeom>
          <a:solidFill>
            <a:schemeClr val="accent6">
              <a:lumMod val="40000"/>
              <a:lumOff val="60000"/>
            </a:schemeClr>
          </a:solidFill>
        </p:spPr>
        <p:txBody>
          <a:bodyPr wrap="square">
            <a:spAutoFit/>
          </a:bodyPr>
          <a:lstStyle/>
          <a:p>
            <a:r>
              <a:rPr lang="en-US" sz="3200" dirty="0"/>
              <a:t>His nickname is </a:t>
            </a:r>
            <a:r>
              <a:rPr lang="en-US" sz="3200" u="sng" dirty="0"/>
              <a:t>‘the Welsh Wizard’.</a:t>
            </a:r>
          </a:p>
        </p:txBody>
      </p:sp>
      <p:sp>
        <p:nvSpPr>
          <p:cNvPr id="11" name="Rectangle 10"/>
          <p:cNvSpPr/>
          <p:nvPr/>
        </p:nvSpPr>
        <p:spPr>
          <a:xfrm>
            <a:off x="5923723" y="3249871"/>
            <a:ext cx="6096000" cy="2062103"/>
          </a:xfrm>
          <a:prstGeom prst="rect">
            <a:avLst/>
          </a:prstGeom>
          <a:solidFill>
            <a:schemeClr val="accent6">
              <a:lumMod val="40000"/>
              <a:lumOff val="60000"/>
            </a:schemeClr>
          </a:solidFill>
        </p:spPr>
        <p:txBody>
          <a:bodyPr>
            <a:spAutoFit/>
          </a:bodyPr>
          <a:lstStyle/>
          <a:p>
            <a:r>
              <a:rPr lang="en-US" sz="3200" dirty="0"/>
              <a:t>When Gareth doesn’t have training or a match, he </a:t>
            </a:r>
            <a:r>
              <a:rPr lang="en-US" sz="3200" u="sng" dirty="0"/>
              <a:t>plays computer games and watches DVDs or sports matches on TV. He plays golf,</a:t>
            </a:r>
            <a:r>
              <a:rPr lang="en-US" sz="3200" dirty="0"/>
              <a:t> too.</a:t>
            </a:r>
          </a:p>
        </p:txBody>
      </p:sp>
      <p:sp>
        <p:nvSpPr>
          <p:cNvPr id="12" name="Rectangle 11"/>
          <p:cNvSpPr/>
          <p:nvPr/>
        </p:nvSpPr>
        <p:spPr>
          <a:xfrm>
            <a:off x="4638261" y="5396949"/>
            <a:ext cx="7381462" cy="1077218"/>
          </a:xfrm>
          <a:prstGeom prst="rect">
            <a:avLst/>
          </a:prstGeom>
          <a:solidFill>
            <a:schemeClr val="accent6">
              <a:lumMod val="40000"/>
              <a:lumOff val="60000"/>
            </a:schemeClr>
          </a:solidFill>
        </p:spPr>
        <p:txBody>
          <a:bodyPr wrap="square">
            <a:spAutoFit/>
          </a:bodyPr>
          <a:lstStyle/>
          <a:p>
            <a:r>
              <a:rPr lang="en-US" sz="3200" u="sng" dirty="0"/>
              <a:t>His family </a:t>
            </a:r>
            <a:r>
              <a:rPr lang="en-US" sz="3200" dirty="0"/>
              <a:t>is very important to him and he likes spending time with them.</a:t>
            </a:r>
          </a:p>
        </p:txBody>
      </p:sp>
    </p:spTree>
    <p:extLst>
      <p:ext uri="{BB962C8B-B14F-4D97-AF65-F5344CB8AC3E}">
        <p14:creationId xmlns:p14="http://schemas.microsoft.com/office/powerpoint/2010/main" val="33513740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0813"/>
            <a:ext cx="11002617" cy="4247317"/>
          </a:xfrm>
          <a:prstGeom prst="rect">
            <a:avLst/>
          </a:prstGeom>
        </p:spPr>
        <p:txBody>
          <a:bodyPr wrap="square">
            <a:spAutoFit/>
          </a:bodyPr>
          <a:lstStyle/>
          <a:p>
            <a:pPr marL="342900" lvl="0" indent="-342900">
              <a:lnSpc>
                <a:spcPct val="150000"/>
              </a:lnSpc>
              <a:buFontTx/>
              <a:buAutoNum type="arabicPeriod"/>
            </a:pPr>
            <a:r>
              <a:rPr lang="en-US" sz="3600" dirty="0">
                <a:solidFill>
                  <a:srgbClr val="4472C4"/>
                </a:solidFill>
              </a:rPr>
              <a:t>Gareth takes a shower before going to the gym.</a:t>
            </a:r>
          </a:p>
          <a:p>
            <a:pPr marL="342900" lvl="0" indent="-342900">
              <a:lnSpc>
                <a:spcPct val="150000"/>
              </a:lnSpc>
              <a:buFontTx/>
              <a:buAutoNum type="arabicPeriod"/>
            </a:pPr>
            <a:r>
              <a:rPr lang="en-US" sz="3600" dirty="0">
                <a:solidFill>
                  <a:srgbClr val="4472C4"/>
                </a:solidFill>
              </a:rPr>
              <a:t>He has lunch at 1:30 p.m.</a:t>
            </a:r>
          </a:p>
          <a:p>
            <a:pPr marL="342900" lvl="0" indent="-342900">
              <a:lnSpc>
                <a:spcPct val="150000"/>
              </a:lnSpc>
              <a:buFontTx/>
              <a:buAutoNum type="arabicPeriod"/>
            </a:pPr>
            <a:r>
              <a:rPr lang="en-US" sz="3600" dirty="0">
                <a:solidFill>
                  <a:srgbClr val="4472C4"/>
                </a:solidFill>
              </a:rPr>
              <a:t>He goes to Spanish classes two times a week.</a:t>
            </a:r>
          </a:p>
          <a:p>
            <a:pPr marL="342900" lvl="0" indent="-342900">
              <a:lnSpc>
                <a:spcPct val="150000"/>
              </a:lnSpc>
              <a:buFontTx/>
              <a:buAutoNum type="arabicPeriod"/>
            </a:pPr>
            <a:r>
              <a:rPr lang="en-US" sz="3600" dirty="0">
                <a:solidFill>
                  <a:srgbClr val="4472C4"/>
                </a:solidFill>
              </a:rPr>
              <a:t>Gareth is short, but he runs very fast.</a:t>
            </a:r>
          </a:p>
          <a:p>
            <a:pPr marL="342900" lvl="0" indent="-342900">
              <a:lnSpc>
                <a:spcPct val="150000"/>
              </a:lnSpc>
              <a:buFontTx/>
              <a:buAutoNum type="arabicPeriod"/>
            </a:pPr>
            <a:r>
              <a:rPr lang="en-US" sz="3600" dirty="0">
                <a:solidFill>
                  <a:srgbClr val="4472C4"/>
                </a:solidFill>
              </a:rPr>
              <a:t>He does charities to help children.</a:t>
            </a:r>
          </a:p>
        </p:txBody>
      </p:sp>
      <p:cxnSp>
        <p:nvCxnSpPr>
          <p:cNvPr id="5" name="Straight Connector 4"/>
          <p:cNvCxnSpPr>
            <a:cxnSpLocks/>
          </p:cNvCxnSpPr>
          <p:nvPr/>
        </p:nvCxnSpPr>
        <p:spPr>
          <a:xfrm>
            <a:off x="1908313" y="2097157"/>
            <a:ext cx="23953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2504661" y="3740427"/>
            <a:ext cx="2762479"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737652" y="4548809"/>
            <a:ext cx="2395330" cy="198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13113" y="4572000"/>
            <a:ext cx="892865" cy="99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flipV="1">
            <a:off x="4240695" y="5392708"/>
            <a:ext cx="2342985" cy="13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1075083" y="5383696"/>
            <a:ext cx="2544016"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32313" y="2938669"/>
            <a:ext cx="16167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59226" y="2938669"/>
            <a:ext cx="102704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501308" y="3753487"/>
            <a:ext cx="3115918"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V="1">
            <a:off x="4683814" y="2094288"/>
            <a:ext cx="1166653" cy="37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6055506" y="2145117"/>
            <a:ext cx="30969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427383"/>
            <a:ext cx="11966713" cy="646331"/>
          </a:xfrm>
          <a:prstGeom prst="rect">
            <a:avLst/>
          </a:prstGeom>
          <a:noFill/>
        </p:spPr>
        <p:txBody>
          <a:bodyPr wrap="square" rtlCol="0">
            <a:spAutoFit/>
          </a:bodyPr>
          <a:lstStyle/>
          <a:p>
            <a:r>
              <a:rPr lang="en-US" sz="3600" b="1" dirty="0">
                <a:solidFill>
                  <a:schemeClr val="accent1"/>
                </a:solidFill>
              </a:rPr>
              <a:t>Read the text again and write TRUE or FALSE.</a:t>
            </a:r>
          </a:p>
        </p:txBody>
      </p:sp>
      <p:sp>
        <p:nvSpPr>
          <p:cNvPr id="16" name="TextBox 15"/>
          <p:cNvSpPr txBox="1"/>
          <p:nvPr/>
        </p:nvSpPr>
        <p:spPr>
          <a:xfrm>
            <a:off x="0" y="512120"/>
            <a:ext cx="9799983" cy="646331"/>
          </a:xfrm>
          <a:prstGeom prst="rect">
            <a:avLst/>
          </a:prstGeom>
          <a:solidFill>
            <a:srgbClr val="FF33CC"/>
          </a:solidFill>
        </p:spPr>
        <p:txBody>
          <a:bodyPr wrap="square" rtlCol="0">
            <a:spAutoFit/>
          </a:bodyPr>
          <a:lstStyle/>
          <a:p>
            <a:r>
              <a:rPr lang="en-US" sz="3600" b="1" dirty="0">
                <a:solidFill>
                  <a:schemeClr val="bg1"/>
                </a:solidFill>
              </a:rPr>
              <a:t>Read the sentences and underline key words.</a:t>
            </a:r>
          </a:p>
        </p:txBody>
      </p:sp>
      <p:sp>
        <p:nvSpPr>
          <p:cNvPr id="4" name="TextBox 3"/>
          <p:cNvSpPr txBox="1"/>
          <p:nvPr/>
        </p:nvSpPr>
        <p:spPr>
          <a:xfrm>
            <a:off x="10185400" y="5779748"/>
            <a:ext cx="1905000" cy="461665"/>
          </a:xfrm>
          <a:prstGeom prst="rect">
            <a:avLst/>
          </a:prstGeom>
          <a:solidFill>
            <a:srgbClr val="00B050"/>
          </a:solidFill>
        </p:spPr>
        <p:txBody>
          <a:bodyPr wrap="square" rtlCol="0">
            <a:spAutoFit/>
          </a:bodyPr>
          <a:lstStyle/>
          <a:p>
            <a:r>
              <a:rPr lang="en-US" sz="2400" dirty="0">
                <a:solidFill>
                  <a:schemeClr val="bg1"/>
                </a:solidFill>
              </a:rPr>
              <a:t>Extra Practice </a:t>
            </a:r>
          </a:p>
        </p:txBody>
      </p:sp>
    </p:spTree>
    <p:extLst>
      <p:ext uri="{BB962C8B-B14F-4D97-AF65-F5344CB8AC3E}">
        <p14:creationId xmlns:p14="http://schemas.microsoft.com/office/powerpoint/2010/main" val="6244295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ppt_x"/>
                                          </p:val>
                                        </p:tav>
                                        <p:tav tm="100000">
                                          <p:val>
                                            <p:strVal val="#ppt_x"/>
                                          </p:val>
                                        </p:tav>
                                      </p:tavLst>
                                    </p:anim>
                                    <p:anim calcmode="lin" valueType="num">
                                      <p:cBhvr additive="base">
                                        <p:cTn id="6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additive="base">
                                        <p:cTn id="72" dur="500" fill="hold"/>
                                        <p:tgtEl>
                                          <p:spTgt spid="9"/>
                                        </p:tgtEl>
                                        <p:attrNameLst>
                                          <p:attrName>ppt_x</p:attrName>
                                        </p:attrNameLst>
                                      </p:cBhvr>
                                      <p:tavLst>
                                        <p:tav tm="0">
                                          <p:val>
                                            <p:strVal val="#ppt_x"/>
                                          </p:val>
                                        </p:tav>
                                        <p:tav tm="100000">
                                          <p:val>
                                            <p:strVal val="#ppt_x"/>
                                          </p:val>
                                        </p:tav>
                                      </p:tavLst>
                                    </p:anim>
                                    <p:anim calcmode="lin" valueType="num">
                                      <p:cBhvr additive="base">
                                        <p:cTn id="7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1689" y="154856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7" name="Rounded Rectangle 6"/>
          <p:cNvSpPr/>
          <p:nvPr/>
        </p:nvSpPr>
        <p:spPr>
          <a:xfrm>
            <a:off x="201689" y="2375491"/>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 - reading  </a:t>
            </a:r>
            <a:endParaRPr lang="en-US" b="1" dirty="0"/>
          </a:p>
        </p:txBody>
      </p:sp>
      <p:sp>
        <p:nvSpPr>
          <p:cNvPr id="8" name="Rounded Rectangle 7"/>
          <p:cNvSpPr/>
          <p:nvPr/>
        </p:nvSpPr>
        <p:spPr>
          <a:xfrm>
            <a:off x="201689" y="4849056"/>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9" name="Rounded Rectangle 8"/>
          <p:cNvSpPr/>
          <p:nvPr/>
        </p:nvSpPr>
        <p:spPr>
          <a:xfrm>
            <a:off x="201689" y="5675981"/>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0" name="Rounded Rectangle 9"/>
          <p:cNvSpPr/>
          <p:nvPr/>
        </p:nvSpPr>
        <p:spPr>
          <a:xfrm>
            <a:off x="201689" y="3202416"/>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While - reading  </a:t>
            </a:r>
            <a:endParaRPr lang="en-US" b="1" dirty="0"/>
          </a:p>
        </p:txBody>
      </p:sp>
      <p:sp>
        <p:nvSpPr>
          <p:cNvPr id="11" name="Rounded Rectangle 10"/>
          <p:cNvSpPr/>
          <p:nvPr/>
        </p:nvSpPr>
        <p:spPr>
          <a:xfrm>
            <a:off x="201689" y="72164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2" name="Rounded Rectangle 11"/>
          <p:cNvSpPr/>
          <p:nvPr/>
        </p:nvSpPr>
        <p:spPr>
          <a:xfrm>
            <a:off x="201689" y="4025736"/>
            <a:ext cx="3256378" cy="662474"/>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Post - reading  </a:t>
            </a:r>
            <a:endParaRPr lang="en-US" b="1" dirty="0"/>
          </a:p>
        </p:txBody>
      </p:sp>
      <p:pic>
        <p:nvPicPr>
          <p:cNvPr id="2" name="Picture 1"/>
          <p:cNvPicPr>
            <a:picLocks noChangeAspect="1"/>
          </p:cNvPicPr>
          <p:nvPr/>
        </p:nvPicPr>
        <p:blipFill>
          <a:blip r:embed="rId3"/>
          <a:stretch>
            <a:fillRect/>
          </a:stretch>
        </p:blipFill>
        <p:spPr>
          <a:xfrm>
            <a:off x="6459804" y="468745"/>
            <a:ext cx="417459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40514702"/>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7383"/>
            <a:ext cx="11966713" cy="646331"/>
          </a:xfrm>
          <a:prstGeom prst="rect">
            <a:avLst/>
          </a:prstGeom>
          <a:noFill/>
        </p:spPr>
        <p:txBody>
          <a:bodyPr wrap="square" rtlCol="0">
            <a:spAutoFit/>
          </a:bodyPr>
          <a:lstStyle/>
          <a:p>
            <a:r>
              <a:rPr lang="en-US" sz="3600" b="1" dirty="0">
                <a:solidFill>
                  <a:schemeClr val="accent1"/>
                </a:solidFill>
              </a:rPr>
              <a:t>Read the text again and write TRUE or FALSE.</a:t>
            </a:r>
          </a:p>
        </p:txBody>
      </p:sp>
      <p:sp>
        <p:nvSpPr>
          <p:cNvPr id="3" name="TextBox 2"/>
          <p:cNvSpPr txBox="1"/>
          <p:nvPr/>
        </p:nvSpPr>
        <p:spPr>
          <a:xfrm>
            <a:off x="-1" y="944505"/>
            <a:ext cx="6897757" cy="5755422"/>
          </a:xfrm>
          <a:prstGeom prst="rect">
            <a:avLst/>
          </a:prstGeom>
          <a:noFill/>
        </p:spPr>
        <p:txBody>
          <a:bodyPr wrap="square" rtlCol="0">
            <a:spAutoFit/>
          </a:bodyPr>
          <a:lstStyle/>
          <a:p>
            <a:pPr marL="342900" indent="-342900">
              <a:lnSpc>
                <a:spcPct val="150000"/>
              </a:lnSpc>
              <a:buAutoNum type="arabicPeriod"/>
            </a:pPr>
            <a:r>
              <a:rPr lang="en-US" sz="3200" dirty="0">
                <a:solidFill>
                  <a:schemeClr val="accent1"/>
                </a:solidFill>
              </a:rPr>
              <a:t>Gareth takes a shower before going to the gym.</a:t>
            </a:r>
          </a:p>
          <a:p>
            <a:pPr marL="342900" indent="-342900">
              <a:lnSpc>
                <a:spcPct val="150000"/>
              </a:lnSpc>
              <a:buAutoNum type="arabicPeriod"/>
            </a:pPr>
            <a:r>
              <a:rPr lang="en-US" sz="3200" dirty="0">
                <a:solidFill>
                  <a:schemeClr val="accent1"/>
                </a:solidFill>
              </a:rPr>
              <a:t>He has lunch at 1:30 p.m.</a:t>
            </a:r>
          </a:p>
          <a:p>
            <a:pPr marL="342900" indent="-342900">
              <a:lnSpc>
                <a:spcPct val="150000"/>
              </a:lnSpc>
              <a:buAutoNum type="arabicPeriod"/>
            </a:pPr>
            <a:r>
              <a:rPr lang="en-US" sz="3200" dirty="0">
                <a:solidFill>
                  <a:schemeClr val="accent1"/>
                </a:solidFill>
              </a:rPr>
              <a:t>He goes to Spanish classes two times a week.</a:t>
            </a:r>
          </a:p>
          <a:p>
            <a:pPr marL="342900" indent="-342900">
              <a:lnSpc>
                <a:spcPct val="150000"/>
              </a:lnSpc>
              <a:buAutoNum type="arabicPeriod"/>
            </a:pPr>
            <a:r>
              <a:rPr lang="en-US" sz="3200" dirty="0">
                <a:solidFill>
                  <a:schemeClr val="accent1"/>
                </a:solidFill>
              </a:rPr>
              <a:t>Gareth is short, but he runs very fast.</a:t>
            </a:r>
          </a:p>
          <a:p>
            <a:pPr marL="342900" indent="-342900">
              <a:lnSpc>
                <a:spcPct val="150000"/>
              </a:lnSpc>
              <a:buAutoNum type="arabicPeriod"/>
            </a:pPr>
            <a:r>
              <a:rPr lang="en-US" sz="3200" dirty="0">
                <a:solidFill>
                  <a:schemeClr val="accent1"/>
                </a:solidFill>
              </a:rPr>
              <a:t>He does charities to help children.</a:t>
            </a:r>
          </a:p>
          <a:p>
            <a:pPr marL="342900" indent="-342900">
              <a:buAutoNum type="arabicPeriod"/>
            </a:pPr>
            <a:endParaRPr lang="en-US" sz="3200" dirty="0"/>
          </a:p>
        </p:txBody>
      </p:sp>
      <p:sp>
        <p:nvSpPr>
          <p:cNvPr id="4" name="TextBox 3"/>
          <p:cNvSpPr txBox="1"/>
          <p:nvPr/>
        </p:nvSpPr>
        <p:spPr>
          <a:xfrm>
            <a:off x="2105440" y="1816391"/>
            <a:ext cx="606286" cy="584775"/>
          </a:xfrm>
          <a:prstGeom prst="rect">
            <a:avLst/>
          </a:prstGeom>
          <a:noFill/>
        </p:spPr>
        <p:txBody>
          <a:bodyPr wrap="square" rtlCol="0">
            <a:spAutoFit/>
          </a:bodyPr>
          <a:lstStyle/>
          <a:p>
            <a:r>
              <a:rPr lang="en-US" sz="3200" b="1" dirty="0">
                <a:solidFill>
                  <a:srgbClr val="FF0000"/>
                </a:solidFill>
              </a:rPr>
              <a:t>F</a:t>
            </a:r>
          </a:p>
        </p:txBody>
      </p:sp>
      <p:sp>
        <p:nvSpPr>
          <p:cNvPr id="5" name="TextBox 4"/>
          <p:cNvSpPr txBox="1"/>
          <p:nvPr/>
        </p:nvSpPr>
        <p:spPr>
          <a:xfrm>
            <a:off x="4734339" y="2589347"/>
            <a:ext cx="606286" cy="584775"/>
          </a:xfrm>
          <a:prstGeom prst="rect">
            <a:avLst/>
          </a:prstGeom>
          <a:noFill/>
        </p:spPr>
        <p:txBody>
          <a:bodyPr wrap="square" rtlCol="0">
            <a:spAutoFit/>
          </a:bodyPr>
          <a:lstStyle/>
          <a:p>
            <a:r>
              <a:rPr lang="en-US" sz="3200" b="1" dirty="0">
                <a:solidFill>
                  <a:srgbClr val="FF0000"/>
                </a:solidFill>
              </a:rPr>
              <a:t>T</a:t>
            </a:r>
          </a:p>
        </p:txBody>
      </p:sp>
      <p:sp>
        <p:nvSpPr>
          <p:cNvPr id="6" name="TextBox 5"/>
          <p:cNvSpPr txBox="1"/>
          <p:nvPr/>
        </p:nvSpPr>
        <p:spPr>
          <a:xfrm>
            <a:off x="1802297" y="4058993"/>
            <a:ext cx="606286" cy="584775"/>
          </a:xfrm>
          <a:prstGeom prst="rect">
            <a:avLst/>
          </a:prstGeom>
          <a:noFill/>
        </p:spPr>
        <p:txBody>
          <a:bodyPr wrap="square" rtlCol="0">
            <a:spAutoFit/>
          </a:bodyPr>
          <a:lstStyle/>
          <a:p>
            <a:r>
              <a:rPr lang="en-US" sz="3200" b="1" dirty="0">
                <a:solidFill>
                  <a:srgbClr val="FF0000"/>
                </a:solidFill>
              </a:rPr>
              <a:t>T</a:t>
            </a:r>
          </a:p>
        </p:txBody>
      </p:sp>
      <p:sp>
        <p:nvSpPr>
          <p:cNvPr id="7" name="TextBox 6"/>
          <p:cNvSpPr txBox="1"/>
          <p:nvPr/>
        </p:nvSpPr>
        <p:spPr>
          <a:xfrm>
            <a:off x="6639340" y="4784018"/>
            <a:ext cx="606286" cy="584775"/>
          </a:xfrm>
          <a:prstGeom prst="rect">
            <a:avLst/>
          </a:prstGeom>
          <a:noFill/>
        </p:spPr>
        <p:txBody>
          <a:bodyPr wrap="square" rtlCol="0">
            <a:spAutoFit/>
          </a:bodyPr>
          <a:lstStyle/>
          <a:p>
            <a:r>
              <a:rPr lang="en-US" sz="3200" b="1" dirty="0">
                <a:solidFill>
                  <a:srgbClr val="FF0000"/>
                </a:solidFill>
              </a:rPr>
              <a:t>F</a:t>
            </a:r>
          </a:p>
        </p:txBody>
      </p:sp>
      <p:sp>
        <p:nvSpPr>
          <p:cNvPr id="8" name="TextBox 7"/>
          <p:cNvSpPr txBox="1"/>
          <p:nvPr/>
        </p:nvSpPr>
        <p:spPr>
          <a:xfrm>
            <a:off x="6162262" y="5562749"/>
            <a:ext cx="606286" cy="584775"/>
          </a:xfrm>
          <a:prstGeom prst="rect">
            <a:avLst/>
          </a:prstGeom>
          <a:noFill/>
        </p:spPr>
        <p:txBody>
          <a:bodyPr wrap="square" rtlCol="0">
            <a:spAutoFit/>
          </a:bodyPr>
          <a:lstStyle/>
          <a:p>
            <a:r>
              <a:rPr lang="en-US" sz="3200" b="1" dirty="0">
                <a:solidFill>
                  <a:srgbClr val="FF0000"/>
                </a:solidFill>
              </a:rPr>
              <a:t>T</a:t>
            </a:r>
          </a:p>
        </p:txBody>
      </p:sp>
      <p:sp>
        <p:nvSpPr>
          <p:cNvPr id="9" name="TextBox 8"/>
          <p:cNvSpPr txBox="1"/>
          <p:nvPr/>
        </p:nvSpPr>
        <p:spPr>
          <a:xfrm>
            <a:off x="6942483" y="1073714"/>
            <a:ext cx="4835387" cy="1384995"/>
          </a:xfrm>
          <a:prstGeom prst="rect">
            <a:avLst/>
          </a:prstGeom>
          <a:solidFill>
            <a:schemeClr val="accent4">
              <a:lumMod val="40000"/>
              <a:lumOff val="60000"/>
            </a:schemeClr>
          </a:solidFill>
        </p:spPr>
        <p:txBody>
          <a:bodyPr wrap="square" rtlCol="0">
            <a:spAutoFit/>
          </a:bodyPr>
          <a:lstStyle/>
          <a:p>
            <a:r>
              <a:rPr lang="en-US" sz="2800" dirty="0"/>
              <a:t>He usually gets up early at 7:00 a.m. and goes to the gym. After that, he takes a shower…</a:t>
            </a:r>
          </a:p>
        </p:txBody>
      </p:sp>
      <p:sp>
        <p:nvSpPr>
          <p:cNvPr id="10" name="TextBox 9"/>
          <p:cNvSpPr txBox="1"/>
          <p:nvPr/>
        </p:nvSpPr>
        <p:spPr>
          <a:xfrm>
            <a:off x="5208104" y="2498777"/>
            <a:ext cx="4866861" cy="954107"/>
          </a:xfrm>
          <a:prstGeom prst="rect">
            <a:avLst/>
          </a:prstGeom>
          <a:solidFill>
            <a:schemeClr val="accent6">
              <a:lumMod val="40000"/>
              <a:lumOff val="60000"/>
            </a:schemeClr>
          </a:solidFill>
        </p:spPr>
        <p:txBody>
          <a:bodyPr wrap="square" rtlCol="0">
            <a:spAutoFit/>
          </a:bodyPr>
          <a:lstStyle/>
          <a:p>
            <a:r>
              <a:rPr lang="en-US" sz="2800" dirty="0"/>
              <a:t>Gareth always has a lunch break at about half past one</a:t>
            </a:r>
          </a:p>
        </p:txBody>
      </p:sp>
      <p:sp>
        <p:nvSpPr>
          <p:cNvPr id="11" name="Rectangle 10"/>
          <p:cNvSpPr/>
          <p:nvPr/>
        </p:nvSpPr>
        <p:spPr>
          <a:xfrm>
            <a:off x="3366432" y="3977413"/>
            <a:ext cx="5591659" cy="523220"/>
          </a:xfrm>
          <a:prstGeom prst="rect">
            <a:avLst/>
          </a:prstGeom>
          <a:solidFill>
            <a:schemeClr val="accent5">
              <a:lumMod val="20000"/>
              <a:lumOff val="80000"/>
            </a:schemeClr>
          </a:solidFill>
        </p:spPr>
        <p:txBody>
          <a:bodyPr wrap="none">
            <a:spAutoFit/>
          </a:bodyPr>
          <a:lstStyle/>
          <a:p>
            <a:r>
              <a:rPr lang="en-US" sz="2800" dirty="0"/>
              <a:t>He has Spanish lessons twice a week.</a:t>
            </a:r>
          </a:p>
        </p:txBody>
      </p:sp>
      <p:sp>
        <p:nvSpPr>
          <p:cNvPr id="12" name="Rectangle 11"/>
          <p:cNvSpPr/>
          <p:nvPr/>
        </p:nvSpPr>
        <p:spPr>
          <a:xfrm>
            <a:off x="7035488" y="4700429"/>
            <a:ext cx="4793492" cy="523220"/>
          </a:xfrm>
          <a:prstGeom prst="rect">
            <a:avLst/>
          </a:prstGeom>
          <a:solidFill>
            <a:schemeClr val="accent2">
              <a:lumMod val="20000"/>
              <a:lumOff val="80000"/>
            </a:schemeClr>
          </a:solidFill>
        </p:spPr>
        <p:txBody>
          <a:bodyPr wrap="none">
            <a:spAutoFit/>
          </a:bodyPr>
          <a:lstStyle/>
          <a:p>
            <a:r>
              <a:rPr lang="en-US" sz="2800" dirty="0"/>
              <a:t>Gareth is tall and runs very fast.</a:t>
            </a:r>
          </a:p>
        </p:txBody>
      </p:sp>
      <p:sp>
        <p:nvSpPr>
          <p:cNvPr id="13" name="Rectangle 12"/>
          <p:cNvSpPr/>
          <p:nvPr/>
        </p:nvSpPr>
        <p:spPr>
          <a:xfrm>
            <a:off x="6768548" y="5410459"/>
            <a:ext cx="4870173" cy="954107"/>
          </a:xfrm>
          <a:prstGeom prst="rect">
            <a:avLst/>
          </a:prstGeom>
          <a:solidFill>
            <a:schemeClr val="accent4">
              <a:lumMod val="60000"/>
              <a:lumOff val="40000"/>
            </a:schemeClr>
          </a:solidFill>
        </p:spPr>
        <p:txBody>
          <a:bodyPr wrap="square">
            <a:spAutoFit/>
          </a:bodyPr>
          <a:lstStyle/>
          <a:p>
            <a:r>
              <a:rPr lang="en-US" sz="2800" dirty="0"/>
              <a:t>He also helps different charities</a:t>
            </a:r>
          </a:p>
          <a:p>
            <a:r>
              <a:rPr lang="en-US" sz="2800" dirty="0"/>
              <a:t>that help children.</a:t>
            </a:r>
          </a:p>
        </p:txBody>
      </p:sp>
    </p:spTree>
    <p:extLst>
      <p:ext uri="{BB962C8B-B14F-4D97-AF65-F5344CB8AC3E}">
        <p14:creationId xmlns:p14="http://schemas.microsoft.com/office/powerpoint/2010/main" val="42807499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240157" y="3904842"/>
            <a:ext cx="3897761" cy="923330"/>
          </a:xfrm>
          <a:prstGeom prst="rect">
            <a:avLst/>
          </a:prstGeom>
          <a:noFill/>
        </p:spPr>
        <p:txBody>
          <a:bodyPr wrap="square" rtlCol="0">
            <a:spAutoFit/>
          </a:bodyPr>
          <a:lstStyle/>
          <a:p>
            <a:pPr algn="ctr"/>
            <a:r>
              <a:rPr lang="en-US" sz="5400" dirty="0">
                <a:solidFill>
                  <a:schemeClr val="bg1"/>
                </a:solidFill>
              </a:rPr>
              <a:t>Post-reading</a:t>
            </a:r>
            <a:endParaRPr lang="en-US" sz="2400" dirty="0">
              <a:solidFill>
                <a:schemeClr val="bg1"/>
              </a:solidFill>
            </a:endParaRPr>
          </a:p>
        </p:txBody>
      </p:sp>
    </p:spTree>
    <p:extLst>
      <p:ext uri="{BB962C8B-B14F-4D97-AF65-F5344CB8AC3E}">
        <p14:creationId xmlns:p14="http://schemas.microsoft.com/office/powerpoint/2010/main" val="3086142150"/>
      </p:ext>
    </p:extLst>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7322"/>
            <a:ext cx="2295939" cy="707886"/>
          </a:xfrm>
          <a:prstGeom prst="rect">
            <a:avLst/>
          </a:prstGeom>
          <a:solidFill>
            <a:srgbClr val="FFFF00"/>
          </a:solidFill>
        </p:spPr>
        <p:txBody>
          <a:bodyPr wrap="square" rtlCol="0">
            <a:spAutoFit/>
          </a:bodyPr>
          <a:lstStyle/>
          <a:p>
            <a:r>
              <a:rPr lang="en-US" sz="4000" b="1" dirty="0">
                <a:solidFill>
                  <a:srgbClr val="FF0000"/>
                </a:solidFill>
              </a:rPr>
              <a:t>Pair work</a:t>
            </a:r>
          </a:p>
        </p:txBody>
      </p:sp>
      <p:sp>
        <p:nvSpPr>
          <p:cNvPr id="3" name="TextBox 2"/>
          <p:cNvSpPr txBox="1"/>
          <p:nvPr/>
        </p:nvSpPr>
        <p:spPr>
          <a:xfrm>
            <a:off x="2295939" y="437322"/>
            <a:ext cx="9720470" cy="1200329"/>
          </a:xfrm>
          <a:prstGeom prst="rect">
            <a:avLst/>
          </a:prstGeom>
          <a:noFill/>
        </p:spPr>
        <p:txBody>
          <a:bodyPr wrap="square" rtlCol="0">
            <a:spAutoFit/>
          </a:bodyPr>
          <a:lstStyle/>
          <a:p>
            <a:r>
              <a:rPr lang="en-US" sz="3600" b="1" dirty="0">
                <a:solidFill>
                  <a:schemeClr val="accent1"/>
                </a:solidFill>
              </a:rPr>
              <a:t>Tell your friend what you remember about Gareth Bale by completing these sentences.</a:t>
            </a:r>
          </a:p>
        </p:txBody>
      </p:sp>
      <p:sp>
        <p:nvSpPr>
          <p:cNvPr id="4" name="TextBox 3"/>
          <p:cNvSpPr txBox="1"/>
          <p:nvPr/>
        </p:nvSpPr>
        <p:spPr>
          <a:xfrm>
            <a:off x="2295939" y="1798982"/>
            <a:ext cx="9382539" cy="4801314"/>
          </a:xfrm>
          <a:prstGeom prst="rect">
            <a:avLst/>
          </a:prstGeom>
          <a:noFill/>
        </p:spPr>
        <p:txBody>
          <a:bodyPr wrap="square" rtlCol="0">
            <a:spAutoFit/>
          </a:bodyPr>
          <a:lstStyle/>
          <a:p>
            <a:pPr marL="342900" indent="-342900">
              <a:buAutoNum type="arabicPeriod"/>
            </a:pPr>
            <a:r>
              <a:rPr lang="en-US" sz="3600" dirty="0">
                <a:solidFill>
                  <a:schemeClr val="accent1"/>
                </a:solidFill>
              </a:rPr>
              <a:t> He’s a ………..</a:t>
            </a:r>
          </a:p>
          <a:p>
            <a:pPr marL="342900" indent="-342900">
              <a:buAutoNum type="arabicPeriod"/>
            </a:pPr>
            <a:r>
              <a:rPr lang="en-US" sz="3600" dirty="0">
                <a:solidFill>
                  <a:schemeClr val="accent1"/>
                </a:solidFill>
              </a:rPr>
              <a:t> He’s from …………</a:t>
            </a:r>
          </a:p>
          <a:p>
            <a:pPr marL="342900" indent="-342900">
              <a:buAutoNum type="arabicPeriod"/>
            </a:pPr>
            <a:r>
              <a:rPr lang="en-US" sz="3600" dirty="0">
                <a:solidFill>
                  <a:schemeClr val="accent1"/>
                </a:solidFill>
              </a:rPr>
              <a:t> His birthday is ………………</a:t>
            </a:r>
          </a:p>
          <a:p>
            <a:pPr marL="342900" indent="-342900">
              <a:buAutoNum type="arabicPeriod"/>
            </a:pPr>
            <a:r>
              <a:rPr lang="en-US" sz="3600" dirty="0">
                <a:solidFill>
                  <a:schemeClr val="accent1"/>
                </a:solidFill>
              </a:rPr>
              <a:t> He goes to ……………. everyday.</a:t>
            </a:r>
          </a:p>
          <a:p>
            <a:pPr marL="342900" indent="-342900">
              <a:buAutoNum type="arabicPeriod"/>
            </a:pPr>
            <a:r>
              <a:rPr lang="en-US" sz="3600" dirty="0">
                <a:solidFill>
                  <a:schemeClr val="accent1"/>
                </a:solidFill>
              </a:rPr>
              <a:t> People call him ……………..</a:t>
            </a:r>
          </a:p>
          <a:p>
            <a:pPr marL="342900" indent="-342900">
              <a:buAutoNum type="arabicPeriod"/>
            </a:pPr>
            <a:r>
              <a:rPr lang="en-US" sz="3600" dirty="0">
                <a:solidFill>
                  <a:schemeClr val="accent1"/>
                </a:solidFill>
              </a:rPr>
              <a:t> He ……………..in his free time.</a:t>
            </a:r>
          </a:p>
          <a:p>
            <a:pPr marL="342900" indent="-342900">
              <a:buAutoNum type="arabicPeriod"/>
            </a:pPr>
            <a:r>
              <a:rPr lang="en-US" sz="3600" dirty="0">
                <a:solidFill>
                  <a:schemeClr val="accent1"/>
                </a:solidFill>
              </a:rPr>
              <a:t> He ………………to help children.</a:t>
            </a:r>
          </a:p>
          <a:p>
            <a:pPr marL="342900" indent="-342900">
              <a:buAutoNum type="arabicPeriod"/>
            </a:pPr>
            <a:r>
              <a:rPr lang="en-US" sz="3600" dirty="0">
                <a:solidFill>
                  <a:schemeClr val="accent1"/>
                </a:solidFill>
              </a:rPr>
              <a:t> He likes ………………….</a:t>
            </a:r>
          </a:p>
          <a:p>
            <a:pPr marL="342900" indent="-342900">
              <a:buAutoNum type="arabicPeriod"/>
            </a:pPr>
            <a:endParaRPr lang="en-US" dirty="0"/>
          </a:p>
        </p:txBody>
      </p:sp>
    </p:spTree>
    <p:extLst>
      <p:ext uri="{BB962C8B-B14F-4D97-AF65-F5344CB8AC3E}">
        <p14:creationId xmlns:p14="http://schemas.microsoft.com/office/powerpoint/2010/main" val="1753168322"/>
      </p:ext>
    </p:extLst>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524968534"/>
      </p:ext>
    </p:extLst>
  </p:cSld>
  <p:clrMapOvr>
    <a:masterClrMapping/>
  </p:clrMapOvr>
  <p:transition spd="med">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890" y="926603"/>
            <a:ext cx="12192000" cy="1200329"/>
          </a:xfrm>
          <a:prstGeom prst="rect">
            <a:avLst/>
          </a:prstGeom>
          <a:noFill/>
        </p:spPr>
        <p:txBody>
          <a:bodyPr wrap="square" rtlCol="0">
            <a:spAutoFit/>
          </a:bodyPr>
          <a:lstStyle/>
          <a:p>
            <a:r>
              <a:rPr lang="en-US" sz="3600" b="1" dirty="0">
                <a:solidFill>
                  <a:schemeClr val="accent1"/>
                </a:solidFill>
              </a:rPr>
              <a:t>Write a summary (5 sentences) about Gareth Bale, using the information in the text you have read. </a:t>
            </a:r>
          </a:p>
        </p:txBody>
      </p:sp>
    </p:spTree>
    <p:extLst>
      <p:ext uri="{BB962C8B-B14F-4D97-AF65-F5344CB8AC3E}">
        <p14:creationId xmlns:p14="http://schemas.microsoft.com/office/powerpoint/2010/main" val="3756824268"/>
      </p:ext>
    </p:extLst>
  </p:cSld>
  <p:clrMapOvr>
    <a:masterClrMapping/>
  </p:clrMapOvr>
  <p:transition spd="med">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537788195"/>
      </p:ext>
    </p:extLst>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696186"/>
            <a:ext cx="4276107" cy="923330"/>
          </a:xfrm>
          <a:prstGeom prst="rect">
            <a:avLst/>
          </a:prstGeom>
        </p:spPr>
        <p:txBody>
          <a:bodyPr wrap="none">
            <a:spAutoFit/>
          </a:bodyPr>
          <a:lstStyle/>
          <a:p>
            <a:r>
              <a:rPr lang="en-US" sz="5400" b="1" dirty="0">
                <a:solidFill>
                  <a:srgbClr val="FF0000"/>
                </a:solidFill>
              </a:rPr>
              <a:t>Today’s lesson</a:t>
            </a:r>
          </a:p>
        </p:txBody>
      </p:sp>
      <p:sp>
        <p:nvSpPr>
          <p:cNvPr id="3" name="Rectangle 2"/>
          <p:cNvSpPr/>
          <p:nvPr/>
        </p:nvSpPr>
        <p:spPr>
          <a:xfrm>
            <a:off x="766668" y="1818408"/>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i="1" dirty="0">
                <a:solidFill>
                  <a:srgbClr val="0070C0"/>
                </a:solidFill>
              </a:rPr>
              <a:t>• nickname </a:t>
            </a:r>
          </a:p>
          <a:p>
            <a:r>
              <a:rPr lang="en-US" sz="3600" i="1" dirty="0">
                <a:solidFill>
                  <a:srgbClr val="0070C0"/>
                </a:solidFill>
              </a:rPr>
              <a:t>• training </a:t>
            </a:r>
          </a:p>
          <a:p>
            <a:r>
              <a:rPr lang="en-US" sz="3600" i="1" dirty="0">
                <a:solidFill>
                  <a:srgbClr val="0070C0"/>
                </a:solidFill>
              </a:rPr>
              <a:t>• twice </a:t>
            </a:r>
          </a:p>
          <a:p>
            <a:r>
              <a:rPr lang="en-US" sz="3600" i="1" dirty="0">
                <a:solidFill>
                  <a:srgbClr val="0070C0"/>
                </a:solidFill>
              </a:rPr>
              <a:t>• field </a:t>
            </a:r>
          </a:p>
          <a:p>
            <a:r>
              <a:rPr lang="en-US" sz="3600" i="1" dirty="0">
                <a:solidFill>
                  <a:srgbClr val="0070C0"/>
                </a:solidFill>
              </a:rPr>
              <a:t>• wizard </a:t>
            </a:r>
          </a:p>
          <a:p>
            <a:r>
              <a:rPr lang="en-US" sz="3600" i="1" dirty="0">
                <a:solidFill>
                  <a:srgbClr val="0070C0"/>
                </a:solidFill>
              </a:rPr>
              <a:t>• charity</a:t>
            </a:r>
          </a:p>
        </p:txBody>
      </p:sp>
      <p:sp>
        <p:nvSpPr>
          <p:cNvPr id="4" name="Rectangle 3"/>
          <p:cNvSpPr/>
          <p:nvPr/>
        </p:nvSpPr>
        <p:spPr>
          <a:xfrm>
            <a:off x="5780318" y="1818408"/>
            <a:ext cx="5892278"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t>
            </a:r>
          </a:p>
          <a:p>
            <a:endParaRPr lang="en-US" sz="3600" i="1" dirty="0">
              <a:solidFill>
                <a:srgbClr val="FF0000"/>
              </a:solidFill>
            </a:endParaRPr>
          </a:p>
          <a:p>
            <a:r>
              <a:rPr lang="en-US" sz="3600" i="1" dirty="0">
                <a:solidFill>
                  <a:srgbClr val="0070C0"/>
                </a:solidFill>
              </a:rPr>
              <a:t>Read a text about Gareth Bale.</a:t>
            </a:r>
          </a:p>
        </p:txBody>
      </p:sp>
    </p:spTree>
    <p:extLst>
      <p:ext uri="{BB962C8B-B14F-4D97-AF65-F5344CB8AC3E}">
        <p14:creationId xmlns:p14="http://schemas.microsoft.com/office/powerpoint/2010/main" val="1512116417"/>
      </p:ext>
    </p:extLst>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3" name="Rectangle 2"/>
          <p:cNvSpPr/>
          <p:nvPr/>
        </p:nvSpPr>
        <p:spPr>
          <a:xfrm>
            <a:off x="222716" y="2129065"/>
            <a:ext cx="11872029"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err="1">
                <a:solidFill>
                  <a:srgbClr val="0070C0"/>
                </a:solidFill>
              </a:rPr>
              <a:t>Practise</a:t>
            </a:r>
            <a:r>
              <a:rPr lang="en-US" sz="3600" i="1" dirty="0">
                <a:solidFill>
                  <a:srgbClr val="0070C0"/>
                </a:solidFill>
              </a:rPr>
              <a:t> making sentences using the vocabularies. </a:t>
            </a:r>
          </a:p>
          <a:p>
            <a:pPr marL="571500" indent="-571500">
              <a:buFontTx/>
              <a:buChar char="-"/>
            </a:pPr>
            <a:r>
              <a:rPr lang="en-US" sz="3600" i="1" dirty="0">
                <a:solidFill>
                  <a:srgbClr val="0070C0"/>
                </a:solidFill>
              </a:rPr>
              <a:t>Do the exercises in </a:t>
            </a:r>
            <a:r>
              <a:rPr lang="en-US" sz="3600" b="1" i="1" dirty="0">
                <a:solidFill>
                  <a:srgbClr val="0070C0"/>
                </a:solidFill>
              </a:rPr>
              <a:t>TA 6 Right on WB </a:t>
            </a:r>
            <a:r>
              <a:rPr lang="en-US" sz="3600" i="1" dirty="0">
                <a:solidFill>
                  <a:srgbClr val="0070C0"/>
                </a:solidFill>
              </a:rPr>
              <a:t>(p. 27)</a:t>
            </a:r>
            <a:endParaRPr lang="en-US" sz="3600" i="1" dirty="0">
              <a:solidFill>
                <a:srgbClr val="FF0000"/>
              </a:solidFill>
            </a:endParaRPr>
          </a:p>
          <a:p>
            <a:pPr marL="571500" indent="-571500">
              <a:buFontTx/>
              <a:buChar char="-"/>
            </a:pPr>
            <a:r>
              <a:rPr lang="en-US" sz="3600" i="1" dirty="0">
                <a:solidFill>
                  <a:srgbClr val="0070C0"/>
                </a:solidFill>
              </a:rPr>
              <a:t>Prepare the next lesson (p. 47 SB) </a:t>
            </a:r>
            <a:endParaRPr lang="en-US" sz="3600" i="1" dirty="0">
              <a:solidFill>
                <a:srgbClr val="FF0000"/>
              </a:solidFill>
            </a:endParaRPr>
          </a:p>
        </p:txBody>
      </p:sp>
    </p:spTree>
    <p:extLst>
      <p:ext uri="{BB962C8B-B14F-4D97-AF65-F5344CB8AC3E}">
        <p14:creationId xmlns:p14="http://schemas.microsoft.com/office/powerpoint/2010/main" val="26558528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280"/>
          <a:stretch/>
        </p:blipFill>
        <p:spPr>
          <a:xfrm>
            <a:off x="0" y="-27992"/>
            <a:ext cx="12192000" cy="6885992"/>
          </a:xfrm>
          <a:prstGeom prst="rect">
            <a:avLst/>
          </a:prstGeom>
        </p:spPr>
      </p:pic>
      <p:sp>
        <p:nvSpPr>
          <p:cNvPr id="3" name="TextBox 2"/>
          <p:cNvSpPr txBox="1"/>
          <p:nvPr/>
        </p:nvSpPr>
        <p:spPr>
          <a:xfrm>
            <a:off x="666878" y="4968810"/>
            <a:ext cx="3541226" cy="646331"/>
          </a:xfrm>
          <a:prstGeom prst="rect">
            <a:avLst/>
          </a:prstGeom>
          <a:noFill/>
        </p:spPr>
        <p:txBody>
          <a:bodyPr wrap="square" rtlCol="0">
            <a:spAutoFit/>
          </a:bodyPr>
          <a:lstStyle/>
          <a:p>
            <a:r>
              <a:rPr lang="en-US" sz="3600" dirty="0">
                <a:solidFill>
                  <a:srgbClr val="FFC000"/>
                </a:solidFill>
              </a:rPr>
              <a:t>Enjoy your day!</a:t>
            </a:r>
            <a:endParaRPr lang="en-US" dirty="0">
              <a:solidFill>
                <a:srgbClr val="FFC000"/>
              </a:solidFill>
            </a:endParaRPr>
          </a:p>
        </p:txBody>
      </p:sp>
    </p:spTree>
    <p:extLst>
      <p:ext uri="{BB962C8B-B14F-4D97-AF65-F5344CB8AC3E}">
        <p14:creationId xmlns:p14="http://schemas.microsoft.com/office/powerpoint/2010/main" val="1185023599"/>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3383" y="611513"/>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825910" y="1381472"/>
            <a:ext cx="11049859" cy="230832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marL="571500" indent="-571500">
              <a:buFontTx/>
              <a:buChar char="-"/>
            </a:pPr>
            <a:endParaRPr lang="en-US" sz="3600" dirty="0">
              <a:solidFill>
                <a:schemeClr val="accent1"/>
              </a:solidFill>
              <a:ea typeface="Times New Roman" panose="02020603050405020304" pitchFamily="18" charset="0"/>
            </a:endParaRPr>
          </a:p>
          <a:p>
            <a:pPr marL="571500" indent="-571500">
              <a:buFontTx/>
              <a:buChar char="-"/>
            </a:pPr>
            <a:r>
              <a:rPr lang="en-US" sz="3600" i="1" dirty="0">
                <a:solidFill>
                  <a:schemeClr val="accent1"/>
                </a:solidFill>
                <a:ea typeface="Times New Roman" panose="02020603050405020304" pitchFamily="18" charset="0"/>
              </a:rPr>
              <a:t>read fact file.</a:t>
            </a:r>
          </a:p>
          <a:p>
            <a:pPr marL="571500" indent="-571500">
              <a:buFontTx/>
              <a:buChar char="-"/>
            </a:pPr>
            <a:r>
              <a:rPr lang="en-US" sz="3600" i="1" dirty="0" err="1">
                <a:solidFill>
                  <a:schemeClr val="accent1"/>
                </a:solidFill>
                <a:ea typeface="Times New Roman" panose="02020603050405020304" pitchFamily="18" charset="0"/>
              </a:rPr>
              <a:t>practise</a:t>
            </a:r>
            <a:r>
              <a:rPr lang="en-US" sz="3600" i="1" dirty="0">
                <a:solidFill>
                  <a:schemeClr val="accent1"/>
                </a:solidFill>
                <a:ea typeface="Times New Roman" panose="02020603050405020304" pitchFamily="18" charset="0"/>
              </a:rPr>
              <a:t> reading skills (reading for specific information).</a:t>
            </a:r>
          </a:p>
        </p:txBody>
      </p:sp>
    </p:spTree>
    <p:extLst>
      <p:ext uri="{BB962C8B-B14F-4D97-AF65-F5344CB8AC3E}">
        <p14:creationId xmlns:p14="http://schemas.microsoft.com/office/powerpoint/2010/main" val="38385547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1734573"/>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87017"/>
            <a:ext cx="2564296" cy="646331"/>
          </a:xfrm>
          <a:prstGeom prst="rect">
            <a:avLst/>
          </a:prstGeom>
          <a:solidFill>
            <a:srgbClr val="FFFF00"/>
          </a:solidFill>
        </p:spPr>
        <p:txBody>
          <a:bodyPr wrap="square" rtlCol="0">
            <a:spAutoFit/>
          </a:bodyPr>
          <a:lstStyle/>
          <a:p>
            <a:r>
              <a:rPr lang="en-US" sz="3600" b="1" dirty="0">
                <a:solidFill>
                  <a:srgbClr val="FF0000"/>
                </a:solidFill>
              </a:rPr>
              <a:t>PAIRWORK</a:t>
            </a:r>
          </a:p>
        </p:txBody>
      </p:sp>
      <p:sp>
        <p:nvSpPr>
          <p:cNvPr id="3" name="TextBox 2"/>
          <p:cNvSpPr txBox="1"/>
          <p:nvPr/>
        </p:nvSpPr>
        <p:spPr>
          <a:xfrm>
            <a:off x="2564296" y="487017"/>
            <a:ext cx="9627704" cy="646331"/>
          </a:xfrm>
          <a:prstGeom prst="rect">
            <a:avLst/>
          </a:prstGeom>
          <a:noFill/>
        </p:spPr>
        <p:txBody>
          <a:bodyPr wrap="square" rtlCol="0">
            <a:spAutoFit/>
          </a:bodyPr>
          <a:lstStyle/>
          <a:p>
            <a:r>
              <a:rPr lang="en-US" sz="3600" b="1" dirty="0">
                <a:solidFill>
                  <a:schemeClr val="accent1"/>
                </a:solidFill>
              </a:rPr>
              <a:t>Tell your friend about your idol.</a:t>
            </a:r>
          </a:p>
        </p:txBody>
      </p:sp>
      <p:sp>
        <p:nvSpPr>
          <p:cNvPr id="4" name="TextBox 3"/>
          <p:cNvSpPr txBox="1"/>
          <p:nvPr/>
        </p:nvSpPr>
        <p:spPr>
          <a:xfrm>
            <a:off x="576470" y="1590261"/>
            <a:ext cx="10833652" cy="1668470"/>
          </a:xfrm>
          <a:prstGeom prst="rect">
            <a:avLst/>
          </a:prstGeom>
          <a:noFill/>
        </p:spPr>
        <p:txBody>
          <a:bodyPr wrap="square" rtlCol="0">
            <a:spAutoFit/>
          </a:bodyPr>
          <a:lstStyle/>
          <a:p>
            <a:pPr marL="342900" indent="-342900">
              <a:lnSpc>
                <a:spcPct val="150000"/>
              </a:lnSpc>
              <a:buAutoNum type="arabicPeriod"/>
            </a:pPr>
            <a:r>
              <a:rPr lang="en-US" sz="3600" dirty="0">
                <a:solidFill>
                  <a:schemeClr val="accent1"/>
                </a:solidFill>
              </a:rPr>
              <a:t> Who’s your </a:t>
            </a:r>
            <a:r>
              <a:rPr lang="en-US" sz="3600" dirty="0" err="1">
                <a:solidFill>
                  <a:schemeClr val="accent1"/>
                </a:solidFill>
              </a:rPr>
              <a:t>favourite</a:t>
            </a:r>
            <a:r>
              <a:rPr lang="en-US" sz="3600" dirty="0">
                <a:solidFill>
                  <a:schemeClr val="accent1"/>
                </a:solidFill>
              </a:rPr>
              <a:t> singer/actor/sports star?</a:t>
            </a:r>
          </a:p>
          <a:p>
            <a:pPr marL="342900" indent="-342900">
              <a:lnSpc>
                <a:spcPct val="150000"/>
              </a:lnSpc>
              <a:buAutoNum type="arabicPeriod"/>
            </a:pPr>
            <a:r>
              <a:rPr lang="en-US" sz="3600" dirty="0">
                <a:solidFill>
                  <a:schemeClr val="accent1"/>
                </a:solidFill>
              </a:rPr>
              <a:t> What do you know about him/her? </a:t>
            </a:r>
          </a:p>
        </p:txBody>
      </p:sp>
    </p:spTree>
    <p:extLst>
      <p:ext uri="{BB962C8B-B14F-4D97-AF65-F5344CB8AC3E}">
        <p14:creationId xmlns:p14="http://schemas.microsoft.com/office/powerpoint/2010/main" val="1683167720"/>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2537227547"/>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pPr algn="ctr"/>
            <a:r>
              <a:rPr lang="en-US" sz="5400" dirty="0">
                <a:solidFill>
                  <a:schemeClr val="bg1"/>
                </a:solidFill>
              </a:rPr>
              <a:t>Pre-reading</a:t>
            </a:r>
            <a:endParaRPr lang="en-US" sz="2400" dirty="0">
              <a:solidFill>
                <a:schemeClr val="bg1"/>
              </a:solidFill>
            </a:endParaRPr>
          </a:p>
        </p:txBody>
      </p:sp>
    </p:spTree>
    <p:extLst>
      <p:ext uri="{BB962C8B-B14F-4D97-AF65-F5344CB8AC3E}">
        <p14:creationId xmlns:p14="http://schemas.microsoft.com/office/powerpoint/2010/main" val="1090125431"/>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02167" y="548515"/>
            <a:ext cx="3848100" cy="5343525"/>
          </a:xfrm>
          <a:prstGeom prst="rect">
            <a:avLst/>
          </a:prstGeom>
        </p:spPr>
      </p:pic>
      <p:sp>
        <p:nvSpPr>
          <p:cNvPr id="3" name="TextBox 2"/>
          <p:cNvSpPr txBox="1"/>
          <p:nvPr/>
        </p:nvSpPr>
        <p:spPr>
          <a:xfrm>
            <a:off x="0" y="548515"/>
            <a:ext cx="8110330" cy="584775"/>
          </a:xfrm>
          <a:prstGeom prst="rect">
            <a:avLst/>
          </a:prstGeom>
          <a:noFill/>
        </p:spPr>
        <p:txBody>
          <a:bodyPr wrap="square" rtlCol="0">
            <a:spAutoFit/>
          </a:bodyPr>
          <a:lstStyle/>
          <a:p>
            <a:r>
              <a:rPr lang="en-US" sz="3200" b="1" dirty="0">
                <a:solidFill>
                  <a:schemeClr val="accent1"/>
                </a:solidFill>
              </a:rPr>
              <a:t>Look at the picture and answer the questions:</a:t>
            </a:r>
          </a:p>
        </p:txBody>
      </p:sp>
      <p:sp>
        <p:nvSpPr>
          <p:cNvPr id="4" name="TextBox 3"/>
          <p:cNvSpPr txBox="1"/>
          <p:nvPr/>
        </p:nvSpPr>
        <p:spPr>
          <a:xfrm>
            <a:off x="1012549" y="1199880"/>
            <a:ext cx="6252956" cy="4524315"/>
          </a:xfrm>
          <a:prstGeom prst="rect">
            <a:avLst/>
          </a:prstGeom>
          <a:noFill/>
        </p:spPr>
        <p:txBody>
          <a:bodyPr wrap="square" rtlCol="0">
            <a:spAutoFit/>
          </a:bodyPr>
          <a:lstStyle/>
          <a:p>
            <a:pPr marL="571500" indent="-571500">
              <a:buFont typeface="Wingdings" panose="05000000000000000000" pitchFamily="2" charset="2"/>
              <a:buChar char="Ø"/>
            </a:pPr>
            <a:r>
              <a:rPr lang="en-US" sz="3600" dirty="0">
                <a:solidFill>
                  <a:schemeClr val="accent1"/>
                </a:solidFill>
              </a:rPr>
              <a:t>What’s his name?</a:t>
            </a:r>
          </a:p>
          <a:p>
            <a:r>
              <a:rPr lang="en-US" sz="3600" dirty="0">
                <a:solidFill>
                  <a:srgbClr val="FF0000"/>
                </a:solidFill>
              </a:rPr>
              <a:t>His name is Gareth Bale.</a:t>
            </a:r>
          </a:p>
          <a:p>
            <a:pPr marL="571500" indent="-571500">
              <a:buFont typeface="Wingdings" panose="05000000000000000000" pitchFamily="2" charset="2"/>
              <a:buChar char="Ø"/>
            </a:pPr>
            <a:r>
              <a:rPr lang="en-US" sz="3600" dirty="0">
                <a:solidFill>
                  <a:schemeClr val="accent1"/>
                </a:solidFill>
              </a:rPr>
              <a:t>How old is he?</a:t>
            </a:r>
          </a:p>
          <a:p>
            <a:r>
              <a:rPr lang="en-US" sz="3600" dirty="0">
                <a:solidFill>
                  <a:srgbClr val="FF0000"/>
                </a:solidFill>
              </a:rPr>
              <a:t>He’s 33 years old. </a:t>
            </a:r>
          </a:p>
          <a:p>
            <a:pPr marL="571500" indent="-571500">
              <a:buFont typeface="Wingdings" panose="05000000000000000000" pitchFamily="2" charset="2"/>
              <a:buChar char="Ø"/>
            </a:pPr>
            <a:r>
              <a:rPr lang="en-US" sz="3600" dirty="0">
                <a:solidFill>
                  <a:schemeClr val="accent1"/>
                </a:solidFill>
              </a:rPr>
              <a:t>Where is he from?</a:t>
            </a:r>
          </a:p>
          <a:p>
            <a:r>
              <a:rPr lang="en-US" sz="3600" dirty="0">
                <a:solidFill>
                  <a:srgbClr val="FF0000"/>
                </a:solidFill>
              </a:rPr>
              <a:t>He’s from Wales.</a:t>
            </a:r>
          </a:p>
          <a:p>
            <a:pPr marL="571500" indent="-571500">
              <a:buFont typeface="Wingdings" panose="05000000000000000000" pitchFamily="2" charset="2"/>
              <a:buChar char="Ø"/>
            </a:pPr>
            <a:r>
              <a:rPr lang="en-US" sz="3600" dirty="0">
                <a:solidFill>
                  <a:schemeClr val="accent1"/>
                </a:solidFill>
              </a:rPr>
              <a:t>What does he do? </a:t>
            </a:r>
          </a:p>
          <a:p>
            <a:r>
              <a:rPr lang="en-US" sz="3600" dirty="0">
                <a:solidFill>
                  <a:srgbClr val="FF0000"/>
                </a:solidFill>
              </a:rPr>
              <a:t>He’s a footballer.</a:t>
            </a:r>
          </a:p>
        </p:txBody>
      </p:sp>
    </p:spTree>
    <p:extLst>
      <p:ext uri="{BB962C8B-B14F-4D97-AF65-F5344CB8AC3E}">
        <p14:creationId xmlns:p14="http://schemas.microsoft.com/office/powerpoint/2010/main" val="29240374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1" y="1784074"/>
            <a:ext cx="12052300" cy="4401205"/>
          </a:xfrm>
          <a:prstGeom prst="rect">
            <a:avLst/>
          </a:prstGeom>
        </p:spPr>
        <p:txBody>
          <a:bodyPr wrap="square">
            <a:spAutoFit/>
          </a:bodyPr>
          <a:lstStyle/>
          <a:p>
            <a:r>
              <a:rPr lang="en-US" sz="2800" dirty="0">
                <a:solidFill>
                  <a:schemeClr val="accent1"/>
                </a:solidFill>
              </a:rPr>
              <a:t>Gareth Bale is a great footballer. He usually gets up early at 7:00 a.m. and goes to the gym. After that, he takes a shower and then he eats breakfast. At 9:00 a.m., Gareth goes to football practice. Gareth always has a lunch break at about half past one and then continues training. He has Spanish lessons twice a week.</a:t>
            </a:r>
          </a:p>
          <a:p>
            <a:r>
              <a:rPr lang="en-US" sz="2800" dirty="0">
                <a:solidFill>
                  <a:schemeClr val="accent1"/>
                </a:solidFill>
              </a:rPr>
              <a:t>On the field, Gareth often scores goals. His nickname is ‘the Welsh Wizard’. Gareth is tall and runs very fast. </a:t>
            </a:r>
          </a:p>
          <a:p>
            <a:r>
              <a:rPr lang="en-US" sz="2800" dirty="0">
                <a:solidFill>
                  <a:schemeClr val="accent1"/>
                </a:solidFill>
              </a:rPr>
              <a:t>When Gareth doesn’t have training or a match, he plays computer games and watches DVDs or sports matches on TV. He plays golf, too. He also helps different charities that help children. His family is very important to him and he likes spending time with them.</a:t>
            </a:r>
          </a:p>
        </p:txBody>
      </p:sp>
      <p:sp>
        <p:nvSpPr>
          <p:cNvPr id="2" name="TextBox 1"/>
          <p:cNvSpPr txBox="1"/>
          <p:nvPr/>
        </p:nvSpPr>
        <p:spPr>
          <a:xfrm>
            <a:off x="177800" y="520700"/>
            <a:ext cx="11455400" cy="523220"/>
          </a:xfrm>
          <a:prstGeom prst="rect">
            <a:avLst/>
          </a:prstGeom>
          <a:noFill/>
        </p:spPr>
        <p:txBody>
          <a:bodyPr wrap="square" rtlCol="0">
            <a:spAutoFit/>
          </a:bodyPr>
          <a:lstStyle/>
          <a:p>
            <a:r>
              <a:rPr lang="en-US" sz="2800" i="1" dirty="0"/>
              <a:t>Find these words and underline them. Can you guess their meanings?</a:t>
            </a:r>
          </a:p>
        </p:txBody>
      </p:sp>
      <p:sp>
        <p:nvSpPr>
          <p:cNvPr id="4" name="TextBox 3"/>
          <p:cNvSpPr txBox="1"/>
          <p:nvPr/>
        </p:nvSpPr>
        <p:spPr>
          <a:xfrm>
            <a:off x="419100" y="1043920"/>
            <a:ext cx="11353800" cy="584775"/>
          </a:xfrm>
          <a:prstGeom prst="rect">
            <a:avLst/>
          </a:prstGeom>
          <a:noFill/>
        </p:spPr>
        <p:txBody>
          <a:bodyPr wrap="square" rtlCol="0">
            <a:spAutoFit/>
          </a:bodyPr>
          <a:lstStyle/>
          <a:p>
            <a:r>
              <a:rPr lang="en-US" sz="3200" b="1" dirty="0">
                <a:solidFill>
                  <a:srgbClr val="FF0000"/>
                </a:solidFill>
              </a:rPr>
              <a:t>nickname         training       twice       filed        wizard        charity </a:t>
            </a:r>
          </a:p>
        </p:txBody>
      </p:sp>
      <p:cxnSp>
        <p:nvCxnSpPr>
          <p:cNvPr id="10" name="Straight Connector 9"/>
          <p:cNvCxnSpPr>
            <a:cxnSpLocks/>
          </p:cNvCxnSpPr>
          <p:nvPr/>
        </p:nvCxnSpPr>
        <p:spPr>
          <a:xfrm flipV="1">
            <a:off x="6412230" y="3949700"/>
            <a:ext cx="1334770" cy="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987514" y="3492500"/>
            <a:ext cx="859073"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786311" y="3949700"/>
            <a:ext cx="1039478"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109411" y="4800600"/>
            <a:ext cx="1039478"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149962" y="3937578"/>
            <a:ext cx="709977" cy="115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77800" y="5640070"/>
            <a:ext cx="1143426"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0120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1311</Words>
  <Application>Microsoft Office PowerPoint</Application>
  <PresentationFormat>Widescreen</PresentationFormat>
  <Paragraphs>160</Paragraphs>
  <Slides>28</Slides>
  <Notes>1</Notes>
  <HiddenSlides>0</HiddenSlides>
  <MMClips>19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Calibri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Le</dc:creator>
  <cp:lastModifiedBy>Vũ Trần Gia Bửu</cp:lastModifiedBy>
  <cp:revision>105</cp:revision>
  <dcterms:created xsi:type="dcterms:W3CDTF">2021-09-24T06:18:33Z</dcterms:created>
  <dcterms:modified xsi:type="dcterms:W3CDTF">2023-08-02T08:25:07Z</dcterms:modified>
</cp:coreProperties>
</file>