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7" r:id="rId2"/>
    <p:sldId id="256" r:id="rId3"/>
    <p:sldId id="302" r:id="rId4"/>
    <p:sldId id="331" r:id="rId5"/>
    <p:sldId id="333" r:id="rId6"/>
    <p:sldId id="334" r:id="rId7"/>
    <p:sldId id="332" r:id="rId8"/>
    <p:sldId id="298" r:id="rId9"/>
    <p:sldId id="327" r:id="rId10"/>
    <p:sldId id="325" r:id="rId11"/>
    <p:sldId id="314" r:id="rId12"/>
    <p:sldId id="335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FBD2D2"/>
    <a:srgbClr val="EF4B66"/>
    <a:srgbClr val="E0702A"/>
    <a:srgbClr val="F37D91"/>
    <a:srgbClr val="FBCDCD"/>
    <a:srgbClr val="F7A5A5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386E3-2001-41C8-8416-521FFF961D0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7C0E08DD-1B10-4A6C-961E-F8F0EDC81909}">
      <dgm:prSet phldrT="[Văn bản]" custT="1"/>
      <dgm:spPr/>
      <dgm:t>
        <a:bodyPr/>
        <a:lstStyle/>
        <a:p>
          <a:r>
            <a:rPr lang="en-US" sz="2600" dirty="0"/>
            <a:t>Choose a pollution problem and suggest </a:t>
          </a:r>
          <a:r>
            <a:rPr lang="en-US" sz="2600"/>
            <a:t>the </a:t>
          </a:r>
          <a:r>
            <a:rPr lang="en-US" sz="2600" smtClean="0"/>
            <a:t>solutions.</a:t>
          </a:r>
          <a:endParaRPr lang="vi-VN" sz="2600" dirty="0"/>
        </a:p>
      </dgm:t>
    </dgm:pt>
    <dgm:pt modelId="{BE17A0E2-618C-4E65-93D6-8209517C9750}" type="parTrans" cxnId="{4030A333-AC60-4250-A8D1-D13073CD23B9}">
      <dgm:prSet/>
      <dgm:spPr/>
      <dgm:t>
        <a:bodyPr/>
        <a:lstStyle/>
        <a:p>
          <a:endParaRPr lang="vi-VN" sz="2600"/>
        </a:p>
      </dgm:t>
    </dgm:pt>
    <dgm:pt modelId="{3436C11D-2853-4C47-9A88-DE0131ABD6A7}" type="sibTrans" cxnId="{4030A333-AC60-4250-A8D1-D13073CD23B9}">
      <dgm:prSet custT="1"/>
      <dgm:spPr/>
      <dgm:t>
        <a:bodyPr/>
        <a:lstStyle/>
        <a:p>
          <a:endParaRPr lang="vi-VN" sz="2600"/>
        </a:p>
      </dgm:t>
    </dgm:pt>
    <dgm:pt modelId="{11511586-D0F5-4753-9217-86E08EBA884B}">
      <dgm:prSet phldrT="[Văn bản]" custT="1"/>
      <dgm:spPr/>
      <dgm:t>
        <a:bodyPr/>
        <a:lstStyle/>
        <a:p>
          <a:r>
            <a:rPr lang="en-US" sz="2600" dirty="0"/>
            <a:t>Make a poster. Use pictures and illustration.</a:t>
          </a:r>
          <a:endParaRPr lang="vi-VN" sz="2600" dirty="0"/>
        </a:p>
      </dgm:t>
    </dgm:pt>
    <dgm:pt modelId="{2A64197E-9152-4B2F-BD3C-8487BD73F1E0}" type="parTrans" cxnId="{F6122E6A-3D7F-49C8-9C7C-6133E637744A}">
      <dgm:prSet/>
      <dgm:spPr/>
      <dgm:t>
        <a:bodyPr/>
        <a:lstStyle/>
        <a:p>
          <a:endParaRPr lang="vi-VN" sz="2600"/>
        </a:p>
      </dgm:t>
    </dgm:pt>
    <dgm:pt modelId="{5DDCC6E7-7ABB-4DA8-95F5-EE7611EECBE3}" type="sibTrans" cxnId="{F6122E6A-3D7F-49C8-9C7C-6133E637744A}">
      <dgm:prSet custT="1"/>
      <dgm:spPr/>
      <dgm:t>
        <a:bodyPr/>
        <a:lstStyle/>
        <a:p>
          <a:endParaRPr lang="vi-VN" sz="2600"/>
        </a:p>
      </dgm:t>
    </dgm:pt>
    <dgm:pt modelId="{E2F33C62-D1E6-47A3-A512-D5D46E1D8429}">
      <dgm:prSet phldrT="[Văn bản]" custT="1"/>
      <dgm:spPr/>
      <dgm:t>
        <a:bodyPr/>
        <a:lstStyle/>
        <a:p>
          <a:r>
            <a:rPr lang="en-US" sz="2600" dirty="0"/>
            <a:t>Present the poster to the class. </a:t>
          </a:r>
          <a:endParaRPr lang="vi-VN" sz="2600" dirty="0"/>
        </a:p>
      </dgm:t>
    </dgm:pt>
    <dgm:pt modelId="{199300E0-692D-4EB7-A528-3747016A0BB6}" type="parTrans" cxnId="{F85FDAD7-800E-4748-81EE-AA9BE781A700}">
      <dgm:prSet/>
      <dgm:spPr/>
      <dgm:t>
        <a:bodyPr/>
        <a:lstStyle/>
        <a:p>
          <a:endParaRPr lang="vi-VN" sz="2600"/>
        </a:p>
      </dgm:t>
    </dgm:pt>
    <dgm:pt modelId="{C830D3A2-1B6F-4251-AB0A-236D37B8BBE3}" type="sibTrans" cxnId="{F85FDAD7-800E-4748-81EE-AA9BE781A700}">
      <dgm:prSet/>
      <dgm:spPr/>
      <dgm:t>
        <a:bodyPr/>
        <a:lstStyle/>
        <a:p>
          <a:endParaRPr lang="vi-VN" sz="2600"/>
        </a:p>
      </dgm:t>
    </dgm:pt>
    <dgm:pt modelId="{BA63E9C8-9D9D-4048-B805-CC0F893E6923}" type="pres">
      <dgm:prSet presAssocID="{667386E3-2001-41C8-8416-521FFF961D0B}" presName="linearFlow" presStyleCnt="0">
        <dgm:presLayoutVars>
          <dgm:resizeHandles val="exact"/>
        </dgm:presLayoutVars>
      </dgm:prSet>
      <dgm:spPr/>
    </dgm:pt>
    <dgm:pt modelId="{CEAD7A3E-B1B2-4C41-9369-5F611C5026B9}" type="pres">
      <dgm:prSet presAssocID="{7C0E08DD-1B10-4A6C-961E-F8F0EDC819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D723D-BC2C-4443-A149-0F33E8995A32}" type="pres">
      <dgm:prSet presAssocID="{3436C11D-2853-4C47-9A88-DE0131ABD6A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6BC8DEE-2ACF-466C-AE4F-F602B0D86E5D}" type="pres">
      <dgm:prSet presAssocID="{3436C11D-2853-4C47-9A88-DE0131ABD6A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85031FD-EFD5-4F8C-8FD4-FC21300A638B}" type="pres">
      <dgm:prSet presAssocID="{11511586-D0F5-4753-9217-86E08EBA88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9C110-4415-41F7-94C6-C102D54DE60B}" type="pres">
      <dgm:prSet presAssocID="{5DDCC6E7-7ABB-4DA8-95F5-EE7611EECBE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B34AE6A-64A5-4168-8BFC-0ECFC1ED8C57}" type="pres">
      <dgm:prSet presAssocID="{5DDCC6E7-7ABB-4DA8-95F5-EE7611EECBE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D7A94AE-F5DE-4980-86E8-B15469461033}" type="pres">
      <dgm:prSet presAssocID="{E2F33C62-D1E6-47A3-A512-D5D46E1D84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BD8E94-0F3D-46E7-A258-BB23F00CBC2F}" type="presOf" srcId="{3436C11D-2853-4C47-9A88-DE0131ABD6A7}" destId="{B6BC8DEE-2ACF-466C-AE4F-F602B0D86E5D}" srcOrd="1" destOrd="0" presId="urn:microsoft.com/office/officeart/2005/8/layout/process2"/>
    <dgm:cxn modelId="{4030A333-AC60-4250-A8D1-D13073CD23B9}" srcId="{667386E3-2001-41C8-8416-521FFF961D0B}" destId="{7C0E08DD-1B10-4A6C-961E-F8F0EDC81909}" srcOrd="0" destOrd="0" parTransId="{BE17A0E2-618C-4E65-93D6-8209517C9750}" sibTransId="{3436C11D-2853-4C47-9A88-DE0131ABD6A7}"/>
    <dgm:cxn modelId="{F6122E6A-3D7F-49C8-9C7C-6133E637744A}" srcId="{667386E3-2001-41C8-8416-521FFF961D0B}" destId="{11511586-D0F5-4753-9217-86E08EBA884B}" srcOrd="1" destOrd="0" parTransId="{2A64197E-9152-4B2F-BD3C-8487BD73F1E0}" sibTransId="{5DDCC6E7-7ABB-4DA8-95F5-EE7611EECBE3}"/>
    <dgm:cxn modelId="{FFD8355B-86A1-4571-AE61-852093214416}" type="presOf" srcId="{E2F33C62-D1E6-47A3-A512-D5D46E1D8429}" destId="{ED7A94AE-F5DE-4980-86E8-B15469461033}" srcOrd="0" destOrd="0" presId="urn:microsoft.com/office/officeart/2005/8/layout/process2"/>
    <dgm:cxn modelId="{0AB8E9A7-E38D-45BD-B9BB-E7BE2A9AD8F7}" type="presOf" srcId="{3436C11D-2853-4C47-9A88-DE0131ABD6A7}" destId="{361D723D-BC2C-4443-A149-0F33E8995A32}" srcOrd="0" destOrd="0" presId="urn:microsoft.com/office/officeart/2005/8/layout/process2"/>
    <dgm:cxn modelId="{755E6584-8D31-466E-8EDC-D8BE495A6308}" type="presOf" srcId="{11511586-D0F5-4753-9217-86E08EBA884B}" destId="{A85031FD-EFD5-4F8C-8FD4-FC21300A638B}" srcOrd="0" destOrd="0" presId="urn:microsoft.com/office/officeart/2005/8/layout/process2"/>
    <dgm:cxn modelId="{13883EE0-0E7F-4646-AE63-B25A910286CF}" type="presOf" srcId="{7C0E08DD-1B10-4A6C-961E-F8F0EDC81909}" destId="{CEAD7A3E-B1B2-4C41-9369-5F611C5026B9}" srcOrd="0" destOrd="0" presId="urn:microsoft.com/office/officeart/2005/8/layout/process2"/>
    <dgm:cxn modelId="{166F0C24-90DF-418E-83AC-F4393F42EEF8}" type="presOf" srcId="{5DDCC6E7-7ABB-4DA8-95F5-EE7611EECBE3}" destId="{2AC9C110-4415-41F7-94C6-C102D54DE60B}" srcOrd="0" destOrd="0" presId="urn:microsoft.com/office/officeart/2005/8/layout/process2"/>
    <dgm:cxn modelId="{F85FDAD7-800E-4748-81EE-AA9BE781A700}" srcId="{667386E3-2001-41C8-8416-521FFF961D0B}" destId="{E2F33C62-D1E6-47A3-A512-D5D46E1D8429}" srcOrd="2" destOrd="0" parTransId="{199300E0-692D-4EB7-A528-3747016A0BB6}" sibTransId="{C830D3A2-1B6F-4251-AB0A-236D37B8BBE3}"/>
    <dgm:cxn modelId="{A74FBAB3-D777-4FAE-B4DD-E59A173F552E}" type="presOf" srcId="{667386E3-2001-41C8-8416-521FFF961D0B}" destId="{BA63E9C8-9D9D-4048-B805-CC0F893E6923}" srcOrd="0" destOrd="0" presId="urn:microsoft.com/office/officeart/2005/8/layout/process2"/>
    <dgm:cxn modelId="{58B7CE7C-C9F3-4CCF-9E6F-BC0C9E73A4F6}" type="presOf" srcId="{5DDCC6E7-7ABB-4DA8-95F5-EE7611EECBE3}" destId="{7B34AE6A-64A5-4168-8BFC-0ECFC1ED8C57}" srcOrd="1" destOrd="0" presId="urn:microsoft.com/office/officeart/2005/8/layout/process2"/>
    <dgm:cxn modelId="{47461179-5942-467E-8275-60507D65F5D5}" type="presParOf" srcId="{BA63E9C8-9D9D-4048-B805-CC0F893E6923}" destId="{CEAD7A3E-B1B2-4C41-9369-5F611C5026B9}" srcOrd="0" destOrd="0" presId="urn:microsoft.com/office/officeart/2005/8/layout/process2"/>
    <dgm:cxn modelId="{876F2061-EA5C-4077-8551-1562C8EA87EB}" type="presParOf" srcId="{BA63E9C8-9D9D-4048-B805-CC0F893E6923}" destId="{361D723D-BC2C-4443-A149-0F33E8995A32}" srcOrd="1" destOrd="0" presId="urn:microsoft.com/office/officeart/2005/8/layout/process2"/>
    <dgm:cxn modelId="{C273F265-ABF2-45FE-93F7-01E88E510715}" type="presParOf" srcId="{361D723D-BC2C-4443-A149-0F33E8995A32}" destId="{B6BC8DEE-2ACF-466C-AE4F-F602B0D86E5D}" srcOrd="0" destOrd="0" presId="urn:microsoft.com/office/officeart/2005/8/layout/process2"/>
    <dgm:cxn modelId="{614450F7-6015-4980-B45E-987767524D1E}" type="presParOf" srcId="{BA63E9C8-9D9D-4048-B805-CC0F893E6923}" destId="{A85031FD-EFD5-4F8C-8FD4-FC21300A638B}" srcOrd="2" destOrd="0" presId="urn:microsoft.com/office/officeart/2005/8/layout/process2"/>
    <dgm:cxn modelId="{321EC9F4-B567-473A-A54E-47528B54C4EA}" type="presParOf" srcId="{BA63E9C8-9D9D-4048-B805-CC0F893E6923}" destId="{2AC9C110-4415-41F7-94C6-C102D54DE60B}" srcOrd="3" destOrd="0" presId="urn:microsoft.com/office/officeart/2005/8/layout/process2"/>
    <dgm:cxn modelId="{A18B90CB-4E7F-4E3E-AA8D-3B05DA3339C5}" type="presParOf" srcId="{2AC9C110-4415-41F7-94C6-C102D54DE60B}" destId="{7B34AE6A-64A5-4168-8BFC-0ECFC1ED8C57}" srcOrd="0" destOrd="0" presId="urn:microsoft.com/office/officeart/2005/8/layout/process2"/>
    <dgm:cxn modelId="{A6573013-ACC4-4F08-A97C-1EB6B3BE9C68}" type="presParOf" srcId="{BA63E9C8-9D9D-4048-B805-CC0F893E6923}" destId="{ED7A94AE-F5DE-4980-86E8-B1546946103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7A3E-B1B2-4C41-9369-5F611C5026B9}">
      <dsp:nvSpPr>
        <dsp:cNvPr id="0" name=""/>
        <dsp:cNvSpPr/>
      </dsp:nvSpPr>
      <dsp:spPr>
        <a:xfrm>
          <a:off x="719023" y="0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Choose a pollution problem and suggest </a:t>
          </a:r>
          <a:r>
            <a:rPr lang="en-US" sz="2600" kern="1200"/>
            <a:t>the </a:t>
          </a:r>
          <a:r>
            <a:rPr lang="en-US" sz="2600" kern="1200" smtClean="0"/>
            <a:t>solutions.</a:t>
          </a:r>
          <a:endParaRPr lang="vi-VN" sz="2600" kern="1200" dirty="0"/>
        </a:p>
      </dsp:txBody>
      <dsp:txXfrm>
        <a:off x="759865" y="40842"/>
        <a:ext cx="3003548" cy="1312771"/>
      </dsp:txXfrm>
    </dsp:sp>
    <dsp:sp modelId="{361D723D-BC2C-4443-A149-0F33E8995A32}">
      <dsp:nvSpPr>
        <dsp:cNvPr id="0" name=""/>
        <dsp:cNvSpPr/>
      </dsp:nvSpPr>
      <dsp:spPr>
        <a:xfrm rot="5400000">
          <a:off x="2000179" y="1429316"/>
          <a:ext cx="522920" cy="627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600" kern="1200"/>
        </a:p>
      </dsp:txBody>
      <dsp:txXfrm rot="-5400000">
        <a:off x="2073388" y="1481608"/>
        <a:ext cx="376502" cy="366044"/>
      </dsp:txXfrm>
    </dsp:sp>
    <dsp:sp modelId="{A85031FD-EFD5-4F8C-8FD4-FC21300A638B}">
      <dsp:nvSpPr>
        <dsp:cNvPr id="0" name=""/>
        <dsp:cNvSpPr/>
      </dsp:nvSpPr>
      <dsp:spPr>
        <a:xfrm>
          <a:off x="719023" y="2091682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Make a poster. Use pictures and illustration.</a:t>
          </a:r>
          <a:endParaRPr lang="vi-VN" sz="2600" kern="1200" dirty="0"/>
        </a:p>
      </dsp:txBody>
      <dsp:txXfrm>
        <a:off x="759865" y="2132524"/>
        <a:ext cx="3003548" cy="1312771"/>
      </dsp:txXfrm>
    </dsp:sp>
    <dsp:sp modelId="{2AC9C110-4415-41F7-94C6-C102D54DE60B}">
      <dsp:nvSpPr>
        <dsp:cNvPr id="0" name=""/>
        <dsp:cNvSpPr/>
      </dsp:nvSpPr>
      <dsp:spPr>
        <a:xfrm rot="5400000">
          <a:off x="2000179" y="3520999"/>
          <a:ext cx="522920" cy="627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600" kern="1200"/>
        </a:p>
      </dsp:txBody>
      <dsp:txXfrm rot="-5400000">
        <a:off x="2073388" y="3573291"/>
        <a:ext cx="376502" cy="366044"/>
      </dsp:txXfrm>
    </dsp:sp>
    <dsp:sp modelId="{ED7A94AE-F5DE-4980-86E8-B15469461033}">
      <dsp:nvSpPr>
        <dsp:cNvPr id="0" name=""/>
        <dsp:cNvSpPr/>
      </dsp:nvSpPr>
      <dsp:spPr>
        <a:xfrm>
          <a:off x="719023" y="4183365"/>
          <a:ext cx="3085232" cy="139445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Present the poster to the class. </a:t>
          </a:r>
          <a:endParaRPr lang="vi-VN" sz="2600" kern="1200" dirty="0"/>
        </a:p>
      </dsp:txBody>
      <dsp:txXfrm>
        <a:off x="759865" y="4224207"/>
        <a:ext cx="3003548" cy="131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id="{8692B3A5-C9A1-1AE7-444D-B8AE9D7B5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049271"/>
              </p:ext>
            </p:extLst>
          </p:nvPr>
        </p:nvGraphicFramePr>
        <p:xfrm>
          <a:off x="96484" y="1188331"/>
          <a:ext cx="4523279" cy="557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Premium Vector | Cute student boy presentation">
            <a:extLst>
              <a:ext uri="{FF2B5EF4-FFF2-40B4-BE49-F238E27FC236}">
                <a16:creationId xmlns:a16="http://schemas.microsoft.com/office/drawing/2014/main" id="{EE470CBA-1283-9747-6548-1557C1B9E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3746" r="4675" b="1839"/>
          <a:stretch/>
        </p:blipFill>
        <p:spPr bwMode="auto">
          <a:xfrm>
            <a:off x="5084389" y="1448280"/>
            <a:ext cx="6367115" cy="52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A0D98FB-C8FB-DD95-716D-EABBF20F5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8" y="1643864"/>
            <a:ext cx="3846581" cy="30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1590" y="2346995"/>
            <a:ext cx="10414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7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</a:t>
            </a:r>
            <a:r>
              <a:rPr lang="en-US" sz="3600"/>
              <a:t>a </a:t>
            </a:r>
            <a:r>
              <a:rPr lang="en-US" sz="3600" smtClean="0"/>
              <a:t>project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1" y="2149978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</a:t>
            </a:r>
            <a:r>
              <a:rPr lang="en-US" sz="3600" smtClean="0"/>
              <a:t>.</a:t>
            </a:r>
            <a:endParaRPr lang="en-US" sz="3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46" y="35112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4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454903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05234" y="1849664"/>
            <a:ext cx="473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FAAC4DA-BCE0-C66D-9E80-326927573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8" y="2690207"/>
            <a:ext cx="3631058" cy="36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53300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63968" y="213536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740800" cy="4808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Revision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5998" y="1950403"/>
            <a:ext cx="5755112" cy="12764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Choose the correct answer A, B, or C to complete each sentence.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word or phrase from the box.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376850" cy="7262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2128638" y="2436092"/>
            <a:ext cx="835331" cy="114731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444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70890" y="5882289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5998" y="5715749"/>
            <a:ext cx="5740800" cy="60415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1210680" y="358340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3046594" y="3884128"/>
            <a:ext cx="606727" cy="904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65998" y="3473678"/>
            <a:ext cx="5755112" cy="11166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Complete the sentences with suitable comparative forms of the adverbs from the box.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Underline the mistakes in the sentences and correct them 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6421AC7D-243F-1951-41F0-89369D299CB9}"/>
              </a:ext>
            </a:extLst>
          </p:cNvPr>
          <p:cNvSpPr/>
          <p:nvPr/>
        </p:nvSpPr>
        <p:spPr>
          <a:xfrm>
            <a:off x="2667672" y="4788263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457A7918-C571-2AA5-9383-3C5995947833}"/>
              </a:ext>
            </a:extLst>
          </p:cNvPr>
          <p:cNvSpPr/>
          <p:nvPr/>
        </p:nvSpPr>
        <p:spPr>
          <a:xfrm>
            <a:off x="5565998" y="4894564"/>
            <a:ext cx="5755112" cy="4978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serious pollution problem in my area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Curved Connector 25">
            <a:extLst>
              <a:ext uri="{FF2B5EF4-FFF2-40B4-BE49-F238E27FC236}">
                <a16:creationId xmlns:a16="http://schemas.microsoft.com/office/drawing/2014/main" id="{1BB5CC58-DA40-CEAA-148E-EEE5C7FD92EF}"/>
              </a:ext>
            </a:extLst>
          </p:cNvPr>
          <p:cNvCxnSpPr>
            <a:cxnSpLocks/>
            <a:stCxn id="9" idx="1"/>
            <a:endCxn id="27" idx="0"/>
          </p:cNvCxnSpPr>
          <p:nvPr/>
        </p:nvCxnSpPr>
        <p:spPr>
          <a:xfrm rot="10800000" flipV="1">
            <a:off x="1856540" y="5090339"/>
            <a:ext cx="811133" cy="79194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-32558" y="1355704"/>
            <a:ext cx="3451818" cy="101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Vocabulary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Environmental protection</a:t>
            </a: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2845133" y="2457276"/>
            <a:ext cx="1093821" cy="6053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8077886" y="1422564"/>
            <a:ext cx="4243227" cy="10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00B050"/>
                </a:solidFill>
              </a:rPr>
              <a:t>Pronunciation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50"/>
                </a:solidFill>
              </a:rPr>
              <a:t>Sounds: /bl/ and /kl/</a:t>
            </a: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7482254" y="2013403"/>
            <a:ext cx="1202317" cy="6755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-1905" y="4438409"/>
            <a:ext cx="4879593" cy="194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00B0F0"/>
                </a:solidFill>
              </a:rPr>
              <a:t>Grammar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F0"/>
                </a:solidFill>
              </a:rPr>
              <a:t>Complex sentences with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F0"/>
                </a:solidFill>
              </a:rPr>
              <a:t>adverb clauses of time</a:t>
            </a: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2437891" y="3824867"/>
            <a:ext cx="1733993" cy="8583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4986184" y="3854039"/>
            <a:ext cx="7515092" cy="279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rgbClr val="7030A0"/>
                </a:solidFill>
              </a:rPr>
              <a:t>Skills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Reading about Con Dao National Park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Talking about Vu Quang National Park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Listening about water pollution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• Writing a notice</a:t>
            </a: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461705" y="3496292"/>
            <a:ext cx="1297477" cy="55441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nvironmental protection Vectors &amp; Illustrations for Free Download | Freepik">
            <a:extLst>
              <a:ext uri="{FF2B5EF4-FFF2-40B4-BE49-F238E27FC236}">
                <a16:creationId xmlns:a16="http://schemas.microsoft.com/office/drawing/2014/main" id="{9864DEED-3A26-B04B-CC3A-F2CBAF45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50" y="1567013"/>
            <a:ext cx="3434804" cy="27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8022" y="1217094"/>
            <a:ext cx="9356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 to 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0618" y="1187343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076" y="1089753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571522" y="2011223"/>
            <a:ext cx="1102553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The panda’s natural ______ is </a:t>
            </a:r>
            <a:r>
              <a:rPr lang="en-US" sz="3200" smtClean="0">
                <a:solidFill>
                  <a:srgbClr val="242021"/>
                </a:solidFill>
              </a:rPr>
              <a:t>the bamboo </a:t>
            </a:r>
            <a:r>
              <a:rPr lang="en-US" sz="3200">
                <a:solidFill>
                  <a:srgbClr val="242021"/>
                </a:solidFill>
              </a:rPr>
              <a:t>forest.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habitat	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ecosystem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area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This forest provides a habitat </a:t>
            </a:r>
            <a:r>
              <a:rPr lang="en-US" sz="3200" smtClean="0">
                <a:solidFill>
                  <a:srgbClr val="242021"/>
                </a:solidFill>
              </a:rPr>
              <a:t>for hundreds </a:t>
            </a:r>
            <a:r>
              <a:rPr lang="en-US" sz="3200">
                <a:solidFill>
                  <a:srgbClr val="242021"/>
                </a:solidFill>
              </a:rPr>
              <a:t>of ______ of plants</a:t>
            </a:r>
          </a:p>
          <a:p>
            <a:r>
              <a:rPr lang="en-US" sz="3200">
                <a:solidFill>
                  <a:srgbClr val="242021"/>
                </a:solidFill>
              </a:rPr>
              <a:t>and animals.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styles		</a:t>
            </a:r>
            <a:r>
              <a:rPr lang="en-US" sz="3200" smtClean="0">
                <a:solidFill>
                  <a:srgbClr val="242021"/>
                </a:solidFill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classes	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species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______ the environment must be </a:t>
            </a:r>
            <a:r>
              <a:rPr lang="en-US" sz="3200" smtClean="0">
                <a:solidFill>
                  <a:srgbClr val="242021"/>
                </a:solidFill>
              </a:rPr>
              <a:t>the job </a:t>
            </a:r>
            <a:r>
              <a:rPr lang="en-US" sz="3200">
                <a:solidFill>
                  <a:srgbClr val="242021"/>
                </a:solidFill>
              </a:rPr>
              <a:t>of everyone in the community.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Caring	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Protecting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Keeping</a:t>
            </a:r>
            <a:endParaRPr lang="vi-VN" sz="3200" dirty="0"/>
          </a:p>
        </p:txBody>
      </p:sp>
      <p:sp>
        <p:nvSpPr>
          <p:cNvPr id="23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515541" y="2556600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7850937" y="3958958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4186814" y="5469097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67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8022" y="1217094"/>
            <a:ext cx="93567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 to complete each sentence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0618" y="1187343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076" y="1089753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571522" y="2459631"/>
            <a:ext cx="106650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4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We should ______ the consumption </a:t>
            </a:r>
            <a:r>
              <a:rPr lang="en-US" sz="3200" smtClean="0">
                <a:solidFill>
                  <a:srgbClr val="242021"/>
                </a:solidFill>
              </a:rPr>
              <a:t>of single-use </a:t>
            </a:r>
            <a:r>
              <a:rPr lang="en-US" sz="3200">
                <a:solidFill>
                  <a:srgbClr val="242021"/>
                </a:solidFill>
              </a:rPr>
              <a:t>products like plastic </a:t>
            </a:r>
            <a:r>
              <a:rPr lang="en-US" sz="3200" smtClean="0">
                <a:solidFill>
                  <a:srgbClr val="242021"/>
                </a:solidFill>
              </a:rPr>
              <a:t>bottles and </a:t>
            </a:r>
            <a:r>
              <a:rPr lang="en-US" sz="3200">
                <a:solidFill>
                  <a:srgbClr val="242021"/>
                </a:solidFill>
              </a:rPr>
              <a:t>bags.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reduce		</a:t>
            </a:r>
            <a:r>
              <a:rPr lang="en-US" sz="3200" smtClean="0">
                <a:solidFill>
                  <a:srgbClr val="242021"/>
                </a:solidFill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encourage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raise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______ trees and burning forests </a:t>
            </a:r>
            <a:r>
              <a:rPr lang="en-US" sz="3200" smtClean="0">
                <a:solidFill>
                  <a:srgbClr val="242021"/>
                </a:solidFill>
              </a:rPr>
              <a:t>destroy a </a:t>
            </a:r>
            <a:r>
              <a:rPr lang="en-US" sz="3200">
                <a:solidFill>
                  <a:srgbClr val="242021"/>
                </a:solidFill>
              </a:rPr>
              <a:t>lot of wildlife habitats.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Watering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Cleaning up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Cutting down</a:t>
            </a:r>
            <a:r>
              <a:rPr lang="en-US" sz="3200" smtClean="0"/>
              <a:t> </a:t>
            </a:r>
            <a:endParaRPr lang="vi-VN" sz="3200" dirty="0"/>
          </a:p>
        </p:txBody>
      </p:sp>
      <p:sp>
        <p:nvSpPr>
          <p:cNvPr id="11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515541" y="3506169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7850937" y="4908527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2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888683" y="10632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1289" y="1085214"/>
            <a:ext cx="88869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from the box.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1704" y="960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F9151AB1-859A-F42C-92C5-14DD54A4EB49}"/>
              </a:ext>
            </a:extLst>
          </p:cNvPr>
          <p:cNvSpPr txBox="1"/>
          <p:nvPr/>
        </p:nvSpPr>
        <p:spPr>
          <a:xfrm>
            <a:off x="446833" y="135939"/>
            <a:ext cx="36731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1247166" y="1669414"/>
            <a:ext cx="961130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hronicaPro-Book"/>
              </a:rPr>
              <a:t>carbon </a:t>
            </a:r>
            <a:r>
              <a:rPr lang="en-US" sz="2400" smtClean="0">
                <a:latin typeface="ChronicaPro-Book"/>
              </a:rPr>
              <a:t>footprint		littering		     picking </a:t>
            </a:r>
            <a:r>
              <a:rPr lang="en-US" sz="2400">
                <a:latin typeface="ChronicaPro-Book"/>
              </a:rPr>
              <a:t>up rubbish </a:t>
            </a:r>
            <a:r>
              <a:rPr lang="en-US" sz="2400" smtClean="0">
                <a:latin typeface="ChronicaPro-Book"/>
              </a:rPr>
              <a:t>habitats			endangered </a:t>
            </a:r>
            <a:r>
              <a:rPr lang="en-US" sz="2400">
                <a:latin typeface="ChronicaPro-Book"/>
              </a:rPr>
              <a:t>species</a:t>
            </a:r>
            <a:endParaRPr lang="en-US" sz="2400" dirty="0">
              <a:latin typeface="ChronicaPro-Book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96993" y="2603959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Do you know that </a:t>
            </a:r>
            <a:r>
              <a:rPr lang="en-US" sz="3200" smtClean="0"/>
              <a:t>_______ </a:t>
            </a:r>
            <a:r>
              <a:rPr lang="en-US" sz="3200"/>
              <a:t>can </a:t>
            </a:r>
            <a:r>
              <a:rPr lang="en-US" sz="3200" smtClean="0"/>
              <a:t>cause pollution</a:t>
            </a:r>
            <a:r>
              <a:rPr lang="en-US" sz="320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One eﬀective way to reduce your </a:t>
            </a:r>
            <a:r>
              <a:rPr lang="en-US" sz="3200" smtClean="0"/>
              <a:t>______________ is </a:t>
            </a:r>
            <a:r>
              <a:rPr lang="en-US" sz="3200"/>
              <a:t>to walk or cycle whenever you can.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By planting trees and </a:t>
            </a:r>
            <a:r>
              <a:rPr lang="en-US" sz="3200" smtClean="0"/>
              <a:t>________________, </a:t>
            </a:r>
            <a:r>
              <a:rPr lang="en-US" sz="3200"/>
              <a:t>we </a:t>
            </a:r>
            <a:r>
              <a:rPr lang="en-US" sz="3200" smtClean="0"/>
              <a:t>can improve </a:t>
            </a:r>
            <a:r>
              <a:rPr lang="en-US" sz="3200"/>
              <a:t>our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Humans are harming the </a:t>
            </a:r>
            <a:r>
              <a:rPr lang="en-US" sz="3200" smtClean="0"/>
              <a:t>_______ of bees </a:t>
            </a:r>
            <a:r>
              <a:rPr lang="en-US" sz="3200"/>
              <a:t>throughout the world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5</a:t>
            </a:r>
            <a:r>
              <a:rPr lang="en-US" sz="3200" b="1">
                <a:solidFill>
                  <a:schemeClr val="accent2"/>
                </a:solidFill>
              </a:rPr>
              <a:t>.</a:t>
            </a:r>
            <a:r>
              <a:rPr lang="en-US" sz="3200"/>
              <a:t> Animals such as saolas and </a:t>
            </a:r>
            <a:r>
              <a:rPr lang="en-US" sz="3200" smtClean="0"/>
              <a:t>dugongs are _________________.</a:t>
            </a:r>
            <a:endParaRPr lang="vi-VN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02059" y="2622946"/>
            <a:ext cx="158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littering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4496" y="3246116"/>
            <a:ext cx="296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4196" y="4379359"/>
            <a:ext cx="347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picking up rubbish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5697" y="5512602"/>
            <a:ext cx="1598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habitats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43557" y="6154759"/>
            <a:ext cx="372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endangered species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160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825" y="1157377"/>
            <a:ext cx="90229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sentences using a clause. Use your own ideas.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510" y="10547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82133" y="2111589"/>
            <a:ext cx="1189500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We should wait here until </a:t>
            </a:r>
            <a:r>
              <a:rPr lang="en-US" sz="3200" smtClean="0"/>
              <a:t>_____________________.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As soon as I arrived, </a:t>
            </a:r>
            <a:r>
              <a:rPr lang="en-US" sz="3200" smtClean="0"/>
              <a:t>________________________________.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Remember to lock the door </a:t>
            </a:r>
            <a:r>
              <a:rPr lang="en-US" sz="3200" smtClean="0"/>
              <a:t>before __________________.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There were not many animals on </a:t>
            </a:r>
            <a:r>
              <a:rPr lang="en-US" sz="3200" smtClean="0"/>
              <a:t>the mountain </a:t>
            </a:r>
            <a:r>
              <a:rPr lang="en-US" sz="3200"/>
              <a:t>after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_______________________.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5</a:t>
            </a:r>
            <a:r>
              <a:rPr lang="en-US" sz="3200" b="1">
                <a:solidFill>
                  <a:schemeClr val="accent2"/>
                </a:solidFill>
              </a:rPr>
              <a:t>.</a:t>
            </a:r>
            <a:r>
              <a:rPr lang="en-US" sz="3200"/>
              <a:t> When we finished our picnic, </a:t>
            </a:r>
            <a:r>
              <a:rPr lang="en-US" sz="3200" smtClean="0"/>
              <a:t>______________________________.</a:t>
            </a:r>
            <a:endParaRPr lang="vi-VN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9835" y="2111589"/>
            <a:ext cx="445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 teacher comes back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7822" y="2752942"/>
            <a:ext cx="670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all of my classmates had already there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68462" y="3404250"/>
            <a:ext cx="3630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you leave 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510" y="4539938"/>
            <a:ext cx="4867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they built the factory there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3532" y="5159881"/>
            <a:ext cx="615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we need to clean up all the rubbish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30" r="3393"/>
          <a:stretch/>
        </p:blipFill>
        <p:spPr>
          <a:xfrm>
            <a:off x="324903" y="1955040"/>
            <a:ext cx="11687392" cy="456863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2249" y="1258445"/>
            <a:ext cx="101611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A, B, or C to identify the underlined part that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needs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6117" y="1217504"/>
            <a:ext cx="464002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668" y="1114864"/>
            <a:ext cx="27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74FCBF8-17B6-FF8E-6DA4-56516C7D555F}"/>
              </a:ext>
            </a:extLst>
          </p:cNvPr>
          <p:cNvSpPr txBox="1"/>
          <p:nvPr/>
        </p:nvSpPr>
        <p:spPr>
          <a:xfrm>
            <a:off x="140043" y="135939"/>
            <a:ext cx="29524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FBE107CA-7F44-EBB6-4023-07731954D1ED}"/>
              </a:ext>
            </a:extLst>
          </p:cNvPr>
          <p:cNvSpPr/>
          <p:nvPr/>
        </p:nvSpPr>
        <p:spPr>
          <a:xfrm>
            <a:off x="1485346" y="2446357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FECE5683-E52C-CBD9-36C2-27E766E77B5B}"/>
              </a:ext>
            </a:extLst>
          </p:cNvPr>
          <p:cNvSpPr/>
          <p:nvPr/>
        </p:nvSpPr>
        <p:spPr>
          <a:xfrm>
            <a:off x="5161084" y="3367454"/>
            <a:ext cx="466031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9216C43F-38E8-897A-1C07-D616B14906CD}"/>
              </a:ext>
            </a:extLst>
          </p:cNvPr>
          <p:cNvSpPr/>
          <p:nvPr/>
        </p:nvSpPr>
        <p:spPr>
          <a:xfrm>
            <a:off x="6400800" y="4303654"/>
            <a:ext cx="449205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AFBABE2B-3FF5-99F0-A571-1116D6F52330}"/>
              </a:ext>
            </a:extLst>
          </p:cNvPr>
          <p:cNvSpPr/>
          <p:nvPr/>
        </p:nvSpPr>
        <p:spPr>
          <a:xfrm>
            <a:off x="7332784" y="5213484"/>
            <a:ext cx="438568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3EF9D2B-A08F-8277-BB72-8D7784764ACF}"/>
              </a:ext>
            </a:extLst>
          </p:cNvPr>
          <p:cNvSpPr/>
          <p:nvPr/>
        </p:nvSpPr>
        <p:spPr>
          <a:xfrm>
            <a:off x="3535732" y="6137606"/>
            <a:ext cx="462337" cy="42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3788</TotalTime>
  <Words>482</Words>
  <PresentationFormat>Widescreen</PresentationFormat>
  <Paragraphs>98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Gothic Std B</vt:lpstr>
      <vt:lpstr>ChronicaPro-Book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2023-07-13T09:36:13Z</dcterms:modified>
</cp:coreProperties>
</file>