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7" r:id="rId2"/>
    <p:sldId id="407" r:id="rId3"/>
    <p:sldId id="453" r:id="rId4"/>
    <p:sldId id="427" r:id="rId5"/>
    <p:sldId id="428" r:id="rId6"/>
    <p:sldId id="443" r:id="rId7"/>
    <p:sldId id="449" r:id="rId8"/>
    <p:sldId id="450" r:id="rId9"/>
    <p:sldId id="451" r:id="rId10"/>
    <p:sldId id="452" r:id="rId11"/>
    <p:sldId id="340"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FF0066"/>
    <a:srgbClr val="C5F3F3"/>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42" d="100"/>
          <a:sy n="42" d="100"/>
        </p:scale>
        <p:origin x="52" y="21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11</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Giai%20nghia%20tu/thieng%20lieng.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ĐỌC: NHÀ RÔNG (T1,2)</a:t>
            </a: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960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EDCA87-367F-4A83-885D-206999F2FDAD}"/>
              </a:ext>
            </a:extLst>
          </p:cNvPr>
          <p:cNvPicPr>
            <a:picLocks noChangeAspect="1"/>
          </p:cNvPicPr>
          <p:nvPr/>
        </p:nvPicPr>
        <p:blipFill rotWithShape="1">
          <a:blip r:embed="rId2"/>
          <a:srcRect l="3264" t="45148" b="-1"/>
          <a:stretch/>
        </p:blipFill>
        <p:spPr>
          <a:xfrm>
            <a:off x="7330917" y="5410200"/>
            <a:ext cx="8915400" cy="3362201"/>
          </a:xfrm>
          <a:prstGeom prst="rect">
            <a:avLst/>
          </a:prstGeom>
        </p:spPr>
      </p:pic>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5" name="Group 24"/>
          <p:cNvGrpSpPr/>
          <p:nvPr/>
        </p:nvGrpSpPr>
        <p:grpSpPr>
          <a:xfrm>
            <a:off x="1356520" y="1554480"/>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Text Box 14">
            <a:extLst>
              <a:ext uri="{FF2B5EF4-FFF2-40B4-BE49-F238E27FC236}">
                <a16:creationId xmlns:a16="http://schemas.microsoft.com/office/drawing/2014/main" id="{9D2B69ED-6035-4BEF-9440-5BC9FA897C08}"/>
              </a:ext>
            </a:extLst>
          </p:cNvPr>
          <p:cNvSpPr txBox="1">
            <a:spLocks noChangeArrowheads="1"/>
          </p:cNvSpPr>
          <p:nvPr/>
        </p:nvSpPr>
        <p:spPr bwMode="auto">
          <a:xfrm>
            <a:off x="4732511"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ĐỌC: NHÀ RÔNG</a:t>
            </a:r>
          </a:p>
        </p:txBody>
      </p:sp>
      <p:sp>
        <p:nvSpPr>
          <p:cNvPr id="14" name="Rectangle 13">
            <a:extLst>
              <a:ext uri="{FF2B5EF4-FFF2-40B4-BE49-F238E27FC236}">
                <a16:creationId xmlns:a16="http://schemas.microsoft.com/office/drawing/2014/main" id="{83E56DEF-2D0E-4A92-8041-CAD85A587EC1}"/>
              </a:ext>
            </a:extLst>
          </p:cNvPr>
          <p:cNvSpPr/>
          <p:nvPr/>
        </p:nvSpPr>
        <p:spPr>
          <a:xfrm>
            <a:off x="702160" y="3081841"/>
            <a:ext cx="14896788" cy="1266950"/>
          </a:xfrm>
          <a:prstGeom prst="rect">
            <a:avLst/>
          </a:prstGeom>
        </p:spPr>
        <p:txBody>
          <a:bodyPr wrap="square">
            <a:spAutoFit/>
          </a:bodyPr>
          <a:lstStyle/>
          <a:p>
            <a:pPr algn="just">
              <a:lnSpc>
                <a:spcPct val="110000"/>
              </a:lnSpc>
            </a:pPr>
            <a:r>
              <a:rPr lang="en-US" sz="3600" b="1">
                <a:solidFill>
                  <a:srgbClr val="0000CC"/>
                </a:solidFill>
                <a:latin typeface="Times New Roman" pitchFamily="18" charset="0"/>
                <a:cs typeface="Times New Roman" pitchFamily="18" charset="0"/>
              </a:rPr>
              <a:t> a) Tây Nguyên là nơi chung sống của nhiều dân tộc anh em  Gia-rai, Ê-đê, Ba-na, Xơ-đăng, Mnông,…</a:t>
            </a:r>
          </a:p>
        </p:txBody>
      </p:sp>
      <p:sp>
        <p:nvSpPr>
          <p:cNvPr id="15" name="TextBox 14">
            <a:extLst>
              <a:ext uri="{FF2B5EF4-FFF2-40B4-BE49-F238E27FC236}">
                <a16:creationId xmlns:a16="http://schemas.microsoft.com/office/drawing/2014/main" id="{2C277C00-EF31-49C1-9EDF-DCD3DABB7715}"/>
              </a:ext>
            </a:extLst>
          </p:cNvPr>
          <p:cNvSpPr txBox="1"/>
          <p:nvPr/>
        </p:nvSpPr>
        <p:spPr>
          <a:xfrm>
            <a:off x="702160" y="2420034"/>
            <a:ext cx="13891100" cy="646331"/>
          </a:xfrm>
          <a:prstGeom prst="rect">
            <a:avLst/>
          </a:prstGeom>
          <a:noFill/>
        </p:spPr>
        <p:txBody>
          <a:bodyPr wrap="square" rtlCol="0">
            <a:spAutoFit/>
          </a:bodyPr>
          <a:lstStyle/>
          <a:p>
            <a:r>
              <a:rPr lang="en-US" sz="3600" b="1">
                <a:latin typeface="Times New Roman" pitchFamily="18" charset="0"/>
                <a:cs typeface="Times New Roman" pitchFamily="18" charset="0"/>
              </a:rPr>
              <a:t>2) Em cần đặt dấu hai chấm vào những chỗ nào trong các câu sau: </a:t>
            </a:r>
          </a:p>
        </p:txBody>
      </p:sp>
      <p:sp>
        <p:nvSpPr>
          <p:cNvPr id="16" name="Rectangle 15">
            <a:extLst>
              <a:ext uri="{FF2B5EF4-FFF2-40B4-BE49-F238E27FC236}">
                <a16:creationId xmlns:a16="http://schemas.microsoft.com/office/drawing/2014/main" id="{17A4CF5B-C7F1-47C3-8F15-F1F8F8532028}"/>
              </a:ext>
            </a:extLst>
          </p:cNvPr>
          <p:cNvSpPr/>
          <p:nvPr/>
        </p:nvSpPr>
        <p:spPr>
          <a:xfrm>
            <a:off x="702160" y="4348791"/>
            <a:ext cx="14903917" cy="1266950"/>
          </a:xfrm>
          <a:prstGeom prst="rect">
            <a:avLst/>
          </a:prstGeom>
        </p:spPr>
        <p:txBody>
          <a:bodyPr wrap="square">
            <a:spAutoFit/>
          </a:bodyPr>
          <a:lstStyle/>
          <a:p>
            <a:pPr algn="just">
              <a:lnSpc>
                <a:spcPct val="110000"/>
              </a:lnSpc>
            </a:pPr>
            <a:r>
              <a:rPr lang="en-US" sz="3600" b="1">
                <a:solidFill>
                  <a:srgbClr val="0000CC"/>
                </a:solidFill>
                <a:latin typeface="Times New Roman" pitchFamily="18" charset="0"/>
                <a:cs typeface="Times New Roman" pitchFamily="18" charset="0"/>
              </a:rPr>
              <a:t> b) Tây Nguyên có những cảnh đẹp nổi tiếng  hồ Lắk, thác Pren, vườn quốc gia Chư Mom Ray…</a:t>
            </a:r>
          </a:p>
        </p:txBody>
      </p:sp>
      <p:sp>
        <p:nvSpPr>
          <p:cNvPr id="17" name="Rectangle 16">
            <a:extLst>
              <a:ext uri="{FF2B5EF4-FFF2-40B4-BE49-F238E27FC236}">
                <a16:creationId xmlns:a16="http://schemas.microsoft.com/office/drawing/2014/main" id="{19295777-A532-4B5C-9210-C33BBDA29994}"/>
              </a:ext>
            </a:extLst>
          </p:cNvPr>
          <p:cNvSpPr/>
          <p:nvPr/>
        </p:nvSpPr>
        <p:spPr>
          <a:xfrm>
            <a:off x="702160" y="5664161"/>
            <a:ext cx="6293159" cy="2485745"/>
          </a:xfrm>
          <a:prstGeom prst="rect">
            <a:avLst/>
          </a:prstGeom>
        </p:spPr>
        <p:txBody>
          <a:bodyPr wrap="square">
            <a:spAutoFit/>
          </a:bodyPr>
          <a:lstStyle/>
          <a:p>
            <a:pPr algn="just">
              <a:lnSpc>
                <a:spcPct val="110000"/>
              </a:lnSpc>
            </a:pPr>
            <a:r>
              <a:rPr lang="en-US" sz="3600" b="1">
                <a:solidFill>
                  <a:srgbClr val="0000CC"/>
                </a:solidFill>
                <a:latin typeface="Times New Roman" pitchFamily="18" charset="0"/>
                <a:cs typeface="Times New Roman" pitchFamily="18" charset="0"/>
              </a:rPr>
              <a:t> c) Tây Nguyên trồng nhiều loại cây công nghiệp, cây ăn quả cà phê, hồ tiêu, cao su, điều, chanh leo,…</a:t>
            </a:r>
          </a:p>
        </p:txBody>
      </p:sp>
      <p:sp>
        <p:nvSpPr>
          <p:cNvPr id="21" name="TextBox 20">
            <a:extLst>
              <a:ext uri="{FF2B5EF4-FFF2-40B4-BE49-F238E27FC236}">
                <a16:creationId xmlns:a16="http://schemas.microsoft.com/office/drawing/2014/main" id="{E9DE4DE0-3E86-4908-A156-DBED7EF662E1}"/>
              </a:ext>
            </a:extLst>
          </p:cNvPr>
          <p:cNvSpPr txBox="1"/>
          <p:nvPr/>
        </p:nvSpPr>
        <p:spPr>
          <a:xfrm>
            <a:off x="12512199" y="3097081"/>
            <a:ext cx="490967" cy="646331"/>
          </a:xfrm>
          <a:prstGeom prst="rect">
            <a:avLst/>
          </a:prstGeom>
          <a:noFill/>
        </p:spPr>
        <p:txBody>
          <a:bodyPr wrap="square">
            <a:spAutoFit/>
          </a:bodyPr>
          <a:lstStyle/>
          <a:p>
            <a:r>
              <a:rPr lang="en-US" sz="3600" b="1">
                <a:solidFill>
                  <a:srgbClr val="FF0000"/>
                </a:solidFill>
                <a:latin typeface="Times New Roman" pitchFamily="18" charset="0"/>
                <a:cs typeface="Times New Roman" pitchFamily="18" charset="0"/>
              </a:rPr>
              <a:t>:</a:t>
            </a:r>
            <a:endParaRPr lang="en-US" sz="3600">
              <a:solidFill>
                <a:srgbClr val="FF0000"/>
              </a:solidFill>
            </a:endParaRPr>
          </a:p>
        </p:txBody>
      </p:sp>
      <p:sp>
        <p:nvSpPr>
          <p:cNvPr id="22" name="TextBox 21">
            <a:extLst>
              <a:ext uri="{FF2B5EF4-FFF2-40B4-BE49-F238E27FC236}">
                <a16:creationId xmlns:a16="http://schemas.microsoft.com/office/drawing/2014/main" id="{789D283D-9DEB-42BE-B064-F4DD58E5BBD5}"/>
              </a:ext>
            </a:extLst>
          </p:cNvPr>
          <p:cNvSpPr txBox="1"/>
          <p:nvPr/>
        </p:nvSpPr>
        <p:spPr>
          <a:xfrm>
            <a:off x="1448068" y="6284781"/>
            <a:ext cx="490967" cy="646331"/>
          </a:xfrm>
          <a:prstGeom prst="rect">
            <a:avLst/>
          </a:prstGeom>
          <a:noFill/>
        </p:spPr>
        <p:txBody>
          <a:bodyPr wrap="square">
            <a:spAutoFit/>
          </a:bodyPr>
          <a:lstStyle/>
          <a:p>
            <a:r>
              <a:rPr lang="en-US" sz="3600" b="1">
                <a:solidFill>
                  <a:srgbClr val="FF0000"/>
                </a:solidFill>
                <a:latin typeface="Times New Roman" pitchFamily="18" charset="0"/>
                <a:cs typeface="Times New Roman" pitchFamily="18" charset="0"/>
              </a:rPr>
              <a:t>:</a:t>
            </a:r>
            <a:endParaRPr lang="en-US" sz="3600">
              <a:solidFill>
                <a:srgbClr val="FF0000"/>
              </a:solidFill>
            </a:endParaRPr>
          </a:p>
        </p:txBody>
      </p:sp>
      <p:sp>
        <p:nvSpPr>
          <p:cNvPr id="23" name="TextBox 22">
            <a:extLst>
              <a:ext uri="{FF2B5EF4-FFF2-40B4-BE49-F238E27FC236}">
                <a16:creationId xmlns:a16="http://schemas.microsoft.com/office/drawing/2014/main" id="{BC8112DF-44F0-466A-9865-F1C3F7F91EF4}"/>
              </a:ext>
            </a:extLst>
          </p:cNvPr>
          <p:cNvSpPr txBox="1"/>
          <p:nvPr/>
        </p:nvSpPr>
        <p:spPr>
          <a:xfrm>
            <a:off x="9387999" y="4352305"/>
            <a:ext cx="490967" cy="646331"/>
          </a:xfrm>
          <a:prstGeom prst="rect">
            <a:avLst/>
          </a:prstGeom>
          <a:noFill/>
        </p:spPr>
        <p:txBody>
          <a:bodyPr wrap="square">
            <a:spAutoFit/>
          </a:bodyPr>
          <a:lstStyle/>
          <a:p>
            <a:r>
              <a:rPr lang="en-US" sz="3600" b="1">
                <a:solidFill>
                  <a:srgbClr val="FF0000"/>
                </a:solidFill>
                <a:latin typeface="Times New Roman" pitchFamily="18" charset="0"/>
                <a:cs typeface="Times New Roman" pitchFamily="18" charset="0"/>
              </a:rPr>
              <a:t>:</a:t>
            </a:r>
            <a:endParaRPr lang="en-US" sz="3600">
              <a:solidFill>
                <a:srgbClr val="FF0000"/>
              </a:solidFill>
            </a:endParaRPr>
          </a:p>
        </p:txBody>
      </p:sp>
    </p:spTree>
    <p:extLst>
      <p:ext uri="{BB962C8B-B14F-4D97-AF65-F5344CB8AC3E}">
        <p14:creationId xmlns:p14="http://schemas.microsoft.com/office/powerpoint/2010/main" val="25821121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5"/>
          <p:cNvSpPr>
            <a:spLocks noChangeArrowheads="1"/>
          </p:cNvSpPr>
          <p:nvPr/>
        </p:nvSpPr>
        <p:spPr bwMode="auto">
          <a:xfrm>
            <a:off x="4003414" y="1182468"/>
            <a:ext cx="7592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DU LỊCH ĐẠI DƯƠNG</a:t>
            </a:r>
          </a:p>
        </p:txBody>
      </p:sp>
      <p:grpSp>
        <p:nvGrpSpPr>
          <p:cNvPr id="33" name="Group 32"/>
          <p:cNvGrpSpPr/>
          <p:nvPr/>
        </p:nvGrpSpPr>
        <p:grpSpPr>
          <a:xfrm>
            <a:off x="4617134" y="42893"/>
            <a:ext cx="6255239" cy="1013727"/>
            <a:chOff x="4539228" y="103852"/>
            <a:chExt cx="6149694" cy="1013727"/>
          </a:xfrm>
        </p:grpSpPr>
        <p:grpSp>
          <p:nvGrpSpPr>
            <p:cNvPr id="35" name="Group 34"/>
            <p:cNvGrpSpPr/>
            <p:nvPr/>
          </p:nvGrpSpPr>
          <p:grpSpPr>
            <a:xfrm>
              <a:off x="4539228" y="103852"/>
              <a:ext cx="6149694" cy="1013727"/>
              <a:chOff x="4539228" y="103852"/>
              <a:chExt cx="6149694" cy="1013727"/>
            </a:xfrm>
          </p:grpSpPr>
          <p:sp>
            <p:nvSpPr>
              <p:cNvPr id="37" name="TextBox 3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8" name="TextBox 3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6" name="Straight Connector 3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034" y="0"/>
            <a:ext cx="16272568"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Nhà rông đẹp bậc nhất Tây Nguyên - VnExpress Du lịch">
            <a:extLst>
              <a:ext uri="{FF2B5EF4-FFF2-40B4-BE49-F238E27FC236}">
                <a16:creationId xmlns:a16="http://schemas.microsoft.com/office/drawing/2014/main" id="{140A4916-3DA7-4DE9-A127-675C6A0434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94" r="-2" b="-2"/>
          <a:stretch/>
        </p:blipFill>
        <p:spPr bwMode="auto">
          <a:xfrm>
            <a:off x="429517" y="428976"/>
            <a:ext cx="7576136" cy="40232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hà Rông Tây Nguyên - Những điều kỳ thú về nhà rông ở Tây Nguyên">
            <a:extLst>
              <a:ext uri="{FF2B5EF4-FFF2-40B4-BE49-F238E27FC236}">
                <a16:creationId xmlns:a16="http://schemas.microsoft.com/office/drawing/2014/main" id="{A0E129C8-C25A-49F4-B037-3EAE6BC439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785" r="-2" b="2654"/>
          <a:stretch/>
        </p:blipFill>
        <p:spPr bwMode="auto">
          <a:xfrm>
            <a:off x="429517" y="4681137"/>
            <a:ext cx="7576136" cy="37199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à Rông, niềm kiêu hãnh của người dân Tây Nguyên - Kênh ...">
            <a:extLst>
              <a:ext uri="{FF2B5EF4-FFF2-40B4-BE49-F238E27FC236}">
                <a16:creationId xmlns:a16="http://schemas.microsoft.com/office/drawing/2014/main" id="{99979B33-4E07-4D36-B119-64568A4D87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53" r="26591"/>
          <a:stretch/>
        </p:blipFill>
        <p:spPr bwMode="auto">
          <a:xfrm>
            <a:off x="8270984" y="428977"/>
            <a:ext cx="7576135" cy="797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781996"/>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42893"/>
            <a:ext cx="6255239" cy="1599885"/>
            <a:chOff x="4617134" y="42893"/>
            <a:chExt cx="6255239"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732511"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ĐỌC: NHÀ RÔNG</a:t>
              </a:r>
            </a:p>
          </p:txBody>
        </p:sp>
      </p:grpSp>
      <p:sp>
        <p:nvSpPr>
          <p:cNvPr id="2" name="Rectangle 1"/>
          <p:cNvSpPr/>
          <p:nvPr/>
        </p:nvSpPr>
        <p:spPr>
          <a:xfrm>
            <a:off x="1563435" y="2751892"/>
            <a:ext cx="13737684"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Đọc diễn cảm toàn bài. Đọc diễn cảm, chậm rãi, nhấn giọng ở những từ ngữ gợi tả. </a:t>
            </a:r>
          </a:p>
        </p:txBody>
      </p:sp>
      <p:sp>
        <p:nvSpPr>
          <p:cNvPr id="3" name="Rectangle 2"/>
          <p:cNvSpPr/>
          <p:nvPr/>
        </p:nvSpPr>
        <p:spPr>
          <a:xfrm>
            <a:off x="1548354" y="5215117"/>
            <a:ext cx="13578681" cy="2431435"/>
          </a:xfrm>
          <a:prstGeom prst="rect">
            <a:avLst/>
          </a:prstGeom>
        </p:spPr>
        <p:txBody>
          <a:bodyPr wrap="square">
            <a:spAutoFit/>
          </a:bodyPr>
          <a:lstStyle/>
          <a:p>
            <a:r>
              <a:rPr lang="en-US" sz="3800" b="1">
                <a:solidFill>
                  <a:srgbClr val="0000CC"/>
                </a:solidFill>
                <a:latin typeface="Times New Roman" pitchFamily="18" charset="0"/>
                <a:cs typeface="Times New Roman" pitchFamily="18" charset="0"/>
              </a:rPr>
              <a:t>+ Đoạn 1: Từ đầu đến </a:t>
            </a:r>
            <a:r>
              <a:rPr lang="en-US" sz="3800" b="1" i="1">
                <a:solidFill>
                  <a:srgbClr val="0000CC"/>
                </a:solidFill>
                <a:latin typeface="Times New Roman" pitchFamily="18" charset="0"/>
                <a:cs typeface="Times New Roman" pitchFamily="18" charset="0"/>
              </a:rPr>
              <a:t>của làng.</a:t>
            </a:r>
            <a:endParaRPr lang="en-US" sz="3800" b="1">
              <a:solidFill>
                <a:srgbClr val="0000CC"/>
              </a:solidFill>
              <a:latin typeface="Times New Roman" pitchFamily="18" charset="0"/>
              <a:cs typeface="Times New Roman" pitchFamily="18" charset="0"/>
            </a:endParaRPr>
          </a:p>
          <a:p>
            <a:r>
              <a:rPr lang="en-US" sz="3800" b="1">
                <a:solidFill>
                  <a:srgbClr val="0000CC"/>
                </a:solidFill>
                <a:latin typeface="Times New Roman" pitchFamily="18" charset="0"/>
                <a:cs typeface="Times New Roman" pitchFamily="18" charset="0"/>
              </a:rPr>
              <a:t>+ Đoạn 2: Tiếp theo cho đến </a:t>
            </a:r>
            <a:r>
              <a:rPr lang="en-US" sz="3800" b="1" i="1">
                <a:solidFill>
                  <a:srgbClr val="0000CC"/>
                </a:solidFill>
                <a:latin typeface="Times New Roman" pitchFamily="18" charset="0"/>
                <a:cs typeface="Times New Roman" pitchFamily="18" charset="0"/>
              </a:rPr>
              <a:t>khang trang.</a:t>
            </a:r>
          </a:p>
          <a:p>
            <a:r>
              <a:rPr lang="en-US" sz="3800" b="1">
                <a:solidFill>
                  <a:srgbClr val="0000CC"/>
                </a:solidFill>
                <a:latin typeface="Times New Roman" pitchFamily="18" charset="0"/>
                <a:cs typeface="Times New Roman" pitchFamily="18" charset="0"/>
              </a:rPr>
              <a:t>+ Đoạn 3: Tiếp theo cho đến </a:t>
            </a:r>
            <a:r>
              <a:rPr lang="en-US" sz="3800" b="1" i="1">
                <a:solidFill>
                  <a:srgbClr val="0000CC"/>
                </a:solidFill>
                <a:latin typeface="Times New Roman" pitchFamily="18" charset="0"/>
                <a:cs typeface="Times New Roman" pitchFamily="18" charset="0"/>
              </a:rPr>
              <a:t>dân làng.</a:t>
            </a:r>
          </a:p>
          <a:p>
            <a:r>
              <a:rPr lang="en-US" sz="3800" b="1">
                <a:solidFill>
                  <a:srgbClr val="0000CC"/>
                </a:solidFill>
                <a:latin typeface="Times New Roman" pitchFamily="18" charset="0"/>
                <a:cs typeface="Times New Roman" pitchFamily="18" charset="0"/>
              </a:rPr>
              <a:t>+ Đoạn 4: Còn lại.</a:t>
            </a:r>
          </a:p>
        </p:txBody>
      </p:sp>
      <p:grpSp>
        <p:nvGrpSpPr>
          <p:cNvPr id="13" name="Group 12"/>
          <p:cNvGrpSpPr/>
          <p:nvPr/>
        </p:nvGrpSpPr>
        <p:grpSpPr>
          <a:xfrm>
            <a:off x="1508919" y="19050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63435" y="4453117"/>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56519" y="1752600"/>
            <a:ext cx="6781801" cy="677108"/>
            <a:chOff x="1508918" y="1888664"/>
            <a:chExt cx="6172201" cy="1134632"/>
          </a:xfrm>
        </p:grpSpPr>
        <p:sp>
          <p:nvSpPr>
            <p:cNvPr id="10" name="Rectangle 9"/>
            <p:cNvSpPr/>
            <p:nvPr/>
          </p:nvSpPr>
          <p:spPr>
            <a:xfrm>
              <a:off x="1508918" y="1888664"/>
              <a:ext cx="6172201"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2969754"/>
              <a:ext cx="5341534" cy="5798"/>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173732" y="4435704"/>
            <a:ext cx="13941217" cy="1505220"/>
          </a:xfrm>
          <a:prstGeom prst="rect">
            <a:avLst/>
          </a:prstGeom>
        </p:spPr>
        <p:txBody>
          <a:bodyPr wrap="square">
            <a:spAutoFit/>
          </a:bodyPr>
          <a:lstStyle/>
          <a:p>
            <a:pPr algn="just">
              <a:lnSpc>
                <a:spcPct val="120000"/>
              </a:lnSpc>
            </a:pPr>
            <a:r>
              <a:rPr lang="en-US" sz="4000" b="1">
                <a:solidFill>
                  <a:srgbClr val="0000CC"/>
                </a:solidFill>
                <a:latin typeface="Times New Roman" pitchFamily="18" charset="0"/>
                <a:cs typeface="Times New Roman" pitchFamily="18" charset="0"/>
              </a:rPr>
              <a:t>Làng càng lớn </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và có nhiều người tài giỏi </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thì nhà rông càng bề thế,</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khang trang.</a:t>
            </a:r>
            <a:r>
              <a:rPr lang="en-US" sz="4000" b="1">
                <a:solidFill>
                  <a:srgbClr val="FF0000"/>
                </a:solidFill>
                <a:latin typeface="Times New Roman" pitchFamily="18" charset="0"/>
                <a:cs typeface="Times New Roman" pitchFamily="18" charset="0"/>
              </a:rPr>
              <a:t>//</a:t>
            </a:r>
            <a:endParaRPr lang="vi-VN" sz="4000" b="1">
              <a:solidFill>
                <a:srgbClr val="FF0000"/>
              </a:solidFill>
              <a:latin typeface="Times New Roman" pitchFamily="18" charset="0"/>
              <a:cs typeface="Times New Roman" pitchFamily="18" charset="0"/>
            </a:endParaRPr>
          </a:p>
        </p:txBody>
      </p:sp>
      <p:sp>
        <p:nvSpPr>
          <p:cNvPr id="21" name="Rectangle 20">
            <a:hlinkClick r:id="rId2" action="ppaction://hlinkpres?slideindex=1&amp;slidetitle="/>
          </p:cNvPr>
          <p:cNvSpPr/>
          <p:nvPr/>
        </p:nvSpPr>
        <p:spPr>
          <a:xfrm>
            <a:off x="2468559" y="7303726"/>
            <a:ext cx="2263952"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cỏ tranh, </a:t>
            </a:r>
          </a:p>
        </p:txBody>
      </p:sp>
      <p:sp>
        <p:nvSpPr>
          <p:cNvPr id="27" name="Rectangle 26"/>
          <p:cNvSpPr/>
          <p:nvPr/>
        </p:nvSpPr>
        <p:spPr>
          <a:xfrm>
            <a:off x="1427714" y="2647120"/>
            <a:ext cx="5251780" cy="707886"/>
          </a:xfrm>
          <a:prstGeom prst="rect">
            <a:avLst/>
          </a:prstGeom>
        </p:spPr>
        <p:txBody>
          <a:bodyPr wrap="square">
            <a:spAutoFit/>
          </a:bodyPr>
          <a:lstStyle/>
          <a:p>
            <a:pPr algn="just"/>
            <a:r>
              <a:rPr lang="en-US" sz="4000" b="1">
                <a:solidFill>
                  <a:srgbClr val="FF0066"/>
                </a:solidFill>
                <a:latin typeface="Times New Roman" pitchFamily="18" charset="0"/>
                <a:cs typeface="Times New Roman" pitchFamily="18" charset="0"/>
              </a:rPr>
              <a:t>a. Luyện đọc từ, câu:</a:t>
            </a:r>
          </a:p>
        </p:txBody>
      </p:sp>
      <p:sp>
        <p:nvSpPr>
          <p:cNvPr id="28" name="Rectangle 27"/>
          <p:cNvSpPr/>
          <p:nvPr/>
        </p:nvSpPr>
        <p:spPr>
          <a:xfrm>
            <a:off x="1340706" y="6561643"/>
            <a:ext cx="5251780" cy="707886"/>
          </a:xfrm>
          <a:prstGeom prst="rect">
            <a:avLst/>
          </a:prstGeom>
        </p:spPr>
        <p:txBody>
          <a:bodyPr wrap="square">
            <a:spAutoFit/>
          </a:bodyPr>
          <a:lstStyle/>
          <a:p>
            <a:pPr algn="just"/>
            <a:r>
              <a:rPr lang="en-US" sz="4000" b="1">
                <a:solidFill>
                  <a:srgbClr val="FF0066"/>
                </a:solidFill>
                <a:latin typeface="Times New Roman" pitchFamily="18" charset="0"/>
                <a:cs typeface="Times New Roman" pitchFamily="18" charset="0"/>
              </a:rPr>
              <a:t>b. Giải nghĩa từ:</a:t>
            </a:r>
          </a:p>
        </p:txBody>
      </p:sp>
      <p:sp>
        <p:nvSpPr>
          <p:cNvPr id="30" name="Rectangle 29"/>
          <p:cNvSpPr/>
          <p:nvPr/>
        </p:nvSpPr>
        <p:spPr>
          <a:xfrm>
            <a:off x="1521007" y="3461022"/>
            <a:ext cx="13548200" cy="707886"/>
          </a:xfrm>
          <a:prstGeom prst="rect">
            <a:avLst/>
          </a:prstGeom>
        </p:spPr>
        <p:txBody>
          <a:bodyPr wrap="square">
            <a:spAutoFit/>
          </a:bodyPr>
          <a:lstStyle/>
          <a:p>
            <a:r>
              <a:rPr lang="nl-NL" sz="4000" b="1">
                <a:solidFill>
                  <a:srgbClr val="0000CC"/>
                </a:solidFill>
                <a:latin typeface="Times New Roman" pitchFamily="18" charset="0"/>
                <a:cs typeface="Times New Roman" pitchFamily="18" charset="0"/>
              </a:rPr>
              <a:t>nhà </a:t>
            </a:r>
            <a:r>
              <a:rPr lang="nl-NL" sz="4000" b="1">
                <a:solidFill>
                  <a:srgbClr val="FF0000"/>
                </a:solidFill>
                <a:latin typeface="Times New Roman" pitchFamily="18" charset="0"/>
                <a:cs typeface="Times New Roman" pitchFamily="18" charset="0"/>
              </a:rPr>
              <a:t>r</a:t>
            </a:r>
            <a:r>
              <a:rPr lang="nl-NL" sz="4000" b="1">
                <a:solidFill>
                  <a:srgbClr val="0000CC"/>
                </a:solidFill>
                <a:latin typeface="Times New Roman" pitchFamily="18" charset="0"/>
                <a:cs typeface="Times New Roman" pitchFamily="18" charset="0"/>
              </a:rPr>
              <a:t>ông, cao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ớn,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àng </a:t>
            </a:r>
            <a:r>
              <a:rPr lang="nl-NL" sz="4000" b="1">
                <a:solidFill>
                  <a:srgbClr val="FF0000"/>
                </a:solidFill>
                <a:latin typeface="Times New Roman" pitchFamily="18" charset="0"/>
                <a:cs typeface="Times New Roman" pitchFamily="18" charset="0"/>
              </a:rPr>
              <a:t>n</a:t>
            </a:r>
            <a:r>
              <a:rPr lang="nl-NL" sz="4000" b="1">
                <a:solidFill>
                  <a:srgbClr val="0000CC"/>
                </a:solidFill>
                <a:latin typeface="Times New Roman" pitchFamily="18" charset="0"/>
                <a:cs typeface="Times New Roman" pitchFamily="18" charset="0"/>
              </a:rPr>
              <a:t>ào, vót </a:t>
            </a:r>
            <a:r>
              <a:rPr lang="nl-NL" sz="4000" b="1">
                <a:solidFill>
                  <a:srgbClr val="FF0000"/>
                </a:solidFill>
                <a:latin typeface="Times New Roman" pitchFamily="18" charset="0"/>
                <a:cs typeface="Times New Roman" pitchFamily="18" charset="0"/>
              </a:rPr>
              <a:t>n</a:t>
            </a:r>
            <a:r>
              <a:rPr lang="nl-NL" sz="4000" b="1">
                <a:solidFill>
                  <a:srgbClr val="0000CC"/>
                </a:solidFill>
                <a:latin typeface="Times New Roman" pitchFamily="18" charset="0"/>
                <a:cs typeface="Times New Roman" pitchFamily="18" charset="0"/>
              </a:rPr>
              <a:t>an, đan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át...</a:t>
            </a:r>
            <a:endParaRPr lang="en-US" sz="4000" b="1">
              <a:solidFill>
                <a:srgbClr val="0000CC"/>
              </a:solidFill>
              <a:latin typeface="Times New Roman" pitchFamily="18" charset="0"/>
              <a:cs typeface="Times New Roman" pitchFamily="18" charset="0"/>
            </a:endParaRPr>
          </a:p>
        </p:txBody>
      </p:sp>
      <p:grpSp>
        <p:nvGrpSpPr>
          <p:cNvPr id="32" name="Group 31"/>
          <p:cNvGrpSpPr/>
          <p:nvPr/>
        </p:nvGrpSpPr>
        <p:grpSpPr>
          <a:xfrm>
            <a:off x="4617134" y="42893"/>
            <a:ext cx="6255239" cy="1013727"/>
            <a:chOff x="4539228" y="103852"/>
            <a:chExt cx="6149694" cy="1013727"/>
          </a:xfrm>
        </p:grpSpPr>
        <p:grpSp>
          <p:nvGrpSpPr>
            <p:cNvPr id="34" name="Group 33"/>
            <p:cNvGrpSpPr/>
            <p:nvPr/>
          </p:nvGrpSpPr>
          <p:grpSpPr>
            <a:xfrm>
              <a:off x="4539228" y="103852"/>
              <a:ext cx="6149694" cy="1013727"/>
              <a:chOff x="4539228" y="103852"/>
              <a:chExt cx="6149694" cy="1013727"/>
            </a:xfrm>
          </p:grpSpPr>
          <p:sp>
            <p:nvSpPr>
              <p:cNvPr id="36" name="TextBox 35"/>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5" name="Straight Connector 34"/>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Rectangle 15">
            <a:hlinkClick r:id="rId2" action="ppaction://hlinkpres?slideindex=1&amp;slidetitle="/>
            <a:extLst>
              <a:ext uri="{FF2B5EF4-FFF2-40B4-BE49-F238E27FC236}">
                <a16:creationId xmlns:a16="http://schemas.microsoft.com/office/drawing/2014/main" id="{2168F178-0B8C-402A-A284-F380B7E55283}"/>
              </a:ext>
            </a:extLst>
          </p:cNvPr>
          <p:cNvSpPr/>
          <p:nvPr/>
        </p:nvSpPr>
        <p:spPr>
          <a:xfrm>
            <a:off x="4755037" y="7303726"/>
            <a:ext cx="1630682"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bề thế, </a:t>
            </a:r>
          </a:p>
        </p:txBody>
      </p:sp>
      <p:sp>
        <p:nvSpPr>
          <p:cNvPr id="17" name="Rectangle 16">
            <a:hlinkClick r:id="rId2" action="ppaction://hlinkpres?slideindex=1&amp;slidetitle="/>
            <a:extLst>
              <a:ext uri="{FF2B5EF4-FFF2-40B4-BE49-F238E27FC236}">
                <a16:creationId xmlns:a16="http://schemas.microsoft.com/office/drawing/2014/main" id="{260B9C6C-EDFE-4BE8-8DA8-3187961241B2}"/>
              </a:ext>
            </a:extLst>
          </p:cNvPr>
          <p:cNvSpPr/>
          <p:nvPr/>
        </p:nvSpPr>
        <p:spPr>
          <a:xfrm>
            <a:off x="6557527" y="7303726"/>
            <a:ext cx="2153704"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già làng, </a:t>
            </a:r>
          </a:p>
        </p:txBody>
      </p:sp>
      <p:sp>
        <p:nvSpPr>
          <p:cNvPr id="18" name="Text Box 14">
            <a:extLst>
              <a:ext uri="{FF2B5EF4-FFF2-40B4-BE49-F238E27FC236}">
                <a16:creationId xmlns:a16="http://schemas.microsoft.com/office/drawing/2014/main" id="{6E3CF4BD-3650-4885-B033-7F996D6CC8C8}"/>
              </a:ext>
            </a:extLst>
          </p:cNvPr>
          <p:cNvSpPr txBox="1">
            <a:spLocks noChangeArrowheads="1"/>
          </p:cNvSpPr>
          <p:nvPr/>
        </p:nvSpPr>
        <p:spPr bwMode="auto">
          <a:xfrm>
            <a:off x="4732511"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ĐỌC: NHÀ RÔNG</a:t>
            </a:r>
          </a:p>
        </p:txBody>
      </p:sp>
      <p:sp>
        <p:nvSpPr>
          <p:cNvPr id="19" name="Rectangle 18">
            <a:hlinkClick r:id="rId2" action="ppaction://hlinkpres?slideindex=1&amp;slidetitle="/>
            <a:extLst>
              <a:ext uri="{FF2B5EF4-FFF2-40B4-BE49-F238E27FC236}">
                <a16:creationId xmlns:a16="http://schemas.microsoft.com/office/drawing/2014/main" id="{A982518D-B603-4114-9E19-E358404F85C5}"/>
              </a:ext>
            </a:extLst>
          </p:cNvPr>
          <p:cNvSpPr/>
          <p:nvPr/>
        </p:nvSpPr>
        <p:spPr>
          <a:xfrm>
            <a:off x="8653080" y="7303726"/>
            <a:ext cx="184743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vót, </a:t>
            </a:r>
          </a:p>
        </p:txBody>
      </p:sp>
      <p:sp>
        <p:nvSpPr>
          <p:cNvPr id="20" name="Rectangle 19">
            <a:hlinkClick r:id="rId2" action="ppaction://hlinkpres?slideindex=1&amp;slidetitle="/>
            <a:extLst>
              <a:ext uri="{FF2B5EF4-FFF2-40B4-BE49-F238E27FC236}">
                <a16:creationId xmlns:a16="http://schemas.microsoft.com/office/drawing/2014/main" id="{29197EDE-D0FB-422D-A556-97556E537416}"/>
              </a:ext>
            </a:extLst>
          </p:cNvPr>
          <p:cNvSpPr/>
          <p:nvPr/>
        </p:nvSpPr>
        <p:spPr>
          <a:xfrm>
            <a:off x="9846664" y="7303726"/>
            <a:ext cx="1847439"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nam, </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30" grpId="0"/>
      <p:bldP spid="16" grpId="0"/>
      <p:bldP spid="17"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2507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84084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79110"/>
            <a:ext cx="10233818"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     Câu 1: Nhà rông có đặc điểm gì nổi bật?</a:t>
            </a:r>
          </a:p>
        </p:txBody>
      </p:sp>
      <p:sp>
        <p:nvSpPr>
          <p:cNvPr id="12" name="Rectangle 11"/>
          <p:cNvSpPr/>
          <p:nvPr/>
        </p:nvSpPr>
        <p:spPr>
          <a:xfrm>
            <a:off x="5582404" y="3425441"/>
            <a:ext cx="10297994" cy="1876347"/>
          </a:xfrm>
          <a:prstGeom prst="rect">
            <a:avLst/>
          </a:prstGeom>
        </p:spPr>
        <p:txBody>
          <a:bodyPr wrap="square">
            <a:spAutoFit/>
          </a:bodyPr>
          <a:lstStyle/>
          <a:p>
            <a:pPr>
              <a:lnSpc>
                <a:spcPct val="110000"/>
              </a:lnSpc>
            </a:pPr>
            <a:r>
              <a:rPr lang="en-US" sz="3600" b="1">
                <a:solidFill>
                  <a:srgbClr val="0000CC"/>
                </a:solidFill>
                <a:latin typeface="Times New Roman" pitchFamily="18" charset="0"/>
                <a:cs typeface="Times New Roman" pitchFamily="18" charset="0"/>
              </a:rPr>
              <a:t>   </a:t>
            </a:r>
            <a:r>
              <a:rPr lang="nl-NL" sz="3600" b="1">
                <a:solidFill>
                  <a:srgbClr val="0000CC"/>
                </a:solidFill>
                <a:latin typeface="Times New Roman" pitchFamily="18" charset="0"/>
                <a:cs typeface="Times New Roman" pitchFamily="18" charset="0"/>
              </a:rPr>
              <a:t>- Quy mô: Lớn, cao, đẹp nhất trong làng.</a:t>
            </a:r>
            <a:endParaRPr lang="en-US" sz="3600" b="1">
              <a:solidFill>
                <a:srgbClr val="0000CC"/>
              </a:solidFill>
              <a:latin typeface="Times New Roman" pitchFamily="18" charset="0"/>
              <a:cs typeface="Times New Roman" pitchFamily="18" charset="0"/>
            </a:endParaRPr>
          </a:p>
          <a:p>
            <a:pPr>
              <a:lnSpc>
                <a:spcPct val="110000"/>
              </a:lnSpc>
            </a:pPr>
            <a:r>
              <a:rPr lang="nl-NL" sz="3600" b="1">
                <a:solidFill>
                  <a:srgbClr val="0000CC"/>
                </a:solidFill>
                <a:latin typeface="Times New Roman" pitchFamily="18" charset="0"/>
                <a:cs typeface="Times New Roman" pitchFamily="18" charset="0"/>
              </a:rPr>
              <a:t>   - Vật liệu: Làm bằng gỗ tốt, kết hợp chất liệu tre nứa và lợp cỏ tranh</a:t>
            </a:r>
            <a:r>
              <a:rPr lang="en-US" sz="3600" b="1">
                <a:solidFill>
                  <a:srgbClr val="0000CC"/>
                </a:solidFill>
                <a:latin typeface="Times New Roman" pitchFamily="18" charset="0"/>
                <a:cs typeface="Times New Roman" pitchFamily="18" charset="0"/>
              </a:rPr>
              <a:t>.</a:t>
            </a:r>
          </a:p>
        </p:txBody>
      </p:sp>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a:extLst>
              <a:ext uri="{FF2B5EF4-FFF2-40B4-BE49-F238E27FC236}">
                <a16:creationId xmlns:a16="http://schemas.microsoft.com/office/drawing/2014/main" id="{9FC19FC9-C489-429E-93DE-D6BC5C20E700}"/>
              </a:ext>
            </a:extLst>
          </p:cNvPr>
          <p:cNvSpPr txBox="1">
            <a:spLocks noChangeArrowheads="1"/>
          </p:cNvSpPr>
          <p:nvPr/>
        </p:nvSpPr>
        <p:spPr bwMode="auto">
          <a:xfrm>
            <a:off x="4732511"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ĐỌC: NHÀ RÔNG</a:t>
            </a:r>
          </a:p>
        </p:txBody>
      </p:sp>
      <p:sp>
        <p:nvSpPr>
          <p:cNvPr id="21" name="Rectangle 20">
            <a:extLst>
              <a:ext uri="{FF2B5EF4-FFF2-40B4-BE49-F238E27FC236}">
                <a16:creationId xmlns:a16="http://schemas.microsoft.com/office/drawing/2014/main" id="{90B418B6-70ED-47FD-AA76-9D393C8C253D}"/>
              </a:ext>
            </a:extLst>
          </p:cNvPr>
          <p:cNvSpPr/>
          <p:nvPr/>
        </p:nvSpPr>
        <p:spPr>
          <a:xfrm>
            <a:off x="293430" y="5241755"/>
            <a:ext cx="5082046" cy="2982548"/>
          </a:xfrm>
          <a:prstGeom prst="rect">
            <a:avLst/>
          </a:prstGeom>
        </p:spPr>
        <p:txBody>
          <a:bodyPr wrap="square">
            <a:spAutoFit/>
          </a:bodyPr>
          <a:lstStyle/>
          <a:p>
            <a:pPr algn="just">
              <a:lnSpc>
                <a:spcPct val="120000"/>
              </a:lnSpc>
            </a:pPr>
            <a:r>
              <a:rPr lang="en-US" sz="4000" b="1">
                <a:solidFill>
                  <a:srgbClr val="0000CC"/>
                </a:solidFill>
                <a:latin typeface="Times New Roman" pitchFamily="18" charset="0"/>
                <a:cs typeface="Times New Roman" pitchFamily="18" charset="0"/>
              </a:rPr>
              <a:t>Làng càng lớn </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và có nhiều người tài giỏi </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thì nhà rông càng bề thế,</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khang trang.</a:t>
            </a:r>
            <a:r>
              <a:rPr lang="en-US" sz="4000" b="1">
                <a:solidFill>
                  <a:srgbClr val="FF0000"/>
                </a:solidFill>
                <a:latin typeface="Times New Roman" pitchFamily="18" charset="0"/>
                <a:cs typeface="Times New Roman" pitchFamily="18" charset="0"/>
              </a:rPr>
              <a:t>//</a:t>
            </a:r>
            <a:endParaRPr lang="vi-VN" sz="4000" b="1">
              <a:solidFill>
                <a:srgbClr val="FF0000"/>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D529A552-B2DB-4B7C-8399-7D8711A30258}"/>
              </a:ext>
            </a:extLst>
          </p:cNvPr>
          <p:cNvSpPr/>
          <p:nvPr/>
        </p:nvSpPr>
        <p:spPr>
          <a:xfrm>
            <a:off x="797663" y="3073787"/>
            <a:ext cx="4208423" cy="2074607"/>
          </a:xfrm>
          <a:prstGeom prst="rect">
            <a:avLst/>
          </a:prstGeom>
        </p:spPr>
        <p:txBody>
          <a:bodyPr wrap="square">
            <a:spAutoFit/>
          </a:bodyPr>
          <a:lstStyle/>
          <a:p>
            <a:pPr>
              <a:lnSpc>
                <a:spcPct val="110000"/>
              </a:lnSpc>
            </a:pPr>
            <a:r>
              <a:rPr lang="nl-NL" sz="4000" b="1">
                <a:solidFill>
                  <a:srgbClr val="0000CC"/>
                </a:solidFill>
                <a:latin typeface="Times New Roman" pitchFamily="18" charset="0"/>
                <a:cs typeface="Times New Roman" pitchFamily="18" charset="0"/>
              </a:rPr>
              <a:t>nhà </a:t>
            </a:r>
            <a:r>
              <a:rPr lang="nl-NL" sz="4000" b="1">
                <a:solidFill>
                  <a:srgbClr val="FF0000"/>
                </a:solidFill>
                <a:latin typeface="Times New Roman" pitchFamily="18" charset="0"/>
                <a:cs typeface="Times New Roman" pitchFamily="18" charset="0"/>
              </a:rPr>
              <a:t>r</a:t>
            </a:r>
            <a:r>
              <a:rPr lang="nl-NL" sz="4000" b="1">
                <a:solidFill>
                  <a:srgbClr val="0000CC"/>
                </a:solidFill>
                <a:latin typeface="Times New Roman" pitchFamily="18" charset="0"/>
                <a:cs typeface="Times New Roman" pitchFamily="18" charset="0"/>
              </a:rPr>
              <a:t>ông, cao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ớn,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àng </a:t>
            </a:r>
            <a:r>
              <a:rPr lang="nl-NL" sz="4000" b="1">
                <a:solidFill>
                  <a:srgbClr val="FF0000"/>
                </a:solidFill>
                <a:latin typeface="Times New Roman" pitchFamily="18" charset="0"/>
                <a:cs typeface="Times New Roman" pitchFamily="18" charset="0"/>
              </a:rPr>
              <a:t>n</a:t>
            </a:r>
            <a:r>
              <a:rPr lang="nl-NL" sz="4000" b="1">
                <a:solidFill>
                  <a:srgbClr val="0000CC"/>
                </a:solidFill>
                <a:latin typeface="Times New Roman" pitchFamily="18" charset="0"/>
                <a:cs typeface="Times New Roman" pitchFamily="18" charset="0"/>
              </a:rPr>
              <a:t>ào, vót </a:t>
            </a:r>
            <a:r>
              <a:rPr lang="nl-NL" sz="4000" b="1">
                <a:solidFill>
                  <a:srgbClr val="FF0000"/>
                </a:solidFill>
                <a:latin typeface="Times New Roman" pitchFamily="18" charset="0"/>
                <a:cs typeface="Times New Roman" pitchFamily="18" charset="0"/>
              </a:rPr>
              <a:t>n</a:t>
            </a:r>
            <a:r>
              <a:rPr lang="nl-NL" sz="4000" b="1">
                <a:solidFill>
                  <a:srgbClr val="0000CC"/>
                </a:solidFill>
                <a:latin typeface="Times New Roman" pitchFamily="18" charset="0"/>
                <a:cs typeface="Times New Roman" pitchFamily="18" charset="0"/>
              </a:rPr>
              <a:t>an, đan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át...</a:t>
            </a:r>
            <a:endParaRPr lang="en-US" sz="4000" b="1">
              <a:solidFill>
                <a:srgbClr val="0000CC"/>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id="{11B0E843-1668-48C2-8DC0-46D46D3D099E}"/>
              </a:ext>
            </a:extLst>
          </p:cNvPr>
          <p:cNvSpPr/>
          <p:nvPr/>
        </p:nvSpPr>
        <p:spPr>
          <a:xfrm>
            <a:off x="5671065" y="5469159"/>
            <a:ext cx="10233818"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     Câu 2: Nhà rông được dùng để làm gì?</a:t>
            </a:r>
          </a:p>
        </p:txBody>
      </p:sp>
      <p:sp>
        <p:nvSpPr>
          <p:cNvPr id="36" name="Rectangle 35">
            <a:extLst>
              <a:ext uri="{FF2B5EF4-FFF2-40B4-BE49-F238E27FC236}">
                <a16:creationId xmlns:a16="http://schemas.microsoft.com/office/drawing/2014/main" id="{88577161-ABA0-40AE-A06A-A054CB5D0C93}"/>
              </a:ext>
            </a:extLst>
          </p:cNvPr>
          <p:cNvSpPr/>
          <p:nvPr/>
        </p:nvSpPr>
        <p:spPr>
          <a:xfrm>
            <a:off x="5652768" y="6115490"/>
            <a:ext cx="10029352" cy="2485745"/>
          </a:xfrm>
          <a:prstGeom prst="rect">
            <a:avLst/>
          </a:prstGeom>
        </p:spPr>
        <p:txBody>
          <a:bodyPr wrap="square">
            <a:spAutoFit/>
          </a:bodyPr>
          <a:lstStyle/>
          <a:p>
            <a:pPr algn="just">
              <a:lnSpc>
                <a:spcPct val="110000"/>
              </a:lnSpc>
            </a:pPr>
            <a:r>
              <a:rPr lang="en-US" sz="3600" b="1">
                <a:solidFill>
                  <a:srgbClr val="0000CC"/>
                </a:solidFill>
                <a:latin typeface="Times New Roman" pitchFamily="18" charset="0"/>
                <a:cs typeface="Times New Roman" pitchFamily="18" charset="0"/>
              </a:rPr>
              <a:t>   </a:t>
            </a:r>
            <a:r>
              <a:rPr lang="nl-NL" sz="3600" b="1">
                <a:solidFill>
                  <a:srgbClr val="0000CC"/>
                </a:solidFill>
                <a:latin typeface="Times New Roman" pitchFamily="18" charset="0"/>
                <a:cs typeface="Times New Roman" pitchFamily="18" charset="0"/>
              </a:rPr>
              <a:t>Để đón tiếp khách đến làng, nơi già làng bàn việc chung. Nơi đàn ông ngồi trò chuyện, vót nan, đan nát. Là chỗ ngủ của con trai từ thiếu niên cho đến khi lấy vợ. Là nơi tổ chức những lễ cúng.</a:t>
            </a:r>
            <a:endParaRPr lang="en-US" sz="36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8083757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33"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11824"/>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827595"/>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206901" y="2707081"/>
            <a:ext cx="9090818" cy="1876347"/>
          </a:xfrm>
          <a:prstGeom prst="rect">
            <a:avLst/>
          </a:prstGeom>
        </p:spPr>
        <p:txBody>
          <a:bodyPr wrap="square">
            <a:spAutoFit/>
          </a:bodyPr>
          <a:lstStyle/>
          <a:p>
            <a:pPr algn="just">
              <a:lnSpc>
                <a:spcPct val="110000"/>
              </a:lnSpc>
            </a:pPr>
            <a:r>
              <a:rPr lang="en-US" sz="3600" b="1">
                <a:solidFill>
                  <a:srgbClr val="FF0000"/>
                </a:solidFill>
                <a:latin typeface="Times New Roman" pitchFamily="18" charset="0"/>
                <a:cs typeface="Times New Roman" pitchFamily="18" charset="0"/>
              </a:rPr>
              <a:t>     Câu 3: </a:t>
            </a:r>
            <a:r>
              <a:rPr lang="nl-NL" sz="3600" b="1">
                <a:solidFill>
                  <a:srgbClr val="FF0000"/>
                </a:solidFill>
                <a:latin typeface="Times New Roman" pitchFamily="18" charset="0"/>
                <a:cs typeface="Times New Roman" pitchFamily="18" charset="0"/>
              </a:rPr>
              <a:t>Vì sao có thể nói nhà rông thể hiện tài năng và tinh thần cộng đồng của người Tây Nguyên?</a:t>
            </a:r>
            <a:endParaRPr lang="en-US" sz="3600" b="1">
              <a:solidFill>
                <a:srgbClr val="FF0000"/>
              </a:solidFill>
              <a:latin typeface="Times New Roman" pitchFamily="18" charset="0"/>
              <a:cs typeface="Times New Roman" pitchFamily="18" charset="0"/>
            </a:endParaRPr>
          </a:p>
        </p:txBody>
      </p:sp>
      <p:sp>
        <p:nvSpPr>
          <p:cNvPr id="12" name="Rectangle 11"/>
          <p:cNvSpPr/>
          <p:nvPr/>
        </p:nvSpPr>
        <p:spPr>
          <a:xfrm>
            <a:off x="5637859" y="4724400"/>
            <a:ext cx="10380960" cy="3704540"/>
          </a:xfrm>
          <a:prstGeom prst="rect">
            <a:avLst/>
          </a:prstGeom>
        </p:spPr>
        <p:txBody>
          <a:bodyPr wrap="square">
            <a:spAutoFit/>
          </a:bodyPr>
          <a:lstStyle/>
          <a:p>
            <a:pPr algn="just">
              <a:lnSpc>
                <a:spcPct val="110000"/>
              </a:lnSpc>
            </a:pPr>
            <a:r>
              <a:rPr lang="en-US" sz="3600" b="1">
                <a:solidFill>
                  <a:srgbClr val="0000CC"/>
                </a:solidFill>
                <a:latin typeface="Times New Roman" pitchFamily="18" charset="0"/>
                <a:cs typeface="Times New Roman" pitchFamily="18" charset="0"/>
              </a:rPr>
              <a:t>     Có thể nói nhà rông là nơi thể hiện tài năng và tinh thần cộng đồng của người dân Tây Nguyên vì: Dân làng cùng nhau làm nhà rông. Làng càng lớn và có nhiều người tài giỏi thì nhà rông càng bề thế, khang trang. Mỗi khi nói đến Tây Nguyên là người ta thường nhắc đến nhà rông.</a:t>
            </a:r>
          </a:p>
        </p:txBody>
      </p:sp>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a:extLst>
              <a:ext uri="{FF2B5EF4-FFF2-40B4-BE49-F238E27FC236}">
                <a16:creationId xmlns:a16="http://schemas.microsoft.com/office/drawing/2014/main" id="{0FBC6FC0-3CDB-4AAA-AACA-63A06187B3BD}"/>
              </a:ext>
            </a:extLst>
          </p:cNvPr>
          <p:cNvSpPr txBox="1">
            <a:spLocks noChangeArrowheads="1"/>
          </p:cNvSpPr>
          <p:nvPr/>
        </p:nvSpPr>
        <p:spPr bwMode="auto">
          <a:xfrm>
            <a:off x="4732511"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ĐỌC: NHÀ RÔNG</a:t>
            </a:r>
          </a:p>
        </p:txBody>
      </p:sp>
      <p:sp>
        <p:nvSpPr>
          <p:cNvPr id="21" name="Rectangle 20">
            <a:extLst>
              <a:ext uri="{FF2B5EF4-FFF2-40B4-BE49-F238E27FC236}">
                <a16:creationId xmlns:a16="http://schemas.microsoft.com/office/drawing/2014/main" id="{E79239B2-AC83-43CF-9750-33AB3A64F85D}"/>
              </a:ext>
            </a:extLst>
          </p:cNvPr>
          <p:cNvSpPr/>
          <p:nvPr/>
        </p:nvSpPr>
        <p:spPr>
          <a:xfrm>
            <a:off x="293430" y="5241755"/>
            <a:ext cx="5082046" cy="2982548"/>
          </a:xfrm>
          <a:prstGeom prst="rect">
            <a:avLst/>
          </a:prstGeom>
        </p:spPr>
        <p:txBody>
          <a:bodyPr wrap="square">
            <a:spAutoFit/>
          </a:bodyPr>
          <a:lstStyle/>
          <a:p>
            <a:pPr algn="just">
              <a:lnSpc>
                <a:spcPct val="120000"/>
              </a:lnSpc>
            </a:pPr>
            <a:r>
              <a:rPr lang="en-US" sz="4000" b="1">
                <a:solidFill>
                  <a:srgbClr val="0000CC"/>
                </a:solidFill>
                <a:latin typeface="Times New Roman" pitchFamily="18" charset="0"/>
                <a:cs typeface="Times New Roman" pitchFamily="18" charset="0"/>
              </a:rPr>
              <a:t>Làng càng lớn </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và có nhiều người tài giỏi </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thì nhà rông càng bề thế,</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khang trang.</a:t>
            </a:r>
            <a:r>
              <a:rPr lang="en-US" sz="4000" b="1">
                <a:solidFill>
                  <a:srgbClr val="FF0000"/>
                </a:solidFill>
                <a:latin typeface="Times New Roman" pitchFamily="18" charset="0"/>
                <a:cs typeface="Times New Roman" pitchFamily="18" charset="0"/>
              </a:rPr>
              <a:t>//</a:t>
            </a:r>
            <a:endParaRPr lang="vi-VN" sz="4000" b="1">
              <a:solidFill>
                <a:srgbClr val="FF0000"/>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C4E4E34A-C805-4797-A640-78DBA7635F7F}"/>
              </a:ext>
            </a:extLst>
          </p:cNvPr>
          <p:cNvSpPr/>
          <p:nvPr/>
        </p:nvSpPr>
        <p:spPr>
          <a:xfrm>
            <a:off x="797663" y="3073787"/>
            <a:ext cx="4208423" cy="2074607"/>
          </a:xfrm>
          <a:prstGeom prst="rect">
            <a:avLst/>
          </a:prstGeom>
        </p:spPr>
        <p:txBody>
          <a:bodyPr wrap="square">
            <a:spAutoFit/>
          </a:bodyPr>
          <a:lstStyle/>
          <a:p>
            <a:pPr>
              <a:lnSpc>
                <a:spcPct val="110000"/>
              </a:lnSpc>
            </a:pPr>
            <a:r>
              <a:rPr lang="nl-NL" sz="4000" b="1">
                <a:solidFill>
                  <a:srgbClr val="0000CC"/>
                </a:solidFill>
                <a:latin typeface="Times New Roman" pitchFamily="18" charset="0"/>
                <a:cs typeface="Times New Roman" pitchFamily="18" charset="0"/>
              </a:rPr>
              <a:t>nhà </a:t>
            </a:r>
            <a:r>
              <a:rPr lang="nl-NL" sz="4000" b="1">
                <a:solidFill>
                  <a:srgbClr val="FF0000"/>
                </a:solidFill>
                <a:latin typeface="Times New Roman" pitchFamily="18" charset="0"/>
                <a:cs typeface="Times New Roman" pitchFamily="18" charset="0"/>
              </a:rPr>
              <a:t>r</a:t>
            </a:r>
            <a:r>
              <a:rPr lang="nl-NL" sz="4000" b="1">
                <a:solidFill>
                  <a:srgbClr val="0000CC"/>
                </a:solidFill>
                <a:latin typeface="Times New Roman" pitchFamily="18" charset="0"/>
                <a:cs typeface="Times New Roman" pitchFamily="18" charset="0"/>
              </a:rPr>
              <a:t>ông, cao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ớn,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àng </a:t>
            </a:r>
            <a:r>
              <a:rPr lang="nl-NL" sz="4000" b="1">
                <a:solidFill>
                  <a:srgbClr val="FF0000"/>
                </a:solidFill>
                <a:latin typeface="Times New Roman" pitchFamily="18" charset="0"/>
                <a:cs typeface="Times New Roman" pitchFamily="18" charset="0"/>
              </a:rPr>
              <a:t>n</a:t>
            </a:r>
            <a:r>
              <a:rPr lang="nl-NL" sz="4000" b="1">
                <a:solidFill>
                  <a:srgbClr val="0000CC"/>
                </a:solidFill>
                <a:latin typeface="Times New Roman" pitchFamily="18" charset="0"/>
                <a:cs typeface="Times New Roman" pitchFamily="18" charset="0"/>
              </a:rPr>
              <a:t>ào, vót </a:t>
            </a:r>
            <a:r>
              <a:rPr lang="nl-NL" sz="4000" b="1">
                <a:solidFill>
                  <a:srgbClr val="FF0000"/>
                </a:solidFill>
                <a:latin typeface="Times New Roman" pitchFamily="18" charset="0"/>
                <a:cs typeface="Times New Roman" pitchFamily="18" charset="0"/>
              </a:rPr>
              <a:t>n</a:t>
            </a:r>
            <a:r>
              <a:rPr lang="nl-NL" sz="4000" b="1">
                <a:solidFill>
                  <a:srgbClr val="0000CC"/>
                </a:solidFill>
                <a:latin typeface="Times New Roman" pitchFamily="18" charset="0"/>
                <a:cs typeface="Times New Roman" pitchFamily="18" charset="0"/>
              </a:rPr>
              <a:t>an, đan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át...</a:t>
            </a:r>
            <a:endParaRPr lang="en-US" sz="40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59234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852319" y="28194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11824"/>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385889" y="1827595"/>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Rectangle 22"/>
          <p:cNvSpPr/>
          <p:nvPr/>
        </p:nvSpPr>
        <p:spPr>
          <a:xfrm>
            <a:off x="9154899" y="2819400"/>
            <a:ext cx="3300838"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418600" y="3581400"/>
            <a:ext cx="8773438" cy="4563537"/>
            <a:chOff x="6418600" y="3657600"/>
            <a:chExt cx="8773438" cy="4563537"/>
          </a:xfrm>
        </p:grpSpPr>
        <p:pic>
          <p:nvPicPr>
            <p:cNvPr id="33" name="Picture 16" descr="Frame Border Transparent PNG Gold Image​ | Gallery Yopriceville -  High-Quality Images and Transparent… | Clip art frames borders, Frame  border design, Fram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23550" y="1552650"/>
              <a:ext cx="4563537" cy="8773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36880" y="4485863"/>
              <a:ext cx="6857683" cy="2423484"/>
            </a:xfrm>
            <a:prstGeom prst="rect">
              <a:avLst/>
            </a:prstGeom>
          </p:spPr>
          <p:txBody>
            <a:bodyPr wrap="square">
              <a:spAutoFit/>
            </a:bodyPr>
            <a:lstStyle/>
            <a:p>
              <a:pPr algn="just">
                <a:lnSpc>
                  <a:spcPct val="107000"/>
                </a:lnSpc>
                <a:spcAft>
                  <a:spcPts val="800"/>
                </a:spcAft>
              </a:pPr>
              <a:r>
                <a:rPr lang="en-US" sz="3600" b="1" i="1">
                  <a:solidFill>
                    <a:srgbClr val="FF0000"/>
                  </a:solidFill>
                  <a:latin typeface="Times New Roman" pitchFamily="18" charset="0"/>
                  <a:cs typeface="Times New Roman" pitchFamily="18" charset="0"/>
                </a:rPr>
                <a:t>     </a:t>
              </a:r>
              <a:r>
                <a:rPr lang="nl-NL" sz="3600" b="1" i="1">
                  <a:solidFill>
                    <a:srgbClr val="FF0000"/>
                  </a:solidFill>
                  <a:latin typeface="Times New Roman" pitchFamily="18" charset="0"/>
                  <a:cs typeface="Times New Roman" pitchFamily="18" charset="0"/>
                </a:rPr>
                <a:t>Tả đặc điểm của nhà rông ở Tây nguyên và những sinh hoạt cộng đồng của người Tây nguyên gắn với nhà rông.</a:t>
              </a:r>
              <a:r>
                <a:rPr lang="en-US" sz="3600" b="1" i="1">
                  <a:solidFill>
                    <a:srgbClr val="FF0000"/>
                  </a:solidFill>
                  <a:latin typeface="Times New Roman" pitchFamily="18" charset="0"/>
                  <a:cs typeface="Times New Roman" pitchFamily="18" charset="0"/>
                </a:rPr>
                <a:t>.</a:t>
              </a:r>
            </a:p>
          </p:txBody>
        </p:sp>
      </p:grpSp>
      <p:sp>
        <p:nvSpPr>
          <p:cNvPr id="25" name="Text Box 14">
            <a:extLst>
              <a:ext uri="{FF2B5EF4-FFF2-40B4-BE49-F238E27FC236}">
                <a16:creationId xmlns:a16="http://schemas.microsoft.com/office/drawing/2014/main" id="{AD5AEE15-0EDE-4CAB-B635-141C15460451}"/>
              </a:ext>
            </a:extLst>
          </p:cNvPr>
          <p:cNvSpPr txBox="1">
            <a:spLocks noChangeArrowheads="1"/>
          </p:cNvSpPr>
          <p:nvPr/>
        </p:nvSpPr>
        <p:spPr bwMode="auto">
          <a:xfrm>
            <a:off x="4732511"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ĐỌC: NHÀ RÔNG</a:t>
            </a:r>
          </a:p>
        </p:txBody>
      </p:sp>
      <p:sp>
        <p:nvSpPr>
          <p:cNvPr id="21" name="Rectangle 20">
            <a:extLst>
              <a:ext uri="{FF2B5EF4-FFF2-40B4-BE49-F238E27FC236}">
                <a16:creationId xmlns:a16="http://schemas.microsoft.com/office/drawing/2014/main" id="{152FE072-12C5-4BE2-8269-46304D552833}"/>
              </a:ext>
            </a:extLst>
          </p:cNvPr>
          <p:cNvSpPr/>
          <p:nvPr/>
        </p:nvSpPr>
        <p:spPr>
          <a:xfrm>
            <a:off x="293430" y="5241755"/>
            <a:ext cx="5082046" cy="2982548"/>
          </a:xfrm>
          <a:prstGeom prst="rect">
            <a:avLst/>
          </a:prstGeom>
        </p:spPr>
        <p:txBody>
          <a:bodyPr wrap="square">
            <a:spAutoFit/>
          </a:bodyPr>
          <a:lstStyle/>
          <a:p>
            <a:pPr algn="just">
              <a:lnSpc>
                <a:spcPct val="120000"/>
              </a:lnSpc>
            </a:pPr>
            <a:r>
              <a:rPr lang="en-US" sz="4000" b="1">
                <a:solidFill>
                  <a:srgbClr val="0000CC"/>
                </a:solidFill>
                <a:latin typeface="Times New Roman" pitchFamily="18" charset="0"/>
                <a:cs typeface="Times New Roman" pitchFamily="18" charset="0"/>
              </a:rPr>
              <a:t>Làng càng lớn </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và có nhiều người tài giỏi </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thì nhà rông càng bề thế,</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 khang trang.</a:t>
            </a:r>
            <a:r>
              <a:rPr lang="en-US" sz="4000" b="1">
                <a:solidFill>
                  <a:srgbClr val="FF0000"/>
                </a:solidFill>
                <a:latin typeface="Times New Roman" pitchFamily="18" charset="0"/>
                <a:cs typeface="Times New Roman" pitchFamily="18" charset="0"/>
              </a:rPr>
              <a:t>//</a:t>
            </a:r>
            <a:endParaRPr lang="vi-VN" sz="4000" b="1">
              <a:solidFill>
                <a:srgbClr val="FF0000"/>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23A20C3D-5D3B-4C44-B543-125BDB51DB80}"/>
              </a:ext>
            </a:extLst>
          </p:cNvPr>
          <p:cNvSpPr/>
          <p:nvPr/>
        </p:nvSpPr>
        <p:spPr>
          <a:xfrm>
            <a:off x="797663" y="3073787"/>
            <a:ext cx="4208423" cy="2074607"/>
          </a:xfrm>
          <a:prstGeom prst="rect">
            <a:avLst/>
          </a:prstGeom>
        </p:spPr>
        <p:txBody>
          <a:bodyPr wrap="square">
            <a:spAutoFit/>
          </a:bodyPr>
          <a:lstStyle/>
          <a:p>
            <a:pPr>
              <a:lnSpc>
                <a:spcPct val="110000"/>
              </a:lnSpc>
            </a:pPr>
            <a:r>
              <a:rPr lang="nl-NL" sz="4000" b="1">
                <a:solidFill>
                  <a:srgbClr val="0000CC"/>
                </a:solidFill>
                <a:latin typeface="Times New Roman" pitchFamily="18" charset="0"/>
                <a:cs typeface="Times New Roman" pitchFamily="18" charset="0"/>
              </a:rPr>
              <a:t>nhà </a:t>
            </a:r>
            <a:r>
              <a:rPr lang="nl-NL" sz="4000" b="1">
                <a:solidFill>
                  <a:srgbClr val="FF0000"/>
                </a:solidFill>
                <a:latin typeface="Times New Roman" pitchFamily="18" charset="0"/>
                <a:cs typeface="Times New Roman" pitchFamily="18" charset="0"/>
              </a:rPr>
              <a:t>r</a:t>
            </a:r>
            <a:r>
              <a:rPr lang="nl-NL" sz="4000" b="1">
                <a:solidFill>
                  <a:srgbClr val="0000CC"/>
                </a:solidFill>
                <a:latin typeface="Times New Roman" pitchFamily="18" charset="0"/>
                <a:cs typeface="Times New Roman" pitchFamily="18" charset="0"/>
              </a:rPr>
              <a:t>ông, cao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ớn,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àng </a:t>
            </a:r>
            <a:r>
              <a:rPr lang="nl-NL" sz="4000" b="1">
                <a:solidFill>
                  <a:srgbClr val="FF0000"/>
                </a:solidFill>
                <a:latin typeface="Times New Roman" pitchFamily="18" charset="0"/>
                <a:cs typeface="Times New Roman" pitchFamily="18" charset="0"/>
              </a:rPr>
              <a:t>n</a:t>
            </a:r>
            <a:r>
              <a:rPr lang="nl-NL" sz="4000" b="1">
                <a:solidFill>
                  <a:srgbClr val="0000CC"/>
                </a:solidFill>
                <a:latin typeface="Times New Roman" pitchFamily="18" charset="0"/>
                <a:cs typeface="Times New Roman" pitchFamily="18" charset="0"/>
              </a:rPr>
              <a:t>ào, vót </a:t>
            </a:r>
            <a:r>
              <a:rPr lang="nl-NL" sz="4000" b="1">
                <a:solidFill>
                  <a:srgbClr val="FF0000"/>
                </a:solidFill>
                <a:latin typeface="Times New Roman" pitchFamily="18" charset="0"/>
                <a:cs typeface="Times New Roman" pitchFamily="18" charset="0"/>
              </a:rPr>
              <a:t>n</a:t>
            </a:r>
            <a:r>
              <a:rPr lang="nl-NL" sz="4000" b="1">
                <a:solidFill>
                  <a:srgbClr val="0000CC"/>
                </a:solidFill>
                <a:latin typeface="Times New Roman" pitchFamily="18" charset="0"/>
                <a:cs typeface="Times New Roman" pitchFamily="18" charset="0"/>
              </a:rPr>
              <a:t>an, đan </a:t>
            </a:r>
            <a:r>
              <a:rPr lang="nl-NL" sz="4000" b="1">
                <a:solidFill>
                  <a:srgbClr val="FF0000"/>
                </a:solidFill>
                <a:latin typeface="Times New Roman" pitchFamily="18" charset="0"/>
                <a:cs typeface="Times New Roman" pitchFamily="18" charset="0"/>
              </a:rPr>
              <a:t>l</a:t>
            </a:r>
            <a:r>
              <a:rPr lang="nl-NL" sz="4000" b="1">
                <a:solidFill>
                  <a:srgbClr val="0000CC"/>
                </a:solidFill>
                <a:latin typeface="Times New Roman" pitchFamily="18" charset="0"/>
                <a:cs typeface="Times New Roman" pitchFamily="18" charset="0"/>
              </a:rPr>
              <a:t>át...</a:t>
            </a:r>
            <a:endParaRPr lang="en-US" sz="40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72543613"/>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5" name="Group 24"/>
          <p:cNvGrpSpPr/>
          <p:nvPr/>
        </p:nvGrpSpPr>
        <p:grpSpPr>
          <a:xfrm>
            <a:off x="1356520" y="1600200"/>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1" name="TextBox 20">
            <a:extLst>
              <a:ext uri="{FF2B5EF4-FFF2-40B4-BE49-F238E27FC236}">
                <a16:creationId xmlns:a16="http://schemas.microsoft.com/office/drawing/2014/main" id="{24F1A8A0-33A9-44ED-BC5C-D3F7109C4A41}"/>
              </a:ext>
            </a:extLst>
          </p:cNvPr>
          <p:cNvSpPr txBox="1"/>
          <p:nvPr/>
        </p:nvSpPr>
        <p:spPr>
          <a:xfrm>
            <a:off x="1356520" y="2600119"/>
            <a:ext cx="13944600"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1) Xếp các từ ngữ sau thành 3 cặp từ ngữ có nghĩa giống nhau:</a:t>
            </a:r>
          </a:p>
        </p:txBody>
      </p:sp>
      <p:sp>
        <p:nvSpPr>
          <p:cNvPr id="22" name="Text Box 14">
            <a:extLst>
              <a:ext uri="{FF2B5EF4-FFF2-40B4-BE49-F238E27FC236}">
                <a16:creationId xmlns:a16="http://schemas.microsoft.com/office/drawing/2014/main" id="{57E478C6-2983-47F0-A219-771E57B0603F}"/>
              </a:ext>
            </a:extLst>
          </p:cNvPr>
          <p:cNvSpPr txBox="1">
            <a:spLocks noChangeArrowheads="1"/>
          </p:cNvSpPr>
          <p:nvPr/>
        </p:nvSpPr>
        <p:spPr bwMode="auto">
          <a:xfrm>
            <a:off x="4732511"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ĐỌC: NHÀ RÔNG</a:t>
            </a:r>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4029BA21-3660-4E27-98C6-CB64714E527A}"/>
              </a:ext>
            </a:extLst>
          </p:cNvPr>
          <p:cNvPicPr>
            <a:picLocks noChangeAspect="1"/>
          </p:cNvPicPr>
          <p:nvPr/>
        </p:nvPicPr>
        <p:blipFill rotWithShape="1">
          <a:blip r:embed="rId2">
            <a:extLst>
              <a:ext uri="{28A0092B-C50C-407E-A947-70E740481C1C}">
                <a14:useLocalDpi xmlns:a14="http://schemas.microsoft.com/office/drawing/2010/main" val="0"/>
              </a:ext>
            </a:extLst>
          </a:blip>
          <a:srcRect t="-1" r="60186" b="74366"/>
          <a:stretch/>
        </p:blipFill>
        <p:spPr>
          <a:xfrm>
            <a:off x="1507226" y="3551842"/>
            <a:ext cx="4802293" cy="1310180"/>
          </a:xfrm>
          <a:prstGeom prst="rect">
            <a:avLst/>
          </a:prstGeom>
        </p:spPr>
      </p:pic>
      <p:pic>
        <p:nvPicPr>
          <p:cNvPr id="27" name="Picture 26" descr="Graphical user interface, text, application, chat or text message&#10;&#10;Description automatically generated">
            <a:extLst>
              <a:ext uri="{FF2B5EF4-FFF2-40B4-BE49-F238E27FC236}">
                <a16:creationId xmlns:a16="http://schemas.microsoft.com/office/drawing/2014/main" id="{497A6EA5-FA20-42FD-85CB-4D290078F405}"/>
              </a:ext>
            </a:extLst>
          </p:cNvPr>
          <p:cNvPicPr>
            <a:picLocks noChangeAspect="1"/>
          </p:cNvPicPr>
          <p:nvPr/>
        </p:nvPicPr>
        <p:blipFill rotWithShape="1">
          <a:blip r:embed="rId2">
            <a:extLst>
              <a:ext uri="{28A0092B-C50C-407E-A947-70E740481C1C}">
                <a14:useLocalDpi xmlns:a14="http://schemas.microsoft.com/office/drawing/2010/main" val="0"/>
              </a:ext>
            </a:extLst>
          </a:blip>
          <a:srcRect t="37562" r="60186" b="36803"/>
          <a:stretch/>
        </p:blipFill>
        <p:spPr>
          <a:xfrm>
            <a:off x="1507226" y="5015871"/>
            <a:ext cx="4802293" cy="1310181"/>
          </a:xfrm>
          <a:prstGeom prst="rect">
            <a:avLst/>
          </a:prstGeom>
        </p:spPr>
      </p:pic>
      <p:pic>
        <p:nvPicPr>
          <p:cNvPr id="28" name="Picture 27" descr="Graphical user interface, text, application, chat or text message&#10;&#10;Description automatically generated">
            <a:extLst>
              <a:ext uri="{FF2B5EF4-FFF2-40B4-BE49-F238E27FC236}">
                <a16:creationId xmlns:a16="http://schemas.microsoft.com/office/drawing/2014/main" id="{7D3AEEA0-3959-43A1-A018-F92D6B726020}"/>
              </a:ext>
            </a:extLst>
          </p:cNvPr>
          <p:cNvPicPr>
            <a:picLocks noChangeAspect="1"/>
          </p:cNvPicPr>
          <p:nvPr/>
        </p:nvPicPr>
        <p:blipFill rotWithShape="1">
          <a:blip r:embed="rId2">
            <a:extLst>
              <a:ext uri="{28A0092B-C50C-407E-A947-70E740481C1C}">
                <a14:useLocalDpi xmlns:a14="http://schemas.microsoft.com/office/drawing/2010/main" val="0"/>
              </a:ext>
            </a:extLst>
          </a:blip>
          <a:srcRect t="75125" r="60186" b="-1672"/>
          <a:stretch/>
        </p:blipFill>
        <p:spPr>
          <a:xfrm>
            <a:off x="1507226" y="6477002"/>
            <a:ext cx="4802293" cy="1356819"/>
          </a:xfrm>
          <a:prstGeom prst="rect">
            <a:avLst/>
          </a:prstGeom>
        </p:spPr>
      </p:pic>
      <p:pic>
        <p:nvPicPr>
          <p:cNvPr id="30" name="Picture 29" descr="Graphical user interface, text, application, chat or text message&#10;&#10;Description automatically generated">
            <a:extLst>
              <a:ext uri="{FF2B5EF4-FFF2-40B4-BE49-F238E27FC236}">
                <a16:creationId xmlns:a16="http://schemas.microsoft.com/office/drawing/2014/main" id="{0829D45E-92BC-4D17-9ABE-51CB3689C14A}"/>
              </a:ext>
            </a:extLst>
          </p:cNvPr>
          <p:cNvPicPr>
            <a:picLocks noChangeAspect="1"/>
          </p:cNvPicPr>
          <p:nvPr/>
        </p:nvPicPr>
        <p:blipFill rotWithShape="1">
          <a:blip r:embed="rId2">
            <a:extLst>
              <a:ext uri="{28A0092B-C50C-407E-A947-70E740481C1C}">
                <a14:useLocalDpi xmlns:a14="http://schemas.microsoft.com/office/drawing/2010/main" val="0"/>
              </a:ext>
            </a:extLst>
          </a:blip>
          <a:srcRect l="56240" t="75124" b="-1672"/>
          <a:stretch/>
        </p:blipFill>
        <p:spPr>
          <a:xfrm>
            <a:off x="8313739" y="6477000"/>
            <a:ext cx="5278256" cy="1356821"/>
          </a:xfrm>
          <a:prstGeom prst="rect">
            <a:avLst/>
          </a:prstGeom>
        </p:spPr>
      </p:pic>
      <p:pic>
        <p:nvPicPr>
          <p:cNvPr id="29" name="Picture 28" descr="Graphical user interface, text, application, chat or text message&#10;&#10;Description automatically generated">
            <a:extLst>
              <a:ext uri="{FF2B5EF4-FFF2-40B4-BE49-F238E27FC236}">
                <a16:creationId xmlns:a16="http://schemas.microsoft.com/office/drawing/2014/main" id="{BBBC06ED-0F12-4C6F-A266-51A913CDC3C0}"/>
              </a:ext>
            </a:extLst>
          </p:cNvPr>
          <p:cNvPicPr>
            <a:picLocks noChangeAspect="1"/>
          </p:cNvPicPr>
          <p:nvPr/>
        </p:nvPicPr>
        <p:blipFill rotWithShape="1">
          <a:blip r:embed="rId2">
            <a:extLst>
              <a:ext uri="{28A0092B-C50C-407E-A947-70E740481C1C}">
                <a14:useLocalDpi xmlns:a14="http://schemas.microsoft.com/office/drawing/2010/main" val="0"/>
              </a:ext>
            </a:extLst>
          </a:blip>
          <a:srcRect l="56240" t="37562" b="36803"/>
          <a:stretch/>
        </p:blipFill>
        <p:spPr>
          <a:xfrm>
            <a:off x="8328820" y="5015871"/>
            <a:ext cx="5278256" cy="1310179"/>
          </a:xfrm>
          <a:prstGeom prst="rect">
            <a:avLst/>
          </a:prstGeom>
        </p:spPr>
      </p:pic>
      <p:pic>
        <p:nvPicPr>
          <p:cNvPr id="24" name="Picture 23" descr="Graphical user interface, text, application, chat or text message&#10;&#10;Description automatically generated">
            <a:extLst>
              <a:ext uri="{FF2B5EF4-FFF2-40B4-BE49-F238E27FC236}">
                <a16:creationId xmlns:a16="http://schemas.microsoft.com/office/drawing/2014/main" id="{29C711A6-B0EC-4EB5-9175-318335B8EE86}"/>
              </a:ext>
            </a:extLst>
          </p:cNvPr>
          <p:cNvPicPr>
            <a:picLocks noChangeAspect="1"/>
          </p:cNvPicPr>
          <p:nvPr/>
        </p:nvPicPr>
        <p:blipFill rotWithShape="1">
          <a:blip r:embed="rId2">
            <a:extLst>
              <a:ext uri="{28A0092B-C50C-407E-A947-70E740481C1C}">
                <a14:useLocalDpi xmlns:a14="http://schemas.microsoft.com/office/drawing/2010/main" val="0"/>
              </a:ext>
            </a:extLst>
          </a:blip>
          <a:srcRect l="56240" t="-1" b="74366"/>
          <a:stretch/>
        </p:blipFill>
        <p:spPr>
          <a:xfrm>
            <a:off x="8290719" y="3551842"/>
            <a:ext cx="5278256" cy="1310179"/>
          </a:xfrm>
          <a:prstGeom prst="rect">
            <a:avLst/>
          </a:prstGeom>
        </p:spPr>
      </p:pic>
    </p:spTree>
    <p:extLst>
      <p:ext uri="{BB962C8B-B14F-4D97-AF65-F5344CB8AC3E}">
        <p14:creationId xmlns:p14="http://schemas.microsoft.com/office/powerpoint/2010/main" val="38133949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161 -0.00347 L -0.14796 0.31649 " pathEditMode="relative" rAng="0" ptsTypes="AA">
                                      <p:cBhvr>
                                        <p:cTn id="6" dur="2000" fill="hold"/>
                                        <p:tgtEl>
                                          <p:spTgt spid="24"/>
                                        </p:tgtEl>
                                        <p:attrNameLst>
                                          <p:attrName>ppt_x</p:attrName>
                                          <p:attrName>ppt_y</p:attrName>
                                        </p:attrNameLst>
                                      </p:cBhvr>
                                      <p:rCtr x="-6818" y="15990"/>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0.01336 0.00694 L -0.15205 -0.15677 " pathEditMode="relative" rAng="0" ptsTypes="AA">
                                      <p:cBhvr>
                                        <p:cTn id="10" dur="2000" fill="hold"/>
                                        <p:tgtEl>
                                          <p:spTgt spid="29"/>
                                        </p:tgtEl>
                                        <p:attrNameLst>
                                          <p:attrName>ppt_x</p:attrName>
                                          <p:attrName>ppt_y</p:attrName>
                                        </p:attrNameLst>
                                      </p:cBhvr>
                                      <p:rCtr x="-6935" y="-8194"/>
                                    </p:animMotion>
                                  </p:child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nodeType="clickEffect">
                                  <p:stCondLst>
                                    <p:cond delay="0"/>
                                  </p:stCondLst>
                                  <p:childTnLst>
                                    <p:animMotion origin="layout" path="M -0.01268 -0.00521 L -0.1504 -0.14844 " pathEditMode="relative" rAng="0" ptsTypes="AA">
                                      <p:cBhvr>
                                        <p:cTn id="14" dur="2000" fill="hold"/>
                                        <p:tgtEl>
                                          <p:spTgt spid="30"/>
                                        </p:tgtEl>
                                        <p:attrNameLst>
                                          <p:attrName>ppt_x</p:attrName>
                                          <p:attrName>ppt_y</p:attrName>
                                        </p:attrNameLst>
                                      </p:cBhvr>
                                      <p:rCtr x="-6886" y="-71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783</Words>
  <Application>Microsoft Office PowerPoint</Application>
  <PresentationFormat>Custom</PresentationFormat>
  <Paragraphs>82</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Xiem Do</dc:creator>
  <cp:lastModifiedBy>Xiem Do</cp:lastModifiedBy>
  <cp:revision>5</cp:revision>
  <dcterms:created xsi:type="dcterms:W3CDTF">2022-08-20T03:30:50Z</dcterms:created>
  <dcterms:modified xsi:type="dcterms:W3CDTF">2022-08-20T08:24:20Z</dcterms:modified>
</cp:coreProperties>
</file>