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49" r:id="rId2"/>
    <p:sldId id="274" r:id="rId3"/>
    <p:sldId id="324" r:id="rId4"/>
    <p:sldId id="273" r:id="rId5"/>
    <p:sldId id="332" r:id="rId6"/>
    <p:sldId id="341" r:id="rId7"/>
    <p:sldId id="334" r:id="rId8"/>
    <p:sldId id="343" r:id="rId9"/>
    <p:sldId id="344" r:id="rId10"/>
    <p:sldId id="346" r:id="rId11"/>
    <p:sldId id="345" r:id="rId12"/>
    <p:sldId id="350" r:id="rId13"/>
    <p:sldId id="347" r:id="rId14"/>
    <p:sldId id="351" r:id="rId15"/>
    <p:sldId id="348" r:id="rId16"/>
    <p:sldId id="325" r:id="rId17"/>
    <p:sldId id="317" r:id="rId18"/>
    <p:sldId id="272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5983"/>
    <a:srgbClr val="EE8640"/>
    <a:srgbClr val="A493C6"/>
    <a:srgbClr val="D0DEEC"/>
    <a:srgbClr val="6593C3"/>
    <a:srgbClr val="F7DADE"/>
    <a:srgbClr val="FF9801"/>
    <a:srgbClr val="0FB7BD"/>
    <a:srgbClr val="048DA4"/>
    <a:srgbClr val="10C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3918" autoAdjust="0"/>
  </p:normalViewPr>
  <p:slideViewPr>
    <p:cSldViewPr snapToGrid="0" showGuides="1">
      <p:cViewPr varScale="1">
        <p:scale>
          <a:sx n="79" d="100"/>
          <a:sy n="79" d="100"/>
        </p:scale>
        <p:origin x="90" y="1140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279375" y="1338763"/>
            <a:ext cx="6285300" cy="195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279375" y="3457638"/>
            <a:ext cx="6285300" cy="34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55980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11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E80667D-8514-4EAF-161D-7672A1354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92286"/>
              </p:ext>
            </p:extLst>
          </p:nvPr>
        </p:nvGraphicFramePr>
        <p:xfrm>
          <a:off x="106136" y="902643"/>
          <a:ext cx="8931728" cy="359505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827596">
                  <a:extLst>
                    <a:ext uri="{9D8B030D-6E8A-4147-A177-3AD203B41FA5}">
                      <a16:colId xmlns:a16="http://schemas.microsoft.com/office/drawing/2014/main" val="3115177807"/>
                    </a:ext>
                  </a:extLst>
                </a:gridCol>
                <a:gridCol w="4104132">
                  <a:extLst>
                    <a:ext uri="{9D8B030D-6E8A-4147-A177-3AD203B41FA5}">
                      <a16:colId xmlns:a16="http://schemas.microsoft.com/office/drawing/2014/main" val="370872926"/>
                    </a:ext>
                  </a:extLst>
                </a:gridCol>
              </a:tblGrid>
              <a:tr h="337023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2800" b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RELATIVE CLAUSES REFERRING TO A WHOLE SENTENCE</a:t>
                      </a:r>
                      <a:endParaRPr lang="en-US" sz="2800" b="1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948041"/>
                  </a:ext>
                </a:extLst>
              </a:tr>
              <a:tr h="246332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We use a non-defining relative clause to refer to all the information in the previous clause. This type of clause is introduced with the relative pronoun </a:t>
                      </a:r>
                      <a:r>
                        <a:rPr lang="en-US" sz="3200" i="1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 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 err="1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Eg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indent="-1270">
                        <a:lnSpc>
                          <a:spcPct val="107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More and more people are interested in recycling nowadays, </a:t>
                      </a:r>
                      <a:r>
                        <a:rPr lang="en-US" sz="3200" u="sng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which is good for the environment</a:t>
                      </a:r>
                      <a:r>
                        <a:rPr lang="en-US" sz="3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868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981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E0372EC-0997-D5A5-6F07-FE132BA05685}"/>
              </a:ext>
            </a:extLst>
          </p:cNvPr>
          <p:cNvSpPr txBox="1"/>
          <p:nvPr/>
        </p:nvSpPr>
        <p:spPr>
          <a:xfrm>
            <a:off x="426371" y="1459503"/>
            <a:ext cx="81860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Many people have now started to care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environment.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future of our planet depends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how we deal with climate change.</a:t>
            </a:r>
          </a:p>
          <a:p>
            <a:pPr algn="just"/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We should work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some solutions to reducing plastic pollution.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My sister is responsible for looking </a:t>
            </a:r>
            <a:r>
              <a:rPr lang="en-US" sz="2800" b="0" i="0" dirty="0">
                <a:solidFill>
                  <a:srgbClr val="6D6E71"/>
                </a:solidFill>
                <a:effectLst/>
                <a:cs typeface="Times New Roman" panose="02020603050405020304" pitchFamily="18" charset="0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 plants at home.</a:t>
            </a:r>
            <a:r>
              <a:rPr lang="en-US" sz="28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80684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sentences with the suitable prepositions.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080379" y="1467513"/>
            <a:ext cx="142149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6651458" y="2310140"/>
            <a:ext cx="857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4303326" y="3179488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6306692" y="4023937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cs typeface="Times New Roman" panose="02020603050405020304" pitchFamily="18" charset="0"/>
              </a:rPr>
              <a:t>after</a:t>
            </a:r>
            <a:endParaRPr lang="en-US" sz="28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58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380138" y="1436673"/>
            <a:ext cx="836739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E45A83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Plastic takes hundreds of years to decompose in the ground. This explains why it is harmful to the environment.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>
                <a:solidFill>
                  <a:srgbClr val="000000"/>
                </a:solidFill>
                <a:sym typeface="Wingdings" panose="05000000000000000000" pitchFamily="2" charset="2"/>
              </a:rPr>
              <a:t>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 Plastic takes hundreds of years to decompose in the ground, </a:t>
            </a:r>
            <a:r>
              <a:rPr lang="en-US" sz="3200" b="0" i="0" dirty="0">
                <a:solidFill>
                  <a:srgbClr val="6D6E71"/>
                </a:solidFill>
                <a:effectLst/>
              </a:rPr>
              <a:t>______________________</a:t>
            </a:r>
            <a:r>
              <a:rPr lang="en-US" sz="3200" dirty="0">
                <a:solidFill>
                  <a:srgbClr val="000000"/>
                </a:solidFill>
              </a:rPr>
              <a:t>_____</a:t>
            </a:r>
          </a:p>
          <a:p>
            <a:r>
              <a:rPr lang="en-US" sz="3200" dirty="0">
                <a:solidFill>
                  <a:srgbClr val="000000"/>
                </a:solidFill>
              </a:rPr>
              <a:t>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2767585" y="3406443"/>
            <a:ext cx="58947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(explains why it) is harmful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AABE3A-9A91-A9B5-6EFE-6D41E39D1B19}"/>
              </a:ext>
            </a:extLst>
          </p:cNvPr>
          <p:cNvSpPr txBox="1"/>
          <p:nvPr/>
        </p:nvSpPr>
        <p:spPr>
          <a:xfrm>
            <a:off x="380138" y="3929663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to the environment</a:t>
            </a:r>
            <a:r>
              <a:rPr lang="en-US" sz="3000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 </a:t>
            </a:r>
            <a:endParaRPr lang="en-US" sz="3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4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E45983"/>
                </a:solidFill>
              </a:rPr>
              <a:t>2. </a:t>
            </a:r>
            <a:r>
              <a:rPr lang="en-US" sz="3000" dirty="0"/>
              <a:t>Public transport does not pollute the air as much as private vehicles. That’s why more people should consider using it. </a:t>
            </a:r>
          </a:p>
          <a:p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dirty="0"/>
              <a:t>Public transport does not pollute the air as much as private vehicles, ___________________________</a:t>
            </a:r>
          </a:p>
          <a:p>
            <a:r>
              <a:rPr lang="en-US" sz="3000" b="0" i="0" dirty="0">
                <a:solidFill>
                  <a:srgbClr val="000000"/>
                </a:solidFill>
                <a:effectLst/>
                <a:latin typeface="UTM-Avo"/>
              </a:rPr>
              <a:t>__________________________________________.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3571907" y="3358823"/>
            <a:ext cx="49015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why more people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33D83F-7290-CDB7-718A-8ED58B2F9034}"/>
              </a:ext>
            </a:extLst>
          </p:cNvPr>
          <p:cNvSpPr txBox="1"/>
          <p:nvPr/>
        </p:nvSpPr>
        <p:spPr>
          <a:xfrm>
            <a:off x="445470" y="3824015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should consider using it.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57275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44A9232-A37B-7908-7E5F-F71ADFA8ED60}"/>
              </a:ext>
            </a:extLst>
          </p:cNvPr>
          <p:cNvSpPr txBox="1"/>
          <p:nvPr/>
        </p:nvSpPr>
        <p:spPr>
          <a:xfrm>
            <a:off x="426371" y="1516502"/>
            <a:ext cx="8383724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E45A83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school. The teacher encourages this.</a:t>
            </a:r>
            <a:r>
              <a:rPr lang="en-US" sz="3000" dirty="0"/>
              <a:t> </a:t>
            </a:r>
            <a:br>
              <a:rPr lang="en-US" sz="3000" dirty="0"/>
            </a:br>
            <a:r>
              <a:rPr lang="en-US" sz="3000" dirty="0">
                <a:sym typeface="Wingdings" panose="05000000000000000000" pitchFamily="2" charset="2"/>
              </a:rPr>
              <a:t> 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All students work very hard to help clean up the school, ___________________________________</a:t>
            </a:r>
          </a:p>
          <a:p>
            <a:r>
              <a:rPr lang="en-US" sz="3000" dirty="0">
                <a:solidFill>
                  <a:srgbClr val="000000"/>
                </a:solidFill>
              </a:rPr>
              <a:t>_________________________________________.</a:t>
            </a:r>
            <a:endParaRPr lang="en-US" sz="3000" b="0" i="0" dirty="0">
              <a:solidFill>
                <a:srgbClr val="000000"/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Combine the sentences using relative clauses.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D1416-5E71-E12E-F89C-0FE7D799CD43}"/>
              </a:ext>
            </a:extLst>
          </p:cNvPr>
          <p:cNvSpPr txBox="1"/>
          <p:nvPr/>
        </p:nvSpPr>
        <p:spPr>
          <a:xfrm>
            <a:off x="1657763" y="2847925"/>
            <a:ext cx="6218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which is encouraged by the teacher/</a:t>
            </a:r>
            <a:endParaRPr lang="en-US" sz="3000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347A52-647A-A21D-87B8-8EF04F83AC86}"/>
              </a:ext>
            </a:extLst>
          </p:cNvPr>
          <p:cNvSpPr txBox="1"/>
          <p:nvPr/>
        </p:nvSpPr>
        <p:spPr>
          <a:xfrm>
            <a:off x="519066" y="3352392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kern="0" dirty="0">
                <a:solidFill>
                  <a:srgbClr val="C00000"/>
                </a:solidFill>
                <a:ea typeface="Times New Roman" panose="02020603050405020304" pitchFamily="18" charset="0"/>
              </a:rPr>
              <a:t>the teacher encourages.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3708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65983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57963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28997" y="637500"/>
            <a:ext cx="78333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Talk about green things and activities you and your family often do. Use verbs with prepositions or phrasal verbs, and relative clauses referring to the whole sentence.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68AA99-C50F-93C9-701C-95FB02E6C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37"/>
          <a:stretch/>
        </p:blipFill>
        <p:spPr>
          <a:xfrm>
            <a:off x="2316805" y="1837829"/>
            <a:ext cx="4534696" cy="316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421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9688" y="809054"/>
            <a:ext cx="59602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819688" y="1512795"/>
            <a:ext cx="7593030" cy="3257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What have you learnt today?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Diphthongs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ɪə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/,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 and /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Some lexical items about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green living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Verbs with prepositions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Relative clauses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B0EAB4-78BD-F7BA-E394-C2C18E24C899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37C64C-20A2-6617-FE38-50A2FD8817E7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4461" y="1722849"/>
            <a:ext cx="7512789" cy="2153228"/>
          </a:xfrm>
          <a:noFill/>
        </p:spPr>
        <p:txBody>
          <a:bodyPr anchor="t"/>
          <a:lstStyle/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  <a:cs typeface="Arial" panose="020B0604020202020204" pitchFamily="34" charset="0"/>
              </a:rPr>
              <a:t>Do exercises in the workbook.</a:t>
            </a:r>
          </a:p>
          <a:p>
            <a:pPr marL="361950" indent="-257175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  <a:cs typeface="Arial" panose="020B0604020202020204" pitchFamily="34" charset="0"/>
              </a:rPr>
              <a:t>Prepare for Lesson 3 - Reading.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4465" y="896700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095" y="824965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050" y="824965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0F36ED-74DE-0CFE-97FD-C71AA2DD16C3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51D2DB-E75B-D37D-4EDA-252D5D470B1A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64"/>
            <a:ext cx="9144000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5908B9-EDE1-2082-96AA-C408C5B7D2F3}"/>
              </a:ext>
            </a:extLst>
          </p:cNvPr>
          <p:cNvSpPr/>
          <p:nvPr/>
        </p:nvSpPr>
        <p:spPr>
          <a:xfrm>
            <a:off x="2234536" y="45592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AFDD17D-ADB1-C341-5DAE-EF1B9D38F07F}"/>
              </a:ext>
            </a:extLst>
          </p:cNvPr>
          <p:cNvGrpSpPr/>
          <p:nvPr/>
        </p:nvGrpSpPr>
        <p:grpSpPr>
          <a:xfrm>
            <a:off x="0" y="0"/>
            <a:ext cx="9144000" cy="1706851"/>
            <a:chOff x="0" y="-15861"/>
            <a:chExt cx="12192000" cy="194042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BD2588C-06FB-52F4-2D7E-598D8B5A867E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A493C6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07123313-572D-B82E-F111-A1B1966A8D75}"/>
                </a:ext>
              </a:extLst>
            </p:cNvPr>
            <p:cNvSpPr/>
            <p:nvPr/>
          </p:nvSpPr>
          <p:spPr>
            <a:xfrm>
              <a:off x="481381" y="-15861"/>
              <a:ext cx="2769819" cy="1940426"/>
            </a:xfrm>
            <a:prstGeom prst="parallelogram">
              <a:avLst/>
            </a:prstGeom>
            <a:solidFill>
              <a:srgbClr val="E45983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UTMFacebookK&amp;TBold"/>
                  <a:cs typeface="Times New Roman" panose="02020603050405020304" pitchFamily="18" charset="0"/>
                </a:rPr>
                <a:t>Unit 3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D56C823-4DD3-2744-17E1-A46C7290D96B}"/>
              </a:ext>
            </a:extLst>
          </p:cNvPr>
          <p:cNvSpPr txBox="1"/>
          <p:nvPr/>
        </p:nvSpPr>
        <p:spPr>
          <a:xfrm>
            <a:off x="2438400" y="418267"/>
            <a:ext cx="5319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rgbClr val="FFFFFF"/>
                </a:solidFill>
                <a:effectLst/>
                <a:latin typeface="UTMFacebookK&amp;TBold"/>
              </a:rPr>
              <a:t>GREEN LIVING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2A0F45-146A-8BFF-6553-20D992E76B42}"/>
              </a:ext>
            </a:extLst>
          </p:cNvPr>
          <p:cNvSpPr/>
          <p:nvPr/>
        </p:nvSpPr>
        <p:spPr>
          <a:xfrm>
            <a:off x="3625335" y="2163614"/>
            <a:ext cx="4506662" cy="627454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UTMFacebookK&amp;TBold"/>
              </a:rPr>
              <a:t>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E5C951-EDAC-510B-E774-D91A675B9038}"/>
              </a:ext>
            </a:extLst>
          </p:cNvPr>
          <p:cNvSpPr/>
          <p:nvPr/>
        </p:nvSpPr>
        <p:spPr>
          <a:xfrm>
            <a:off x="1399718" y="2184953"/>
            <a:ext cx="2082254" cy="606115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671446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731771" y="683050"/>
            <a:ext cx="1647697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1295" y="1533142"/>
            <a:ext cx="2002561" cy="49155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PRONUNCIATION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36873" y="2416028"/>
            <a:ext cx="1706272" cy="532654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VOCABULARY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05769" y="739280"/>
            <a:ext cx="3659537" cy="52445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Kim’s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05769" y="1400757"/>
            <a:ext cx="3659538" cy="640786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1: Listen and repeat.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</a:rPr>
              <a:t>Task 2: Underline the words.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505771" y="2178565"/>
            <a:ext cx="3659539" cy="954508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Match each word with its meaning.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Complete the sentences.</a:t>
            </a:r>
          </a:p>
        </p:txBody>
      </p:sp>
      <p:cxnSp>
        <p:nvCxnSpPr>
          <p:cNvPr id="28" name="Curved Connector 27"/>
          <p:cNvCxnSpPr>
            <a:cxnSpLocks/>
            <a:stCxn id="22" idx="3"/>
            <a:endCxn id="23" idx="0"/>
          </p:cNvCxnSpPr>
          <p:nvPr/>
        </p:nvCxnSpPr>
        <p:spPr>
          <a:xfrm>
            <a:off x="2379468" y="928826"/>
            <a:ext cx="663108" cy="60431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cxnSpLocks/>
            <a:stCxn id="23" idx="1"/>
            <a:endCxn id="24" idx="0"/>
          </p:cNvCxnSpPr>
          <p:nvPr/>
        </p:nvCxnSpPr>
        <p:spPr>
          <a:xfrm rot="10800000" flipV="1">
            <a:off x="1490009" y="1778918"/>
            <a:ext cx="551286" cy="637110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1940444" y="3498048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GRAMMAR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5769" y="4404220"/>
            <a:ext cx="3659537" cy="513722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26206" indent="-126206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1555622" y="3747854"/>
            <a:ext cx="384823" cy="670476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600905" y="4418330"/>
            <a:ext cx="1909431" cy="499612"/>
          </a:xfrm>
          <a:prstGeom prst="roundRect">
            <a:avLst/>
          </a:prstGeom>
          <a:solidFill>
            <a:srgbClr val="659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Gothic Std B" panose="020B0800000000000000" pitchFamily="34" charset="-128"/>
              </a:rPr>
              <a:t>CONSOLIDATION</a:t>
            </a:r>
            <a:endParaRPr lang="en-GB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2343145" y="2682355"/>
            <a:ext cx="552015" cy="815693"/>
          </a:xfrm>
          <a:prstGeom prst="curvedConnector2">
            <a:avLst/>
          </a:prstGeom>
          <a:ln w="38100">
            <a:solidFill>
              <a:srgbClr val="A493C6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05770" y="3270094"/>
            <a:ext cx="3659537" cy="997105"/>
          </a:xfrm>
          <a:prstGeom prst="rect">
            <a:avLst/>
          </a:prstGeom>
          <a:solidFill>
            <a:srgbClr val="D0DE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Complete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Combine the sentences.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Talk about green things.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233064" y="230514"/>
            <a:ext cx="2256946" cy="338921"/>
          </a:xfrm>
          <a:prstGeom prst="rect">
            <a:avLst/>
          </a:prstGeom>
          <a:solidFill>
            <a:srgbClr val="E45983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Facebook K&amp;T" panose="02040603050506020204" pitchFamily="18" charset="0"/>
              </a:rPr>
              <a:t>LANGUAGE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692057" y="239901"/>
            <a:ext cx="1415556" cy="329534"/>
          </a:xfrm>
          <a:prstGeom prst="rect">
            <a:avLst/>
          </a:prstGeom>
          <a:solidFill>
            <a:srgbClr val="F7D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E45983"/>
                </a:solidFill>
                <a:latin typeface="Bookman Old Style" pitchFamily="18" charset="0"/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72E14D-3F13-6EFE-8EB9-7B219328EE7C}"/>
              </a:ext>
            </a:extLst>
          </p:cNvPr>
          <p:cNvSpPr txBox="1"/>
          <p:nvPr/>
        </p:nvSpPr>
        <p:spPr>
          <a:xfrm>
            <a:off x="3560578" y="686080"/>
            <a:ext cx="290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E45983"/>
                </a:solidFill>
                <a:cs typeface="Times New Roman" panose="02020603050405020304" pitchFamily="18" charset="0"/>
              </a:rPr>
              <a:t>KIM’S GAME</a:t>
            </a:r>
          </a:p>
        </p:txBody>
      </p:sp>
      <p:pic>
        <p:nvPicPr>
          <p:cNvPr id="3" name="Picture 2" descr="Premium Vector | Colorful ear cartoon art isolated vector illustration">
            <a:extLst>
              <a:ext uri="{FF2B5EF4-FFF2-40B4-BE49-F238E27FC236}">
                <a16:creationId xmlns:a16="http://schemas.microsoft.com/office/drawing/2014/main" id="{A99E66E4-B46F-A179-3182-AD3CEC6777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8" t="12142" r="14989" b="13083"/>
          <a:stretch/>
        </p:blipFill>
        <p:spPr bwMode="auto">
          <a:xfrm>
            <a:off x="4146865" y="1349464"/>
            <a:ext cx="1644335" cy="18252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How Can You Tell if a Pear is Ripe? | Food Network Healthy Eats: Recipes,  Ideas, and Food News | Food Network">
            <a:extLst>
              <a:ext uri="{FF2B5EF4-FFF2-40B4-BE49-F238E27FC236}">
                <a16:creationId xmlns:a16="http://schemas.microsoft.com/office/drawing/2014/main" id="{03C08918-FE2E-9BC5-57B8-5B919EAF6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94" y="3262004"/>
            <a:ext cx="1858419" cy="1858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rown Wooden Armless Chair">
            <a:extLst>
              <a:ext uri="{FF2B5EF4-FFF2-40B4-BE49-F238E27FC236}">
                <a16:creationId xmlns:a16="http://schemas.microsoft.com/office/drawing/2014/main" id="{209822F8-34A7-96CA-6579-5111E112B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80" y="3323044"/>
            <a:ext cx="1736340" cy="1736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White-tailed deer | Habitat, Diet &amp; Adaptations | Britannica">
            <a:extLst>
              <a:ext uri="{FF2B5EF4-FFF2-40B4-BE49-F238E27FC236}">
                <a16:creationId xmlns:a16="http://schemas.microsoft.com/office/drawing/2014/main" id="{85FE4E26-2E9C-F2EE-EBAE-6B899CAAE3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96" y="1018677"/>
            <a:ext cx="1736339" cy="2146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oral - Staircase - St Lucia (13 steps - Stair Nose only) 1250mm x 300mm x  6mm">
            <a:extLst>
              <a:ext uri="{FF2B5EF4-FFF2-40B4-BE49-F238E27FC236}">
                <a16:creationId xmlns:a16="http://schemas.microsoft.com/office/drawing/2014/main" id="{43178E41-2606-2AE8-9F2E-BB4C3CF2B5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42" y="1018677"/>
            <a:ext cx="2002695" cy="200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7EAFE3-2A4D-F5E8-6E89-D593A90903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715" y="3218847"/>
            <a:ext cx="2785454" cy="185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985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63737" y="708710"/>
            <a:ext cx="7659406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Listen and repeat. Then </a:t>
            </a:r>
            <a:r>
              <a:rPr lang="en-US" b="1" dirty="0" err="1"/>
              <a:t>practise</a:t>
            </a:r>
            <a:r>
              <a:rPr lang="en-US" b="1" dirty="0"/>
              <a:t> saying the words. 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4A95AA46-9C69-FB0A-8528-7EDA56D6ECDF}"/>
              </a:ext>
            </a:extLst>
          </p:cNvPr>
          <p:cNvSpPr/>
          <p:nvPr/>
        </p:nvSpPr>
        <p:spPr>
          <a:xfrm>
            <a:off x="403741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BFEA0-4F6C-1194-4925-824E850014EE}"/>
              </a:ext>
            </a:extLst>
          </p:cNvPr>
          <p:cNvSpPr txBox="1"/>
          <p:nvPr/>
        </p:nvSpPr>
        <p:spPr>
          <a:xfrm>
            <a:off x="426371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A61836-D713-1E2D-7C2E-02813E343B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096" y="1816608"/>
            <a:ext cx="8841808" cy="2446919"/>
          </a:xfrm>
          <a:prstGeom prst="rect">
            <a:avLst/>
          </a:prstGeom>
        </p:spPr>
      </p:pic>
      <p:pic>
        <p:nvPicPr>
          <p:cNvPr id="10" name="Track 16">
            <a:hlinkClick r:id="" action="ppaction://media"/>
            <a:extLst>
              <a:ext uri="{FF2B5EF4-FFF2-40B4-BE49-F238E27FC236}">
                <a16:creationId xmlns:a16="http://schemas.microsoft.com/office/drawing/2014/main" id="{C61B76D8-2A69-12F5-8F1A-08D5F0564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75463" y="125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57022" y="738821"/>
            <a:ext cx="8486978" cy="659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/>
              <a:t>Underline the words that contain the /</a:t>
            </a:r>
            <a:r>
              <a:rPr lang="en-US" sz="2400" b="1" dirty="0" err="1"/>
              <a:t>ɪə</a:t>
            </a:r>
            <a:r>
              <a:rPr lang="en-US" sz="2400" b="1" dirty="0"/>
              <a:t>/, /</a:t>
            </a:r>
            <a:r>
              <a:rPr lang="en-US" sz="2400" b="1" dirty="0" err="1"/>
              <a:t>eə</a:t>
            </a:r>
            <a:r>
              <a:rPr lang="en-US" sz="2400" b="1" dirty="0"/>
              <a:t>/ and /</a:t>
            </a:r>
            <a:r>
              <a:rPr lang="en-US" sz="2400" b="1" dirty="0" err="1"/>
              <a:t>ʊə</a:t>
            </a:r>
            <a:r>
              <a:rPr lang="en-US" sz="2400" b="1" dirty="0"/>
              <a:t>/ sounds. </a:t>
            </a:r>
            <a:endParaRPr lang="en-US" sz="2400" b="1" dirty="0"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021C4CE-07D8-69B4-38C3-6DA2C1C94B7D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EB7AED-E3AA-74AD-FB36-652E860E19A6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PRONUNCIATION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05CBE6-7AAA-2D3C-3374-95CD7A8B5066}"/>
              </a:ext>
            </a:extLst>
          </p:cNvPr>
          <p:cNvSpPr txBox="1"/>
          <p:nvPr/>
        </p:nvSpPr>
        <p:spPr>
          <a:xfrm>
            <a:off x="280067" y="1523731"/>
            <a:ext cx="865413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1.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There are many volunteers here to help clean up the beach.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2.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Ecotourism encourages tourists to develop </a:t>
            </a:r>
          </a:p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eco-friendly habits when travelling.</a:t>
            </a:r>
          </a:p>
          <a:p>
            <a:pPr algn="just"/>
            <a:r>
              <a:rPr lang="en-US" sz="3200" b="1" i="0" dirty="0">
                <a:solidFill>
                  <a:srgbClr val="E45A83"/>
                </a:solidFill>
                <a:effectLst/>
                <a:cs typeface="Times New Roman" panose="02020603050405020304" pitchFamily="18" charset="0"/>
              </a:rPr>
              <a:t>3. </a:t>
            </a:r>
            <a:r>
              <a:rPr lang="en-US" sz="3200" b="0" i="0" dirty="0">
                <a:solidFill>
                  <a:srgbClr val="000000"/>
                </a:solidFill>
                <a:effectLst/>
                <a:cs typeface="Times New Roman" panose="02020603050405020304" pitchFamily="18" charset="0"/>
              </a:rPr>
              <a:t>It is clear that not all people are aware of the negative impact of their daily habits on the environment.</a:t>
            </a:r>
            <a:r>
              <a:rPr lang="en-US" sz="32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DBA25342-A855-E8DC-2EEA-9321161C60BD}"/>
              </a:ext>
            </a:extLst>
          </p:cNvPr>
          <p:cNvSpPr/>
          <p:nvPr/>
        </p:nvSpPr>
        <p:spPr>
          <a:xfrm>
            <a:off x="257437" y="879973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CF075-9F4A-C645-3950-CB07F3C610B4}"/>
              </a:ext>
            </a:extLst>
          </p:cNvPr>
          <p:cNvSpPr txBox="1"/>
          <p:nvPr/>
        </p:nvSpPr>
        <p:spPr>
          <a:xfrm>
            <a:off x="280067" y="808238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Track 17">
            <a:hlinkClick r:id="" action="ppaction://media"/>
            <a:extLst>
              <a:ext uri="{FF2B5EF4-FFF2-40B4-BE49-F238E27FC236}">
                <a16:creationId xmlns:a16="http://schemas.microsoft.com/office/drawing/2014/main" id="{B3722CCA-3196-8E40-38D1-A50B96810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54262" y="83182"/>
            <a:ext cx="609600" cy="6096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9F7E97-FEE0-8881-B4C4-198DCDED22F6}"/>
              </a:ext>
            </a:extLst>
          </p:cNvPr>
          <p:cNvCxnSpPr>
            <a:cxnSpLocks/>
          </p:cNvCxnSpPr>
          <p:nvPr/>
        </p:nvCxnSpPr>
        <p:spPr>
          <a:xfrm>
            <a:off x="768096" y="1987296"/>
            <a:ext cx="98755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3A9B8FA-57D8-297B-E9E9-10801F1AADF7}"/>
              </a:ext>
            </a:extLst>
          </p:cNvPr>
          <p:cNvCxnSpPr>
            <a:cxnSpLocks/>
          </p:cNvCxnSpPr>
          <p:nvPr/>
        </p:nvCxnSpPr>
        <p:spPr>
          <a:xfrm>
            <a:off x="3407664" y="1993392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AD82427-7136-7706-020B-CAE5D54FFE0C}"/>
              </a:ext>
            </a:extLst>
          </p:cNvPr>
          <p:cNvCxnSpPr>
            <a:cxnSpLocks/>
          </p:cNvCxnSpPr>
          <p:nvPr/>
        </p:nvCxnSpPr>
        <p:spPr>
          <a:xfrm>
            <a:off x="5291328" y="1999488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37AEC50-A451-45D8-B52D-5D41D33BFA21}"/>
              </a:ext>
            </a:extLst>
          </p:cNvPr>
          <p:cNvCxnSpPr>
            <a:cxnSpLocks/>
          </p:cNvCxnSpPr>
          <p:nvPr/>
        </p:nvCxnSpPr>
        <p:spPr>
          <a:xfrm>
            <a:off x="768096" y="2987040"/>
            <a:ext cx="183489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ADF452-D296-6BF0-65AE-7DF767F02536}"/>
              </a:ext>
            </a:extLst>
          </p:cNvPr>
          <p:cNvCxnSpPr>
            <a:cxnSpLocks/>
          </p:cNvCxnSpPr>
          <p:nvPr/>
        </p:nvCxnSpPr>
        <p:spPr>
          <a:xfrm>
            <a:off x="4639056" y="2987040"/>
            <a:ext cx="132283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8F087E-9EE1-E3E6-9F0D-D55C1D56DD02}"/>
              </a:ext>
            </a:extLst>
          </p:cNvPr>
          <p:cNvCxnSpPr>
            <a:cxnSpLocks/>
          </p:cNvCxnSpPr>
          <p:nvPr/>
        </p:nvCxnSpPr>
        <p:spPr>
          <a:xfrm>
            <a:off x="1615440" y="3944112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425D9E8-451F-A479-7235-CAC3EB8FB476}"/>
              </a:ext>
            </a:extLst>
          </p:cNvPr>
          <p:cNvCxnSpPr>
            <a:cxnSpLocks/>
          </p:cNvCxnSpPr>
          <p:nvPr/>
        </p:nvCxnSpPr>
        <p:spPr>
          <a:xfrm>
            <a:off x="6638544" y="3938016"/>
            <a:ext cx="103022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BAE98D-95EA-CA90-BB20-DAE9DE1DEA3A}"/>
              </a:ext>
            </a:extLst>
          </p:cNvPr>
          <p:cNvCxnSpPr>
            <a:cxnSpLocks/>
          </p:cNvCxnSpPr>
          <p:nvPr/>
        </p:nvCxnSpPr>
        <p:spPr>
          <a:xfrm>
            <a:off x="4126992" y="4419600"/>
            <a:ext cx="804672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9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403741" y="794629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26371" y="722894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803326" y="769060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Match each word with its meaning.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7339699" y="1619647"/>
            <a:ext cx="12120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e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361475" y="2106787"/>
            <a:ext cx="1190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7342423" y="2602087"/>
            <a:ext cx="12744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3. d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7356034" y="3170865"/>
            <a:ext cx="13856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3600" b="1" kern="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7353313" y="3739645"/>
            <a:ext cx="1198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kern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c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F98805-C1AD-A3EC-C8D7-FB40C4A88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40" y="1272152"/>
            <a:ext cx="6563995" cy="37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9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EB6D7D9-D334-B685-B68A-5A4A484708FD}"/>
              </a:ext>
            </a:extLst>
          </p:cNvPr>
          <p:cNvSpPr txBox="1"/>
          <p:nvPr/>
        </p:nvSpPr>
        <p:spPr>
          <a:xfrm>
            <a:off x="221971" y="1085236"/>
            <a:ext cx="8996017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1.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should fix the leaking tap. It’s a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of clean water!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2.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Takeaway food includes a lot of unnecessary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such as single-use containers and plastic bags.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3.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We always try to buy food packed in recyclable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_________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4.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A creative way to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old greeting cards is to make gift tags and bookmarks.</a:t>
            </a:r>
          </a:p>
          <a:p>
            <a:r>
              <a:rPr lang="en-US" sz="2800" b="1" i="0" dirty="0">
                <a:solidFill>
                  <a:srgbClr val="E45A83"/>
                </a:solidFill>
                <a:effectLst/>
                <a:latin typeface="UTMAvoBold"/>
              </a:rPr>
              <a:t>5.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The waste in open </a:t>
            </a:r>
            <a:r>
              <a:rPr lang="en-US" sz="2800" b="0" i="0" dirty="0">
                <a:solidFill>
                  <a:srgbClr val="6D6E71"/>
                </a:solidFill>
                <a:effectLst/>
                <a:latin typeface="UTM-Avo"/>
              </a:rPr>
              <a:t>________ 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UTM-Avo"/>
              </a:rPr>
              <a:t>sites can release harmful gases into the atmosphere.</a:t>
            </a:r>
            <a:r>
              <a:rPr lang="en-US" sz="3600" dirty="0"/>
              <a:t> </a:t>
            </a:r>
            <a:endParaRPr lang="en-US" sz="3600" dirty="0"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917F6471-5CB6-11D2-4585-7632FA9F3B87}"/>
              </a:ext>
            </a:extLst>
          </p:cNvPr>
          <p:cNvSpPr/>
          <p:nvPr/>
        </p:nvSpPr>
        <p:spPr>
          <a:xfrm>
            <a:off x="379357" y="709285"/>
            <a:ext cx="376955" cy="376955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5E2CFB-B713-EF39-A01D-8A5AC43DF1BD}"/>
              </a:ext>
            </a:extLst>
          </p:cNvPr>
          <p:cNvSpPr txBox="1"/>
          <p:nvPr/>
        </p:nvSpPr>
        <p:spPr>
          <a:xfrm>
            <a:off x="401987" y="637550"/>
            <a:ext cx="3373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7BFE80-4B77-698E-BE4F-34EAF1232090}"/>
              </a:ext>
            </a:extLst>
          </p:cNvPr>
          <p:cNvSpPr/>
          <p:nvPr/>
        </p:nvSpPr>
        <p:spPr>
          <a:xfrm>
            <a:off x="778942" y="683716"/>
            <a:ext cx="7833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cs typeface="Times New Roman" panose="02020603050405020304" pitchFamily="18" charset="0"/>
              </a:rPr>
              <a:t>Complete the following sentences.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0320F7-47CD-2F53-E601-64F9465F3E68}"/>
              </a:ext>
            </a:extLst>
          </p:cNvPr>
          <p:cNvSpPr txBox="1"/>
          <p:nvPr/>
        </p:nvSpPr>
        <p:spPr>
          <a:xfrm>
            <a:off x="5761371" y="1103368"/>
            <a:ext cx="12263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waste 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4702E5-BB4D-8D9C-219C-CD160764620D}"/>
              </a:ext>
            </a:extLst>
          </p:cNvPr>
          <p:cNvSpPr txBox="1"/>
          <p:nvPr/>
        </p:nvSpPr>
        <p:spPr>
          <a:xfrm>
            <a:off x="7090978" y="1535866"/>
            <a:ext cx="18792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packaging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E0DF80-0C2B-1D81-D9B0-93069E1B93C8}"/>
              </a:ext>
            </a:extLst>
          </p:cNvPr>
          <p:cNvSpPr txBox="1"/>
          <p:nvPr/>
        </p:nvSpPr>
        <p:spPr>
          <a:xfrm>
            <a:off x="221971" y="2798712"/>
            <a:ext cx="2237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  <a:effectLst/>
                <a:ea typeface="Times New Roman" panose="02020603050405020304" pitchFamily="18" charset="0"/>
              </a:rPr>
              <a:t>containers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CCCF8A-CE2E-A21E-E6A9-D9B29DEE61B7}"/>
              </a:ext>
            </a:extLst>
          </p:cNvPr>
          <p:cNvSpPr txBox="1"/>
          <p:nvPr/>
        </p:nvSpPr>
        <p:spPr>
          <a:xfrm>
            <a:off x="3328046" y="3236498"/>
            <a:ext cx="12581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reuse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A70FCA-4681-0610-C35D-BE8FD2BF4AF2}"/>
              </a:ext>
            </a:extLst>
          </p:cNvPr>
          <p:cNvSpPr txBox="1"/>
          <p:nvPr/>
        </p:nvSpPr>
        <p:spPr>
          <a:xfrm>
            <a:off x="3449930" y="4070323"/>
            <a:ext cx="14302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rgbClr val="C00000"/>
                </a:solidFill>
              </a:rPr>
              <a:t>landfill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6D909A0-75C9-2667-AD15-19385FD17AA0}"/>
              </a:ext>
            </a:extLst>
          </p:cNvPr>
          <p:cNvSpPr/>
          <p:nvPr/>
        </p:nvSpPr>
        <p:spPr>
          <a:xfrm>
            <a:off x="0" y="1"/>
            <a:ext cx="9144000" cy="646742"/>
          </a:xfrm>
          <a:prstGeom prst="rect">
            <a:avLst/>
          </a:prstGeom>
          <a:solidFill>
            <a:srgbClr val="A493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C4E3F-0596-A8E5-A5EA-CACE507F817F}"/>
              </a:ext>
            </a:extLst>
          </p:cNvPr>
          <p:cNvSpPr txBox="1"/>
          <p:nvPr/>
        </p:nvSpPr>
        <p:spPr>
          <a:xfrm>
            <a:off x="380138" y="61968"/>
            <a:ext cx="3429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63082C4-EC0D-0549-A9A6-0E4D137790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905630"/>
              </p:ext>
            </p:extLst>
          </p:nvPr>
        </p:nvGraphicFramePr>
        <p:xfrm>
          <a:off x="380138" y="710292"/>
          <a:ext cx="8446869" cy="43586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09929">
                  <a:extLst>
                    <a:ext uri="{9D8B030D-6E8A-4147-A177-3AD203B41FA5}">
                      <a16:colId xmlns:a16="http://schemas.microsoft.com/office/drawing/2014/main" val="2619748073"/>
                    </a:ext>
                  </a:extLst>
                </a:gridCol>
                <a:gridCol w="4336940">
                  <a:extLst>
                    <a:ext uri="{9D8B030D-6E8A-4147-A177-3AD203B41FA5}">
                      <a16:colId xmlns:a16="http://schemas.microsoft.com/office/drawing/2014/main" val="1210065249"/>
                    </a:ext>
                  </a:extLst>
                </a:gridCol>
              </a:tblGrid>
              <a:tr h="326521">
                <a:tc gridSpan="2">
                  <a:txBody>
                    <a:bodyPr/>
                    <a:lstStyle/>
                    <a:p>
                      <a:pPr marL="0" marR="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VERBS WITH PREPOSITIONS</a:t>
                      </a:r>
                      <a:endParaRPr lang="en-US" sz="22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753146"/>
                  </a:ext>
                </a:extLst>
              </a:tr>
              <a:tr h="1191447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V + prep. + O: 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these two words is usually very similar to the original meaning of the verb.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about: ask, care, talk, think, learn,…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for: ask, apply, apologize, wait, prepare,…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V + to: introduce, refer, respond, listen, explain,…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431122"/>
                  </a:ext>
                </a:extLst>
              </a:tr>
              <a:tr h="1445668"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V + prep = a phrasal verb</a:t>
                      </a:r>
                    </a:p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The meaning of a phrasal verb is often very different from the original meaning of the main verb. Phrasal verbs use adverbs as well as prepositions.</a:t>
                      </a:r>
                      <a:endParaRPr lang="en-US" sz="2200" kern="1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-12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work out, carry out, turn on, turn off, look for, look after, look up,…</a:t>
                      </a:r>
                      <a:endParaRPr lang="en-US" sz="2200" kern="1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569754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351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2158</TotalTime>
  <Words>801</Words>
  <PresentationFormat>On-screen Show (16:9)</PresentationFormat>
  <Paragraphs>122</Paragraphs>
  <Slides>18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Adobe Gothic Std B</vt:lpstr>
      <vt:lpstr>Arial</vt:lpstr>
      <vt:lpstr>Bookman Old Style</vt:lpstr>
      <vt:lpstr>Calibri</vt:lpstr>
      <vt:lpstr>Calibri Light</vt:lpstr>
      <vt:lpstr>Montserrat Medium</vt:lpstr>
      <vt:lpstr>Myriad Pro</vt:lpstr>
      <vt:lpstr>Times New Roman</vt:lpstr>
      <vt:lpstr>UTM Facebook K&amp;T</vt:lpstr>
      <vt:lpstr>UTM-Avo</vt:lpstr>
      <vt:lpstr>UTMAvoBold</vt:lpstr>
      <vt:lpstr>UTMFacebookK&amp;TBold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2024-05-06T10:52:42Z</dcterms:modified>
</cp:coreProperties>
</file>