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304" r:id="rId3"/>
    <p:sldId id="302" r:id="rId4"/>
    <p:sldId id="292" r:id="rId5"/>
    <p:sldId id="301" r:id="rId6"/>
    <p:sldId id="368" r:id="rId7"/>
    <p:sldId id="335" r:id="rId8"/>
    <p:sldId id="314" r:id="rId9"/>
    <p:sldId id="333" r:id="rId10"/>
    <p:sldId id="346" r:id="rId11"/>
    <p:sldId id="352" r:id="rId12"/>
    <p:sldId id="316" r:id="rId13"/>
    <p:sldId id="354" r:id="rId14"/>
    <p:sldId id="349" r:id="rId15"/>
    <p:sldId id="353" r:id="rId16"/>
    <p:sldId id="327" r:id="rId17"/>
    <p:sldId id="369" r:id="rId18"/>
    <p:sldId id="356" r:id="rId19"/>
    <p:sldId id="342" r:id="rId20"/>
    <p:sldId id="357" r:id="rId21"/>
    <p:sldId id="358" r:id="rId22"/>
    <p:sldId id="362" r:id="rId23"/>
    <p:sldId id="361" r:id="rId24"/>
    <p:sldId id="367" r:id="rId25"/>
    <p:sldId id="350" r:id="rId26"/>
    <p:sldId id="363" r:id="rId27"/>
    <p:sldId id="364" r:id="rId28"/>
    <p:sldId id="365" r:id="rId29"/>
    <p:sldId id="345" r:id="rId30"/>
    <p:sldId id="315" r:id="rId31"/>
    <p:sldId id="366" r:id="rId32"/>
    <p:sldId id="331" r:id="rId33"/>
    <p:sldId id="328" r:id="rId34"/>
    <p:sldId id="329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7617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vi-VN" sz="1800" b="1" smtClean="0">
                <a:solidFill>
                  <a:schemeClr val="bg1"/>
                </a:solidFill>
              </a:rPr>
              <a:t>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26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477" y="875055"/>
            <a:ext cx="1062595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Listen to an English teacher and check your answers. </a:t>
            </a:r>
            <a:endParaRPr lang="en-US" sz="3200" i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55" y="34369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</a:rPr>
              <a:t>While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558" y="1974530"/>
            <a:ext cx="112650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1. The main character or actor is called the ______________.</a:t>
            </a:r>
            <a:br>
              <a:rPr lang="en-US" sz="3600"/>
            </a:br>
            <a:r>
              <a:rPr lang="en-US" sz="3600"/>
              <a:t>2. The ______________ is the place/time the movie happens.</a:t>
            </a:r>
            <a:br>
              <a:rPr lang="en-US" sz="3600"/>
            </a:br>
            <a:r>
              <a:rPr lang="en-US" sz="3600"/>
              <a:t>3. The story the movie tells is called the ______________.</a:t>
            </a:r>
            <a:br>
              <a:rPr lang="en-US" sz="3600"/>
            </a:br>
            <a:r>
              <a:rPr lang="en-US" sz="3600"/>
              <a:t>4. The ______________ gives your overall feelings. </a:t>
            </a:r>
            <a:br>
              <a:rPr lang="en-US" sz="3600"/>
            </a:b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096193" y="2469931"/>
            <a:ext cx="9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5046" y="3078119"/>
            <a:ext cx="152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23283" y="4077958"/>
            <a:ext cx="9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724" y="463201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67973" y="924177"/>
            <a:ext cx="2543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  <a:endParaRPr lang="en-US" sz="3200"/>
          </a:p>
        </p:txBody>
      </p:sp>
      <p:pic>
        <p:nvPicPr>
          <p:cNvPr id="11" name="CD1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9297" y="3794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2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1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4349" y="343690"/>
            <a:ext cx="1006751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</a:t>
            </a:r>
            <a:r>
              <a:rPr lang="en-US" sz="3600" i="1">
                <a:solidFill>
                  <a:srgbClr val="0070C0"/>
                </a:solidFill>
              </a:rPr>
              <a:t>. </a:t>
            </a:r>
            <a:r>
              <a:rPr lang="vi-VN" sz="3600" i="1" smtClean="0">
                <a:solidFill>
                  <a:srgbClr val="0070C0"/>
                </a:solidFill>
              </a:rPr>
              <a:t>           </a:t>
            </a:r>
            <a:r>
              <a:rPr lang="en-US" sz="3600" b="1" i="1" smtClean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466" y="278966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/>
              <a:t>1. The main character or actor is called the </a:t>
            </a:r>
            <a:r>
              <a:rPr lang="en-US" sz="3000" b="1" smtClean="0"/>
              <a:t>______________.</a:t>
            </a:r>
            <a:endParaRPr lang="en-US" sz="3000" b="1"/>
          </a:p>
        </p:txBody>
      </p:sp>
      <p:sp>
        <p:nvSpPr>
          <p:cNvPr id="4" name="Rectangle 3"/>
          <p:cNvSpPr/>
          <p:nvPr/>
        </p:nvSpPr>
        <p:spPr>
          <a:xfrm>
            <a:off x="6065863" y="2785626"/>
            <a:ext cx="6096000" cy="954107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r>
              <a:rPr lang="en-US" sz="2800" b="1"/>
              <a:t>2. The ______________ is the place/time the movie happens</a:t>
            </a:r>
            <a:r>
              <a:rPr lang="en-US" sz="2800" b="1" smtClean="0"/>
              <a:t>.</a:t>
            </a:r>
            <a:endParaRPr lang="en-US" sz="2800" b="1"/>
          </a:p>
        </p:txBody>
      </p:sp>
      <p:sp>
        <p:nvSpPr>
          <p:cNvPr id="5" name="Rectangle 4"/>
          <p:cNvSpPr/>
          <p:nvPr/>
        </p:nvSpPr>
        <p:spPr>
          <a:xfrm>
            <a:off x="6135039" y="5479176"/>
            <a:ext cx="6096000" cy="954107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r>
              <a:rPr lang="en-US" sz="2800" b="1" smtClean="0"/>
              <a:t>4</a:t>
            </a:r>
            <a:r>
              <a:rPr lang="en-US" sz="2800" b="1"/>
              <a:t>. The ______________ gives your overall feelings. 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26829" y="5451026"/>
            <a:ext cx="5939034" cy="954107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3. The story the movie tells is called the </a:t>
            </a:r>
            <a:r>
              <a:rPr lang="en-US" sz="2800" b="1" dirty="0" smtClean="0"/>
              <a:t>______________.</a:t>
            </a:r>
            <a:endParaRPr lang="en-US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81466" y="1274311"/>
            <a:ext cx="573307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Next, </a:t>
            </a:r>
            <a:r>
              <a:rPr lang="en-US" sz="2800" i="1" smtClean="0"/>
              <a:t>write</a:t>
            </a:r>
            <a:r>
              <a:rPr lang="vi-VN" sz="2800" i="1" smtClean="0"/>
              <a:t> </a:t>
            </a:r>
            <a:r>
              <a:rPr lang="en-US" sz="2800" i="1" smtClean="0"/>
              <a:t>about </a:t>
            </a:r>
            <a:r>
              <a:rPr lang="en-US" sz="2800" i="1"/>
              <a:t>the main character or </a:t>
            </a:r>
            <a:r>
              <a:rPr lang="en-US" sz="2800"/>
              <a:t>star </a:t>
            </a:r>
            <a:r>
              <a:rPr lang="en-US" sz="2800" i="1"/>
              <a:t>of the movie.</a:t>
            </a:r>
            <a:br>
              <a:rPr lang="en-US" sz="2800" i="1"/>
            </a:br>
            <a:r>
              <a:rPr lang="en-US" sz="2800" i="1"/>
              <a:t>For example, the star is Brad Pitt.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6096000" y="1228968"/>
            <a:ext cx="56727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Next, </a:t>
            </a:r>
            <a:r>
              <a:rPr lang="en-US" sz="2800" i="1" smtClean="0"/>
              <a:t>write</a:t>
            </a:r>
            <a:r>
              <a:rPr lang="vi-VN" sz="2800" i="1" smtClean="0"/>
              <a:t> </a:t>
            </a:r>
            <a:r>
              <a:rPr lang="en-US" sz="2800" i="1" smtClean="0"/>
              <a:t>about </a:t>
            </a:r>
            <a:r>
              <a:rPr lang="en-US" sz="2800" i="1"/>
              <a:t>the main character or </a:t>
            </a:r>
            <a:r>
              <a:rPr lang="en-US" sz="2800"/>
              <a:t>star </a:t>
            </a:r>
            <a:r>
              <a:rPr lang="en-US" sz="2800" i="1"/>
              <a:t>of the movie.</a:t>
            </a:r>
            <a:br>
              <a:rPr lang="en-US" sz="2800" i="1"/>
            </a:br>
            <a:r>
              <a:rPr lang="en-US" sz="2800" i="1"/>
              <a:t>For example, the star is Brad Pitt.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57129" y="3964722"/>
            <a:ext cx="573307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Next, </a:t>
            </a:r>
            <a:r>
              <a:rPr lang="en-US" sz="2800" i="1" smtClean="0"/>
              <a:t>write</a:t>
            </a:r>
            <a:r>
              <a:rPr lang="vi-VN" sz="2800" i="1" smtClean="0"/>
              <a:t> </a:t>
            </a:r>
            <a:r>
              <a:rPr lang="en-US" sz="2800" i="1" smtClean="0"/>
              <a:t>about </a:t>
            </a:r>
            <a:r>
              <a:rPr lang="en-US" sz="2800" i="1"/>
              <a:t>the main character or </a:t>
            </a:r>
            <a:r>
              <a:rPr lang="en-US" sz="2800"/>
              <a:t>star </a:t>
            </a:r>
            <a:r>
              <a:rPr lang="en-US" sz="2800" i="1"/>
              <a:t>of the movie.</a:t>
            </a:r>
            <a:br>
              <a:rPr lang="en-US" sz="2800" i="1"/>
            </a:br>
            <a:r>
              <a:rPr lang="en-US" sz="2800" i="1"/>
              <a:t>For example, the star is Brad Pitt.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6096000" y="3996407"/>
            <a:ext cx="573307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Next, </a:t>
            </a:r>
            <a:r>
              <a:rPr lang="en-US" sz="2800" i="1" smtClean="0"/>
              <a:t>write</a:t>
            </a:r>
            <a:r>
              <a:rPr lang="vi-VN" sz="2800" i="1" smtClean="0"/>
              <a:t> </a:t>
            </a:r>
            <a:r>
              <a:rPr lang="en-US" sz="2800" i="1" smtClean="0"/>
              <a:t>about </a:t>
            </a:r>
            <a:r>
              <a:rPr lang="en-US" sz="2800" i="1"/>
              <a:t>the main character or </a:t>
            </a:r>
            <a:r>
              <a:rPr lang="en-US" sz="2800"/>
              <a:t>star </a:t>
            </a:r>
            <a:r>
              <a:rPr lang="en-US" sz="2800" i="1"/>
              <a:t>of the movie.</a:t>
            </a:r>
            <a:br>
              <a:rPr lang="en-US" sz="2800" i="1"/>
            </a:br>
            <a:r>
              <a:rPr lang="en-US" sz="2800" i="1"/>
              <a:t>For example, the star is Brad Pitt.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848" y="3085670"/>
            <a:ext cx="9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3088" y="2594542"/>
            <a:ext cx="152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7365" y="5726373"/>
            <a:ext cx="9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0850" y="534838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55" y="34369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</a:rPr>
              <a:t>While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pic>
        <p:nvPicPr>
          <p:cNvPr id="16" name="CD1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4083" y="100110"/>
            <a:ext cx="649392" cy="6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1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3037" y="402388"/>
            <a:ext cx="1002262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instruction </a:t>
            </a:r>
            <a:r>
              <a:rPr lang="en-US" sz="32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</a:t>
            </a:r>
            <a:r>
              <a:rPr 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Underline the key </a:t>
            </a:r>
            <a:r>
              <a:rPr lang="en-US" sz="32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r>
              <a:rPr lang="vi-VN" sz="32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questions and options</a:t>
            </a:r>
            <a:r>
              <a:rPr lang="en-US" sz="3200" i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we going to do?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872" y="1944922"/>
            <a:ext cx="117111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b. Now, listen and circle the correct answers. </a:t>
            </a:r>
            <a:endParaRPr lang="vi-VN" sz="3200" b="1" dirty="0" smtClean="0"/>
          </a:p>
          <a:p>
            <a:r>
              <a:rPr lang="en-US" sz="3200" dirty="0" smtClean="0"/>
              <a:t>1. When </a:t>
            </a:r>
            <a:r>
              <a:rPr lang="en-US" sz="3200" dirty="0"/>
              <a:t>should you say what kind of movie it is?</a:t>
            </a:r>
            <a:br>
              <a:rPr lang="en-US" sz="3200" dirty="0"/>
            </a:br>
            <a:r>
              <a:rPr lang="en-US" sz="3200" dirty="0" smtClean="0"/>
              <a:t>     </a:t>
            </a:r>
            <a:r>
              <a:rPr lang="en-US" sz="3200" i="1" dirty="0" smtClean="0"/>
              <a:t>at </a:t>
            </a:r>
            <a:r>
              <a:rPr lang="en-US" sz="3200" i="1" dirty="0"/>
              <a:t>the start/in the </a:t>
            </a:r>
            <a:r>
              <a:rPr lang="en-US" sz="3200" i="1" dirty="0" smtClean="0"/>
              <a:t>middle</a:t>
            </a:r>
          </a:p>
          <a:p>
            <a:r>
              <a:rPr lang="en-US" sz="3200" i="1" dirty="0"/>
              <a:t/>
            </a:r>
            <a:br>
              <a:rPr lang="en-US" sz="3200" i="1" dirty="0"/>
            </a:br>
            <a:r>
              <a:rPr lang="en-US" sz="3200" dirty="0"/>
              <a:t>2. What does the teacher say you shouldn’t tell?</a:t>
            </a:r>
            <a:br>
              <a:rPr lang="en-US" sz="3200" dirty="0"/>
            </a:br>
            <a:r>
              <a:rPr lang="en-US" sz="3200" dirty="0" smtClean="0"/>
              <a:t>    </a:t>
            </a:r>
            <a:r>
              <a:rPr lang="en-US" sz="3200" i="1" dirty="0" smtClean="0"/>
              <a:t>the </a:t>
            </a:r>
            <a:r>
              <a:rPr lang="en-US" sz="3200" i="1" dirty="0"/>
              <a:t>ending/the </a:t>
            </a:r>
            <a:r>
              <a:rPr lang="en-US" sz="3200" i="1" dirty="0" smtClean="0"/>
              <a:t>surprise</a:t>
            </a:r>
          </a:p>
          <a:p>
            <a:r>
              <a:rPr lang="en-US" sz="3200" i="1" dirty="0"/>
              <a:t/>
            </a:r>
            <a:br>
              <a:rPr lang="en-US" sz="3200" i="1" dirty="0"/>
            </a:br>
            <a:r>
              <a:rPr lang="en-US" sz="3200" dirty="0"/>
              <a:t>3. What else does the teacher say to write about?</a:t>
            </a:r>
            <a:br>
              <a:rPr lang="en-US" sz="3200" dirty="0"/>
            </a:br>
            <a:r>
              <a:rPr lang="en-US" sz="3200" dirty="0" smtClean="0"/>
              <a:t>    </a:t>
            </a:r>
            <a:r>
              <a:rPr lang="en-US" sz="3200" i="1" dirty="0" smtClean="0"/>
              <a:t>music </a:t>
            </a:r>
            <a:r>
              <a:rPr lang="en-US" sz="3200" i="1" dirty="0"/>
              <a:t>and costumes/who would like the movie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61195" y="2916099"/>
            <a:ext cx="1019503" cy="10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513" y="3450085"/>
            <a:ext cx="11561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815245" y="4354853"/>
            <a:ext cx="614855" cy="5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87358" y="2905069"/>
            <a:ext cx="1037898" cy="10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731019" y="2890514"/>
            <a:ext cx="614855" cy="10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56684" y="2889824"/>
            <a:ext cx="5885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92213" y="3429000"/>
            <a:ext cx="614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529258" y="4876350"/>
            <a:ext cx="1166648" cy="5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66650" y="4336929"/>
            <a:ext cx="560782" cy="56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222125" y="4379955"/>
            <a:ext cx="14031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518339" y="4858846"/>
            <a:ext cx="1261241" cy="164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69564" y="6350615"/>
            <a:ext cx="11062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59982" y="5826545"/>
            <a:ext cx="77411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695906" y="6345360"/>
            <a:ext cx="1563414" cy="10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36436" y="6334935"/>
            <a:ext cx="495975" cy="8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59982" y="6324463"/>
            <a:ext cx="704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671357" y="5841605"/>
            <a:ext cx="953899" cy="8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921789" y="5826545"/>
            <a:ext cx="77411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886847" y="1450852"/>
            <a:ext cx="617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Listen and circle the correct </a:t>
            </a:r>
            <a:r>
              <a:rPr lang="en-US" sz="3200" i="1" smtClean="0">
                <a:solidFill>
                  <a:srgbClr val="FF0000"/>
                </a:solidFill>
              </a:rPr>
              <a:t>answers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2013037" y="2438365"/>
            <a:ext cx="794030" cy="6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731019" y="2424976"/>
            <a:ext cx="767409" cy="133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5425577" y="2424976"/>
            <a:ext cx="2488713" cy="19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166" y="743800"/>
            <a:ext cx="1071373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</a:t>
            </a:r>
            <a:r>
              <a:rPr lang="en-US" sz="3600" i="1">
                <a:solidFill>
                  <a:srgbClr val="0070C0"/>
                </a:solidFill>
              </a:rPr>
              <a:t>and circle the correct answers.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103" y="343690"/>
            <a:ext cx="206002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</a:rPr>
              <a:t>While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7410" y="1602316"/>
            <a:ext cx="117111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1. When </a:t>
            </a:r>
            <a:r>
              <a:rPr lang="en-US" sz="3600"/>
              <a:t>should you say what kind of movie it is?</a:t>
            </a:r>
            <a:br>
              <a:rPr lang="en-US" sz="3600"/>
            </a:br>
            <a:r>
              <a:rPr lang="en-US" sz="3600" smtClean="0"/>
              <a:t>     </a:t>
            </a:r>
            <a:r>
              <a:rPr lang="en-US" sz="3600" i="1" smtClean="0"/>
              <a:t>at </a:t>
            </a:r>
            <a:r>
              <a:rPr lang="en-US" sz="3600" i="1"/>
              <a:t>the start/in the </a:t>
            </a:r>
            <a:r>
              <a:rPr lang="en-US" sz="3600" i="1" smtClean="0"/>
              <a:t>middle</a:t>
            </a:r>
          </a:p>
          <a:p>
            <a:r>
              <a:rPr lang="en-US" sz="3600" i="1"/>
              <a:t/>
            </a:r>
            <a:br>
              <a:rPr lang="en-US" sz="3600" i="1"/>
            </a:br>
            <a:r>
              <a:rPr lang="en-US" sz="3600"/>
              <a:t>2. What does the teacher say you shouldn’t tell?</a:t>
            </a:r>
            <a:br>
              <a:rPr lang="en-US" sz="3600"/>
            </a:br>
            <a:r>
              <a:rPr lang="en-US" sz="3600" smtClean="0"/>
              <a:t>    </a:t>
            </a:r>
            <a:r>
              <a:rPr lang="en-US" sz="3600" i="1" smtClean="0"/>
              <a:t>the </a:t>
            </a:r>
            <a:r>
              <a:rPr lang="en-US" sz="3600" i="1"/>
              <a:t>ending/the </a:t>
            </a:r>
            <a:r>
              <a:rPr lang="en-US" sz="3600" i="1" smtClean="0"/>
              <a:t>surprise</a:t>
            </a:r>
          </a:p>
          <a:p>
            <a:r>
              <a:rPr lang="en-US" sz="3600" i="1"/>
              <a:t/>
            </a:r>
            <a:br>
              <a:rPr lang="en-US" sz="3600" i="1"/>
            </a:br>
            <a:r>
              <a:rPr lang="en-US" sz="3600"/>
              <a:t>3. What else does the teacher say to write about?</a:t>
            </a:r>
            <a:br>
              <a:rPr lang="en-US" sz="3600"/>
            </a:br>
            <a:r>
              <a:rPr lang="en-US" sz="3600" smtClean="0"/>
              <a:t>    </a:t>
            </a:r>
            <a:r>
              <a:rPr lang="en-US" sz="3600" i="1" smtClean="0"/>
              <a:t>music </a:t>
            </a:r>
            <a:r>
              <a:rPr lang="en-US" sz="3600" i="1"/>
              <a:t>and costumes/who would like the movie</a:t>
            </a:r>
            <a:r>
              <a:rPr lang="en-US" sz="3600"/>
              <a:t> </a:t>
            </a:r>
            <a:br>
              <a:rPr lang="en-US" sz="3600"/>
            </a:br>
            <a:endParaRPr lang="en-US" sz="3600"/>
          </a:p>
        </p:txBody>
      </p:sp>
      <p:pic>
        <p:nvPicPr>
          <p:cNvPr id="5" name="CD1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9902" y="343690"/>
            <a:ext cx="756745" cy="6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486" y="1413130"/>
            <a:ext cx="117111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1. When </a:t>
            </a:r>
            <a:r>
              <a:rPr lang="en-US" sz="3600"/>
              <a:t>should you say what kind of movie it is?</a:t>
            </a:r>
            <a:br>
              <a:rPr lang="en-US" sz="3600"/>
            </a:br>
            <a:r>
              <a:rPr lang="en-US" sz="3600" smtClean="0"/>
              <a:t>     </a:t>
            </a:r>
            <a:r>
              <a:rPr lang="en-US" sz="3600" i="1" smtClean="0"/>
              <a:t>at </a:t>
            </a:r>
            <a:r>
              <a:rPr lang="en-US" sz="3600" i="1"/>
              <a:t>the start/in the </a:t>
            </a:r>
            <a:r>
              <a:rPr lang="en-US" sz="3600" i="1" smtClean="0"/>
              <a:t>middle</a:t>
            </a:r>
          </a:p>
          <a:p>
            <a:r>
              <a:rPr lang="en-US" sz="3600" i="1"/>
              <a:t/>
            </a:r>
            <a:br>
              <a:rPr lang="en-US" sz="3600" i="1"/>
            </a:br>
            <a:r>
              <a:rPr lang="en-US" sz="3600"/>
              <a:t>2. What does the teacher say you shouldn’t tell?</a:t>
            </a:r>
            <a:br>
              <a:rPr lang="en-US" sz="3600"/>
            </a:br>
            <a:r>
              <a:rPr lang="en-US" sz="3600" smtClean="0"/>
              <a:t>    </a:t>
            </a:r>
            <a:r>
              <a:rPr lang="en-US" sz="3600" i="1" smtClean="0"/>
              <a:t>the </a:t>
            </a:r>
            <a:r>
              <a:rPr lang="en-US" sz="3600" i="1"/>
              <a:t>ending/the </a:t>
            </a:r>
            <a:r>
              <a:rPr lang="en-US" sz="3600" i="1" smtClean="0"/>
              <a:t>surprise</a:t>
            </a:r>
          </a:p>
          <a:p>
            <a:r>
              <a:rPr lang="en-US" sz="3600" i="1"/>
              <a:t/>
            </a:r>
            <a:br>
              <a:rPr lang="en-US" sz="3600" i="1"/>
            </a:br>
            <a:r>
              <a:rPr lang="en-US" sz="3600"/>
              <a:t>3. What else does the teacher say to write about?</a:t>
            </a:r>
            <a:br>
              <a:rPr lang="en-US" sz="3600"/>
            </a:br>
            <a:r>
              <a:rPr lang="en-US" sz="3600" smtClean="0"/>
              <a:t>    </a:t>
            </a:r>
            <a:r>
              <a:rPr lang="en-US" sz="3600" i="1" smtClean="0"/>
              <a:t>music </a:t>
            </a:r>
            <a:r>
              <a:rPr lang="en-US" sz="3600" i="1"/>
              <a:t>and costumes/who would like the movie</a:t>
            </a:r>
            <a:r>
              <a:rPr lang="en-US" sz="3600"/>
              <a:t> </a:t>
            </a:r>
            <a:br>
              <a:rPr lang="en-US" sz="3600"/>
            </a:br>
            <a:endParaRPr lang="en-US" sz="3600"/>
          </a:p>
        </p:txBody>
      </p:sp>
      <p:sp>
        <p:nvSpPr>
          <p:cNvPr id="4" name="Oval 3"/>
          <p:cNvSpPr/>
          <p:nvPr/>
        </p:nvSpPr>
        <p:spPr>
          <a:xfrm>
            <a:off x="1135117" y="2007476"/>
            <a:ext cx="2165131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03737" y="3657600"/>
            <a:ext cx="2165131" cy="62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81904" y="5171089"/>
            <a:ext cx="4750676" cy="90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103" y="343690"/>
            <a:ext cx="206002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</a:rPr>
              <a:t>While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217683" y="643786"/>
            <a:ext cx="97956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pic>
        <p:nvPicPr>
          <p:cNvPr id="9" name="CD1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7765" y="353848"/>
            <a:ext cx="749738" cy="6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2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144110" y="693656"/>
            <a:ext cx="98481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82" y="459304"/>
            <a:ext cx="206002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chemeClr val="bg1"/>
                </a:solidFill>
              </a:rPr>
              <a:t>While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841" y="2609685"/>
            <a:ext cx="5549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1. When should you say what kind of movie it is?</a:t>
            </a:r>
            <a:br>
              <a:rPr lang="en-US" sz="2800" b="1"/>
            </a:br>
            <a:r>
              <a:rPr lang="en-US" sz="2800" b="1" i="1" smtClean="0"/>
              <a:t>at </a:t>
            </a:r>
            <a:r>
              <a:rPr lang="en-US" sz="2800" b="1" i="1"/>
              <a:t>the start/in the middle</a:t>
            </a:r>
          </a:p>
          <a:p>
            <a:endParaRPr lang="en-US" sz="2800" b="1"/>
          </a:p>
        </p:txBody>
      </p:sp>
      <p:sp>
        <p:nvSpPr>
          <p:cNvPr id="6" name="TextBox 5"/>
          <p:cNvSpPr txBox="1"/>
          <p:nvPr/>
        </p:nvSpPr>
        <p:spPr>
          <a:xfrm>
            <a:off x="394460" y="5042118"/>
            <a:ext cx="5591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2. What does the teacher say you shouldn’t tell?</a:t>
            </a:r>
            <a:br>
              <a:rPr lang="en-US" sz="2800" b="1"/>
            </a:br>
            <a:r>
              <a:rPr lang="en-US" sz="2800" b="1" i="1" smtClean="0"/>
              <a:t>the </a:t>
            </a:r>
            <a:r>
              <a:rPr lang="en-US" sz="2800" b="1" i="1"/>
              <a:t>ending/the surprise</a:t>
            </a:r>
          </a:p>
          <a:p>
            <a:endParaRPr lang="en-US" sz="2800" b="1"/>
          </a:p>
        </p:txBody>
      </p:sp>
      <p:sp>
        <p:nvSpPr>
          <p:cNvPr id="8" name="TextBox 7"/>
          <p:cNvSpPr txBox="1"/>
          <p:nvPr/>
        </p:nvSpPr>
        <p:spPr>
          <a:xfrm>
            <a:off x="6096000" y="2521059"/>
            <a:ext cx="579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3. What else does the teacher say to write </a:t>
            </a:r>
            <a:r>
              <a:rPr lang="en-US" sz="2800" b="1" smtClean="0"/>
              <a:t>about?</a:t>
            </a:r>
            <a:endParaRPr lang="vi-VN" sz="2800" b="1" smtClean="0"/>
          </a:p>
          <a:p>
            <a:r>
              <a:rPr lang="en-US" sz="2800" b="1" i="1" smtClean="0"/>
              <a:t>music </a:t>
            </a:r>
            <a:r>
              <a:rPr lang="en-US" sz="2800" b="1" i="1"/>
              <a:t>and </a:t>
            </a:r>
            <a:r>
              <a:rPr lang="en-US" sz="2800" b="1" i="1" smtClean="0"/>
              <a:t>costumes</a:t>
            </a:r>
            <a:r>
              <a:rPr lang="vi-VN" sz="2800" b="1" i="1" smtClean="0"/>
              <a:t> </a:t>
            </a:r>
            <a:r>
              <a:rPr lang="en-US" sz="2800" b="1" i="1" smtClean="0"/>
              <a:t>/</a:t>
            </a:r>
            <a:endParaRPr lang="vi-VN" sz="2800" b="1" i="1" smtClean="0"/>
          </a:p>
          <a:p>
            <a:r>
              <a:rPr lang="en-US" sz="2800" b="1" i="1" smtClean="0"/>
              <a:t>who </a:t>
            </a:r>
            <a:r>
              <a:rPr lang="en-US" sz="2800" b="1" i="1"/>
              <a:t>would like the movie</a:t>
            </a:r>
            <a:endParaRPr lang="en-US" sz="2800" b="1"/>
          </a:p>
        </p:txBody>
      </p:sp>
      <p:sp>
        <p:nvSpPr>
          <p:cNvPr id="9" name="Oval 8"/>
          <p:cNvSpPr/>
          <p:nvPr/>
        </p:nvSpPr>
        <p:spPr>
          <a:xfrm>
            <a:off x="346841" y="3469086"/>
            <a:ext cx="1797269" cy="634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7350" y="5865783"/>
            <a:ext cx="1786760" cy="62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0" y="3741680"/>
            <a:ext cx="4088524" cy="637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404971" y="1608225"/>
            <a:ext cx="5627967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First, start with the </a:t>
            </a:r>
            <a:r>
              <a:rPr lang="en-US" sz="2800" i="1" smtClean="0"/>
              <a:t>movie</a:t>
            </a:r>
            <a:r>
              <a:rPr lang="vi-VN" sz="2800" i="1" smtClean="0"/>
              <a:t> </a:t>
            </a:r>
            <a:r>
              <a:rPr lang="en-US" sz="2800" i="1" smtClean="0"/>
              <a:t>name</a:t>
            </a:r>
            <a:r>
              <a:rPr lang="en-US" sz="2800" i="1"/>
              <a:t>, and what type of movie it is.</a:t>
            </a:r>
            <a:r>
              <a:rPr lang="en-US" sz="280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0" y="2967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6096000" y="1608225"/>
            <a:ext cx="5627967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latin typeface="+mj-lt"/>
              </a:rPr>
              <a:t>Say </a:t>
            </a:r>
            <a:r>
              <a:rPr lang="en-US" sz="2800" i="1" smtClean="0">
                <a:solidFill>
                  <a:srgbClr val="000000"/>
                </a:solidFill>
                <a:latin typeface="+mj-lt"/>
              </a:rPr>
              <a:t>what</a:t>
            </a:r>
            <a:r>
              <a:rPr lang="vi-VN" sz="2800" i="1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i="1" smtClean="0">
                <a:solidFill>
                  <a:srgbClr val="000000"/>
                </a:solidFill>
                <a:latin typeface="+mj-lt"/>
              </a:rPr>
              <a:t>the </a:t>
            </a:r>
            <a:r>
              <a:rPr lang="en-US" sz="2800" i="1">
                <a:solidFill>
                  <a:srgbClr val="000000"/>
                </a:solidFill>
                <a:latin typeface="+mj-lt"/>
              </a:rPr>
              <a:t>movie is about, but don’t tell the ending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46841" y="4134567"/>
            <a:ext cx="5627967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First, start with the </a:t>
            </a:r>
            <a:r>
              <a:rPr lang="en-US" sz="2800" i="1" smtClean="0"/>
              <a:t>movie</a:t>
            </a:r>
            <a:r>
              <a:rPr lang="vi-VN" sz="2800" i="1" smtClean="0"/>
              <a:t> </a:t>
            </a:r>
            <a:r>
              <a:rPr lang="en-US" sz="2800" i="1" smtClean="0"/>
              <a:t>name</a:t>
            </a:r>
            <a:r>
              <a:rPr lang="en-US" sz="2800" i="1"/>
              <a:t>, and what type of movie it is.</a:t>
            </a:r>
            <a:r>
              <a:rPr lang="en-US" sz="280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17" name="CD1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1848" y="335504"/>
            <a:ext cx="613104" cy="6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785864" y="2555632"/>
            <a:ext cx="7009944" cy="1202626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Talk about a movie you like.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903" y="484247"/>
            <a:ext cx="116632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+mj-lt"/>
              </a:rPr>
              <a:t>Track 34</a:t>
            </a:r>
          </a:p>
          <a:p>
            <a:r>
              <a:rPr lang="en-US" sz="3200" i="1" dirty="0">
                <a:latin typeface="+mj-lt"/>
              </a:rPr>
              <a:t>Teacher: OK, class, today we are going to write </a:t>
            </a:r>
            <a:r>
              <a:rPr lang="en-US" sz="3200" i="1" dirty="0" smtClean="0">
                <a:latin typeface="+mj-lt"/>
              </a:rPr>
              <a:t>about movies </a:t>
            </a:r>
            <a:r>
              <a:rPr lang="en-US" sz="3200" i="1" dirty="0">
                <a:latin typeface="+mj-lt"/>
              </a:rPr>
              <a:t>we like. First, start with the </a:t>
            </a:r>
            <a:r>
              <a:rPr lang="en-US" sz="3200" i="1" dirty="0" smtClean="0">
                <a:latin typeface="+mj-lt"/>
              </a:rPr>
              <a:t>movie name</a:t>
            </a:r>
            <a:r>
              <a:rPr lang="en-US" sz="3200" i="1" dirty="0">
                <a:latin typeface="+mj-lt"/>
              </a:rPr>
              <a:t>, and what type of movie it is. Next, </a:t>
            </a:r>
            <a:r>
              <a:rPr lang="en-US" sz="3200" i="1" dirty="0" smtClean="0">
                <a:latin typeface="+mj-lt"/>
              </a:rPr>
              <a:t>write about </a:t>
            </a:r>
            <a:r>
              <a:rPr lang="en-US" sz="3200" i="1" dirty="0">
                <a:latin typeface="+mj-lt"/>
              </a:rPr>
              <a:t>the main character or </a:t>
            </a:r>
            <a:r>
              <a:rPr lang="en-US" sz="3200" dirty="0">
                <a:latin typeface="+mj-lt"/>
              </a:rPr>
              <a:t>star </a:t>
            </a:r>
            <a:r>
              <a:rPr lang="en-US" sz="3200" i="1" dirty="0">
                <a:latin typeface="+mj-lt"/>
              </a:rPr>
              <a:t>of the </a:t>
            </a:r>
            <a:r>
              <a:rPr lang="en-US" sz="3200" i="1" dirty="0" smtClean="0">
                <a:latin typeface="+mj-lt"/>
              </a:rPr>
              <a:t>movie. For </a:t>
            </a:r>
            <a:r>
              <a:rPr lang="en-US" sz="3200" i="1" dirty="0">
                <a:latin typeface="+mj-lt"/>
              </a:rPr>
              <a:t>example, the star is Brad Pitt. After </a:t>
            </a:r>
            <a:r>
              <a:rPr lang="en-US" sz="3200" i="1" dirty="0" smtClean="0">
                <a:latin typeface="+mj-lt"/>
              </a:rPr>
              <a:t>that, write </a:t>
            </a:r>
            <a:r>
              <a:rPr lang="en-US" sz="3200" i="1" dirty="0">
                <a:latin typeface="+mj-lt"/>
              </a:rPr>
              <a:t>where the movie takes place. This is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the setting</a:t>
            </a:r>
            <a:r>
              <a:rPr lang="en-US" sz="3200" i="1" dirty="0">
                <a:latin typeface="+mj-lt"/>
              </a:rPr>
              <a:t>. For example, you can say, the </a:t>
            </a:r>
            <a:r>
              <a:rPr lang="en-US" sz="3200" i="1" dirty="0" smtClean="0">
                <a:latin typeface="+mj-lt"/>
              </a:rPr>
              <a:t>movie is </a:t>
            </a:r>
            <a:r>
              <a:rPr lang="en-US" sz="3200" i="1" dirty="0">
                <a:latin typeface="+mj-lt"/>
              </a:rPr>
              <a:t>set in America. After that, tell the main </a:t>
            </a:r>
            <a:r>
              <a:rPr lang="en-US" sz="3200" i="1" dirty="0" smtClean="0">
                <a:latin typeface="+mj-lt"/>
              </a:rPr>
              <a:t>parts of </a:t>
            </a:r>
            <a:r>
              <a:rPr lang="en-US" sz="3200" i="1" dirty="0">
                <a:latin typeface="+mj-lt"/>
              </a:rPr>
              <a:t>the story. This is called </a:t>
            </a:r>
            <a:r>
              <a:rPr lang="en-US" sz="3200" dirty="0">
                <a:latin typeface="+mj-lt"/>
              </a:rPr>
              <a:t>the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plot</a:t>
            </a:r>
            <a:r>
              <a:rPr lang="en-US" sz="3200" i="1" dirty="0">
                <a:latin typeface="+mj-lt"/>
              </a:rPr>
              <a:t>. Say </a:t>
            </a:r>
            <a:r>
              <a:rPr lang="en-US" sz="3200" i="1" dirty="0" smtClean="0">
                <a:latin typeface="+mj-lt"/>
              </a:rPr>
              <a:t>what the </a:t>
            </a:r>
            <a:r>
              <a:rPr lang="en-US" sz="3200" i="1" dirty="0">
                <a:latin typeface="+mj-lt"/>
              </a:rPr>
              <a:t>movie is about, but don’t tell the </a:t>
            </a:r>
            <a:r>
              <a:rPr lang="en-US" sz="3200" i="1" dirty="0" smtClean="0">
                <a:latin typeface="+mj-lt"/>
              </a:rPr>
              <a:t>ending. Then</a:t>
            </a:r>
            <a:r>
              <a:rPr lang="en-US" sz="3200" i="1" dirty="0">
                <a:latin typeface="+mj-lt"/>
              </a:rPr>
              <a:t>, you should describe some good or </a:t>
            </a:r>
            <a:r>
              <a:rPr lang="en-US" sz="3200" i="1" dirty="0" smtClean="0">
                <a:latin typeface="+mj-lt"/>
              </a:rPr>
              <a:t>bad parts </a:t>
            </a:r>
            <a:r>
              <a:rPr lang="en-US" sz="3200" i="1" dirty="0">
                <a:latin typeface="+mj-lt"/>
              </a:rPr>
              <a:t>of the movie. At the end, you should </a:t>
            </a:r>
            <a:r>
              <a:rPr lang="en-US" sz="3200" i="1" dirty="0" smtClean="0">
                <a:latin typeface="+mj-lt"/>
              </a:rPr>
              <a:t>give your </a:t>
            </a:r>
            <a:r>
              <a:rPr lang="en-US" sz="3200" i="1" dirty="0">
                <a:latin typeface="+mj-lt"/>
              </a:rPr>
              <a:t>overall feelings and who would enjoy </a:t>
            </a:r>
            <a:r>
              <a:rPr lang="en-US" sz="3200" i="1" dirty="0" smtClean="0">
                <a:latin typeface="+mj-lt"/>
              </a:rPr>
              <a:t>the movie</a:t>
            </a:r>
            <a:r>
              <a:rPr lang="en-US" sz="3200" i="1" dirty="0">
                <a:latin typeface="+mj-lt"/>
              </a:rPr>
              <a:t>. This is called the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conclusion</a:t>
            </a:r>
            <a:r>
              <a:rPr lang="en-US" sz="3200" i="1" dirty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902" y="492633"/>
            <a:ext cx="152088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Scripts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4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7096" y="405640"/>
            <a:ext cx="992367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Read and </a:t>
            </a:r>
            <a:r>
              <a:rPr lang="en-US" sz="3200" i="1" dirty="0" smtClean="0">
                <a:solidFill>
                  <a:srgbClr val="FF0000"/>
                </a:solidFill>
              </a:rPr>
              <a:t>choose </a:t>
            </a:r>
            <a:r>
              <a:rPr lang="en-US" sz="3200" i="1">
                <a:solidFill>
                  <a:srgbClr val="FF0000"/>
                </a:solidFill>
              </a:rPr>
              <a:t>the </a:t>
            </a:r>
            <a:r>
              <a:rPr lang="en-US" sz="3200" i="1" smtClean="0">
                <a:solidFill>
                  <a:srgbClr val="FF0000"/>
                </a:solidFill>
              </a:rPr>
              <a:t>best </a:t>
            </a:r>
            <a:r>
              <a:rPr lang="en-US" sz="3200" i="1" dirty="0">
                <a:solidFill>
                  <a:srgbClr val="FF0000"/>
                </a:solidFill>
              </a:rPr>
              <a:t>title.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69" y="2774731"/>
            <a:ext cx="10016359" cy="160808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931218" y="3418178"/>
            <a:ext cx="577720" cy="108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76007" y="3436648"/>
            <a:ext cx="731424" cy="5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688774" y="3442059"/>
            <a:ext cx="494941" cy="13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78247" y="3472588"/>
            <a:ext cx="469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56242" y="3841683"/>
            <a:ext cx="333832" cy="5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76007" y="3854745"/>
            <a:ext cx="5440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57350" y="3870198"/>
            <a:ext cx="731424" cy="5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923158" y="4346055"/>
            <a:ext cx="1600732" cy="8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645235" y="4382814"/>
            <a:ext cx="582017" cy="120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382156" y="4394898"/>
            <a:ext cx="731424" cy="5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2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71" y="2754055"/>
            <a:ext cx="3973849" cy="81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723" y="3888478"/>
            <a:ext cx="4053756" cy="82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41" y="1759852"/>
            <a:ext cx="9117725" cy="4381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8866" y="549533"/>
            <a:ext cx="994854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the </a:t>
            </a:r>
            <a:r>
              <a:rPr lang="en-US" sz="3400" i="1" dirty="0" smtClean="0">
                <a:solidFill>
                  <a:srgbClr val="0070C0"/>
                </a:solidFill>
              </a:rPr>
              <a:t>topic sentence and guess.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148866" y="2137594"/>
            <a:ext cx="7394525" cy="269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51243" y="2448911"/>
            <a:ext cx="205526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9202" y="512746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5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9443" y="241737"/>
            <a:ext cx="99277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text. Underline the key </a:t>
            </a:r>
            <a:r>
              <a:rPr lang="en-US" sz="3200" i="1" dirty="0" smtClean="0">
                <a:solidFill>
                  <a:srgbClr val="0070C0"/>
                </a:solidFill>
              </a:rPr>
              <a:t>words/phrases. </a:t>
            </a:r>
            <a:r>
              <a:rPr lang="en-US" sz="3200" i="1" dirty="0">
                <a:solidFill>
                  <a:srgbClr val="0070C0"/>
                </a:solidFill>
              </a:rPr>
              <a:t>Choose the best title.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676" y="520262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90" y="1965430"/>
            <a:ext cx="9175531" cy="44896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88220" y="2680136"/>
            <a:ext cx="3836276" cy="27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9555" y="3025719"/>
            <a:ext cx="1829300" cy="12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29350" y="3488180"/>
            <a:ext cx="2133850" cy="222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86106" y="3804745"/>
            <a:ext cx="2854060" cy="460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77254" y="4140069"/>
            <a:ext cx="2133850" cy="222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93171" y="5258449"/>
            <a:ext cx="2133850" cy="222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886106" y="5570483"/>
            <a:ext cx="1004239" cy="21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86106" y="6369269"/>
            <a:ext cx="2769977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19443" y="1333652"/>
            <a:ext cx="8650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</a:rPr>
              <a:t>1. </a:t>
            </a:r>
            <a:r>
              <a:rPr lang="en-US" sz="3000" b="1" i="1">
                <a:solidFill>
                  <a:srgbClr val="FF0000"/>
                </a:solidFill>
              </a:rPr>
              <a:t>The Dark Knight </a:t>
            </a:r>
            <a:r>
              <a:rPr lang="en-US" sz="3000" b="1">
                <a:solidFill>
                  <a:srgbClr val="FF0000"/>
                </a:solidFill>
              </a:rPr>
              <a:t>– </a:t>
            </a:r>
            <a:r>
              <a:rPr lang="en-US" sz="3000" b="1" smtClean="0">
                <a:solidFill>
                  <a:srgbClr val="FF0000"/>
                </a:solidFill>
              </a:rPr>
              <a:t>an action-packed </a:t>
            </a:r>
            <a:r>
              <a:rPr lang="en-US" sz="3000" b="1">
                <a:solidFill>
                  <a:srgbClr val="FF0000"/>
                </a:solidFill>
              </a:rPr>
              <a:t>crime drama </a:t>
            </a:r>
          </a:p>
        </p:txBody>
      </p:sp>
    </p:spTree>
    <p:extLst>
      <p:ext uri="{BB962C8B-B14F-4D97-AF65-F5344CB8AC3E}">
        <p14:creationId xmlns:p14="http://schemas.microsoft.com/office/powerpoint/2010/main" val="593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7096" y="405640"/>
            <a:ext cx="992367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quickly. Underline the key words. What are we going to do</a:t>
            </a:r>
            <a:r>
              <a:rPr lang="en-US" sz="3200" i="1">
                <a:solidFill>
                  <a:srgbClr val="0070C0"/>
                </a:solidFill>
              </a:rPr>
              <a:t>? </a:t>
            </a:r>
          </a:p>
          <a:p>
            <a:r>
              <a:rPr lang="en-US" sz="3200" i="1" smtClean="0">
                <a:solidFill>
                  <a:srgbClr val="FF0000"/>
                </a:solidFill>
              </a:rPr>
              <a:t>Read and fill in the blanks.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Pre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27" y="2317101"/>
            <a:ext cx="11941673" cy="344921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627126" y="2922038"/>
            <a:ext cx="6306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10139" y="2912708"/>
            <a:ext cx="3678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9179" y="2922038"/>
            <a:ext cx="3678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0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2776" y="489899"/>
            <a:ext cx="8649477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 smtClean="0">
                <a:solidFill>
                  <a:srgbClr val="0070C0"/>
                </a:solidFill>
              </a:rPr>
              <a:t>Read the sentences. Underline the key words. Scan the text and answer the questions.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Pre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7" y="2165131"/>
            <a:ext cx="11909076" cy="34398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810139" y="3492645"/>
            <a:ext cx="515007" cy="39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48758" y="3471624"/>
            <a:ext cx="12770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987217" y="3454395"/>
            <a:ext cx="356184" cy="43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71795" y="4769162"/>
            <a:ext cx="895847" cy="5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38329" y="4131733"/>
            <a:ext cx="929313" cy="23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19865" y="4131733"/>
            <a:ext cx="1397002" cy="17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33042" y="4131733"/>
            <a:ext cx="7622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67550" y="4778483"/>
            <a:ext cx="2182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947622" y="5463243"/>
            <a:ext cx="609309" cy="28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875870" y="5448886"/>
            <a:ext cx="355600" cy="36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389996" y="5431658"/>
            <a:ext cx="1754937" cy="172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54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2776" y="489899"/>
            <a:ext cx="10152224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 smtClean="0">
                <a:solidFill>
                  <a:srgbClr val="0070C0"/>
                </a:solidFill>
              </a:rPr>
              <a:t>Read the sentences. Guess the type of words (a verb, a noun, an adjectives, an adverb, etc.,… missing in each statement.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Pre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7" y="2749331"/>
            <a:ext cx="11909076" cy="3439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7468" y="3547532"/>
            <a:ext cx="254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name of a city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2" y="4199467"/>
            <a:ext cx="139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noun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7333" y="4851399"/>
            <a:ext cx="152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verb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4485" y="5528734"/>
            <a:ext cx="152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noun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909" y="472938"/>
            <a:ext cx="106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1. The story takes place in ______________________ City</a:t>
            </a:r>
            <a:r>
              <a:rPr lang="en-US" sz="3200" smtClean="0"/>
              <a:t>.</a:t>
            </a:r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6095999" y="472938"/>
            <a:ext cx="2554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Gotham 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17" y="1339950"/>
            <a:ext cx="9175531" cy="44896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667986" y="1723697"/>
            <a:ext cx="7486524" cy="135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67986" y="2019518"/>
            <a:ext cx="2070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19268" y="657603"/>
            <a:ext cx="18486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</p:spTree>
    <p:extLst>
      <p:ext uri="{BB962C8B-B14F-4D97-AF65-F5344CB8AC3E}">
        <p14:creationId xmlns:p14="http://schemas.microsoft.com/office/powerpoint/2010/main" val="35478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028" y="588473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2. Batman </a:t>
            </a:r>
            <a:r>
              <a:rPr lang="en-US" sz="3200"/>
              <a:t>fights crime in a cool </a:t>
            </a:r>
            <a:r>
              <a:rPr lang="en-US" sz="3200" smtClean="0"/>
              <a:t>__________.</a:t>
            </a:r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6432328" y="546325"/>
            <a:ext cx="2554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car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34" y="1676281"/>
            <a:ext cx="9175531" cy="44896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8331545" y="3195145"/>
            <a:ext cx="2105227" cy="3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830897" y="3489435"/>
            <a:ext cx="2919779" cy="293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19268" y="657603"/>
            <a:ext cx="18486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</p:spTree>
    <p:extLst>
      <p:ext uri="{BB962C8B-B14F-4D97-AF65-F5344CB8AC3E}">
        <p14:creationId xmlns:p14="http://schemas.microsoft.com/office/powerpoint/2010/main" val="6614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049" y="735724"/>
            <a:ext cx="10258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3. Batman </a:t>
            </a:r>
            <a:r>
              <a:rPr lang="en-US" sz="3200" smtClean="0"/>
              <a:t>_______________ </a:t>
            </a:r>
            <a:r>
              <a:rPr lang="en-US" sz="3200"/>
              <a:t>against the Joker.</a:t>
            </a:r>
            <a:br>
              <a:rPr lang="en-US" sz="3200"/>
            </a:br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3163613" y="641131"/>
            <a:ext cx="1860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fights </a:t>
            </a:r>
            <a:r>
              <a:rPr lang="en-US" sz="3200">
                <a:solidFill>
                  <a:srgbClr val="FF0000"/>
                </a:solidFill>
              </a:rPr>
              <a:t/>
            </a:r>
            <a:br>
              <a:rPr lang="en-US" sz="3200">
                <a:solidFill>
                  <a:srgbClr val="FF0000"/>
                </a:solidFill>
              </a:rPr>
            </a:b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34" y="1676281"/>
            <a:ext cx="9175531" cy="44896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514897" y="3478924"/>
            <a:ext cx="2743200" cy="31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65434" y="3805516"/>
            <a:ext cx="13453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19268" y="657603"/>
            <a:ext cx="18486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</p:spTree>
    <p:extLst>
      <p:ext uri="{BB962C8B-B14F-4D97-AF65-F5344CB8AC3E}">
        <p14:creationId xmlns:p14="http://schemas.microsoft.com/office/powerpoint/2010/main" val="28741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290" y="578069"/>
            <a:ext cx="11603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4. You'll enjoy </a:t>
            </a:r>
            <a:r>
              <a:rPr lang="en-US" sz="3000" i="1"/>
              <a:t>The Dark Knight </a:t>
            </a:r>
            <a:r>
              <a:rPr lang="en-US" sz="3000"/>
              <a:t>if you like movies </a:t>
            </a:r>
            <a:r>
              <a:rPr lang="en-US" sz="3000" smtClean="0"/>
              <a:t>about______________.</a:t>
            </a:r>
            <a:endParaRPr lang="en-US" sz="3000"/>
          </a:p>
        </p:txBody>
      </p:sp>
      <p:sp>
        <p:nvSpPr>
          <p:cNvPr id="5" name="TextBox 4"/>
          <p:cNvSpPr txBox="1"/>
          <p:nvPr/>
        </p:nvSpPr>
        <p:spPr>
          <a:xfrm>
            <a:off x="8923283" y="470347"/>
            <a:ext cx="250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superheroes</a:t>
            </a:r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34" y="1676281"/>
            <a:ext cx="9175531" cy="44896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91863" y="6053958"/>
            <a:ext cx="652692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961585" y="5766086"/>
            <a:ext cx="1560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535" y="1164179"/>
            <a:ext cx="18486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</p:spTree>
    <p:extLst>
      <p:ext uri="{BB962C8B-B14F-4D97-AF65-F5344CB8AC3E}">
        <p14:creationId xmlns:p14="http://schemas.microsoft.com/office/powerpoint/2010/main" val="383848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Post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270000" y="3496733"/>
            <a:ext cx="10446116" cy="1058333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70C0"/>
                </a:solidFill>
              </a:rPr>
              <a:t>Would </a:t>
            </a:r>
            <a:r>
              <a:rPr lang="en-US" sz="4000" dirty="0">
                <a:solidFill>
                  <a:srgbClr val="0070C0"/>
                </a:solidFill>
              </a:rPr>
              <a:t>you like to watch this movie? Why (not)?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535949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vi-VN" sz="3600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vi-VN" sz="3600" i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3600" i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vi-VN" sz="3600" i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talk about favorite movie</a:t>
            </a:r>
            <a:r>
              <a:rPr lang="en-US" sz="3600" i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vi-VN" sz="3600" i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listening and reading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main ideas and specific </a:t>
            </a:r>
            <a:r>
              <a:rPr lang="en-US" sz="36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vi-VN" sz="36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i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well-prepared for the writing section in the next lesson.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498" y="1186219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579696"/>
            <a:ext cx="2579256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91863" y="3310759"/>
            <a:ext cx="7241626" cy="12353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70C0"/>
                </a:solidFill>
              </a:rPr>
              <a:t>Talk about a movie star you like. Say why you like him / her!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4899" y="2257771"/>
            <a:ext cx="102004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Listening: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- Listen for gist and comprehension.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 smtClean="0">
                <a:solidFill>
                  <a:srgbClr val="0070C0"/>
                </a:solidFill>
              </a:rPr>
              <a:t>Skim </a:t>
            </a:r>
            <a:r>
              <a:rPr lang="en-US" sz="3600" i="1" dirty="0">
                <a:solidFill>
                  <a:srgbClr val="0070C0"/>
                </a:solidFill>
              </a:rPr>
              <a:t>and </a:t>
            </a:r>
            <a:r>
              <a:rPr lang="en-US" sz="3600" i="1" dirty="0" smtClean="0">
                <a:solidFill>
                  <a:srgbClr val="0070C0"/>
                </a:solidFill>
              </a:rPr>
              <a:t>scan </a:t>
            </a:r>
            <a:r>
              <a:rPr lang="en-US" sz="3600" i="1" dirty="0">
                <a:solidFill>
                  <a:srgbClr val="0070C0"/>
                </a:solidFill>
              </a:rPr>
              <a:t>for general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</a:t>
            </a:r>
            <a:r>
              <a:rPr lang="en-US" sz="3600" i="1" dirty="0" smtClean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on page </a:t>
            </a:r>
            <a:r>
              <a:rPr lang="en-US" sz="3600" i="1" dirty="0" smtClean="0">
                <a:solidFill>
                  <a:srgbClr val="0070C0"/>
                </a:solidFill>
              </a:rPr>
              <a:t>18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18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 27 SB)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36" y="667263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49" y="359487"/>
            <a:ext cx="2829127" cy="1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274" y="2578093"/>
            <a:ext cx="79006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What </a:t>
            </a:r>
            <a:r>
              <a:rPr lang="en-US" sz="3600" dirty="0"/>
              <a:t>are different types of </a:t>
            </a:r>
            <a:r>
              <a:rPr lang="en-US" sz="3600" dirty="0" smtClean="0"/>
              <a:t>movies </a:t>
            </a:r>
            <a:r>
              <a:rPr lang="en-US" sz="3600" dirty="0"/>
              <a:t>you </a:t>
            </a:r>
            <a:r>
              <a:rPr lang="en-US" sz="3600" dirty="0" smtClean="0"/>
              <a:t>like to </a:t>
            </a:r>
            <a:r>
              <a:rPr lang="en-US" sz="3600" dirty="0"/>
              <a:t>watch</a:t>
            </a:r>
            <a:r>
              <a:rPr lang="en-US" sz="3600" b="1" dirty="0" smtClean="0"/>
              <a:t>? </a:t>
            </a:r>
            <a:r>
              <a:rPr lang="en-US" sz="3600" dirty="0" smtClean="0"/>
              <a:t>Why?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355" y="2668555"/>
            <a:ext cx="4058969" cy="27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803" y="1308176"/>
            <a:ext cx="7426473" cy="4944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4620" y="404648"/>
            <a:ext cx="982717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Play the games.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Click the picture below.</a:t>
            </a:r>
            <a:endParaRPr lang="en-US" sz="28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4620" y="404648"/>
            <a:ext cx="982717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a. Match the vocabulary to the meaning.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04648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</a:t>
            </a:r>
            <a:r>
              <a:rPr lang="en-US" sz="2000" b="1" dirty="0" smtClean="0">
                <a:solidFill>
                  <a:schemeClr val="bg1"/>
                </a:solidFill>
              </a:rPr>
              <a:t>– listening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594296"/>
              </p:ext>
            </p:extLst>
          </p:nvPr>
        </p:nvGraphicFramePr>
        <p:xfrm>
          <a:off x="630620" y="1206486"/>
          <a:ext cx="10930759" cy="402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7117">
                  <a:extLst>
                    <a:ext uri="{9D8B030D-6E8A-4147-A177-3AD203B41FA5}">
                      <a16:colId xmlns:a16="http://schemas.microsoft.com/office/drawing/2014/main" val="841118779"/>
                    </a:ext>
                  </a:extLst>
                </a:gridCol>
                <a:gridCol w="6443642">
                  <a:extLst>
                    <a:ext uri="{9D8B030D-6E8A-4147-A177-3AD203B41FA5}">
                      <a16:colId xmlns:a16="http://schemas.microsoft.com/office/drawing/2014/main" val="682252486"/>
                    </a:ext>
                  </a:extLst>
                </a:gridCol>
              </a:tblGrid>
              <a:tr h="5485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VOCABULARY</a:t>
                      </a:r>
                      <a:endParaRPr lang="en-US" sz="32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MEANING</a:t>
                      </a:r>
                      <a:endParaRPr lang="en-US" sz="3200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99130972"/>
                  </a:ext>
                </a:extLst>
              </a:tr>
              <a:tr h="1426188">
                <a:tc>
                  <a:txBody>
                    <a:bodyPr/>
                    <a:lstStyle/>
                    <a:p>
                      <a:r>
                        <a:rPr lang="en-US" sz="2800" b="1" smtClean="0">
                          <a:solidFill>
                            <a:srgbClr val="FF0000"/>
                          </a:solidFill>
                        </a:rPr>
                        <a:t>conclusion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very </a:t>
                      </a:r>
                      <a:r>
                        <a:rPr lang="en-US" sz="28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famous</a:t>
                      </a: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US" sz="28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successful</a:t>
                      </a: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and important person, especially  a </a:t>
                      </a:r>
                      <a:r>
                        <a:rPr lang="en-US" sz="28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performer</a:t>
                      </a: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such as a </a:t>
                      </a:r>
                      <a:r>
                        <a:rPr lang="en-US" sz="28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musician</a:t>
                      </a: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an actor, or a </a:t>
                      </a:r>
                      <a:r>
                        <a:rPr lang="en-US" sz="28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sport</a:t>
                      </a:r>
                      <a:r>
                        <a:rPr lang="en-US" sz="2800" b="1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player</a:t>
                      </a:r>
                      <a:endParaRPr lang="en-US" sz="2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093595"/>
                  </a:ext>
                </a:extLst>
              </a:tr>
              <a:tr h="691550">
                <a:tc>
                  <a:txBody>
                    <a:bodyPr/>
                    <a:lstStyle/>
                    <a:p>
                      <a:r>
                        <a:rPr lang="en-US" sz="2800" b="1" smtClean="0">
                          <a:solidFill>
                            <a:srgbClr val="FF0000"/>
                          </a:solidFill>
                        </a:rPr>
                        <a:t>plot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place a film</a:t>
                      </a:r>
                      <a:r>
                        <a:rPr lang="en-US" sz="2800" b="1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en-US" sz="2800" b="1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recorded</a:t>
                      </a:r>
                      <a:r>
                        <a:rPr lang="en-US" sz="2800" b="1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en-US" sz="2800" b="1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performed</a:t>
                      </a:r>
                      <a:endParaRPr lang="en-US" sz="2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26671"/>
                  </a:ext>
                </a:extLst>
              </a:tr>
              <a:tr h="591392">
                <a:tc>
                  <a:txBody>
                    <a:bodyPr/>
                    <a:lstStyle/>
                    <a:p>
                      <a:r>
                        <a:rPr lang="en-US" sz="2800" b="1" smtClean="0">
                          <a:solidFill>
                            <a:srgbClr val="FF0000"/>
                          </a:solidFill>
                        </a:rPr>
                        <a:t>star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last part of something</a:t>
                      </a:r>
                      <a:endParaRPr lang="en-US" sz="2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42430"/>
                  </a:ext>
                </a:extLst>
              </a:tr>
              <a:tr h="738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rgbClr val="FF0000"/>
                          </a:solidFill>
                        </a:rPr>
                        <a:t>setting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story of a book, film, play, etc.</a:t>
                      </a:r>
                      <a:r>
                        <a:rPr lang="en-US" sz="2800" b="1" i="0" u="non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2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368744"/>
                  </a:ext>
                </a:extLst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2301766" y="2585545"/>
            <a:ext cx="2774731" cy="1605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87517" y="3568262"/>
            <a:ext cx="3862552" cy="1455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55228" y="3475739"/>
            <a:ext cx="3321269" cy="1290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87517" y="2522436"/>
            <a:ext cx="3862552" cy="1983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753" y="2307738"/>
            <a:ext cx="107442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1. The main character or actor is called the ______________.</a:t>
            </a:r>
            <a:br>
              <a:rPr lang="en-US" sz="3600"/>
            </a:br>
            <a:r>
              <a:rPr lang="en-US" sz="3600"/>
              <a:t>2. The ______________ is the place/time the movie happens.</a:t>
            </a:r>
            <a:br>
              <a:rPr lang="en-US" sz="3600"/>
            </a:br>
            <a:r>
              <a:rPr lang="en-US" sz="3600"/>
              <a:t>3. The story the movie tells is called the ______________.</a:t>
            </a:r>
            <a:br>
              <a:rPr lang="en-US" sz="3600"/>
            </a:br>
            <a:r>
              <a:rPr lang="en-US" sz="3600"/>
              <a:t>4. The ______________ gives your overall feelings. </a:t>
            </a:r>
            <a:br>
              <a:rPr lang="en-US" sz="3600"/>
            </a:b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364828" y="403717"/>
            <a:ext cx="9574924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b. Underline the key words and</a:t>
            </a:r>
            <a:r>
              <a:rPr lang="en-US" sz="3600" i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f</a:t>
            </a:r>
            <a:r>
              <a:rPr lang="en-US" sz="3600" i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ill </a:t>
            </a:r>
            <a:r>
              <a:rPr lang="en-US" sz="3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in the blanks using the words </a:t>
            </a:r>
            <a:r>
              <a:rPr lang="en-US" sz="3600" i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below.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   </a:t>
            </a:r>
            <a:r>
              <a:rPr lang="en-US" sz="2800" dirty="0" smtClean="0">
                <a:solidFill>
                  <a:srgbClr val="FF0000"/>
                </a:solidFill>
              </a:rPr>
              <a:t>conclusion                     plot                  star                    setting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474372" y="3972910"/>
            <a:ext cx="1912883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12579" y="2879835"/>
            <a:ext cx="25540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96910" y="2869325"/>
            <a:ext cx="693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79021" y="2911366"/>
            <a:ext cx="1014248" cy="10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644755" y="3972910"/>
            <a:ext cx="164487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14552" y="4517345"/>
            <a:ext cx="14977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75790" y="5099953"/>
            <a:ext cx="8776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15255" y="5078933"/>
            <a:ext cx="1051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18688" y="5078933"/>
            <a:ext cx="7304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00794" y="5091879"/>
            <a:ext cx="893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55021" y="6166753"/>
            <a:ext cx="8776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30811" y="6166753"/>
            <a:ext cx="26275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255" y="34369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</p:spTree>
    <p:extLst>
      <p:ext uri="{BB962C8B-B14F-4D97-AF65-F5344CB8AC3E}">
        <p14:creationId xmlns:p14="http://schemas.microsoft.com/office/powerpoint/2010/main" val="4034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</TotalTime>
  <Words>1015</Words>
  <Application>Microsoft Office PowerPoint</Application>
  <PresentationFormat>Widescreen</PresentationFormat>
  <Paragraphs>138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275</cp:revision>
  <dcterms:created xsi:type="dcterms:W3CDTF">2020-12-08T03:17:05Z</dcterms:created>
  <dcterms:modified xsi:type="dcterms:W3CDTF">2022-06-22T10:32:36Z</dcterms:modified>
</cp:coreProperties>
</file>