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85" r:id="rId5"/>
    <p:sldId id="265" r:id="rId6"/>
    <p:sldId id="266" r:id="rId7"/>
    <p:sldId id="313" r:id="rId8"/>
    <p:sldId id="308" r:id="rId9"/>
    <p:sldId id="306" r:id="rId10"/>
    <p:sldId id="271" r:id="rId11"/>
    <p:sldId id="294" r:id="rId12"/>
    <p:sldId id="295" r:id="rId13"/>
    <p:sldId id="297" r:id="rId14"/>
    <p:sldId id="326" r:id="rId15"/>
    <p:sldId id="314" r:id="rId16"/>
    <p:sldId id="301" r:id="rId17"/>
    <p:sldId id="327" r:id="rId18"/>
    <p:sldId id="330" r:id="rId19"/>
    <p:sldId id="288" r:id="rId20"/>
    <p:sldId id="315" r:id="rId21"/>
    <p:sldId id="292" r:id="rId22"/>
    <p:sldId id="323" r:id="rId23"/>
    <p:sldId id="324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00FFFF"/>
    <a:srgbClr val="00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5" autoAdjust="0"/>
    <p:restoredTop sz="80706" autoAdjust="0"/>
  </p:normalViewPr>
  <p:slideViewPr>
    <p:cSldViewPr snapToGrid="0">
      <p:cViewPr varScale="1">
        <p:scale>
          <a:sx n="73" d="100"/>
          <a:sy n="73" d="100"/>
        </p:scale>
        <p:origin x="612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592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D9C80-EAB5-4D93-A40F-72B9D8DFBF6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A487-8383-4C59-B9DF-168FCF6CB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slide :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+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  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(Cho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30% )</a:t>
            </a:r>
          </a:p>
          <a:p>
            <a:r>
              <a:rPr lang="en-US" baseline="0" dirty="0" smtClean="0"/>
              <a:t>  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?</a:t>
            </a:r>
          </a:p>
          <a:p>
            <a:r>
              <a:rPr lang="en-US" baseline="0" dirty="0" smtClean="0"/>
              <a:t>    Ta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ntnt</a:t>
            </a:r>
            <a:r>
              <a:rPr lang="en-US" baseline="0" dirty="0" smtClean="0"/>
              <a:t>?(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Chính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xác</a:t>
            </a:r>
            <a:r>
              <a:rPr lang="en-US" baseline="0" dirty="0" smtClean="0"/>
              <a:t>: </a:t>
            </a:r>
            <a:r>
              <a:rPr lang="en-US" b="1" baseline="0" dirty="0" smtClean="0"/>
              <a:t>ta </a:t>
            </a:r>
            <a:r>
              <a:rPr lang="en-US" b="1" baseline="0" dirty="0" err="1" smtClean="0"/>
              <a:t>cần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biết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tiền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giảm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trừ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đi</a:t>
            </a:r>
            <a:r>
              <a:rPr lang="en-US" b="1" baseline="0" dirty="0" smtClean="0"/>
              <a:t>)</a:t>
            </a:r>
          </a:p>
          <a:p>
            <a:r>
              <a:rPr lang="en-US" baseline="0" dirty="0" smtClean="0"/>
              <a:t>    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30%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bớt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30%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110 </a:t>
            </a:r>
            <a:r>
              <a:rPr lang="en-US" baseline="0" dirty="0" err="1" smtClean="0"/>
              <a:t>nghìn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(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110.30%)</a:t>
            </a:r>
          </a:p>
          <a:p>
            <a:r>
              <a:rPr lang="en-US" baseline="0" dirty="0" smtClean="0"/>
              <a:t> +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    Ta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: ….</a:t>
            </a:r>
          </a:p>
          <a:p>
            <a:r>
              <a:rPr lang="en-US" baseline="0" dirty="0" smtClean="0"/>
              <a:t>    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không</a:t>
            </a:r>
            <a:r>
              <a:rPr lang="en-US" b="1" baseline="0" dirty="0" smtClean="0"/>
              <a:t>?</a:t>
            </a:r>
          </a:p>
          <a:p>
            <a:r>
              <a:rPr lang="en-US" baseline="0" dirty="0" smtClean="0"/>
              <a:t>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+ </a:t>
            </a:r>
            <a:r>
              <a:rPr lang="en-US" err="1" smtClean="0"/>
              <a:t>Vẫn</a:t>
            </a:r>
            <a:r>
              <a:rPr lang="en-US" baseline="0" smtClean="0"/>
              <a:t> </a:t>
            </a:r>
            <a:r>
              <a:rPr lang="en-US" baseline="0" err="1" smtClean="0"/>
              <a:t>đoạn</a:t>
            </a:r>
            <a:r>
              <a:rPr lang="en-US" baseline="0" smtClean="0"/>
              <a:t> </a:t>
            </a:r>
            <a:r>
              <a:rPr lang="en-US" baseline="0" err="1" smtClean="0"/>
              <a:t>thẳng</a:t>
            </a:r>
            <a:r>
              <a:rPr lang="en-US" baseline="0" smtClean="0"/>
              <a:t> </a:t>
            </a:r>
            <a:r>
              <a:rPr lang="en-US" baseline="0" err="1" smtClean="0"/>
              <a:t>này</a:t>
            </a:r>
            <a:r>
              <a:rPr lang="en-US" baseline="0" smtClean="0"/>
              <a:t> </a:t>
            </a:r>
            <a:r>
              <a:rPr lang="en-US" baseline="0" err="1" smtClean="0"/>
              <a:t>biểu</a:t>
            </a:r>
            <a:r>
              <a:rPr lang="en-US" baseline="0" smtClean="0"/>
              <a:t> </a:t>
            </a:r>
            <a:r>
              <a:rPr lang="en-US" baseline="0" err="1" smtClean="0"/>
              <a:t>thị</a:t>
            </a:r>
            <a:r>
              <a:rPr lang="en-US" baseline="0" smtClean="0"/>
              <a:t> </a:t>
            </a:r>
            <a:r>
              <a:rPr lang="en-US" baseline="0" err="1" smtClean="0"/>
              <a:t>giá</a:t>
            </a:r>
            <a:r>
              <a:rPr lang="en-US" baseline="0" smtClean="0"/>
              <a:t> </a:t>
            </a:r>
            <a:r>
              <a:rPr lang="en-US" baseline="0" err="1" smtClean="0"/>
              <a:t>khăn</a:t>
            </a:r>
            <a:r>
              <a:rPr lang="en-US" baseline="0" smtClean="0"/>
              <a:t> ban </a:t>
            </a:r>
            <a:r>
              <a:rPr lang="en-US" baseline="0" err="1" smtClean="0"/>
              <a:t>đầu</a:t>
            </a:r>
            <a:r>
              <a:rPr lang="en-US" baseline="0" smtClean="0"/>
              <a:t>, ta </a:t>
            </a:r>
            <a:r>
              <a:rPr lang="en-US" baseline="0" err="1" smtClean="0"/>
              <a:t>coi</a:t>
            </a:r>
            <a:r>
              <a:rPr lang="en-US" baseline="0" smtClean="0"/>
              <a:t> </a:t>
            </a:r>
            <a:r>
              <a:rPr lang="en-US" baseline="0" err="1" smtClean="0"/>
              <a:t>là</a:t>
            </a:r>
            <a:r>
              <a:rPr lang="en-US" baseline="0" smtClean="0"/>
              <a:t> 100%, </a:t>
            </a:r>
            <a:r>
              <a:rPr lang="en-US" baseline="0" err="1" smtClean="0"/>
              <a:t>phần</a:t>
            </a:r>
            <a:r>
              <a:rPr lang="en-US" baseline="0" smtClean="0"/>
              <a:t> </a:t>
            </a:r>
            <a:r>
              <a:rPr lang="en-US" baseline="0" err="1" smtClean="0"/>
              <a:t>giảm</a:t>
            </a:r>
            <a:r>
              <a:rPr lang="en-US" baseline="0" smtClean="0"/>
              <a:t> </a:t>
            </a:r>
            <a:r>
              <a:rPr lang="en-US" baseline="0" err="1" smtClean="0"/>
              <a:t>giá</a:t>
            </a:r>
            <a:r>
              <a:rPr lang="en-US" baseline="0" smtClean="0"/>
              <a:t> </a:t>
            </a:r>
            <a:r>
              <a:rPr lang="en-US" baseline="0" err="1" smtClean="0"/>
              <a:t>là</a:t>
            </a:r>
            <a:r>
              <a:rPr lang="en-US" baseline="0" smtClean="0"/>
              <a:t> 30%, </a:t>
            </a:r>
            <a:r>
              <a:rPr lang="en-US" baseline="0" err="1" smtClean="0"/>
              <a:t>vậy</a:t>
            </a:r>
            <a:r>
              <a:rPr lang="en-US" baseline="0" smtClean="0"/>
              <a:t> </a:t>
            </a:r>
            <a:r>
              <a:rPr lang="en-US" baseline="0" err="1" smtClean="0"/>
              <a:t>phần</a:t>
            </a:r>
            <a:r>
              <a:rPr lang="en-US" baseline="0" smtClean="0"/>
              <a:t> </a:t>
            </a:r>
            <a:r>
              <a:rPr lang="en-US" baseline="0" err="1" smtClean="0"/>
              <a:t>còn</a:t>
            </a:r>
            <a:r>
              <a:rPr lang="en-US" baseline="0" smtClean="0"/>
              <a:t> </a:t>
            </a:r>
            <a:r>
              <a:rPr lang="en-US" baseline="0" err="1" smtClean="0"/>
              <a:t>lại</a:t>
            </a:r>
            <a:r>
              <a:rPr lang="en-US" baseline="0" smtClean="0"/>
              <a:t> </a:t>
            </a:r>
            <a:r>
              <a:rPr lang="en-US" baseline="0" err="1" smtClean="0"/>
              <a:t>chiếm</a:t>
            </a:r>
            <a:r>
              <a:rPr lang="en-US" baseline="0" smtClean="0"/>
              <a:t> </a:t>
            </a:r>
            <a:r>
              <a:rPr lang="en-US" baseline="0" err="1" smtClean="0"/>
              <a:t>bao</a:t>
            </a:r>
            <a:r>
              <a:rPr lang="en-US" baseline="0" smtClean="0"/>
              <a:t> </a:t>
            </a:r>
            <a:r>
              <a:rPr lang="en-US" baseline="0" err="1" smtClean="0"/>
              <a:t>nhiêu</a:t>
            </a:r>
            <a:r>
              <a:rPr lang="en-US" baseline="0" smtClean="0"/>
              <a:t> </a:t>
            </a:r>
            <a:r>
              <a:rPr lang="en-US" baseline="0" err="1" smtClean="0"/>
              <a:t>phần</a:t>
            </a:r>
            <a:r>
              <a:rPr lang="en-US" baseline="0" smtClean="0"/>
              <a:t> </a:t>
            </a:r>
            <a:r>
              <a:rPr lang="en-US" baseline="0" err="1" smtClean="0"/>
              <a:t>trăm</a:t>
            </a:r>
            <a:r>
              <a:rPr lang="en-US" baseline="0" smtClean="0"/>
              <a:t> </a:t>
            </a:r>
            <a:r>
              <a:rPr lang="en-US" baseline="0" err="1" smtClean="0"/>
              <a:t>của</a:t>
            </a:r>
            <a:r>
              <a:rPr lang="en-US" baseline="0" smtClean="0"/>
              <a:t> </a:t>
            </a:r>
            <a:r>
              <a:rPr lang="en-US" baseline="0" err="1" smtClean="0"/>
              <a:t>giá</a:t>
            </a:r>
            <a:r>
              <a:rPr lang="en-US" baseline="0" smtClean="0"/>
              <a:t> ban </a:t>
            </a:r>
            <a:r>
              <a:rPr lang="en-US" baseline="0" err="1" smtClean="0"/>
              <a:t>đầu</a:t>
            </a:r>
            <a:r>
              <a:rPr lang="en-US" baseline="0" smtClean="0"/>
              <a:t>? (</a:t>
            </a:r>
            <a:r>
              <a:rPr lang="en-US" baseline="0" err="1" smtClean="0"/>
              <a:t>Dễ</a:t>
            </a:r>
            <a:r>
              <a:rPr lang="en-US" baseline="0" smtClean="0"/>
              <a:t> </a:t>
            </a:r>
            <a:r>
              <a:rPr lang="en-US" baseline="0" err="1" smtClean="0"/>
              <a:t>dàng</a:t>
            </a:r>
            <a:r>
              <a:rPr lang="en-US" baseline="0" smtClean="0"/>
              <a:t> </a:t>
            </a:r>
            <a:r>
              <a:rPr lang="en-US" baseline="0" err="1" smtClean="0"/>
              <a:t>tính</a:t>
            </a:r>
            <a:r>
              <a:rPr lang="en-US" baseline="0" smtClean="0"/>
              <a:t> </a:t>
            </a:r>
            <a:r>
              <a:rPr lang="en-US" baseline="0" err="1" smtClean="0"/>
              <a:t>được</a:t>
            </a:r>
            <a:r>
              <a:rPr lang="en-US" baseline="0" smtClean="0"/>
              <a:t> </a:t>
            </a:r>
            <a:r>
              <a:rPr lang="en-US" baseline="0" err="1" smtClean="0"/>
              <a:t>bằng</a:t>
            </a:r>
            <a:r>
              <a:rPr lang="en-US" baseline="0" smtClean="0"/>
              <a:t> 70%)</a:t>
            </a:r>
          </a:p>
          <a:p>
            <a:r>
              <a:rPr lang="en-US" baseline="0" smtClean="0"/>
              <a:t>  </a:t>
            </a:r>
            <a:r>
              <a:rPr lang="en-US" baseline="0" err="1" smtClean="0"/>
              <a:t>Giá</a:t>
            </a:r>
            <a:r>
              <a:rPr lang="en-US" baseline="0" smtClean="0"/>
              <a:t> </a:t>
            </a:r>
            <a:r>
              <a:rPr lang="en-US" baseline="0" err="1" smtClean="0"/>
              <a:t>khăn</a:t>
            </a:r>
            <a:r>
              <a:rPr lang="en-US" baseline="0" smtClean="0"/>
              <a:t> </a:t>
            </a:r>
            <a:r>
              <a:rPr lang="en-US" baseline="0" err="1" smtClean="0"/>
              <a:t>sau</a:t>
            </a:r>
            <a:r>
              <a:rPr lang="en-US" baseline="0" smtClean="0"/>
              <a:t> </a:t>
            </a:r>
            <a:r>
              <a:rPr lang="en-US" baseline="0" err="1" smtClean="0"/>
              <a:t>khi</a:t>
            </a:r>
            <a:r>
              <a:rPr lang="en-US" baseline="0" smtClean="0"/>
              <a:t> </a:t>
            </a:r>
            <a:r>
              <a:rPr lang="en-US" baseline="0" err="1" smtClean="0"/>
              <a:t>giảm</a:t>
            </a:r>
            <a:r>
              <a:rPr lang="en-US" baseline="0" smtClean="0"/>
              <a:t> </a:t>
            </a:r>
            <a:r>
              <a:rPr lang="en-US" baseline="0" err="1" smtClean="0"/>
              <a:t>còn</a:t>
            </a:r>
            <a:r>
              <a:rPr lang="en-US" baseline="0" smtClean="0"/>
              <a:t> </a:t>
            </a:r>
            <a:r>
              <a:rPr lang="en-US" baseline="0" err="1" smtClean="0"/>
              <a:t>lại</a:t>
            </a:r>
            <a:r>
              <a:rPr lang="en-US" baseline="0" smtClean="0"/>
              <a:t> </a:t>
            </a:r>
            <a:r>
              <a:rPr lang="en-US" baseline="0" err="1" smtClean="0"/>
              <a:t>bằng</a:t>
            </a:r>
            <a:r>
              <a:rPr lang="en-US" baseline="0" smtClean="0"/>
              <a:t> 70% </a:t>
            </a:r>
            <a:r>
              <a:rPr lang="en-US" baseline="0" err="1" smtClean="0"/>
              <a:t>của</a:t>
            </a:r>
            <a:r>
              <a:rPr lang="en-US" baseline="0" smtClean="0"/>
              <a:t> </a:t>
            </a:r>
            <a:r>
              <a:rPr lang="en-US" baseline="0" err="1" smtClean="0"/>
              <a:t>giá</a:t>
            </a:r>
            <a:r>
              <a:rPr lang="en-US" baseline="0" smtClean="0"/>
              <a:t> ban </a:t>
            </a:r>
            <a:r>
              <a:rPr lang="en-US" baseline="0" err="1" smtClean="0"/>
              <a:t>đầu</a:t>
            </a:r>
            <a:r>
              <a:rPr lang="en-US" baseline="0" smtClean="0"/>
              <a:t> hay 70% </a:t>
            </a:r>
            <a:r>
              <a:rPr lang="en-US" baseline="0" err="1" smtClean="0"/>
              <a:t>của</a:t>
            </a:r>
            <a:r>
              <a:rPr lang="en-US" baseline="0" smtClean="0"/>
              <a:t> 110 </a:t>
            </a:r>
            <a:r>
              <a:rPr lang="en-US" baseline="0" err="1" smtClean="0"/>
              <a:t>nghìn</a:t>
            </a:r>
            <a:r>
              <a:rPr lang="en-US" baseline="0" smtClean="0"/>
              <a:t>, ta </a:t>
            </a:r>
            <a:r>
              <a:rPr lang="en-US" baseline="0" err="1" smtClean="0"/>
              <a:t>tính</a:t>
            </a:r>
            <a:r>
              <a:rPr lang="en-US" baseline="0" smtClean="0"/>
              <a:t> </a:t>
            </a:r>
            <a:r>
              <a:rPr lang="en-US" baseline="0" err="1" smtClean="0"/>
              <a:t>giá</a:t>
            </a:r>
            <a:r>
              <a:rPr lang="en-US" baseline="0" smtClean="0"/>
              <a:t> </a:t>
            </a:r>
            <a:r>
              <a:rPr lang="en-US" baseline="0" err="1" smtClean="0"/>
              <a:t>khăn</a:t>
            </a:r>
            <a:r>
              <a:rPr lang="en-US" baseline="0" smtClean="0"/>
              <a:t> </a:t>
            </a:r>
            <a:r>
              <a:rPr lang="en-US" baseline="0" err="1" smtClean="0"/>
              <a:t>còn</a:t>
            </a:r>
            <a:r>
              <a:rPr lang="en-US" baseline="0" smtClean="0"/>
              <a:t> </a:t>
            </a:r>
            <a:r>
              <a:rPr lang="en-US" baseline="0" err="1" smtClean="0"/>
              <a:t>lại</a:t>
            </a:r>
            <a:r>
              <a:rPr lang="en-US" baseline="0" smtClean="0"/>
              <a:t> </a:t>
            </a:r>
            <a:r>
              <a:rPr lang="en-US" baseline="0" err="1" smtClean="0"/>
              <a:t>thế</a:t>
            </a:r>
            <a:r>
              <a:rPr lang="en-US" baseline="0" smtClean="0"/>
              <a:t> </a:t>
            </a:r>
            <a:r>
              <a:rPr lang="en-US" baseline="0" err="1" smtClean="0"/>
              <a:t>nào</a:t>
            </a:r>
            <a:r>
              <a:rPr lang="en-US" baseline="0" smtClean="0"/>
              <a:t>? </a:t>
            </a:r>
            <a:r>
              <a:rPr lang="en-US" baseline="0" err="1" smtClean="0"/>
              <a:t>Đúng</a:t>
            </a:r>
            <a:r>
              <a:rPr lang="en-US" baseline="0" smtClean="0"/>
              <a:t> </a:t>
            </a:r>
            <a:r>
              <a:rPr lang="en-US" baseline="0" err="1" smtClean="0"/>
              <a:t>rồi</a:t>
            </a:r>
            <a:r>
              <a:rPr lang="en-US" baseline="0" smtClean="0"/>
              <a:t>:.Click -&gt;110. 70%. </a:t>
            </a:r>
          </a:p>
          <a:p>
            <a:r>
              <a:rPr lang="en-US" baseline="0" smtClean="0"/>
              <a:t>   </a:t>
            </a:r>
            <a:r>
              <a:rPr lang="en-US" baseline="0" err="1" smtClean="0"/>
              <a:t>Cụ</a:t>
            </a:r>
            <a:r>
              <a:rPr lang="en-US" baseline="0" smtClean="0"/>
              <a:t> </a:t>
            </a:r>
            <a:r>
              <a:rPr lang="en-US" baseline="0" err="1" smtClean="0"/>
              <a:t>thể</a:t>
            </a:r>
            <a:r>
              <a:rPr lang="en-US" baseline="0" smtClean="0"/>
              <a:t> ta </a:t>
            </a:r>
            <a:r>
              <a:rPr lang="en-US" baseline="0" err="1" smtClean="0"/>
              <a:t>trình</a:t>
            </a:r>
            <a:r>
              <a:rPr lang="en-US" baseline="0" smtClean="0"/>
              <a:t> </a:t>
            </a:r>
            <a:r>
              <a:rPr lang="en-US" baseline="0" err="1" smtClean="0"/>
              <a:t>bày</a:t>
            </a:r>
            <a:r>
              <a:rPr lang="en-US" baseline="0" smtClean="0"/>
              <a:t> </a:t>
            </a:r>
            <a:r>
              <a:rPr lang="en-US" baseline="0" err="1" smtClean="0"/>
              <a:t>bài</a:t>
            </a:r>
            <a:r>
              <a:rPr lang="en-US" baseline="0" smtClean="0"/>
              <a:t> </a:t>
            </a:r>
            <a:r>
              <a:rPr lang="en-US" baseline="0" err="1" smtClean="0"/>
              <a:t>giải</a:t>
            </a:r>
            <a:r>
              <a:rPr lang="en-US" baseline="0" smtClean="0"/>
              <a:t>: ….</a:t>
            </a:r>
          </a:p>
          <a:p>
            <a:r>
              <a:rPr lang="en-US" baseline="0" smtClean="0"/>
              <a:t>+ </a:t>
            </a:r>
            <a:r>
              <a:rPr lang="en-US" b="1" baseline="0" err="1" smtClean="0"/>
              <a:t>Chuyển</a:t>
            </a:r>
            <a:r>
              <a:rPr lang="en-US" b="1" baseline="0" smtClean="0"/>
              <a:t>: ta </a:t>
            </a:r>
            <a:r>
              <a:rPr lang="en-US" b="1" baseline="0" err="1" smtClean="0"/>
              <a:t>xem</a:t>
            </a:r>
            <a:r>
              <a:rPr lang="en-US" b="1" baseline="0" smtClean="0"/>
              <a:t> </a:t>
            </a:r>
            <a:r>
              <a:rPr lang="en-US" b="1" baseline="0" err="1" smtClean="0"/>
              <a:t>lại</a:t>
            </a:r>
            <a:r>
              <a:rPr lang="en-US" b="1" baseline="0" smtClean="0"/>
              <a:t> 2 </a:t>
            </a:r>
            <a:r>
              <a:rPr lang="en-US" b="1" baseline="0" err="1" smtClean="0"/>
              <a:t>cách</a:t>
            </a:r>
            <a:r>
              <a:rPr lang="en-US" b="1" baseline="0" smtClean="0"/>
              <a:t> </a:t>
            </a:r>
            <a:r>
              <a:rPr lang="en-US" b="1" baseline="0" err="1" smtClean="0"/>
              <a:t>làm</a:t>
            </a:r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 Hai </a:t>
            </a:r>
            <a:r>
              <a:rPr lang="en-US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Đ/S click..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cách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1: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2: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. </a:t>
            </a:r>
            <a:endParaRPr lang="en-US" b="1" baseline="0" dirty="0" smtClean="0"/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Cô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tình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huống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thứ</a:t>
            </a:r>
            <a:r>
              <a:rPr lang="en-US" b="1" baseline="0" dirty="0" smtClean="0"/>
              <a:t> 2…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1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a….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:…</a:t>
            </a:r>
            <a:endParaRPr lang="en-US" dirty="0" smtClean="0"/>
          </a:p>
          <a:p>
            <a:r>
              <a:rPr lang="en-US" dirty="0" smtClean="0"/>
              <a:t>+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mua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con?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sánh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endParaRPr lang="en-US" baseline="0" dirty="0" smtClean="0"/>
          </a:p>
          <a:p>
            <a:r>
              <a:rPr lang="en-US" dirty="0" smtClean="0"/>
              <a:t>-&gt;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 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a,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2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20 </a:t>
            </a:r>
            <a:r>
              <a:rPr lang="en-US" baseline="0" dirty="0" err="1" smtClean="0"/>
              <a:t>giây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&gt; click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endParaRPr lang="en-US" baseline="0" dirty="0" smtClean="0"/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Chốt</a:t>
            </a:r>
            <a:r>
              <a:rPr lang="en-US" b="1" baseline="0" dirty="0" smtClean="0"/>
              <a:t> : </a:t>
            </a:r>
            <a:r>
              <a:rPr lang="en-US" b="1" baseline="0" dirty="0" err="1" smtClean="0"/>
              <a:t>Mẹ</a:t>
            </a:r>
            <a:r>
              <a:rPr lang="en-US" b="1" baseline="0" dirty="0" smtClean="0"/>
              <a:t> Lan </a:t>
            </a:r>
            <a:r>
              <a:rPr lang="en-US" b="1" baseline="0" dirty="0" err="1" smtClean="0"/>
              <a:t>nên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mua</a:t>
            </a:r>
            <a:r>
              <a:rPr lang="en-US" b="1" baseline="0" dirty="0" smtClean="0"/>
              <a:t> ở </a:t>
            </a:r>
            <a:r>
              <a:rPr lang="en-US" b="1" baseline="0" dirty="0" err="1" smtClean="0"/>
              <a:t>cửa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hàng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cuối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phố</a:t>
            </a:r>
            <a:endParaRPr lang="en-US" b="1" baseline="0" dirty="0" smtClean="0"/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tục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?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(Uh,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, ta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lãi</a:t>
            </a:r>
            <a:r>
              <a:rPr lang="en-US" baseline="0" dirty="0" smtClean="0"/>
              <a:t>). </a:t>
            </a:r>
          </a:p>
          <a:p>
            <a:r>
              <a:rPr lang="en-US" baseline="0" dirty="0" smtClean="0"/>
              <a:t> ? </a:t>
            </a:r>
            <a:r>
              <a:rPr lang="en-US" baseline="0" dirty="0" err="1" smtClean="0"/>
              <a:t>Lãi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suất</a:t>
            </a:r>
            <a:r>
              <a:rPr lang="en-US" baseline="0" dirty="0" smtClean="0"/>
              <a:t> 6.5%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6,5%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gửi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hay …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 Click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…</a:t>
            </a:r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tính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giống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2 hay </a:t>
            </a:r>
            <a:r>
              <a:rPr lang="en-US" b="1" baseline="0" dirty="0" err="1" smtClean="0"/>
              <a:t>không</a:t>
            </a:r>
            <a:r>
              <a:rPr lang="en-US" b="1" baseline="0" dirty="0" smtClean="0"/>
              <a:t>? (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con ạ…)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6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 </a:t>
            </a:r>
            <a:r>
              <a:rPr lang="en-US" dirty="0" err="1" smtClean="0"/>
              <a:t>Khá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t</a:t>
            </a:r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gửi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100%,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6,5%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(click…)</a:t>
            </a:r>
          </a:p>
          <a:p>
            <a:r>
              <a:rPr lang="en-US" baseline="0" dirty="0" smtClean="0"/>
              <a:t>106,5%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gửi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gửi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120 </a:t>
            </a:r>
            <a:r>
              <a:rPr lang="en-US" baseline="0" dirty="0" err="1" smtClean="0"/>
              <a:t>tr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Click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2…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: ….</a:t>
            </a:r>
            <a:r>
              <a:rPr lang="en-US" b="1" baseline="0" dirty="0" smtClean="0"/>
              <a:t> </a:t>
            </a:r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ta </a:t>
            </a:r>
            <a:r>
              <a:rPr lang="en-US" b="1" baseline="0" dirty="0" err="1" smtClean="0"/>
              <a:t>cùng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nhìn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cách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giải</a:t>
            </a:r>
            <a:r>
              <a:rPr lang="en-US" b="1" baseline="0" dirty="0" smtClean="0"/>
              <a:t>: </a:t>
            </a:r>
          </a:p>
          <a:p>
            <a:r>
              <a:rPr lang="en-US" b="1" baseline="0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2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/>
              <a:t>Các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ghi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nhớ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toán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lãi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suất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muốn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tính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tiền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nhận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được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cách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tính</a:t>
            </a:r>
            <a:r>
              <a:rPr lang="en-US" b="1" baseline="0" dirty="0" smtClean="0"/>
              <a:t>: </a:t>
            </a:r>
          </a:p>
          <a:p>
            <a:r>
              <a:rPr lang="en-US" b="1" baseline="0" dirty="0" smtClean="0"/>
              <a:t>   </a:t>
            </a:r>
            <a:r>
              <a:rPr lang="en-US" b="0" baseline="0" dirty="0" err="1" smtClean="0"/>
              <a:t>Cách</a:t>
            </a:r>
            <a:r>
              <a:rPr lang="en-US" b="0" baseline="0" dirty="0" smtClean="0"/>
              <a:t> 1: </a:t>
            </a:r>
            <a:r>
              <a:rPr lang="en-US" b="0" baseline="0" dirty="0" err="1" smtClean="0"/>
              <a:t>tính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số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tiền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lãi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rồi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cộng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với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tiền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gửi</a:t>
            </a:r>
            <a:r>
              <a:rPr lang="en-US" b="0" baseline="0" dirty="0" smtClean="0"/>
              <a:t> </a:t>
            </a:r>
          </a:p>
          <a:p>
            <a:r>
              <a:rPr lang="en-US" b="0" baseline="0" dirty="0" smtClean="0"/>
              <a:t>   </a:t>
            </a:r>
            <a:r>
              <a:rPr lang="en-US" b="0" baseline="0" dirty="0" err="1" smtClean="0"/>
              <a:t>Cách</a:t>
            </a:r>
            <a:r>
              <a:rPr lang="en-US" b="0" baseline="0" dirty="0" smtClean="0"/>
              <a:t> 2: </a:t>
            </a:r>
            <a:r>
              <a:rPr lang="en-US" b="0" baseline="0" dirty="0" err="1" smtClean="0"/>
              <a:t>Tính</a:t>
            </a:r>
            <a:r>
              <a:rPr lang="en-US" b="0" baseline="0" dirty="0" smtClean="0"/>
              <a:t> PS </a:t>
            </a:r>
            <a:r>
              <a:rPr lang="en-US" b="0" baseline="0" dirty="0" err="1" smtClean="0"/>
              <a:t>chỉ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số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tiền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gửi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lãi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rồi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nhân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với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số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tiền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gửi</a:t>
            </a:r>
            <a:r>
              <a:rPr lang="en-US" b="0" baseline="0" dirty="0" smtClean="0"/>
              <a:t> ta </a:t>
            </a:r>
            <a:r>
              <a:rPr lang="en-US" b="0" baseline="0" dirty="0" err="1" smtClean="0"/>
              <a:t>tính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được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số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tiền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nhận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được</a:t>
            </a:r>
            <a:endParaRPr lang="en-US" b="0" baseline="0" dirty="0" smtClean="0"/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Chốt</a:t>
            </a:r>
            <a:r>
              <a:rPr lang="en-US" b="1" baseline="0" dirty="0" smtClean="0"/>
              <a:t> : </a:t>
            </a:r>
            <a:r>
              <a:rPr lang="en-US" b="1" baseline="0" dirty="0" err="1" smtClean="0"/>
              <a:t>Như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vậy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 Lan </a:t>
            </a:r>
            <a:r>
              <a:rPr lang="en-US" b="1" baseline="0" dirty="0" err="1" smtClean="0"/>
              <a:t>tuy</a:t>
            </a:r>
            <a:r>
              <a:rPr lang="en-US" b="1" baseline="0" dirty="0" smtClean="0"/>
              <a:t> ở </a:t>
            </a:r>
            <a:r>
              <a:rPr lang="en-US" b="1" baseline="0" dirty="0" err="1" smtClean="0"/>
              <a:t>nhà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nhưng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được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nhiều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việc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ích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xây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dựng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hoạch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tự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giúp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mẹ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mua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được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đồ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rẻ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hơn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giúp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tính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được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tiền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kiệm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được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áp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dụng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tắc</a:t>
            </a:r>
            <a:r>
              <a:rPr lang="en-US" b="1" baseline="0" dirty="0" smtClean="0"/>
              <a:t> “ </a:t>
            </a:r>
            <a:r>
              <a:rPr lang="en-US" b="1" baseline="0" dirty="0" err="1" smtClean="0"/>
              <a:t>tìm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trị</a:t>
            </a:r>
            <a:r>
              <a:rPr lang="en-US" b="1" baseline="0" dirty="0" smtClean="0"/>
              <a:t> PS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một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trước</a:t>
            </a:r>
            <a:r>
              <a:rPr lang="en-US" b="1" baseline="0" dirty="0" smtClean="0"/>
              <a:t>”</a:t>
            </a:r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ta </a:t>
            </a:r>
            <a:r>
              <a:rPr lang="en-US" b="1" baseline="0" dirty="0" err="1" smtClean="0"/>
              <a:t>cùng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nhìn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kiến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thức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trong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buổi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hôm</a:t>
            </a:r>
            <a:r>
              <a:rPr lang="en-US" b="1" baseline="0" dirty="0" smtClean="0"/>
              <a:t> nay</a:t>
            </a:r>
            <a:endParaRPr lang="en-US" b="1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</a:p>
          <a:p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PS: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…</a:t>
            </a:r>
          </a:p>
          <a:p>
            <a:r>
              <a:rPr lang="en-US" b="1" baseline="0" dirty="0" smtClean="0"/>
              <a:t>+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Những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ngày</a:t>
            </a:r>
            <a:r>
              <a:rPr lang="en-US" b="1" baseline="0" dirty="0" smtClean="0"/>
              <a:t> ở </a:t>
            </a:r>
            <a:r>
              <a:rPr lang="en-US" b="1" baseline="0" dirty="0" err="1" smtClean="0"/>
              <a:t>nhà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những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trò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gì</a:t>
            </a:r>
            <a:r>
              <a:rPr lang="en-US" b="1" baseline="0" dirty="0" smtClean="0"/>
              <a:t>? </a:t>
            </a:r>
            <a:r>
              <a:rPr lang="en-US" b="1" baseline="0" dirty="0" err="1" smtClean="0"/>
              <a:t>Niềm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vui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gì</a:t>
            </a:r>
            <a:r>
              <a:rPr lang="en-US" b="1" baseline="0" dirty="0" smtClean="0"/>
              <a:t>? 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 Lan </a:t>
            </a:r>
            <a:r>
              <a:rPr lang="en-US" b="1" baseline="0" dirty="0" err="1" smtClean="0"/>
              <a:t>muốn</a:t>
            </a:r>
            <a:r>
              <a:rPr lang="en-US" b="1" baseline="0" dirty="0" smtClean="0"/>
              <a:t> chia </a:t>
            </a:r>
            <a:r>
              <a:rPr lang="en-US" b="1" baseline="0" dirty="0" err="1" smtClean="0"/>
              <a:t>sẻ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với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một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hình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thức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giải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trí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rất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hữu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ích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</a:t>
            </a:r>
            <a:r>
              <a:rPr lang="en-US" b="1" baseline="0" dirty="0" smtClean="0"/>
              <a:t> “ </a:t>
            </a:r>
            <a:r>
              <a:rPr lang="en-US" b="1" baseline="0" dirty="0" err="1" smtClean="0"/>
              <a:t>nấu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nướng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chúng</a:t>
            </a:r>
            <a:r>
              <a:rPr lang="en-US" b="1" baseline="0" dirty="0" smtClean="0"/>
              <a:t> ta </a:t>
            </a:r>
            <a:r>
              <a:rPr lang="en-US" b="1" baseline="0" dirty="0" err="1" smtClean="0"/>
              <a:t>cùng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một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món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bánh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ngon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đơn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giản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và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dễ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làm</a:t>
            </a:r>
            <a:r>
              <a:rPr lang="en-US" b="1" baseline="0" dirty="0" smtClean="0"/>
              <a:t> “</a:t>
            </a:r>
            <a:r>
              <a:rPr lang="en-US" b="1" baseline="0" dirty="0" err="1" smtClean="0"/>
              <a:t>Bánh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bột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rán</a:t>
            </a:r>
            <a:r>
              <a:rPr lang="en-US" b="1" baseline="0" dirty="0" smtClean="0"/>
              <a:t>”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Lan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baseline="0" dirty="0" smtClean="0"/>
          </a:p>
          <a:p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200g ta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Muối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ntn</a:t>
            </a:r>
            <a:r>
              <a:rPr lang="en-US" baseline="0" dirty="0" smtClean="0"/>
              <a:t>?</a:t>
            </a:r>
          </a:p>
          <a:p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</a:t>
            </a:r>
            <a:r>
              <a:rPr lang="en-US" baseline="0" dirty="0" smtClean="0"/>
              <a:t>. Theo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… 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1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Bây</a:t>
            </a:r>
            <a:r>
              <a:rPr lang="en-US" baseline="0" smtClean="0"/>
              <a:t> </a:t>
            </a:r>
            <a:r>
              <a:rPr lang="en-US" baseline="0" err="1" smtClean="0"/>
              <a:t>giờ</a:t>
            </a:r>
            <a:r>
              <a:rPr lang="en-US" baseline="0" smtClean="0"/>
              <a:t> </a:t>
            </a:r>
            <a:r>
              <a:rPr lang="en-US" baseline="0" err="1" smtClean="0"/>
              <a:t>thì</a:t>
            </a:r>
            <a:r>
              <a:rPr lang="en-US" baseline="0" smtClean="0"/>
              <a:t> </a:t>
            </a:r>
            <a:r>
              <a:rPr lang="en-US" baseline="0" err="1" smtClean="0"/>
              <a:t>chúng</a:t>
            </a:r>
            <a:r>
              <a:rPr lang="en-US" baseline="0" smtClean="0"/>
              <a:t> ta </a:t>
            </a:r>
            <a:r>
              <a:rPr lang="en-US" baseline="0" err="1" smtClean="0"/>
              <a:t>cùng</a:t>
            </a:r>
            <a:r>
              <a:rPr lang="en-US" baseline="0" smtClean="0"/>
              <a:t> </a:t>
            </a:r>
            <a:r>
              <a:rPr lang="en-US" baseline="0" err="1" smtClean="0"/>
              <a:t>chế</a:t>
            </a:r>
            <a:r>
              <a:rPr lang="en-US" baseline="0" smtClean="0"/>
              <a:t> </a:t>
            </a:r>
            <a:r>
              <a:rPr lang="en-US" baseline="0" err="1" smtClean="0"/>
              <a:t>biến</a:t>
            </a:r>
            <a:r>
              <a:rPr lang="en-US" baseline="0" smtClean="0"/>
              <a:t> </a:t>
            </a:r>
            <a:r>
              <a:rPr lang="en-US" baseline="0" err="1" smtClean="0"/>
              <a:t>nhé</a:t>
            </a:r>
            <a:r>
              <a:rPr lang="en-US" baseline="0" smtClean="0"/>
              <a:t>:</a:t>
            </a:r>
          </a:p>
          <a:p>
            <a:r>
              <a:rPr lang="en-US" baseline="0" err="1" smtClean="0"/>
              <a:t>Bước</a:t>
            </a:r>
            <a:r>
              <a:rPr lang="en-US" baseline="0" smtClean="0"/>
              <a:t> 1…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+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?;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ntn</a:t>
            </a:r>
            <a:r>
              <a:rPr lang="en-US" baseline="0" dirty="0" smtClean="0"/>
              <a:t>? </a:t>
            </a:r>
          </a:p>
          <a:p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45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2: </a:t>
            </a:r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tương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tự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hãy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tính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thích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bóng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bàn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bóng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chuyền</a:t>
            </a:r>
            <a:r>
              <a:rPr lang="en-US" b="1" baseline="0" dirty="0" smtClean="0"/>
              <a:t>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62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léo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8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….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15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Bài</a:t>
            </a:r>
            <a:r>
              <a:rPr lang="en-US" baseline="0" smtClean="0"/>
              <a:t> </a:t>
            </a:r>
            <a:r>
              <a:rPr lang="en-US" baseline="0" err="1" smtClean="0"/>
              <a:t>học</a:t>
            </a:r>
            <a:r>
              <a:rPr lang="en-US" baseline="0" smtClean="0"/>
              <a:t> </a:t>
            </a:r>
            <a:r>
              <a:rPr lang="en-US" baseline="0" err="1" smtClean="0"/>
              <a:t>đến</a:t>
            </a:r>
            <a:r>
              <a:rPr lang="en-US" baseline="0" smtClean="0"/>
              <a:t> </a:t>
            </a:r>
            <a:r>
              <a:rPr lang="en-US" baseline="0" err="1" smtClean="0"/>
              <a:t>đây</a:t>
            </a:r>
            <a:r>
              <a:rPr lang="en-US" baseline="0" smtClean="0"/>
              <a:t> </a:t>
            </a:r>
            <a:r>
              <a:rPr lang="en-US" baseline="0" err="1" smtClean="0"/>
              <a:t>là</a:t>
            </a:r>
            <a:r>
              <a:rPr lang="en-US" baseline="0" smtClean="0"/>
              <a:t> </a:t>
            </a:r>
            <a:r>
              <a:rPr lang="en-US" baseline="0" err="1" smtClean="0"/>
              <a:t>kết</a:t>
            </a:r>
            <a:r>
              <a:rPr lang="en-US" baseline="0" smtClean="0"/>
              <a:t> </a:t>
            </a:r>
            <a:r>
              <a:rPr lang="en-US" baseline="0" err="1" smtClean="0"/>
              <a:t>thúc</a:t>
            </a:r>
            <a:endParaRPr lang="en-US" baseline="0" smtClean="0"/>
          </a:p>
          <a:p>
            <a:r>
              <a:rPr lang="en-US" baseline="0" err="1" smtClean="0"/>
              <a:t>Chào</a:t>
            </a:r>
            <a:r>
              <a:rPr lang="en-US" baseline="0" smtClean="0"/>
              <a:t> </a:t>
            </a:r>
            <a:r>
              <a:rPr lang="en-US" baseline="0" err="1" smtClean="0"/>
              <a:t>các</a:t>
            </a:r>
            <a:r>
              <a:rPr lang="en-US" baseline="0" smtClean="0"/>
              <a:t> con, </a:t>
            </a:r>
            <a:r>
              <a:rPr lang="en-US" baseline="0" err="1" smtClean="0"/>
              <a:t>hẹn</a:t>
            </a:r>
            <a:r>
              <a:rPr lang="en-US" baseline="0" smtClean="0"/>
              <a:t> </a:t>
            </a:r>
            <a:r>
              <a:rPr lang="en-US" baseline="0" err="1" smtClean="0"/>
              <a:t>gặp</a:t>
            </a:r>
            <a:r>
              <a:rPr lang="en-US" baseline="0" smtClean="0"/>
              <a:t> </a:t>
            </a:r>
            <a:r>
              <a:rPr lang="en-US" baseline="0" err="1" smtClean="0"/>
              <a:t>lại</a:t>
            </a:r>
            <a:r>
              <a:rPr lang="en-US" baseline="0" smtClean="0"/>
              <a:t> </a:t>
            </a:r>
            <a:r>
              <a:rPr lang="en-US" baseline="0" err="1" smtClean="0"/>
              <a:t>các</a:t>
            </a:r>
            <a:r>
              <a:rPr lang="en-US" baseline="0" smtClean="0"/>
              <a:t> con </a:t>
            </a:r>
            <a:r>
              <a:rPr lang="en-US" baseline="0" err="1" smtClean="0"/>
              <a:t>trong</a:t>
            </a:r>
            <a:r>
              <a:rPr lang="en-US" baseline="0" smtClean="0"/>
              <a:t> </a:t>
            </a:r>
            <a:r>
              <a:rPr lang="en-US" baseline="0" err="1" smtClean="0"/>
              <a:t>các</a:t>
            </a:r>
            <a:r>
              <a:rPr lang="en-US" baseline="0" smtClean="0"/>
              <a:t> </a:t>
            </a:r>
            <a:r>
              <a:rPr lang="en-US" baseline="0" err="1" smtClean="0"/>
              <a:t>tiết</a:t>
            </a:r>
            <a:r>
              <a:rPr lang="en-US" baseline="0" smtClean="0"/>
              <a:t> </a:t>
            </a:r>
            <a:r>
              <a:rPr lang="en-US" baseline="0" err="1" smtClean="0"/>
              <a:t>học</a:t>
            </a:r>
            <a:r>
              <a:rPr lang="en-US" baseline="0" smtClean="0"/>
              <a:t> </a:t>
            </a:r>
            <a:r>
              <a:rPr lang="en-US" baseline="0" err="1" smtClean="0"/>
              <a:t>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0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endParaRPr lang="en-US" baseline="0" dirty="0" smtClean="0"/>
          </a:p>
          <a:p>
            <a:r>
              <a:rPr lang="en-US" baseline="0" dirty="0" err="1" smtClean="0"/>
              <a:t>Dừng</a:t>
            </a:r>
            <a:r>
              <a:rPr lang="en-US" baseline="0" dirty="0" smtClean="0"/>
              <a:t> 1-2-3 </a:t>
            </a:r>
            <a:r>
              <a:rPr lang="en-US" baseline="0" dirty="0" err="1" smtClean="0"/>
              <a:t>giây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: YÊU CẦU, CÁCH GIẢI, KẾT QUẢ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: ta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CÁC GIÁ TRỊ PS (click…)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45,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45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PS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</a:t>
            </a:r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từ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ta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tắc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Tìm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trị</a:t>
            </a:r>
            <a:r>
              <a:rPr lang="en-US" b="1" baseline="0" dirty="0" smtClean="0"/>
              <a:t> PS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một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trước</a:t>
            </a:r>
            <a:endParaRPr lang="en-US" b="1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Lưu</a:t>
            </a:r>
            <a:r>
              <a:rPr lang="en-US" baseline="0" dirty="0" smtClean="0"/>
              <a:t> ý: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: m, n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PS m/n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dương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a: … ? Cho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? ( click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m/n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¾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76cm)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b: … ?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m/n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c: …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endParaRPr lang="en-US" baseline="0" dirty="0" smtClean="0"/>
          </a:p>
          <a:p>
            <a:r>
              <a:rPr lang="en-US" b="1" baseline="0" dirty="0" smtClean="0"/>
              <a:t>+ TỔNG KẾT: </a:t>
            </a:r>
            <a:r>
              <a:rPr lang="en-US" b="1" baseline="0" dirty="0" err="1" smtClean="0"/>
              <a:t>Nhìn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3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cô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biết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dạng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PS m/n?. (Ah, PS m/n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</a:t>
            </a:r>
            <a:r>
              <a:rPr lang="en-US" b="1" baseline="0" dirty="0" smtClean="0"/>
              <a:t> …)</a:t>
            </a:r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đã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thành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thạo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tắc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tìm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trị</a:t>
            </a:r>
            <a:r>
              <a:rPr lang="en-US" b="1" baseline="0" dirty="0" smtClean="0"/>
              <a:t> PS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một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trước</a:t>
            </a:r>
            <a:r>
              <a:rPr lang="en-US" b="1" baseline="0" dirty="0" smtClean="0"/>
              <a:t> hay </a:t>
            </a:r>
            <a:r>
              <a:rPr lang="en-US" b="1" baseline="0" dirty="0" err="1" smtClean="0"/>
              <a:t>chưa</a:t>
            </a:r>
            <a:r>
              <a:rPr lang="en-US" b="1" baseline="0" dirty="0" smtClean="0"/>
              <a:t>?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thành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thạo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tiêp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tục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áp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dụng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….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 </a:t>
            </a:r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tĩnh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PS m/n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. </a:t>
            </a:r>
            <a:r>
              <a:rPr lang="en-US" baseline="0" dirty="0" err="1" smtClean="0"/>
              <a:t>c</a:t>
            </a:r>
            <a:r>
              <a:rPr lang="en-US" dirty="0" err="1" smtClean="0"/>
              <a:t>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20s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BT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…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Câu</a:t>
            </a:r>
            <a:r>
              <a:rPr lang="en-US" baseline="0" dirty="0" smtClean="0"/>
              <a:t> a: …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gạch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khen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Nhìn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b </a:t>
            </a:r>
            <a:r>
              <a:rPr lang="en-US" b="1" baseline="0" dirty="0" err="1" smtClean="0"/>
              <a:t>trong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tập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trên</a:t>
            </a:r>
            <a:r>
              <a:rPr lang="en-US" b="1" baseline="0" dirty="0" smtClean="0"/>
              <a:t>, con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nhận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xét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dạng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b?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 ? </a:t>
            </a:r>
            <a:r>
              <a:rPr lang="en-US" b="1" baseline="0" dirty="0" smtClean="0"/>
              <a:t>con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nhận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xét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dạng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b?</a:t>
            </a:r>
            <a:endParaRPr lang="en-US" b="1" dirty="0" smtClean="0"/>
          </a:p>
          <a:p>
            <a:r>
              <a:rPr lang="en-US" dirty="0" smtClean="0"/>
              <a:t>+ </a:t>
            </a:r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dương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con: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…(click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="1" baseline="0" dirty="0" err="1" smtClean="0"/>
              <a:t>Chuyển</a:t>
            </a:r>
            <a:r>
              <a:rPr lang="en-US" b="1" baseline="0" dirty="0" smtClean="0"/>
              <a:t>: Ta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tục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vận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dụng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tắc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trong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một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số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toán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thực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tế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+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ĐỀ BÀI CHO GÌ? ,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YÊU CẦU? 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15s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tập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này</a:t>
            </a:r>
            <a:r>
              <a:rPr lang="en-US" b="1" baseline="0" dirty="0" smtClean="0"/>
              <a:t>…</a:t>
            </a:r>
            <a:r>
              <a:rPr lang="en-US" b="1" baseline="0" dirty="0" err="1" smtClean="0"/>
              <a:t>bắt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đầu</a:t>
            </a:r>
            <a:r>
              <a:rPr lang="en-US" b="1" baseline="0" dirty="0" smtClean="0"/>
              <a:t>.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 </a:t>
            </a:r>
            <a:r>
              <a:rPr lang="en-US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+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+ </a:t>
            </a:r>
            <a:r>
              <a:rPr lang="en-US" b="1" baseline="0" dirty="0" err="1" smtClean="0"/>
              <a:t>Chốt</a:t>
            </a:r>
            <a:r>
              <a:rPr lang="en-US" b="1" baseline="0" dirty="0" smtClean="0"/>
              <a:t> </a:t>
            </a:r>
            <a:r>
              <a:rPr lang="en-US" baseline="0" dirty="0" smtClean="0"/>
              <a:t>: </a:t>
            </a:r>
            <a:r>
              <a:rPr lang="en-US" b="1" baseline="0" dirty="0" err="1" smtClean="0"/>
              <a:t>Đây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là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hoạch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bạn</a:t>
            </a:r>
            <a:r>
              <a:rPr lang="en-US" b="1" baseline="0" dirty="0" smtClean="0"/>
              <a:t> Lan </a:t>
            </a:r>
            <a:r>
              <a:rPr lang="en-US" b="1" baseline="0" dirty="0" err="1" smtClean="0"/>
              <a:t>phân</a:t>
            </a:r>
            <a:r>
              <a:rPr lang="en-US" b="1" baseline="0" dirty="0" smtClean="0"/>
              <a:t> chia </a:t>
            </a:r>
            <a:r>
              <a:rPr lang="en-US" b="1" baseline="0" dirty="0" err="1" smtClean="0"/>
              <a:t>thời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tự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 ở </a:t>
            </a:r>
            <a:r>
              <a:rPr lang="en-US" b="1" baseline="0" dirty="0" err="1" smtClean="0"/>
              <a:t>nhà</a:t>
            </a:r>
            <a:r>
              <a:rPr lang="en-US" b="1" baseline="0" dirty="0" smtClean="0"/>
              <a:t> , </a:t>
            </a:r>
            <a:r>
              <a:rPr lang="en-US" b="1" baseline="0" dirty="0" err="1" smtClean="0"/>
              <a:t>dựa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trên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cơ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này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con </a:t>
            </a:r>
            <a:r>
              <a:rPr lang="en-US" b="1" baseline="0" dirty="0" err="1" smtClean="0"/>
              <a:t>có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tự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lập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ra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mình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một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hoạch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tự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 : </a:t>
            </a:r>
            <a:r>
              <a:rPr lang="en-US" b="1" baseline="0" dirty="0" err="1" smtClean="0"/>
              <a:t>vừa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đảm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không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quên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kiến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thức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vừa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giải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trí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tinh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thần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vui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vẻ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vượt</a:t>
            </a:r>
            <a:r>
              <a:rPr lang="en-US" b="1" baseline="0" dirty="0" smtClean="0"/>
              <a:t> qua </a:t>
            </a:r>
            <a:r>
              <a:rPr lang="en-US" b="1" baseline="0" dirty="0" err="1" smtClean="0"/>
              <a:t>đại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dịch</a:t>
            </a:r>
            <a:r>
              <a:rPr lang="en-US" b="1" baseline="0" dirty="0" smtClean="0"/>
              <a:t>. </a:t>
            </a:r>
          </a:p>
          <a:p>
            <a:r>
              <a:rPr lang="en-US" b="1" baseline="0" dirty="0" smtClean="0"/>
              <a:t>+ </a:t>
            </a:r>
            <a:r>
              <a:rPr lang="en-US" b="1" baseline="0" dirty="0" err="1" smtClean="0"/>
              <a:t>Chuyển</a:t>
            </a:r>
            <a:r>
              <a:rPr lang="en-US" b="1" baseline="0" dirty="0" smtClean="0"/>
              <a:t>: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theo</a:t>
            </a:r>
            <a:r>
              <a:rPr lang="en-US" b="1" baseline="0" dirty="0" smtClean="0"/>
              <a:t> 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487-8383-4C59-B9DF-168FCF6CB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0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0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8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0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BE8C-4D23-4BEA-91A3-5AFAD716D10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BEFD-5D97-42D5-A562-F0CEC7C7C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79.png"/><Relationship Id="rId5" Type="http://schemas.openxmlformats.org/officeDocument/2006/relationships/audio" Target="../media/audio1.wav"/><Relationship Id="rId10" Type="http://schemas.openxmlformats.org/officeDocument/2006/relationships/image" Target="../media/image7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760.png"/><Relationship Id="rId10" Type="http://schemas.openxmlformats.org/officeDocument/2006/relationships/image" Target="../media/image91.png"/><Relationship Id="rId4" Type="http://schemas.openxmlformats.org/officeDocument/2006/relationships/image" Target="../media/image750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9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5.png"/><Relationship Id="rId11" Type="http://schemas.microsoft.com/office/2007/relationships/hdphoto" Target="../media/hdphoto3.wdp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notesSlide" Target="../notesSlides/notesSlide20.xml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0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9.png"/><Relationship Id="rId3" Type="http://schemas.openxmlformats.org/officeDocument/2006/relationships/image" Target="../media/image231.png"/><Relationship Id="rId7" Type="http://schemas.openxmlformats.org/officeDocument/2006/relationships/image" Target="../media/image240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1.png"/><Relationship Id="rId5" Type="http://schemas.openxmlformats.org/officeDocument/2006/relationships/image" Target="../media/image30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.png"/><Relationship Id="rId1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9.png"/><Relationship Id="rId7" Type="http://schemas.openxmlformats.org/officeDocument/2006/relationships/image" Target="../media/image350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microsoft.com/office/2007/relationships/media" Target="../media/media1.mp3"/><Relationship Id="rId16" Type="http://schemas.openxmlformats.org/officeDocument/2006/relationships/image" Target="../media/image53.png"/><Relationship Id="rId20" Type="http://schemas.openxmlformats.org/officeDocument/2006/relationships/image" Target="../media/image58.png"/><Relationship Id="rId1" Type="http://schemas.openxmlformats.org/officeDocument/2006/relationships/audio" Target="NULL" TargetMode="External"/><Relationship Id="rId6" Type="http://schemas.openxmlformats.org/officeDocument/2006/relationships/image" Target="../media/image360.png"/><Relationship Id="rId11" Type="http://schemas.openxmlformats.org/officeDocument/2006/relationships/image" Target="../media/image48.png"/><Relationship Id="rId5" Type="http://schemas.openxmlformats.org/officeDocument/2006/relationships/audio" Target="../media/audio1.wav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2788" y="672123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630" y="1716989"/>
            <a:ext cx="1892913" cy="18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203" y="3792415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6</a:t>
            </a:r>
            <a:endParaRPr 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81133" y="350916"/>
            <a:ext cx="230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356" y="3378824"/>
            <a:ext cx="122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9100625" y="4162183"/>
            <a:ext cx="660827" cy="861774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29643" y="3891256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729240" y="38784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728837" y="385913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7356" y="4565805"/>
            <a:ext cx="232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60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89364" y="3486929"/>
            <a:ext cx="174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32272" y="4226458"/>
            <a:ext cx="179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40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47849" y="4830108"/>
            <a:ext cx="137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endParaRPr lang="en-US" sz="240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092977" y="3331318"/>
                <a:ext cx="2795000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60 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77" y="3331318"/>
                <a:ext cx="2795000" cy="706091"/>
              </a:xfrm>
              <a:prstGeom prst="rect">
                <a:avLst/>
              </a:prstGeom>
              <a:blipFill rotWithShape="0">
                <a:blip r:embed="rId7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5184948" y="5230217"/>
            <a:ext cx="270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184948" y="4108544"/>
                <a:ext cx="2343193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60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948" y="4108544"/>
                <a:ext cx="2343193" cy="701410"/>
              </a:xfrm>
              <a:prstGeom prst="rect">
                <a:avLst/>
              </a:prstGeom>
              <a:blipFill rotWithShape="0">
                <a:blip r:embed="rId8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7792047" y="5249608"/>
            <a:ext cx="53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92047" y="4257393"/>
            <a:ext cx="53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56429" y="3440216"/>
            <a:ext cx="53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76305" y="3711098"/>
            <a:ext cx="465176" cy="111183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069773" y="4565805"/>
            <a:ext cx="458486" cy="26430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76305" y="4830108"/>
            <a:ext cx="427633" cy="67069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7357" y="728959"/>
                <a:ext cx="994432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  <a:spcBef>
                    <a:spcPts val="600"/>
                  </a:spcBef>
                </a:pP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Lan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hồ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  <a:r>
                  <a:rPr lang="en-US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ôn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kiến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cũ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kiến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mới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luyện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xem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Lan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57" y="728959"/>
                <a:ext cx="9944322" cy="2400657"/>
              </a:xfrm>
              <a:prstGeom prst="rect">
                <a:avLst/>
              </a:prstGeom>
              <a:blipFill rotWithShape="0">
                <a:blip r:embed="rId9"/>
                <a:stretch>
                  <a:fillRect l="-981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99822" y="1069343"/>
                <a:ext cx="5678157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ôn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kiến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cũ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22" y="1069343"/>
                <a:ext cx="5678157" cy="706091"/>
              </a:xfrm>
              <a:prstGeom prst="rect">
                <a:avLst/>
              </a:prstGeom>
              <a:blipFill rotWithShape="0">
                <a:blip r:embed="rId10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88876" y="1539457"/>
                <a:ext cx="7592143" cy="701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kiến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mới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76" y="1539457"/>
                <a:ext cx="7592143" cy="701410"/>
              </a:xfrm>
              <a:prstGeom prst="rect">
                <a:avLst/>
              </a:prstGeom>
              <a:blipFill rotWithShape="0">
                <a:blip r:embed="rId11"/>
                <a:stretch>
                  <a:fillRect r="-241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889805" y="1684386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356" y="2157782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"/>
                            </p:stCondLst>
                            <p:childTnLst>
                              <p:par>
                                <p:cTn id="13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20"/>
                            </p:stCondLst>
                            <p:childTnLst>
                              <p:par>
                                <p:cTn id="14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30"/>
                            </p:stCondLst>
                            <p:childTnLst>
                              <p:par>
                                <p:cTn id="14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40"/>
                            </p:stCondLst>
                            <p:childTnLst>
                              <p:par>
                                <p:cTn id="15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5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6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70"/>
                            </p:stCondLst>
                            <p:childTnLst>
                              <p:par>
                                <p:cTn id="16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080"/>
                            </p:stCondLst>
                            <p:childTnLst>
                              <p:par>
                                <p:cTn id="16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090"/>
                            </p:stCondLst>
                            <p:childTnLst>
                              <p:par>
                                <p:cTn id="17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100"/>
                            </p:stCondLst>
                            <p:childTnLst>
                              <p:par>
                                <p:cTn id="17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110"/>
                            </p:stCondLst>
                            <p:childTnLst>
                              <p:par>
                                <p:cTn id="17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120"/>
                            </p:stCondLst>
                            <p:childTnLst>
                              <p:par>
                                <p:cTn id="18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130"/>
                            </p:stCondLst>
                            <p:childTnLst>
                              <p:par>
                                <p:cTn id="18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3140"/>
                            </p:stCondLst>
                            <p:childTnLst>
                              <p:par>
                                <p:cTn id="19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160"/>
                            </p:stCondLst>
                            <p:childTnLst>
                              <p:par>
                                <p:cTn id="19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170"/>
                            </p:stCondLst>
                            <p:childTnLst>
                              <p:par>
                                <p:cTn id="2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42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1" grpId="0"/>
      <p:bldP spid="21" grpId="1"/>
      <p:bldP spid="25" grpId="0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2" grpId="0"/>
      <p:bldP spid="52" grpId="1"/>
      <p:bldP spid="65" grpId="0"/>
      <p:bldP spid="65" grpId="1"/>
      <p:bldP spid="66" grpId="0"/>
      <p:bldP spid="66" grpId="1"/>
      <p:bldP spid="67" grpId="0"/>
      <p:bldP spid="67" grpId="1"/>
      <p:bldP spid="69" grpId="0"/>
      <p:bldP spid="69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2" grpId="0"/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49049" y="278352"/>
            <a:ext cx="230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42" y="3718526"/>
            <a:ext cx="529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0866" y="4135553"/>
                <a:ext cx="2734935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r>
                  <a:rPr lang="en-US" sz="2400" b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66" y="4135553"/>
                <a:ext cx="2734935" cy="706091"/>
              </a:xfrm>
              <a:prstGeom prst="rect">
                <a:avLst/>
              </a:prstGeom>
              <a:blipFill rotWithShape="0">
                <a:blip r:embed="rId3"/>
                <a:stretch>
                  <a:fillRect l="-357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1043" y="4970452"/>
            <a:ext cx="611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6676" y="5408865"/>
                <a:ext cx="2669125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15 (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76" y="5408865"/>
                <a:ext cx="2669125" cy="706091"/>
              </a:xfrm>
              <a:prstGeom prst="rect">
                <a:avLst/>
              </a:prstGeom>
              <a:blipFill rotWithShape="0">
                <a:blip r:embed="rId4"/>
                <a:stretch>
                  <a:fillRect l="-3425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741299" y="3820905"/>
            <a:ext cx="474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29397" y="4379979"/>
                <a:ext cx="4095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15 = 37 (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97" y="4379979"/>
                <a:ext cx="409520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385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47496" y="2707735"/>
            <a:ext cx="92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>
            <a:stCxn id="21" idx="2"/>
          </p:cNvCxnSpPr>
          <p:nvPr/>
        </p:nvCxnSpPr>
        <p:spPr>
          <a:xfrm>
            <a:off x="6607949" y="3169400"/>
            <a:ext cx="0" cy="34911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042" y="3159988"/>
            <a:ext cx="367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giờ =  60 phút.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8580" y="4970452"/>
            <a:ext cx="4960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b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</a:p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9049" y="707715"/>
                <a:ext cx="1016797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sz="22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Lan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hồ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  <a:r>
                  <a:rPr lang="en-US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ôn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kiến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cũ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kiến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mới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luyện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xem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Lan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dành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</a:t>
                </a:r>
                <a:endPara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49" y="707715"/>
                <a:ext cx="10167977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77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17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  <p:bldP spid="12" grpId="0"/>
      <p:bldP spid="16" grpId="0" animBg="1"/>
      <p:bldP spid="1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83938" y="4294456"/>
            <a:ext cx="370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8153" y="4849977"/>
            <a:ext cx="1847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110. 30%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1028" y="5413862"/>
            <a:ext cx="592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0838" y="5836627"/>
            <a:ext cx="526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iệu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1608" y="1967295"/>
            <a:ext cx="167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049" y="278352"/>
            <a:ext cx="230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8128429" y="476778"/>
            <a:ext cx="232676" cy="4805027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05806" y="2418421"/>
            <a:ext cx="406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8943716" y="1899583"/>
            <a:ext cx="169650" cy="317386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54935" y="3533576"/>
            <a:ext cx="30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10613329" y="3066535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7441608" y="3066535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5864361" y="3071385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eft Brace 46"/>
          <p:cNvSpPr/>
          <p:nvPr/>
        </p:nvSpPr>
        <p:spPr>
          <a:xfrm rot="16200000">
            <a:off x="6511050" y="2731035"/>
            <a:ext cx="266628" cy="1546256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860838" y="3555191"/>
            <a:ext cx="175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72887" y="3197170"/>
            <a:ext cx="157280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441608" y="3197170"/>
            <a:ext cx="317385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87165" y="3201856"/>
            <a:ext cx="1575161" cy="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1245" y="4849976"/>
            <a:ext cx="322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412020" y="2065836"/>
            <a:ext cx="11206" cy="44572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2537" y="3104019"/>
            <a:ext cx="295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0908" y="3711084"/>
            <a:ext cx="505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110. 30%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1277" y="4377509"/>
            <a:ext cx="387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3288" y="4982508"/>
            <a:ext cx="407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– 33 = 77 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5119" y="2053476"/>
            <a:ext cx="92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917" y="2578504"/>
            <a:ext cx="138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0669" y="3885038"/>
            <a:ext cx="256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049" y="682922"/>
            <a:ext cx="103054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21" grpId="0"/>
      <p:bldP spid="24" grpId="0" animBg="1"/>
      <p:bldP spid="26" grpId="0"/>
      <p:bldP spid="27" grpId="0" animBg="1"/>
      <p:bldP spid="28" grpId="0"/>
      <p:bldP spid="43" grpId="0" animBg="1"/>
      <p:bldP spid="44" grpId="0" animBg="1"/>
      <p:bldP spid="46" grpId="0" animBg="1"/>
      <p:bldP spid="47" grpId="0" animBg="1"/>
      <p:bldP spid="48" grpId="0"/>
      <p:bldP spid="22" grpId="0"/>
      <p:bldP spid="22" grpId="1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61655" y="4213811"/>
            <a:ext cx="53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39088" y="4957715"/>
                <a:ext cx="3186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30% = 70%.</a:t>
                </a:r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88" y="4957715"/>
                <a:ext cx="318633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06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182553" y="5332287"/>
            <a:ext cx="522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636" y="5888777"/>
            <a:ext cx="308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4627" y="1952287"/>
            <a:ext cx="166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049" y="278352"/>
            <a:ext cx="230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8794740" y="510917"/>
            <a:ext cx="232676" cy="4792177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45458" y="2446135"/>
            <a:ext cx="428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9503008" y="1896653"/>
            <a:ext cx="210710" cy="3342711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7483" y="3653213"/>
            <a:ext cx="350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</a:t>
            </a:r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11286065" y="3094249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7937005" y="3091901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6517487" y="3099099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eft Brace 46"/>
          <p:cNvSpPr/>
          <p:nvPr/>
        </p:nvSpPr>
        <p:spPr>
          <a:xfrm rot="16200000">
            <a:off x="7115897" y="2859890"/>
            <a:ext cx="249186" cy="1393036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905185" y="3660157"/>
            <a:ext cx="249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17487" y="3224884"/>
            <a:ext cx="14078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81040" y="3224884"/>
            <a:ext cx="33986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515139" y="3222536"/>
            <a:ext cx="1410236" cy="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21010" y="1961452"/>
            <a:ext cx="139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85173" y="5883657"/>
            <a:ext cx="205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110 . 70% 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886055" y="2396581"/>
            <a:ext cx="15571" cy="38776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43765" y="3880694"/>
            <a:ext cx="334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70%.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3371" y="3049697"/>
            <a:ext cx="515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804" y="4404570"/>
            <a:ext cx="390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74346" y="4931226"/>
            <a:ext cx="433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. 70% = 77 </a:t>
            </a:r>
            <a:r>
              <a:rPr lang="en-US" sz="2400" b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nghìn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b="0" err="1" smtClean="0">
                <a:solidFill>
                  <a:schemeClr val="bg1"/>
                </a:solidFill>
                <a:cs typeface="Arial" panose="020B0604020202020204" pitchFamily="34" charset="0"/>
              </a:rPr>
              <a:t>đồng</a:t>
            </a:r>
            <a:r>
              <a:rPr lang="en-US" sz="2400" b="0" smtClean="0">
                <a:solidFill>
                  <a:schemeClr val="bg1"/>
                </a:solidFill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2926" y="2375144"/>
            <a:ext cx="147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7421" y="1934916"/>
            <a:ext cx="92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404" y="694283"/>
            <a:ext cx="103054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21" grpId="0"/>
      <p:bldP spid="24" grpId="0" animBg="1"/>
      <p:bldP spid="24" grpId="1" animBg="1"/>
      <p:bldP spid="26" grpId="0"/>
      <p:bldP spid="26" grpId="1"/>
      <p:bldP spid="27" grpId="0" animBg="1"/>
      <p:bldP spid="27" grpId="1" animBg="1"/>
      <p:bldP spid="28" grpId="0"/>
      <p:bldP spid="28" grpId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22" grpId="0"/>
      <p:bldP spid="22" grpId="1"/>
      <p:bldP spid="29" grpId="0"/>
      <p:bldP spid="29" grpId="1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049" y="278352"/>
            <a:ext cx="230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923954" y="2416562"/>
            <a:ext cx="26909" cy="32462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43765" y="3880694"/>
            <a:ext cx="334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70%.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3371" y="3049697"/>
            <a:ext cx="515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804" y="4404570"/>
            <a:ext cx="390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74346" y="4931226"/>
            <a:ext cx="433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. 70% = 77 </a:t>
            </a:r>
            <a:r>
              <a:rPr lang="en-US" sz="2400" b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24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cs typeface="Arial" panose="020B0604020202020204" pitchFamily="34" charset="0"/>
              </a:rPr>
              <a:t>nghìn</a:t>
            </a:r>
            <a:r>
              <a:rPr lang="en-US" sz="24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b="0" err="1" smtClean="0">
                <a:solidFill>
                  <a:schemeClr val="bg1"/>
                </a:solidFill>
                <a:cs typeface="Arial" panose="020B0604020202020204" pitchFamily="34" charset="0"/>
              </a:rPr>
              <a:t>đồng</a:t>
            </a:r>
            <a:r>
              <a:rPr lang="en-US" sz="2400" b="0" smtClean="0">
                <a:solidFill>
                  <a:schemeClr val="bg1"/>
                </a:solidFill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2926" y="2375144"/>
            <a:ext cx="147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7421" y="1955170"/>
            <a:ext cx="92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32628" y="2311896"/>
            <a:ext cx="138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11315" y="3124636"/>
            <a:ext cx="295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7370" y="3816097"/>
            <a:ext cx="505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110. 30%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6590" y="4404569"/>
            <a:ext cx="383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7842" y="4937968"/>
            <a:ext cx="407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– 33 = 77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7974" y="5662772"/>
            <a:ext cx="717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316" y="690390"/>
            <a:ext cx="103054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/>
      <p:bldP spid="42" grpId="0"/>
      <p:bldP spid="45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637992" y="1460789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637589" y="14480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3357" y="1698289"/>
            <a:ext cx="91518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40%;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Lan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37468" y="3452235"/>
            <a:ext cx="584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33147" y="3945556"/>
            <a:ext cx="505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120. 40%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9822" y="4518020"/>
            <a:ext cx="604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71902" y="5191159"/>
            <a:ext cx="464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– 48 = 72 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14283" y="4141800"/>
            <a:ext cx="334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- 40%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60%.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84032" y="3388879"/>
            <a:ext cx="464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18173" y="4567774"/>
            <a:ext cx="461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41885" y="5355565"/>
            <a:ext cx="433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. 60% = 72 </a:t>
            </a:r>
            <a:r>
              <a:rPr lang="en-US" sz="2400" b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20345" y="2678752"/>
            <a:ext cx="92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280798" y="3212598"/>
            <a:ext cx="0" cy="34559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354359" y="2906951"/>
            <a:ext cx="138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69989" y="2874444"/>
            <a:ext cx="147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937" y="5724073"/>
            <a:ext cx="611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77 </a:t>
            </a:r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đồng/khăn.</a:t>
            </a:r>
          </a:p>
          <a:p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72 </a:t>
            </a:r>
            <a:r>
              <a:rPr lang="en-US" sz="23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3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đồng/khăn.</a:t>
            </a:r>
            <a:endParaRPr lang="en-US" sz="23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18173" y="5724073"/>
            <a:ext cx="469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7621" y="507184"/>
            <a:ext cx="103054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30%.</a:t>
            </a:r>
          </a:p>
          <a:p>
            <a:pPr>
              <a:lnSpc>
                <a:spcPts val="3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1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20"/>
                            </p:stCondLst>
                            <p:childTnLst>
                              <p:par>
                                <p:cTn id="8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3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40"/>
                            </p:stCondLst>
                            <p:childTnLst>
                              <p:par>
                                <p:cTn id="9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5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6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7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8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90"/>
                            </p:stCondLst>
                            <p:childTnLst>
                              <p:par>
                                <p:cTn id="11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1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110"/>
                            </p:stCondLst>
                            <p:childTnLst>
                              <p:par>
                                <p:cTn id="11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120"/>
                            </p:stCondLst>
                            <p:childTnLst>
                              <p:par>
                                <p:cTn id="12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13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140"/>
                            </p:stCondLst>
                            <p:childTnLst>
                              <p:par>
                                <p:cTn id="13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150"/>
                            </p:stCondLst>
                            <p:childTnLst>
                              <p:par>
                                <p:cTn id="13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160"/>
                            </p:stCondLst>
                            <p:childTnLst>
                              <p:par>
                                <p:cTn id="13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170"/>
                            </p:stCondLst>
                            <p:childTnLst>
                              <p:par>
                                <p:cTn id="14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180"/>
                            </p:stCondLst>
                            <p:childTnLst>
                              <p:par>
                                <p:cTn id="14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190"/>
                            </p:stCondLst>
                            <p:childTnLst>
                              <p:par>
                                <p:cTn id="15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200"/>
                            </p:stCondLst>
                            <p:childTnLst>
                              <p:par>
                                <p:cTn id="15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21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42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4766" y="4601418"/>
            <a:ext cx="383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0045" y="5095572"/>
            <a:ext cx="215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120. 6,5%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766" y="5532063"/>
            <a:ext cx="554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1203" y="6024820"/>
            <a:ext cx="388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ổng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103" y="2327478"/>
            <a:ext cx="166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7229269" y="1692516"/>
            <a:ext cx="283558" cy="358810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71163" y="2910141"/>
            <a:ext cx="324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iền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 rot="16200000" flipH="1">
            <a:off x="9316966" y="3271546"/>
            <a:ext cx="186396" cy="49040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113766" y="2686353"/>
            <a:ext cx="165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9165101" y="3676507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5579492" y="3653221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eft Brace 46"/>
          <p:cNvSpPr/>
          <p:nvPr/>
        </p:nvSpPr>
        <p:spPr>
          <a:xfrm rot="16200000">
            <a:off x="7411269" y="2151663"/>
            <a:ext cx="409824" cy="4078368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400800" y="4241624"/>
            <a:ext cx="223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79492" y="3807142"/>
            <a:ext cx="358560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165101" y="3807142"/>
            <a:ext cx="506437" cy="0"/>
          </a:xfrm>
          <a:prstGeom prst="line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4179" y="451131"/>
            <a:ext cx="92511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6,5%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9662160" y="3695261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01203" y="5095572"/>
            <a:ext cx="296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6,5%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401567" y="2368534"/>
            <a:ext cx="0" cy="41179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3357" y="3203142"/>
            <a:ext cx="529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519" y="3743938"/>
            <a:ext cx="482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120 . 6.5%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7,8 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4179" y="4495407"/>
            <a:ext cx="434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: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7671" y="5511401"/>
            <a:ext cx="464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+ 7,8  = 127,8  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7234" y="2364144"/>
            <a:ext cx="92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4900" y="2690640"/>
            <a:ext cx="138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37773" y="3020180"/>
            <a:ext cx="212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6,5%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7002" y="871038"/>
            <a:ext cx="29787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6,5% </a:t>
            </a:r>
            <a:r>
              <a:rPr lang="en-US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21" grpId="0"/>
      <p:bldP spid="24" grpId="0" animBg="1"/>
      <p:bldP spid="26" grpId="0"/>
      <p:bldP spid="27" grpId="0" animBg="1"/>
      <p:bldP spid="28" grpId="0"/>
      <p:bldP spid="43" grpId="0" animBg="1"/>
      <p:bldP spid="46" grpId="0" animBg="1"/>
      <p:bldP spid="47" grpId="0" animBg="1"/>
      <p:bldP spid="48" grpId="0"/>
      <p:bldP spid="22" grpId="0"/>
      <p:bldP spid="29" grpId="0" animBg="1"/>
      <p:bldP spid="30" grpId="0"/>
      <p:bldP spid="30" grpId="1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41497" y="4540031"/>
            <a:ext cx="510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490" y="4879864"/>
            <a:ext cx="352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+ 6,5% = 106,5 %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1252" y="5427763"/>
            <a:ext cx="48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7065" y="5963080"/>
            <a:ext cx="241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106,5%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8707" y="2233572"/>
            <a:ext cx="166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7603243" y="1677703"/>
            <a:ext cx="226904" cy="3238421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37739" y="2788520"/>
            <a:ext cx="399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 rot="16200000" flipH="1">
            <a:off x="9487907" y="3062928"/>
            <a:ext cx="186396" cy="49040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172830" y="2455587"/>
            <a:ext cx="195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6.5%</a:t>
            </a:r>
            <a:endParaRPr lang="en-US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9335905" y="3486852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6099981" y="3491893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eft Brace 46"/>
          <p:cNvSpPr/>
          <p:nvPr/>
        </p:nvSpPr>
        <p:spPr>
          <a:xfrm rot="16200000">
            <a:off x="7818524" y="2132548"/>
            <a:ext cx="322382" cy="370649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941252" y="4065626"/>
            <a:ext cx="453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106,5%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26464" y="3643275"/>
            <a:ext cx="32409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340931" y="3643275"/>
            <a:ext cx="479027" cy="2348"/>
          </a:xfrm>
          <a:prstGeom prst="line">
            <a:avLst/>
          </a:prstGeom>
          <a:ln w="571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9832964" y="3505606"/>
            <a:ext cx="0" cy="26126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69822" y="2227988"/>
            <a:ext cx="127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03907" y="5946306"/>
            <a:ext cx="2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120 . 106,5%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6974" y="3673571"/>
            <a:ext cx="385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+ 6,5%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106,5%.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180" y="3101918"/>
            <a:ext cx="507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180" y="4335049"/>
            <a:ext cx="45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445" y="5238999"/>
            <a:ext cx="482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. 106,5% = 127,8 (</a:t>
            </a:r>
            <a:r>
              <a:rPr lang="en-US" sz="2400" b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58541" y="2252806"/>
            <a:ext cx="92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633681" y="2689653"/>
            <a:ext cx="0" cy="31273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7145" y="518609"/>
            <a:ext cx="92511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6,5%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5533" y="2511521"/>
            <a:ext cx="127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21" grpId="0"/>
      <p:bldP spid="24" grpId="0" animBg="1"/>
      <p:bldP spid="26" grpId="0"/>
      <p:bldP spid="27" grpId="0" animBg="1"/>
      <p:bldP spid="28" grpId="0"/>
      <p:bldP spid="43" grpId="0" animBg="1"/>
      <p:bldP spid="46" grpId="0" animBg="1"/>
      <p:bldP spid="47" grpId="0" animBg="1"/>
      <p:bldP spid="48" grpId="0"/>
      <p:bldP spid="48" grpId="1"/>
      <p:bldP spid="29" grpId="0" animBg="1"/>
      <p:bldP spid="23" grpId="0"/>
      <p:bldP spid="23" grpId="1"/>
      <p:bldP spid="23" grpId="2"/>
      <p:bldP spid="31" grpId="0"/>
      <p:bldP spid="31" grpId="1"/>
      <p:bldP spid="53" grpId="0"/>
      <p:bldP spid="54" grpId="0"/>
      <p:bldP spid="55" grpId="0"/>
      <p:bldP spid="56" grpId="0"/>
      <p:bldP spid="59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936974" y="3673571"/>
            <a:ext cx="385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+ 6,5%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106,5%.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180" y="3101918"/>
            <a:ext cx="507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180" y="4335049"/>
            <a:ext cx="45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7445" y="5238999"/>
            <a:ext cx="482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. 106,5% = 127,8 (</a:t>
            </a:r>
            <a:r>
              <a:rPr lang="en-US" sz="2400" b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58541" y="2252806"/>
            <a:ext cx="92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633681" y="2689653"/>
            <a:ext cx="0" cy="31273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7145" y="518609"/>
            <a:ext cx="92511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6,5%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5533" y="2511521"/>
            <a:ext cx="127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2013" y="3083568"/>
            <a:ext cx="529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8175" y="3624364"/>
            <a:ext cx="482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120 . 6.5%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7,8 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2835" y="4298459"/>
            <a:ext cx="434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6327" y="5251147"/>
            <a:ext cx="464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+ 7,8  = 127,8 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63556" y="2493692"/>
            <a:ext cx="138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2845" y="5942681"/>
            <a:ext cx="1076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127,8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riệu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25612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0" grpId="0"/>
      <p:bldP spid="32" grpId="0"/>
      <p:bldP spid="34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87269" y="376980"/>
            <a:ext cx="1014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nhớ :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trước.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82008" y="5682767"/>
            <a:ext cx="8068951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vi-VN" alt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 tính </a:t>
            </a:r>
            <a:r>
              <a:rPr lang="vi-VN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viết dưới dạng hỗn số, số thập phân hay phần trăm, ta nên biến đổi chúng về dạng </a:t>
            </a:r>
            <a:r>
              <a:rPr lang="vi-VN" alt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r>
              <a:rPr lang="vi-VN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63773" y="3294121"/>
                <a:ext cx="9463681" cy="6810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b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Muốn </a:t>
                </a:r>
                <a:r>
                  <a:rPr lang="en-US" sz="2600" b="1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tìm</a:t>
                </a:r>
                <a:r>
                  <a:rPr lang="en-US" sz="2600" b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6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26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00" b="1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</a:t>
                </a:r>
                <a:r>
                  <a:rPr lang="en-US" sz="2600" b="1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m,n</a:t>
                </a:r>
                <a:r>
                  <a:rPr lang="en-US" sz="26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0)</m:t>
                    </m:r>
                  </m:oMath>
                </a14:m>
                <a:r>
                  <a:rPr lang="en-US" sz="26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3" y="3294121"/>
                <a:ext cx="9463681" cy="681020"/>
              </a:xfrm>
              <a:prstGeom prst="rect">
                <a:avLst/>
              </a:prstGeom>
              <a:blipFill rotWithShape="0">
                <a:blip r:embed="rId3"/>
                <a:stretch>
                  <a:fillRect l="-708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/>
              <p:cNvSpPr/>
              <p:nvPr/>
            </p:nvSpPr>
            <p:spPr>
              <a:xfrm>
                <a:off x="1643717" y="1125282"/>
                <a:ext cx="3559645" cy="1799108"/>
              </a:xfrm>
              <a:prstGeom prst="wedgeEllipseCallout">
                <a:avLst>
                  <a:gd name="adj1" fmla="val -26847"/>
                  <a:gd name="adj2" fmla="val 65147"/>
                </a:avLst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hân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2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u="sng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endParaRPr lang="en-US" sz="2200" u="sng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Oval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717" y="1125282"/>
                <a:ext cx="3559645" cy="1799108"/>
              </a:xfrm>
              <a:prstGeom prst="wedgeEllipseCallout">
                <a:avLst>
                  <a:gd name="adj1" fmla="val -26847"/>
                  <a:gd name="adj2" fmla="val 6514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416453" y="4156444"/>
            <a:ext cx="2832685" cy="1497442"/>
            <a:chOff x="6244280" y="1577465"/>
            <a:chExt cx="3213566" cy="1956973"/>
          </a:xfrm>
        </p:grpSpPr>
        <p:sp>
          <p:nvSpPr>
            <p:cNvPr id="28" name="Oval Callout 27"/>
            <p:cNvSpPr/>
            <p:nvPr/>
          </p:nvSpPr>
          <p:spPr>
            <a:xfrm rot="5245197">
              <a:off x="6872576" y="949169"/>
              <a:ext cx="1956973" cy="3213566"/>
            </a:xfrm>
            <a:prstGeom prst="wedgeEllipseCallout">
              <a:avLst>
                <a:gd name="adj1" fmla="val -62117"/>
                <a:gd name="adj2" fmla="val 41175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16466" y="1681204"/>
              <a:ext cx="2237273" cy="14480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kì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dương</a:t>
              </a:r>
              <a:endParaRPr lang="en-US" sz="2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6457370" y="3108960"/>
            <a:ext cx="949268" cy="103141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 rot="16200000">
            <a:off x="6586725" y="2517497"/>
            <a:ext cx="690557" cy="492369"/>
          </a:xfrm>
          <a:prstGeom prst="notch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17587" y="1181333"/>
            <a:ext cx="3305908" cy="1259059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2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41823" y="3181384"/>
            <a:ext cx="465136" cy="92690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85711" y="3197426"/>
            <a:ext cx="357822" cy="92690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31" grpId="0" animBg="1"/>
      <p:bldP spid="4" grpId="0" animBg="1"/>
      <p:bldP spid="5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4686" y="693389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982" y="3397243"/>
            <a:ext cx="11036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80 : </a:t>
            </a: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GIÁ TRỊ PHÂN SỐ CỦA MỘT SỐ CHO TRƯỚC</a:t>
            </a:r>
            <a:endParaRPr 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7137" y="1504330"/>
            <a:ext cx="1892913" cy="189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2545" y="5054016"/>
            <a:ext cx="644682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SG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r>
              <a:rPr lang="en-SG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SG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SG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endParaRPr lang="vi-VN" sz="2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rường</a:t>
            </a: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SG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uận</a:t>
            </a:r>
            <a:r>
              <a:rPr lang="vi-VN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SG" sz="2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6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vi-VN" sz="26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862" y="194206"/>
                <a:ext cx="10286854" cy="2654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bột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</a:t>
                </a:r>
                <a:r>
                  <a:rPr lang="en-US" sz="24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rán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bột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trứng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bột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1kg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bột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trứng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200g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bột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trứng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2" y="194206"/>
                <a:ext cx="10286854" cy="2654509"/>
              </a:xfrm>
              <a:prstGeom prst="rect">
                <a:avLst/>
              </a:prstGeom>
              <a:blipFill rotWithShape="0">
                <a:blip r:embed="rId3"/>
                <a:stretch>
                  <a:fillRect l="-889" r="-948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32719"/>
              </p:ext>
            </p:extLst>
          </p:nvPr>
        </p:nvGraphicFramePr>
        <p:xfrm>
          <a:off x="806258" y="3101120"/>
          <a:ext cx="6227588" cy="31300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9398"/>
                <a:gridCol w="3988190"/>
              </a:tblGrid>
              <a:tr h="569742"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400" b="1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400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Bột</a:t>
                      </a:r>
                      <a:r>
                        <a:rPr lang="en-US" sz="2400" b="1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</a:t>
                      </a:r>
                      <a:endParaRPr 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Muối</a:t>
                      </a:r>
                      <a:endParaRPr 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50193" y="3638228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50193" y="4116399"/>
                <a:ext cx="2536272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36 (g)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193" y="4116399"/>
                <a:ext cx="2536272" cy="706091"/>
              </a:xfrm>
              <a:prstGeom prst="rect">
                <a:avLst/>
              </a:prstGeom>
              <a:blipFill rotWithShape="0">
                <a:blip r:embed="rId4"/>
                <a:stretch>
                  <a:fillRect r="-3365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550193" y="4894751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200. 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22925" y="5408034"/>
                <a:ext cx="955710" cy="801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FFFF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FFFF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FFFF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25" y="5408034"/>
                <a:ext cx="955710" cy="8012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03077" y="4360825"/>
            <a:ext cx="139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7833" y="5537513"/>
            <a:ext cx="139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6385" y="4796234"/>
            <a:ext cx="2129204" cy="1720396"/>
          </a:xfrm>
          <a:prstGeom prst="rect">
            <a:avLst/>
          </a:prstGeom>
        </p:spPr>
      </p:pic>
      <p:sp>
        <p:nvSpPr>
          <p:cNvPr id="6" name="AutoShape 4" descr="Ăn nhiều đường nhanh già, nhanh lão hóa bạn đã biết chư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595" y="4795639"/>
            <a:ext cx="1952790" cy="1709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3684" y="3451540"/>
            <a:ext cx="1751487" cy="1313616"/>
          </a:xfrm>
          <a:prstGeom prst="rect">
            <a:avLst/>
          </a:prstGeom>
        </p:spPr>
      </p:pic>
      <p:sp>
        <p:nvSpPr>
          <p:cNvPr id="12" name="AutoShape 6" descr="1kg Túi Tùy Chỉnh Halal Bột Mì Tempura Bột - Buy Túi Gói Cao Cấp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5439" y="2672613"/>
            <a:ext cx="2348245" cy="2117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58289" y="5562314"/>
                <a:ext cx="7601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289" y="5562314"/>
                <a:ext cx="76014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806" t="-9211" r="-403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4983069" y="5595461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225230" y="966734"/>
                <a:ext cx="1313180" cy="692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 (Body)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2%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230" y="966734"/>
                <a:ext cx="1313180" cy="692434"/>
              </a:xfrm>
              <a:prstGeom prst="rect">
                <a:avLst/>
              </a:prstGeom>
              <a:blipFill rotWithShape="0">
                <a:blip r:embed="rId11"/>
                <a:stretch>
                  <a:fillRect r="-6481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53862" y="1749978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036339" y="1752545"/>
            <a:ext cx="4732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1kg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3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8" grpId="0"/>
      <p:bldP spid="19" grpId="0"/>
      <p:bldP spid="23" grpId="0"/>
      <p:bldP spid="4" grpId="0"/>
      <p:bldP spid="24" grpId="0"/>
      <p:bldP spid="22" grpId="0"/>
      <p:bldP spid="26" grpId="0"/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59958" y="1281048"/>
            <a:ext cx="490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79537"/>
              </p:ext>
            </p:extLst>
          </p:nvPr>
        </p:nvGraphicFramePr>
        <p:xfrm>
          <a:off x="2636897" y="350234"/>
          <a:ext cx="5931564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2891"/>
                <a:gridCol w="1482891"/>
                <a:gridCol w="1482891"/>
                <a:gridCol w="14828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Bột</a:t>
                      </a:r>
                      <a:r>
                        <a:rPr lang="en-US" sz="2200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</a:t>
                      </a:r>
                      <a:endParaRPr lang="en-US" sz="2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Muối</a:t>
                      </a:r>
                      <a:endParaRPr lang="en-US" sz="2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200g</a:t>
                      </a:r>
                      <a:endParaRPr lang="en-US" sz="2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36g</a:t>
                      </a:r>
                      <a:endParaRPr lang="en-US" sz="2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220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en-US" sz="2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4g</a:t>
                      </a:r>
                      <a:endParaRPr lang="en-US" sz="22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7976" y="1636840"/>
            <a:ext cx="967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976" y="2111398"/>
            <a:ext cx="1083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smtClean="0">
                <a:solidFill>
                  <a:srgbClr val="FFFF00"/>
                </a:solidFill>
              </a:rPr>
              <a:t>: </a:t>
            </a:r>
            <a:r>
              <a:rPr lang="vi-VN" sz="2400" smtClean="0">
                <a:solidFill>
                  <a:srgbClr val="FFFF00"/>
                </a:solidFill>
              </a:rPr>
              <a:t>Thêm </a:t>
            </a:r>
            <a:r>
              <a:rPr lang="vi-VN" sz="2400">
                <a:solidFill>
                  <a:srgbClr val="FFFF00"/>
                </a:solidFill>
              </a:rPr>
              <a:t>nước hoặc sữa vào. Khuấy cho hỗn hợp mịn, hơi </a:t>
            </a:r>
            <a:r>
              <a:rPr lang="vi-VN" sz="2400" smtClean="0">
                <a:solidFill>
                  <a:srgbClr val="FFFF00"/>
                </a:solidFill>
              </a:rPr>
              <a:t>sánh</a:t>
            </a:r>
            <a:r>
              <a:rPr lang="en-US" sz="2400" smtClean="0">
                <a:solidFill>
                  <a:srgbClr val="FFFF00"/>
                </a:solidFill>
              </a:rPr>
              <a:t>,</a:t>
            </a:r>
            <a:r>
              <a:rPr lang="vi-VN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vi-VN" sz="2400" smtClean="0">
                <a:solidFill>
                  <a:srgbClr val="FFFF00"/>
                </a:solidFill>
              </a:rPr>
              <a:t> </a:t>
            </a:r>
            <a:r>
              <a:rPr lang="vi-VN" sz="2400">
                <a:solidFill>
                  <a:srgbClr val="FFFF00"/>
                </a:solidFill>
              </a:rPr>
              <a:t>loãng cũng </a:t>
            </a:r>
            <a:r>
              <a:rPr lang="vi-VN" sz="2400" smtClean="0">
                <a:solidFill>
                  <a:srgbClr val="FFFF00"/>
                </a:solidFill>
              </a:rPr>
              <a:t>k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</a:t>
            </a:r>
            <a:r>
              <a:rPr lang="vi-VN" sz="2400" smtClean="0">
                <a:solidFill>
                  <a:srgbClr val="FFFF00"/>
                </a:solidFill>
              </a:rPr>
              <a:t> </a:t>
            </a:r>
            <a:r>
              <a:rPr lang="vi-VN" sz="2400">
                <a:solidFill>
                  <a:srgbClr val="FFFF00"/>
                </a:solidFill>
              </a:rPr>
              <a:t>đặc quá nhé.</a:t>
            </a:r>
            <a:endParaRPr lang="en-US" sz="24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112" y="3019769"/>
            <a:ext cx="4862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: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FFFF00"/>
                </a:solidFill>
              </a:rPr>
              <a:t>Cho </a:t>
            </a:r>
            <a:r>
              <a:rPr lang="vi-VN" sz="2400">
                <a:solidFill>
                  <a:srgbClr val="FFFF00"/>
                </a:solidFill>
              </a:rPr>
              <a:t>dầu ăn vào chảo, dùng muôi múc bột vào.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775" y="4666803"/>
            <a:ext cx="4583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 </a:t>
            </a:r>
            <a:r>
              <a:rPr lang="vi-VN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 vàng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là đ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ăn giòn thì cho phần rìa mỏng ra. Ăn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ngon hơn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742" y="2614584"/>
            <a:ext cx="2640804" cy="1989177"/>
          </a:xfrm>
          <a:prstGeom prst="rect">
            <a:avLst/>
          </a:prstGeom>
        </p:spPr>
      </p:pic>
      <p:sp>
        <p:nvSpPr>
          <p:cNvPr id="6" name="AutoShape 2" descr="Bột mì rán bước làm 3 h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876" y="2619735"/>
            <a:ext cx="2689645" cy="2025966"/>
          </a:xfrm>
          <a:prstGeom prst="rect">
            <a:avLst/>
          </a:prstGeom>
        </p:spPr>
      </p:pic>
      <p:sp>
        <p:nvSpPr>
          <p:cNvPr id="8" name="AutoShape 4" descr="Bột mì rán bước làm 5 hì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109" y="4596508"/>
            <a:ext cx="2653102" cy="2134961"/>
          </a:xfrm>
          <a:prstGeom prst="rect">
            <a:avLst/>
          </a:prstGeom>
        </p:spPr>
      </p:pic>
      <p:sp>
        <p:nvSpPr>
          <p:cNvPr id="10" name="AutoShape 6" descr="Bột mì rán bước làm 4 hì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876" y="4720540"/>
            <a:ext cx="2734988" cy="20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5" grpId="0"/>
      <p:bldP spid="16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pic>
        <p:nvPicPr>
          <p:cNvPr id="10242" name="Picture 2" descr="Cách làm BÁNH BỘT MÌ cực ngon tốn chưa đến 10K - YouTub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156" r="8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81" y="452275"/>
            <a:ext cx="5662246" cy="31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oa trái tim hình đại diện mó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264" r="89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36" y="383765"/>
            <a:ext cx="4316294" cy="31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g-global.cpcdn.com/steps/05090d4f24470f00/640x640sq70/photo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594" r="90000">
                        <a14:backgroundMark x1="12500" y1="81667" x2="24219" y2="96458"/>
                        <a14:backgroundMark x1="8125" y1="69583" x2="9844" y2="75417"/>
                        <a14:backgroundMark x1="70469" y1="2083" x2="77500" y2="7083"/>
                        <a14:backgroundMark x1="68125" y1="98750" x2="77813" y2="95833"/>
                        <a14:backgroundMark x1="81250" y1="86250" x2="80625" y2="9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55" y="3602296"/>
            <a:ext cx="4323844" cy="32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907" y="3705799"/>
            <a:ext cx="3861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167" b="90000" l="3827" r="980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4" y="2367462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508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469" y1="17330" x2="7969" y2="78454"/>
                        <a14:foregroundMark x1="13281" y1="81733" x2="58906" y2="91569"/>
                        <a14:foregroundMark x1="13750" y1="83138" x2="17656" y2="90398"/>
                        <a14:foregroundMark x1="13125" y1="85948" x2="17656" y2="94614"/>
                        <a14:foregroundMark x1="11719" y1="12412" x2="70156" y2="3747"/>
                        <a14:foregroundMark x1="63438" y1="35831" x2="75938" y2="75644"/>
                        <a14:foregroundMark x1="50156" y1="56909" x2="64219" y2="47307"/>
                        <a14:foregroundMark x1="51094" y1="63232" x2="64219" y2="62763"/>
                        <a14:foregroundMark x1="64844" y1="92272" x2="94063" y2="69789"/>
                        <a14:foregroundMark x1="70156" y1="95550" x2="89531" y2="87354"/>
                        <a14:foregroundMark x1="74219" y1="5855" x2="95938" y2="38407"/>
                        <a14:foregroundMark x1="74531" y1="44965" x2="90156" y2="37237"/>
                        <a14:foregroundMark x1="75938" y1="62061" x2="92969" y2="61358"/>
                        <a14:foregroundMark x1="97813" y1="55269" x2="98281" y2="70492"/>
                        <a14:foregroundMark x1="47344" y1="96253" x2="22344" y2="91101"/>
                        <a14:foregroundMark x1="2500" y1="60187" x2="7969" y2="75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695" y="2360686"/>
            <a:ext cx="3783469" cy="2524283"/>
          </a:xfrm>
          <a:prstGeom prst="rect">
            <a:avLst/>
          </a:prstGeom>
        </p:spPr>
      </p:pic>
      <p:pic>
        <p:nvPicPr>
          <p:cNvPr id="5" name="Picture 4" descr="https://img-global.cpcdn.com/steps/2448716_9d93e5e0d5c9007f/640x640sq70/photo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08" y="2360686"/>
            <a:ext cx="3365714" cy="25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629" y="835466"/>
            <a:ext cx="924247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6864" y="5361602"/>
            <a:ext cx="496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CON THÀNH CÔNG ! 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100000" l="9738" r="89888">
                        <a14:backgroundMark x1="64794" y1="16402" x2="88015" y2="4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986" y="2060404"/>
            <a:ext cx="3496494" cy="2475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7767" y="1376618"/>
            <a:ext cx="508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9888">
                        <a14:foregroundMark x1="67416" y1="5291" x2="76030" y2="12698"/>
                        <a14:backgroundMark x1="3745" y1="17460" x2="3745" y2="2116"/>
                        <a14:backgroundMark x1="40824" y1="3175" x2="54307" y2="2116"/>
                        <a14:backgroundMark x1="86142" y1="56085" x2="86142" y2="65608"/>
                        <a14:backgroundMark x1="1873" y1="84656" x2="1873" y2="94180"/>
                        <a14:backgroundMark x1="34082" y1="2116" x2="22097" y2="529"/>
                        <a14:backgroundMark x1="56554" y1="2116" x2="69663" y2="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09" y="2722714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D71F05E-0C68-1040-A0D5-39567883F8E3}"/>
              </a:ext>
            </a:extLst>
          </p:cNvPr>
          <p:cNvSpPr txBox="1"/>
          <p:nvPr/>
        </p:nvSpPr>
        <p:spPr>
          <a:xfrm>
            <a:off x="1233729" y="1924130"/>
            <a:ext cx="9809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121; 122; 123; 124; 125 (SGK –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52, 53).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“TÌM MỘT SỐ BIẾT GIÁ TRỊ MỘT PHÂN SỐ CỦA SỐ ĐÓ”.</a:t>
            </a:r>
            <a:endParaRPr lang="x-non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D71F05E-0C68-1040-A0D5-39567883F8E3}"/>
              </a:ext>
            </a:extLst>
          </p:cNvPr>
          <p:cNvSpPr txBox="1"/>
          <p:nvPr/>
        </p:nvSpPr>
        <p:spPr>
          <a:xfrm>
            <a:off x="4074060" y="1202175"/>
            <a:ext cx="4935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x-none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947" y="334128"/>
            <a:ext cx="959060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2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</a:t>
            </a:r>
          </a:p>
          <a:p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4A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5/7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4A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3084" y="1427741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8339" y="1853140"/>
                <a:ext cx="3847528" cy="1067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4A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42 : 7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6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39" y="1853140"/>
                <a:ext cx="3847528" cy="1067856"/>
              </a:xfrm>
              <a:prstGeom prst="rect">
                <a:avLst/>
              </a:prstGeom>
              <a:blipFill rotWithShape="0">
                <a:blip r:embed="rId3"/>
                <a:stretch>
                  <a:fillRect r="-1902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5858" y="2814629"/>
                <a:ext cx="3847528" cy="1063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4A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5 . 6 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30 (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 sinh).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8" y="2814629"/>
                <a:ext cx="3847528" cy="1063946"/>
              </a:xfrm>
              <a:prstGeom prst="rect">
                <a:avLst/>
              </a:prstGeom>
              <a:blipFill rotWithShape="0">
                <a:blip r:embed="rId4"/>
                <a:stretch>
                  <a:fillRect r="-190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49906" y="3822045"/>
            <a:ext cx="508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70652" y="2947582"/>
                <a:ext cx="5633823" cy="69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42.</a:t>
                </a:r>
                <a:endPara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52" y="2947582"/>
                <a:ext cx="5633823" cy="694614"/>
              </a:xfrm>
              <a:prstGeom prst="rect">
                <a:avLst/>
              </a:prstGeom>
              <a:blipFill rotWithShape="0">
                <a:blip r:embed="rId5"/>
                <a:stretch>
                  <a:fillRect l="-1732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37537" y="3504007"/>
                <a:ext cx="5114544" cy="106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42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nhanh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   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37" y="3504007"/>
                <a:ext cx="5114544" cy="1063946"/>
              </a:xfrm>
              <a:prstGeom prst="rect">
                <a:avLst/>
              </a:prstGeom>
              <a:blipFill rotWithShape="0">
                <a:blip r:embed="rId6"/>
                <a:stretch>
                  <a:fillRect l="-1907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86013" y="4294463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5631" y="5828887"/>
                <a:ext cx="5593198" cy="69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42.</a:t>
                </a:r>
                <a:endParaRPr lang="en-US" sz="2400" u="sng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31" y="5828887"/>
                <a:ext cx="5593198" cy="694614"/>
              </a:xfrm>
              <a:prstGeom prst="rect">
                <a:avLst/>
              </a:prstGeom>
              <a:blipFill rotWithShape="0">
                <a:blip r:embed="rId7"/>
                <a:stretch>
                  <a:fillRect l="-1745" r="-763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68351" y="5281412"/>
                <a:ext cx="3452483" cy="69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30 (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51" y="5281412"/>
                <a:ext cx="3452483" cy="694614"/>
              </a:xfrm>
              <a:prstGeom prst="rect">
                <a:avLst/>
              </a:prstGeom>
              <a:blipFill rotWithShape="0">
                <a:blip r:embed="rId8"/>
                <a:stretch>
                  <a:fillRect l="-2827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533618" y="4710857"/>
                <a:ext cx="538930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618" y="4710857"/>
                <a:ext cx="538930" cy="7935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54403" y="4714011"/>
                <a:ext cx="596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42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03" y="4714011"/>
                <a:ext cx="59663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6980159" y="5175676"/>
            <a:ext cx="4053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23647" y="5143048"/>
                <a:ext cx="3329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47" y="5143048"/>
                <a:ext cx="332958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5455" r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322906" y="4876644"/>
                <a:ext cx="6024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906" y="4876644"/>
                <a:ext cx="602468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51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084261" y="4701155"/>
            <a:ext cx="65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436976" y="4703291"/>
                <a:ext cx="6024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76" y="4703291"/>
                <a:ext cx="602468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515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8084261" y="5162820"/>
            <a:ext cx="88100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391621" y="5132975"/>
                <a:ext cx="3329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21" y="5132975"/>
                <a:ext cx="33295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7407" r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740109" y="4920418"/>
            <a:ext cx="4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94809" y="4935590"/>
            <a:ext cx="4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83966" y="4850995"/>
            <a:ext cx="65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014" y="1516265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54782" y="4785668"/>
                <a:ext cx="3839717" cy="69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4A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82" y="4785668"/>
                <a:ext cx="3839717" cy="694614"/>
              </a:xfrm>
              <a:prstGeom prst="rect">
                <a:avLst/>
              </a:prstGeom>
              <a:blipFill rotWithShape="0">
                <a:blip r:embed="rId1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6277190" y="1442124"/>
            <a:ext cx="0" cy="5339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Left Brace 77"/>
          <p:cNvSpPr/>
          <p:nvPr/>
        </p:nvSpPr>
        <p:spPr>
          <a:xfrm rot="5400000">
            <a:off x="8612691" y="-304780"/>
            <a:ext cx="229863" cy="4549272"/>
          </a:xfrm>
          <a:prstGeom prst="leftBrac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328079" y="1412385"/>
            <a:ext cx="260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4A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Left Brace 79"/>
          <p:cNvSpPr/>
          <p:nvPr/>
        </p:nvSpPr>
        <p:spPr>
          <a:xfrm rot="16200000">
            <a:off x="7959588" y="924603"/>
            <a:ext cx="238860" cy="3249336"/>
          </a:xfrm>
          <a:prstGeom prst="leftBrace">
            <a:avLst>
              <a:gd name="adj1" fmla="val 0"/>
              <a:gd name="adj2" fmla="val 49829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259010" y="2653118"/>
            <a:ext cx="18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52985" y="2184102"/>
            <a:ext cx="4545013" cy="152400"/>
            <a:chOff x="6637407" y="5715476"/>
            <a:chExt cx="4545013" cy="152400"/>
          </a:xfrm>
        </p:grpSpPr>
        <p:sp>
          <p:nvSpPr>
            <p:cNvPr id="106" name="Line 12"/>
            <p:cNvSpPr>
              <a:spLocks noChangeShapeType="1"/>
            </p:cNvSpPr>
            <p:nvPr/>
          </p:nvSpPr>
          <p:spPr bwMode="auto">
            <a:xfrm>
              <a:off x="6637407" y="5791676"/>
              <a:ext cx="649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"/>
            <p:cNvSpPr>
              <a:spLocks noChangeShapeType="1"/>
            </p:cNvSpPr>
            <p:nvPr/>
          </p:nvSpPr>
          <p:spPr bwMode="auto">
            <a:xfrm>
              <a:off x="6637407" y="5715476"/>
              <a:ext cx="0" cy="152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>
              <a:off x="7286695" y="5791676"/>
              <a:ext cx="649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>
              <a:off x="7935982" y="5791676"/>
              <a:ext cx="649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4"/>
            <p:cNvSpPr>
              <a:spLocks noChangeShapeType="1"/>
            </p:cNvSpPr>
            <p:nvPr/>
          </p:nvSpPr>
          <p:spPr bwMode="auto">
            <a:xfrm>
              <a:off x="8585270" y="5791676"/>
              <a:ext cx="649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>
              <a:off x="9234557" y="5791676"/>
              <a:ext cx="649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2"/>
            <p:cNvSpPr>
              <a:spLocks noChangeShapeType="1"/>
            </p:cNvSpPr>
            <p:nvPr/>
          </p:nvSpPr>
          <p:spPr bwMode="auto">
            <a:xfrm>
              <a:off x="10533132" y="5791676"/>
              <a:ext cx="649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4"/>
            <p:cNvSpPr>
              <a:spLocks noChangeShapeType="1"/>
            </p:cNvSpPr>
            <p:nvPr/>
          </p:nvSpPr>
          <p:spPr bwMode="auto">
            <a:xfrm>
              <a:off x="11182420" y="5715476"/>
              <a:ext cx="0" cy="152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6"/>
            <p:cNvSpPr>
              <a:spLocks noChangeShapeType="1"/>
            </p:cNvSpPr>
            <p:nvPr/>
          </p:nvSpPr>
          <p:spPr bwMode="auto">
            <a:xfrm>
              <a:off x="9883845" y="5791676"/>
              <a:ext cx="649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02273" y="2178351"/>
            <a:ext cx="3246438" cy="152400"/>
            <a:chOff x="7286695" y="5449467"/>
            <a:chExt cx="3246438" cy="152400"/>
          </a:xfrm>
        </p:grpSpPr>
        <p:sp>
          <p:nvSpPr>
            <p:cNvPr id="104" name="Line 17"/>
            <p:cNvSpPr>
              <a:spLocks noChangeShapeType="1"/>
            </p:cNvSpPr>
            <p:nvPr/>
          </p:nvSpPr>
          <p:spPr bwMode="auto">
            <a:xfrm>
              <a:off x="7286695" y="5449467"/>
              <a:ext cx="0" cy="152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7935982" y="5449467"/>
              <a:ext cx="0" cy="152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5"/>
            <p:cNvSpPr>
              <a:spLocks noChangeShapeType="1"/>
            </p:cNvSpPr>
            <p:nvPr/>
          </p:nvSpPr>
          <p:spPr bwMode="auto">
            <a:xfrm>
              <a:off x="8585270" y="5449467"/>
              <a:ext cx="0" cy="152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9"/>
            <p:cNvSpPr>
              <a:spLocks noChangeShapeType="1"/>
            </p:cNvSpPr>
            <p:nvPr/>
          </p:nvSpPr>
          <p:spPr bwMode="auto">
            <a:xfrm>
              <a:off x="9234557" y="5449467"/>
              <a:ext cx="0" cy="152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7"/>
            <p:cNvSpPr>
              <a:spLocks noChangeShapeType="1"/>
            </p:cNvSpPr>
            <p:nvPr/>
          </p:nvSpPr>
          <p:spPr bwMode="auto">
            <a:xfrm>
              <a:off x="9883845" y="5449467"/>
              <a:ext cx="0" cy="152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8"/>
            <p:cNvSpPr>
              <a:spLocks noChangeShapeType="1"/>
            </p:cNvSpPr>
            <p:nvPr/>
          </p:nvSpPr>
          <p:spPr bwMode="auto">
            <a:xfrm>
              <a:off x="10533133" y="5449467"/>
              <a:ext cx="0" cy="152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3" grpId="0"/>
      <p:bldP spid="15" grpId="0"/>
      <p:bldP spid="19" grpId="0"/>
      <p:bldP spid="18" grpId="0"/>
      <p:bldP spid="24" grpId="0"/>
      <p:bldP spid="26" grpId="0"/>
      <p:bldP spid="25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78" grpId="0" animBg="1"/>
      <p:bldP spid="79" grpId="0"/>
      <p:bldP spid="80" grpId="0" animBg="1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2317243" y="338504"/>
            <a:ext cx="822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: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34638" y="972380"/>
                <a:ext cx="5688051" cy="4398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(SGK –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50)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Tóm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tắt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6A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Trong</a:t>
                </a:r>
                <a:r>
                  <a:rPr lang="en-US" sz="23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đó</a:t>
                </a:r>
                <a:r>
                  <a:rPr lang="en-US" sz="23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60%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chuyền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chuyền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8" y="972380"/>
                <a:ext cx="5688051" cy="4398512"/>
              </a:xfrm>
              <a:prstGeom prst="rect">
                <a:avLst/>
              </a:prstGeom>
              <a:blipFill rotWithShape="0">
                <a:blip r:embed="rId3"/>
                <a:stretch>
                  <a:fillRect l="-1715" b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38975" y="1285099"/>
            <a:ext cx="8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17463" y="965867"/>
            <a:ext cx="0" cy="5339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48386" y="2123637"/>
            <a:ext cx="428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8386" y="3362220"/>
            <a:ext cx="420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7673" y="4057974"/>
            <a:ext cx="169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 60%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5847" y="2030579"/>
                <a:ext cx="3783408" cy="974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 sinh </a:t>
                </a:r>
                <a:r>
                  <a:rPr lang="en-US" sz="23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endParaRPr lang="en-US" sz="23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47" y="2030579"/>
                <a:ext cx="3783408" cy="974819"/>
              </a:xfrm>
              <a:prstGeom prst="rect">
                <a:avLst/>
              </a:prstGeom>
              <a:blipFill rotWithShape="0">
                <a:blip r:embed="rId4"/>
                <a:stretch>
                  <a:fillRect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47913" y="4437975"/>
            <a:ext cx="353814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3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909" y="2876645"/>
            <a:ext cx="403027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3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3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3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3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3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3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300" dirty="0">
              <a:solidFill>
                <a:srgbClr val="FF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638" y="489831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3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300" dirty="0">
              <a:solidFill>
                <a:srgbClr val="FF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71117" y="3887526"/>
                <a:ext cx="1618841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17" y="3887526"/>
                <a:ext cx="1618841" cy="706091"/>
              </a:xfrm>
              <a:prstGeom prst="rect">
                <a:avLst/>
              </a:prstGeom>
              <a:blipFill rotWithShape="0">
                <a:blip r:embed="rId5"/>
                <a:stretch>
                  <a:fillRect l="-5639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46084" y="3887526"/>
                <a:ext cx="1172574" cy="70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084" y="3887526"/>
                <a:ext cx="1172574" cy="702180"/>
              </a:xfrm>
              <a:prstGeom prst="rect">
                <a:avLst/>
              </a:prstGeom>
              <a:blipFill rotWithShape="0">
                <a:blip r:embed="rId6"/>
                <a:stretch>
                  <a:fillRect l="-8333" r="-3646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50742" y="2003374"/>
                <a:ext cx="1387572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742" y="2003374"/>
                <a:ext cx="1387572" cy="706219"/>
              </a:xfrm>
              <a:prstGeom prst="rect">
                <a:avLst/>
              </a:prstGeom>
              <a:blipFill rotWithShape="0">
                <a:blip r:embed="rId7"/>
                <a:stretch>
                  <a:fillRect r="-4386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764033" y="3355708"/>
            <a:ext cx="201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sz="24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50086" y="2517989"/>
                <a:ext cx="1229440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86" y="2517989"/>
                <a:ext cx="1229440" cy="706219"/>
              </a:xfrm>
              <a:prstGeom prst="rect">
                <a:avLst/>
              </a:prstGeom>
              <a:blipFill rotWithShape="0">
                <a:blip r:embed="rId8"/>
                <a:stretch>
                  <a:fillRect l="-7426" r="-594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51389" y="2640066"/>
            <a:ext cx="20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91783" y="4007783"/>
            <a:ext cx="20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84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" grpId="0"/>
      <p:bldP spid="29" grpId="0"/>
      <p:bldP spid="26" grpId="0"/>
      <p:bldP spid="30" grpId="0"/>
      <p:bldP spid="2" grpId="0"/>
      <p:bldP spid="4" grpId="0"/>
      <p:bldP spid="5" grpId="0"/>
      <p:bldP spid="6" grpId="0"/>
      <p:bldP spid="14" grpId="0"/>
      <p:bldP spid="16" grpId="0"/>
      <p:bldP spid="17" grpId="0"/>
      <p:bldP spid="17" grpId="1"/>
      <p:bldP spid="18" grpId="0"/>
      <p:bldP spid="18" grpId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2401528" y="443410"/>
            <a:ext cx="715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: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73250" y="965867"/>
            <a:ext cx="0" cy="53390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02408" y="1317460"/>
            <a:ext cx="86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489" y="2073207"/>
            <a:ext cx="452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9489" y="3319419"/>
            <a:ext cx="489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71193" y="2432762"/>
                <a:ext cx="3084499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=10 (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193" y="2432762"/>
                <a:ext cx="3084499" cy="706091"/>
              </a:xfrm>
              <a:prstGeom prst="rect">
                <a:avLst/>
              </a:prstGeom>
              <a:blipFill rotWithShape="0">
                <a:blip r:embed="rId3"/>
                <a:stretch>
                  <a:fillRect l="-3162" r="-2372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08479" y="3853096"/>
                <a:ext cx="3256020" cy="705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79" y="3853096"/>
                <a:ext cx="3256020" cy="705193"/>
              </a:xfrm>
              <a:prstGeom prst="rect">
                <a:avLst/>
              </a:prstGeom>
              <a:blipFill rotWithShape="0">
                <a:blip r:embed="rId4"/>
                <a:stretch>
                  <a:fillRect l="-2804" r="-224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72729" y="1899085"/>
                <a:ext cx="1387572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729" y="1899085"/>
                <a:ext cx="1387572" cy="706091"/>
              </a:xfrm>
              <a:prstGeom prst="rect">
                <a:avLst/>
              </a:prstGeom>
              <a:blipFill rotWithShape="0">
                <a:blip r:embed="rId5"/>
                <a:stretch>
                  <a:fillRect r="-3947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335548" y="3197654"/>
                <a:ext cx="1635461" cy="70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548" y="3197654"/>
                <a:ext cx="1635461" cy="705193"/>
              </a:xfrm>
              <a:prstGeom prst="rect">
                <a:avLst/>
              </a:prstGeom>
              <a:blipFill rotWithShape="0">
                <a:blip r:embed="rId6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2869" y="1120163"/>
                <a:ext cx="5688051" cy="4449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(SGK –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50)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Tóm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tắt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6A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Trong</a:t>
                </a:r>
                <a:r>
                  <a:rPr lang="en-US" sz="23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đó</a:t>
                </a:r>
                <a:r>
                  <a:rPr lang="en-US" sz="23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60%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3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chuyền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2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23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chuyền</a:t>
                </a:r>
                <a:r>
                  <a:rPr lang="en-US" sz="23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69" y="1120163"/>
                <a:ext cx="5688051" cy="4449873"/>
              </a:xfrm>
              <a:prstGeom prst="rect">
                <a:avLst/>
              </a:prstGeom>
              <a:blipFill rotWithShape="0">
                <a:blip r:embed="rId7"/>
                <a:stretch>
                  <a:fillRect l="-1715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2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5" grpId="0"/>
      <p:bldP spid="12" grpId="0"/>
      <p:bldP spid="14" grpId="0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5092" y="681743"/>
            <a:ext cx="401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– </a:t>
            </a:r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49742"/>
              </p:ext>
            </p:extLst>
          </p:nvPr>
        </p:nvGraphicFramePr>
        <p:xfrm>
          <a:off x="4142935" y="1248950"/>
          <a:ext cx="6295293" cy="443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229"/>
                <a:gridCol w="2037615"/>
                <a:gridCol w="1653449"/>
              </a:tblGrid>
              <a:tr h="739864">
                <a:tc>
                  <a:txBody>
                    <a:bodyPr/>
                    <a:lstStyle/>
                    <a:p>
                      <a:pPr algn="ctr"/>
                      <a:r>
                        <a:rPr lang="en-US" sz="240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Phép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864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864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864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864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41592" y="4944792"/>
                <a:ext cx="1446230" cy="681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92" y="4944792"/>
                <a:ext cx="1446230" cy="681020"/>
              </a:xfrm>
              <a:prstGeom prst="rect">
                <a:avLst/>
              </a:prstGeom>
              <a:blipFill rotWithShape="0">
                <a:blip r:embed="rId3"/>
                <a:stretch>
                  <a:fillRect r="-7173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23313" y="4944792"/>
                <a:ext cx="1056700" cy="681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313" y="4944792"/>
                <a:ext cx="1056700" cy="681020"/>
              </a:xfrm>
              <a:prstGeom prst="rect">
                <a:avLst/>
              </a:prstGeom>
              <a:blipFill rotWithShape="0">
                <a:blip r:embed="rId4"/>
                <a:stretch>
                  <a:fillRect l="-9827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11074"/>
              </p:ext>
            </p:extLst>
          </p:nvPr>
        </p:nvGraphicFramePr>
        <p:xfrm>
          <a:off x="665571" y="1985180"/>
          <a:ext cx="3463294" cy="29596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63294"/>
              </a:tblGrid>
              <a:tr h="739903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9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9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399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96781" y="2015185"/>
                <a:ext cx="1428170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81" y="2015185"/>
                <a:ext cx="1428170" cy="706219"/>
              </a:xfrm>
              <a:prstGeom prst="rect">
                <a:avLst/>
              </a:prstGeom>
              <a:blipFill rotWithShape="0">
                <a:blip r:embed="rId5"/>
                <a:stretch>
                  <a:fillRect r="-13248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60588" y="1985180"/>
                <a:ext cx="1378933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88" y="1985180"/>
                <a:ext cx="1378933" cy="706219"/>
              </a:xfrm>
              <a:prstGeom prst="rect">
                <a:avLst/>
              </a:prstGeom>
              <a:blipFill rotWithShape="0">
                <a:blip r:embed="rId6"/>
                <a:stretch>
                  <a:fillRect l="-7080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380700" y="2199137"/>
            <a:ext cx="60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843" y="2107455"/>
            <a:ext cx="307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844" y="2843685"/>
            <a:ext cx="294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5760" y="2882429"/>
            <a:ext cx="208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83297" y="2843683"/>
            <a:ext cx="149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45 . 60%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80403" y="2843683"/>
            <a:ext cx="60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844" y="3579914"/>
            <a:ext cx="381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06488" y="3427629"/>
                <a:ext cx="1502872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88" y="3427629"/>
                <a:ext cx="1502872" cy="706091"/>
              </a:xfrm>
              <a:prstGeom prst="rect">
                <a:avLst/>
              </a:prstGeom>
              <a:blipFill rotWithShape="0">
                <a:blip r:embed="rId7"/>
                <a:stretch>
                  <a:fillRect r="-1215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83297" y="3426051"/>
                <a:ext cx="1096716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97" y="3426051"/>
                <a:ext cx="1096716" cy="706091"/>
              </a:xfrm>
              <a:prstGeom prst="rect">
                <a:avLst/>
              </a:prstGeom>
              <a:blipFill rotWithShape="0">
                <a:blip r:embed="rId8"/>
                <a:stretch>
                  <a:fillRect l="-8333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380403" y="3671596"/>
            <a:ext cx="52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844" y="4289389"/>
            <a:ext cx="372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9655" y="4143695"/>
                <a:ext cx="1649705" cy="70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55" y="4143695"/>
                <a:ext cx="1649705" cy="705193"/>
              </a:xfrm>
              <a:prstGeom prst="rect">
                <a:avLst/>
              </a:prstGeom>
              <a:blipFill rotWithShape="0">
                <a:blip r:embed="rId9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95085" y="4178311"/>
                <a:ext cx="1208918" cy="70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085" y="4178311"/>
                <a:ext cx="1208918" cy="705193"/>
              </a:xfrm>
              <a:prstGeom prst="rect">
                <a:avLst/>
              </a:prstGeom>
              <a:blipFill rotWithShape="0">
                <a:blip r:embed="rId10"/>
                <a:stretch>
                  <a:fillRect l="-7538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355138" y="4381071"/>
            <a:ext cx="65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8860570" y="4996282"/>
                <a:ext cx="2449856" cy="1259059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4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400" b="1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endPara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570" y="4996282"/>
                <a:ext cx="2449856" cy="1259059"/>
              </a:xfrm>
              <a:prstGeom prst="roundRect">
                <a:avLst/>
              </a:prstGeom>
              <a:blipFill rotWithShape="0">
                <a:blip r:embed="rId11"/>
                <a:stretch>
                  <a:fillRect l="-993" t="-7212" r="-993" b="-14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10124183" y="1779563"/>
            <a:ext cx="0" cy="3165229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96781" y="2018126"/>
                <a:ext cx="425116" cy="706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rgbClr val="FF33CC"/>
                    </a:solidFill>
                  </a:rPr>
                  <a:t> </a:t>
                </a:r>
                <a:endParaRPr lang="en-US" sz="240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81" y="2018126"/>
                <a:ext cx="425116" cy="70621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460983" y="2886444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endParaRPr lang="en-US" sz="2400" dirty="0">
              <a:solidFill>
                <a:srgbClr val="FF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82320" y="3425930"/>
                <a:ext cx="425116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rgbClr val="FF33CC"/>
                    </a:solidFill>
                  </a:rPr>
                  <a:t> </a:t>
                </a:r>
                <a:endParaRPr lang="en-US" sz="240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320" y="3425930"/>
                <a:ext cx="425116" cy="70609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59655" y="4146636"/>
                <a:ext cx="596638" cy="705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rgbClr val="FF33CC"/>
                    </a:solidFill>
                  </a:rPr>
                  <a:t> </a:t>
                </a:r>
                <a:endParaRPr lang="en-US" sz="240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55" y="4146636"/>
                <a:ext cx="596638" cy="7051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626353" y="217791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2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FF33C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36783" y="2881524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2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FF33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3527" y="358779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2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FF33CC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52633" y="4308442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2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3" grpId="0"/>
      <p:bldP spid="7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05379" y="1957897"/>
                <a:ext cx="9463681" cy="68102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b="1" dirty="0" err="1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Muốn</a:t>
                </a:r>
                <a:r>
                  <a:rPr lang="en-US" sz="26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tìm</a:t>
                </a:r>
                <a:r>
                  <a:rPr lang="en-US" sz="26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6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00" b="1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m,n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0).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79" y="1957897"/>
                <a:ext cx="9463681" cy="681020"/>
              </a:xfrm>
              <a:prstGeom prst="rect">
                <a:avLst/>
              </a:prstGeom>
              <a:blipFill rotWithShape="0">
                <a:blip r:embed="rId3"/>
                <a:stretch>
                  <a:fillRect l="-129" b="-9649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2271" y="3318131"/>
                <a:ext cx="2277112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76cm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1" y="3318131"/>
                <a:ext cx="2277112" cy="701410"/>
              </a:xfrm>
              <a:prstGeom prst="rect">
                <a:avLst/>
              </a:prstGeom>
              <a:blipFill rotWithShape="0">
                <a:blip r:embed="rId4"/>
                <a:stretch>
                  <a:fillRect l="-4290" r="-268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7969" y="3312306"/>
                <a:ext cx="2019450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76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69" y="3312306"/>
                <a:ext cx="2019450" cy="701410"/>
              </a:xfrm>
              <a:prstGeom prst="rect">
                <a:avLst/>
              </a:prstGeom>
              <a:blipFill rotWithShape="0">
                <a:blip r:embed="rId5"/>
                <a:stretch>
                  <a:fillRect l="-4532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2271" y="4214065"/>
                <a:ext cx="30583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2,5%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 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1" y="4214065"/>
                <a:ext cx="305838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187" t="-9211" r="-9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18147" y="4198702"/>
                <a:ext cx="2430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62,5%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147" y="4198702"/>
                <a:ext cx="243096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02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2271" y="5374822"/>
                <a:ext cx="3511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,25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1" y="5374822"/>
                <a:ext cx="351157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778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1208" y="5359459"/>
                <a:ext cx="1931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0,25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208" y="5359459"/>
                <a:ext cx="193163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473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097165" y="3244982"/>
            <a:ext cx="425496" cy="92588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68346" y="4146201"/>
            <a:ext cx="977935" cy="55924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30288" y="5374822"/>
            <a:ext cx="774705" cy="51045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88428" y="4013401"/>
                <a:ext cx="1657094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428" y="4013401"/>
                <a:ext cx="1657094" cy="706091"/>
              </a:xfrm>
              <a:prstGeom prst="rect">
                <a:avLst/>
              </a:prstGeom>
              <a:blipFill rotWithShape="0">
                <a:blip r:embed="rId10"/>
                <a:stretch>
                  <a:fillRect l="-5515" r="-5147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33563" y="5213222"/>
                <a:ext cx="1162666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63" y="5213222"/>
                <a:ext cx="1162666" cy="701410"/>
              </a:xfrm>
              <a:prstGeom prst="rect">
                <a:avLst/>
              </a:prstGeom>
              <a:blipFill rotWithShape="0">
                <a:blip r:embed="rId11"/>
                <a:stretch>
                  <a:fillRect r="-8421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Callout 19"/>
              <p:cNvSpPr/>
              <p:nvPr/>
            </p:nvSpPr>
            <p:spPr>
              <a:xfrm>
                <a:off x="2271929" y="696146"/>
                <a:ext cx="5697418" cy="1125412"/>
              </a:xfrm>
              <a:prstGeom prst="wedgeEllipseCallout">
                <a:avLst>
                  <a:gd name="adj1" fmla="val -31197"/>
                  <a:gd name="adj2" fmla="val 72022"/>
                </a:avLst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hân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u="sng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endParaRPr lang="en-US" sz="2200" b="1" u="sng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Oval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29" y="696146"/>
                <a:ext cx="5697418" cy="1125412"/>
              </a:xfrm>
              <a:prstGeom prst="wedgeEllipseCallout">
                <a:avLst>
                  <a:gd name="adj1" fmla="val -31197"/>
                  <a:gd name="adj2" fmla="val 72022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857605" y="1851336"/>
            <a:ext cx="434234" cy="97998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6444" y="264569"/>
            <a:ext cx="378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2 .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– tr 51)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256" y="2746177"/>
            <a:ext cx="479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?2 (SGK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- 51).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5754" y="3451795"/>
            <a:ext cx="135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(cm).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10148" y="3306255"/>
                <a:ext cx="4143426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76cm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57cm.</a:t>
                </a: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8" y="3306255"/>
                <a:ext cx="4143426" cy="701410"/>
              </a:xfrm>
              <a:prstGeom prst="rect">
                <a:avLst/>
              </a:prstGeom>
              <a:blipFill rotWithShape="0">
                <a:blip r:embed="rId13"/>
                <a:stretch>
                  <a:fillRect l="-2356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06209" y="4037102"/>
                <a:ext cx="1670765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62,5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209" y="4037102"/>
                <a:ext cx="1670765" cy="706091"/>
              </a:xfrm>
              <a:prstGeom prst="rect">
                <a:avLst/>
              </a:prstGeom>
              <a:blipFill rotWithShape="0">
                <a:blip r:embed="rId14"/>
                <a:stretch>
                  <a:fillRect l="-5455" r="-509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14775" y="4013400"/>
                <a:ext cx="1235922" cy="70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775" y="4013400"/>
                <a:ext cx="1235922" cy="702180"/>
              </a:xfrm>
              <a:prstGeom prst="rect">
                <a:avLst/>
              </a:prstGeom>
              <a:blipFill rotWithShape="0">
                <a:blip r:embed="rId15"/>
                <a:stretch>
                  <a:fillRect l="-7389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972840" y="4154759"/>
            <a:ext cx="13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(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4695" y="4727064"/>
                <a:ext cx="5006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2,5%</m:t>
                    </m:r>
                  </m:oMath>
                </a14:m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95" y="4727064"/>
                <a:ext cx="5006904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1949" t="-9211" r="-73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36339" y="5213222"/>
                <a:ext cx="3068578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400" b="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lang="en-US" sz="2400" b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15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39" y="5213222"/>
                <a:ext cx="3068578" cy="701410"/>
              </a:xfrm>
              <a:prstGeom prst="rect">
                <a:avLst/>
              </a:prstGeom>
              <a:blipFill rotWithShape="0">
                <a:blip r:embed="rId17"/>
                <a:stretch>
                  <a:fillRect l="-3181" r="-1590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3954" y="5213222"/>
                <a:ext cx="2103723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60 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954" y="5213222"/>
                <a:ext cx="2103723" cy="701410"/>
              </a:xfrm>
              <a:prstGeom prst="rect">
                <a:avLst/>
              </a:prstGeom>
              <a:blipFill rotWithShape="0">
                <a:blip r:embed="rId18"/>
                <a:stretch>
                  <a:fillRect r="-1449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92182" y="5815701"/>
                <a:ext cx="7313264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,25</m:t>
                    </m:r>
                  </m:oMath>
                </a14:m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240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82" y="5815701"/>
                <a:ext cx="7313264" cy="701410"/>
              </a:xfrm>
              <a:prstGeom prst="rect">
                <a:avLst/>
              </a:prstGeom>
              <a:blipFill rotWithShape="0">
                <a:blip r:embed="rId19"/>
                <a:stretch>
                  <a:fillRect l="-1250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1406769" y="2525151"/>
            <a:ext cx="1450836" cy="9070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398542" y="2475914"/>
            <a:ext cx="1617785" cy="10761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667252" y="2677551"/>
            <a:ext cx="1342753" cy="15736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937391" y="2560084"/>
            <a:ext cx="1061504" cy="17297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33855" y="1958111"/>
                <a:ext cx="556563" cy="681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33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 smtClean="0">
                    <a:solidFill>
                      <a:srgbClr val="FF33CC"/>
                    </a:solidFill>
                  </a:rPr>
                  <a:t> </a:t>
                </a:r>
                <a:endParaRPr lang="en-US" sz="2600" b="1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855" y="1958111"/>
                <a:ext cx="556563" cy="6810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81646" y="2063754"/>
            <a:ext cx="3882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600" b="1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3" grpId="0"/>
      <p:bldP spid="14" grpId="0"/>
      <p:bldP spid="3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23877" y="1652432"/>
            <a:ext cx="443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115 (SGK – tr 51).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0380" y="839213"/>
                <a:ext cx="9463681" cy="68102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b="1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Muốn </a:t>
                </a:r>
                <a:r>
                  <a:rPr lang="en-US" sz="2600" b="1" err="1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tìm</a:t>
                </a:r>
                <a:r>
                  <a:rPr lang="en-US" sz="2600" b="1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26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m,n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0)</m:t>
                    </m:r>
                  </m:oMath>
                </a14:m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80" y="839213"/>
                <a:ext cx="9463681" cy="681020"/>
              </a:xfrm>
              <a:prstGeom prst="rect">
                <a:avLst/>
              </a:prstGeom>
              <a:blipFill rotWithShape="0">
                <a:blip r:embed="rId6"/>
                <a:stretch>
                  <a:fillRect l="-129" b="-9735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8629" y="2176237"/>
                <a:ext cx="1843745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8,7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29" y="2176237"/>
                <a:ext cx="1843745" cy="706219"/>
              </a:xfrm>
              <a:prstGeom prst="rect">
                <a:avLst/>
              </a:prstGeom>
              <a:blipFill rotWithShape="0">
                <a:blip r:embed="rId7"/>
                <a:stretch>
                  <a:fillRect l="-5298" r="-2649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1718" y="2172106"/>
                <a:ext cx="1893588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8,7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18" y="2172106"/>
                <a:ext cx="1893588" cy="706219"/>
              </a:xfrm>
              <a:prstGeom prst="rect">
                <a:avLst/>
              </a:prstGeom>
              <a:blipFill rotWithShape="0">
                <a:blip r:embed="rId8"/>
                <a:stretch>
                  <a:fillRect l="-516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8630" y="3270706"/>
                <a:ext cx="2136602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30" y="3270706"/>
                <a:ext cx="2136602" cy="706091"/>
              </a:xfrm>
              <a:prstGeom prst="rect">
                <a:avLst/>
              </a:prstGeom>
              <a:blipFill rotWithShape="0">
                <a:blip r:embed="rId9"/>
                <a:stretch>
                  <a:fillRect l="-4571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9382" y="3266574"/>
                <a:ext cx="1934310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82" y="3266574"/>
                <a:ext cx="1934310" cy="706091"/>
              </a:xfrm>
              <a:prstGeom prst="rect">
                <a:avLst/>
              </a:prstGeom>
              <a:blipFill rotWithShape="0">
                <a:blip r:embed="rId10"/>
                <a:stretch>
                  <a:fillRect l="-4717" r="-3774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8629" y="4360707"/>
                <a:ext cx="2059229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5,1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29" y="4360707"/>
                <a:ext cx="2059229" cy="706219"/>
              </a:xfrm>
              <a:prstGeom prst="rect">
                <a:avLst/>
              </a:prstGeom>
              <a:blipFill rotWithShape="0">
                <a:blip r:embed="rId11"/>
                <a:stretch>
                  <a:fillRect l="-4734" r="-2959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4715" y="4360707"/>
                <a:ext cx="1978978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b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5,1</a:t>
                </a:r>
                <a:r>
                  <a:rPr lang="en-US" sz="2400" b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715" y="4360707"/>
                <a:ext cx="1978978" cy="706219"/>
              </a:xfrm>
              <a:prstGeom prst="rect">
                <a:avLst/>
              </a:prstGeom>
              <a:blipFill rotWithShape="0">
                <a:blip r:embed="rId12"/>
                <a:stretch>
                  <a:fillRect l="-4615" r="-615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8629" y="5353797"/>
                <a:ext cx="2136603" cy="70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29" y="5353797"/>
                <a:ext cx="2136603" cy="702180"/>
              </a:xfrm>
              <a:prstGeom prst="rect">
                <a:avLst/>
              </a:prstGeom>
              <a:blipFill rotWithShape="0">
                <a:blip r:embed="rId13"/>
                <a:stretch>
                  <a:fillRect l="-4571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33870" y="5348197"/>
                <a:ext cx="2052241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870" y="5348197"/>
                <a:ext cx="2052241" cy="701410"/>
              </a:xfrm>
              <a:prstGeom prst="rect">
                <a:avLst/>
              </a:prstGeom>
              <a:blipFill rotWithShape="0">
                <a:blip r:embed="rId14"/>
                <a:stretch>
                  <a:fillRect l="-4762" r="-3571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79601" y="5325080"/>
                <a:ext cx="1586033" cy="70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601" y="5325080"/>
                <a:ext cx="1586033" cy="702308"/>
              </a:xfrm>
              <a:prstGeom prst="rect">
                <a:avLst/>
              </a:prstGeom>
              <a:blipFill rotWithShape="0">
                <a:blip r:embed="rId15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7845" y="2172105"/>
                <a:ext cx="1274773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845" y="2172105"/>
                <a:ext cx="1274773" cy="706219"/>
              </a:xfrm>
              <a:prstGeom prst="rect">
                <a:avLst/>
              </a:prstGeom>
              <a:blipFill rotWithShape="0">
                <a:blip r:embed="rId16"/>
                <a:stretch>
                  <a:fillRect r="-1914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36916" y="2172104"/>
                <a:ext cx="676501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16" y="2172104"/>
                <a:ext cx="676501" cy="70621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64950" y="3195945"/>
                <a:ext cx="907668" cy="70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50" y="3195945"/>
                <a:ext cx="907668" cy="702308"/>
              </a:xfrm>
              <a:prstGeom prst="rect">
                <a:avLst/>
              </a:prstGeom>
              <a:blipFill rotWithShape="0">
                <a:blip r:embed="rId18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89843" y="4361203"/>
                <a:ext cx="1251296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b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43" y="4361203"/>
                <a:ext cx="1251296" cy="706091"/>
              </a:xfrm>
              <a:prstGeom prst="rect">
                <a:avLst/>
              </a:prstGeom>
              <a:blipFill rotWithShape="0">
                <a:blip r:embed="rId19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28389" y="4356230"/>
                <a:ext cx="1978078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11,9.</a:t>
                </a: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389" y="4356230"/>
                <a:ext cx="1978078" cy="706091"/>
              </a:xfrm>
              <a:prstGeom prst="rect">
                <a:avLst/>
              </a:prstGeom>
              <a:blipFill rotWithShape="0">
                <a:blip r:embed="rId20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20434" y="5325080"/>
                <a:ext cx="1541546" cy="70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17,4.</a:t>
                </a:r>
                <a:endPara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434" y="5325080"/>
                <a:ext cx="1541546" cy="702308"/>
              </a:xfrm>
              <a:prstGeom prst="rect">
                <a:avLst/>
              </a:prstGeom>
              <a:blipFill rotWithShape="0">
                <a:blip r:embed="rId21"/>
                <a:stretch>
                  <a:fillRect r="-5929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74260" y="363713"/>
            <a:ext cx="175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571354" y="297256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570951" y="295979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623968" y="2222695"/>
            <a:ext cx="252681" cy="31161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94306" y="2612548"/>
            <a:ext cx="220394" cy="25321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161260" y="2275075"/>
            <a:ext cx="220394" cy="25321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83432" y="2629431"/>
            <a:ext cx="220394" cy="25321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61158" y="1897344"/>
            <a:ext cx="44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FF00"/>
                </a:solidFill>
              </a:rPr>
              <a:t>29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68396" y="1869196"/>
            <a:ext cx="44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FF00"/>
                </a:solidFill>
              </a:rPr>
              <a:t>1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42979" y="2785614"/>
            <a:ext cx="44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FF00"/>
                </a:solidFill>
              </a:rPr>
              <a:t>5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91194" y="2798624"/>
            <a:ext cx="44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FF00"/>
                </a:solidFill>
              </a:rPr>
              <a:t>1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41138" y="2315688"/>
            <a:ext cx="107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5,8. 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1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2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30"/>
                            </p:stCondLst>
                            <p:childTnLst>
                              <p:par>
                                <p:cTn id="8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4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50"/>
                            </p:stCondLst>
                            <p:childTnLst>
                              <p:par>
                                <p:cTn id="9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60"/>
                            </p:stCondLst>
                            <p:childTnLst>
                              <p:par>
                                <p:cTn id="9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70"/>
                            </p:stCondLst>
                            <p:childTnLst>
                              <p:par>
                                <p:cTn id="9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80"/>
                            </p:stCondLst>
                            <p:childTnLst>
                              <p:par>
                                <p:cTn id="10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90"/>
                            </p:stCondLst>
                            <p:childTnLst>
                              <p:par>
                                <p:cTn id="10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1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110"/>
                            </p:stCondLst>
                            <p:childTnLst>
                              <p:par>
                                <p:cTn id="11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12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13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14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15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160"/>
                            </p:stCondLst>
                            <p:childTnLst>
                              <p:par>
                                <p:cTn id="13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170"/>
                            </p:stCondLst>
                            <p:childTnLst>
                              <p:par>
                                <p:cTn id="13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180"/>
                            </p:stCondLst>
                            <p:childTnLst>
                              <p:par>
                                <p:cTn id="14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190"/>
                            </p:stCondLst>
                            <p:childTnLst>
                              <p:par>
                                <p:cTn id="14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200"/>
                            </p:stCondLst>
                            <p:childTnLst>
                              <p:par>
                                <p:cTn id="15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210"/>
                            </p:stCondLst>
                            <p:childTnLst>
                              <p:par>
                                <p:cTn id="1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428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7" grpId="0"/>
      <p:bldP spid="9" grpId="0"/>
      <p:bldP spid="11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4" grpId="0"/>
      <p:bldP spid="4" grpId="1"/>
      <p:bldP spid="63" grpId="0"/>
      <p:bldP spid="63" grpId="1"/>
      <p:bldP spid="64" grpId="0"/>
      <p:bldP spid="64" grpId="1"/>
      <p:bldP spid="65" grpId="0"/>
      <p:bldP spid="65" grpId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23877" y="1652432"/>
            <a:ext cx="436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115 (SGK – tr 51). </a:t>
            </a:r>
            <a:r>
              <a:rPr lang="en-US" sz="240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506" y="839213"/>
                <a:ext cx="9463681" cy="681020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b="1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Muốn </a:t>
                </a:r>
                <a:r>
                  <a:rPr lang="en-US" sz="2600" b="1" err="1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tìm</a:t>
                </a:r>
                <a:r>
                  <a:rPr lang="en-US" sz="2600" b="1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26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>
                            <a:solidFill>
                              <a:srgbClr val="FFFF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00" b="1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m,n</a:t>
                </a:r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m:rPr>
                        <m:nor/>
                      </m:rPr>
                      <a:rPr lang="en-US" sz="2600" b="1" i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0).</m:t>
                    </m:r>
                  </m:oMath>
                </a14:m>
                <a:r>
                  <a:rPr lang="en-US" sz="2600" b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6" y="839213"/>
                <a:ext cx="9463681" cy="681020"/>
              </a:xfrm>
              <a:prstGeom prst="rect">
                <a:avLst/>
              </a:prstGeom>
              <a:blipFill rotWithShape="0">
                <a:blip r:embed="rId3"/>
                <a:stretch>
                  <a:fillRect l="-129" b="-9735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8629" y="2176237"/>
                <a:ext cx="2844871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8,7 là :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29" y="2176237"/>
                <a:ext cx="2844871" cy="706219"/>
              </a:xfrm>
              <a:prstGeom prst="rect">
                <a:avLst/>
              </a:prstGeom>
              <a:blipFill rotWithShape="0">
                <a:blip r:embed="rId4"/>
                <a:stretch>
                  <a:fillRect l="-3433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3029" y="2178931"/>
                <a:ext cx="1539319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8,7 .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29" y="2178931"/>
                <a:ext cx="1539319" cy="706219"/>
              </a:xfrm>
              <a:prstGeom prst="rect">
                <a:avLst/>
              </a:prstGeom>
              <a:blipFill rotWithShape="0">
                <a:blip r:embed="rId5"/>
                <a:stretch>
                  <a:fillRect l="-5929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8629" y="3087822"/>
                <a:ext cx="2997247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: 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29" y="3087822"/>
                <a:ext cx="2997247" cy="706091"/>
              </a:xfrm>
              <a:prstGeom prst="rect">
                <a:avLst/>
              </a:prstGeom>
              <a:blipFill rotWithShape="0">
                <a:blip r:embed="rId6"/>
                <a:stretch>
                  <a:fillRect l="-3259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8080" y="3117465"/>
                <a:ext cx="1463092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080" y="3117465"/>
                <a:ext cx="1463092" cy="706091"/>
              </a:xfrm>
              <a:prstGeom prst="rect">
                <a:avLst/>
              </a:prstGeom>
              <a:blipFill rotWithShape="0">
                <a:blip r:embed="rId7"/>
                <a:stretch>
                  <a:fillRect r="-3750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8629" y="4156721"/>
                <a:ext cx="3098871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5,1 là :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29" y="4156721"/>
                <a:ext cx="3098871" cy="706219"/>
              </a:xfrm>
              <a:prstGeom prst="rect">
                <a:avLst/>
              </a:prstGeom>
              <a:blipFill rotWithShape="0">
                <a:blip r:embed="rId8"/>
                <a:stretch>
                  <a:fillRect l="-3150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2860" y="4150055"/>
                <a:ext cx="1412269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5,1</a:t>
                </a:r>
                <a:r>
                  <a:rPr lang="en-US" sz="2400" b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860" y="4150055"/>
                <a:ext cx="1412269" cy="706219"/>
              </a:xfrm>
              <a:prstGeom prst="rect">
                <a:avLst/>
              </a:prstGeom>
              <a:blipFill rotWithShape="0">
                <a:blip r:embed="rId9"/>
                <a:stretch>
                  <a:fillRect l="-6926" r="-606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8629" y="5107607"/>
                <a:ext cx="2997247" cy="70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: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29" y="5107607"/>
                <a:ext cx="2997247" cy="702180"/>
              </a:xfrm>
              <a:prstGeom prst="rect">
                <a:avLst/>
              </a:prstGeom>
              <a:blipFill rotWithShape="0">
                <a:blip r:embed="rId10"/>
                <a:stretch>
                  <a:fillRect l="-3259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268454" y="2195949"/>
            <a:ext cx="517596" cy="63570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32024" y="2893796"/>
            <a:ext cx="568349" cy="10199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1064" y="4254601"/>
            <a:ext cx="638170" cy="51045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3934" y="5004365"/>
            <a:ext cx="495300" cy="95740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40862" y="5102905"/>
                <a:ext cx="1743129" cy="70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</m:oMath>
                </a14:m>
                <a:r>
                  <a:rPr lang="en-US"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62" y="5102905"/>
                <a:ext cx="1743129" cy="701410"/>
              </a:xfrm>
              <a:prstGeom prst="rect">
                <a:avLst/>
              </a:prstGeom>
              <a:blipFill rotWithShape="0">
                <a:blip r:embed="rId11"/>
                <a:stretch>
                  <a:fillRect l="-5245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1381" y="5102007"/>
                <a:ext cx="1586033" cy="70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381" y="5102007"/>
                <a:ext cx="1586033" cy="702308"/>
              </a:xfrm>
              <a:prstGeom prst="rect">
                <a:avLst/>
              </a:prstGeom>
              <a:blipFill rotWithShape="0">
                <a:blip r:embed="rId12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32776" y="2178931"/>
                <a:ext cx="1274773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76" y="2178931"/>
                <a:ext cx="1274773" cy="706219"/>
              </a:xfrm>
              <a:prstGeom prst="rect">
                <a:avLst/>
              </a:prstGeom>
              <a:blipFill rotWithShape="0">
                <a:blip r:embed="rId13"/>
                <a:stretch>
                  <a:fillRect r="-2392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25927" y="2178931"/>
                <a:ext cx="1556395" cy="70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5,8.  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27" y="2178931"/>
                <a:ext cx="1556395" cy="706219"/>
              </a:xfrm>
              <a:prstGeom prst="rect">
                <a:avLst/>
              </a:prstGeom>
              <a:blipFill rotWithShape="0">
                <a:blip r:embed="rId14"/>
                <a:stretch>
                  <a:fillRect r="-11373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91651" y="3099697"/>
                <a:ext cx="862031" cy="70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651" y="3099697"/>
                <a:ext cx="862031" cy="702308"/>
              </a:xfrm>
              <a:prstGeom prst="rect">
                <a:avLst/>
              </a:prstGeom>
              <a:blipFill rotWithShape="0">
                <a:blip r:embed="rId15"/>
                <a:stretch>
                  <a:fillRect r="-2128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75609" y="4150183"/>
                <a:ext cx="1213326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b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09" y="4150183"/>
                <a:ext cx="1213326" cy="706091"/>
              </a:xfrm>
              <a:prstGeom prst="rect">
                <a:avLst/>
              </a:prstGeom>
              <a:blipFill rotWithShape="0">
                <a:blip r:embed="rId16"/>
                <a:stretch>
                  <a:fillRect r="-1005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92125" y="4150055"/>
                <a:ext cx="1789792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11,9.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125" y="4150055"/>
                <a:ext cx="1789792" cy="706091"/>
              </a:xfrm>
              <a:prstGeom prst="rect">
                <a:avLst/>
              </a:prstGeom>
              <a:blipFill rotWithShape="0">
                <a:blip r:embed="rId17"/>
                <a:stretch>
                  <a:fillRect r="-34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42214" y="5102007"/>
                <a:ext cx="1541545" cy="70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17,4.</a:t>
                </a:r>
                <a:endPara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14" y="5102007"/>
                <a:ext cx="1541545" cy="702308"/>
              </a:xfrm>
              <a:prstGeom prst="rect">
                <a:avLst/>
              </a:prstGeom>
              <a:blipFill rotWithShape="0">
                <a:blip r:embed="rId18"/>
                <a:stretch>
                  <a:fillRect r="-5952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664888" y="5864860"/>
            <a:ext cx="8068951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200" b="1" u="sng">
                <a:solidFill>
                  <a:srgbClr val="FFFF00"/>
                </a:solidFill>
                <a:latin typeface="Arial (Body)a"/>
                <a:cs typeface="Times New Roman" panose="02020603050405020304" pitchFamily="18" charset="0"/>
              </a:rPr>
              <a:t>Chú </a:t>
            </a:r>
            <a:r>
              <a:rPr lang="vi-VN" altLang="en-US" sz="2200" b="1" u="sng" smtClean="0">
                <a:solidFill>
                  <a:srgbClr val="FFFF00"/>
                </a:solidFill>
                <a:latin typeface="Arial (Body)a"/>
                <a:cs typeface="Times New Roman" panose="02020603050405020304" pitchFamily="18" charset="0"/>
              </a:rPr>
              <a:t>ý</a:t>
            </a:r>
            <a:r>
              <a:rPr lang="en-US" altLang="en-US" sz="2200" b="1" smtClean="0">
                <a:solidFill>
                  <a:srgbClr val="FFFF00"/>
                </a:solidFill>
                <a:latin typeface="Arial (Body)a"/>
                <a:cs typeface="Times New Roman" panose="02020603050405020304" pitchFamily="18" charset="0"/>
              </a:rPr>
              <a:t> </a:t>
            </a:r>
            <a:r>
              <a:rPr lang="vi-VN" altLang="en-US" sz="2200" smtClean="0">
                <a:solidFill>
                  <a:srgbClr val="FFFF00"/>
                </a:solidFill>
                <a:latin typeface="Arial (Body)a"/>
                <a:cs typeface="Times New Roman" panose="02020603050405020304" pitchFamily="18" charset="0"/>
              </a:rPr>
              <a:t>: </a:t>
            </a:r>
            <a:r>
              <a:rPr lang="en-US" altLang="en-US" sz="2200">
                <a:solidFill>
                  <a:srgbClr val="FFFF00"/>
                </a:solidFill>
                <a:latin typeface="Arial (Body)a"/>
                <a:cs typeface="Times New Roman" panose="02020603050405020304" pitchFamily="18" charset="0"/>
              </a:rPr>
              <a:t>K</a:t>
            </a:r>
            <a:r>
              <a:rPr lang="vi-VN" altLang="en-US" sz="2200">
                <a:solidFill>
                  <a:srgbClr val="FFFF00"/>
                </a:solidFill>
                <a:latin typeface="Arial (Body)a"/>
                <a:cs typeface="Times New Roman" panose="02020603050405020304" pitchFamily="18" charset="0"/>
              </a:rPr>
              <a:t>hi tính toán mà các số viết dưới dạng hỗn số, số thập phân hay phần trăm, ta nên biến đổi chúng về dạng </a:t>
            </a:r>
            <a:r>
              <a:rPr lang="vi-VN" altLang="en-US" sz="2200" u="sng">
                <a:solidFill>
                  <a:srgbClr val="FFFF00"/>
                </a:solidFill>
                <a:latin typeface="Arial (Body)a"/>
                <a:cs typeface="Times New Roman" panose="02020603050405020304" pitchFamily="18" charset="0"/>
              </a:rPr>
              <a:t>phân số</a:t>
            </a:r>
            <a:r>
              <a:rPr lang="vi-VN" altLang="en-US" sz="2200">
                <a:solidFill>
                  <a:srgbClr val="FFFF00"/>
                </a:solidFill>
                <a:latin typeface="Arial (Body)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260" y="363713"/>
            <a:ext cx="175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66895" y="1860068"/>
            <a:ext cx="2820573" cy="1847052"/>
            <a:chOff x="7368095" y="1572404"/>
            <a:chExt cx="3242739" cy="1879602"/>
          </a:xfrm>
        </p:grpSpPr>
        <p:sp>
          <p:nvSpPr>
            <p:cNvPr id="32" name="Oval Callout 31"/>
            <p:cNvSpPr/>
            <p:nvPr/>
          </p:nvSpPr>
          <p:spPr>
            <a:xfrm rot="5020313">
              <a:off x="8049664" y="890835"/>
              <a:ext cx="1879602" cy="3242739"/>
            </a:xfrm>
            <a:prstGeom prst="wedgeEllipseCallout">
              <a:avLst>
                <a:gd name="adj1" fmla="val -111019"/>
                <a:gd name="adj2" fmla="val 188783"/>
              </a:avLst>
            </a:prstGeom>
            <a:solidFill>
              <a:srgbClr val="0000FF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45958" y="1921745"/>
              <a:ext cx="2698002" cy="122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kì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dương</a:t>
              </a:r>
              <a:endPara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3122223" y="657320"/>
            <a:ext cx="389378" cy="97998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10336" y="947569"/>
            <a:ext cx="3882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60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/>
      <p:bldP spid="21" grpId="0"/>
      <p:bldP spid="22" grpId="0"/>
      <p:bldP spid="25" grpId="0"/>
      <p:bldP spid="30" grpId="0" animBg="1"/>
      <p:bldP spid="34" grpId="0" animBg="1"/>
      <p:bldP spid="34" grpId="1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5444</TotalTime>
  <Words>4127</Words>
  <Application>Microsoft Office PowerPoint</Application>
  <PresentationFormat>Widescreen</PresentationFormat>
  <Paragraphs>550</Paragraphs>
  <Slides>24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(Body)</vt:lpstr>
      <vt:lpstr>Arial (Body)a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 Huong</dc:creator>
  <cp:lastModifiedBy>Ta Huong</cp:lastModifiedBy>
  <cp:revision>318</cp:revision>
  <dcterms:created xsi:type="dcterms:W3CDTF">2020-04-10T05:12:11Z</dcterms:created>
  <dcterms:modified xsi:type="dcterms:W3CDTF">2020-04-20T22:21:32Z</dcterms:modified>
</cp:coreProperties>
</file>