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7" r:id="rId3"/>
    <p:sldId id="268" r:id="rId4"/>
    <p:sldId id="258" r:id="rId5"/>
    <p:sldId id="269" r:id="rId6"/>
    <p:sldId id="260" r:id="rId7"/>
    <p:sldId id="271" r:id="rId8"/>
    <p:sldId id="261" r:id="rId9"/>
    <p:sldId id="274" r:id="rId10"/>
    <p:sldId id="272" r:id="rId11"/>
    <p:sldId id="262" r:id="rId12"/>
    <p:sldId id="275" r:id="rId13"/>
    <p:sldId id="273" r:id="rId14"/>
    <p:sldId id="263" r:id="rId15"/>
    <p:sldId id="276" r:id="rId16"/>
    <p:sldId id="26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6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49"/>
    <a:srgbClr val="FFF1E7"/>
    <a:srgbClr val="F7A493"/>
    <a:srgbClr val="0FB7BD"/>
    <a:srgbClr val="0FB9BD"/>
    <a:srgbClr val="C9D3E9"/>
    <a:srgbClr val="A8B8DC"/>
    <a:srgbClr val="E1E7F3"/>
    <a:srgbClr val="97AAD5"/>
    <a:srgbClr val="8BA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showGuides="1">
      <p:cViewPr varScale="1">
        <p:scale>
          <a:sx n="109" d="100"/>
          <a:sy n="109" d="100"/>
        </p:scale>
        <p:origin x="1596" y="108"/>
      </p:cViewPr>
      <p:guideLst>
        <p:guide orient="horz" pos="2184"/>
        <p:guide pos="6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1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2722293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239570" cy="2918007"/>
            <a:chOff x="760064" y="827862"/>
            <a:chExt cx="6239570" cy="2918007"/>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Listening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03274"/>
              <a:ext cx="420785" cy="432923"/>
            </a:xfrm>
            <a:prstGeom prst="rect">
              <a:avLst/>
            </a:prstGeom>
          </p:spPr>
        </p:pic>
        <p:sp>
          <p:nvSpPr>
            <p:cNvPr id="20" name="TextBox 19"/>
            <p:cNvSpPr txBox="1"/>
            <p:nvPr/>
          </p:nvSpPr>
          <p:spPr>
            <a:xfrm>
              <a:off x="1223293" y="2730206"/>
              <a:ext cx="5776341" cy="101566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Mai’s family is talking to a travel agent about their trip to Singapore. Listen and tick (</a:t>
              </a:r>
              <a:r>
                <a:rPr lang="en-US" sz="2000" b="1">
                  <a:latin typeface="Arial" panose="020B0604020202020204" pitchFamily="34" charset="0"/>
                  <a:cs typeface="Arial" panose="020B0604020202020204" pitchFamily="34" charset="0"/>
                  <a:sym typeface="Wingdings 2" panose="05020102010507070707" pitchFamily="18" charset="2"/>
                </a:rPr>
                <a:t></a:t>
              </a:r>
              <a:r>
                <a:rPr lang="en-US" sz="2000" b="1">
                  <a:latin typeface="Arial" panose="020B0604020202020204" pitchFamily="34" charset="0"/>
                  <a:cs typeface="Arial" panose="020B0604020202020204" pitchFamily="34" charset="0"/>
                </a:rPr>
                <a:t>) T (True) or F (False).</a:t>
              </a:r>
            </a:p>
          </p:txBody>
        </p:sp>
      </p:grpSp>
    </p:spTree>
    <p:extLst>
      <p:ext uri="{BB962C8B-B14F-4D97-AF65-F5344CB8AC3E}">
        <p14:creationId xmlns:p14="http://schemas.microsoft.com/office/powerpoint/2010/main" val="3276046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92219" y="62542"/>
            <a:ext cx="8057471" cy="830997"/>
          </a:xfrm>
          <a:prstGeom prst="rect">
            <a:avLst/>
          </a:prstGeom>
          <a:noFill/>
        </p:spPr>
        <p:txBody>
          <a:bodyPr wrap="square" rtlCol="0">
            <a:spAutoFit/>
          </a:bodyPr>
          <a:lstStyle/>
          <a:p>
            <a:r>
              <a:rPr lang="en-US" sz="2400" b="1" spc="-50" dirty="0">
                <a:effectLst>
                  <a:glow rad="88900">
                    <a:schemeClr val="bg1"/>
                  </a:glow>
                </a:effectLst>
                <a:latin typeface="Arial" panose="020B0604020202020204" pitchFamily="34" charset="0"/>
                <a:cs typeface="Arial" panose="020B0604020202020204" pitchFamily="34" charset="0"/>
              </a:rPr>
              <a:t>Mai’s family is talking to a travel agent about their trip to Singapore. Listen and tick (</a:t>
            </a:r>
            <a:r>
              <a:rPr lang="en-US" sz="2400" b="1" spc="-50" dirty="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spc="-50" dirty="0">
                <a:effectLst>
                  <a:glow rad="88900">
                    <a:schemeClr val="bg1"/>
                  </a:glow>
                </a:effectLst>
                <a:latin typeface="Arial" panose="020B0604020202020204" pitchFamily="34" charset="0"/>
                <a:cs typeface="Arial" panose="020B0604020202020204" pitchFamily="34" charset="0"/>
              </a:rPr>
              <a:t>) T (True) or F (False).</a:t>
            </a:r>
          </a:p>
        </p:txBody>
      </p:sp>
      <p:graphicFrame>
        <p:nvGraphicFramePr>
          <p:cNvPr id="24" name="Table 23"/>
          <p:cNvGraphicFramePr>
            <a:graphicFrameLocks noGrp="1"/>
          </p:cNvGraphicFramePr>
          <p:nvPr>
            <p:extLst>
              <p:ext uri="{D42A27DB-BD31-4B8C-83A1-F6EECF244321}">
                <p14:modId xmlns:p14="http://schemas.microsoft.com/office/powerpoint/2010/main" val="2293576436"/>
              </p:ext>
            </p:extLst>
          </p:nvPr>
        </p:nvGraphicFramePr>
        <p:xfrm>
          <a:off x="136072" y="1897387"/>
          <a:ext cx="8871856" cy="3108960"/>
        </p:xfrm>
        <a:graphic>
          <a:graphicData uri="http://schemas.openxmlformats.org/drawingml/2006/table">
            <a:tbl>
              <a:tblPr firstRow="1" bandRow="1">
                <a:tableStyleId>{1E171933-4619-4E11-9A3F-F7608DF75F80}</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pPr algn="ctr"/>
                      <a:r>
                        <a:rPr lang="en-US" sz="2800" dirty="0"/>
                        <a:t>T</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pPr algn="ctr"/>
                      <a:r>
                        <a:rPr lang="en-US" sz="2800" dirty="0"/>
                        <a:t>F</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extLst>
                  <a:ext uri="{0D108BD9-81ED-4DB2-BD59-A6C34878D82A}">
                    <a16:rowId xmlns:a16="http://schemas.microsoft.com/office/drawing/2014/main" val="10000"/>
                  </a:ext>
                </a:extLst>
              </a:tr>
              <a:tr h="370840">
                <a:tc>
                  <a:txBody>
                    <a:bodyPr/>
                    <a:lstStyle/>
                    <a:p>
                      <a:pPr algn="ctr"/>
                      <a:r>
                        <a:rPr lang="en-US" sz="2400" b="1" dirty="0">
                          <a:solidFill>
                            <a:srgbClr val="0070C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Mai’s visit to Singapore is four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They won’t go to the National Park.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2400" b="1" dirty="0">
                          <a:solidFill>
                            <a:srgbClr val="0070C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 visit to Sentosa takes a full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 Sea Aquarium is a zoo for fish.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 Light and Sound Show is in the afternoon.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2" name="Bản sao của B1_45">
            <a:hlinkClick r:id="" action="ppaction://media"/>
            <a:extLst>
              <a:ext uri="{FF2B5EF4-FFF2-40B4-BE49-F238E27FC236}">
                <a16:creationId xmlns:a16="http://schemas.microsoft.com/office/drawing/2014/main" id="{7F026528-C949-466B-A807-B609C9D66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035" y="449102"/>
            <a:ext cx="487363" cy="487363"/>
          </a:xfrm>
          <a:prstGeom prst="rect">
            <a:avLst/>
          </a:prstGeom>
        </p:spPr>
      </p:pic>
      <p:sp>
        <p:nvSpPr>
          <p:cNvPr id="3" name="TextBox 2">
            <a:extLst>
              <a:ext uri="{FF2B5EF4-FFF2-40B4-BE49-F238E27FC236}">
                <a16:creationId xmlns:a16="http://schemas.microsoft.com/office/drawing/2014/main" id="{D9141459-1B2B-4A20-B082-24836DE0B449}"/>
              </a:ext>
            </a:extLst>
          </p:cNvPr>
          <p:cNvSpPr txBox="1"/>
          <p:nvPr/>
        </p:nvSpPr>
        <p:spPr>
          <a:xfrm>
            <a:off x="7324436" y="2364509"/>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0" name="TextBox 9">
            <a:extLst>
              <a:ext uri="{FF2B5EF4-FFF2-40B4-BE49-F238E27FC236}">
                <a16:creationId xmlns:a16="http://schemas.microsoft.com/office/drawing/2014/main" id="{438114D6-0B82-4356-830C-5953532CB1C8}"/>
              </a:ext>
            </a:extLst>
          </p:cNvPr>
          <p:cNvSpPr txBox="1"/>
          <p:nvPr/>
        </p:nvSpPr>
        <p:spPr>
          <a:xfrm>
            <a:off x="8275781" y="2918691"/>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1" name="TextBox 10">
            <a:extLst>
              <a:ext uri="{FF2B5EF4-FFF2-40B4-BE49-F238E27FC236}">
                <a16:creationId xmlns:a16="http://schemas.microsoft.com/office/drawing/2014/main" id="{94F30FB3-66AB-4643-B608-FF97EB2BBC50}"/>
              </a:ext>
            </a:extLst>
          </p:cNvPr>
          <p:cNvSpPr txBox="1"/>
          <p:nvPr/>
        </p:nvSpPr>
        <p:spPr>
          <a:xfrm>
            <a:off x="7324436" y="3432555"/>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2" name="TextBox 11">
            <a:extLst>
              <a:ext uri="{FF2B5EF4-FFF2-40B4-BE49-F238E27FC236}">
                <a16:creationId xmlns:a16="http://schemas.microsoft.com/office/drawing/2014/main" id="{D11161A2-6C71-4484-A291-B45C52405C12}"/>
              </a:ext>
            </a:extLst>
          </p:cNvPr>
          <p:cNvSpPr txBox="1"/>
          <p:nvPr/>
        </p:nvSpPr>
        <p:spPr>
          <a:xfrm>
            <a:off x="7324436" y="3968264"/>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3" name="TextBox 12">
            <a:extLst>
              <a:ext uri="{FF2B5EF4-FFF2-40B4-BE49-F238E27FC236}">
                <a16:creationId xmlns:a16="http://schemas.microsoft.com/office/drawing/2014/main" id="{D8D4503A-3CA8-46C7-96A3-1098F874B121}"/>
              </a:ext>
            </a:extLst>
          </p:cNvPr>
          <p:cNvSpPr txBox="1"/>
          <p:nvPr/>
        </p:nvSpPr>
        <p:spPr>
          <a:xfrm>
            <a:off x="8275781" y="4467028"/>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4" name="Rounded Rectangle 3">
            <a:hlinkClick r:id="rId7" action="ppaction://hlinksldjump"/>
            <a:extLst>
              <a:ext uri="{FF2B5EF4-FFF2-40B4-BE49-F238E27FC236}">
                <a16:creationId xmlns:a16="http://schemas.microsoft.com/office/drawing/2014/main" id="{F4C3525F-6ACA-4627-8723-13142CBA877E}"/>
              </a:ext>
            </a:extLst>
          </p:cNvPr>
          <p:cNvSpPr/>
          <p:nvPr/>
        </p:nvSpPr>
        <p:spPr>
          <a:xfrm>
            <a:off x="3714105" y="6320057"/>
            <a:ext cx="1715791" cy="46166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rPr>
              <a:t>Audio script</a:t>
            </a:r>
          </a:p>
        </p:txBody>
      </p:sp>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201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3"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378248"/>
            <a:chOff x="0" y="0"/>
            <a:chExt cx="9144000" cy="6378248"/>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657703"/>
            </a:xfrm>
            <a:prstGeom prst="rect">
              <a:avLst/>
            </a:prstGeom>
            <a:noFill/>
            <a:ln w="19050">
              <a:solidFill>
                <a:srgbClr val="0FB7BD"/>
              </a:solidFill>
            </a:ln>
          </p:spPr>
          <p:txBody>
            <a:bodyPr wrap="square">
              <a:spAutoFit/>
            </a:bodyPr>
            <a:lstStyle/>
            <a:p>
              <a:pPr algn="just">
                <a:lnSpc>
                  <a:spcPct val="110000"/>
                </a:lnSpc>
              </a:pPr>
              <a:r>
                <a:rPr lang="en-US" sz="2200" b="1" i="1" dirty="0">
                  <a:solidFill>
                    <a:srgbClr val="333333"/>
                  </a:solidFill>
                  <a:effectLst/>
                  <a:latin typeface="Helvetica Neue"/>
                </a:rPr>
                <a:t>Travel agent: </a:t>
              </a:r>
              <a:r>
                <a:rPr lang="en-US" sz="2200" b="0" i="0" dirty="0">
                  <a:solidFill>
                    <a:srgbClr val="333333"/>
                  </a:solidFill>
                  <a:effectLst/>
                  <a:latin typeface="Helvetica Neue"/>
                </a:rPr>
                <a:t>Here we have a four-day </a:t>
              </a:r>
              <a:r>
                <a:rPr lang="en-US" sz="2200" b="0" i="0" dirty="0" err="1">
                  <a:solidFill>
                    <a:srgbClr val="333333"/>
                  </a:solidFill>
                  <a:effectLst/>
                  <a:latin typeface="Helvetica Neue"/>
                </a:rPr>
                <a:t>programme</a:t>
              </a:r>
              <a:r>
                <a:rPr lang="en-US" sz="2200" b="0" i="0" dirty="0">
                  <a:solidFill>
                    <a:srgbClr val="333333"/>
                  </a:solidFill>
                  <a:effectLst/>
                  <a:latin typeface="Helvetica Neue"/>
                </a:rPr>
                <a:t> for you...</a:t>
              </a:r>
            </a:p>
            <a:p>
              <a:pPr algn="just">
                <a:lnSpc>
                  <a:spcPct val="110000"/>
                </a:lnSpc>
              </a:pPr>
              <a:r>
                <a:rPr lang="en-US" sz="2200" b="1" i="1" dirty="0">
                  <a:solidFill>
                    <a:srgbClr val="333333"/>
                  </a:solidFill>
                  <a:effectLst/>
                  <a:latin typeface="Helvetica Neue"/>
                </a:rPr>
                <a:t>Mai’s mother: </a:t>
              </a:r>
              <a:r>
                <a:rPr lang="en-US" sz="2200" b="0" i="0" dirty="0">
                  <a:solidFill>
                    <a:srgbClr val="333333"/>
                  </a:solidFill>
                  <a:effectLst/>
                  <a:latin typeface="Helvetica Neue"/>
                </a:rPr>
                <a:t>Do we visit somewhere natural?</a:t>
              </a:r>
            </a:p>
            <a:p>
              <a:pPr algn="just">
                <a:lnSpc>
                  <a:spcPct val="110000"/>
                </a:lnSpc>
              </a:pPr>
              <a:r>
                <a:rPr lang="en-US" sz="2200" b="1" i="1" dirty="0">
                  <a:solidFill>
                    <a:srgbClr val="333333"/>
                  </a:solidFill>
                  <a:effectLst/>
                  <a:latin typeface="Helvetica Neue"/>
                </a:rPr>
                <a:t>Travel agent: </a:t>
              </a:r>
              <a:r>
                <a:rPr lang="en-US" sz="2200" b="0" i="0" dirty="0">
                  <a:solidFill>
                    <a:srgbClr val="333333"/>
                  </a:solidFill>
                  <a:effectLst/>
                  <a:latin typeface="Helvetica Neue"/>
                </a:rPr>
                <a:t>Oh yes. We have two days for nature: one day at the National Park and one day at the zoo.</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How about Sentosa?</a:t>
              </a:r>
            </a:p>
            <a:p>
              <a:pPr algn="just">
                <a:lnSpc>
                  <a:spcPct val="110000"/>
                </a:lnSpc>
              </a:pPr>
              <a:r>
                <a:rPr lang="en-US" sz="2200" b="1" i="1" dirty="0">
                  <a:solidFill>
                    <a:srgbClr val="333333"/>
                  </a:solidFill>
                  <a:effectLst/>
                  <a:latin typeface="Helvetica Neue"/>
                </a:rPr>
                <a:t>Travel agent: </a:t>
              </a:r>
              <a:r>
                <a:rPr lang="en-US" sz="2200" b="0" i="0" dirty="0">
                  <a:solidFill>
                    <a:srgbClr val="333333"/>
                  </a:solidFill>
                  <a:effectLst/>
                  <a:latin typeface="Helvetica Neue"/>
                </a:rPr>
                <a:t>Sentosa is a ‘must’ for families. We spend one day there.</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Is it enough?</a:t>
              </a:r>
            </a:p>
            <a:p>
              <a:pPr algn="just">
                <a:lnSpc>
                  <a:spcPct val="110000"/>
                </a:lnSpc>
              </a:pPr>
              <a:r>
                <a:rPr lang="en-US" sz="2200" b="1" i="1" dirty="0">
                  <a:solidFill>
                    <a:srgbClr val="333333"/>
                  </a:solidFill>
                  <a:effectLst/>
                  <a:latin typeface="Helvetica Neue"/>
                </a:rPr>
                <a:t>Travel agent:</a:t>
              </a:r>
              <a:r>
                <a:rPr lang="en-US" sz="2200" b="0" i="1" dirty="0">
                  <a:solidFill>
                    <a:srgbClr val="333333"/>
                  </a:solidFill>
                  <a:effectLst/>
                  <a:latin typeface="Helvetica Neue"/>
                </a:rPr>
                <a:t> </a:t>
              </a:r>
              <a:r>
                <a:rPr lang="en-US" sz="2200" b="0" i="0" dirty="0">
                  <a:solidFill>
                    <a:srgbClr val="333333"/>
                  </a:solidFill>
                  <a:effectLst/>
                  <a:latin typeface="Helvetica Neue"/>
                </a:rPr>
                <a:t>We start early and return late. There we visit the Sea Aquarium...</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What is it?</a:t>
              </a:r>
            </a:p>
            <a:p>
              <a:pPr algn="just">
                <a:lnSpc>
                  <a:spcPct val="110000"/>
                </a:lnSpc>
              </a:pPr>
              <a:r>
                <a:rPr lang="en-US" sz="2200" b="1" i="1" dirty="0">
                  <a:solidFill>
                    <a:srgbClr val="333333"/>
                  </a:solidFill>
                  <a:effectLst/>
                  <a:latin typeface="Helvetica Neue"/>
                </a:rPr>
                <a:t>Travel agent:</a:t>
              </a:r>
              <a:r>
                <a:rPr lang="en-US" sz="2200" b="0" i="1" dirty="0">
                  <a:solidFill>
                    <a:srgbClr val="333333"/>
                  </a:solidFill>
                  <a:effectLst/>
                  <a:latin typeface="Helvetica Neue"/>
                </a:rPr>
                <a:t> </a:t>
              </a:r>
              <a:r>
                <a:rPr lang="en-US" sz="2200" b="0" i="0" dirty="0">
                  <a:solidFill>
                    <a:srgbClr val="333333"/>
                  </a:solidFill>
                  <a:effectLst/>
                  <a:latin typeface="Helvetica Neue"/>
                </a:rPr>
                <a:t>It’s a zoo for fish.</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Great.</a:t>
              </a:r>
            </a:p>
            <a:p>
              <a:pPr algn="just">
                <a:lnSpc>
                  <a:spcPct val="110000"/>
                </a:lnSpc>
              </a:pPr>
              <a:r>
                <a:rPr lang="en-US" sz="2200" b="1" i="1" dirty="0">
                  <a:solidFill>
                    <a:srgbClr val="333333"/>
                  </a:solidFill>
                  <a:effectLst/>
                  <a:latin typeface="Helvetica Neue"/>
                </a:rPr>
                <a:t>Travel agent:</a:t>
              </a:r>
              <a:r>
                <a:rPr lang="en-US" sz="2200" b="0" i="1" dirty="0">
                  <a:solidFill>
                    <a:srgbClr val="333333"/>
                  </a:solidFill>
                  <a:effectLst/>
                  <a:latin typeface="Helvetica Neue"/>
                </a:rPr>
                <a:t> </a:t>
              </a:r>
              <a:r>
                <a:rPr lang="en-US" sz="2200" b="0" i="0" dirty="0">
                  <a:solidFill>
                    <a:srgbClr val="333333"/>
                  </a:solidFill>
                  <a:effectLst/>
                  <a:latin typeface="Helvetica Neue"/>
                </a:rPr>
                <a:t>In the evening we will watch the Light and Sound Show. And the last day is for...</a:t>
              </a:r>
              <a:endParaRPr lang="en-US" sz="22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5">
            <a:hlinkClick r:id="" action="ppaction://media"/>
            <a:extLst>
              <a:ext uri="{FF2B5EF4-FFF2-40B4-BE49-F238E27FC236}">
                <a16:creationId xmlns:a16="http://schemas.microsoft.com/office/drawing/2014/main" id="{F6D7CED9-55BF-4584-83DF-2F28AE480A4C}"/>
              </a:ext>
            </a:extLst>
          </p:cNvPr>
          <p:cNvPicPr>
            <a:picLocks noChangeAspect="1"/>
          </p:cNvPicPr>
          <p:nvPr>
            <a:audioFile r:link="rId1"/>
            <p:extLst>
              <p:ext uri="{DAA4B4D4-6D71-4841-9C94-3DE7FCFB9230}">
                <p14:media xmlns:p14="http://schemas.microsoft.com/office/powerpoint/2010/main" r:embed="rId2">
                  <p14:trim st="23308" end="1088.7188"/>
                </p14:media>
              </p:ext>
            </p:extLst>
          </p:nvPr>
        </p:nvPicPr>
        <p:blipFill>
          <a:blip r:embed="rId6"/>
          <a:stretch>
            <a:fillRect/>
          </a:stretch>
        </p:blipFill>
        <p:spPr>
          <a:xfrm>
            <a:off x="5570960" y="168462"/>
            <a:ext cx="487363" cy="487363"/>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012581" y="1492490"/>
            <a:ext cx="5118838" cy="2610230"/>
            <a:chOff x="760064" y="827862"/>
            <a:chExt cx="5118838" cy="2610230"/>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Writing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21365"/>
              <a:ext cx="420785" cy="396740"/>
            </a:xfrm>
            <a:prstGeom prst="rect">
              <a:avLst/>
            </a:prstGeom>
          </p:spPr>
        </p:pic>
        <p:sp>
          <p:nvSpPr>
            <p:cNvPr id="20" name="TextBox 19"/>
            <p:cNvSpPr txBox="1"/>
            <p:nvPr/>
          </p:nvSpPr>
          <p:spPr>
            <a:xfrm>
              <a:off x="1223294" y="2730206"/>
              <a:ext cx="4655608"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Complete this paragraph to describe the place you live.</a:t>
              </a:r>
            </a:p>
          </p:txBody>
        </p:sp>
      </p:grpSp>
    </p:spTree>
    <p:extLst>
      <p:ext uri="{BB962C8B-B14F-4D97-AF65-F5344CB8AC3E}">
        <p14:creationId xmlns:p14="http://schemas.microsoft.com/office/powerpoint/2010/main" val="2993435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
            <a:ext cx="9144000" cy="15675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6649" y="77215"/>
            <a:ext cx="8012294"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an email of about 50 words to your friend.  Tell him / her about a family member. Use these questions as cues.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403" y="1644758"/>
            <a:ext cx="7839075" cy="5305425"/>
          </a:xfrm>
          <a:prstGeom prst="rect">
            <a:avLst/>
          </a:prstGeom>
        </p:spPr>
      </p:pic>
      <p:sp>
        <p:nvSpPr>
          <p:cNvPr id="5" name="TextBox 4"/>
          <p:cNvSpPr txBox="1"/>
          <p:nvPr/>
        </p:nvSpPr>
        <p:spPr>
          <a:xfrm>
            <a:off x="1776845" y="2850920"/>
            <a:ext cx="6172200" cy="2893100"/>
          </a:xfrm>
          <a:prstGeom prst="rect">
            <a:avLst/>
          </a:prstGeom>
          <a:noFill/>
        </p:spPr>
        <p:txBody>
          <a:bodyPr wrap="square" rtlCol="0">
            <a:spAutoFit/>
          </a:bodyPr>
          <a:lstStyle/>
          <a:p>
            <a:r>
              <a:rPr lang="en-US" sz="2600"/>
              <a:t>I live in (1) _______. Life is very (2) _______ here. There is / are (3) _______ (places) in my neighbourhood.</a:t>
            </a:r>
          </a:p>
          <a:p>
            <a:endParaRPr lang="en-US" sz="2600"/>
          </a:p>
          <a:p>
            <a:r>
              <a:rPr lang="en-US" sz="2600"/>
              <a:t>At weekends, my friends and I often go to (4) _______ where we can (5) _______ (activities). That’s our favourite place.</a:t>
            </a:r>
          </a:p>
        </p:txBody>
      </p:sp>
    </p:spTree>
    <p:extLst>
      <p:ext uri="{BB962C8B-B14F-4D97-AF65-F5344CB8AC3E}">
        <p14:creationId xmlns:p14="http://schemas.microsoft.com/office/powerpoint/2010/main" val="94022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
            <a:ext cx="9144000" cy="15675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6649" y="77215"/>
            <a:ext cx="8012294"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an email of about 50 words to your friend.  Tell him / her about a family member. Use these questions as cues.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460" y="1475360"/>
            <a:ext cx="8347483" cy="5305425"/>
          </a:xfrm>
          <a:prstGeom prst="rect">
            <a:avLst/>
          </a:prstGeom>
        </p:spPr>
      </p:pic>
      <p:sp>
        <p:nvSpPr>
          <p:cNvPr id="5" name="TextBox 4"/>
          <p:cNvSpPr txBox="1"/>
          <p:nvPr/>
        </p:nvSpPr>
        <p:spPr>
          <a:xfrm>
            <a:off x="1341957" y="2584348"/>
            <a:ext cx="6886488" cy="3087448"/>
          </a:xfrm>
          <a:prstGeom prst="rect">
            <a:avLst/>
          </a:prstGeom>
          <a:noFill/>
        </p:spPr>
        <p:txBody>
          <a:bodyPr wrap="square" rtlCol="0">
            <a:spAutoFit/>
          </a:bodyPr>
          <a:lstStyle/>
          <a:p>
            <a:pPr algn="just">
              <a:lnSpc>
                <a:spcPct val="114000"/>
              </a:lnSpc>
              <a:spcBef>
                <a:spcPts val="300"/>
              </a:spcBef>
              <a:spcAft>
                <a:spcPts val="300"/>
              </a:spcAft>
            </a:pPr>
            <a:r>
              <a:rPr lang="en-US" sz="2800" b="0" i="0" dirty="0">
                <a:solidFill>
                  <a:srgbClr val="242021"/>
                </a:solidFill>
                <a:effectLst/>
                <a:latin typeface="MyriadPro-Regular" panose="020B0503030403020204" pitchFamily="34" charset="0"/>
              </a:rPr>
              <a:t>I live in </a:t>
            </a:r>
            <a:r>
              <a:rPr lang="en-US" sz="2800" b="0" i="1" dirty="0">
                <a:solidFill>
                  <a:srgbClr val="F16649"/>
                </a:solidFill>
                <a:effectLst/>
                <a:latin typeface="MyriadPro-It" panose="020B0503030403090204" pitchFamily="34" charset="0"/>
              </a:rPr>
              <a:t>Tam Diep Town, </a:t>
            </a:r>
            <a:r>
              <a:rPr lang="en-US" sz="2800" b="0" i="1" dirty="0" err="1">
                <a:solidFill>
                  <a:srgbClr val="F16649"/>
                </a:solidFill>
                <a:effectLst/>
                <a:latin typeface="MyriadPro-It" panose="020B0503030403090204" pitchFamily="34" charset="0"/>
              </a:rPr>
              <a:t>Ninh</a:t>
            </a:r>
            <a:r>
              <a:rPr lang="en-US" sz="2800" b="0" i="1" dirty="0">
                <a:solidFill>
                  <a:srgbClr val="F16649"/>
                </a:solidFill>
                <a:effectLst/>
                <a:latin typeface="MyriadPro-It" panose="020B0503030403090204" pitchFamily="34" charset="0"/>
              </a:rPr>
              <a:t> </a:t>
            </a:r>
            <a:r>
              <a:rPr lang="en-US" sz="2800" b="0" i="1" dirty="0" err="1">
                <a:solidFill>
                  <a:srgbClr val="F16649"/>
                </a:solidFill>
                <a:effectLst/>
                <a:latin typeface="MyriadPro-It" panose="020B0503030403090204" pitchFamily="34" charset="0"/>
              </a:rPr>
              <a:t>Binh</a:t>
            </a:r>
            <a:r>
              <a:rPr lang="en-US" sz="2800" b="0" i="0" dirty="0">
                <a:solidFill>
                  <a:srgbClr val="242021"/>
                </a:solidFill>
                <a:effectLst/>
                <a:latin typeface="MyriadPro-Regular" panose="020B0503030403020204" pitchFamily="34" charset="0"/>
              </a:rPr>
              <a:t>. Life is very </a:t>
            </a:r>
            <a:r>
              <a:rPr lang="en-US" sz="2800" b="0" i="1" dirty="0">
                <a:solidFill>
                  <a:srgbClr val="F16649"/>
                </a:solidFill>
                <a:effectLst/>
                <a:latin typeface="MyriadPro-It" panose="020B0503030403090204" pitchFamily="34" charset="0"/>
              </a:rPr>
              <a:t>slow and quiet </a:t>
            </a:r>
            <a:r>
              <a:rPr lang="en-US" sz="2800" b="0" i="0" dirty="0">
                <a:solidFill>
                  <a:srgbClr val="242021"/>
                </a:solidFill>
                <a:effectLst/>
                <a:latin typeface="MyriadPro-Regular" panose="020B0503030403020204" pitchFamily="34" charset="0"/>
              </a:rPr>
              <a:t>here. There are </a:t>
            </a:r>
            <a:r>
              <a:rPr lang="en-US" sz="2800" b="0" i="1" dirty="0">
                <a:solidFill>
                  <a:srgbClr val="F16649"/>
                </a:solidFill>
                <a:effectLst/>
                <a:latin typeface="MyriadPro-It" panose="020B0503030403090204" pitchFamily="34" charset="0"/>
              </a:rPr>
              <a:t>large pineapple </a:t>
            </a:r>
            <a:r>
              <a:rPr lang="en-US" sz="2800" b="0" i="1" dirty="0">
                <a:solidFill>
                  <a:srgbClr val="242021"/>
                </a:solidFill>
                <a:effectLst/>
                <a:latin typeface="MyriadPro-It" panose="020B0503030403090204" pitchFamily="34" charset="0"/>
              </a:rPr>
              <a:t>fields </a:t>
            </a:r>
            <a:r>
              <a:rPr lang="en-US" sz="2800" b="0" i="0" dirty="0">
                <a:solidFill>
                  <a:srgbClr val="242021"/>
                </a:solidFill>
                <a:effectLst/>
                <a:latin typeface="MyriadPro-Regular" panose="020B0503030403020204" pitchFamily="34" charset="0"/>
              </a:rPr>
              <a:t>in my </a:t>
            </a:r>
            <a:r>
              <a:rPr lang="en-US" sz="2800" b="0" i="0" dirty="0" err="1">
                <a:solidFill>
                  <a:srgbClr val="242021"/>
                </a:solidFill>
                <a:effectLst/>
                <a:latin typeface="MyriadPro-Regular" panose="020B0503030403020204" pitchFamily="34" charset="0"/>
              </a:rPr>
              <a:t>neighbourhood</a:t>
            </a:r>
            <a:r>
              <a:rPr lang="en-US" sz="2800" b="0" i="0" dirty="0">
                <a:solidFill>
                  <a:srgbClr val="242021"/>
                </a:solidFill>
                <a:effectLst/>
                <a:latin typeface="MyriadPro-Regular" panose="020B0503030403020204" pitchFamily="34" charset="0"/>
              </a:rPr>
              <a:t>.</a:t>
            </a:r>
            <a:endParaRPr lang="en-US" sz="2800" dirty="0">
              <a:solidFill>
                <a:srgbClr val="242021"/>
              </a:solidFill>
              <a:latin typeface="MyriadPro-Regular" panose="020B0503030403020204" pitchFamily="34" charset="0"/>
            </a:endParaRPr>
          </a:p>
          <a:p>
            <a:pPr algn="just">
              <a:lnSpc>
                <a:spcPct val="114000"/>
              </a:lnSpc>
              <a:spcBef>
                <a:spcPts val="300"/>
              </a:spcBef>
              <a:spcAft>
                <a:spcPts val="300"/>
              </a:spcAft>
            </a:pPr>
            <a:r>
              <a:rPr lang="en-US" sz="2800" b="0" i="0" dirty="0">
                <a:solidFill>
                  <a:srgbClr val="242021"/>
                </a:solidFill>
                <a:effectLst/>
                <a:latin typeface="MyriadPro-Regular" panose="020B0503030403020204" pitchFamily="34" charset="0"/>
              </a:rPr>
              <a:t>At weekends, my friends and I often go to </a:t>
            </a:r>
            <a:r>
              <a:rPr lang="en-US" sz="2800" b="0" i="1" dirty="0">
                <a:solidFill>
                  <a:srgbClr val="F16649"/>
                </a:solidFill>
                <a:effectLst/>
                <a:latin typeface="MyriadPro-It" panose="020B0503030403090204" pitchFamily="34" charset="0"/>
              </a:rPr>
              <a:t>the town playground</a:t>
            </a:r>
            <a:r>
              <a:rPr lang="en-US" sz="2800" b="0" i="1" dirty="0">
                <a:solidFill>
                  <a:srgbClr val="242021"/>
                </a:solidFill>
                <a:effectLst/>
                <a:latin typeface="MyriadPro-It" panose="020B0503030403090204" pitchFamily="34" charset="0"/>
              </a:rPr>
              <a:t> </a:t>
            </a:r>
            <a:r>
              <a:rPr lang="en-US" sz="2800" b="0" i="0" dirty="0">
                <a:solidFill>
                  <a:srgbClr val="242021"/>
                </a:solidFill>
                <a:effectLst/>
                <a:latin typeface="MyriadPro-Regular" panose="020B0503030403020204" pitchFamily="34" charset="0"/>
              </a:rPr>
              <a:t>where we can </a:t>
            </a:r>
            <a:r>
              <a:rPr lang="en-US" sz="2800" b="0" i="1" dirty="0">
                <a:solidFill>
                  <a:srgbClr val="F16649"/>
                </a:solidFill>
                <a:effectLst/>
                <a:latin typeface="MyriadPro-It" panose="020B0503030403090204" pitchFamily="34" charset="0"/>
              </a:rPr>
              <a:t>play football and fly kites</a:t>
            </a:r>
            <a:r>
              <a:rPr lang="en-US" sz="2800" b="0" i="0" dirty="0">
                <a:solidFill>
                  <a:srgbClr val="242021"/>
                </a:solidFill>
                <a:effectLst/>
                <a:latin typeface="MyriadPro-Regular" panose="020B0503030403020204" pitchFamily="34" charset="0"/>
              </a:rPr>
              <a:t>. That’s our </a:t>
            </a:r>
            <a:r>
              <a:rPr lang="en-US" sz="2800" b="0" i="0" dirty="0" err="1">
                <a:solidFill>
                  <a:srgbClr val="242021"/>
                </a:solidFill>
                <a:effectLst/>
                <a:latin typeface="MyriadPro-Regular" panose="020B0503030403020204" pitchFamily="34" charset="0"/>
              </a:rPr>
              <a:t>favourite</a:t>
            </a:r>
            <a:r>
              <a:rPr lang="en-US" sz="2800" b="0" i="0" dirty="0">
                <a:solidFill>
                  <a:srgbClr val="242021"/>
                </a:solidFill>
                <a:effectLst/>
                <a:latin typeface="MyriadPro-Regular" panose="020B0503030403020204" pitchFamily="34" charset="0"/>
              </a:rPr>
              <a:t> place.</a:t>
            </a:r>
            <a:r>
              <a:rPr lang="en-US" sz="2800" dirty="0"/>
              <a:t> </a:t>
            </a:r>
          </a:p>
        </p:txBody>
      </p:sp>
    </p:spTree>
    <p:extLst>
      <p:ext uri="{BB962C8B-B14F-4D97-AF65-F5344CB8AC3E}">
        <p14:creationId xmlns:p14="http://schemas.microsoft.com/office/powerpoint/2010/main" val="1457256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
        <p:nvSpPr>
          <p:cNvPr id="9" name="Rectangle 8"/>
          <p:cNvSpPr/>
          <p:nvPr/>
        </p:nvSpPr>
        <p:spPr>
          <a:xfrm>
            <a:off x="1735746" y="5693477"/>
            <a:ext cx="6096000" cy="646331"/>
          </a:xfrm>
          <a:prstGeom prst="rect">
            <a:avLst/>
          </a:prstGeom>
        </p:spPr>
        <p:txBody>
          <a:bodyPr>
            <a:spAutoFit/>
          </a:bodyPr>
          <a:lstStyle/>
          <a:p>
            <a:pPr algn="ctr"/>
            <a:r>
              <a:rPr lang="en-GB" b="1" dirty="0">
                <a:latin typeface="Calibri" panose="020F0502020204030204" pitchFamily="34" charset="0"/>
              </a:rPr>
              <a:t>Website: </a:t>
            </a:r>
            <a:r>
              <a:rPr lang="en-GB" b="1" i="1" dirty="0" err="1">
                <a:latin typeface="Calibri" panose="020F0502020204030204" pitchFamily="34" charset="0"/>
              </a:rPr>
              <a:t>hoclieu.vn</a:t>
            </a:r>
            <a:endParaRPr lang="en-GB" dirty="0"/>
          </a:p>
          <a:p>
            <a:pPr algn="ctr"/>
            <a:r>
              <a:rPr lang="en-GB" b="1" dirty="0" err="1">
                <a:latin typeface="Calibri" panose="020F0502020204030204" pitchFamily="34" charset="0"/>
              </a:rPr>
              <a:t>Fanpage</a:t>
            </a:r>
            <a:r>
              <a:rPr lang="en-GB" b="1" dirty="0">
                <a:latin typeface="Calibri" panose="020F0502020204030204" pitchFamily="34" charset="0"/>
              </a:rPr>
              <a:t>: </a:t>
            </a:r>
            <a:r>
              <a:rPr lang="en-GB" b="1" i="1" dirty="0" err="1">
                <a:latin typeface="Calibri" panose="020F0502020204030204" pitchFamily="34" charset="0"/>
              </a:rPr>
              <a:t>facebook.com</a:t>
            </a:r>
            <a:r>
              <a:rPr lang="en-GB" b="1" i="1" dirty="0">
                <a:latin typeface="Calibri" panose="020F0502020204030204" pitchFamily="34" charset="0"/>
              </a:rPr>
              <a:t>/</a:t>
            </a:r>
            <a:r>
              <a:rPr lang="en-GB" b="1" i="1" dirty="0" err="1">
                <a:latin typeface="Calibri" panose="020F0502020204030204" pitchFamily="34" charset="0"/>
              </a:rPr>
              <a:t>www.tienganhglobalsuccess.vn</a:t>
            </a:r>
            <a:r>
              <a:rPr lang="en-GB" b="1" i="1" dirty="0">
                <a:latin typeface="Calibri" panose="020F0502020204030204" pitchFamily="34" charset="0"/>
              </a:rPr>
              <a:t>/</a:t>
            </a:r>
            <a:endParaRPr lang="en-GB" dirty="0"/>
          </a:p>
        </p:txBody>
      </p:sp>
    </p:spTree>
    <p:extLst>
      <p:ext uri="{BB962C8B-B14F-4D97-AF65-F5344CB8AC3E}">
        <p14:creationId xmlns:p14="http://schemas.microsoft.com/office/powerpoint/2010/main" val="50248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812" y="2544158"/>
            <a:ext cx="4377873" cy="7734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4" y="2542074"/>
            <a:ext cx="946337" cy="777611"/>
          </a:xfrm>
          <a:prstGeom prst="rect">
            <a:avLst/>
          </a:prstGeom>
        </p:spPr>
      </p:pic>
      <p:sp>
        <p:nvSpPr>
          <p:cNvPr id="2" name="TextBox 1"/>
          <p:cNvSpPr txBox="1"/>
          <p:nvPr/>
        </p:nvSpPr>
        <p:spPr>
          <a:xfrm>
            <a:off x="1405388"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Reading</a:t>
            </a:r>
          </a:p>
          <a:p>
            <a:pPr marL="457200" indent="-457200">
              <a:lnSpc>
                <a:spcPct val="200000"/>
              </a:lnSpc>
              <a:buFont typeface="Wingdings" panose="05000000000000000000" pitchFamily="2" charset="2"/>
              <a:buChar char="Ø"/>
            </a:pPr>
            <a:r>
              <a:rPr lang="en-US" sz="2800" b="1">
                <a:solidFill>
                  <a:srgbClr val="048DA4"/>
                </a:solidFill>
              </a:rPr>
              <a:t>Speaking</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728697" cy="2280956"/>
          </a:xfrm>
          <a:prstGeom prst="rect">
            <a:avLst/>
          </a:prstGeom>
        </p:spPr>
      </p:pic>
      <p:sp>
        <p:nvSpPr>
          <p:cNvPr id="3" name="TextBox 2"/>
          <p:cNvSpPr txBox="1"/>
          <p:nvPr/>
        </p:nvSpPr>
        <p:spPr>
          <a:xfrm>
            <a:off x="251460" y="262890"/>
            <a:ext cx="4080510" cy="1200329"/>
          </a:xfrm>
          <a:prstGeom prst="rect">
            <a:avLst/>
          </a:prstGeom>
          <a:noFill/>
        </p:spPr>
        <p:txBody>
          <a:bodyPr wrap="square" rtlCol="0">
            <a:spAutoFit/>
          </a:bodyPr>
          <a:lstStyle/>
          <a:p>
            <a:r>
              <a:rPr lang="en-US" sz="7200" b="1">
                <a:solidFill>
                  <a:schemeClr val="bg1"/>
                </a:solidFill>
                <a:effectLst>
                  <a:outerShdw blurRad="38100" dist="38100" dir="2700000" algn="tl">
                    <a:srgbClr val="000000">
                      <a:alpha val="43137"/>
                    </a:srgbClr>
                  </a:outerShdw>
                </a:effectLst>
              </a:rPr>
              <a:t>REVIEW 2</a:t>
            </a:r>
          </a:p>
        </p:txBody>
      </p:sp>
      <p:sp>
        <p:nvSpPr>
          <p:cNvPr id="4" name="TextBox 3"/>
          <p:cNvSpPr txBox="1"/>
          <p:nvPr/>
        </p:nvSpPr>
        <p:spPr>
          <a:xfrm>
            <a:off x="4206240" y="727484"/>
            <a:ext cx="2914650" cy="523220"/>
          </a:xfrm>
          <a:prstGeom prst="rect">
            <a:avLst/>
          </a:prstGeom>
          <a:noFill/>
        </p:spPr>
        <p:txBody>
          <a:bodyPr wrap="square" rtlCol="0">
            <a:spAutoFit/>
          </a:bodyPr>
          <a:lstStyle/>
          <a:p>
            <a:r>
              <a:rPr lang="en-US" sz="2800" b="1">
                <a:effectLst>
                  <a:outerShdw blurRad="38100" dist="38100" dir="2700000" algn="tl">
                    <a:srgbClr val="000000">
                      <a:alpha val="43137"/>
                    </a:srgbClr>
                  </a:outerShdw>
                </a:effectLst>
              </a:rPr>
              <a:t>( UNITS 4 – 5 – 6) </a:t>
            </a:r>
          </a:p>
        </p:txBody>
      </p:sp>
      <p:sp>
        <p:nvSpPr>
          <p:cNvPr id="8" name="TextBox 7"/>
          <p:cNvSpPr txBox="1"/>
          <p:nvPr/>
        </p:nvSpPr>
        <p:spPr>
          <a:xfrm>
            <a:off x="4206240"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Listening</a:t>
            </a:r>
          </a:p>
          <a:p>
            <a:pPr marL="457200" indent="-457200">
              <a:lnSpc>
                <a:spcPct val="200000"/>
              </a:lnSpc>
              <a:buFont typeface="Wingdings" panose="05000000000000000000" pitchFamily="2" charset="2"/>
              <a:buChar char="Ø"/>
            </a:pPr>
            <a:r>
              <a:rPr lang="en-US" sz="2800" b="1">
                <a:solidFill>
                  <a:srgbClr val="048DA4"/>
                </a:solidFill>
              </a:rPr>
              <a:t>Writing</a:t>
            </a:r>
          </a:p>
        </p:txBody>
      </p:sp>
    </p:spTree>
    <p:extLst>
      <p:ext uri="{BB962C8B-B14F-4D97-AF65-F5344CB8AC3E}">
        <p14:creationId xmlns:p14="http://schemas.microsoft.com/office/powerpoint/2010/main" val="312409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5923884" cy="3565244"/>
            <a:chOff x="760064" y="827862"/>
            <a:chExt cx="5923884" cy="3565244"/>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Reading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791136"/>
              <a:ext cx="420785" cy="45720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76" y="3700757"/>
              <a:ext cx="461319" cy="457200"/>
            </a:xfrm>
            <a:prstGeom prst="rect">
              <a:avLst/>
            </a:prstGeom>
          </p:spPr>
        </p:pic>
        <p:sp>
          <p:nvSpPr>
            <p:cNvPr id="20" name="TextBox 19"/>
            <p:cNvSpPr txBox="1"/>
            <p:nvPr/>
          </p:nvSpPr>
          <p:spPr>
            <a:xfrm>
              <a:off x="1223294" y="2730206"/>
              <a:ext cx="5460654"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Read the passage and match the headings (A, B, C) with the paragraphs.</a:t>
              </a:r>
            </a:p>
          </p:txBody>
        </p:sp>
        <p:sp>
          <p:nvSpPr>
            <p:cNvPr id="21" name="TextBox 20"/>
            <p:cNvSpPr txBox="1"/>
            <p:nvPr/>
          </p:nvSpPr>
          <p:spPr>
            <a:xfrm>
              <a:off x="1224090" y="3685220"/>
              <a:ext cx="5176829" cy="707886"/>
            </a:xfrm>
            <a:prstGeom prst="rect">
              <a:avLst/>
            </a:prstGeom>
            <a:noFill/>
          </p:spPr>
          <p:txBody>
            <a:bodyPr wrap="square" rtlCol="0">
              <a:spAutoFit/>
            </a:bodyPr>
            <a:lstStyle/>
            <a:p>
              <a:pPr algn="just"/>
              <a:r>
                <a:rPr lang="en-US" sz="2000" b="1">
                  <a:latin typeface="Arial" panose="020B0604020202020204" pitchFamily="34" charset="0"/>
                  <a:cs typeface="Arial" panose="020B0604020202020204" pitchFamily="34" charset="0"/>
                </a:rPr>
                <a:t>Read the passage again and choose the correct answer A, B, or C.</a:t>
              </a:r>
            </a:p>
          </p:txBody>
        </p:sp>
      </p:grpSp>
    </p:spTree>
    <p:extLst>
      <p:ext uri="{BB962C8B-B14F-4D97-AF65-F5344CB8AC3E}">
        <p14:creationId xmlns:p14="http://schemas.microsoft.com/office/powerpoint/2010/main" val="270888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17417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27964" y="-14594"/>
            <a:ext cx="6948345"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Read the passage and match the headings (A, B, C) with the paragraphs.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10" y="1322137"/>
            <a:ext cx="7956780" cy="5315172"/>
          </a:xfrm>
          <a:prstGeom prst="rect">
            <a:avLst/>
          </a:prstGeom>
        </p:spPr>
      </p:pic>
      <p:sp>
        <p:nvSpPr>
          <p:cNvPr id="5" name="TextBox 4"/>
          <p:cNvSpPr txBox="1"/>
          <p:nvPr/>
        </p:nvSpPr>
        <p:spPr>
          <a:xfrm>
            <a:off x="827313" y="1413164"/>
            <a:ext cx="4222669" cy="707886"/>
          </a:xfrm>
          <a:prstGeom prst="rect">
            <a:avLst/>
          </a:prstGeom>
          <a:noFill/>
        </p:spPr>
        <p:txBody>
          <a:bodyPr wrap="square" rtlCol="0">
            <a:spAutoFit/>
          </a:bodyPr>
          <a:lstStyle/>
          <a:p>
            <a:pPr algn="ctr"/>
            <a:r>
              <a:rPr lang="en-US" sz="4000" b="1" i="1" dirty="0">
                <a:solidFill>
                  <a:schemeClr val="bg1"/>
                </a:solidFill>
                <a:effectLst>
                  <a:outerShdw blurRad="50800" dist="38100" algn="l" rotWithShape="0">
                    <a:prstClr val="black">
                      <a:alpha val="40000"/>
                    </a:prstClr>
                  </a:outerShdw>
                </a:effectLst>
                <a:latin typeface="Comic Sans MS" panose="030F0702030302020204" pitchFamily="66" charset="0"/>
              </a:rPr>
              <a:t>Visit Singapore</a:t>
            </a: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220135" y="290847"/>
            <a:ext cx="1596534" cy="470318"/>
            <a:chOff x="363373" y="1262747"/>
            <a:chExt cx="1596534" cy="470318"/>
          </a:xfrm>
        </p:grpSpPr>
        <p:sp>
          <p:nvSpPr>
            <p:cNvPr id="59" name="TextBox 58"/>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A.</a:t>
              </a:r>
            </a:p>
          </p:txBody>
        </p:sp>
        <p:sp>
          <p:nvSpPr>
            <p:cNvPr id="60" name="TextBox 59"/>
            <p:cNvSpPr txBox="1"/>
            <p:nvPr/>
          </p:nvSpPr>
          <p:spPr>
            <a:xfrm>
              <a:off x="827314" y="1271400"/>
              <a:ext cx="1132593" cy="461665"/>
            </a:xfrm>
            <a:prstGeom prst="rect">
              <a:avLst/>
            </a:prstGeom>
            <a:noFill/>
          </p:spPr>
          <p:txBody>
            <a:bodyPr wrap="square" rtlCol="0">
              <a:spAutoFit/>
            </a:bodyPr>
            <a:lstStyle/>
            <a:p>
              <a:r>
                <a:rPr lang="en-US" sz="2400" dirty="0"/>
                <a:t>Family</a:t>
              </a:r>
              <a:endParaRPr lang="en-US" sz="2400" i="1" dirty="0"/>
            </a:p>
          </p:txBody>
        </p:sp>
      </p:grpSp>
      <p:grpSp>
        <p:nvGrpSpPr>
          <p:cNvPr id="61" name="Group 60"/>
          <p:cNvGrpSpPr/>
          <p:nvPr/>
        </p:nvGrpSpPr>
        <p:grpSpPr>
          <a:xfrm>
            <a:off x="3541763" y="286520"/>
            <a:ext cx="1596534" cy="470318"/>
            <a:chOff x="363373" y="1262747"/>
            <a:chExt cx="1596534" cy="470318"/>
          </a:xfrm>
        </p:grpSpPr>
        <p:sp>
          <p:nvSpPr>
            <p:cNvPr id="62" name="TextBox 61"/>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B.</a:t>
              </a:r>
            </a:p>
          </p:txBody>
        </p:sp>
        <p:sp>
          <p:nvSpPr>
            <p:cNvPr id="63" name="TextBox 62"/>
            <p:cNvSpPr txBox="1"/>
            <p:nvPr/>
          </p:nvSpPr>
          <p:spPr>
            <a:xfrm>
              <a:off x="827314" y="1271400"/>
              <a:ext cx="1132593" cy="461665"/>
            </a:xfrm>
            <a:prstGeom prst="rect">
              <a:avLst/>
            </a:prstGeom>
            <a:noFill/>
          </p:spPr>
          <p:txBody>
            <a:bodyPr wrap="square" rtlCol="0">
              <a:spAutoFit/>
            </a:bodyPr>
            <a:lstStyle/>
            <a:p>
              <a:r>
                <a:rPr lang="en-US" sz="2400" dirty="0"/>
                <a:t>Nature</a:t>
              </a:r>
              <a:endParaRPr lang="en-US" sz="2400" i="1" dirty="0"/>
            </a:p>
          </p:txBody>
        </p:sp>
      </p:grpSp>
      <p:grpSp>
        <p:nvGrpSpPr>
          <p:cNvPr id="64" name="Group 63"/>
          <p:cNvGrpSpPr/>
          <p:nvPr/>
        </p:nvGrpSpPr>
        <p:grpSpPr>
          <a:xfrm>
            <a:off x="7327332" y="295173"/>
            <a:ext cx="1596534" cy="470318"/>
            <a:chOff x="363373" y="1262747"/>
            <a:chExt cx="1596534" cy="470318"/>
          </a:xfrm>
        </p:grpSpPr>
        <p:sp>
          <p:nvSpPr>
            <p:cNvPr id="65" name="TextBox 64"/>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C.</a:t>
              </a:r>
            </a:p>
          </p:txBody>
        </p:sp>
        <p:sp>
          <p:nvSpPr>
            <p:cNvPr id="66" name="TextBox 65"/>
            <p:cNvSpPr txBox="1"/>
            <p:nvPr/>
          </p:nvSpPr>
          <p:spPr>
            <a:xfrm>
              <a:off x="827314" y="1271400"/>
              <a:ext cx="1132593" cy="461665"/>
            </a:xfrm>
            <a:prstGeom prst="rect">
              <a:avLst/>
            </a:prstGeom>
            <a:noFill/>
          </p:spPr>
          <p:txBody>
            <a:bodyPr wrap="square" rtlCol="0">
              <a:spAutoFit/>
            </a:bodyPr>
            <a:lstStyle/>
            <a:p>
              <a:r>
                <a:rPr lang="en-US" sz="2400" dirty="0"/>
                <a:t>Culture</a:t>
              </a:r>
              <a:endParaRPr lang="en-US" sz="2400" i="1" dirty="0"/>
            </a:p>
          </p:txBody>
        </p:sp>
      </p:grpSp>
      <p:sp>
        <p:nvSpPr>
          <p:cNvPr id="3" name="Rectangle 2"/>
          <p:cNvSpPr/>
          <p:nvPr/>
        </p:nvSpPr>
        <p:spPr>
          <a:xfrm>
            <a:off x="0" y="924791"/>
            <a:ext cx="9144000" cy="1859973"/>
          </a:xfrm>
          <a:prstGeom prst="rect">
            <a:avLst/>
          </a:prstGeom>
          <a:solidFill>
            <a:srgbClr val="A8B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20135" y="985674"/>
            <a:ext cx="474830" cy="461665"/>
          </a:xfrm>
          <a:prstGeom prst="rect">
            <a:avLst/>
          </a:prstGeom>
          <a:noFill/>
        </p:spPr>
        <p:txBody>
          <a:bodyPr wrap="square" rtlCol="0">
            <a:spAutoFit/>
          </a:bodyPr>
          <a:lstStyle/>
          <a:p>
            <a:r>
              <a:rPr lang="en-US" sz="2400" b="1">
                <a:solidFill>
                  <a:srgbClr val="0070C0"/>
                </a:solidFill>
              </a:rPr>
              <a:t>1.</a:t>
            </a:r>
          </a:p>
        </p:txBody>
      </p:sp>
      <p:cxnSp>
        <p:nvCxnSpPr>
          <p:cNvPr id="6" name="Straight Connector 5"/>
          <p:cNvCxnSpPr/>
          <p:nvPr/>
        </p:nvCxnSpPr>
        <p:spPr>
          <a:xfrm flipV="1">
            <a:off x="601446" y="1310025"/>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0135" y="1310025"/>
            <a:ext cx="8686800" cy="1200329"/>
          </a:xfrm>
          <a:prstGeom prst="rect">
            <a:avLst/>
          </a:prstGeom>
          <a:noFill/>
        </p:spPr>
        <p:txBody>
          <a:bodyPr wrap="square" rtlCol="0">
            <a:spAutoFit/>
          </a:bodyPr>
          <a:lstStyle/>
          <a:p>
            <a:r>
              <a:rPr lang="en-US" sz="2400" dirty="0"/>
              <a:t>There are many parks in this country.  You can visit them, and enjoy beautiful plants and flowers, or do outdoor activities: cycling or boating. You can also go to the zoo to see animals in real life.</a:t>
            </a:r>
          </a:p>
        </p:txBody>
      </p:sp>
      <p:sp>
        <p:nvSpPr>
          <p:cNvPr id="67" name="Rectangle 66"/>
          <p:cNvSpPr/>
          <p:nvPr/>
        </p:nvSpPr>
        <p:spPr>
          <a:xfrm>
            <a:off x="0" y="2888674"/>
            <a:ext cx="9144000" cy="1859973"/>
          </a:xfrm>
          <a:prstGeom prst="rect">
            <a:avLst/>
          </a:prstGeom>
          <a:solidFill>
            <a:srgbClr val="C9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220135" y="2873384"/>
            <a:ext cx="474830" cy="461665"/>
          </a:xfrm>
          <a:prstGeom prst="rect">
            <a:avLst/>
          </a:prstGeom>
          <a:noFill/>
        </p:spPr>
        <p:txBody>
          <a:bodyPr wrap="square" rtlCol="0">
            <a:spAutoFit/>
          </a:bodyPr>
          <a:lstStyle/>
          <a:p>
            <a:r>
              <a:rPr lang="en-US" sz="2400" b="1">
                <a:solidFill>
                  <a:srgbClr val="0070C0"/>
                </a:solidFill>
              </a:rPr>
              <a:t>2.</a:t>
            </a:r>
          </a:p>
        </p:txBody>
      </p:sp>
      <p:cxnSp>
        <p:nvCxnSpPr>
          <p:cNvPr id="73" name="Straight Connector 72"/>
          <p:cNvCxnSpPr/>
          <p:nvPr/>
        </p:nvCxnSpPr>
        <p:spPr>
          <a:xfrm flipV="1">
            <a:off x="601446" y="3197735"/>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20135" y="3208126"/>
            <a:ext cx="8840738" cy="1569660"/>
          </a:xfrm>
          <a:prstGeom prst="rect">
            <a:avLst/>
          </a:prstGeom>
          <a:noFill/>
        </p:spPr>
        <p:txBody>
          <a:bodyPr wrap="square" rtlCol="0">
            <a:spAutoFit/>
          </a:bodyPr>
          <a:lstStyle/>
          <a:p>
            <a:r>
              <a:rPr lang="en-US" sz="2400"/>
              <a:t>Go to places like Chinatown and Little India to learn about the people and cultures of China and India. There you can see how they live, try their food, and buy souvenirs. There are festivals too. They attract a lot of visitors.</a:t>
            </a:r>
          </a:p>
        </p:txBody>
      </p:sp>
      <p:sp>
        <p:nvSpPr>
          <p:cNvPr id="68" name="Rectangle 67"/>
          <p:cNvSpPr/>
          <p:nvPr/>
        </p:nvSpPr>
        <p:spPr>
          <a:xfrm>
            <a:off x="0" y="4862948"/>
            <a:ext cx="9144000" cy="1859973"/>
          </a:xfrm>
          <a:prstGeom prst="rect">
            <a:avLst/>
          </a:prstGeom>
          <a:solidFill>
            <a:srgbClr val="E1E7F3"/>
          </a:solidFill>
          <a:ln>
            <a:solidFill>
              <a:srgbClr val="C3CE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89731" y="4862948"/>
            <a:ext cx="474830" cy="461665"/>
          </a:xfrm>
          <a:prstGeom prst="rect">
            <a:avLst/>
          </a:prstGeom>
          <a:noFill/>
        </p:spPr>
        <p:txBody>
          <a:bodyPr wrap="square" rtlCol="0">
            <a:spAutoFit/>
          </a:bodyPr>
          <a:lstStyle/>
          <a:p>
            <a:r>
              <a:rPr lang="en-US" sz="2400" b="1">
                <a:solidFill>
                  <a:srgbClr val="0070C0"/>
                </a:solidFill>
              </a:rPr>
              <a:t>3.</a:t>
            </a:r>
          </a:p>
        </p:txBody>
      </p:sp>
      <p:cxnSp>
        <p:nvCxnSpPr>
          <p:cNvPr id="76" name="Straight Connector 75"/>
          <p:cNvCxnSpPr/>
          <p:nvPr/>
        </p:nvCxnSpPr>
        <p:spPr>
          <a:xfrm flipV="1">
            <a:off x="571042" y="5187299"/>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89731" y="5280818"/>
            <a:ext cx="8840738" cy="1200329"/>
          </a:xfrm>
          <a:prstGeom prst="rect">
            <a:avLst/>
          </a:prstGeom>
          <a:noFill/>
        </p:spPr>
        <p:txBody>
          <a:bodyPr wrap="square" rtlCol="0">
            <a:spAutoFit/>
          </a:bodyPr>
          <a:lstStyle/>
          <a:p>
            <a:r>
              <a:rPr lang="en-US" sz="2400"/>
              <a:t>Families looking for exciting activities for both children and adults should go to Sentosa. There are so many things for you to see and to do there, so you will never get bored.</a:t>
            </a:r>
          </a:p>
        </p:txBody>
      </p:sp>
      <p:sp>
        <p:nvSpPr>
          <p:cNvPr id="2" name="TextBox 1">
            <a:extLst>
              <a:ext uri="{FF2B5EF4-FFF2-40B4-BE49-F238E27FC236}">
                <a16:creationId xmlns:a16="http://schemas.microsoft.com/office/drawing/2014/main" id="{AAD1454A-0314-492D-8C6E-EAC258925648}"/>
              </a:ext>
            </a:extLst>
          </p:cNvPr>
          <p:cNvSpPr txBox="1"/>
          <p:nvPr/>
        </p:nvSpPr>
        <p:spPr>
          <a:xfrm>
            <a:off x="571042" y="996064"/>
            <a:ext cx="1049775" cy="461665"/>
          </a:xfrm>
          <a:prstGeom prst="rect">
            <a:avLst/>
          </a:prstGeom>
          <a:noFill/>
        </p:spPr>
        <p:txBody>
          <a:bodyPr wrap="none" rtlCol="0">
            <a:spAutoFit/>
          </a:bodyPr>
          <a:lstStyle/>
          <a:p>
            <a:r>
              <a:rPr lang="en-US" sz="2400" dirty="0">
                <a:solidFill>
                  <a:srgbClr val="F16649"/>
                </a:solidFill>
                <a:effectLst>
                  <a:glow rad="63500">
                    <a:schemeClr val="bg1"/>
                  </a:glow>
                </a:effectLst>
              </a:rPr>
              <a:t>Nature</a:t>
            </a:r>
          </a:p>
        </p:txBody>
      </p:sp>
      <p:sp>
        <p:nvSpPr>
          <p:cNvPr id="28" name="TextBox 27">
            <a:extLst>
              <a:ext uri="{FF2B5EF4-FFF2-40B4-BE49-F238E27FC236}">
                <a16:creationId xmlns:a16="http://schemas.microsoft.com/office/drawing/2014/main" id="{1B30193C-237B-4848-A77B-D04277B0990A}"/>
              </a:ext>
            </a:extLst>
          </p:cNvPr>
          <p:cNvSpPr txBox="1"/>
          <p:nvPr/>
        </p:nvSpPr>
        <p:spPr>
          <a:xfrm>
            <a:off x="518319" y="2870614"/>
            <a:ext cx="1102353" cy="461665"/>
          </a:xfrm>
          <a:prstGeom prst="rect">
            <a:avLst/>
          </a:prstGeom>
          <a:noFill/>
        </p:spPr>
        <p:txBody>
          <a:bodyPr wrap="none" rtlCol="0">
            <a:spAutoFit/>
          </a:bodyPr>
          <a:lstStyle/>
          <a:p>
            <a:r>
              <a:rPr lang="en-US" sz="2400" dirty="0">
                <a:solidFill>
                  <a:srgbClr val="F16649"/>
                </a:solidFill>
                <a:effectLst>
                  <a:glow rad="63500">
                    <a:schemeClr val="bg1"/>
                  </a:glow>
                </a:effectLst>
              </a:rPr>
              <a:t>Culture</a:t>
            </a:r>
          </a:p>
        </p:txBody>
      </p:sp>
      <p:sp>
        <p:nvSpPr>
          <p:cNvPr id="29" name="TextBox 28">
            <a:extLst>
              <a:ext uri="{FF2B5EF4-FFF2-40B4-BE49-F238E27FC236}">
                <a16:creationId xmlns:a16="http://schemas.microsoft.com/office/drawing/2014/main" id="{EE3038C2-0F0A-4B72-9F83-10528FA7D7B5}"/>
              </a:ext>
            </a:extLst>
          </p:cNvPr>
          <p:cNvSpPr txBox="1"/>
          <p:nvPr/>
        </p:nvSpPr>
        <p:spPr>
          <a:xfrm>
            <a:off x="494695" y="4871304"/>
            <a:ext cx="990720" cy="461665"/>
          </a:xfrm>
          <a:prstGeom prst="rect">
            <a:avLst/>
          </a:prstGeom>
          <a:noFill/>
        </p:spPr>
        <p:txBody>
          <a:bodyPr wrap="none" rtlCol="0">
            <a:spAutoFit/>
          </a:bodyPr>
          <a:lstStyle/>
          <a:p>
            <a:r>
              <a:rPr lang="en-US" sz="2400" dirty="0">
                <a:solidFill>
                  <a:srgbClr val="F16649"/>
                </a:solidFill>
                <a:effectLst>
                  <a:glow rad="63500">
                    <a:schemeClr val="bg1"/>
                  </a:glow>
                </a:effectLst>
              </a:rPr>
              <a:t>Family</a:t>
            </a:r>
          </a:p>
        </p:txBody>
      </p:sp>
    </p:spTree>
    <p:extLst>
      <p:ext uri="{BB962C8B-B14F-4D97-AF65-F5344CB8AC3E}">
        <p14:creationId xmlns:p14="http://schemas.microsoft.com/office/powerpoint/2010/main" val="112780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9" presetClass="emph" presetSubtype="0" nodeType="withEffect">
                                  <p:stCondLst>
                                    <p:cond delay="0"/>
                                  </p:stCondLst>
                                  <p:childTnLst>
                                    <p:set>
                                      <p:cBhvr>
                                        <p:cTn id="10" dur="indefinite"/>
                                        <p:tgtEl>
                                          <p:spTgt spid="61"/>
                                        </p:tgtEl>
                                        <p:attrNameLst>
                                          <p:attrName>style.opacity</p:attrName>
                                        </p:attrNameLst>
                                      </p:cBhvr>
                                      <p:to>
                                        <p:strVal val="0.25"/>
                                      </p:to>
                                    </p:set>
                                    <p:animEffect filter="image" prLst="opacity: 0.25">
                                      <p:cBhvr rctx="IE">
                                        <p:cTn id="11" dur="indefinite"/>
                                        <p:tgtEl>
                                          <p:spTgt spid="6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9" presetClass="emph" presetSubtype="0" nodeType="withEffect">
                                  <p:stCondLst>
                                    <p:cond delay="0"/>
                                  </p:stCondLst>
                                  <p:childTnLst>
                                    <p:set>
                                      <p:cBhvr>
                                        <p:cTn id="19" dur="indefinite"/>
                                        <p:tgtEl>
                                          <p:spTgt spid="64"/>
                                        </p:tgtEl>
                                        <p:attrNameLst>
                                          <p:attrName>style.opacity</p:attrName>
                                        </p:attrNameLst>
                                      </p:cBhvr>
                                      <p:to>
                                        <p:strVal val="0.25"/>
                                      </p:to>
                                    </p:set>
                                    <p:animEffect filter="image" prLst="opacity: 0.25">
                                      <p:cBhvr rctx="IE">
                                        <p:cTn id="20" dur="indefinite"/>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58"/>
                                        </p:tgtEl>
                                        <p:attrNameLst>
                                          <p:attrName>style.opacity</p:attrName>
                                        </p:attrNameLst>
                                      </p:cBhvr>
                                      <p:to>
                                        <p:strVal val="0.25"/>
                                      </p:to>
                                    </p:set>
                                    <p:animEffect filter="image" prLst="opacity: 0.25">
                                      <p:cBhvr rctx="IE">
                                        <p:cTn id="29" dur="indefinite"/>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341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913485" y="5443"/>
            <a:ext cx="7679797" cy="861774"/>
          </a:xfrm>
          <a:prstGeom prst="rect">
            <a:avLst/>
          </a:prstGeom>
          <a:noFill/>
        </p:spPr>
        <p:txBody>
          <a:bodyPr wrap="square" rtlCol="0">
            <a:spAutoFit/>
          </a:bodyPr>
          <a:lstStyle/>
          <a:p>
            <a:r>
              <a:rPr lang="en-US" sz="2400" b="1" spc="-100">
                <a:effectLst>
                  <a:glow rad="88900">
                    <a:schemeClr val="bg1"/>
                  </a:glow>
                </a:effectLst>
                <a:latin typeface="Arial" panose="020B0604020202020204" pitchFamily="34" charset="0"/>
                <a:cs typeface="Arial" panose="020B0604020202020204" pitchFamily="34" charset="0"/>
              </a:rPr>
              <a:t>Read the passage again and choose the correct answer A, B, or C.</a:t>
            </a:r>
          </a:p>
        </p:txBody>
      </p:sp>
      <p:grpSp>
        <p:nvGrpSpPr>
          <p:cNvPr id="9" name="Group 8"/>
          <p:cNvGrpSpPr/>
          <p:nvPr/>
        </p:nvGrpSpPr>
        <p:grpSpPr>
          <a:xfrm>
            <a:off x="854945" y="2218448"/>
            <a:ext cx="2111832" cy="461665"/>
            <a:chOff x="1230086" y="1785257"/>
            <a:chExt cx="2111832" cy="461665"/>
          </a:xfrm>
        </p:grpSpPr>
        <p:sp>
          <p:nvSpPr>
            <p:cNvPr id="10" name="TextBox 9"/>
            <p:cNvSpPr txBox="1"/>
            <p:nvPr/>
          </p:nvSpPr>
          <p:spPr>
            <a:xfrm>
              <a:off x="1230086" y="1785257"/>
              <a:ext cx="566057" cy="461665"/>
            </a:xfrm>
            <a:prstGeom prst="rect">
              <a:avLst/>
            </a:prstGeom>
            <a:noFill/>
          </p:spPr>
          <p:txBody>
            <a:bodyPr wrap="square" rtlCol="0">
              <a:spAutoFit/>
            </a:bodyPr>
            <a:lstStyle/>
            <a:p>
              <a:pPr algn="ctr"/>
              <a:r>
                <a:rPr lang="en-US" sz="2400" dirty="0">
                  <a:solidFill>
                    <a:srgbClr val="0070C0"/>
                  </a:solidFill>
                </a:rPr>
                <a:t>A.</a:t>
              </a:r>
            </a:p>
          </p:txBody>
        </p:sp>
        <p:sp>
          <p:nvSpPr>
            <p:cNvPr id="11" name="TextBox 10"/>
            <p:cNvSpPr txBox="1"/>
            <p:nvPr/>
          </p:nvSpPr>
          <p:spPr>
            <a:xfrm>
              <a:off x="1611086" y="1785257"/>
              <a:ext cx="1730832" cy="461665"/>
            </a:xfrm>
            <a:prstGeom prst="rect">
              <a:avLst/>
            </a:prstGeom>
            <a:noFill/>
          </p:spPr>
          <p:txBody>
            <a:bodyPr wrap="square" rtlCol="0">
              <a:spAutoFit/>
            </a:bodyPr>
            <a:lstStyle/>
            <a:p>
              <a:r>
                <a:rPr lang="en-US" sz="2400" dirty="0"/>
                <a:t>a park</a:t>
              </a:r>
            </a:p>
          </p:txBody>
        </p:sp>
      </p:grpSp>
      <p:grpSp>
        <p:nvGrpSpPr>
          <p:cNvPr id="12" name="Group 11"/>
          <p:cNvGrpSpPr/>
          <p:nvPr/>
        </p:nvGrpSpPr>
        <p:grpSpPr>
          <a:xfrm>
            <a:off x="3284258" y="2212110"/>
            <a:ext cx="2134280" cy="461665"/>
            <a:chOff x="1230086" y="1785257"/>
            <a:chExt cx="2134280" cy="461665"/>
          </a:xfrm>
        </p:grpSpPr>
        <p:sp>
          <p:nvSpPr>
            <p:cNvPr id="13" name="TextBox 12"/>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14" name="TextBox 13"/>
            <p:cNvSpPr txBox="1"/>
            <p:nvPr/>
          </p:nvSpPr>
          <p:spPr>
            <a:xfrm>
              <a:off x="1611085" y="1785257"/>
              <a:ext cx="1753281" cy="461665"/>
            </a:xfrm>
            <a:prstGeom prst="rect">
              <a:avLst/>
            </a:prstGeom>
            <a:noFill/>
          </p:spPr>
          <p:txBody>
            <a:bodyPr wrap="square" rtlCol="0">
              <a:spAutoFit/>
            </a:bodyPr>
            <a:lstStyle/>
            <a:p>
              <a:r>
                <a:rPr lang="en-US" sz="2400"/>
                <a:t>Chinatown</a:t>
              </a:r>
            </a:p>
          </p:txBody>
        </p:sp>
      </p:grpSp>
      <p:grpSp>
        <p:nvGrpSpPr>
          <p:cNvPr id="15" name="Group 14"/>
          <p:cNvGrpSpPr/>
          <p:nvPr/>
        </p:nvGrpSpPr>
        <p:grpSpPr>
          <a:xfrm>
            <a:off x="5773820" y="2212110"/>
            <a:ext cx="2013849" cy="461665"/>
            <a:chOff x="1230086" y="1785257"/>
            <a:chExt cx="2013849" cy="461665"/>
          </a:xfrm>
        </p:grpSpPr>
        <p:sp>
          <p:nvSpPr>
            <p:cNvPr id="16" name="TextBox 15"/>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17" name="TextBox 16"/>
            <p:cNvSpPr txBox="1"/>
            <p:nvPr/>
          </p:nvSpPr>
          <p:spPr>
            <a:xfrm>
              <a:off x="1611086" y="1785257"/>
              <a:ext cx="1632849" cy="461665"/>
            </a:xfrm>
            <a:prstGeom prst="rect">
              <a:avLst/>
            </a:prstGeom>
            <a:noFill/>
          </p:spPr>
          <p:txBody>
            <a:bodyPr wrap="square" rtlCol="0">
              <a:spAutoFit/>
            </a:bodyPr>
            <a:lstStyle/>
            <a:p>
              <a:r>
                <a:rPr lang="en-US" sz="2400"/>
                <a:t>Sentosa</a:t>
              </a:r>
            </a:p>
          </p:txBody>
        </p:sp>
      </p:grpSp>
      <p:grpSp>
        <p:nvGrpSpPr>
          <p:cNvPr id="19" name="Group 18"/>
          <p:cNvGrpSpPr/>
          <p:nvPr/>
        </p:nvGrpSpPr>
        <p:grpSpPr>
          <a:xfrm>
            <a:off x="464219" y="2763171"/>
            <a:ext cx="8430393" cy="461665"/>
            <a:chOff x="369902" y="2142097"/>
            <a:chExt cx="8430393" cy="461665"/>
          </a:xfrm>
        </p:grpSpPr>
        <p:sp>
          <p:nvSpPr>
            <p:cNvPr id="21" name="TextBox 20"/>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22" name="TextBox 21"/>
            <p:cNvSpPr txBox="1"/>
            <p:nvPr/>
          </p:nvSpPr>
          <p:spPr>
            <a:xfrm>
              <a:off x="844732" y="2142097"/>
              <a:ext cx="7955563" cy="461665"/>
            </a:xfrm>
            <a:prstGeom prst="rect">
              <a:avLst/>
            </a:prstGeom>
            <a:noFill/>
          </p:spPr>
          <p:txBody>
            <a:bodyPr wrap="square" rtlCol="0">
              <a:spAutoFit/>
            </a:bodyPr>
            <a:lstStyle/>
            <a:p>
              <a:r>
                <a:rPr lang="en-US" sz="2400"/>
                <a:t>You can see different kinds of animals in real life in a ______.</a:t>
              </a:r>
            </a:p>
          </p:txBody>
        </p:sp>
      </p:grpSp>
      <p:grpSp>
        <p:nvGrpSpPr>
          <p:cNvPr id="23" name="Group 22"/>
          <p:cNvGrpSpPr/>
          <p:nvPr/>
        </p:nvGrpSpPr>
        <p:grpSpPr>
          <a:xfrm>
            <a:off x="865832" y="3241229"/>
            <a:ext cx="1796143" cy="461665"/>
            <a:chOff x="1230086" y="1785257"/>
            <a:chExt cx="1796143" cy="461665"/>
          </a:xfrm>
        </p:grpSpPr>
        <p:sp>
          <p:nvSpPr>
            <p:cNvPr id="24" name="TextBox 23"/>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25" name="TextBox 24"/>
            <p:cNvSpPr txBox="1"/>
            <p:nvPr/>
          </p:nvSpPr>
          <p:spPr>
            <a:xfrm>
              <a:off x="1611086" y="1785257"/>
              <a:ext cx="1415143" cy="461665"/>
            </a:xfrm>
            <a:prstGeom prst="rect">
              <a:avLst/>
            </a:prstGeom>
            <a:noFill/>
          </p:spPr>
          <p:txBody>
            <a:bodyPr wrap="square" rtlCol="0">
              <a:spAutoFit/>
            </a:bodyPr>
            <a:lstStyle/>
            <a:p>
              <a:r>
                <a:rPr lang="en-US" sz="2400"/>
                <a:t>zoo</a:t>
              </a:r>
            </a:p>
          </p:txBody>
        </p:sp>
      </p:grpSp>
      <p:grpSp>
        <p:nvGrpSpPr>
          <p:cNvPr id="26" name="Group 25"/>
          <p:cNvGrpSpPr/>
          <p:nvPr/>
        </p:nvGrpSpPr>
        <p:grpSpPr>
          <a:xfrm>
            <a:off x="3258132" y="3234891"/>
            <a:ext cx="1796143" cy="461665"/>
            <a:chOff x="1230086" y="1785257"/>
            <a:chExt cx="1796143" cy="461665"/>
          </a:xfrm>
        </p:grpSpPr>
        <p:sp>
          <p:nvSpPr>
            <p:cNvPr id="27" name="TextBox 26"/>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28" name="TextBox 27"/>
            <p:cNvSpPr txBox="1"/>
            <p:nvPr/>
          </p:nvSpPr>
          <p:spPr>
            <a:xfrm>
              <a:off x="1611086" y="1785257"/>
              <a:ext cx="1415143" cy="461665"/>
            </a:xfrm>
            <a:prstGeom prst="rect">
              <a:avLst/>
            </a:prstGeom>
            <a:noFill/>
          </p:spPr>
          <p:txBody>
            <a:bodyPr wrap="square" rtlCol="0">
              <a:spAutoFit/>
            </a:bodyPr>
            <a:lstStyle/>
            <a:p>
              <a:r>
                <a:rPr lang="en-US" sz="2400"/>
                <a:t>park</a:t>
              </a:r>
            </a:p>
          </p:txBody>
        </p:sp>
      </p:grpSp>
      <p:grpSp>
        <p:nvGrpSpPr>
          <p:cNvPr id="29" name="Group 28"/>
          <p:cNvGrpSpPr/>
          <p:nvPr/>
        </p:nvGrpSpPr>
        <p:grpSpPr>
          <a:xfrm>
            <a:off x="5793414" y="3234891"/>
            <a:ext cx="2841162" cy="461665"/>
            <a:chOff x="1230086" y="1785257"/>
            <a:chExt cx="2841162" cy="461665"/>
          </a:xfrm>
        </p:grpSpPr>
        <p:sp>
          <p:nvSpPr>
            <p:cNvPr id="30" name="TextBox 29"/>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31" name="TextBox 30"/>
            <p:cNvSpPr txBox="1"/>
            <p:nvPr/>
          </p:nvSpPr>
          <p:spPr>
            <a:xfrm>
              <a:off x="1611086" y="1785257"/>
              <a:ext cx="2460162" cy="461665"/>
            </a:xfrm>
            <a:prstGeom prst="rect">
              <a:avLst/>
            </a:prstGeom>
            <a:noFill/>
          </p:spPr>
          <p:txBody>
            <a:bodyPr wrap="square" rtlCol="0">
              <a:spAutoFit/>
            </a:bodyPr>
            <a:lstStyle/>
            <a:p>
              <a:r>
                <a:rPr lang="en-US" sz="2400"/>
                <a:t>town</a:t>
              </a:r>
            </a:p>
          </p:txBody>
        </p:sp>
      </p:grpSp>
      <p:grpSp>
        <p:nvGrpSpPr>
          <p:cNvPr id="33" name="Group 32"/>
          <p:cNvGrpSpPr/>
          <p:nvPr/>
        </p:nvGrpSpPr>
        <p:grpSpPr>
          <a:xfrm>
            <a:off x="464219" y="3775064"/>
            <a:ext cx="7061016" cy="470318"/>
            <a:chOff x="363373" y="4026312"/>
            <a:chExt cx="7061016" cy="470318"/>
          </a:xfrm>
        </p:grpSpPr>
        <p:sp>
          <p:nvSpPr>
            <p:cNvPr id="35" name="TextBox 34"/>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36" name="TextBox 35"/>
            <p:cNvSpPr txBox="1"/>
            <p:nvPr/>
          </p:nvSpPr>
          <p:spPr>
            <a:xfrm>
              <a:off x="838203" y="4026312"/>
              <a:ext cx="6586186" cy="461665"/>
            </a:xfrm>
            <a:prstGeom prst="rect">
              <a:avLst/>
            </a:prstGeom>
            <a:noFill/>
          </p:spPr>
          <p:txBody>
            <a:bodyPr wrap="square" rtlCol="0">
              <a:spAutoFit/>
            </a:bodyPr>
            <a:lstStyle/>
            <a:p>
              <a:r>
                <a:rPr lang="en-US" sz="2400"/>
                <a:t>You can ______ in places like Chinatown.</a:t>
              </a:r>
            </a:p>
          </p:txBody>
        </p:sp>
      </p:grpSp>
      <p:grpSp>
        <p:nvGrpSpPr>
          <p:cNvPr id="37" name="Group 36"/>
          <p:cNvGrpSpPr/>
          <p:nvPr/>
        </p:nvGrpSpPr>
        <p:grpSpPr>
          <a:xfrm>
            <a:off x="833173" y="4319422"/>
            <a:ext cx="3374583" cy="461665"/>
            <a:chOff x="1230086" y="1785257"/>
            <a:chExt cx="3374583" cy="461665"/>
          </a:xfrm>
        </p:grpSpPr>
        <p:sp>
          <p:nvSpPr>
            <p:cNvPr id="38" name="TextBox 37"/>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39" name="TextBox 38"/>
            <p:cNvSpPr txBox="1"/>
            <p:nvPr/>
          </p:nvSpPr>
          <p:spPr>
            <a:xfrm>
              <a:off x="1611086" y="1785257"/>
              <a:ext cx="2993583" cy="461665"/>
            </a:xfrm>
            <a:prstGeom prst="rect">
              <a:avLst/>
            </a:prstGeom>
            <a:noFill/>
          </p:spPr>
          <p:txBody>
            <a:bodyPr wrap="square" rtlCol="0">
              <a:spAutoFit/>
            </a:bodyPr>
            <a:lstStyle/>
            <a:p>
              <a:r>
                <a:rPr lang="en-US" sz="2400"/>
                <a:t>watch animals</a:t>
              </a:r>
            </a:p>
          </p:txBody>
        </p:sp>
      </p:grpSp>
      <p:grpSp>
        <p:nvGrpSpPr>
          <p:cNvPr id="40" name="Group 39"/>
          <p:cNvGrpSpPr/>
          <p:nvPr/>
        </p:nvGrpSpPr>
        <p:grpSpPr>
          <a:xfrm>
            <a:off x="3242889" y="4313084"/>
            <a:ext cx="3002378" cy="461665"/>
            <a:chOff x="1230086" y="1785257"/>
            <a:chExt cx="3002378" cy="461665"/>
          </a:xfrm>
        </p:grpSpPr>
        <p:sp>
          <p:nvSpPr>
            <p:cNvPr id="41" name="TextBox 40"/>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42" name="TextBox 41"/>
            <p:cNvSpPr txBox="1"/>
            <p:nvPr/>
          </p:nvSpPr>
          <p:spPr>
            <a:xfrm>
              <a:off x="1611085" y="1785257"/>
              <a:ext cx="2621379" cy="461665"/>
            </a:xfrm>
            <a:prstGeom prst="rect">
              <a:avLst/>
            </a:prstGeom>
            <a:noFill/>
          </p:spPr>
          <p:txBody>
            <a:bodyPr wrap="square" rtlCol="0">
              <a:spAutoFit/>
            </a:bodyPr>
            <a:lstStyle/>
            <a:p>
              <a:r>
                <a:rPr lang="en-US" sz="2400"/>
                <a:t>watch festivals</a:t>
              </a:r>
            </a:p>
          </p:txBody>
        </p:sp>
      </p:grpSp>
      <p:grpSp>
        <p:nvGrpSpPr>
          <p:cNvPr id="43" name="Group 42"/>
          <p:cNvGrpSpPr/>
          <p:nvPr/>
        </p:nvGrpSpPr>
        <p:grpSpPr>
          <a:xfrm>
            <a:off x="5784912" y="4304431"/>
            <a:ext cx="3285188" cy="461665"/>
            <a:chOff x="1230086" y="1785257"/>
            <a:chExt cx="3285188" cy="461665"/>
          </a:xfrm>
        </p:grpSpPr>
        <p:sp>
          <p:nvSpPr>
            <p:cNvPr id="44" name="TextBox 43"/>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45" name="TextBox 44"/>
            <p:cNvSpPr txBox="1"/>
            <p:nvPr/>
          </p:nvSpPr>
          <p:spPr>
            <a:xfrm>
              <a:off x="1611085" y="1785257"/>
              <a:ext cx="2904189" cy="461665"/>
            </a:xfrm>
            <a:prstGeom prst="rect">
              <a:avLst/>
            </a:prstGeom>
            <a:noFill/>
          </p:spPr>
          <p:txBody>
            <a:bodyPr wrap="square" rtlCol="0">
              <a:spAutoFit/>
            </a:bodyPr>
            <a:lstStyle/>
            <a:p>
              <a:r>
                <a:rPr lang="en-US" sz="2400"/>
                <a:t>do outdoor activities</a:t>
              </a:r>
            </a:p>
          </p:txBody>
        </p:sp>
      </p:grpSp>
      <p:grpSp>
        <p:nvGrpSpPr>
          <p:cNvPr id="47" name="Group 46"/>
          <p:cNvGrpSpPr/>
          <p:nvPr/>
        </p:nvGrpSpPr>
        <p:grpSpPr>
          <a:xfrm>
            <a:off x="475105" y="4916339"/>
            <a:ext cx="8585768" cy="470318"/>
            <a:chOff x="363373" y="3312302"/>
            <a:chExt cx="8585768" cy="470318"/>
          </a:xfrm>
        </p:grpSpPr>
        <p:sp>
          <p:nvSpPr>
            <p:cNvPr id="49" name="TextBox 48"/>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50" name="TextBox 49"/>
            <p:cNvSpPr txBox="1"/>
            <p:nvPr/>
          </p:nvSpPr>
          <p:spPr>
            <a:xfrm>
              <a:off x="838203" y="3312302"/>
              <a:ext cx="8110938" cy="461665"/>
            </a:xfrm>
            <a:prstGeom prst="rect">
              <a:avLst/>
            </a:prstGeom>
            <a:noFill/>
          </p:spPr>
          <p:txBody>
            <a:bodyPr wrap="square" rtlCol="0">
              <a:spAutoFit/>
            </a:bodyPr>
            <a:lstStyle/>
            <a:p>
              <a:r>
                <a:rPr lang="en-US" sz="2400"/>
                <a:t>______ has interesting activities for both children and parents.</a:t>
              </a:r>
            </a:p>
          </p:txBody>
        </p:sp>
      </p:grpSp>
      <p:grpSp>
        <p:nvGrpSpPr>
          <p:cNvPr id="51" name="Group 50"/>
          <p:cNvGrpSpPr/>
          <p:nvPr/>
        </p:nvGrpSpPr>
        <p:grpSpPr>
          <a:xfrm>
            <a:off x="839916" y="5416959"/>
            <a:ext cx="2688784" cy="461665"/>
            <a:chOff x="1230086" y="1785257"/>
            <a:chExt cx="2688784" cy="461665"/>
          </a:xfrm>
        </p:grpSpPr>
        <p:sp>
          <p:nvSpPr>
            <p:cNvPr id="52" name="TextBox 51"/>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53" name="TextBox 52"/>
            <p:cNvSpPr txBox="1"/>
            <p:nvPr/>
          </p:nvSpPr>
          <p:spPr>
            <a:xfrm>
              <a:off x="1611086" y="1785257"/>
              <a:ext cx="2307784" cy="461665"/>
            </a:xfrm>
            <a:prstGeom prst="rect">
              <a:avLst/>
            </a:prstGeom>
            <a:noFill/>
          </p:spPr>
          <p:txBody>
            <a:bodyPr wrap="square" rtlCol="0">
              <a:spAutoFit/>
            </a:bodyPr>
            <a:lstStyle/>
            <a:p>
              <a:r>
                <a:rPr lang="en-US" sz="2400"/>
                <a:t>Little India</a:t>
              </a:r>
            </a:p>
          </p:txBody>
        </p:sp>
      </p:grpSp>
      <p:grpSp>
        <p:nvGrpSpPr>
          <p:cNvPr id="54" name="Group 53"/>
          <p:cNvGrpSpPr/>
          <p:nvPr/>
        </p:nvGrpSpPr>
        <p:grpSpPr>
          <a:xfrm>
            <a:off x="3245234" y="5399997"/>
            <a:ext cx="1711122" cy="461665"/>
            <a:chOff x="1230086" y="1785257"/>
            <a:chExt cx="1711122" cy="461665"/>
          </a:xfrm>
        </p:grpSpPr>
        <p:sp>
          <p:nvSpPr>
            <p:cNvPr id="55" name="TextBox 54"/>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56" name="TextBox 55"/>
            <p:cNvSpPr txBox="1"/>
            <p:nvPr/>
          </p:nvSpPr>
          <p:spPr>
            <a:xfrm>
              <a:off x="1611086" y="1785257"/>
              <a:ext cx="1330122" cy="461665"/>
            </a:xfrm>
            <a:prstGeom prst="rect">
              <a:avLst/>
            </a:prstGeom>
            <a:noFill/>
          </p:spPr>
          <p:txBody>
            <a:bodyPr wrap="square" rtlCol="0">
              <a:spAutoFit/>
            </a:bodyPr>
            <a:lstStyle/>
            <a:p>
              <a:r>
                <a:rPr lang="en-US" sz="2400"/>
                <a:t>The zoo</a:t>
              </a:r>
            </a:p>
          </p:txBody>
        </p:sp>
      </p:grpSp>
      <p:grpSp>
        <p:nvGrpSpPr>
          <p:cNvPr id="57" name="Group 56"/>
          <p:cNvGrpSpPr/>
          <p:nvPr/>
        </p:nvGrpSpPr>
        <p:grpSpPr>
          <a:xfrm>
            <a:off x="5793514" y="5416958"/>
            <a:ext cx="1544574" cy="461665"/>
            <a:chOff x="1230086" y="1785257"/>
            <a:chExt cx="1544574" cy="461665"/>
          </a:xfrm>
        </p:grpSpPr>
        <p:sp>
          <p:nvSpPr>
            <p:cNvPr id="58" name="TextBox 57"/>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59" name="TextBox 58"/>
            <p:cNvSpPr txBox="1"/>
            <p:nvPr/>
          </p:nvSpPr>
          <p:spPr>
            <a:xfrm>
              <a:off x="1611085" y="1785257"/>
              <a:ext cx="1163575" cy="461665"/>
            </a:xfrm>
            <a:prstGeom prst="rect">
              <a:avLst/>
            </a:prstGeom>
            <a:noFill/>
          </p:spPr>
          <p:txBody>
            <a:bodyPr wrap="square" rtlCol="0">
              <a:spAutoFit/>
            </a:bodyPr>
            <a:lstStyle/>
            <a:p>
              <a:r>
                <a:rPr lang="en-US" sz="2400"/>
                <a:t>Sentosa</a:t>
              </a:r>
            </a:p>
          </p:txBody>
        </p:sp>
      </p:grpSp>
      <p:grpSp>
        <p:nvGrpSpPr>
          <p:cNvPr id="61" name="Group 60"/>
          <p:cNvGrpSpPr/>
          <p:nvPr/>
        </p:nvGrpSpPr>
        <p:grpSpPr>
          <a:xfrm>
            <a:off x="462734" y="1761179"/>
            <a:ext cx="7569434" cy="470318"/>
            <a:chOff x="394546" y="1262747"/>
            <a:chExt cx="7569434" cy="470318"/>
          </a:xfrm>
        </p:grpSpPr>
        <p:sp>
          <p:nvSpPr>
            <p:cNvPr id="63" name="TextBox 62"/>
            <p:cNvSpPr txBox="1"/>
            <p:nvPr/>
          </p:nvSpPr>
          <p:spPr>
            <a:xfrm>
              <a:off x="394546" y="1262747"/>
              <a:ext cx="474830" cy="461665"/>
            </a:xfrm>
            <a:prstGeom prst="rect">
              <a:avLst/>
            </a:prstGeom>
            <a:noFill/>
          </p:spPr>
          <p:txBody>
            <a:bodyPr wrap="square" rtlCol="0">
              <a:spAutoFit/>
            </a:bodyPr>
            <a:lstStyle/>
            <a:p>
              <a:r>
                <a:rPr lang="en-US" sz="2400" b="1">
                  <a:solidFill>
                    <a:srgbClr val="0070C0"/>
                  </a:solidFill>
                </a:rPr>
                <a:t>1.</a:t>
              </a:r>
            </a:p>
          </p:txBody>
        </p:sp>
        <p:sp>
          <p:nvSpPr>
            <p:cNvPr id="64" name="TextBox 63"/>
            <p:cNvSpPr txBox="1"/>
            <p:nvPr/>
          </p:nvSpPr>
          <p:spPr>
            <a:xfrm>
              <a:off x="827313" y="1271400"/>
              <a:ext cx="7136667" cy="461665"/>
            </a:xfrm>
            <a:prstGeom prst="rect">
              <a:avLst/>
            </a:prstGeom>
            <a:noFill/>
          </p:spPr>
          <p:txBody>
            <a:bodyPr wrap="square" rtlCol="0">
              <a:spAutoFit/>
            </a:bodyPr>
            <a:lstStyle/>
            <a:p>
              <a:r>
                <a:rPr lang="en-US" sz="2400"/>
                <a:t>You can find beautiful plants and flowers in ______.</a:t>
              </a:r>
              <a:endParaRPr lang="en-US" sz="2400" i="1"/>
            </a:p>
          </p:txBody>
        </p:sp>
      </p:grpSp>
      <p:sp>
        <p:nvSpPr>
          <p:cNvPr id="2" name="Oval 1">
            <a:extLst>
              <a:ext uri="{FF2B5EF4-FFF2-40B4-BE49-F238E27FC236}">
                <a16:creationId xmlns:a16="http://schemas.microsoft.com/office/drawing/2014/main" id="{EA1D7B95-9843-42BB-AA9D-270A1B954DA2}"/>
              </a:ext>
            </a:extLst>
          </p:cNvPr>
          <p:cNvSpPr/>
          <p:nvPr/>
        </p:nvSpPr>
        <p:spPr>
          <a:xfrm>
            <a:off x="848605" y="2233910"/>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335B061-7890-40FF-9597-3150CD9FF7DA}"/>
              </a:ext>
            </a:extLst>
          </p:cNvPr>
          <p:cNvSpPr/>
          <p:nvPr/>
        </p:nvSpPr>
        <p:spPr>
          <a:xfrm>
            <a:off x="858388" y="3237123"/>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58C20F2-3B66-4820-BE20-92B396284DF5}"/>
              </a:ext>
            </a:extLst>
          </p:cNvPr>
          <p:cNvSpPr/>
          <p:nvPr/>
        </p:nvSpPr>
        <p:spPr>
          <a:xfrm>
            <a:off x="3236705" y="4326202"/>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EB61D2A-0C13-49A7-BA60-0240091A9B32}"/>
              </a:ext>
            </a:extLst>
          </p:cNvPr>
          <p:cNvSpPr/>
          <p:nvPr/>
        </p:nvSpPr>
        <p:spPr>
          <a:xfrm>
            <a:off x="5802650" y="5413907"/>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heel(1)">
                                      <p:cBhvr>
                                        <p:cTn id="12" dur="10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heel(1)">
                                      <p:cBhvr>
                                        <p:cTn id="17" dur="10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heel(1)">
                                      <p:cBhvr>
                                        <p:cTn id="2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0" grpId="0" animBg="1"/>
      <p:bldP spid="62"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239570" cy="3225783"/>
            <a:chOff x="760064" y="827862"/>
            <a:chExt cx="6239570" cy="3225783"/>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Speaking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797088"/>
              <a:ext cx="420785" cy="445296"/>
            </a:xfrm>
            <a:prstGeom prst="rect">
              <a:avLst/>
            </a:prstGeom>
          </p:spPr>
        </p:pic>
        <p:sp>
          <p:nvSpPr>
            <p:cNvPr id="20" name="TextBox 19"/>
            <p:cNvSpPr txBox="1"/>
            <p:nvPr/>
          </p:nvSpPr>
          <p:spPr>
            <a:xfrm>
              <a:off x="1223293" y="2730206"/>
              <a:ext cx="5776341" cy="1323439"/>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Work in pairs. Read the passage ‘Visit Singapore’ again and make a list of the places. Take turns to ask and find out which place your partner wants to visit and why.</a:t>
              </a:r>
            </a:p>
          </p:txBody>
        </p:sp>
      </p:grpSp>
    </p:spTree>
    <p:extLst>
      <p:ext uri="{BB962C8B-B14F-4D97-AF65-F5344CB8AC3E}">
        <p14:creationId xmlns:p14="http://schemas.microsoft.com/office/powerpoint/2010/main" val="419019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22340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84663"/>
            <a:ext cx="7954216" cy="1569660"/>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pairs. Read the passage ‘Visit Singapore’ again and make a list of the places. Take turns to ask and find out which place your partner wants to visit and why.</a:t>
            </a:r>
          </a:p>
        </p:txBody>
      </p:sp>
      <p:sp>
        <p:nvSpPr>
          <p:cNvPr id="2" name="TextBox 1"/>
          <p:cNvSpPr txBox="1"/>
          <p:nvPr/>
        </p:nvSpPr>
        <p:spPr>
          <a:xfrm>
            <a:off x="1174173" y="2535382"/>
            <a:ext cx="2410691" cy="523220"/>
          </a:xfrm>
          <a:prstGeom prst="rect">
            <a:avLst/>
          </a:prstGeom>
          <a:noFill/>
        </p:spPr>
        <p:txBody>
          <a:bodyPr wrap="square" rtlCol="0">
            <a:spAutoFit/>
          </a:bodyPr>
          <a:lstStyle/>
          <a:p>
            <a:r>
              <a:rPr lang="en-US" sz="2800" b="1">
                <a:solidFill>
                  <a:srgbClr val="0070C0"/>
                </a:solidFill>
              </a:rPr>
              <a:t>Example:</a:t>
            </a:r>
          </a:p>
        </p:txBody>
      </p:sp>
      <p:sp>
        <p:nvSpPr>
          <p:cNvPr id="3" name="TextBox 2"/>
          <p:cNvSpPr txBox="1"/>
          <p:nvPr/>
        </p:nvSpPr>
        <p:spPr>
          <a:xfrm>
            <a:off x="1278082" y="3283527"/>
            <a:ext cx="6109854" cy="2677656"/>
          </a:xfrm>
          <a:prstGeom prst="rect">
            <a:avLst/>
          </a:prstGeom>
          <a:noFill/>
        </p:spPr>
        <p:txBody>
          <a:bodyPr wrap="square" rtlCol="0">
            <a:spAutoFit/>
          </a:bodyPr>
          <a:lstStyle/>
          <a:p>
            <a:pPr>
              <a:lnSpc>
                <a:spcPct val="150000"/>
              </a:lnSpc>
            </a:pPr>
            <a:r>
              <a:rPr lang="en-US" sz="2800" b="1" i="1"/>
              <a:t>A: </a:t>
            </a:r>
            <a:r>
              <a:rPr lang="en-US" sz="2800"/>
              <a:t>Which place do you want to visit?</a:t>
            </a:r>
          </a:p>
          <a:p>
            <a:pPr>
              <a:lnSpc>
                <a:spcPct val="150000"/>
              </a:lnSpc>
            </a:pPr>
            <a:r>
              <a:rPr lang="en-US" sz="2800" b="1" i="1"/>
              <a:t>B: </a:t>
            </a:r>
            <a:r>
              <a:rPr lang="en-US" sz="2800"/>
              <a:t>The zoo.</a:t>
            </a:r>
          </a:p>
          <a:p>
            <a:pPr>
              <a:lnSpc>
                <a:spcPct val="150000"/>
              </a:lnSpc>
            </a:pPr>
            <a:r>
              <a:rPr lang="en-US" sz="2800" b="1" i="1"/>
              <a:t>A: </a:t>
            </a:r>
            <a:r>
              <a:rPr lang="en-US" sz="2800"/>
              <a:t>Why do you want to visit it?</a:t>
            </a:r>
          </a:p>
          <a:p>
            <a:pPr>
              <a:lnSpc>
                <a:spcPct val="150000"/>
              </a:lnSpc>
            </a:pPr>
            <a:r>
              <a:rPr lang="en-US" sz="2800" b="1" i="1"/>
              <a:t>B: </a:t>
            </a:r>
            <a:r>
              <a:rPr lang="en-US" sz="2800"/>
              <a:t>I want to see the animals.</a:t>
            </a:r>
          </a:p>
        </p:txBody>
      </p:sp>
      <p:sp>
        <p:nvSpPr>
          <p:cNvPr id="4" name="Action Button: Return 3">
            <a:hlinkClick r:id="rId4" action="ppaction://hlinksldjump" highlightClick="1"/>
            <a:extLst>
              <a:ext uri="{FF2B5EF4-FFF2-40B4-BE49-F238E27FC236}">
                <a16:creationId xmlns:a16="http://schemas.microsoft.com/office/drawing/2014/main" id="{AE3CE7EF-DD84-4062-93BC-93EAD7BA72AE}"/>
              </a:ext>
            </a:extLst>
          </p:cNvPr>
          <p:cNvSpPr/>
          <p:nvPr/>
        </p:nvSpPr>
        <p:spPr>
          <a:xfrm>
            <a:off x="4257964" y="6336145"/>
            <a:ext cx="628073" cy="437192"/>
          </a:xfrm>
          <a:prstGeom prst="actionButtonReturn">
            <a:avLst/>
          </a:prstGeom>
          <a:solidFill>
            <a:srgbClr val="0FB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35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804720"/>
            <a:ext cx="9144000" cy="1859973"/>
          </a:xfrm>
          <a:prstGeom prst="rect">
            <a:avLst/>
          </a:prstGeom>
          <a:solidFill>
            <a:srgbClr val="A8B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20135" y="865603"/>
            <a:ext cx="474830" cy="461665"/>
          </a:xfrm>
          <a:prstGeom prst="rect">
            <a:avLst/>
          </a:prstGeom>
          <a:noFill/>
        </p:spPr>
        <p:txBody>
          <a:bodyPr wrap="square" rtlCol="0">
            <a:spAutoFit/>
          </a:bodyPr>
          <a:lstStyle/>
          <a:p>
            <a:r>
              <a:rPr lang="en-US" sz="2400" b="1">
                <a:solidFill>
                  <a:srgbClr val="0070C0"/>
                </a:solidFill>
              </a:rPr>
              <a:t>1.</a:t>
            </a:r>
          </a:p>
        </p:txBody>
      </p:sp>
      <p:sp>
        <p:nvSpPr>
          <p:cNvPr id="7" name="TextBox 6"/>
          <p:cNvSpPr txBox="1"/>
          <p:nvPr/>
        </p:nvSpPr>
        <p:spPr>
          <a:xfrm>
            <a:off x="220135" y="1189954"/>
            <a:ext cx="8686800" cy="1200329"/>
          </a:xfrm>
          <a:prstGeom prst="rect">
            <a:avLst/>
          </a:prstGeom>
          <a:noFill/>
        </p:spPr>
        <p:txBody>
          <a:bodyPr wrap="square" rtlCol="0">
            <a:spAutoFit/>
          </a:bodyPr>
          <a:lstStyle/>
          <a:p>
            <a:r>
              <a:rPr lang="en-US" sz="2400" dirty="0"/>
              <a:t>There are many parks in this country.  You can visit them, and enjoy beautiful plants and flowers, or do outdoor activities: cycling or boating. You can also go to the zoo to see animals in real life.</a:t>
            </a:r>
          </a:p>
        </p:txBody>
      </p:sp>
      <p:sp>
        <p:nvSpPr>
          <p:cNvPr id="67" name="Rectangle 66"/>
          <p:cNvSpPr/>
          <p:nvPr/>
        </p:nvSpPr>
        <p:spPr>
          <a:xfrm>
            <a:off x="0" y="2768603"/>
            <a:ext cx="9144000" cy="1859973"/>
          </a:xfrm>
          <a:prstGeom prst="rect">
            <a:avLst/>
          </a:prstGeom>
          <a:solidFill>
            <a:srgbClr val="C9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220135" y="2753313"/>
            <a:ext cx="474830" cy="461665"/>
          </a:xfrm>
          <a:prstGeom prst="rect">
            <a:avLst/>
          </a:prstGeom>
          <a:noFill/>
        </p:spPr>
        <p:txBody>
          <a:bodyPr wrap="square" rtlCol="0">
            <a:spAutoFit/>
          </a:bodyPr>
          <a:lstStyle/>
          <a:p>
            <a:r>
              <a:rPr lang="en-US" sz="2400" b="1">
                <a:solidFill>
                  <a:srgbClr val="0070C0"/>
                </a:solidFill>
              </a:rPr>
              <a:t>2.</a:t>
            </a:r>
          </a:p>
        </p:txBody>
      </p:sp>
      <p:sp>
        <p:nvSpPr>
          <p:cNvPr id="74" name="TextBox 73"/>
          <p:cNvSpPr txBox="1"/>
          <p:nvPr/>
        </p:nvSpPr>
        <p:spPr>
          <a:xfrm>
            <a:off x="220135" y="3088055"/>
            <a:ext cx="8840738" cy="1569660"/>
          </a:xfrm>
          <a:prstGeom prst="rect">
            <a:avLst/>
          </a:prstGeom>
          <a:noFill/>
        </p:spPr>
        <p:txBody>
          <a:bodyPr wrap="square" rtlCol="0">
            <a:spAutoFit/>
          </a:bodyPr>
          <a:lstStyle/>
          <a:p>
            <a:r>
              <a:rPr lang="en-US" sz="2400"/>
              <a:t>Go to places like Chinatown and Little India to learn about the people and cultures of China and India. There you can see how they live, try their food, and buy souvenirs. There are festivals too. They attract a lot of visitors.</a:t>
            </a:r>
          </a:p>
        </p:txBody>
      </p:sp>
      <p:sp>
        <p:nvSpPr>
          <p:cNvPr id="68" name="Rectangle 67"/>
          <p:cNvSpPr/>
          <p:nvPr/>
        </p:nvSpPr>
        <p:spPr>
          <a:xfrm>
            <a:off x="0" y="4742877"/>
            <a:ext cx="9144000" cy="1859973"/>
          </a:xfrm>
          <a:prstGeom prst="rect">
            <a:avLst/>
          </a:prstGeom>
          <a:solidFill>
            <a:srgbClr val="E1E7F3"/>
          </a:solidFill>
          <a:ln>
            <a:solidFill>
              <a:srgbClr val="C3CE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89731" y="4742877"/>
            <a:ext cx="474830" cy="461665"/>
          </a:xfrm>
          <a:prstGeom prst="rect">
            <a:avLst/>
          </a:prstGeom>
          <a:noFill/>
        </p:spPr>
        <p:txBody>
          <a:bodyPr wrap="square" rtlCol="0">
            <a:spAutoFit/>
          </a:bodyPr>
          <a:lstStyle/>
          <a:p>
            <a:r>
              <a:rPr lang="en-US" sz="2400" b="1">
                <a:solidFill>
                  <a:srgbClr val="0070C0"/>
                </a:solidFill>
              </a:rPr>
              <a:t>3.</a:t>
            </a:r>
          </a:p>
        </p:txBody>
      </p:sp>
      <p:sp>
        <p:nvSpPr>
          <p:cNvPr id="77" name="TextBox 76"/>
          <p:cNvSpPr txBox="1"/>
          <p:nvPr/>
        </p:nvSpPr>
        <p:spPr>
          <a:xfrm>
            <a:off x="189731" y="5160747"/>
            <a:ext cx="8840738" cy="1200329"/>
          </a:xfrm>
          <a:prstGeom prst="rect">
            <a:avLst/>
          </a:prstGeom>
          <a:noFill/>
        </p:spPr>
        <p:txBody>
          <a:bodyPr wrap="square" rtlCol="0">
            <a:spAutoFit/>
          </a:bodyPr>
          <a:lstStyle/>
          <a:p>
            <a:r>
              <a:rPr lang="en-US" sz="2400"/>
              <a:t>Families looking for exciting activities for both children and adults should go to Sentosa. There are so many things for you to see and to do there, so you will never get bored.</a:t>
            </a:r>
          </a:p>
        </p:txBody>
      </p:sp>
      <p:sp>
        <p:nvSpPr>
          <p:cNvPr id="2" name="TextBox 1">
            <a:extLst>
              <a:ext uri="{FF2B5EF4-FFF2-40B4-BE49-F238E27FC236}">
                <a16:creationId xmlns:a16="http://schemas.microsoft.com/office/drawing/2014/main" id="{AAD1454A-0314-492D-8C6E-EAC258925648}"/>
              </a:ext>
            </a:extLst>
          </p:cNvPr>
          <p:cNvSpPr txBox="1"/>
          <p:nvPr/>
        </p:nvSpPr>
        <p:spPr>
          <a:xfrm>
            <a:off x="571042" y="875993"/>
            <a:ext cx="1049775" cy="461665"/>
          </a:xfrm>
          <a:prstGeom prst="rect">
            <a:avLst/>
          </a:prstGeom>
          <a:noFill/>
        </p:spPr>
        <p:txBody>
          <a:bodyPr wrap="none" rtlCol="0">
            <a:spAutoFit/>
          </a:bodyPr>
          <a:lstStyle/>
          <a:p>
            <a:r>
              <a:rPr lang="en-US" sz="2400" dirty="0">
                <a:solidFill>
                  <a:srgbClr val="F16649"/>
                </a:solidFill>
                <a:effectLst>
                  <a:glow rad="63500">
                    <a:schemeClr val="bg1"/>
                  </a:glow>
                </a:effectLst>
              </a:rPr>
              <a:t>Nature</a:t>
            </a:r>
          </a:p>
        </p:txBody>
      </p:sp>
      <p:sp>
        <p:nvSpPr>
          <p:cNvPr id="28" name="TextBox 27">
            <a:extLst>
              <a:ext uri="{FF2B5EF4-FFF2-40B4-BE49-F238E27FC236}">
                <a16:creationId xmlns:a16="http://schemas.microsoft.com/office/drawing/2014/main" id="{1B30193C-237B-4848-A77B-D04277B0990A}"/>
              </a:ext>
            </a:extLst>
          </p:cNvPr>
          <p:cNvSpPr txBox="1"/>
          <p:nvPr/>
        </p:nvSpPr>
        <p:spPr>
          <a:xfrm>
            <a:off x="518319" y="2750543"/>
            <a:ext cx="1102353" cy="461665"/>
          </a:xfrm>
          <a:prstGeom prst="rect">
            <a:avLst/>
          </a:prstGeom>
          <a:noFill/>
        </p:spPr>
        <p:txBody>
          <a:bodyPr wrap="none" rtlCol="0">
            <a:spAutoFit/>
          </a:bodyPr>
          <a:lstStyle/>
          <a:p>
            <a:r>
              <a:rPr lang="en-US" sz="2400" dirty="0">
                <a:solidFill>
                  <a:srgbClr val="F16649"/>
                </a:solidFill>
                <a:effectLst>
                  <a:glow rad="63500">
                    <a:schemeClr val="bg1"/>
                  </a:glow>
                </a:effectLst>
              </a:rPr>
              <a:t>Culture</a:t>
            </a:r>
          </a:p>
        </p:txBody>
      </p:sp>
      <p:sp>
        <p:nvSpPr>
          <p:cNvPr id="29" name="TextBox 28">
            <a:extLst>
              <a:ext uri="{FF2B5EF4-FFF2-40B4-BE49-F238E27FC236}">
                <a16:creationId xmlns:a16="http://schemas.microsoft.com/office/drawing/2014/main" id="{EE3038C2-0F0A-4B72-9F83-10528FA7D7B5}"/>
              </a:ext>
            </a:extLst>
          </p:cNvPr>
          <p:cNvSpPr txBox="1"/>
          <p:nvPr/>
        </p:nvSpPr>
        <p:spPr>
          <a:xfrm>
            <a:off x="494695" y="4751233"/>
            <a:ext cx="990720" cy="461665"/>
          </a:xfrm>
          <a:prstGeom prst="rect">
            <a:avLst/>
          </a:prstGeom>
          <a:noFill/>
        </p:spPr>
        <p:txBody>
          <a:bodyPr wrap="none" rtlCol="0">
            <a:spAutoFit/>
          </a:bodyPr>
          <a:lstStyle/>
          <a:p>
            <a:r>
              <a:rPr lang="en-US" sz="2400" dirty="0">
                <a:solidFill>
                  <a:srgbClr val="F16649"/>
                </a:solidFill>
                <a:effectLst>
                  <a:glow rad="63500">
                    <a:schemeClr val="bg1"/>
                  </a:glow>
                </a:effectLst>
              </a:rPr>
              <a:t>Family</a:t>
            </a:r>
          </a:p>
        </p:txBody>
      </p:sp>
      <p:sp>
        <p:nvSpPr>
          <p:cNvPr id="26" name="Multiplication Sign 25">
            <a:hlinkClick r:id="rId2" action="ppaction://hlinksldjump"/>
            <a:extLst>
              <a:ext uri="{FF2B5EF4-FFF2-40B4-BE49-F238E27FC236}">
                <a16:creationId xmlns:a16="http://schemas.microsoft.com/office/drawing/2014/main" id="{50A0095D-394A-47B4-B314-9F1B993E6093}"/>
              </a:ext>
            </a:extLst>
          </p:cNvPr>
          <p:cNvSpPr/>
          <p:nvPr/>
        </p:nvSpPr>
        <p:spPr>
          <a:xfrm>
            <a:off x="8535890" y="180879"/>
            <a:ext cx="491613" cy="461665"/>
          </a:xfrm>
          <a:prstGeom prst="mathMultiply">
            <a:avLst/>
          </a:prstGeom>
          <a:no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196461E-8028-41BE-8448-D016BAB16151}"/>
              </a:ext>
            </a:extLst>
          </p:cNvPr>
          <p:cNvSpPr txBox="1"/>
          <p:nvPr/>
        </p:nvSpPr>
        <p:spPr>
          <a:xfrm>
            <a:off x="2332840" y="39684"/>
            <a:ext cx="4222669" cy="707886"/>
          </a:xfrm>
          <a:prstGeom prst="rect">
            <a:avLst/>
          </a:prstGeom>
          <a:noFill/>
        </p:spPr>
        <p:txBody>
          <a:bodyPr wrap="square" rtlCol="0">
            <a:spAutoFit/>
          </a:bodyPr>
          <a:lstStyle/>
          <a:p>
            <a:pPr algn="ctr"/>
            <a:r>
              <a:rPr lang="en-US" sz="4000" b="1" i="1" dirty="0">
                <a:solidFill>
                  <a:srgbClr val="0FB7BD"/>
                </a:solidFill>
                <a:effectLst/>
                <a:latin typeface="Comic Sans MS" panose="030F0702030302020204" pitchFamily="66" charset="0"/>
              </a:rPr>
              <a:t>Visit Singapore</a:t>
            </a:r>
          </a:p>
        </p:txBody>
      </p:sp>
    </p:spTree>
    <p:extLst>
      <p:ext uri="{BB962C8B-B14F-4D97-AF65-F5344CB8AC3E}">
        <p14:creationId xmlns:p14="http://schemas.microsoft.com/office/powerpoint/2010/main" val="1217811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576</TotalTime>
  <Words>881</Words>
  <Application>Microsoft Office PowerPoint</Application>
  <PresentationFormat>On-screen Show (4:3)</PresentationFormat>
  <Paragraphs>121</Paragraphs>
  <Slides>16</Slides>
  <Notes>0</Notes>
  <HiddenSlides>2</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Calibri Light</vt:lpstr>
      <vt:lpstr>Comic Sans MS</vt:lpstr>
      <vt:lpstr>Helvetica Neue</vt:lpstr>
      <vt:lpstr>MyriadPro-It</vt:lpstr>
      <vt:lpstr>MyriadPro-Regular</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Hoai Linh</cp:lastModifiedBy>
  <cp:revision>54</cp:revision>
  <dcterms:created xsi:type="dcterms:W3CDTF">2020-12-09T02:04:09Z</dcterms:created>
  <dcterms:modified xsi:type="dcterms:W3CDTF">2023-07-07T09:58:14Z</dcterms:modified>
</cp:coreProperties>
</file>