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56" r:id="rId3"/>
    <p:sldId id="302" r:id="rId4"/>
    <p:sldId id="279" r:id="rId5"/>
    <p:sldId id="364" r:id="rId6"/>
    <p:sldId id="367" r:id="rId7"/>
    <p:sldId id="365" r:id="rId8"/>
    <p:sldId id="366" r:id="rId9"/>
    <p:sldId id="368" r:id="rId10"/>
    <p:sldId id="376" r:id="rId11"/>
    <p:sldId id="377" r:id="rId12"/>
    <p:sldId id="378" r:id="rId13"/>
    <p:sldId id="351" r:id="rId14"/>
    <p:sldId id="370" r:id="rId15"/>
    <p:sldId id="379" r:id="rId16"/>
    <p:sldId id="380" r:id="rId17"/>
    <p:sldId id="381" r:id="rId18"/>
    <p:sldId id="382" r:id="rId19"/>
    <p:sldId id="383" r:id="rId20"/>
    <p:sldId id="372" r:id="rId21"/>
    <p:sldId id="384" r:id="rId22"/>
    <p:sldId id="385" r:id="rId23"/>
    <p:sldId id="386" r:id="rId24"/>
    <p:sldId id="374" r:id="rId25"/>
    <p:sldId id="373" r:id="rId26"/>
    <p:sldId id="387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FBE5D6"/>
    <a:srgbClr val="0FB7BD"/>
    <a:srgbClr val="F16649"/>
    <a:srgbClr val="0070C0"/>
    <a:srgbClr val="E8F6F8"/>
    <a:srgbClr val="C0E6EA"/>
    <a:srgbClr val="62C8CE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85910" autoAdjust="0"/>
  </p:normalViewPr>
  <p:slideViewPr>
    <p:cSldViewPr snapToGrid="0" showGuides="1">
      <p:cViewPr>
        <p:scale>
          <a:sx n="33" d="100"/>
          <a:sy n="33" d="100"/>
        </p:scale>
        <p:origin x="840" y="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0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1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microsoft.com/office/2007/relationships/media" Target="../media/media6.mp3"/><Relationship Id="rId3" Type="http://schemas.microsoft.com/office/2007/relationships/media" Target="../media/media5.mp3"/><Relationship Id="rId7" Type="http://schemas.microsoft.com/office/2007/relationships/media" Target="../media/media3.mp3"/><Relationship Id="rId12" Type="http://schemas.openxmlformats.org/officeDocument/2006/relationships/audio" Target="../media/media7.mp3"/><Relationship Id="rId17" Type="http://schemas.openxmlformats.org/officeDocument/2006/relationships/image" Target="../media/image6.png"/><Relationship Id="rId2" Type="http://schemas.openxmlformats.org/officeDocument/2006/relationships/audio" Target="../media/media2.mp3"/><Relationship Id="rId16" Type="http://schemas.openxmlformats.org/officeDocument/2006/relationships/notesSlide" Target="../notesSlides/notesSlide10.xml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.mp3"/><Relationship Id="rId4" Type="http://schemas.openxmlformats.org/officeDocument/2006/relationships/audio" Target="../media/media5.mp3"/><Relationship Id="rId9" Type="http://schemas.microsoft.com/office/2007/relationships/media" Target="../media/media1.mp3"/><Relationship Id="rId14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72492" y="2145255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helmet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215" y="4967324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mũ bảo hiểm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00563" y="3856848"/>
            <a:ext cx="2597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helmɪt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helm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5716" y="3970596"/>
            <a:ext cx="487362" cy="487363"/>
          </a:xfrm>
          <a:prstGeom prst="rect">
            <a:avLst/>
          </a:prstGeom>
        </p:spPr>
      </p:pic>
      <p:pic>
        <p:nvPicPr>
          <p:cNvPr id="3074" name="Picture 2" descr="Mũ bảo hiểm - Mũ bảo hiểm trẻ em MŨ BẢO HIỂM 3/4 ĐẦU TRẺ EM M139 KID - KÍNH  ÂM | ROYAL HELM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24" y="2047345"/>
            <a:ext cx="3846502" cy="38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1784" y="2059000"/>
            <a:ext cx="6650240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traditional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063" y="4881069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thuộc về truyền thống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95335" y="3770593"/>
            <a:ext cx="3105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trəˈdɪʃənl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traditional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8450" y="3792538"/>
            <a:ext cx="487363" cy="487362"/>
          </a:xfrm>
          <a:prstGeom prst="rect">
            <a:avLst/>
          </a:prstGeom>
        </p:spPr>
      </p:pic>
      <p:pic>
        <p:nvPicPr>
          <p:cNvPr id="5122" name="Picture 2" descr="Traditional Costumes Royalty Free SVG, Cliparts, Vectors, and Stock  Illustration. Image 43211579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4171" y="2112169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7077" y="2145255"/>
            <a:ext cx="672195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landscape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215" y="4967324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phong cảnh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26491" y="3856848"/>
            <a:ext cx="3545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lændskeɪp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ips to Create a Perfect Landscape Painting | Blog | Esca 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6706" y="2247113"/>
            <a:ext cx="5326814" cy="35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andsca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667" y="403056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01963"/>
              </p:ext>
            </p:extLst>
          </p:nvPr>
        </p:nvGraphicFramePr>
        <p:xfrm>
          <a:off x="1190960" y="1404906"/>
          <a:ext cx="10678311" cy="487038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288733">
                  <a:extLst>
                    <a:ext uri="{9D8B030D-6E8A-4147-A177-3AD203B41FA5}">
                      <a16:colId xmlns:a16="http://schemas.microsoft.com/office/drawing/2014/main" val="2930521573"/>
                    </a:ext>
                  </a:extLst>
                </a:gridCol>
                <a:gridCol w="2944720">
                  <a:extLst>
                    <a:ext uri="{9D8B030D-6E8A-4147-A177-3AD203B41FA5}">
                      <a16:colId xmlns:a16="http://schemas.microsoft.com/office/drawing/2014/main" val="2962020736"/>
                    </a:ext>
                  </a:extLst>
                </a:gridCol>
                <a:gridCol w="4444858">
                  <a:extLst>
                    <a:ext uri="{9D8B030D-6E8A-4147-A177-3AD203B41FA5}">
                      <a16:colId xmlns:a16="http://schemas.microsoft.com/office/drawing/2014/main" val="4057381052"/>
                    </a:ext>
                  </a:extLst>
                </a:gridCol>
              </a:tblGrid>
              <a:tr h="5411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Vietnamese equivalent</a:t>
                      </a:r>
                      <a:endParaRPr lang="en-US" sz="3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621082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Postcard</a:t>
                      </a:r>
                      <a:r>
                        <a:rPr lang="en-US" sz="3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pəʊstkɑːrd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bưu thiếp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772237"/>
                  </a:ext>
                </a:extLst>
              </a:tr>
              <a:tr h="1082308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fantastic (</a:t>
                      </a:r>
                      <a:r>
                        <a:rPr lang="en-US" sz="3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fænˈtæstɪk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phi thường, vô cùng to lớn, tuyệt vời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300525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perfect (</a:t>
                      </a:r>
                      <a:r>
                        <a:rPr lang="en-US" sz="3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pɜːrfɪkt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hoàn hảo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700294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rent (v)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/rent/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thuê, mướn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029813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helmet (n)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helmɪt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mũ bảo hiểm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047811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traditional (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trəˈdɪʃənl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thuộc về truyền thống</a:t>
                      </a:r>
                      <a:endParaRPr lang="vi-VN" sz="3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230214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pPr marL="144145" marR="0" indent="-1441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landscape (n)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lændskeɪp</a:t>
                      </a:r>
                      <a:r>
                        <a:rPr lang="en-US" sz="3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3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 cảnh</a:t>
                      </a:r>
                      <a:endParaRPr lang="vi-VN" sz="3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857720"/>
                  </a:ext>
                </a:extLst>
              </a:tr>
            </a:tbl>
          </a:graphicData>
        </a:graphic>
      </p:graphicFrame>
      <p:pic>
        <p:nvPicPr>
          <p:cNvPr id="8" name="fantastic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2471849"/>
            <a:ext cx="487362" cy="487363"/>
          </a:xfrm>
          <a:prstGeom prst="rect">
            <a:avLst/>
          </a:prstGeom>
        </p:spPr>
      </p:pic>
      <p:pic>
        <p:nvPicPr>
          <p:cNvPr id="9" name="helme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4674952"/>
            <a:ext cx="487363" cy="487362"/>
          </a:xfrm>
          <a:prstGeom prst="rect">
            <a:avLst/>
          </a:prstGeom>
        </p:spPr>
      </p:pic>
      <p:pic>
        <p:nvPicPr>
          <p:cNvPr id="10" name="ren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4097945"/>
            <a:ext cx="487363" cy="487362"/>
          </a:xfrm>
          <a:prstGeom prst="rect">
            <a:avLst/>
          </a:prstGeom>
        </p:spPr>
      </p:pic>
      <p:pic>
        <p:nvPicPr>
          <p:cNvPr id="11" name="perfec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3589485"/>
            <a:ext cx="487362" cy="487363"/>
          </a:xfrm>
          <a:prstGeom prst="rect">
            <a:avLst/>
          </a:prstGeom>
        </p:spPr>
      </p:pic>
      <p:pic>
        <p:nvPicPr>
          <p:cNvPr id="12" name="postcard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1873438"/>
            <a:ext cx="487363" cy="487363"/>
          </a:xfrm>
          <a:prstGeom prst="rect">
            <a:avLst/>
          </a:prstGeom>
        </p:spPr>
      </p:pic>
      <p:pic>
        <p:nvPicPr>
          <p:cNvPr id="13" name="landscape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5764401"/>
            <a:ext cx="487363" cy="487362"/>
          </a:xfrm>
          <a:prstGeom prst="rect">
            <a:avLst/>
          </a:prstGeom>
        </p:spPr>
      </p:pic>
      <p:pic>
        <p:nvPicPr>
          <p:cNvPr id="14" name="traditional__gb_4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9971" y="5226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14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Look at the postcard and discuss.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7067" y="2367138"/>
            <a:ext cx="56165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5A0B8"/>
                </a:solidFill>
              </a:rPr>
              <a:t>1. </a:t>
            </a:r>
            <a:r>
              <a:rPr lang="en-US" sz="3200" dirty="0" smtClean="0"/>
              <a:t>When </a:t>
            </a:r>
            <a:r>
              <a:rPr lang="en-US" sz="3200" dirty="0"/>
              <a:t>do people write a postcard</a:t>
            </a:r>
            <a:r>
              <a:rPr lang="en-US" sz="3200" dirty="0" smtClean="0"/>
              <a:t>?</a:t>
            </a:r>
            <a:endParaRPr lang="en-US" sz="3200" b="1" dirty="0" smtClean="0">
              <a:solidFill>
                <a:srgbClr val="05A0B8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5A0B8"/>
                </a:solidFill>
              </a:rPr>
              <a:t>2. </a:t>
            </a:r>
            <a:r>
              <a:rPr lang="en-US" sz="3200" dirty="0"/>
              <a:t>What do they often write on a postcard?</a:t>
            </a:r>
            <a:endParaRPr lang="en-US" sz="32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852">
            <a:off x="5985927" y="1999822"/>
            <a:ext cx="5987142" cy="4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86309"/>
            <a:ext cx="1115716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  <a:endParaRPr lang="en-US" sz="32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2576" y="1962833"/>
            <a:ext cx="11319538" cy="4653120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591244" y="1444676"/>
            <a:ext cx="2901857" cy="179132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To: Grandpa &amp; Grandma</a:t>
              </a:r>
            </a:p>
            <a:p>
              <a:r>
                <a:rPr lang="en-US" sz="1400" dirty="0" err="1"/>
                <a:t>Hoan</a:t>
              </a:r>
              <a:r>
                <a:rPr lang="en-US" sz="1400" dirty="0"/>
                <a:t> </a:t>
              </a:r>
              <a:r>
                <a:rPr lang="en-US" sz="1400" dirty="0" err="1"/>
                <a:t>Kiem</a:t>
              </a:r>
              <a:r>
                <a:rPr lang="en-US" sz="1400" dirty="0"/>
                <a:t>, Ha </a:t>
              </a:r>
              <a:r>
                <a:rPr lang="en-US" sz="1400" dirty="0" err="1"/>
                <a:t>Noi</a:t>
              </a:r>
              <a:r>
                <a:rPr lang="en-US" sz="1400" dirty="0"/>
                <a:t>, Viet Nam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369" y="2174379"/>
            <a:ext cx="8460452" cy="1085871"/>
            <a:chOff x="794659" y="707494"/>
            <a:chExt cx="6973597" cy="1085871"/>
          </a:xfrm>
        </p:grpSpPr>
        <p:grpSp>
          <p:nvGrpSpPr>
            <p:cNvPr id="42" name="Group 41"/>
            <p:cNvGrpSpPr/>
            <p:nvPr/>
          </p:nvGrpSpPr>
          <p:grpSpPr>
            <a:xfrm>
              <a:off x="794659" y="707494"/>
              <a:ext cx="6973597" cy="1085871"/>
              <a:chOff x="363373" y="1262747"/>
              <a:chExt cx="6973597" cy="108587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63373" y="126274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27313" y="1271400"/>
                <a:ext cx="6509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This postcard is about                in Stockholm. </a:t>
                </a:r>
                <a:endParaRPr lang="en-US" sz="3200" i="1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4461610" y="1219316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38369" y="2755996"/>
            <a:ext cx="2930626" cy="1077218"/>
            <a:chOff x="1230086" y="1785257"/>
            <a:chExt cx="2111832" cy="1077218"/>
          </a:xfrm>
        </p:grpSpPr>
        <p:sp>
          <p:nvSpPr>
            <p:cNvPr id="47" name="TextBox 4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1086" y="1785257"/>
              <a:ext cx="17308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the weather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23522" y="2749658"/>
            <a:ext cx="2492539" cy="1077218"/>
            <a:chOff x="1230086" y="1785257"/>
            <a:chExt cx="1796143" cy="1077218"/>
          </a:xfrm>
        </p:grpSpPr>
        <p:sp>
          <p:nvSpPr>
            <p:cNvPr id="50" name="TextBox 4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11086" y="1785257"/>
              <a:ext cx="1415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 holiday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85959" y="2749658"/>
            <a:ext cx="2794653" cy="1077218"/>
            <a:chOff x="1230086" y="1785257"/>
            <a:chExt cx="2013849" cy="1077218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6" y="1785257"/>
              <a:ext cx="1632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landscapes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525163" y="2747343"/>
            <a:ext cx="634464" cy="58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7" name="Group 56"/>
          <p:cNvGrpSpPr/>
          <p:nvPr/>
        </p:nvGrpSpPr>
        <p:grpSpPr>
          <a:xfrm>
            <a:off x="738369" y="3268548"/>
            <a:ext cx="8100831" cy="1077218"/>
            <a:chOff x="363373" y="2525685"/>
            <a:chExt cx="7180427" cy="1077218"/>
          </a:xfrm>
        </p:grpSpPr>
        <p:grpSp>
          <p:nvGrpSpPr>
            <p:cNvPr id="58" name="Group 57"/>
            <p:cNvGrpSpPr/>
            <p:nvPr/>
          </p:nvGrpSpPr>
          <p:grpSpPr>
            <a:xfrm>
              <a:off x="363373" y="2525685"/>
              <a:ext cx="7180427" cy="1077218"/>
              <a:chOff x="369902" y="2142097"/>
              <a:chExt cx="7180427" cy="10772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44733" y="2142097"/>
                <a:ext cx="6705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Guests can               in the hotel. 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2629850" y="3011921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30351" y="3873224"/>
            <a:ext cx="2264614" cy="1077218"/>
            <a:chOff x="1230086" y="1785257"/>
            <a:chExt cx="1796143" cy="1077218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exercise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58637" y="3831447"/>
            <a:ext cx="2264614" cy="584775"/>
            <a:chOff x="1230086" y="1785257"/>
            <a:chExt cx="1796143" cy="58477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cycle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720676" y="3831447"/>
            <a:ext cx="3582196" cy="1077218"/>
            <a:chOff x="1230086" y="1785257"/>
            <a:chExt cx="2841162" cy="1077218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24601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See Swedish art</a:t>
              </a:r>
            </a:p>
          </p:txBody>
        </p:sp>
      </p:grpSp>
      <p:sp>
        <p:nvSpPr>
          <p:cNvPr id="71" name="Oval 70"/>
          <p:cNvSpPr/>
          <p:nvPr/>
        </p:nvSpPr>
        <p:spPr>
          <a:xfrm>
            <a:off x="830350" y="3854179"/>
            <a:ext cx="576447" cy="5898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3" name="Group 72"/>
          <p:cNvGrpSpPr/>
          <p:nvPr/>
        </p:nvGrpSpPr>
        <p:grpSpPr>
          <a:xfrm>
            <a:off x="783458" y="4452265"/>
            <a:ext cx="8564661" cy="1085871"/>
            <a:chOff x="838203" y="3668444"/>
            <a:chExt cx="7998164" cy="1085871"/>
          </a:xfrm>
        </p:grpSpPr>
        <p:grpSp>
          <p:nvGrpSpPr>
            <p:cNvPr id="74" name="Group 73"/>
            <p:cNvGrpSpPr/>
            <p:nvPr/>
          </p:nvGrpSpPr>
          <p:grpSpPr>
            <a:xfrm>
              <a:off x="838203" y="3668444"/>
              <a:ext cx="7998164" cy="1085871"/>
              <a:chOff x="363373" y="4026312"/>
              <a:chExt cx="7998164" cy="1085871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63373" y="403496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87972" y="4026312"/>
                <a:ext cx="7573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Mai and her parents rented bikes to              </a:t>
                </a:r>
                <a:r>
                  <a:rPr lang="en-US" sz="3200" dirty="0" smtClean="0"/>
                  <a:t>. </a:t>
                </a:r>
                <a:endParaRPr lang="en-US" sz="3200" dirty="0"/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 flipV="1">
              <a:off x="6973065" y="4152576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08707" y="5082125"/>
            <a:ext cx="4823470" cy="1077218"/>
            <a:chOff x="1230086" y="1785257"/>
            <a:chExt cx="3374583" cy="1077218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6" y="1785257"/>
              <a:ext cx="29935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cycle around the hotel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70124" y="5114672"/>
            <a:ext cx="4291458" cy="1077218"/>
            <a:chOff x="1230086" y="1785257"/>
            <a:chExt cx="3002378" cy="1077218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6213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visit the old town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955984" y="5107530"/>
            <a:ext cx="3335678" cy="1077218"/>
            <a:chOff x="1230086" y="1785257"/>
            <a:chExt cx="2333698" cy="1077218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6" y="1785257"/>
              <a:ext cx="19526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go shopping</a:t>
              </a:r>
            </a:p>
          </p:txBody>
        </p:sp>
      </p:grpSp>
      <p:sp>
        <p:nvSpPr>
          <p:cNvPr id="87" name="Oval 86"/>
          <p:cNvSpPr/>
          <p:nvPr/>
        </p:nvSpPr>
        <p:spPr>
          <a:xfrm>
            <a:off x="5370124" y="5123194"/>
            <a:ext cx="653500" cy="608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2" name="Group 71"/>
          <p:cNvGrpSpPr/>
          <p:nvPr/>
        </p:nvGrpSpPr>
        <p:grpSpPr>
          <a:xfrm>
            <a:off x="834875" y="5653781"/>
            <a:ext cx="7218251" cy="1085871"/>
            <a:chOff x="685414" y="6027003"/>
            <a:chExt cx="6759492" cy="1085871"/>
          </a:xfrm>
        </p:grpSpPr>
        <p:grpSp>
          <p:nvGrpSpPr>
            <p:cNvPr id="88" name="Group 87"/>
            <p:cNvGrpSpPr/>
            <p:nvPr/>
          </p:nvGrpSpPr>
          <p:grpSpPr>
            <a:xfrm>
              <a:off x="685414" y="6027003"/>
              <a:ext cx="6759492" cy="1085871"/>
              <a:chOff x="363373" y="3312302"/>
              <a:chExt cx="6759492" cy="1085871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363373" y="332095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28423" y="3312302"/>
                <a:ext cx="6394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“</a:t>
                </a:r>
                <a:r>
                  <a:rPr lang="en-US" sz="3200" dirty="0" err="1"/>
                  <a:t>Fika</a:t>
                </a:r>
                <a:r>
                  <a:rPr lang="en-US" sz="3200" dirty="0"/>
                  <a:t>” is a          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. </a:t>
                </a:r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 flipV="1">
              <a:off x="2702983" y="6532565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068616" y="5758934"/>
            <a:ext cx="3437372" cy="1077218"/>
            <a:chOff x="1230086" y="1785257"/>
            <a:chExt cx="2688784" cy="1077218"/>
          </a:xfrm>
        </p:grpSpPr>
        <p:sp>
          <p:nvSpPr>
            <p:cNvPr id="93" name="TextBox 9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11086" y="1785257"/>
              <a:ext cx="2307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traditional café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175841" y="5777699"/>
            <a:ext cx="3278126" cy="584775"/>
            <a:chOff x="1230086" y="1785257"/>
            <a:chExt cx="3069784" cy="58477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688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palace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886962" y="5777699"/>
            <a:ext cx="2687471" cy="1077218"/>
            <a:chOff x="1230086" y="1785257"/>
            <a:chExt cx="2516668" cy="1077218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2135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coffee break</a:t>
              </a:r>
            </a:p>
          </p:txBody>
        </p:sp>
      </p:grpSp>
      <p:sp>
        <p:nvSpPr>
          <p:cNvPr id="101" name="Oval 100"/>
          <p:cNvSpPr/>
          <p:nvPr/>
        </p:nvSpPr>
        <p:spPr>
          <a:xfrm>
            <a:off x="8809104" y="5742885"/>
            <a:ext cx="635440" cy="6430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45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1" grpId="0" animBg="1"/>
      <p:bldP spid="87" grpId="0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9660" y="720545"/>
            <a:ext cx="12172340" cy="6217984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Its weather is perfect, sunny all the time! Our hotel is good. It has a swimming pool and a gym. It offers delicious breakfast. </a:t>
            </a:r>
            <a:r>
              <a:rPr lang="en-US" sz="2800" b="1" dirty="0">
                <a:solidFill>
                  <a:srgbClr val="008000"/>
                </a:solidFill>
              </a:rPr>
              <a:t>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800" b="1" dirty="0" err="1">
                <a:solidFill>
                  <a:srgbClr val="008000"/>
                </a:solidFill>
              </a:rPr>
              <a:t>fika</a:t>
            </a:r>
            <a:r>
              <a:rPr lang="en-US" sz="2800" b="1" dirty="0">
                <a:solidFill>
                  <a:srgbClr val="008000"/>
                </a:solidFill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69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11281382" y="23446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9660" y="720545"/>
            <a:ext cx="12172340" cy="6217984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Its weather is perfect, sunny all the time! Our hotel is good. </a:t>
            </a:r>
            <a:r>
              <a:rPr lang="en-US" sz="2800" b="1" dirty="0">
                <a:solidFill>
                  <a:srgbClr val="008000"/>
                </a:solidFill>
              </a:rPr>
              <a:t>It has a swimming pool and a gym.</a:t>
            </a:r>
            <a:r>
              <a:rPr lang="en-US" sz="2800" dirty="0"/>
              <a:t>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800" dirty="0" err="1"/>
              <a:t>fika</a:t>
            </a:r>
            <a:r>
              <a:rPr lang="en-US" sz="2800" dirty="0"/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333333"/>
                </a:solidFill>
              </a:rPr>
              <a:t>Mai</a:t>
            </a:r>
            <a:endParaRPr lang="en-US" sz="2800" dirty="0">
              <a:solidFill>
                <a:srgbClr val="33333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69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11281382" y="23446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9660" y="720545"/>
            <a:ext cx="12172340" cy="6217984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Its weather is perfect, sunny all the time! Our hotel is good. It has a swimming pool and a gym. It offers delicious breakfast. </a:t>
            </a:r>
            <a:r>
              <a:rPr lang="en-US" sz="2800" b="1" dirty="0">
                <a:solidFill>
                  <a:srgbClr val="008000"/>
                </a:solidFill>
              </a:rPr>
              <a:t>Yesterday Mum, Dad and I rented three bikes and cycled to the Old Town.</a:t>
            </a:r>
            <a:r>
              <a:rPr lang="en-US" sz="2800" dirty="0"/>
              <a:t> My parents wore their helmets and I wore mine. We visited the Royal Palace first. What a beautiful place! Mum loved it. She said, “Swedish art is amazing.” After that, we had “</a:t>
            </a:r>
            <a:r>
              <a:rPr lang="en-US" sz="2800" dirty="0" err="1"/>
              <a:t>fika</a:t>
            </a:r>
            <a:r>
              <a:rPr lang="en-US" sz="2800" dirty="0"/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Mai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69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11281382" y="23446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9660" y="720545"/>
            <a:ext cx="12172340" cy="6217984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Its weather is perfect, sunny all the time! Our hotel is good. It has a swimming pool and a gym.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</a:t>
            </a:r>
            <a:r>
              <a:rPr lang="en-US" sz="2800" b="1" dirty="0">
                <a:solidFill>
                  <a:srgbClr val="008000"/>
                </a:solidFill>
              </a:rPr>
              <a:t>we had “</a:t>
            </a:r>
            <a:r>
              <a:rPr lang="en-US" sz="2800" b="1" dirty="0" err="1">
                <a:solidFill>
                  <a:srgbClr val="008000"/>
                </a:solidFill>
              </a:rPr>
              <a:t>fika</a:t>
            </a:r>
            <a:r>
              <a:rPr lang="en-US" sz="2800" b="1" dirty="0">
                <a:solidFill>
                  <a:srgbClr val="008000"/>
                </a:solidFill>
              </a:rPr>
              <a:t>”, a coffee break,</a:t>
            </a:r>
            <a:r>
              <a:rPr lang="en-US" sz="2800" dirty="0"/>
              <a:t>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Mai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69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11281382" y="23446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</a:t>
            </a:r>
            <a:r>
              <a:rPr lang="en-US" sz="2800" b="1" dirty="0" smtClean="0">
                <a:solidFill>
                  <a:schemeClr val="bg1"/>
                </a:solidFill>
              </a:rPr>
              <a:t>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22280"/>
            <a:ext cx="1115716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2457" y="2931399"/>
            <a:ext cx="4139143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52493" y="2931399"/>
            <a:ext cx="4965616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03099" y="3452989"/>
            <a:ext cx="265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hotel in Stockholm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8270" y="3452990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3100" y="4458067"/>
            <a:ext cx="217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Old Town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8270" y="4458068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2643" y="3160601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Royal Palace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37814" y="3160602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2643" y="3672233"/>
            <a:ext cx="372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delicious breakfast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37814" y="3672234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12643" y="4133896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Swimming pool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7814" y="4133897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12643" y="4645530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‘fika’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37814" y="4645531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12643" y="5138975"/>
            <a:ext cx="297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Swedish art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37814" y="5138976"/>
            <a:ext cx="5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11012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5939" y="4162325"/>
            <a:ext cx="5833447" cy="2408179"/>
            <a:chOff x="219994" y="3110596"/>
            <a:chExt cx="4806929" cy="2408179"/>
          </a:xfrm>
        </p:grpSpPr>
        <p:grpSp>
          <p:nvGrpSpPr>
            <p:cNvPr id="10" name="Group 9"/>
            <p:cNvGrpSpPr/>
            <p:nvPr/>
          </p:nvGrpSpPr>
          <p:grpSpPr>
            <a:xfrm>
              <a:off x="219994" y="3110596"/>
              <a:ext cx="4038089" cy="2408179"/>
              <a:chOff x="219994" y="2392138"/>
              <a:chExt cx="4038089" cy="240817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19994" y="2392138"/>
                <a:ext cx="4038089" cy="2408179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19994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413300" y="3197681"/>
              <a:ext cx="4613623" cy="1077218"/>
              <a:chOff x="437496" y="2479223"/>
              <a:chExt cx="4613623" cy="10772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807403" y="2479223"/>
                <a:ext cx="4243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 hotel in Stockholm 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496" y="2479223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397752" y="4162325"/>
            <a:ext cx="4973633" cy="2482811"/>
            <a:chOff x="4873752" y="3110596"/>
            <a:chExt cx="4041648" cy="2482811"/>
          </a:xfrm>
        </p:grpSpPr>
        <p:grpSp>
          <p:nvGrpSpPr>
            <p:cNvPr id="11" name="Group 10"/>
            <p:cNvGrpSpPr/>
            <p:nvPr/>
          </p:nvGrpSpPr>
          <p:grpSpPr>
            <a:xfrm>
              <a:off x="4873752" y="3110596"/>
              <a:ext cx="4041648" cy="2482811"/>
              <a:chOff x="4873752" y="2392138"/>
              <a:chExt cx="4041648" cy="2482811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873752" y="2392138"/>
                <a:ext cx="4041648" cy="2482811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4877311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677243" y="3197681"/>
              <a:ext cx="2952367" cy="1077219"/>
              <a:chOff x="5773160" y="2479223"/>
              <a:chExt cx="2952367" cy="107721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50016" y="2479223"/>
                <a:ext cx="2575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 Old Town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73160" y="2479224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7093439" y="4883320"/>
            <a:ext cx="3926253" cy="615190"/>
            <a:chOff x="274424" y="352901"/>
            <a:chExt cx="3926253" cy="615190"/>
          </a:xfrm>
        </p:grpSpPr>
        <p:sp>
          <p:nvSpPr>
            <p:cNvPr id="90" name="Rounded Rectangle 89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289921" y="383315"/>
              <a:ext cx="3910756" cy="584776"/>
              <a:chOff x="6124663" y="4405452"/>
              <a:chExt cx="3910756" cy="58477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76356" y="4405452"/>
                <a:ext cx="3559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Royal Palace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24663" y="4405453"/>
                <a:ext cx="5476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1649426" y="4920901"/>
            <a:ext cx="3617521" cy="1093206"/>
            <a:chOff x="3045322" y="336916"/>
            <a:chExt cx="2967310" cy="1093206"/>
          </a:xfrm>
        </p:grpSpPr>
        <p:sp>
          <p:nvSpPr>
            <p:cNvPr id="95" name="Rounded Rectangle 94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050490" y="352903"/>
              <a:ext cx="2962142" cy="1077219"/>
              <a:chOff x="6197475" y="4917084"/>
              <a:chExt cx="2962142" cy="107721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476357" y="4917084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delicious breakfast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197475" y="491708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649426" y="5509273"/>
            <a:ext cx="3795220" cy="1093203"/>
            <a:chOff x="5998711" y="336916"/>
            <a:chExt cx="3060676" cy="1093203"/>
          </a:xfrm>
        </p:grpSpPr>
        <p:sp>
          <p:nvSpPr>
            <p:cNvPr id="100" name="Rounded Rectangle 9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097245" y="352901"/>
              <a:ext cx="2962142" cy="1077218"/>
              <a:chOff x="6197475" y="5378747"/>
              <a:chExt cx="2962142" cy="107721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476357" y="5378747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Swimming pool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197475" y="5378748"/>
                <a:ext cx="4748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114425" y="5424560"/>
            <a:ext cx="3695134" cy="1145944"/>
            <a:chOff x="1442123" y="1306645"/>
            <a:chExt cx="3695134" cy="1145944"/>
          </a:xfrm>
        </p:grpSpPr>
        <p:sp>
          <p:nvSpPr>
            <p:cNvPr id="105" name="Rounded Rectangle 104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058381" y="1356853"/>
              <a:ext cx="3078876" cy="1095736"/>
              <a:chOff x="6080741" y="5871864"/>
              <a:chExt cx="3078876" cy="1095736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6476357" y="5871864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‘</a:t>
                </a:r>
                <a:r>
                  <a:rPr lang="en-US" sz="3200" dirty="0" err="1"/>
                  <a:t>fika</a:t>
                </a:r>
                <a:r>
                  <a:rPr lang="en-US" sz="3200" dirty="0"/>
                  <a:t>’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080741" y="5890382"/>
                <a:ext cx="5915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d..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7225484" y="6023518"/>
            <a:ext cx="3215633" cy="621619"/>
            <a:chOff x="4663811" y="1320010"/>
            <a:chExt cx="3215633" cy="621619"/>
          </a:xfrm>
        </p:grpSpPr>
        <p:sp>
          <p:nvSpPr>
            <p:cNvPr id="110" name="Rounded Rectangle 109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754352" y="1356853"/>
              <a:ext cx="3125092" cy="584776"/>
              <a:chOff x="-594230" y="5976288"/>
              <a:chExt cx="3125092" cy="58477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-152398" y="5976288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Swedish art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594230" y="5976289"/>
                <a:ext cx="5942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593068" y="3395269"/>
            <a:ext cx="4091552" cy="1095736"/>
            <a:chOff x="1442123" y="1285115"/>
            <a:chExt cx="3716354" cy="1095736"/>
          </a:xfrm>
        </p:grpSpPr>
        <p:sp>
          <p:nvSpPr>
            <p:cNvPr id="42" name="Rounded Rectangle 41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96336" y="1285115"/>
              <a:ext cx="2962141" cy="1095736"/>
              <a:chOff x="6218696" y="5800126"/>
              <a:chExt cx="2962141" cy="109573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497577" y="5800126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‘</a:t>
                </a:r>
                <a:r>
                  <a:rPr lang="en-US" sz="3200" dirty="0" err="1"/>
                  <a:t>fika</a:t>
                </a:r>
                <a:r>
                  <a:rPr lang="en-US" sz="3200" dirty="0"/>
                  <a:t>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218696" y="5818644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187813" y="3430164"/>
            <a:ext cx="3215633" cy="621619"/>
            <a:chOff x="4663811" y="1320010"/>
            <a:chExt cx="3215633" cy="621619"/>
          </a:xfrm>
        </p:grpSpPr>
        <p:sp>
          <p:nvSpPr>
            <p:cNvPr id="44" name="Rounded Rectangle 43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85230" y="1356853"/>
              <a:ext cx="3094214" cy="584776"/>
              <a:chOff x="-563352" y="5976288"/>
              <a:chExt cx="3094214" cy="58477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152398" y="5976288"/>
                <a:ext cx="2683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Swedish art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-563352" y="5976289"/>
                <a:ext cx="5633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35263" y="2463055"/>
            <a:ext cx="4408612" cy="1107633"/>
            <a:chOff x="274424" y="352901"/>
            <a:chExt cx="3050451" cy="1107633"/>
          </a:xfrm>
        </p:grpSpPr>
        <p:sp>
          <p:nvSpPr>
            <p:cNvPr id="19" name="Rounded Rectangle 18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2733" y="383315"/>
              <a:ext cx="2962142" cy="1077219"/>
              <a:chOff x="6197475" y="4405452"/>
              <a:chExt cx="2962142" cy="107721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76357" y="4405452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Royal Palace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97475" y="4405453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452828" y="2445749"/>
            <a:ext cx="3869419" cy="1093206"/>
            <a:chOff x="3045322" y="336916"/>
            <a:chExt cx="2967310" cy="1093206"/>
          </a:xfrm>
        </p:grpSpPr>
        <p:sp>
          <p:nvSpPr>
            <p:cNvPr id="37" name="Rounded Rectangle 36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50490" y="352903"/>
              <a:ext cx="2962142" cy="1077219"/>
              <a:chOff x="6197475" y="4917084"/>
              <a:chExt cx="2962142" cy="107721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76357" y="4917084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delicious breakfast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97475" y="491708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8394759" y="2447070"/>
            <a:ext cx="3797241" cy="1093203"/>
            <a:chOff x="5998711" y="336916"/>
            <a:chExt cx="3060676" cy="1093203"/>
          </a:xfrm>
        </p:grpSpPr>
        <p:sp>
          <p:nvSpPr>
            <p:cNvPr id="40" name="Rounded Rectangle 3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97245" y="352901"/>
              <a:ext cx="2962142" cy="1077218"/>
              <a:chOff x="6197475" y="5378747"/>
              <a:chExt cx="2962142" cy="107721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476357" y="5378747"/>
                <a:ext cx="26832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Swimming pool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97475" y="5378748"/>
                <a:ext cx="4748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82" name="Round Single Corner Rectangle 8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 Single Corner Rectangle 8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 Single Corner Rectangle 8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042458" y="1122280"/>
            <a:ext cx="1115716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57851 0.4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24727 0.47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56302 0.562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51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45273 0.410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1315 0.49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9660" y="720545"/>
            <a:ext cx="12172340" cy="6217984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Its weather is perfect, sunny all the time! Our hotel is good. </a:t>
            </a:r>
            <a:r>
              <a:rPr lang="en-US" sz="2800" b="1" dirty="0">
                <a:solidFill>
                  <a:srgbClr val="008000"/>
                </a:solidFill>
              </a:rPr>
              <a:t>It has a swimming pool</a:t>
            </a:r>
            <a:r>
              <a:rPr lang="en-US" sz="2800" dirty="0"/>
              <a:t> and a gym. </a:t>
            </a:r>
            <a:r>
              <a:rPr lang="en-US" sz="2800" b="1" dirty="0">
                <a:solidFill>
                  <a:srgbClr val="008000"/>
                </a:solidFill>
              </a:rPr>
              <a:t>It offers delicious breakfast.</a:t>
            </a:r>
            <a:r>
              <a:rPr lang="en-US" sz="2800" dirty="0"/>
              <a:t>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800" dirty="0" err="1"/>
              <a:t>fika</a:t>
            </a:r>
            <a:r>
              <a:rPr lang="en-US" sz="2800" dirty="0"/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Mai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69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11281382" y="23446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9660" y="720545"/>
            <a:ext cx="12172340" cy="6217984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Its weather is perfect, sunny all the time! Our hotel is good. It has a swimming pool and a gym. It offers delicious breakfast. </a:t>
            </a:r>
            <a:r>
              <a:rPr lang="en-US" sz="2800" b="1" dirty="0">
                <a:solidFill>
                  <a:srgbClr val="008000"/>
                </a:solidFill>
              </a:rPr>
              <a:t>Yesterday Mum, Dad and I rented three bikes and cycled to the Old Town. My parents wore their helmets and I wore mine. We visited the Royal Palace first.</a:t>
            </a:r>
            <a:r>
              <a:rPr lang="en-US" sz="2800" dirty="0"/>
              <a:t> What a beautiful place! Mum loved it. </a:t>
            </a:r>
            <a:r>
              <a:rPr lang="en-US" sz="2800" b="1" dirty="0">
                <a:solidFill>
                  <a:srgbClr val="008000"/>
                </a:solidFill>
              </a:rPr>
              <a:t>She said, “Swedish art is amazing.” After that, we had “</a:t>
            </a:r>
            <a:r>
              <a:rPr lang="en-US" sz="2800" b="1" dirty="0" err="1">
                <a:solidFill>
                  <a:srgbClr val="008000"/>
                </a:solidFill>
              </a:rPr>
              <a:t>fika</a:t>
            </a:r>
            <a:r>
              <a:rPr lang="en-US" sz="2800" b="1" dirty="0">
                <a:solidFill>
                  <a:srgbClr val="008000"/>
                </a:solidFill>
              </a:rPr>
              <a:t>”, a coffee break, in a traditional café.</a:t>
            </a:r>
            <a:r>
              <a:rPr lang="en-US" sz="2800" dirty="0"/>
              <a:t>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/>
              <a:t>Mai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69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11281382" y="23446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3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2" y="2567088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7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4837" y="1099587"/>
            <a:ext cx="1115716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Choose a city you know. Discuss and answer the questions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854" y="2262279"/>
            <a:ext cx="533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What city is it?</a:t>
            </a:r>
            <a:endParaRPr lang="en-US" sz="3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9853" y="2755467"/>
            <a:ext cx="841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What is it like? (the weather, the food…)</a:t>
            </a:r>
            <a:endParaRPr lang="en-US" sz="3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9852" y="3205323"/>
            <a:ext cx="664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What can you see and do there?</a:t>
            </a:r>
            <a:endParaRPr lang="en-US" sz="3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9852" y="3705385"/>
            <a:ext cx="533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How do you feel about it?</a:t>
            </a:r>
            <a:endParaRPr lang="en-US" sz="3200" i="1"/>
          </a:p>
        </p:txBody>
      </p:sp>
      <p:grpSp>
        <p:nvGrpSpPr>
          <p:cNvPr id="32" name="Group 31"/>
          <p:cNvGrpSpPr/>
          <p:nvPr/>
        </p:nvGrpSpPr>
        <p:grpSpPr>
          <a:xfrm>
            <a:off x="487067" y="4467735"/>
            <a:ext cx="11332698" cy="2157531"/>
            <a:chOff x="43543" y="3820886"/>
            <a:chExt cx="8251371" cy="2880010"/>
          </a:xfrm>
        </p:grpSpPr>
        <p:sp>
          <p:nvSpPr>
            <p:cNvPr id="33" name="Rounded Rectangle 32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97037" y="4540822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7037" y="531979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7037" y="609877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4837" y="1099587"/>
            <a:ext cx="1115716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the information you have collected in </a:t>
            </a:r>
            <a:r>
              <a:rPr lang="en-US" sz="3200" b="1" dirty="0">
                <a:solidFill>
                  <a:srgbClr val="F47A6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class.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9852" y="3965562"/>
            <a:ext cx="11332698" cy="2157531"/>
            <a:chOff x="43543" y="3820886"/>
            <a:chExt cx="8251371" cy="2880010"/>
          </a:xfrm>
        </p:grpSpPr>
        <p:sp>
          <p:nvSpPr>
            <p:cNvPr id="33" name="Rounded Rectangle 32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97037" y="4540822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7037" y="531979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7037" y="609877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9852" y="2356063"/>
            <a:ext cx="694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 may start your talk with:</a:t>
            </a:r>
            <a:endParaRPr lang="en-US" sz="3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852" y="2867973"/>
            <a:ext cx="747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We’re going to tell you about …</a:t>
            </a:r>
          </a:p>
        </p:txBody>
      </p:sp>
    </p:spTree>
    <p:extLst>
      <p:ext uri="{BB962C8B-B14F-4D97-AF65-F5344CB8AC3E}">
        <p14:creationId xmlns:p14="http://schemas.microsoft.com/office/powerpoint/2010/main" val="26083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Read </a:t>
            </a:r>
            <a:r>
              <a:rPr lang="en-US" sz="3600" dirty="0"/>
              <a:t>for specific information about </a:t>
            </a:r>
            <a:r>
              <a:rPr lang="en-US" sz="3600" dirty="0" smtClean="0"/>
              <a:t>Sweden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Talk </a:t>
            </a:r>
            <a:r>
              <a:rPr lang="en-US" sz="3600" dirty="0"/>
              <a:t>about </a:t>
            </a:r>
            <a:r>
              <a:rPr lang="en-US" sz="3600" dirty="0" smtClean="0"/>
              <a:t>a city;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Search </a:t>
            </a:r>
            <a:r>
              <a:rPr lang="en-US" sz="3600" dirty="0"/>
              <a:t>for information about Bangkok (the weather, the people, the food, landmarks,…).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59178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72127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7624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5790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3453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Guess the 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2794" y="2091210"/>
            <a:ext cx="5755112" cy="148447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Reading</a:t>
            </a:r>
            <a:endParaRPr lang="en-US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groups. Look at the postcard and discuss.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postcard and answer the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text and match the places with the things they have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8504" y="3685640"/>
            <a:ext cx="5743692" cy="16726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groups. Choose a city you know. Discuss and answer the questions below.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Share the information you have collected in 4 with your class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897885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030073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276973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50" y="546828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81284" y="6096289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Sweden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6339" y="3370062"/>
            <a:ext cx="2851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29" y="1402673"/>
            <a:ext cx="5987142" cy="4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744" y="2567088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Reading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21810" y="4292494"/>
            <a:ext cx="410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from Sweden</a:t>
            </a:r>
          </a:p>
        </p:txBody>
      </p:sp>
    </p:spTree>
    <p:extLst>
      <p:ext uri="{BB962C8B-B14F-4D97-AF65-F5344CB8AC3E}">
        <p14:creationId xmlns:p14="http://schemas.microsoft.com/office/powerpoint/2010/main" val="19493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997395" y="1670823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postcard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3467" y="4967324"/>
            <a:ext cx="4678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bưu thiếp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72552" y="3856848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pəʊstkɑːrd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tc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238" y="4078288"/>
            <a:ext cx="487362" cy="487362"/>
          </a:xfrm>
          <a:prstGeom prst="rect">
            <a:avLst/>
          </a:prstGeom>
        </p:spPr>
      </p:pic>
      <p:pic>
        <p:nvPicPr>
          <p:cNvPr id="1026" name="Picture 2" descr="https://cdn.shopify.com/s/files/1/1382/2689/products/BYO_Postcards_1200px_1024x1024.jpg?v=14858756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10" y="1789177"/>
            <a:ext cx="4135342" cy="41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5665" y="2145255"/>
            <a:ext cx="6004782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fantastic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865" y="4967324"/>
            <a:ext cx="618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phi thường, vô cùng to lớn, tuyệt vời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39924" y="3856848"/>
            <a:ext cx="3518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fænˈtæstɪk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Superheroes Clipart - Ets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 bwMode="auto">
          <a:xfrm>
            <a:off x="6745562" y="1718441"/>
            <a:ext cx="4572000" cy="41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antastic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338" y="391795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72492" y="2145255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perfect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3710" y="496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hảo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69255" y="3856848"/>
            <a:ext cx="3259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pɜ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ː(r)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fekt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Clever Stock Illustrations – 62,456 Clever Stock Illustrations, Vectors &amp;  Clipart - Dreams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23" y="1743866"/>
            <a:ext cx="4225964" cy="42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erf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775" y="402431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72492" y="2145255"/>
            <a:ext cx="5231128" cy="14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rent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v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215" y="4967324"/>
            <a:ext cx="609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thuê, mướn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512439" y="3856848"/>
            <a:ext cx="1773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/rent/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ren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4397" y="4028664"/>
            <a:ext cx="487363" cy="487363"/>
          </a:xfrm>
          <a:prstGeom prst="rect">
            <a:avLst/>
          </a:prstGeom>
        </p:spPr>
      </p:pic>
      <p:pic>
        <p:nvPicPr>
          <p:cNvPr id="6146" name="Picture 2" descr="Whether You Rent or Buy, You're Paying a Mortg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52" y="2412493"/>
            <a:ext cx="5912818" cy="32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6470</TotalTime>
  <Words>799</Words>
  <PresentationFormat>Widescreen</PresentationFormat>
  <Paragraphs>257</Paragraphs>
  <Slides>29</Slides>
  <Notes>17</Notes>
  <HiddenSlides>6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2023-11-21T09:40:56Z</dcterms:modified>
</cp:coreProperties>
</file>