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01" r:id="rId2"/>
    <p:sldId id="257" r:id="rId3"/>
    <p:sldId id="284" r:id="rId4"/>
    <p:sldId id="285" r:id="rId5"/>
    <p:sldId id="397" r:id="rId6"/>
    <p:sldId id="398" r:id="rId7"/>
    <p:sldId id="270" r:id="rId8"/>
    <p:sldId id="307" r:id="rId9"/>
    <p:sldId id="382" r:id="rId10"/>
    <p:sldId id="383" r:id="rId11"/>
    <p:sldId id="384" r:id="rId12"/>
    <p:sldId id="286" r:id="rId13"/>
    <p:sldId id="330" r:id="rId14"/>
    <p:sldId id="385" r:id="rId15"/>
    <p:sldId id="387" r:id="rId16"/>
    <p:sldId id="386" r:id="rId17"/>
    <p:sldId id="388" r:id="rId18"/>
    <p:sldId id="389" r:id="rId19"/>
    <p:sldId id="376" r:id="rId20"/>
    <p:sldId id="390" r:id="rId21"/>
    <p:sldId id="392" r:id="rId22"/>
    <p:sldId id="393" r:id="rId23"/>
    <p:sldId id="294" r:id="rId24"/>
    <p:sldId id="380" r:id="rId25"/>
    <p:sldId id="394" r:id="rId26"/>
    <p:sldId id="395" r:id="rId27"/>
    <p:sldId id="396" r:id="rId28"/>
    <p:sldId id="269" r:id="rId29"/>
    <p:sldId id="295" r:id="rId30"/>
    <p:sldId id="317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6296"/>
  </p:normalViewPr>
  <p:slideViewPr>
    <p:cSldViewPr snapToGrid="0" snapToObjects="1">
      <p:cViewPr varScale="1">
        <p:scale>
          <a:sx n="71" d="100"/>
          <a:sy n="71" d="100"/>
        </p:scale>
        <p:origin x="4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Please,</a:t>
            </a:r>
            <a:r>
              <a:rPr lang="en-US" b="1" baseline="0" dirty="0">
                <a:solidFill>
                  <a:srgbClr val="FF0000"/>
                </a:solidFill>
              </a:rPr>
              <a:t> c</a:t>
            </a:r>
            <a:r>
              <a:rPr lang="en-US" b="1" dirty="0">
                <a:solidFill>
                  <a:srgbClr val="FF0000"/>
                </a:solidFill>
              </a:rPr>
              <a:t>lick</a:t>
            </a:r>
            <a:r>
              <a:rPr lang="en-US" b="1" baseline="0" dirty="0">
                <a:solidFill>
                  <a:srgbClr val="FF0000"/>
                </a:solidFill>
              </a:rPr>
              <a:t> on each phrase to hear the sound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Please,</a:t>
            </a:r>
            <a:r>
              <a:rPr lang="en-US" b="1" baseline="0" dirty="0">
                <a:solidFill>
                  <a:srgbClr val="FF0000"/>
                </a:solidFill>
              </a:rPr>
              <a:t> c</a:t>
            </a:r>
            <a:r>
              <a:rPr lang="en-US" b="1" dirty="0">
                <a:solidFill>
                  <a:srgbClr val="FF0000"/>
                </a:solidFill>
              </a:rPr>
              <a:t>lick</a:t>
            </a:r>
            <a:r>
              <a:rPr lang="en-US" b="1" baseline="0" dirty="0">
                <a:solidFill>
                  <a:srgbClr val="FF0000"/>
                </a:solidFill>
              </a:rPr>
              <a:t> on each phrase to hear the sound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69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24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7/26/2022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Unit 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../media/audio1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audio" Target="../media/audio14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audio" Target="../media/audio13.wa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15.wav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26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32"/>
            <a:ext cx="12192000" cy="6861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7577" y="2626285"/>
            <a:ext cx="68449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1: FAMILY LIFE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Lesson 1.3 – Pronunciation &amp; Speaking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Page 6</a:t>
            </a:r>
            <a:endParaRPr 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8CD8E-BC30-4C6A-912C-28A5967CC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131"/>
          <a:stretch/>
        </p:blipFill>
        <p:spPr>
          <a:xfrm>
            <a:off x="585088" y="1504738"/>
            <a:ext cx="10364148" cy="4179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3CF9DE-ECAD-48AB-8C2B-39421D0F7714}"/>
              </a:ext>
            </a:extLst>
          </p:cNvPr>
          <p:cNvSpPr txBox="1"/>
          <p:nvPr/>
        </p:nvSpPr>
        <p:spPr>
          <a:xfrm>
            <a:off x="1250588" y="4974036"/>
            <a:ext cx="33541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tidy my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1CFD8-B430-4394-9635-DD73DEFCF665}"/>
              </a:ext>
            </a:extLst>
          </p:cNvPr>
          <p:cNvSpPr txBox="1"/>
          <p:nvPr/>
        </p:nvSpPr>
        <p:spPr>
          <a:xfrm>
            <a:off x="6699154" y="4999878"/>
            <a:ext cx="38219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put away the clothes</a:t>
            </a:r>
          </a:p>
        </p:txBody>
      </p:sp>
    </p:spTree>
    <p:extLst>
      <p:ext uri="{BB962C8B-B14F-4D97-AF65-F5344CB8AC3E}">
        <p14:creationId xmlns:p14="http://schemas.microsoft.com/office/powerpoint/2010/main" val="11661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dy my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t away the clot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85E851-DC9A-42A8-8DD3-BBC2FA8048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169"/>
          <a:stretch/>
        </p:blipFill>
        <p:spPr>
          <a:xfrm>
            <a:off x="1388646" y="1165886"/>
            <a:ext cx="9414709" cy="3799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9AD13-C51E-4AE1-9D04-C142CB29CB41}"/>
              </a:ext>
            </a:extLst>
          </p:cNvPr>
          <p:cNvSpPr txBox="1"/>
          <p:nvPr/>
        </p:nvSpPr>
        <p:spPr>
          <a:xfrm>
            <a:off x="2053346" y="4318678"/>
            <a:ext cx="35000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wash/do the dishes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34E54-F14C-42D6-9BA7-5CBB8C1D6793}"/>
              </a:ext>
            </a:extLst>
          </p:cNvPr>
          <p:cNvSpPr txBox="1"/>
          <p:nvPr/>
        </p:nvSpPr>
        <p:spPr>
          <a:xfrm>
            <a:off x="6848444" y="4326426"/>
            <a:ext cx="35325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clean the bathroom</a:t>
            </a:r>
          </a:p>
        </p:txBody>
      </p:sp>
    </p:spTree>
    <p:extLst>
      <p:ext uri="{BB962C8B-B14F-4D97-AF65-F5344CB8AC3E}">
        <p14:creationId xmlns:p14="http://schemas.microsoft.com/office/powerpoint/2010/main" val="4562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wash the dis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ean the bath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924" y="367162"/>
            <a:ext cx="8999831" cy="599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55" y="904332"/>
            <a:ext cx="5300679" cy="10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2049142" y="3367353"/>
            <a:ext cx="9511355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>
                <a:solidFill>
                  <a:srgbClr val="0070C0"/>
                </a:solidFill>
              </a:rPr>
              <a:t>How often</a:t>
            </a:r>
            <a:r>
              <a:rPr lang="en-US" sz="3600" i="1" dirty="0">
                <a:solidFill>
                  <a:srgbClr val="0070C0"/>
                </a:solidFill>
              </a:rPr>
              <a:t> do you vacuum the living room floor?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Rectangle 36">
            <a:hlinkClick r:id="" action="ppaction://noaction">
              <a:snd r:embed="rId2" name="CD1-TRACK 06_Segment_0_001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657" y="3318104"/>
            <a:ext cx="961551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3" name="CD1-TRACK 06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631" y="1719412"/>
            <a:ext cx="4871392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8AC64-4EAC-4211-BD3B-3B453984F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012" y="23954"/>
            <a:ext cx="4155977" cy="772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445B3-82DE-46C9-A5A5-DE275B2443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505" y="1430966"/>
            <a:ext cx="8262024" cy="410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76FB35-6005-4086-9A52-C5AEE13234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683" y="2116213"/>
            <a:ext cx="9511355" cy="511365"/>
          </a:xfrm>
          <a:prstGeom prst="rect">
            <a:avLst/>
          </a:prstGeom>
        </p:spPr>
      </p:pic>
      <p:sp>
        <p:nvSpPr>
          <p:cNvPr id="17" name="Rectangle 36">
            <a:hlinkClick r:id="" action="ppaction://noaction">
              <a:snd r:embed="rId7" name="CD1-TRACK 06_Segment_0_002.wav"/>
            </a:hlinkClick>
            <a:extLst>
              <a:ext uri="{FF2B5EF4-FFF2-40B4-BE49-F238E27FC236}">
                <a16:creationId xmlns:a16="http://schemas.microsoft.com/office/drawing/2014/main" id="{0ABE1DDD-8CCC-4C58-84B4-0AE951A21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853" y="4076439"/>
            <a:ext cx="961551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8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2104225" y="3345319"/>
            <a:ext cx="9511355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1. How often does he tidy his bedroom?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i="1" dirty="0">
                <a:solidFill>
                  <a:srgbClr val="0070C0"/>
                </a:solidFill>
              </a:rPr>
              <a:t>2. How often do you dust the furniture?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Rectangle 36">
            <a:hlinkClick r:id="" action="ppaction://noaction">
              <a:snd r:embed="rId2" name="CD1-TRACK 07_Segment_0_001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657" y="3527427"/>
            <a:ext cx="961551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8AC64-4EAC-4211-BD3B-3B453984F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012" y="23954"/>
            <a:ext cx="4155977" cy="772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445B3-82DE-46C9-A5A5-DE275B244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575" y="909967"/>
            <a:ext cx="7891435" cy="410975"/>
          </a:xfrm>
          <a:prstGeom prst="rect">
            <a:avLst/>
          </a:prstGeom>
        </p:spPr>
      </p:pic>
      <p:sp>
        <p:nvSpPr>
          <p:cNvPr id="17" name="Rectangle 36">
            <a:hlinkClick r:id="" action="ppaction://noaction">
              <a:snd r:embed="rId5" name="CD1-TRACK 07_Segment_0.wav"/>
            </a:hlinkClick>
            <a:extLst>
              <a:ext uri="{FF2B5EF4-FFF2-40B4-BE49-F238E27FC236}">
                <a16:creationId xmlns:a16="http://schemas.microsoft.com/office/drawing/2014/main" id="{0ABE1DDD-8CCC-4C58-84B4-0AE951A21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853" y="4318813"/>
            <a:ext cx="961551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2F02C-D0C1-4A44-8B16-0342D9CBBF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846" y="1592173"/>
            <a:ext cx="8572307" cy="985537"/>
          </a:xfrm>
          <a:prstGeom prst="rect">
            <a:avLst/>
          </a:prstGeom>
        </p:spPr>
      </p:pic>
      <p:sp>
        <p:nvSpPr>
          <p:cNvPr id="11" name="Rectangle 36">
            <a:hlinkClick r:id="" action="ppaction://noaction">
              <a:snd r:embed="rId7" name="CD1-TRACK 07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892" y="1816123"/>
            <a:ext cx="4919216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0EA91-B9F8-44DE-A325-0D74BD2A5E3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870" y="5803810"/>
            <a:ext cx="2351195" cy="5825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E2C9C1-9729-49A4-9D4D-7FC57AD15A3B}"/>
              </a:ext>
            </a:extLst>
          </p:cNvPr>
          <p:cNvCxnSpPr/>
          <p:nvPr/>
        </p:nvCxnSpPr>
        <p:spPr>
          <a:xfrm>
            <a:off x="2544896" y="4704204"/>
            <a:ext cx="66762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17F714-8642-4EF8-9C2D-8B063248984F}"/>
              </a:ext>
            </a:extLst>
          </p:cNvPr>
          <p:cNvSpPr txBox="1"/>
          <p:nvPr/>
        </p:nvSpPr>
        <p:spPr>
          <a:xfrm>
            <a:off x="2577946" y="5045728"/>
            <a:ext cx="7932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Wrong. Because there is </a:t>
            </a:r>
            <a:r>
              <a:rPr lang="en-US" sz="3200" b="1" i="1" dirty="0">
                <a:solidFill>
                  <a:srgbClr val="FF0000"/>
                </a:solidFill>
              </a:rPr>
              <a:t>no connected speech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24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2104225" y="3918196"/>
            <a:ext cx="9511355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>
                <a:solidFill>
                  <a:srgbClr val="0070C0"/>
                </a:solidFill>
              </a:rPr>
              <a:t>How often</a:t>
            </a:r>
            <a:r>
              <a:rPr lang="en-US" sz="3600" i="1" dirty="0">
                <a:solidFill>
                  <a:srgbClr val="0070C0"/>
                </a:solidFill>
              </a:rPr>
              <a:t> does he tidy his bedroom?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b="1" i="1" u="sng" dirty="0">
                <a:solidFill>
                  <a:srgbClr val="0070C0"/>
                </a:solidFill>
              </a:rPr>
              <a:t>How often</a:t>
            </a:r>
            <a:r>
              <a:rPr lang="en-US" sz="3600" i="1" dirty="0">
                <a:solidFill>
                  <a:srgbClr val="0070C0"/>
                </a:solidFill>
              </a:rPr>
              <a:t> do you dust the furniture?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87DA77-FBE3-4FD9-9E56-7C5BCB0A6AFA}"/>
              </a:ext>
            </a:extLst>
          </p:cNvPr>
          <p:cNvSpPr txBox="1"/>
          <p:nvPr/>
        </p:nvSpPr>
        <p:spPr>
          <a:xfrm>
            <a:off x="2192363" y="3147013"/>
            <a:ext cx="9511355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>
                <a:solidFill>
                  <a:srgbClr val="0070C0"/>
                </a:solidFill>
              </a:rPr>
              <a:t>How often</a:t>
            </a:r>
            <a:r>
              <a:rPr lang="en-US" sz="3600" i="1" dirty="0">
                <a:solidFill>
                  <a:srgbClr val="0070C0"/>
                </a:solidFill>
              </a:rPr>
              <a:t> do you vacuum the living room floor?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Rectangle 36">
            <a:hlinkClick r:id="" action="ppaction://noaction">
              <a:snd r:embed="rId2" name="CD1-TRACK 07_Segment_0_001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606" y="4100304"/>
            <a:ext cx="961551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8AC64-4EAC-4211-BD3B-3B453984F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012" y="34971"/>
            <a:ext cx="4155977" cy="772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445B3-82DE-46C9-A5A5-DE275B244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575" y="931998"/>
            <a:ext cx="7891435" cy="410975"/>
          </a:xfrm>
          <a:prstGeom prst="rect">
            <a:avLst/>
          </a:prstGeom>
        </p:spPr>
      </p:pic>
      <p:sp>
        <p:nvSpPr>
          <p:cNvPr id="17" name="Rectangle 36">
            <a:hlinkClick r:id="" action="ppaction://noaction">
              <a:snd r:embed="rId5" name="How often do you dust the furniture_.wav"/>
            </a:hlinkClick>
            <a:extLst>
              <a:ext uri="{FF2B5EF4-FFF2-40B4-BE49-F238E27FC236}">
                <a16:creationId xmlns:a16="http://schemas.microsoft.com/office/drawing/2014/main" id="{0ABE1DDD-8CCC-4C58-84B4-0AE951A21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4768" y="4891690"/>
            <a:ext cx="961551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2" name="Rectangle 36">
            <a:hlinkClick r:id="" action="ppaction://noaction">
              <a:snd r:embed="rId6" name="CD1-TRACK 06_Segment_0_001.wav"/>
            </a:hlinkClick>
            <a:extLst>
              <a:ext uri="{FF2B5EF4-FFF2-40B4-BE49-F238E27FC236}">
                <a16:creationId xmlns:a16="http://schemas.microsoft.com/office/drawing/2014/main" id="{F2BD9A2B-AC0F-4FC2-9CDC-254D81452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657" y="3318104"/>
            <a:ext cx="961551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0199B-DB12-4F78-99B4-F63C3C993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3345" y="1755590"/>
            <a:ext cx="9692091" cy="11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733190-3355-4493-9187-B9E67D8EC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A38-EDBD-41C2-BE09-96A41D8B29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780" y="269443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3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D416BE-97FE-41A6-A362-4F3F8B0383AC}"/>
              </a:ext>
            </a:extLst>
          </p:cNvPr>
          <p:cNvSpPr txBox="1"/>
          <p:nvPr/>
        </p:nvSpPr>
        <p:spPr>
          <a:xfrm>
            <a:off x="143221" y="307935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HelveticaNeueLTStd-BdCn"/>
              </a:rPr>
              <a:t>Use the table below to ask your partner what chores they or their family members do, then ask how often they do them. Swap roles and repeat.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C01EE-18FF-48FA-8BB5-19C71D04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157" y="1919415"/>
            <a:ext cx="3993680" cy="789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0D09F-434F-4347-BFAB-FA1DC13594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149" y="1352276"/>
            <a:ext cx="2581789" cy="583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46E77-4F89-4CB0-BEE2-7B2B8D8C5F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11" y="2069904"/>
            <a:ext cx="5094422" cy="514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F5D2F8-0DC3-423A-80C8-B3A901E55F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4" y="2866103"/>
            <a:ext cx="12168092" cy="3924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13341-37D8-4495-AD87-7FCA24D134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660" y="1317290"/>
            <a:ext cx="3567698" cy="6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74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534D81-BC24-4B4E-8B22-DFCC5AF8F8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133" y="1473085"/>
            <a:ext cx="6686079" cy="89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AC01EE-18FF-48FA-8BB5-19C71D0467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6" y="1276645"/>
            <a:ext cx="5368744" cy="1061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0D09F-434F-4347-BFAB-FA1DC1359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041" y="544732"/>
            <a:ext cx="3779998" cy="855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F5D2F8-0DC3-423A-80C8-B3A901E55F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4" y="2505493"/>
            <a:ext cx="12168092" cy="4286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13341-37D8-4495-AD87-7FCA24D134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761" y="336381"/>
            <a:ext cx="5223468" cy="9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6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DE09A9-B805-4AEA-9C89-FB65017CE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45" y="406040"/>
            <a:ext cx="7518588" cy="5931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A04E5-2137-4F58-AE20-E1715DD338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070" y="22555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512" y="1475631"/>
            <a:ext cx="2112864" cy="627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7190" y="2463743"/>
            <a:ext cx="3924760" cy="800565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855666" y="5697670"/>
            <a:ext cx="2616496" cy="539496"/>
          </a:xfrm>
          <a:prstGeom prst="round2Diag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Franklin Gothic Demi Cond" panose="020B0706030402020204" pitchFamily="34" charset="0"/>
              </a:rPr>
              <a:t>Consolidation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5538" y="4266960"/>
            <a:ext cx="3959446" cy="8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B08F7-BF07-4C97-91A4-D0E73550D7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963" y="3300795"/>
            <a:ext cx="4065589" cy="829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144" y="412238"/>
            <a:ext cx="414800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8038F-69C0-450D-92CD-EB9CCA6840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6" y="32498"/>
            <a:ext cx="6514768" cy="658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987CAB-1BEF-439D-BC59-5BC8F473884C}"/>
              </a:ext>
            </a:extLst>
          </p:cNvPr>
          <p:cNvSpPr txBox="1"/>
          <p:nvPr/>
        </p:nvSpPr>
        <p:spPr>
          <a:xfrm>
            <a:off x="66102" y="595376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You are talking to a friend about who does the chores in your house. Look at the list of chores and think about who does each and how often. In pairs: Ask your partner about the chores in their house.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3E105-975C-4AC2-BA50-808EF0DCCFE3}"/>
              </a:ext>
            </a:extLst>
          </p:cNvPr>
          <p:cNvSpPr txBox="1"/>
          <p:nvPr/>
        </p:nvSpPr>
        <p:spPr>
          <a:xfrm>
            <a:off x="59485" y="2423741"/>
            <a:ext cx="41533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mop the bathroom </a:t>
            </a:r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sweep the </a:t>
            </a:r>
            <a:r>
              <a:rPr lang="en-US" sz="3200" spc="-150" dirty="0">
                <a:solidFill>
                  <a:srgbClr val="0070C0"/>
                </a:solidFill>
              </a:rPr>
              <a:t>kitchen</a:t>
            </a:r>
            <a:r>
              <a:rPr lang="en-US" sz="3200" b="0" spc="-150" dirty="0">
                <a:solidFill>
                  <a:srgbClr val="0070C0"/>
                </a:solidFill>
                <a:effectLst/>
              </a:rPr>
              <a:t> </a:t>
            </a:r>
            <a:br>
              <a:rPr lang="en-US" sz="3200" b="0" spc="-150" dirty="0">
                <a:solidFill>
                  <a:srgbClr val="0070C0"/>
                </a:solidFill>
                <a:effectLst/>
              </a:rPr>
            </a:br>
            <a:r>
              <a:rPr lang="en-US" sz="3200" b="0" spc="-150" dirty="0">
                <a:solidFill>
                  <a:srgbClr val="0070C0"/>
                </a:solidFill>
                <a:effectLst/>
              </a:rPr>
              <a:t>dust the furniture </a:t>
            </a:r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tidy </a:t>
            </a:r>
            <a:r>
              <a:rPr lang="en-US" sz="3200" spc="-150" dirty="0">
                <a:solidFill>
                  <a:srgbClr val="0070C0"/>
                </a:solidFill>
              </a:rPr>
              <a:t>the bed</a:t>
            </a:r>
            <a:r>
              <a:rPr lang="en-US" sz="3200" b="0" spc="-150" dirty="0">
                <a:solidFill>
                  <a:srgbClr val="0070C0"/>
                </a:solidFill>
                <a:effectLst/>
              </a:rPr>
              <a:t>room</a:t>
            </a:r>
            <a:br>
              <a:rPr lang="en-US" sz="3200" b="0" spc="-150" dirty="0">
                <a:solidFill>
                  <a:srgbClr val="0070C0"/>
                </a:solidFill>
                <a:effectLst/>
              </a:rPr>
            </a:br>
            <a:r>
              <a:rPr lang="en-US" sz="3200" b="0" spc="-150" dirty="0">
                <a:solidFill>
                  <a:srgbClr val="0070C0"/>
                </a:solidFill>
                <a:effectLst/>
              </a:rPr>
              <a:t>put clothes away</a:t>
            </a:r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wash</a:t>
            </a:r>
            <a:r>
              <a:rPr lang="en-US" sz="3200" spc="-150" dirty="0">
                <a:solidFill>
                  <a:srgbClr val="0070C0"/>
                </a:solidFill>
              </a:rPr>
              <a:t> </a:t>
            </a:r>
            <a:r>
              <a:rPr lang="en-US" sz="3200" b="0" spc="-150" dirty="0">
                <a:solidFill>
                  <a:srgbClr val="0070C0"/>
                </a:solidFill>
                <a:effectLst/>
              </a:rPr>
              <a:t>the dishes</a:t>
            </a:r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vacuum the </a:t>
            </a:r>
            <a:r>
              <a:rPr lang="en-US" sz="3200" spc="-150" dirty="0">
                <a:solidFill>
                  <a:srgbClr val="0070C0"/>
                </a:solidFill>
              </a:rPr>
              <a:t>living room</a:t>
            </a:r>
            <a:endParaRPr lang="en-US" sz="3200" spc="-1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6631FD-355D-41B9-971E-EFF58B60AF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531" y="2194008"/>
            <a:ext cx="8348545" cy="2728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10AC4B-1F6D-4E84-A1D7-D84E5AE5C3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701" y="5264063"/>
            <a:ext cx="3534177" cy="879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EE03CC-A174-46D0-B6A5-D0213868D7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381" y="5007024"/>
            <a:ext cx="4691017" cy="13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32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8038F-69C0-450D-92CD-EB9CCA6840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6" y="32498"/>
            <a:ext cx="6514768" cy="658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3E105-975C-4AC2-BA50-808EF0DCCFE3}"/>
              </a:ext>
            </a:extLst>
          </p:cNvPr>
          <p:cNvSpPr txBox="1"/>
          <p:nvPr/>
        </p:nvSpPr>
        <p:spPr>
          <a:xfrm>
            <a:off x="59485" y="537791"/>
            <a:ext cx="41533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vacuum the </a:t>
            </a:r>
            <a:r>
              <a:rPr lang="en-US" sz="3200" spc="-150" dirty="0">
                <a:solidFill>
                  <a:srgbClr val="0070C0"/>
                </a:solidFill>
              </a:rPr>
              <a:t>living room</a:t>
            </a:r>
            <a:endParaRPr lang="en-US" sz="3200" spc="-150" dirty="0"/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mop the bathroom </a:t>
            </a:r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sweep the </a:t>
            </a:r>
            <a:r>
              <a:rPr lang="en-US" sz="3200" spc="-150" dirty="0">
                <a:solidFill>
                  <a:srgbClr val="0070C0"/>
                </a:solidFill>
              </a:rPr>
              <a:t>kitchen</a:t>
            </a:r>
            <a:r>
              <a:rPr lang="en-US" sz="3200" b="0" spc="-150" dirty="0">
                <a:solidFill>
                  <a:srgbClr val="0070C0"/>
                </a:solidFill>
                <a:effectLst/>
              </a:rPr>
              <a:t> </a:t>
            </a:r>
            <a:br>
              <a:rPr lang="en-US" sz="3200" b="0" spc="-150" dirty="0">
                <a:solidFill>
                  <a:srgbClr val="0070C0"/>
                </a:solidFill>
                <a:effectLst/>
              </a:rPr>
            </a:br>
            <a:r>
              <a:rPr lang="en-US" sz="3200" b="0" spc="-150" dirty="0">
                <a:solidFill>
                  <a:srgbClr val="0070C0"/>
                </a:solidFill>
                <a:effectLst/>
              </a:rPr>
              <a:t>dust the furniture </a:t>
            </a:r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tidy </a:t>
            </a:r>
            <a:r>
              <a:rPr lang="en-US" sz="3200" spc="-150" dirty="0">
                <a:solidFill>
                  <a:srgbClr val="0070C0"/>
                </a:solidFill>
              </a:rPr>
              <a:t>the bed</a:t>
            </a:r>
            <a:r>
              <a:rPr lang="en-US" sz="3200" b="0" spc="-150" dirty="0">
                <a:solidFill>
                  <a:srgbClr val="0070C0"/>
                </a:solidFill>
                <a:effectLst/>
              </a:rPr>
              <a:t>room</a:t>
            </a:r>
            <a:br>
              <a:rPr lang="en-US" sz="3200" b="0" spc="-150" dirty="0">
                <a:solidFill>
                  <a:srgbClr val="0070C0"/>
                </a:solidFill>
                <a:effectLst/>
              </a:rPr>
            </a:br>
            <a:r>
              <a:rPr lang="en-US" sz="3200" b="0" spc="-150" dirty="0">
                <a:solidFill>
                  <a:srgbClr val="0070C0"/>
                </a:solidFill>
                <a:effectLst/>
              </a:rPr>
              <a:t>put clothes away</a:t>
            </a:r>
          </a:p>
          <a:p>
            <a:r>
              <a:rPr lang="en-US" sz="3200" b="0" spc="-150" dirty="0">
                <a:solidFill>
                  <a:srgbClr val="0070C0"/>
                </a:solidFill>
                <a:effectLst/>
              </a:rPr>
              <a:t>wash</a:t>
            </a:r>
            <a:r>
              <a:rPr lang="en-US" sz="3200" spc="-150" dirty="0">
                <a:solidFill>
                  <a:srgbClr val="0070C0"/>
                </a:solidFill>
              </a:rPr>
              <a:t> </a:t>
            </a:r>
            <a:r>
              <a:rPr lang="en-US" sz="3200" b="0" spc="-150" dirty="0">
                <a:solidFill>
                  <a:srgbClr val="0070C0"/>
                </a:solidFill>
                <a:effectLst/>
              </a:rPr>
              <a:t>the dishes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6631FD-355D-41B9-971E-EFF58B60AF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968" y="1047029"/>
            <a:ext cx="9002450" cy="2942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10AC4B-1F6D-4E84-A1D7-D84E5AE5C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02" y="4440246"/>
            <a:ext cx="4276355" cy="1063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EE03CC-A174-46D0-B6A5-D0213868D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424" y="4275991"/>
            <a:ext cx="5676131" cy="15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60A941-FAF3-4B64-AB9D-E6C7F19A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5909" y="1063547"/>
            <a:ext cx="2041873" cy="144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8038F-69C0-450D-92CD-EB9CCA6840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6" y="32498"/>
            <a:ext cx="6514768" cy="658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631FD-355D-41B9-971E-EFF58B60AF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805" y="2765659"/>
            <a:ext cx="9002450" cy="294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21C6D-2C09-4B30-B0E8-0111BDC12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84" y="1105436"/>
            <a:ext cx="4555326" cy="526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657C5-910F-43E5-BC1D-82DA46730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38" y="634319"/>
            <a:ext cx="10799991" cy="5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23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934343"/>
            <a:ext cx="12395200" cy="826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BFA27B-3CD4-4922-B538-917B88551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7" y="-4052"/>
            <a:ext cx="12023187" cy="693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3D0B9-F287-496B-BF5E-C3A73538A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084" y="799808"/>
            <a:ext cx="10246492" cy="3749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0DCC3-15F1-4878-99A7-C895D1698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853"/>
          <a:stretch/>
        </p:blipFill>
        <p:spPr>
          <a:xfrm>
            <a:off x="60505" y="4714074"/>
            <a:ext cx="12101094" cy="20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03D0B9-F287-496B-BF5E-C3A73538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2834" y="21556"/>
            <a:ext cx="9314993" cy="340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0B1550-263A-4EBF-ADD0-AC3DAD51E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" y="3435037"/>
            <a:ext cx="12203152" cy="337120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34BC041-BF87-45E3-8F03-9DA8E613F4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5" r="-1392" b="-5576"/>
          <a:stretch/>
        </p:blipFill>
        <p:spPr>
          <a:xfrm>
            <a:off x="9727894" y="6242970"/>
            <a:ext cx="2489167" cy="6150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641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03D0B9-F287-496B-BF5E-C3A73538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561" y="348115"/>
            <a:ext cx="10246492" cy="3749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0DCC3-15F1-4878-99A7-C895D1698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44"/>
          <a:stretch/>
        </p:blipFill>
        <p:spPr>
          <a:xfrm>
            <a:off x="2825826" y="4119768"/>
            <a:ext cx="6103619" cy="2263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A8A09-F2FF-4113-B536-8F69E59980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091" y="5835343"/>
            <a:ext cx="2351195" cy="582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9B521-6329-4D00-A9F1-8D8D890804BA}"/>
              </a:ext>
            </a:extLst>
          </p:cNvPr>
          <p:cNvSpPr txBox="1"/>
          <p:nvPr/>
        </p:nvSpPr>
        <p:spPr>
          <a:xfrm>
            <a:off x="3117771" y="4087252"/>
            <a:ext cx="565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rgbClr val="FF0000"/>
                </a:solidFill>
              </a:rPr>
              <a:t>What chores does your sister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2F9DAA-D2A8-4EB4-A6EC-1CD9B87AF1F4}"/>
              </a:ext>
            </a:extLst>
          </p:cNvPr>
          <p:cNvSpPr txBox="1"/>
          <p:nvPr/>
        </p:nvSpPr>
        <p:spPr>
          <a:xfrm>
            <a:off x="3115933" y="4647279"/>
            <a:ext cx="565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rgbClr val="FF0000"/>
                </a:solidFill>
              </a:rPr>
              <a:t>She cleans the bathroom.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53B06-2D4B-409D-94CD-DA21922EACF8}"/>
              </a:ext>
            </a:extLst>
          </p:cNvPr>
          <p:cNvSpPr txBox="1"/>
          <p:nvPr/>
        </p:nvSpPr>
        <p:spPr>
          <a:xfrm>
            <a:off x="3126949" y="5209136"/>
            <a:ext cx="652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rgbClr val="FF0000"/>
                </a:solidFill>
              </a:rPr>
              <a:t>How often does she clean the bathroom?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F1DFE-A9E2-49D8-B214-CCF8B10A7874}"/>
              </a:ext>
            </a:extLst>
          </p:cNvPr>
          <p:cNvSpPr txBox="1"/>
          <p:nvPr/>
        </p:nvSpPr>
        <p:spPr>
          <a:xfrm>
            <a:off x="3125111" y="5780179"/>
            <a:ext cx="652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rgbClr val="FF0000"/>
                </a:solidFill>
              </a:rPr>
              <a:t>She does it once a week, on Mondays.</a:t>
            </a:r>
          </a:p>
        </p:txBody>
      </p:sp>
    </p:spTree>
    <p:extLst>
      <p:ext uri="{BB962C8B-B14F-4D97-AF65-F5344CB8AC3E}">
        <p14:creationId xmlns:p14="http://schemas.microsoft.com/office/powerpoint/2010/main" val="38267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0BC42-27FE-4B03-9676-7AF52F7A2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" y="3680460"/>
            <a:ext cx="12203152" cy="2468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3D0B9-F287-496B-BF5E-C3A73538A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063"/>
          <a:stretch/>
        </p:blipFill>
        <p:spPr>
          <a:xfrm>
            <a:off x="1008421" y="-5663"/>
            <a:ext cx="10246492" cy="363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A8A09-F2FF-4113-B536-8F69E59980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091" y="6269683"/>
            <a:ext cx="2351195" cy="582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9B521-6329-4D00-A9F1-8D8D890804BA}"/>
              </a:ext>
            </a:extLst>
          </p:cNvPr>
          <p:cNvSpPr txBox="1"/>
          <p:nvPr/>
        </p:nvSpPr>
        <p:spPr>
          <a:xfrm>
            <a:off x="305991" y="3595762"/>
            <a:ext cx="565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rgbClr val="FF0000"/>
                </a:solidFill>
              </a:rPr>
              <a:t>What chores does your mom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2F9DAA-D2A8-4EB4-A6EC-1CD9B87AF1F4}"/>
              </a:ext>
            </a:extLst>
          </p:cNvPr>
          <p:cNvSpPr txBox="1"/>
          <p:nvPr/>
        </p:nvSpPr>
        <p:spPr>
          <a:xfrm>
            <a:off x="292723" y="4235799"/>
            <a:ext cx="565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rgbClr val="FF0000"/>
                </a:solidFill>
              </a:rPr>
              <a:t>She vacuums the living 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53B06-2D4B-409D-94CD-DA21922EACF8}"/>
              </a:ext>
            </a:extLst>
          </p:cNvPr>
          <p:cNvSpPr txBox="1"/>
          <p:nvPr/>
        </p:nvSpPr>
        <p:spPr>
          <a:xfrm>
            <a:off x="22861" y="4923386"/>
            <a:ext cx="792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00" dirty="0">
                <a:solidFill>
                  <a:srgbClr val="FF0000"/>
                </a:solidFill>
              </a:rPr>
              <a:t>How often does she vacuum the living room?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F1DFE-A9E2-49D8-B214-CCF8B10A7874}"/>
              </a:ext>
            </a:extLst>
          </p:cNvPr>
          <p:cNvSpPr txBox="1"/>
          <p:nvPr/>
        </p:nvSpPr>
        <p:spPr>
          <a:xfrm>
            <a:off x="84731" y="5482999"/>
            <a:ext cx="6523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rgbClr val="FF0000"/>
                </a:solidFill>
              </a:rPr>
              <a:t>She does it 3 times a week, on Mondays, 		Wednesdays, and Fridays.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367A2-34CF-4C85-A191-AD4836D8DAE6}"/>
              </a:ext>
            </a:extLst>
          </p:cNvPr>
          <p:cNvSpPr txBox="1"/>
          <p:nvPr/>
        </p:nvSpPr>
        <p:spPr>
          <a:xfrm>
            <a:off x="7124701" y="3567026"/>
            <a:ext cx="483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00" dirty="0">
                <a:solidFill>
                  <a:srgbClr val="FF0000"/>
                </a:solidFill>
              </a:rPr>
              <a:t>What chores does your dad do?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20E6B-164B-4DFA-BC3E-8C2454EC251D}"/>
              </a:ext>
            </a:extLst>
          </p:cNvPr>
          <p:cNvSpPr txBox="1"/>
          <p:nvPr/>
        </p:nvSpPr>
        <p:spPr>
          <a:xfrm>
            <a:off x="7151371" y="4279496"/>
            <a:ext cx="483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00" dirty="0">
                <a:solidFill>
                  <a:srgbClr val="FF0000"/>
                </a:solidFill>
              </a:rPr>
              <a:t>He tidies the yard.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67BE3-449D-4B85-8440-743D06B89C6F}"/>
              </a:ext>
            </a:extLst>
          </p:cNvPr>
          <p:cNvSpPr txBox="1"/>
          <p:nvPr/>
        </p:nvSpPr>
        <p:spPr>
          <a:xfrm>
            <a:off x="7143751" y="4911956"/>
            <a:ext cx="514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00" dirty="0">
                <a:solidFill>
                  <a:srgbClr val="FF0000"/>
                </a:solidFill>
              </a:rPr>
              <a:t>How often does he tidy the yard?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ECEE85-7647-4A76-85F9-F5E83D8DCA88}"/>
              </a:ext>
            </a:extLst>
          </p:cNvPr>
          <p:cNvSpPr txBox="1"/>
          <p:nvPr/>
        </p:nvSpPr>
        <p:spPr>
          <a:xfrm>
            <a:off x="7147561" y="5487266"/>
            <a:ext cx="5144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00" dirty="0">
                <a:solidFill>
                  <a:srgbClr val="FF0000"/>
                </a:solidFill>
              </a:rPr>
              <a:t>He does it twice a week, on the weekends.</a:t>
            </a:r>
          </a:p>
        </p:txBody>
      </p:sp>
    </p:spTree>
    <p:extLst>
      <p:ext uri="{BB962C8B-B14F-4D97-AF65-F5344CB8AC3E}">
        <p14:creationId xmlns:p14="http://schemas.microsoft.com/office/powerpoint/2010/main" val="12207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Today’s lesson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448" y="1706137"/>
            <a:ext cx="1200045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sound changes “</a:t>
            </a:r>
            <a:r>
              <a:rPr lang="en-US" sz="3600" b="1" dirty="0">
                <a:solidFill>
                  <a:srgbClr val="002060"/>
                </a:solidFill>
              </a:rPr>
              <a:t>How often</a:t>
            </a:r>
            <a:r>
              <a:rPr lang="en-US" sz="3600" dirty="0">
                <a:solidFill>
                  <a:srgbClr val="002060"/>
                </a:solidFill>
              </a:rPr>
              <a:t>”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doing household chores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Writing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2060"/>
                </a:solidFill>
              </a:rPr>
              <a:t>questions and answers about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household chores.</a:t>
            </a: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Review the vocabulary and grammar points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pages 2 &amp; 3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7,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1871" y="779974"/>
            <a:ext cx="5626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49" y="2985119"/>
            <a:ext cx="12955712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pronounce the sound changes “How often”.</a:t>
            </a:r>
            <a:endParaRPr lang="en-US" sz="3600" b="0" i="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t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alk as well as write questions and answers about doing household chores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b="0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" y="314142"/>
            <a:ext cx="4666149" cy="2566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8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322197"/>
            <a:ext cx="12055117" cy="586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/>
              <a:t>A. cupboard		B. dishes		C. bedroom	D. cartoon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2.  A. vacuum		B. conclusion	C. tradition	D. container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3. A. furniture		B. equipment	C. performance	D. reminder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501" y="337523"/>
            <a:ext cx="108328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92793" y="162875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4246" y="363401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4835" y="554438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6637" y="183398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/ˈkʌbəd/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60079" y="188592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/ˈdɪʃiz/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6339" y="1922381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/ˈbedru:m/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10097" y="197445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/kɑ:rˈtu:n/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321" y="3941151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 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vækju:m/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59918" y="390030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/kənˈklu:ʒən/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85932" y="3882897"/>
            <a:ext cx="2651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/trəˈdɪʃən/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37205" y="3925301"/>
            <a:ext cx="2619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/kənˈteɪnə/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4835" y="5799794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/ˈfɜ:nɪtʃər/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60079" y="5808936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/ɪˈkwɪpmənt/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09804" y="5808936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/pəˈfɔ:rməns/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28794" y="5808936"/>
            <a:ext cx="2493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/rɪˈmaɪndə/</a:t>
            </a:r>
          </a:p>
        </p:txBody>
      </p:sp>
    </p:spTree>
    <p:extLst>
      <p:ext uri="{BB962C8B-B14F-4D97-AF65-F5344CB8AC3E}">
        <p14:creationId xmlns:p14="http://schemas.microsoft.com/office/powerpoint/2010/main" val="32940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/>
              <a:t>A. r</a:t>
            </a:r>
            <a:r>
              <a:rPr lang="en-US" sz="3200" u="sng"/>
              <a:t>oo</a:t>
            </a:r>
            <a:r>
              <a:rPr lang="en-US" sz="3200"/>
              <a:t>m			B. fl</a:t>
            </a:r>
            <a:r>
              <a:rPr lang="en-US" sz="3200" u="sng"/>
              <a:t>oo</a:t>
            </a:r>
            <a:r>
              <a:rPr lang="en-US" sz="3200"/>
              <a:t>r		C. f</a:t>
            </a:r>
            <a:r>
              <a:rPr lang="en-US" sz="3200" u="sng"/>
              <a:t>oo</a:t>
            </a:r>
            <a:r>
              <a:rPr lang="en-US" sz="3200"/>
              <a:t>d		D. l</a:t>
            </a:r>
            <a:r>
              <a:rPr lang="en-US" sz="3200" u="sng"/>
              <a:t>oo</a:t>
            </a:r>
            <a:r>
              <a:rPr lang="en-US" sz="3200"/>
              <a:t>p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2. A. d</a:t>
            </a:r>
            <a:r>
              <a:rPr lang="en-US" sz="3200" u="sng"/>
              <a:t>u</a:t>
            </a:r>
            <a:r>
              <a:rPr lang="en-US" sz="3200"/>
              <a:t>st				B. m</a:t>
            </a:r>
            <a:r>
              <a:rPr lang="en-US" sz="3200" u="sng"/>
              <a:t>u</a:t>
            </a:r>
            <a:r>
              <a:rPr lang="en-US" sz="3200"/>
              <a:t>d		C. b</a:t>
            </a:r>
            <a:r>
              <a:rPr lang="en-US" sz="3200" u="sng"/>
              <a:t>u</a:t>
            </a:r>
            <a:r>
              <a:rPr lang="en-US" sz="3200"/>
              <a:t>sh		D. b</a:t>
            </a:r>
            <a:r>
              <a:rPr lang="en-US" sz="3200" u="sng"/>
              <a:t>u</a:t>
            </a:r>
            <a:r>
              <a:rPr lang="en-US" sz="3200"/>
              <a:t>lb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3. A. t</a:t>
            </a:r>
            <a:r>
              <a:rPr lang="en-US" sz="3200" u="sng"/>
              <a:t>i</a:t>
            </a:r>
            <a:r>
              <a:rPr lang="en-US" sz="3200"/>
              <a:t>dy				B. l</a:t>
            </a:r>
            <a:r>
              <a:rPr lang="en-US" sz="3200" u="sng"/>
              <a:t>i</a:t>
            </a:r>
            <a:r>
              <a:rPr lang="en-US" sz="3200"/>
              <a:t>ving		C. d</a:t>
            </a:r>
            <a:r>
              <a:rPr lang="en-US" sz="3200" u="sng"/>
              <a:t>i</a:t>
            </a:r>
            <a:r>
              <a:rPr lang="en-US" sz="3200"/>
              <a:t>nner		D. th</a:t>
            </a:r>
            <a:r>
              <a:rPr lang="en-US" sz="3200" u="sng"/>
              <a:t>i</a:t>
            </a:r>
            <a:r>
              <a:rPr lang="en-US" sz="3200"/>
              <a:t>nking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4620805" y="148856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75816" y="337742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00381" y="529103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2961" y="18199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/ru:m/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56318" y="1741702"/>
            <a:ext cx="13861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/flɔ:r/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745700" y="182859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/fu:d/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569948" y="17798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/luːp/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2374" y="380233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/dʌst/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991994" y="380233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/mʌd/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9507" y="374066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/bʊʃ/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483379" y="371334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/bʌlb/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9069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/ˈtaɪdi/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52506" y="5666843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/ˈlɪvɪŋ/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416143" y="566684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/ˈdɪnər/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436191" y="5666844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>
                <a:solidFill>
                  <a:srgbClr val="FF0000"/>
                </a:solidFill>
                <a:latin typeface="+mj-lt"/>
              </a:rPr>
              <a:t>/ˈθ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ɪŋkɪŋ/</a:t>
            </a:r>
          </a:p>
        </p:txBody>
      </p:sp>
    </p:spTree>
    <p:extLst>
      <p:ext uri="{BB962C8B-B14F-4D97-AF65-F5344CB8AC3E}">
        <p14:creationId xmlns:p14="http://schemas.microsoft.com/office/powerpoint/2010/main" val="6594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1374" y="620251"/>
            <a:ext cx="10885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Look at each picture, say the household chore.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4575" y="2353935"/>
            <a:ext cx="3622359" cy="231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CD5C6B-40F6-4774-9C85-6CF73DE5A6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0827"/>
          <a:stretch/>
        </p:blipFill>
        <p:spPr>
          <a:xfrm>
            <a:off x="1181161" y="1244530"/>
            <a:ext cx="8891366" cy="36858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3D1D46-7EDE-4354-9DFA-7FE499C2754A}"/>
              </a:ext>
            </a:extLst>
          </p:cNvPr>
          <p:cNvSpPr txBox="1"/>
          <p:nvPr/>
        </p:nvSpPr>
        <p:spPr>
          <a:xfrm>
            <a:off x="6253753" y="4224524"/>
            <a:ext cx="33247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vacuum the sofa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4BDAE8-556F-4E8C-A183-8A2DDAED2EBD}"/>
              </a:ext>
            </a:extLst>
          </p:cNvPr>
          <p:cNvSpPr txBox="1"/>
          <p:nvPr/>
        </p:nvSpPr>
        <p:spPr>
          <a:xfrm>
            <a:off x="1465240" y="4384545"/>
            <a:ext cx="3855908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spc="-150" dirty="0">
                <a:solidFill>
                  <a:schemeClr val="bg2">
                    <a:lumMod val="10000"/>
                  </a:schemeClr>
                </a:solidFill>
              </a:rPr>
              <a:t>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0E8CF-94DE-4104-BD85-8800D3BC8B56}"/>
              </a:ext>
            </a:extLst>
          </p:cNvPr>
          <p:cNvSpPr txBox="1"/>
          <p:nvPr/>
        </p:nvSpPr>
        <p:spPr>
          <a:xfrm>
            <a:off x="1790076" y="4233705"/>
            <a:ext cx="33247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sweep the floor</a:t>
            </a:r>
          </a:p>
        </p:txBody>
      </p:sp>
    </p:spTree>
    <p:extLst>
      <p:ext uri="{BB962C8B-B14F-4D97-AF65-F5344CB8AC3E}">
        <p14:creationId xmlns:p14="http://schemas.microsoft.com/office/powerpoint/2010/main" val="2999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weep the fl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acuum the so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2A4C71-8F52-47C5-8806-1AFB72D5C2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507"/>
          <a:stretch/>
        </p:blipFill>
        <p:spPr>
          <a:xfrm>
            <a:off x="1207344" y="1207989"/>
            <a:ext cx="9361612" cy="3935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6F6289-F65E-40C5-8847-E95CE639F0F3}"/>
              </a:ext>
            </a:extLst>
          </p:cNvPr>
          <p:cNvSpPr txBox="1"/>
          <p:nvPr/>
        </p:nvSpPr>
        <p:spPr>
          <a:xfrm>
            <a:off x="1850834" y="4454040"/>
            <a:ext cx="36902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mop the living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0EC4B-34BB-4696-98CF-77C4ADC0FCBE}"/>
              </a:ext>
            </a:extLst>
          </p:cNvPr>
          <p:cNvSpPr txBox="1"/>
          <p:nvPr/>
        </p:nvSpPr>
        <p:spPr>
          <a:xfrm>
            <a:off x="6278213" y="4457851"/>
            <a:ext cx="379957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-150" dirty="0">
                <a:solidFill>
                  <a:srgbClr val="FF0000"/>
                </a:solidFill>
              </a:rPr>
              <a:t>dust the furniture</a:t>
            </a:r>
          </a:p>
        </p:txBody>
      </p:sp>
    </p:spTree>
    <p:extLst>
      <p:ext uri="{BB962C8B-B14F-4D97-AF65-F5344CB8AC3E}">
        <p14:creationId xmlns:p14="http://schemas.microsoft.com/office/powerpoint/2010/main" val="10344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p the living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st the furn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777</Words>
  <Application>Microsoft Office PowerPoint</Application>
  <PresentationFormat>Màn hình rộng</PresentationFormat>
  <Paragraphs>118</Paragraphs>
  <Slides>30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Franklin Gothic Demi Cond</vt:lpstr>
      <vt:lpstr>HelveticaNeueLTStd-BdCn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1</cp:lastModifiedBy>
  <cp:revision>364</cp:revision>
  <dcterms:created xsi:type="dcterms:W3CDTF">2022-02-12T14:14:43Z</dcterms:created>
  <dcterms:modified xsi:type="dcterms:W3CDTF">2022-07-26T03:44:38Z</dcterms:modified>
</cp:coreProperties>
</file>