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A8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2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1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8DF6-6010-4271-934D-2405102502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134F-28C9-4159-BE36-E81D04F78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GIAO%20AN%20DIEN%20TU\SINH_9\Bai_08_NhiemSacThe\Sinh%209%20BAI%208\Easy%20Listening%20-%20Piano%20-%20Yanni%20-%20Nightingale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505200" y="3200401"/>
            <a:ext cx="5029200" cy="1279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KHTN 6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743200" y="609600"/>
            <a:ext cx="67056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2363" dir="20757825" algn="ctr" rotWithShape="0">
                    <a:srgbClr val="FF9900"/>
                  </a:outerShdw>
                </a:effectLst>
                <a:latin typeface="VNI-Times"/>
              </a:rPr>
              <a:t>TRÖÔØNG THCS  HỒNG AN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962400" y="54864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Giáo viên: Trần Hữu Thanh Thủy</a:t>
            </a:r>
          </a:p>
        </p:txBody>
      </p:sp>
      <p:pic>
        <p:nvPicPr>
          <p:cNvPr id="2054" name="Picture 8" descr="Copy (6) of at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Copy (6) of ato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49530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791200" y="2057400"/>
            <a:ext cx="685800" cy="4572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8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638800" y="2286000"/>
            <a:ext cx="1066800" cy="2286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8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410200" y="2438400"/>
            <a:ext cx="1600200" cy="15240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800" b="1">
              <a:solidFill>
                <a:srgbClr val="FF33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 animBg="1"/>
      <p:bldP spid="6149" grpId="0" animBg="1"/>
      <p:bldP spid="6150" grpId="0" animBg="1"/>
      <p:bldP spid="6150" grpId="1" animBg="1"/>
      <p:bldP spid="6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560" y="127473"/>
            <a:ext cx="1177347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29920" algn="l"/>
              </a:tabLst>
            </a:pP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93370" algn="l"/>
                <a:tab pos="540385" algn="l"/>
              </a:tabLst>
            </a:pP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A.thước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B. gang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C.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D.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63880" algn="l"/>
              </a:tabLst>
            </a:pP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160270" algn="l"/>
                <a:tab pos="3599815" algn="l"/>
                <a:tab pos="5039995" algn="l"/>
              </a:tabLst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</a:t>
            </a:r>
            <a:r>
              <a:rPr lang="en-US" sz="2400" b="1" baseline="30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B. m                       C. kg                       D. </a:t>
            </a:r>
            <a:r>
              <a:rPr lang="en-US" sz="24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60" y="533334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A.thước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776" y="1318972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86603" y="1996548"/>
            <a:ext cx="11804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6036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563" algn="l"/>
              </a:tabLst>
            </a:pP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563" algn="l"/>
              </a:tabLst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9" y="2410885"/>
            <a:ext cx="11522523" cy="19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5409" y="4541089"/>
            <a:ext cx="103448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2160588" algn="l"/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2160588" algn="l"/>
                <a:tab pos="3600450" algn="l"/>
                <a:tab pos="5040313" algn="l"/>
              </a:tabLst>
            </a:pP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GHĐ 10cm ; ĐCNN 0 cm	            B. GHĐ 10cm ; ĐCNN 1cm.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2160588" algn="l"/>
                <a:tab pos="3600450" algn="l"/>
                <a:tab pos="5040313" algn="l"/>
              </a:tabLst>
            </a:pPr>
            <a:r>
              <a:rPr kumimoji="0" lang="fr-FR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GHĐ 10cm ; ĐCNN 0,5cm.                           D. GHĐ 10cm ; ĐCNN 1mm.</a:t>
            </a:r>
            <a:endParaRPr kumimoji="0" lang="fr-FR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5409" y="4910421"/>
            <a:ext cx="4118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GHĐ 10cm ; ĐCNN 0,5cm.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30" y="0"/>
            <a:ext cx="10263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 algn="just">
              <a:spcBef>
                <a:spcPts val="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Cho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>
              <a:spcAft>
                <a:spcPts val="0"/>
              </a:spcAft>
              <a:tabLst>
                <a:tab pos="629920" algn="l"/>
              </a:tabLst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>
              <a:spcAft>
                <a:spcPts val="0"/>
              </a:spcAft>
              <a:tabLst>
                <a:tab pos="629920" algn="l"/>
              </a:tabLst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>
              <a:spcAft>
                <a:spcPts val="0"/>
              </a:spcAft>
              <a:tabLst>
                <a:tab pos="629920" algn="l"/>
              </a:tabLst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>
              <a:spcAft>
                <a:spcPts val="0"/>
              </a:spcAft>
              <a:tabLst>
                <a:tab pos="629920" algn="l"/>
              </a:tabLst>
            </a:pP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A. (2), (1), (3).         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(2), (1).             C. (1), (2), (3).        D. (2), (3), (1).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2cm ở 0</a:t>
            </a:r>
            <a:r>
              <a:rPr lang="en-US" sz="2400" b="1" baseline="30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22cm ở 100</a:t>
            </a:r>
            <a:r>
              <a:rPr lang="en-US" sz="2400" b="1" baseline="30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4.4)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8cm?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escription: Chiều dài của phần thủy ngân trong nhiệt kế là 2cm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58" y="2973593"/>
            <a:ext cx="1991341" cy="336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83771" y="3188420"/>
            <a:ext cx="492746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160270" algn="l"/>
                <a:tab pos="3599815" algn="l"/>
                <a:tab pos="5039995" algn="l"/>
              </a:tabLst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8 cm                B.30cm                    C. 18 cm              D. 25cm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281" y="1847039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(2), (1), (3).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6673" y="3210559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B.30cm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03" y="676376"/>
            <a:ext cx="9316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40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0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30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..........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en-US" sz="40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15000"/>
              </a:lnSpc>
              <a:tabLst>
                <a:tab pos="540385" algn="l"/>
              </a:tabLst>
            </a:pP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15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endParaRPr lang="en-US" sz="40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15000"/>
              </a:lnSpc>
              <a:tabLst>
                <a:tab pos="540385" algn="l"/>
              </a:tabLst>
            </a:pPr>
            <a:endParaRPr lang="en-US" sz="40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15000"/>
              </a:lnSpc>
              <a:tabLst>
                <a:tab pos="540385" algn="l"/>
              </a:tabLst>
            </a:pP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1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miligiây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…………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2906" y="1384263"/>
            <a:ext cx="875731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1/2    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0,5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endParaRPr lang="en-US" sz="4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1/4      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0,25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endParaRPr lang="en-US" sz="4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miligiây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1/1000    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0,001 </a:t>
            </a:r>
            <a:r>
              <a:rPr lang="en-US" sz="4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68338,1176245249,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Easy Listening - Piano - Yanni - Nightingal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3772">
            <a:off x="9348789" y="5281613"/>
            <a:ext cx="1000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3" descr="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286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4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5" descr="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429000"/>
            <a:ext cx="847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7315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sức khỏe quý thầy cô và các em </a:t>
            </a:r>
          </a:p>
        </p:txBody>
      </p:sp>
    </p:spTree>
    <p:extLst>
      <p:ext uri="{BB962C8B-B14F-4D97-AF65-F5344CB8AC3E}">
        <p14:creationId xmlns:p14="http://schemas.microsoft.com/office/powerpoint/2010/main" val="344239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2068" y="0"/>
            <a:ext cx="4146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vi-VN" sz="2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BÀI 4 : ĐO NHIỆT ĐỘ(3 tiết)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9332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01838" y="461665"/>
            <a:ext cx="0" cy="63963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91" y="677677"/>
            <a:ext cx="2849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Thang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Celsius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4329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47687"/>
            <a:ext cx="3035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6600"/>
                </a:solidFill>
                <a:latin typeface="+mj-lt"/>
              </a:rPr>
              <a:t>IV. Đo nhiệt độ cơ thể</a:t>
            </a:r>
            <a:endParaRPr lang="en-US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1838" y="4616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 smtClean="0">
                <a:solidFill>
                  <a:srgbClr val="0000CC"/>
                </a:solidFill>
                <a:latin typeface="+mj-lt"/>
              </a:rPr>
              <a:t>Dùng nhiệt kế y tế để thảo luận về cách đo nhiệt độ cơ thể</a:t>
            </a:r>
          </a:p>
          <a:p>
            <a:endParaRPr lang="vi-VN" sz="2400" b="1" i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7" y="1661994"/>
            <a:ext cx="6035250" cy="2708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410" y="1835111"/>
            <a:ext cx="5598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+mj-lt"/>
              </a:rPr>
              <a:t>- Đầu tiên, vẩy mạnh cho thủy ngân tụt xuống vạch thấp nhất (vạch 35 – hình 4.3).</a:t>
            </a:r>
          </a:p>
          <a:p>
            <a:r>
              <a:rPr lang="vi-VN" sz="2400" b="1" dirty="0" smtClean="0">
                <a:latin typeface="+mj-lt"/>
              </a:rPr>
              <a:t>- Dùng bông và cồn y tế làm sạch nhiệt kế.</a:t>
            </a:r>
          </a:p>
          <a:p>
            <a:r>
              <a:rPr lang="vi-VN" sz="2400" b="1" dirty="0" smtClean="0">
                <a:latin typeface="+mj-lt"/>
              </a:rPr>
              <a:t>- Đặt nhiệt kế vào nách, kẹp cánh tay lại để giữ nhiệt kế</a:t>
            </a:r>
          </a:p>
          <a:p>
            <a:r>
              <a:rPr lang="vi-VN" sz="2400" b="1" dirty="0" smtClean="0">
                <a:latin typeface="+mj-lt"/>
              </a:rPr>
              <a:t>- Sau khoảng 3 phút, lấy nhiệt kế ra và đọc nhiệt độ.</a:t>
            </a:r>
          </a:p>
          <a:p>
            <a:r>
              <a:rPr lang="vi-VN" sz="2400" b="1" dirty="0" smtClean="0">
                <a:latin typeface="+mj-lt"/>
              </a:rPr>
              <a:t>- Đọc theo phần chất lỏng nhiệt kế tương ứng với vạch chia gần nhất trên thang nhiệt độ, đặt mắt nhìn vuông góc với mặt số.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2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6280" y="255758"/>
            <a:ext cx="894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47" y="717423"/>
            <a:ext cx="6236928" cy="3470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6727" y="44477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mắt nhìn theo hướng vuông góc với mặt số và đọc vạch chia gần nhất với phần chất lỏng trong nhiệt kế.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3248" y="394256"/>
            <a:ext cx="5929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 smtClean="0">
                <a:solidFill>
                  <a:srgbClr val="006600"/>
                </a:solidFill>
                <a:effectLst/>
                <a:latin typeface="+mj-lt"/>
              </a:rPr>
              <a:t> Dùng nhiệt kế y tế để đo nhiệt độ cơ thể em</a:t>
            </a:r>
            <a:endParaRPr lang="en-US" sz="2400" b="1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73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3" y="-1"/>
            <a:ext cx="8607360" cy="6802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1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C.LUYỆN TẬP 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643" y="2743199"/>
            <a:ext cx="1779048" cy="7481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354" y="843148"/>
            <a:ext cx="1779048" cy="81741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0354" y="2503714"/>
            <a:ext cx="1779048" cy="9876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0354" y="4334492"/>
            <a:ext cx="1779048" cy="9381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90433" y="686788"/>
            <a:ext cx="3348570" cy="12132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0433" y="2233291"/>
            <a:ext cx="3348570" cy="13768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90433" y="3943337"/>
            <a:ext cx="3348570" cy="141243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0433" y="5588807"/>
            <a:ext cx="3348570" cy="12132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174" y="122050"/>
            <a:ext cx="1168927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Tại sao bảng chia nhiệt độ của nhiệt kế thuỷ ngân thường ghi nhiệt độ từ 35</a:t>
            </a:r>
            <a:r>
              <a:rPr lang="vi-VN" sz="2400" b="1" i="1" baseline="30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đến 42</a:t>
            </a:r>
            <a:r>
              <a:rPr lang="vi-VN" sz="2400" b="1" i="1" baseline="30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C? </a:t>
            </a:r>
            <a:endParaRPr lang="en-US" sz="24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05" y="1174646"/>
            <a:ext cx="944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nhiệt độ cơ thể người chỉ nằm trong khoảng từ 35 °C đến 42 °C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7" y="1811744"/>
            <a:ext cx="9789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Nguyên tắc nào dưới đây được sử dụng để chế tạo nhiệt kế thường dùng?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805" y="2207367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805" y="2669032"/>
            <a:ext cx="6614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Dãn nở vì nhiệt của chất khí.</a:t>
            </a:r>
          </a:p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màu sắc của một vật theo nhiệt độ.</a:t>
            </a:r>
          </a:p>
          <a:p>
            <a:pPr lvl="0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Hiện tượng nóng chảy của các chất.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42915"/>
              </p:ext>
            </p:extLst>
          </p:nvPr>
        </p:nvGraphicFramePr>
        <p:xfrm>
          <a:off x="100083" y="1210942"/>
          <a:ext cx="5754807" cy="2852928"/>
        </p:xfrm>
        <a:graphic>
          <a:graphicData uri="http://schemas.openxmlformats.org/drawingml/2006/table">
            <a:tbl>
              <a:tblPr firstRow="1" firstCol="1" bandRow="1"/>
              <a:tblGrid>
                <a:gridCol w="2579934">
                  <a:extLst>
                    <a:ext uri="{9D8B030D-6E8A-4147-A177-3AD203B41FA5}">
                      <a16:colId xmlns:a16="http://schemas.microsoft.com/office/drawing/2014/main" val="3957041673"/>
                    </a:ext>
                  </a:extLst>
                </a:gridCol>
                <a:gridCol w="3174873">
                  <a:extLst>
                    <a:ext uri="{9D8B030D-6E8A-4147-A177-3AD203B41FA5}">
                      <a16:colId xmlns:a16="http://schemas.microsoft.com/office/drawing/2014/main" val="462103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nhiệt kế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Thang nhiệt độ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649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hiệt kế </a:t>
                      </a: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tế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35</a:t>
                      </a:r>
                      <a:r>
                        <a:rPr lang="vi-VN" sz="2400" b="1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đến 42</a:t>
                      </a:r>
                      <a:r>
                        <a:rPr lang="vi-VN" sz="2400" b="1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2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 kế </a:t>
                      </a: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ượu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-30</a:t>
                      </a:r>
                      <a:r>
                        <a:rPr lang="vi-VN" sz="2400" b="1" baseline="30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đến 60</a:t>
                      </a:r>
                      <a:r>
                        <a:rPr lang="vi-VN" sz="2400" b="1" baseline="30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2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 kế kim loại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 0</a:t>
                      </a:r>
                      <a:r>
                        <a:rPr lang="vi-VN" sz="2400" b="1" baseline="30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đến 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2400" b="1" baseline="30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804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hiệt kế </a:t>
                      </a:r>
                      <a:r>
                        <a:rPr lang="en-US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b="1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huỷ ngân</a:t>
                      </a:r>
                      <a:endParaRPr lang="en-US" sz="2400" b="1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-10</a:t>
                      </a:r>
                      <a:r>
                        <a:rPr lang="vi-VN" sz="2400" b="1" baseline="30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đến 110</a:t>
                      </a:r>
                      <a:r>
                        <a:rPr lang="vi-VN" sz="2400" b="1" baseline="3000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sz="24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63955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54890" y="1067746"/>
            <a:ext cx="61737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b,Nước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c,Không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d,Bàn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83" y="212510"/>
            <a:ext cx="6696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5703" y="106774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2400" b="1" dirty="0">
              <a:solidFill>
                <a:srgbClr val="A8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8459" y="1390911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en-US" sz="2400" b="1" dirty="0">
              <a:solidFill>
                <a:srgbClr val="A8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75345" y="1780977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altLang="en-US" sz="2400" b="1" dirty="0">
              <a:solidFill>
                <a:srgbClr val="A818A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5072" y="2160754"/>
            <a:ext cx="250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A818A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A8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9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18" y="159939"/>
            <a:ext cx="221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D.VẬN DỤNG 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517" y="621604"/>
            <a:ext cx="1180756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2400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9" y="1716372"/>
            <a:ext cx="11627923" cy="308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69" y="1563400"/>
            <a:ext cx="11494744" cy="38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095" y="321534"/>
            <a:ext cx="1185990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B.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Roberval.          C.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D.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li.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tiệm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400" b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B.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C.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D.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li.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6169" y="769147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2156" y="1595729"/>
            <a:ext cx="191911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09036"/>
              </p:ext>
            </p:extLst>
          </p:nvPr>
        </p:nvGraphicFramePr>
        <p:xfrm>
          <a:off x="41581" y="2383506"/>
          <a:ext cx="7614812" cy="3331274"/>
        </p:xfrm>
        <a:graphic>
          <a:graphicData uri="http://schemas.openxmlformats.org/drawingml/2006/table">
            <a:tbl>
              <a:tblPr firstRow="1" firstCol="1" bandRow="1"/>
              <a:tblGrid>
                <a:gridCol w="3807406">
                  <a:extLst>
                    <a:ext uri="{9D8B030D-6E8A-4147-A177-3AD203B41FA5}">
                      <a16:colId xmlns:a16="http://schemas.microsoft.com/office/drawing/2014/main" val="3724334505"/>
                    </a:ext>
                  </a:extLst>
                </a:gridCol>
                <a:gridCol w="3807406">
                  <a:extLst>
                    <a:ext uri="{9D8B030D-6E8A-4147-A177-3AD203B41FA5}">
                      <a16:colId xmlns:a16="http://schemas.microsoft.com/office/drawing/2014/main" val="2241011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GHĐ, ĐCNN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3600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600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576888"/>
                  </a:ext>
                </a:extLst>
              </a:tr>
            </a:tbl>
          </a:graphicData>
        </a:graphic>
      </p:graphicFrame>
      <p:pic>
        <p:nvPicPr>
          <p:cNvPr id="2049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94" y="2560407"/>
            <a:ext cx="2360636" cy="30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67725" y="4814799"/>
            <a:ext cx="521008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GHĐ: 10kg;  ĐCNN: 0,25kg;  m = 2kg</a:t>
            </a:r>
            <a:endPara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1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881</Words>
  <Application>Microsoft Office PowerPoint</Application>
  <PresentationFormat>Widescreen</PresentationFormat>
  <Paragraphs>88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2022-09-23T06:57:21Z</dcterms:created>
  <dcterms:modified xsi:type="dcterms:W3CDTF">2022-09-23T08:03:03Z</dcterms:modified>
</cp:coreProperties>
</file>