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sldIdLst>
    <p:sldId id="275" r:id="rId3"/>
    <p:sldId id="268" r:id="rId4"/>
    <p:sldId id="276" r:id="rId5"/>
    <p:sldId id="277" r:id="rId6"/>
    <p:sldId id="291" r:id="rId7"/>
    <p:sldId id="292" r:id="rId8"/>
    <p:sldId id="293" r:id="rId9"/>
    <p:sldId id="278" r:id="rId10"/>
    <p:sldId id="281" r:id="rId11"/>
    <p:sldId id="294" r:id="rId12"/>
    <p:sldId id="296" r:id="rId13"/>
    <p:sldId id="295" r:id="rId14"/>
    <p:sldId id="297" r:id="rId15"/>
    <p:sldId id="298" r:id="rId16"/>
    <p:sldId id="280" r:id="rId17"/>
    <p:sldId id="299" r:id="rId18"/>
    <p:sldId id="300" r:id="rId19"/>
    <p:sldId id="301" r:id="rId20"/>
    <p:sldId id="302" r:id="rId21"/>
    <p:sldId id="303" r:id="rId22"/>
    <p:sldId id="304" r:id="rId23"/>
    <p:sldId id="306" r:id="rId24"/>
    <p:sldId id="307" r:id="rId25"/>
    <p:sldId id="308" r:id="rId26"/>
    <p:sldId id="309" r:id="rId27"/>
    <p:sldId id="310" r:id="rId28"/>
    <p:sldId id="305" r:id="rId29"/>
    <p:sldId id="312" r:id="rId30"/>
    <p:sldId id="283" r:id="rId31"/>
    <p:sldId id="311" r:id="rId32"/>
    <p:sldId id="313" r:id="rId33"/>
    <p:sldId id="314" r:id="rId34"/>
    <p:sldId id="318" r:id="rId35"/>
    <p:sldId id="317" r:id="rId36"/>
    <p:sldId id="315" r:id="rId37"/>
    <p:sldId id="316" r:id="rId38"/>
    <p:sldId id="319" r:id="rId39"/>
    <p:sldId id="320" r:id="rId40"/>
    <p:sldId id="285" r:id="rId41"/>
    <p:sldId id="321" r:id="rId42"/>
    <p:sldId id="286" r:id="rId43"/>
    <p:sldId id="287" r:id="rId44"/>
    <p:sldId id="288" r:id="rId45"/>
    <p:sldId id="29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2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4336"/>
    <a:srgbClr val="B131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971" autoAdjust="0"/>
  </p:normalViewPr>
  <p:slideViewPr>
    <p:cSldViewPr snapToGrid="0">
      <p:cViewPr>
        <p:scale>
          <a:sx n="53" d="100"/>
          <a:sy n="53" d="100"/>
        </p:scale>
        <p:origin x="891"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770EF-F83C-41A9-B963-CD28D652117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C767C-F4CB-437F-98CB-A6CB3F770396}" type="slidenum">
              <a:rPr lang="en-US" smtClean="0"/>
              <a:t>‹#›</a:t>
            </a:fld>
            <a:endParaRPr lang="en-US"/>
          </a:p>
        </p:txBody>
      </p:sp>
    </p:spTree>
    <p:extLst>
      <p:ext uri="{BB962C8B-B14F-4D97-AF65-F5344CB8AC3E}">
        <p14:creationId xmlns:p14="http://schemas.microsoft.com/office/powerpoint/2010/main" val="362031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01CC767C-F4CB-437F-98CB-A6CB3F770396}" type="slidenum">
              <a:rPr lang="en-US" smtClean="0"/>
              <a:t>2</a:t>
            </a:fld>
            <a:endParaRPr lang="en-US"/>
          </a:p>
        </p:txBody>
      </p:sp>
    </p:spTree>
    <p:extLst>
      <p:ext uri="{BB962C8B-B14F-4D97-AF65-F5344CB8AC3E}">
        <p14:creationId xmlns:p14="http://schemas.microsoft.com/office/powerpoint/2010/main" val="408480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C767C-F4CB-437F-98CB-A6CB3F770396}" type="slidenum">
              <a:rPr lang="en-US" smtClean="0"/>
              <a:t>6</a:t>
            </a:fld>
            <a:endParaRPr lang="en-US"/>
          </a:p>
        </p:txBody>
      </p:sp>
    </p:spTree>
    <p:extLst>
      <p:ext uri="{BB962C8B-B14F-4D97-AF65-F5344CB8AC3E}">
        <p14:creationId xmlns:p14="http://schemas.microsoft.com/office/powerpoint/2010/main" val="279752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C767C-F4CB-437F-98CB-A6CB3F770396}" type="slidenum">
              <a:rPr lang="en-US" smtClean="0"/>
              <a:t>10</a:t>
            </a:fld>
            <a:endParaRPr lang="en-US"/>
          </a:p>
        </p:txBody>
      </p:sp>
    </p:spTree>
    <p:extLst>
      <p:ext uri="{BB962C8B-B14F-4D97-AF65-F5344CB8AC3E}">
        <p14:creationId xmlns:p14="http://schemas.microsoft.com/office/powerpoint/2010/main" val="73836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C767C-F4CB-437F-98CB-A6CB3F770396}" type="slidenum">
              <a:rPr lang="en-US" smtClean="0"/>
              <a:t>12</a:t>
            </a:fld>
            <a:endParaRPr lang="en-US"/>
          </a:p>
        </p:txBody>
      </p:sp>
    </p:spTree>
    <p:extLst>
      <p:ext uri="{BB962C8B-B14F-4D97-AF65-F5344CB8AC3E}">
        <p14:creationId xmlns:p14="http://schemas.microsoft.com/office/powerpoint/2010/main" val="42597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C767C-F4CB-437F-98CB-A6CB3F770396}" type="slidenum">
              <a:rPr lang="en-US" smtClean="0"/>
              <a:t>16</a:t>
            </a:fld>
            <a:endParaRPr lang="en-US"/>
          </a:p>
        </p:txBody>
      </p:sp>
    </p:spTree>
    <p:extLst>
      <p:ext uri="{BB962C8B-B14F-4D97-AF65-F5344CB8AC3E}">
        <p14:creationId xmlns:p14="http://schemas.microsoft.com/office/powerpoint/2010/main" val="3172836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A2214D-F2BC-48EC-9124-E01968040E2B}"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26896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214D-F2BC-48EC-9124-E01968040E2B}"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53001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214D-F2BC-48EC-9124-E01968040E2B}"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180455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A291F16-60D2-BE4D-8D42-1D2F1D761615}"/>
              </a:ext>
            </a:extLst>
          </p:cNvPr>
          <p:cNvPicPr>
            <a:picLocks noChangeAspect="1"/>
          </p:cNvPicPr>
          <p:nvPr userDrawn="1"/>
        </p:nvPicPr>
        <p:blipFill>
          <a:blip r:embed="rId2"/>
          <a:stretch>
            <a:fillRect/>
          </a:stretch>
        </p:blipFill>
        <p:spPr>
          <a:xfrm>
            <a:off x="0" y="0"/>
            <a:ext cx="12192000" cy="6855066"/>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5C48A5DC-4850-054D-841D-C14E4948B894}"/>
              </a:ext>
            </a:extLst>
          </p:cNvPr>
          <p:cNvPicPr>
            <a:picLocks noChangeAspect="1"/>
          </p:cNvPicPr>
          <p:nvPr userDrawn="1"/>
        </p:nvPicPr>
        <p:blipFill>
          <a:blip r:embed="rId3"/>
          <a:stretch>
            <a:fillRect/>
          </a:stretch>
        </p:blipFill>
        <p:spPr>
          <a:xfrm>
            <a:off x="11351748" y="6549866"/>
            <a:ext cx="712568" cy="272453"/>
          </a:xfrm>
          <a:prstGeom prst="rect">
            <a:avLst/>
          </a:prstGeom>
          <a:effectLst>
            <a:outerShdw blurRad="50800" dist="38100" dir="2700000" algn="tl" rotWithShape="0">
              <a:prstClr val="black">
                <a:alpha val="40000"/>
              </a:prstClr>
            </a:outerShdw>
          </a:effectLst>
        </p:spPr>
      </p:pic>
      <p:pic>
        <p:nvPicPr>
          <p:cNvPr id="8" name="Picture 7">
            <a:hlinkClick r:id="" action="ppaction://hlinkshowjump?jump=firstslide"/>
            <a:extLst>
              <a:ext uri="{FF2B5EF4-FFF2-40B4-BE49-F238E27FC236}">
                <a16:creationId xmlns:a16="http://schemas.microsoft.com/office/drawing/2014/main" id="{8CE37AB6-42E6-F74E-B7B4-0A818120FF2A}"/>
              </a:ext>
            </a:extLst>
          </p:cNvPr>
          <p:cNvPicPr>
            <a:picLocks noChangeAspect="1"/>
          </p:cNvPicPr>
          <p:nvPr userDrawn="1"/>
        </p:nvPicPr>
        <p:blipFill>
          <a:blip r:embed="rId4"/>
          <a:stretch>
            <a:fillRect/>
          </a:stretch>
        </p:blipFill>
        <p:spPr>
          <a:xfrm>
            <a:off x="5743075" y="6325678"/>
            <a:ext cx="705852"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BC80C2AA-6183-B549-9E34-E3B664805136}"/>
              </a:ext>
            </a:extLst>
          </p:cNvPr>
          <p:cNvPicPr>
            <a:picLocks noChangeAspect="1"/>
          </p:cNvPicPr>
          <p:nvPr userDrawn="1"/>
        </p:nvPicPr>
        <p:blipFill>
          <a:blip r:embed="rId5"/>
          <a:stretch>
            <a:fillRect/>
          </a:stretch>
        </p:blipFill>
        <p:spPr>
          <a:xfrm>
            <a:off x="6463795" y="6586742"/>
            <a:ext cx="169220"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AF925C44-41A0-1645-80AB-C78D89D06213}"/>
              </a:ext>
            </a:extLst>
          </p:cNvPr>
          <p:cNvPicPr>
            <a:picLocks noChangeAspect="1"/>
          </p:cNvPicPr>
          <p:nvPr userDrawn="1"/>
        </p:nvPicPr>
        <p:blipFill>
          <a:blip r:embed="rId5"/>
          <a:stretch>
            <a:fillRect/>
          </a:stretch>
        </p:blipFill>
        <p:spPr>
          <a:xfrm rot="10800000">
            <a:off x="5558987" y="6586742"/>
            <a:ext cx="169220" cy="191883"/>
          </a:xfrm>
          <a:prstGeom prst="rect">
            <a:avLst/>
          </a:prstGeom>
          <a:effectLst>
            <a:outerShdw blurRad="50800" dist="38100" dir="8100000" algn="tr" rotWithShape="0">
              <a:prstClr val="black">
                <a:alpha val="40000"/>
              </a:prstClr>
            </a:outerShdw>
          </a:effectLst>
        </p:spPr>
      </p:pic>
      <p:pic>
        <p:nvPicPr>
          <p:cNvPr id="18" name="Picture 17">
            <a:extLst>
              <a:ext uri="{FF2B5EF4-FFF2-40B4-BE49-F238E27FC236}">
                <a16:creationId xmlns:a16="http://schemas.microsoft.com/office/drawing/2014/main" id="{BCEC4D34-5C0D-A247-B0E6-0132545A151E}"/>
              </a:ext>
            </a:extLst>
          </p:cNvPr>
          <p:cNvPicPr>
            <a:picLocks noChangeAspect="1"/>
          </p:cNvPicPr>
          <p:nvPr userDrawn="1"/>
        </p:nvPicPr>
        <p:blipFill>
          <a:blip r:embed="rId6"/>
          <a:stretch>
            <a:fillRect/>
          </a:stretch>
        </p:blipFill>
        <p:spPr>
          <a:xfrm>
            <a:off x="153423" y="6421416"/>
            <a:ext cx="2941661" cy="522532"/>
          </a:xfrm>
          <a:prstGeom prst="rect">
            <a:avLst/>
          </a:prstGeom>
        </p:spPr>
      </p:pic>
      <p:sp>
        <p:nvSpPr>
          <p:cNvPr id="2" name="TextBox 9">
            <a:extLst>
              <a:ext uri="{FF2B5EF4-FFF2-40B4-BE49-F238E27FC236}">
                <a16:creationId xmlns:a16="http://schemas.microsoft.com/office/drawing/2014/main" id="{867E19BB-6E0B-2299-910F-DA98875EFB3F}"/>
              </a:ext>
            </a:extLst>
          </p:cNvPr>
          <p:cNvSpPr txBox="1"/>
          <p:nvPr userDrawn="1"/>
        </p:nvSpPr>
        <p:spPr>
          <a:xfrm>
            <a:off x="153423" y="2"/>
            <a:ext cx="700833"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Unit 5</a:t>
            </a:r>
          </a:p>
        </p:txBody>
      </p:sp>
      <p:sp>
        <p:nvSpPr>
          <p:cNvPr id="3" name="TextBox 9">
            <a:extLst>
              <a:ext uri="{FF2B5EF4-FFF2-40B4-BE49-F238E27FC236}">
                <a16:creationId xmlns:a16="http://schemas.microsoft.com/office/drawing/2014/main" id="{C2B353DD-0B51-72AB-09D5-097E81DB6330}"/>
              </a:ext>
            </a:extLst>
          </p:cNvPr>
          <p:cNvSpPr txBox="1"/>
          <p:nvPr userDrawn="1"/>
        </p:nvSpPr>
        <p:spPr>
          <a:xfrm>
            <a:off x="11089369" y="-1"/>
            <a:ext cx="974947"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Lesson 5f</a:t>
            </a:r>
          </a:p>
        </p:txBody>
      </p:sp>
    </p:spTree>
    <p:extLst>
      <p:ext uri="{BB962C8B-B14F-4D97-AF65-F5344CB8AC3E}">
        <p14:creationId xmlns:p14="http://schemas.microsoft.com/office/powerpoint/2010/main" val="1516015129"/>
      </p:ext>
    </p:extLst>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AB79FA-3F64-CB4B-B48D-9BD1D031CDC2}"/>
              </a:ext>
            </a:extLst>
          </p:cNvPr>
          <p:cNvPicPr>
            <a:picLocks noChangeAspect="1"/>
          </p:cNvPicPr>
          <p:nvPr userDrawn="1"/>
        </p:nvPicPr>
        <p:blipFill>
          <a:blip r:embed="rId2"/>
          <a:stretch>
            <a:fillRect/>
          </a:stretch>
        </p:blipFill>
        <p:spPr>
          <a:xfrm>
            <a:off x="0" y="0"/>
            <a:ext cx="12192000" cy="6855066"/>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5C48A5DC-4850-054D-841D-C14E4948B894}"/>
              </a:ext>
            </a:extLst>
          </p:cNvPr>
          <p:cNvPicPr>
            <a:picLocks noChangeAspect="1"/>
          </p:cNvPicPr>
          <p:nvPr userDrawn="1"/>
        </p:nvPicPr>
        <p:blipFill>
          <a:blip r:embed="rId3"/>
          <a:stretch>
            <a:fillRect/>
          </a:stretch>
        </p:blipFill>
        <p:spPr>
          <a:xfrm>
            <a:off x="11351748" y="6549866"/>
            <a:ext cx="712568" cy="272453"/>
          </a:xfrm>
          <a:prstGeom prst="rect">
            <a:avLst/>
          </a:prstGeom>
          <a:effectLst>
            <a:outerShdw blurRad="50800" dist="38100" dir="2700000" algn="tl" rotWithShape="0">
              <a:prstClr val="black">
                <a:alpha val="40000"/>
              </a:prstClr>
            </a:outerShdw>
          </a:effectLst>
        </p:spPr>
      </p:pic>
      <p:pic>
        <p:nvPicPr>
          <p:cNvPr id="16" name="Picture 15">
            <a:hlinkClick r:id="" action="ppaction://hlinkshowjump?jump=firstslide"/>
            <a:extLst>
              <a:ext uri="{FF2B5EF4-FFF2-40B4-BE49-F238E27FC236}">
                <a16:creationId xmlns:a16="http://schemas.microsoft.com/office/drawing/2014/main" id="{8AD96D44-1704-8540-93E5-16F541ACCC0A}"/>
              </a:ext>
            </a:extLst>
          </p:cNvPr>
          <p:cNvPicPr>
            <a:picLocks noChangeAspect="1"/>
          </p:cNvPicPr>
          <p:nvPr userDrawn="1"/>
        </p:nvPicPr>
        <p:blipFill>
          <a:blip r:embed="rId4"/>
          <a:stretch>
            <a:fillRect/>
          </a:stretch>
        </p:blipFill>
        <p:spPr>
          <a:xfrm>
            <a:off x="5743075" y="6325678"/>
            <a:ext cx="705852" cy="529389"/>
          </a:xfrm>
          <a:prstGeom prst="rect">
            <a:avLst/>
          </a:prstGeom>
          <a:effectLst>
            <a:outerShdw blurRad="50800" dist="38100" dir="8100000" algn="tr" rotWithShape="0">
              <a:prstClr val="black">
                <a:alpha val="40000"/>
              </a:prstClr>
            </a:outerShdw>
          </a:effectLst>
        </p:spPr>
      </p:pic>
      <p:pic>
        <p:nvPicPr>
          <p:cNvPr id="17" name="Picture 16">
            <a:hlinkClick r:id="" action="ppaction://hlinkshowjump?jump=nextslide"/>
            <a:extLst>
              <a:ext uri="{FF2B5EF4-FFF2-40B4-BE49-F238E27FC236}">
                <a16:creationId xmlns:a16="http://schemas.microsoft.com/office/drawing/2014/main" id="{499AFCBA-5E24-7842-8A7E-75D677787B98}"/>
              </a:ext>
            </a:extLst>
          </p:cNvPr>
          <p:cNvPicPr>
            <a:picLocks noChangeAspect="1"/>
          </p:cNvPicPr>
          <p:nvPr userDrawn="1"/>
        </p:nvPicPr>
        <p:blipFill>
          <a:blip r:embed="rId5"/>
          <a:stretch>
            <a:fillRect/>
          </a:stretch>
        </p:blipFill>
        <p:spPr>
          <a:xfrm>
            <a:off x="6463795" y="6586742"/>
            <a:ext cx="169220" cy="191883"/>
          </a:xfrm>
          <a:prstGeom prst="rect">
            <a:avLst/>
          </a:prstGeom>
          <a:effectLst>
            <a:outerShdw blurRad="50800" dist="38100" dir="8100000" algn="tr" rotWithShape="0">
              <a:prstClr val="black">
                <a:alpha val="40000"/>
              </a:prstClr>
            </a:outerShdw>
          </a:effectLst>
        </p:spPr>
      </p:pic>
      <p:pic>
        <p:nvPicPr>
          <p:cNvPr id="18" name="Picture 17">
            <a:hlinkClick r:id="" action="ppaction://hlinkshowjump?jump=previousslide"/>
            <a:extLst>
              <a:ext uri="{FF2B5EF4-FFF2-40B4-BE49-F238E27FC236}">
                <a16:creationId xmlns:a16="http://schemas.microsoft.com/office/drawing/2014/main" id="{65249790-DE0A-B649-9880-C4B108532812}"/>
              </a:ext>
            </a:extLst>
          </p:cNvPr>
          <p:cNvPicPr>
            <a:picLocks noChangeAspect="1"/>
          </p:cNvPicPr>
          <p:nvPr userDrawn="1"/>
        </p:nvPicPr>
        <p:blipFill>
          <a:blip r:embed="rId5"/>
          <a:stretch>
            <a:fillRect/>
          </a:stretch>
        </p:blipFill>
        <p:spPr>
          <a:xfrm rot="10800000">
            <a:off x="5558987" y="6586742"/>
            <a:ext cx="169220" cy="191883"/>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2605DC4D-802B-1E4E-92C3-EBCFD64330BA}"/>
              </a:ext>
            </a:extLst>
          </p:cNvPr>
          <p:cNvPicPr>
            <a:picLocks noChangeAspect="1"/>
          </p:cNvPicPr>
          <p:nvPr userDrawn="1"/>
        </p:nvPicPr>
        <p:blipFill>
          <a:blip r:embed="rId6"/>
          <a:stretch>
            <a:fillRect/>
          </a:stretch>
        </p:blipFill>
        <p:spPr>
          <a:xfrm>
            <a:off x="153423" y="6421416"/>
            <a:ext cx="2941661" cy="522532"/>
          </a:xfrm>
          <a:prstGeom prst="rect">
            <a:avLst/>
          </a:prstGeom>
        </p:spPr>
      </p:pic>
      <p:sp>
        <p:nvSpPr>
          <p:cNvPr id="12" name="TextBox 9">
            <a:extLst>
              <a:ext uri="{FF2B5EF4-FFF2-40B4-BE49-F238E27FC236}">
                <a16:creationId xmlns:a16="http://schemas.microsoft.com/office/drawing/2014/main" id="{7C1779EA-D06B-284E-9192-FBDDC8E474AA}"/>
              </a:ext>
            </a:extLst>
          </p:cNvPr>
          <p:cNvSpPr txBox="1"/>
          <p:nvPr userDrawn="1"/>
        </p:nvSpPr>
        <p:spPr>
          <a:xfrm>
            <a:off x="153423" y="2"/>
            <a:ext cx="700833"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Unit 5</a:t>
            </a:r>
          </a:p>
        </p:txBody>
      </p:sp>
      <p:sp>
        <p:nvSpPr>
          <p:cNvPr id="2" name="TextBox 9">
            <a:extLst>
              <a:ext uri="{FF2B5EF4-FFF2-40B4-BE49-F238E27FC236}">
                <a16:creationId xmlns:a16="http://schemas.microsoft.com/office/drawing/2014/main" id="{775D140E-5167-964D-F18E-4A089B2DF960}"/>
              </a:ext>
            </a:extLst>
          </p:cNvPr>
          <p:cNvSpPr txBox="1"/>
          <p:nvPr userDrawn="1"/>
        </p:nvSpPr>
        <p:spPr>
          <a:xfrm>
            <a:off x="11089369" y="-1"/>
            <a:ext cx="974947"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Lesson 5f</a:t>
            </a:r>
          </a:p>
        </p:txBody>
      </p:sp>
    </p:spTree>
    <p:extLst>
      <p:ext uri="{BB962C8B-B14F-4D97-AF65-F5344CB8AC3E}">
        <p14:creationId xmlns:p14="http://schemas.microsoft.com/office/powerpoint/2010/main" val="3176190522"/>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214D-F2BC-48EC-9124-E01968040E2B}"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151630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A2214D-F2BC-48EC-9124-E01968040E2B}"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5494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A2214D-F2BC-48EC-9124-E01968040E2B}"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228112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A2214D-F2BC-48EC-9124-E01968040E2B}"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79345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A2214D-F2BC-48EC-9124-E01968040E2B}"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149268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2214D-F2BC-48EC-9124-E01968040E2B}"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234500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A2214D-F2BC-48EC-9124-E01968040E2B}"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237514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A2214D-F2BC-48EC-9124-E01968040E2B}"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94496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2214D-F2BC-48EC-9124-E01968040E2B}"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F648D-0FFE-439B-9ECC-739C6400C5A0}" type="slidenum">
              <a:rPr lang="en-US" smtClean="0"/>
              <a:t>‹#›</a:t>
            </a:fld>
            <a:endParaRPr lang="en-US"/>
          </a:p>
        </p:txBody>
      </p:sp>
    </p:spTree>
    <p:extLst>
      <p:ext uri="{BB962C8B-B14F-4D97-AF65-F5344CB8AC3E}">
        <p14:creationId xmlns:p14="http://schemas.microsoft.com/office/powerpoint/2010/main" val="382680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smtClean="0">
                <a:solidFill>
                  <a:prstClr val="black">
                    <a:tint val="75000"/>
                  </a:prstClr>
                </a:solidFill>
              </a:rPr>
              <a:pPr defTabSz="457200"/>
              <a:t>8/3/2023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036870557"/>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9.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1096" y="-236538"/>
            <a:ext cx="13054191" cy="7331075"/>
          </a:xfrm>
          <a:prstGeom prst="rect">
            <a:avLst/>
          </a:prstGeom>
        </p:spPr>
      </p:pic>
      <p:sp>
        <p:nvSpPr>
          <p:cNvPr id="2" name="Rectangle 1">
            <a:extLst>
              <a:ext uri="{FF2B5EF4-FFF2-40B4-BE49-F238E27FC236}">
                <a16:creationId xmlns:a16="http://schemas.microsoft.com/office/drawing/2014/main" id="{2CA15701-A5A7-49BC-9449-C5C23784A3A1}"/>
              </a:ext>
            </a:extLst>
          </p:cNvPr>
          <p:cNvSpPr/>
          <p:nvPr/>
        </p:nvSpPr>
        <p:spPr>
          <a:xfrm>
            <a:off x="5528619" y="1905505"/>
            <a:ext cx="6096000" cy="3046988"/>
          </a:xfrm>
          <a:prstGeom prst="rect">
            <a:avLst/>
          </a:prstGeom>
        </p:spPr>
        <p:txBody>
          <a:bodyPr>
            <a:spAutoFit/>
          </a:bodyPr>
          <a:lstStyle/>
          <a:p>
            <a:pPr algn="ctr"/>
            <a:r>
              <a:rPr lang="en-US" sz="4800" b="1" dirty="0">
                <a:solidFill>
                  <a:srgbClr val="FF0000"/>
                </a:solidFill>
                <a:latin typeface="Calibri" pitchFamily="34" charset="0"/>
              </a:rPr>
              <a:t>Unit 5: London was Great!</a:t>
            </a:r>
          </a:p>
          <a:p>
            <a:pPr algn="ctr"/>
            <a:r>
              <a:rPr lang="en-US" sz="4800" b="1" dirty="0">
                <a:solidFill>
                  <a:srgbClr val="00B050"/>
                </a:solidFill>
                <a:latin typeface="Calibri" pitchFamily="34" charset="0"/>
              </a:rPr>
              <a:t>Lesson 5f: Skills</a:t>
            </a:r>
          </a:p>
          <a:p>
            <a:pPr algn="ctr"/>
            <a:r>
              <a:rPr lang="en-US" sz="4800" b="1" dirty="0">
                <a:solidFill>
                  <a:srgbClr val="0070C0"/>
                </a:solidFill>
                <a:latin typeface="Calibri" pitchFamily="34" charset="0"/>
              </a:rPr>
              <a:t>Page 97</a:t>
            </a:r>
            <a:endParaRPr lang="en-US" sz="4800" dirty="0"/>
          </a:p>
        </p:txBody>
      </p:sp>
    </p:spTree>
    <p:extLst>
      <p:ext uri="{BB962C8B-B14F-4D97-AF65-F5344CB8AC3E}">
        <p14:creationId xmlns:p14="http://schemas.microsoft.com/office/powerpoint/2010/main" val="66262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E070E8-1131-42CA-A9DE-5328CF9C6A72}"/>
              </a:ext>
            </a:extLst>
          </p:cNvPr>
          <p:cNvSpPr txBox="1"/>
          <p:nvPr/>
        </p:nvSpPr>
        <p:spPr>
          <a:xfrm>
            <a:off x="1090862" y="850232"/>
            <a:ext cx="10154653" cy="646331"/>
          </a:xfrm>
          <a:prstGeom prst="rect">
            <a:avLst/>
          </a:prstGeom>
          <a:noFill/>
        </p:spPr>
        <p:txBody>
          <a:bodyPr wrap="square" rtlCol="0">
            <a:spAutoFit/>
          </a:bodyPr>
          <a:lstStyle/>
          <a:p>
            <a:r>
              <a:rPr lang="en-US" sz="3600" dirty="0">
                <a:solidFill>
                  <a:srgbClr val="0070C0"/>
                </a:solidFill>
              </a:rPr>
              <a:t>Match the verbs with the correct noun phrase.</a:t>
            </a:r>
          </a:p>
        </p:txBody>
      </p:sp>
      <p:sp>
        <p:nvSpPr>
          <p:cNvPr id="3" name="TextBox 2">
            <a:extLst>
              <a:ext uri="{FF2B5EF4-FFF2-40B4-BE49-F238E27FC236}">
                <a16:creationId xmlns:a16="http://schemas.microsoft.com/office/drawing/2014/main" id="{D0072496-B58A-415B-85CA-DC7BC89826CB}"/>
              </a:ext>
            </a:extLst>
          </p:cNvPr>
          <p:cNvSpPr txBox="1"/>
          <p:nvPr/>
        </p:nvSpPr>
        <p:spPr>
          <a:xfrm>
            <a:off x="1973178" y="1639851"/>
            <a:ext cx="1395664" cy="646331"/>
          </a:xfrm>
          <a:prstGeom prst="rect">
            <a:avLst/>
          </a:prstGeom>
          <a:noFill/>
          <a:ln>
            <a:solidFill>
              <a:srgbClr val="BE4336"/>
            </a:solidFill>
          </a:ln>
        </p:spPr>
        <p:txBody>
          <a:bodyPr wrap="square" rtlCol="0">
            <a:spAutoFit/>
          </a:bodyPr>
          <a:lstStyle/>
          <a:p>
            <a:pPr algn="ctr"/>
            <a:r>
              <a:rPr lang="en-US" sz="3600" dirty="0"/>
              <a:t>go</a:t>
            </a:r>
          </a:p>
        </p:txBody>
      </p:sp>
      <p:sp>
        <p:nvSpPr>
          <p:cNvPr id="4" name="TextBox 3">
            <a:extLst>
              <a:ext uri="{FF2B5EF4-FFF2-40B4-BE49-F238E27FC236}">
                <a16:creationId xmlns:a16="http://schemas.microsoft.com/office/drawing/2014/main" id="{0792D84B-B798-4E8A-ABB2-494F57D14AAF}"/>
              </a:ext>
            </a:extLst>
          </p:cNvPr>
          <p:cNvSpPr txBox="1"/>
          <p:nvPr/>
        </p:nvSpPr>
        <p:spPr>
          <a:xfrm>
            <a:off x="7202907" y="2440094"/>
            <a:ext cx="2743198" cy="646331"/>
          </a:xfrm>
          <a:prstGeom prst="rect">
            <a:avLst/>
          </a:prstGeom>
          <a:noFill/>
          <a:ln>
            <a:solidFill>
              <a:srgbClr val="BE4336"/>
            </a:solidFill>
          </a:ln>
        </p:spPr>
        <p:txBody>
          <a:bodyPr wrap="square" rtlCol="0">
            <a:spAutoFit/>
          </a:bodyPr>
          <a:lstStyle/>
          <a:p>
            <a:pPr algn="ctr"/>
            <a:r>
              <a:rPr lang="en-US" sz="3600" dirty="0"/>
              <a:t>on holiday</a:t>
            </a:r>
          </a:p>
        </p:txBody>
      </p:sp>
      <p:sp>
        <p:nvSpPr>
          <p:cNvPr id="5" name="TextBox 4">
            <a:extLst>
              <a:ext uri="{FF2B5EF4-FFF2-40B4-BE49-F238E27FC236}">
                <a16:creationId xmlns:a16="http://schemas.microsoft.com/office/drawing/2014/main" id="{CE6FFCD3-88EF-4B30-B3F2-743B4CB0EDAC}"/>
              </a:ext>
            </a:extLst>
          </p:cNvPr>
          <p:cNvSpPr txBox="1"/>
          <p:nvPr/>
        </p:nvSpPr>
        <p:spPr>
          <a:xfrm>
            <a:off x="1965157" y="2489751"/>
            <a:ext cx="1395664" cy="646331"/>
          </a:xfrm>
          <a:prstGeom prst="rect">
            <a:avLst/>
          </a:prstGeom>
          <a:noFill/>
          <a:ln>
            <a:solidFill>
              <a:srgbClr val="BE4336"/>
            </a:solidFill>
          </a:ln>
        </p:spPr>
        <p:txBody>
          <a:bodyPr wrap="square" rtlCol="0">
            <a:spAutoFit/>
          </a:bodyPr>
          <a:lstStyle/>
          <a:p>
            <a:pPr algn="ctr"/>
            <a:r>
              <a:rPr lang="en-US" sz="3600" dirty="0"/>
              <a:t>take</a:t>
            </a:r>
          </a:p>
        </p:txBody>
      </p:sp>
      <p:sp>
        <p:nvSpPr>
          <p:cNvPr id="6" name="TextBox 5">
            <a:extLst>
              <a:ext uri="{FF2B5EF4-FFF2-40B4-BE49-F238E27FC236}">
                <a16:creationId xmlns:a16="http://schemas.microsoft.com/office/drawing/2014/main" id="{F3450ABA-67EA-4D83-B415-7B4462BE63FE}"/>
              </a:ext>
            </a:extLst>
          </p:cNvPr>
          <p:cNvSpPr txBox="1"/>
          <p:nvPr/>
        </p:nvSpPr>
        <p:spPr>
          <a:xfrm>
            <a:off x="7202907" y="1594931"/>
            <a:ext cx="2775284" cy="646331"/>
          </a:xfrm>
          <a:prstGeom prst="rect">
            <a:avLst/>
          </a:prstGeom>
          <a:noFill/>
          <a:ln>
            <a:solidFill>
              <a:srgbClr val="BE4336"/>
            </a:solidFill>
          </a:ln>
        </p:spPr>
        <p:txBody>
          <a:bodyPr wrap="square" rtlCol="0">
            <a:spAutoFit/>
          </a:bodyPr>
          <a:lstStyle/>
          <a:p>
            <a:pPr algn="ctr"/>
            <a:r>
              <a:rPr lang="en-US" sz="3600" dirty="0"/>
              <a:t>photos</a:t>
            </a:r>
          </a:p>
        </p:txBody>
      </p:sp>
      <p:sp>
        <p:nvSpPr>
          <p:cNvPr id="7" name="TextBox 6">
            <a:extLst>
              <a:ext uri="{FF2B5EF4-FFF2-40B4-BE49-F238E27FC236}">
                <a16:creationId xmlns:a16="http://schemas.microsoft.com/office/drawing/2014/main" id="{0FF50224-562D-4322-AD8A-B9AF738C1D4D}"/>
              </a:ext>
            </a:extLst>
          </p:cNvPr>
          <p:cNvSpPr txBox="1"/>
          <p:nvPr/>
        </p:nvSpPr>
        <p:spPr>
          <a:xfrm>
            <a:off x="1965157" y="3342116"/>
            <a:ext cx="1395664" cy="646331"/>
          </a:xfrm>
          <a:prstGeom prst="rect">
            <a:avLst/>
          </a:prstGeom>
          <a:noFill/>
          <a:ln>
            <a:solidFill>
              <a:srgbClr val="BE4336"/>
            </a:solidFill>
          </a:ln>
        </p:spPr>
        <p:txBody>
          <a:bodyPr wrap="square" rtlCol="0">
            <a:spAutoFit/>
          </a:bodyPr>
          <a:lstStyle/>
          <a:p>
            <a:pPr algn="ctr"/>
            <a:r>
              <a:rPr lang="en-US" sz="3600" dirty="0"/>
              <a:t>study</a:t>
            </a:r>
          </a:p>
        </p:txBody>
      </p:sp>
      <p:sp>
        <p:nvSpPr>
          <p:cNvPr id="8" name="TextBox 7">
            <a:extLst>
              <a:ext uri="{FF2B5EF4-FFF2-40B4-BE49-F238E27FC236}">
                <a16:creationId xmlns:a16="http://schemas.microsoft.com/office/drawing/2014/main" id="{C803BB36-6A52-439A-9B03-D981EADBF292}"/>
              </a:ext>
            </a:extLst>
          </p:cNvPr>
          <p:cNvSpPr txBox="1"/>
          <p:nvPr/>
        </p:nvSpPr>
        <p:spPr>
          <a:xfrm>
            <a:off x="7170821" y="4850074"/>
            <a:ext cx="2855497" cy="646331"/>
          </a:xfrm>
          <a:prstGeom prst="rect">
            <a:avLst/>
          </a:prstGeom>
          <a:noFill/>
          <a:ln>
            <a:solidFill>
              <a:srgbClr val="BE4336"/>
            </a:solidFill>
          </a:ln>
        </p:spPr>
        <p:txBody>
          <a:bodyPr wrap="square" rtlCol="0">
            <a:spAutoFit/>
          </a:bodyPr>
          <a:lstStyle/>
          <a:p>
            <a:pPr algn="ctr"/>
            <a:r>
              <a:rPr lang="en-US" sz="3600" dirty="0"/>
              <a:t>for an exam</a:t>
            </a:r>
          </a:p>
        </p:txBody>
      </p:sp>
      <p:sp>
        <p:nvSpPr>
          <p:cNvPr id="9" name="TextBox 8">
            <a:extLst>
              <a:ext uri="{FF2B5EF4-FFF2-40B4-BE49-F238E27FC236}">
                <a16:creationId xmlns:a16="http://schemas.microsoft.com/office/drawing/2014/main" id="{DA44FF2E-598A-4777-9AA7-13C0A5E229F6}"/>
              </a:ext>
            </a:extLst>
          </p:cNvPr>
          <p:cNvSpPr txBox="1"/>
          <p:nvPr/>
        </p:nvSpPr>
        <p:spPr>
          <a:xfrm>
            <a:off x="1965157" y="4131008"/>
            <a:ext cx="1395664" cy="646331"/>
          </a:xfrm>
          <a:prstGeom prst="rect">
            <a:avLst/>
          </a:prstGeom>
          <a:noFill/>
          <a:ln>
            <a:solidFill>
              <a:srgbClr val="BE4336"/>
            </a:solidFill>
          </a:ln>
        </p:spPr>
        <p:txBody>
          <a:bodyPr wrap="square" rtlCol="0">
            <a:spAutoFit/>
          </a:bodyPr>
          <a:lstStyle/>
          <a:p>
            <a:pPr algn="ctr"/>
            <a:r>
              <a:rPr lang="en-US" sz="3600" dirty="0"/>
              <a:t>do</a:t>
            </a:r>
          </a:p>
        </p:txBody>
      </p:sp>
      <p:sp>
        <p:nvSpPr>
          <p:cNvPr id="10" name="TextBox 9">
            <a:extLst>
              <a:ext uri="{FF2B5EF4-FFF2-40B4-BE49-F238E27FC236}">
                <a16:creationId xmlns:a16="http://schemas.microsoft.com/office/drawing/2014/main" id="{CF3A2C9E-C756-4293-8E2B-2663CD80A7A2}"/>
              </a:ext>
            </a:extLst>
          </p:cNvPr>
          <p:cNvSpPr txBox="1"/>
          <p:nvPr/>
        </p:nvSpPr>
        <p:spPr>
          <a:xfrm>
            <a:off x="7186865" y="4017433"/>
            <a:ext cx="2775284" cy="646331"/>
          </a:xfrm>
          <a:prstGeom prst="rect">
            <a:avLst/>
          </a:prstGeom>
          <a:noFill/>
          <a:ln>
            <a:solidFill>
              <a:srgbClr val="BE4336"/>
            </a:solidFill>
          </a:ln>
        </p:spPr>
        <p:txBody>
          <a:bodyPr wrap="square" rtlCol="0">
            <a:spAutoFit/>
          </a:bodyPr>
          <a:lstStyle/>
          <a:p>
            <a:pPr algn="ctr"/>
            <a:r>
              <a:rPr lang="en-US" sz="3600" dirty="0"/>
              <a:t>homework</a:t>
            </a:r>
          </a:p>
        </p:txBody>
      </p:sp>
      <p:sp>
        <p:nvSpPr>
          <p:cNvPr id="11" name="TextBox 10">
            <a:extLst>
              <a:ext uri="{FF2B5EF4-FFF2-40B4-BE49-F238E27FC236}">
                <a16:creationId xmlns:a16="http://schemas.microsoft.com/office/drawing/2014/main" id="{2A78AB87-EB95-499B-88AD-987802650006}"/>
              </a:ext>
            </a:extLst>
          </p:cNvPr>
          <p:cNvSpPr txBox="1"/>
          <p:nvPr/>
        </p:nvSpPr>
        <p:spPr>
          <a:xfrm>
            <a:off x="1973178" y="4898499"/>
            <a:ext cx="1395664" cy="646331"/>
          </a:xfrm>
          <a:prstGeom prst="rect">
            <a:avLst/>
          </a:prstGeom>
          <a:noFill/>
          <a:ln>
            <a:solidFill>
              <a:srgbClr val="BE4336"/>
            </a:solidFill>
          </a:ln>
        </p:spPr>
        <p:txBody>
          <a:bodyPr wrap="square" rtlCol="0">
            <a:spAutoFit/>
          </a:bodyPr>
          <a:lstStyle/>
          <a:p>
            <a:pPr algn="ctr"/>
            <a:r>
              <a:rPr lang="en-US" sz="3600" dirty="0"/>
              <a:t>make</a:t>
            </a:r>
          </a:p>
        </p:txBody>
      </p:sp>
      <p:sp>
        <p:nvSpPr>
          <p:cNvPr id="12" name="TextBox 11">
            <a:extLst>
              <a:ext uri="{FF2B5EF4-FFF2-40B4-BE49-F238E27FC236}">
                <a16:creationId xmlns:a16="http://schemas.microsoft.com/office/drawing/2014/main" id="{FB861AC4-3A6A-44F8-9850-B4C00E528E1C}"/>
              </a:ext>
            </a:extLst>
          </p:cNvPr>
          <p:cNvSpPr txBox="1"/>
          <p:nvPr/>
        </p:nvSpPr>
        <p:spPr>
          <a:xfrm>
            <a:off x="7170821" y="3184793"/>
            <a:ext cx="2775284" cy="646331"/>
          </a:xfrm>
          <a:prstGeom prst="rect">
            <a:avLst/>
          </a:prstGeom>
          <a:noFill/>
          <a:ln>
            <a:solidFill>
              <a:srgbClr val="BE4336"/>
            </a:solidFill>
          </a:ln>
        </p:spPr>
        <p:txBody>
          <a:bodyPr wrap="square" rtlCol="0">
            <a:spAutoFit/>
          </a:bodyPr>
          <a:lstStyle/>
          <a:p>
            <a:pPr algn="ctr"/>
            <a:r>
              <a:rPr lang="en-US" sz="3600" dirty="0"/>
              <a:t>a phone call</a:t>
            </a:r>
          </a:p>
        </p:txBody>
      </p:sp>
      <p:cxnSp>
        <p:nvCxnSpPr>
          <p:cNvPr id="14" name="Straight Arrow Connector 13">
            <a:extLst>
              <a:ext uri="{FF2B5EF4-FFF2-40B4-BE49-F238E27FC236}">
                <a16:creationId xmlns:a16="http://schemas.microsoft.com/office/drawing/2014/main" id="{A62647D7-3266-4464-A8EA-C084AA14D0C4}"/>
              </a:ext>
            </a:extLst>
          </p:cNvPr>
          <p:cNvCxnSpPr>
            <a:stCxn id="3" idx="3"/>
          </p:cNvCxnSpPr>
          <p:nvPr/>
        </p:nvCxnSpPr>
        <p:spPr>
          <a:xfrm>
            <a:off x="3368842" y="1963017"/>
            <a:ext cx="3801979" cy="8002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1E93602-ACD6-47A1-9BD8-566B45374697}"/>
              </a:ext>
            </a:extLst>
          </p:cNvPr>
          <p:cNvCxnSpPr>
            <a:cxnSpLocks/>
            <a:stCxn id="5" idx="3"/>
            <a:endCxn id="6" idx="1"/>
          </p:cNvCxnSpPr>
          <p:nvPr/>
        </p:nvCxnSpPr>
        <p:spPr>
          <a:xfrm flipV="1">
            <a:off x="3360821" y="1918097"/>
            <a:ext cx="3842086" cy="8948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F77D7B8-7A34-4F68-BC2D-1FF71CD7973B}"/>
              </a:ext>
            </a:extLst>
          </p:cNvPr>
          <p:cNvCxnSpPr>
            <a:cxnSpLocks/>
            <a:stCxn id="7" idx="3"/>
            <a:endCxn id="8" idx="1"/>
          </p:cNvCxnSpPr>
          <p:nvPr/>
        </p:nvCxnSpPr>
        <p:spPr>
          <a:xfrm>
            <a:off x="3360821" y="3665282"/>
            <a:ext cx="3810000" cy="15079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38DF929-CA81-4DD6-B11A-245B26CE3B18}"/>
              </a:ext>
            </a:extLst>
          </p:cNvPr>
          <p:cNvCxnSpPr>
            <a:cxnSpLocks/>
            <a:endCxn id="10" idx="1"/>
          </p:cNvCxnSpPr>
          <p:nvPr/>
        </p:nvCxnSpPr>
        <p:spPr>
          <a:xfrm flipV="1">
            <a:off x="3400928" y="4340599"/>
            <a:ext cx="3785937" cy="1135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EA63A6C-2246-4DA8-8050-8E197F29E0B2}"/>
              </a:ext>
            </a:extLst>
          </p:cNvPr>
          <p:cNvCxnSpPr>
            <a:cxnSpLocks/>
            <a:stCxn id="11" idx="3"/>
            <a:endCxn id="12" idx="1"/>
          </p:cNvCxnSpPr>
          <p:nvPr/>
        </p:nvCxnSpPr>
        <p:spPr>
          <a:xfrm flipV="1">
            <a:off x="3368842" y="3507959"/>
            <a:ext cx="3801979" cy="17137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77F8188-E78A-4D58-A6DA-6ABB3B916B54}"/>
              </a:ext>
            </a:extLst>
          </p:cNvPr>
          <p:cNvSpPr/>
          <p:nvPr/>
        </p:nvSpPr>
        <p:spPr>
          <a:xfrm>
            <a:off x="272715" y="336292"/>
            <a:ext cx="1973179" cy="6158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Pre-speaking</a:t>
            </a:r>
          </a:p>
        </p:txBody>
      </p:sp>
      <p:sp>
        <p:nvSpPr>
          <p:cNvPr id="31" name="TextBox 30">
            <a:extLst>
              <a:ext uri="{FF2B5EF4-FFF2-40B4-BE49-F238E27FC236}">
                <a16:creationId xmlns:a16="http://schemas.microsoft.com/office/drawing/2014/main" id="{89E46DA3-1E9E-4DDB-A87A-12ECB93E2CB6}"/>
              </a:ext>
            </a:extLst>
          </p:cNvPr>
          <p:cNvSpPr txBox="1"/>
          <p:nvPr/>
        </p:nvSpPr>
        <p:spPr>
          <a:xfrm>
            <a:off x="1090862" y="5801041"/>
            <a:ext cx="10026317" cy="523220"/>
          </a:xfrm>
          <a:prstGeom prst="rect">
            <a:avLst/>
          </a:prstGeom>
          <a:noFill/>
        </p:spPr>
        <p:txBody>
          <a:bodyPr wrap="square" rtlCol="0">
            <a:spAutoFit/>
          </a:bodyPr>
          <a:lstStyle/>
          <a:p>
            <a:r>
              <a:rPr lang="en-US" sz="2800" dirty="0">
                <a:solidFill>
                  <a:srgbClr val="FF0000"/>
                </a:solidFill>
              </a:rPr>
              <a:t>Collocation: words that usually go together.</a:t>
            </a:r>
          </a:p>
        </p:txBody>
      </p:sp>
    </p:spTree>
    <p:extLst>
      <p:ext uri="{BB962C8B-B14F-4D97-AF65-F5344CB8AC3E}">
        <p14:creationId xmlns:p14="http://schemas.microsoft.com/office/powerpoint/2010/main" val="4922534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AC6C7A-E8CA-4C1B-AFB5-C1691BFB7111}"/>
              </a:ext>
            </a:extLst>
          </p:cNvPr>
          <p:cNvPicPr>
            <a:picLocks noChangeAspect="1"/>
          </p:cNvPicPr>
          <p:nvPr/>
        </p:nvPicPr>
        <p:blipFill>
          <a:blip r:embed="rId2"/>
          <a:stretch>
            <a:fillRect/>
          </a:stretch>
        </p:blipFill>
        <p:spPr>
          <a:xfrm>
            <a:off x="3251032" y="596348"/>
            <a:ext cx="5187290" cy="5600676"/>
          </a:xfrm>
          <a:prstGeom prst="rect">
            <a:avLst/>
          </a:prstGeom>
        </p:spPr>
      </p:pic>
    </p:spTree>
    <p:extLst>
      <p:ext uri="{BB962C8B-B14F-4D97-AF65-F5344CB8AC3E}">
        <p14:creationId xmlns:p14="http://schemas.microsoft.com/office/powerpoint/2010/main" val="2459138124"/>
      </p:ext>
    </p:extLst>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7718E2-A41D-4E14-B3DA-D6975684EF93}"/>
              </a:ext>
            </a:extLst>
          </p:cNvPr>
          <p:cNvPicPr>
            <a:picLocks noChangeAspect="1"/>
          </p:cNvPicPr>
          <p:nvPr/>
        </p:nvPicPr>
        <p:blipFill>
          <a:blip r:embed="rId3"/>
          <a:stretch>
            <a:fillRect/>
          </a:stretch>
        </p:blipFill>
        <p:spPr>
          <a:xfrm>
            <a:off x="817395" y="747027"/>
            <a:ext cx="10311549" cy="534403"/>
          </a:xfrm>
          <a:prstGeom prst="rect">
            <a:avLst/>
          </a:prstGeom>
        </p:spPr>
      </p:pic>
      <p:pic>
        <p:nvPicPr>
          <p:cNvPr id="3" name="Picture 2">
            <a:extLst>
              <a:ext uri="{FF2B5EF4-FFF2-40B4-BE49-F238E27FC236}">
                <a16:creationId xmlns:a16="http://schemas.microsoft.com/office/drawing/2014/main" id="{1847FB4A-F42E-4FA0-9234-88740BF7AFBE}"/>
              </a:ext>
            </a:extLst>
          </p:cNvPr>
          <p:cNvPicPr>
            <a:picLocks noChangeAspect="1"/>
          </p:cNvPicPr>
          <p:nvPr/>
        </p:nvPicPr>
        <p:blipFill>
          <a:blip r:embed="rId4"/>
          <a:stretch>
            <a:fillRect/>
          </a:stretch>
        </p:blipFill>
        <p:spPr>
          <a:xfrm>
            <a:off x="204787" y="1764630"/>
            <a:ext cx="11308239" cy="1909011"/>
          </a:xfrm>
          <a:prstGeom prst="rect">
            <a:avLst/>
          </a:prstGeom>
        </p:spPr>
      </p:pic>
      <p:sp>
        <p:nvSpPr>
          <p:cNvPr id="4" name="TextBox 3">
            <a:extLst>
              <a:ext uri="{FF2B5EF4-FFF2-40B4-BE49-F238E27FC236}">
                <a16:creationId xmlns:a16="http://schemas.microsoft.com/office/drawing/2014/main" id="{6C75246F-6D5C-48D2-85DE-D884D4C25475}"/>
              </a:ext>
            </a:extLst>
          </p:cNvPr>
          <p:cNvSpPr txBox="1"/>
          <p:nvPr/>
        </p:nvSpPr>
        <p:spPr>
          <a:xfrm>
            <a:off x="1604211" y="1716449"/>
            <a:ext cx="1365260" cy="646331"/>
          </a:xfrm>
          <a:prstGeom prst="rect">
            <a:avLst/>
          </a:prstGeom>
          <a:noFill/>
        </p:spPr>
        <p:txBody>
          <a:bodyPr wrap="square" rtlCol="0">
            <a:spAutoFit/>
          </a:bodyPr>
          <a:lstStyle/>
          <a:p>
            <a:r>
              <a:rPr lang="en-US" sz="3600" dirty="0">
                <a:solidFill>
                  <a:srgbClr val="FF0000"/>
                </a:solidFill>
              </a:rPr>
              <a:t>real</a:t>
            </a:r>
          </a:p>
        </p:txBody>
      </p:sp>
      <p:sp>
        <p:nvSpPr>
          <p:cNvPr id="5" name="TextBox 4">
            <a:extLst>
              <a:ext uri="{FF2B5EF4-FFF2-40B4-BE49-F238E27FC236}">
                <a16:creationId xmlns:a16="http://schemas.microsoft.com/office/drawing/2014/main" id="{7F62312F-249F-488D-B6D5-BE301D2B044B}"/>
              </a:ext>
            </a:extLst>
          </p:cNvPr>
          <p:cNvSpPr txBox="1"/>
          <p:nvPr/>
        </p:nvSpPr>
        <p:spPr>
          <a:xfrm>
            <a:off x="1275348" y="2325090"/>
            <a:ext cx="2022986" cy="646331"/>
          </a:xfrm>
          <a:prstGeom prst="rect">
            <a:avLst/>
          </a:prstGeom>
          <a:noFill/>
        </p:spPr>
        <p:txBody>
          <a:bodyPr wrap="square" rtlCol="0">
            <a:spAutoFit/>
          </a:bodyPr>
          <a:lstStyle/>
          <a:p>
            <a:r>
              <a:rPr lang="en-US" sz="3600" dirty="0">
                <a:solidFill>
                  <a:srgbClr val="FF0000"/>
                </a:solidFill>
              </a:rPr>
              <a:t>birthday</a:t>
            </a:r>
          </a:p>
        </p:txBody>
      </p:sp>
      <p:sp>
        <p:nvSpPr>
          <p:cNvPr id="6" name="TextBox 5">
            <a:extLst>
              <a:ext uri="{FF2B5EF4-FFF2-40B4-BE49-F238E27FC236}">
                <a16:creationId xmlns:a16="http://schemas.microsoft.com/office/drawing/2014/main" id="{C28191FF-57C2-4E12-90C3-B05A1E205D88}"/>
              </a:ext>
            </a:extLst>
          </p:cNvPr>
          <p:cNvSpPr txBox="1"/>
          <p:nvPr/>
        </p:nvSpPr>
        <p:spPr>
          <a:xfrm>
            <a:off x="1604211" y="2971420"/>
            <a:ext cx="1365260" cy="646331"/>
          </a:xfrm>
          <a:prstGeom prst="rect">
            <a:avLst/>
          </a:prstGeom>
          <a:noFill/>
        </p:spPr>
        <p:txBody>
          <a:bodyPr wrap="square" rtlCol="0">
            <a:spAutoFit/>
          </a:bodyPr>
          <a:lstStyle/>
          <a:p>
            <a:r>
              <a:rPr lang="en-US" sz="3600" dirty="0">
                <a:solidFill>
                  <a:srgbClr val="FF0000"/>
                </a:solidFill>
              </a:rPr>
              <a:t>main</a:t>
            </a:r>
          </a:p>
        </p:txBody>
      </p:sp>
      <p:sp>
        <p:nvSpPr>
          <p:cNvPr id="7" name="TextBox 6">
            <a:extLst>
              <a:ext uri="{FF2B5EF4-FFF2-40B4-BE49-F238E27FC236}">
                <a16:creationId xmlns:a16="http://schemas.microsoft.com/office/drawing/2014/main" id="{7494D396-11EF-4B9D-A574-68C270C2B154}"/>
              </a:ext>
            </a:extLst>
          </p:cNvPr>
          <p:cNvSpPr txBox="1"/>
          <p:nvPr/>
        </p:nvSpPr>
        <p:spPr>
          <a:xfrm>
            <a:off x="8140529" y="1764630"/>
            <a:ext cx="2511428" cy="646331"/>
          </a:xfrm>
          <a:prstGeom prst="rect">
            <a:avLst/>
          </a:prstGeom>
          <a:noFill/>
        </p:spPr>
        <p:txBody>
          <a:bodyPr wrap="square" rtlCol="0">
            <a:spAutoFit/>
          </a:bodyPr>
          <a:lstStyle/>
          <a:p>
            <a:r>
              <a:rPr lang="en-US" sz="3600" dirty="0">
                <a:solidFill>
                  <a:srgbClr val="FF0000"/>
                </a:solidFill>
              </a:rPr>
              <a:t>sleeping</a:t>
            </a:r>
          </a:p>
        </p:txBody>
      </p:sp>
      <p:sp>
        <p:nvSpPr>
          <p:cNvPr id="8" name="TextBox 7">
            <a:extLst>
              <a:ext uri="{FF2B5EF4-FFF2-40B4-BE49-F238E27FC236}">
                <a16:creationId xmlns:a16="http://schemas.microsoft.com/office/drawing/2014/main" id="{4BD80B75-71FC-441D-997E-AE574FBBA03F}"/>
              </a:ext>
            </a:extLst>
          </p:cNvPr>
          <p:cNvSpPr txBox="1"/>
          <p:nvPr/>
        </p:nvSpPr>
        <p:spPr>
          <a:xfrm>
            <a:off x="8140529" y="2359275"/>
            <a:ext cx="2022986" cy="646331"/>
          </a:xfrm>
          <a:prstGeom prst="rect">
            <a:avLst/>
          </a:prstGeom>
          <a:noFill/>
        </p:spPr>
        <p:txBody>
          <a:bodyPr wrap="square" rtlCol="0">
            <a:spAutoFit/>
          </a:bodyPr>
          <a:lstStyle/>
          <a:p>
            <a:r>
              <a:rPr lang="en-US" sz="3600" dirty="0">
                <a:solidFill>
                  <a:srgbClr val="FF0000"/>
                </a:solidFill>
              </a:rPr>
              <a:t>guided</a:t>
            </a:r>
          </a:p>
        </p:txBody>
      </p:sp>
      <p:sp>
        <p:nvSpPr>
          <p:cNvPr id="9" name="TextBox 8">
            <a:extLst>
              <a:ext uri="{FF2B5EF4-FFF2-40B4-BE49-F238E27FC236}">
                <a16:creationId xmlns:a16="http://schemas.microsoft.com/office/drawing/2014/main" id="{941702F6-D310-4EE1-BDD3-F8AD937E46AF}"/>
              </a:ext>
            </a:extLst>
          </p:cNvPr>
          <p:cNvSpPr txBox="1"/>
          <p:nvPr/>
        </p:nvSpPr>
        <p:spPr>
          <a:xfrm>
            <a:off x="8469392" y="2971420"/>
            <a:ext cx="1365260" cy="646331"/>
          </a:xfrm>
          <a:prstGeom prst="rect">
            <a:avLst/>
          </a:prstGeom>
          <a:noFill/>
        </p:spPr>
        <p:txBody>
          <a:bodyPr wrap="square" rtlCol="0">
            <a:spAutoFit/>
          </a:bodyPr>
          <a:lstStyle/>
          <a:p>
            <a:r>
              <a:rPr lang="en-US" sz="3600" dirty="0">
                <a:solidFill>
                  <a:srgbClr val="FF0000"/>
                </a:solidFill>
              </a:rPr>
              <a:t>give</a:t>
            </a:r>
          </a:p>
        </p:txBody>
      </p:sp>
    </p:spTree>
    <p:extLst>
      <p:ext uri="{BB962C8B-B14F-4D97-AF65-F5344CB8AC3E}">
        <p14:creationId xmlns:p14="http://schemas.microsoft.com/office/powerpoint/2010/main" val="91242127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E937E8-55F9-4A02-B422-57514E350075}"/>
              </a:ext>
            </a:extLst>
          </p:cNvPr>
          <p:cNvPicPr>
            <a:picLocks noChangeAspect="1"/>
          </p:cNvPicPr>
          <p:nvPr/>
        </p:nvPicPr>
        <p:blipFill>
          <a:blip r:embed="rId2"/>
          <a:stretch>
            <a:fillRect/>
          </a:stretch>
        </p:blipFill>
        <p:spPr>
          <a:xfrm>
            <a:off x="355182" y="1798829"/>
            <a:ext cx="3508128" cy="1630171"/>
          </a:xfrm>
          <a:prstGeom prst="rect">
            <a:avLst/>
          </a:prstGeom>
        </p:spPr>
      </p:pic>
      <p:pic>
        <p:nvPicPr>
          <p:cNvPr id="3" name="Picture 2">
            <a:extLst>
              <a:ext uri="{FF2B5EF4-FFF2-40B4-BE49-F238E27FC236}">
                <a16:creationId xmlns:a16="http://schemas.microsoft.com/office/drawing/2014/main" id="{1F828245-D735-4D7B-A322-D021DF07B5E8}"/>
              </a:ext>
            </a:extLst>
          </p:cNvPr>
          <p:cNvPicPr>
            <a:picLocks noChangeAspect="1"/>
          </p:cNvPicPr>
          <p:nvPr/>
        </p:nvPicPr>
        <p:blipFill>
          <a:blip r:embed="rId3"/>
          <a:stretch>
            <a:fillRect/>
          </a:stretch>
        </p:blipFill>
        <p:spPr>
          <a:xfrm>
            <a:off x="355182" y="3652445"/>
            <a:ext cx="2934309" cy="1825792"/>
          </a:xfrm>
          <a:prstGeom prst="rect">
            <a:avLst/>
          </a:prstGeom>
        </p:spPr>
      </p:pic>
      <p:sp>
        <p:nvSpPr>
          <p:cNvPr id="4" name="Rectangle 3">
            <a:extLst>
              <a:ext uri="{FF2B5EF4-FFF2-40B4-BE49-F238E27FC236}">
                <a16:creationId xmlns:a16="http://schemas.microsoft.com/office/drawing/2014/main" id="{4609C1E9-BE69-4FB3-93DA-5D87F6F8AD7F}"/>
              </a:ext>
            </a:extLst>
          </p:cNvPr>
          <p:cNvSpPr/>
          <p:nvPr/>
        </p:nvSpPr>
        <p:spPr>
          <a:xfrm>
            <a:off x="208548" y="486777"/>
            <a:ext cx="11983452" cy="646331"/>
          </a:xfrm>
          <a:prstGeom prst="rect">
            <a:avLst/>
          </a:prstGeom>
        </p:spPr>
        <p:txBody>
          <a:bodyPr wrap="square">
            <a:spAutoFit/>
          </a:bodyPr>
          <a:lstStyle/>
          <a:p>
            <a:r>
              <a:rPr lang="en-US" sz="3600" i="1" dirty="0">
                <a:solidFill>
                  <a:srgbClr val="0070C0"/>
                </a:solidFill>
              </a:rPr>
              <a:t>Use the collocations to make sentences based on the text p. 96</a:t>
            </a:r>
          </a:p>
        </p:txBody>
      </p:sp>
      <p:sp>
        <p:nvSpPr>
          <p:cNvPr id="6" name="Rectangle 5">
            <a:extLst>
              <a:ext uri="{FF2B5EF4-FFF2-40B4-BE49-F238E27FC236}">
                <a16:creationId xmlns:a16="http://schemas.microsoft.com/office/drawing/2014/main" id="{0360E8C7-431C-49DC-8A38-5C78D7312D64}"/>
              </a:ext>
            </a:extLst>
          </p:cNvPr>
          <p:cNvSpPr/>
          <p:nvPr/>
        </p:nvSpPr>
        <p:spPr>
          <a:xfrm>
            <a:off x="4168692" y="1297954"/>
            <a:ext cx="7668126" cy="4708981"/>
          </a:xfrm>
          <a:prstGeom prst="rect">
            <a:avLst/>
          </a:prstGeom>
        </p:spPr>
        <p:txBody>
          <a:bodyPr wrap="square">
            <a:spAutoFit/>
          </a:bodyPr>
          <a:lstStyle/>
          <a:p>
            <a:r>
              <a:rPr lang="en-US" sz="3000" dirty="0"/>
              <a:t>1. I can’t believe you can spend the night in a </a:t>
            </a:r>
          </a:p>
          <a:p>
            <a:r>
              <a:rPr lang="en-US" sz="3000" dirty="0"/>
              <a:t>museum in </a:t>
            </a:r>
            <a:r>
              <a:rPr lang="en-US" sz="3000" u="sng" dirty="0"/>
              <a:t>real life</a:t>
            </a:r>
            <a:r>
              <a:rPr lang="en-US" sz="3000" dirty="0"/>
              <a:t>! </a:t>
            </a:r>
          </a:p>
          <a:p>
            <a:r>
              <a:rPr lang="en-US" sz="3000" dirty="0"/>
              <a:t>2. Spending the night in the Natural History </a:t>
            </a:r>
          </a:p>
          <a:p>
            <a:r>
              <a:rPr lang="en-US" sz="3000" dirty="0"/>
              <a:t>Museum was a great </a:t>
            </a:r>
            <a:r>
              <a:rPr lang="en-US" sz="3000" u="sng" dirty="0"/>
              <a:t>birthday present</a:t>
            </a:r>
            <a:r>
              <a:rPr lang="en-US" sz="3000" dirty="0"/>
              <a:t>. </a:t>
            </a:r>
          </a:p>
          <a:p>
            <a:r>
              <a:rPr lang="en-US" sz="3000" dirty="0"/>
              <a:t>3. There’s a Brontosaurus in one of the </a:t>
            </a:r>
            <a:r>
              <a:rPr lang="en-US" sz="3000" u="sng" dirty="0"/>
              <a:t>main </a:t>
            </a:r>
          </a:p>
          <a:p>
            <a:r>
              <a:rPr lang="en-US" sz="3000" u="sng" dirty="0"/>
              <a:t>galleries</a:t>
            </a:r>
            <a:r>
              <a:rPr lang="en-US" sz="3000" dirty="0"/>
              <a:t>. </a:t>
            </a:r>
          </a:p>
          <a:p>
            <a:r>
              <a:rPr lang="en-US" sz="3000" dirty="0"/>
              <a:t>4. We slept in </a:t>
            </a:r>
            <a:r>
              <a:rPr lang="en-US" sz="3000" u="sng" dirty="0"/>
              <a:t>sleeping bags</a:t>
            </a:r>
            <a:r>
              <a:rPr lang="en-US" sz="3000" dirty="0"/>
              <a:t>. </a:t>
            </a:r>
          </a:p>
          <a:p>
            <a:r>
              <a:rPr lang="en-US" sz="3000" dirty="0"/>
              <a:t>5. People learn more on a </a:t>
            </a:r>
            <a:r>
              <a:rPr lang="en-US" sz="3000" u="sng" dirty="0"/>
              <a:t>guided tour</a:t>
            </a:r>
            <a:r>
              <a:rPr lang="en-US" sz="3000" dirty="0"/>
              <a:t> of the </a:t>
            </a:r>
          </a:p>
          <a:p>
            <a:r>
              <a:rPr lang="en-US" sz="3000" dirty="0"/>
              <a:t>museum. </a:t>
            </a:r>
          </a:p>
          <a:p>
            <a:r>
              <a:rPr lang="en-US" sz="3000" dirty="0"/>
              <a:t>6. A scientist </a:t>
            </a:r>
            <a:r>
              <a:rPr lang="en-US" sz="3000" u="sng" dirty="0"/>
              <a:t>gave a talk</a:t>
            </a:r>
            <a:r>
              <a:rPr lang="en-US" sz="3000" dirty="0"/>
              <a:t> on dinosaurs. </a:t>
            </a:r>
          </a:p>
        </p:txBody>
      </p:sp>
    </p:spTree>
    <p:extLst>
      <p:ext uri="{BB962C8B-B14F-4D97-AF65-F5344CB8AC3E}">
        <p14:creationId xmlns:p14="http://schemas.microsoft.com/office/powerpoint/2010/main" val="114234997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down)">
                                      <p:cBhvr>
                                        <p:cTn id="19" dur="500"/>
                                        <p:tgtEl>
                                          <p:spTgt spid="6">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circle(in)">
                                      <p:cBhvr>
                                        <p:cTn id="30" dur="200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barn(inVertical)">
                                      <p:cBhvr>
                                        <p:cTn id="35" dur="500"/>
                                        <p:tgtEl>
                                          <p:spTgt spid="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 calcmode="lin" valueType="num">
                                      <p:cBhvr additive="base">
                                        <p:cTn id="40"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 calcmode="lin" valueType="num">
                                      <p:cBhvr additive="base">
                                        <p:cTn id="44"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animEffect transition="in" filter="barn(inVertical)">
                                      <p:cBhvr>
                                        <p:cTn id="5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46E8B0-82C7-4F45-B213-64357D747615}"/>
              </a:ext>
            </a:extLst>
          </p:cNvPr>
          <p:cNvSpPr txBox="1"/>
          <p:nvPr/>
        </p:nvSpPr>
        <p:spPr>
          <a:xfrm>
            <a:off x="497305" y="609600"/>
            <a:ext cx="11197390" cy="584775"/>
          </a:xfrm>
          <a:prstGeom prst="rect">
            <a:avLst/>
          </a:prstGeom>
          <a:noFill/>
        </p:spPr>
        <p:txBody>
          <a:bodyPr wrap="square" rtlCol="0">
            <a:spAutoFit/>
          </a:bodyPr>
          <a:lstStyle/>
          <a:p>
            <a:r>
              <a:rPr lang="en-US" sz="3200" dirty="0">
                <a:solidFill>
                  <a:srgbClr val="0070C0"/>
                </a:solidFill>
              </a:rPr>
              <a:t>Work in pairs. Ask and answer the following questions:</a:t>
            </a:r>
          </a:p>
        </p:txBody>
      </p:sp>
      <p:sp>
        <p:nvSpPr>
          <p:cNvPr id="3" name="TextBox 2">
            <a:extLst>
              <a:ext uri="{FF2B5EF4-FFF2-40B4-BE49-F238E27FC236}">
                <a16:creationId xmlns:a16="http://schemas.microsoft.com/office/drawing/2014/main" id="{1AE584E4-52F8-4C13-9ADC-A87F41486328}"/>
              </a:ext>
            </a:extLst>
          </p:cNvPr>
          <p:cNvSpPr txBox="1"/>
          <p:nvPr/>
        </p:nvSpPr>
        <p:spPr>
          <a:xfrm>
            <a:off x="978568" y="1828800"/>
            <a:ext cx="9127958" cy="3416320"/>
          </a:xfrm>
          <a:prstGeom prst="rect">
            <a:avLst/>
          </a:prstGeom>
          <a:noFill/>
          <a:ln w="38100">
            <a:solidFill>
              <a:srgbClr val="00B050"/>
            </a:solidFill>
          </a:ln>
          <a:effectLst>
            <a:outerShdw blurRad="76200" dir="18900000" sy="23000" kx="-1200000" algn="bl" rotWithShape="0">
              <a:prstClr val="black">
                <a:alpha val="20000"/>
              </a:prstClr>
            </a:outerShdw>
          </a:effectLst>
        </p:spPr>
        <p:txBody>
          <a:bodyPr wrap="square" rtlCol="0">
            <a:spAutoFit/>
          </a:bodyPr>
          <a:lstStyle/>
          <a:p>
            <a:pPr marL="342900" indent="-342900">
              <a:buAutoNum type="arabicPeriod"/>
            </a:pPr>
            <a:r>
              <a:rPr lang="en-US" sz="3600" dirty="0"/>
              <a:t> What is an event from movies that you want to see in real life?</a:t>
            </a:r>
          </a:p>
          <a:p>
            <a:pPr marL="342900" indent="-342900">
              <a:buAutoNum type="arabicPeriod"/>
            </a:pPr>
            <a:r>
              <a:rPr lang="en-US" sz="3600" dirty="0"/>
              <a:t> What is your greatest birthday present?</a:t>
            </a:r>
          </a:p>
          <a:p>
            <a:pPr marL="342900" indent="-342900">
              <a:buAutoNum type="arabicPeriod"/>
            </a:pPr>
            <a:r>
              <a:rPr lang="en-US" sz="3600" dirty="0"/>
              <a:t> When can you use a sleeping bag?</a:t>
            </a:r>
          </a:p>
          <a:p>
            <a:pPr marL="342900" indent="-342900">
              <a:buAutoNum type="arabicPeriod"/>
            </a:pPr>
            <a:r>
              <a:rPr lang="en-US" sz="3600" dirty="0"/>
              <a:t> Where do you want to take a guided tour?</a:t>
            </a:r>
          </a:p>
          <a:p>
            <a:pPr marL="342900" indent="-342900">
              <a:buAutoNum type="arabicPeriod"/>
            </a:pPr>
            <a:r>
              <a:rPr lang="en-US" sz="3600" dirty="0"/>
              <a:t> Do you ever give a talk in class?</a:t>
            </a:r>
          </a:p>
        </p:txBody>
      </p:sp>
    </p:spTree>
    <p:extLst>
      <p:ext uri="{BB962C8B-B14F-4D97-AF65-F5344CB8AC3E}">
        <p14:creationId xmlns:p14="http://schemas.microsoft.com/office/powerpoint/2010/main" val="4002941891"/>
      </p:ext>
    </p:extLst>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576" y="526774"/>
            <a:ext cx="10452848" cy="5804452"/>
          </a:xfrm>
          <a:prstGeom prst="rect">
            <a:avLst/>
          </a:prstGeom>
        </p:spPr>
      </p:pic>
      <p:sp>
        <p:nvSpPr>
          <p:cNvPr id="3" name="TextBox 2"/>
          <p:cNvSpPr txBox="1"/>
          <p:nvPr/>
        </p:nvSpPr>
        <p:spPr>
          <a:xfrm>
            <a:off x="4649281" y="4073807"/>
            <a:ext cx="3293707" cy="839391"/>
          </a:xfrm>
          <a:prstGeom prst="rect">
            <a:avLst/>
          </a:prstGeom>
          <a:noFill/>
        </p:spPr>
        <p:txBody>
          <a:bodyPr wrap="square" rtlCol="0">
            <a:spAutoFit/>
          </a:bodyPr>
          <a:lstStyle/>
          <a:p>
            <a:r>
              <a:rPr lang="en-US" sz="5400" dirty="0">
                <a:solidFill>
                  <a:schemeClr val="bg1"/>
                </a:solidFill>
              </a:rPr>
              <a:t>Listening</a:t>
            </a:r>
            <a:endParaRPr lang="en-US" sz="2400" dirty="0">
              <a:solidFill>
                <a:schemeClr val="bg1"/>
              </a:solidFill>
            </a:endParaRPr>
          </a:p>
        </p:txBody>
      </p:sp>
    </p:spTree>
    <p:extLst>
      <p:ext uri="{BB962C8B-B14F-4D97-AF65-F5344CB8AC3E}">
        <p14:creationId xmlns:p14="http://schemas.microsoft.com/office/powerpoint/2010/main" val="3086142150"/>
      </p:ext>
    </p:extLst>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E06B31-C7BA-495C-85A5-192DB53E0D50}"/>
              </a:ext>
            </a:extLst>
          </p:cNvPr>
          <p:cNvPicPr>
            <a:picLocks noChangeAspect="1"/>
          </p:cNvPicPr>
          <p:nvPr/>
        </p:nvPicPr>
        <p:blipFill>
          <a:blip r:embed="rId3"/>
          <a:stretch>
            <a:fillRect/>
          </a:stretch>
        </p:blipFill>
        <p:spPr>
          <a:xfrm>
            <a:off x="116361" y="2277979"/>
            <a:ext cx="11724114" cy="3384884"/>
          </a:xfrm>
          <a:prstGeom prst="rect">
            <a:avLst/>
          </a:prstGeom>
        </p:spPr>
      </p:pic>
      <p:sp>
        <p:nvSpPr>
          <p:cNvPr id="3" name="TextBox 2">
            <a:extLst>
              <a:ext uri="{FF2B5EF4-FFF2-40B4-BE49-F238E27FC236}">
                <a16:creationId xmlns:a16="http://schemas.microsoft.com/office/drawing/2014/main" id="{16894B90-D7F8-4719-9D04-1F4884581C5A}"/>
              </a:ext>
            </a:extLst>
          </p:cNvPr>
          <p:cNvSpPr txBox="1"/>
          <p:nvPr/>
        </p:nvSpPr>
        <p:spPr>
          <a:xfrm>
            <a:off x="160421" y="689810"/>
            <a:ext cx="1474069" cy="369332"/>
          </a:xfrm>
          <a:prstGeom prst="rect">
            <a:avLst/>
          </a:prstGeom>
          <a:solidFill>
            <a:srgbClr val="00B050"/>
          </a:solidFill>
        </p:spPr>
        <p:txBody>
          <a:bodyPr wrap="square" rtlCol="0">
            <a:spAutoFit/>
          </a:bodyPr>
          <a:lstStyle/>
          <a:p>
            <a:r>
              <a:rPr lang="en-US" b="1" dirty="0">
                <a:solidFill>
                  <a:schemeClr val="bg1"/>
                </a:solidFill>
              </a:rPr>
              <a:t>Pre-listening</a:t>
            </a:r>
          </a:p>
        </p:txBody>
      </p:sp>
      <p:sp>
        <p:nvSpPr>
          <p:cNvPr id="4" name="TextBox 3">
            <a:extLst>
              <a:ext uri="{FF2B5EF4-FFF2-40B4-BE49-F238E27FC236}">
                <a16:creationId xmlns:a16="http://schemas.microsoft.com/office/drawing/2014/main" id="{0C2786B8-FC00-4FC8-8571-10871F3A480F}"/>
              </a:ext>
            </a:extLst>
          </p:cNvPr>
          <p:cNvSpPr txBox="1"/>
          <p:nvPr/>
        </p:nvSpPr>
        <p:spPr>
          <a:xfrm>
            <a:off x="2374232" y="689811"/>
            <a:ext cx="6545179" cy="646331"/>
          </a:xfrm>
          <a:prstGeom prst="rect">
            <a:avLst/>
          </a:prstGeom>
          <a:noFill/>
        </p:spPr>
        <p:txBody>
          <a:bodyPr wrap="square" rtlCol="0">
            <a:spAutoFit/>
          </a:bodyPr>
          <a:lstStyle/>
          <a:p>
            <a:r>
              <a:rPr lang="en-US" sz="3600" i="1" dirty="0">
                <a:solidFill>
                  <a:srgbClr val="0070C0"/>
                </a:solidFill>
              </a:rPr>
              <a:t>Underline the key words</a:t>
            </a:r>
          </a:p>
        </p:txBody>
      </p:sp>
      <p:cxnSp>
        <p:nvCxnSpPr>
          <p:cNvPr id="6" name="Straight Connector 5">
            <a:extLst>
              <a:ext uri="{FF2B5EF4-FFF2-40B4-BE49-F238E27FC236}">
                <a16:creationId xmlns:a16="http://schemas.microsoft.com/office/drawing/2014/main" id="{65D6FED1-79D5-4FA7-BAE2-6D88C764DAF0}"/>
              </a:ext>
            </a:extLst>
          </p:cNvPr>
          <p:cNvCxnSpPr>
            <a:cxnSpLocks/>
          </p:cNvCxnSpPr>
          <p:nvPr/>
        </p:nvCxnSpPr>
        <p:spPr>
          <a:xfrm>
            <a:off x="3474720" y="2871537"/>
            <a:ext cx="5797617" cy="0"/>
          </a:xfrm>
          <a:prstGeom prst="line">
            <a:avLst/>
          </a:prstGeom>
          <a:ln w="38100">
            <a:solidFill>
              <a:srgbClr val="BE433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CEB7DA5-E739-41CE-AC8E-8510A4C2311F}"/>
              </a:ext>
            </a:extLst>
          </p:cNvPr>
          <p:cNvCxnSpPr>
            <a:cxnSpLocks/>
          </p:cNvCxnSpPr>
          <p:nvPr/>
        </p:nvCxnSpPr>
        <p:spPr>
          <a:xfrm>
            <a:off x="4406765" y="3308685"/>
            <a:ext cx="5767137" cy="0"/>
          </a:xfrm>
          <a:prstGeom prst="line">
            <a:avLst/>
          </a:prstGeom>
          <a:ln w="38100">
            <a:solidFill>
              <a:srgbClr val="BE433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A2CAEE5-643E-4F1C-B6E8-BB95CE8C705C}"/>
              </a:ext>
            </a:extLst>
          </p:cNvPr>
          <p:cNvCxnSpPr>
            <a:cxnSpLocks/>
          </p:cNvCxnSpPr>
          <p:nvPr/>
        </p:nvCxnSpPr>
        <p:spPr>
          <a:xfrm>
            <a:off x="1507957" y="3938337"/>
            <a:ext cx="8951496" cy="0"/>
          </a:xfrm>
          <a:prstGeom prst="line">
            <a:avLst/>
          </a:prstGeom>
          <a:ln w="38100">
            <a:solidFill>
              <a:srgbClr val="BE433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B061BA9-34C7-4C58-B8F9-F14BCD67F609}"/>
              </a:ext>
            </a:extLst>
          </p:cNvPr>
          <p:cNvCxnSpPr>
            <a:cxnSpLocks/>
          </p:cNvCxnSpPr>
          <p:nvPr/>
        </p:nvCxnSpPr>
        <p:spPr>
          <a:xfrm>
            <a:off x="2013284" y="4467726"/>
            <a:ext cx="2719137" cy="0"/>
          </a:xfrm>
          <a:prstGeom prst="line">
            <a:avLst/>
          </a:prstGeom>
          <a:ln w="38100">
            <a:solidFill>
              <a:srgbClr val="BE433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1D758A-9880-4A3A-AB16-8A0C64CF0ACB}"/>
              </a:ext>
            </a:extLst>
          </p:cNvPr>
          <p:cNvCxnSpPr>
            <a:cxnSpLocks/>
          </p:cNvCxnSpPr>
          <p:nvPr/>
        </p:nvCxnSpPr>
        <p:spPr>
          <a:xfrm>
            <a:off x="5524901" y="4467726"/>
            <a:ext cx="571099" cy="0"/>
          </a:xfrm>
          <a:prstGeom prst="line">
            <a:avLst/>
          </a:prstGeom>
          <a:ln w="38100">
            <a:solidFill>
              <a:srgbClr val="BE433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28CC10-A50D-45D5-81DB-F7745E14D311}"/>
              </a:ext>
            </a:extLst>
          </p:cNvPr>
          <p:cNvCxnSpPr>
            <a:cxnSpLocks/>
          </p:cNvCxnSpPr>
          <p:nvPr/>
        </p:nvCxnSpPr>
        <p:spPr>
          <a:xfrm>
            <a:off x="2184935" y="5013158"/>
            <a:ext cx="4296076" cy="0"/>
          </a:xfrm>
          <a:prstGeom prst="line">
            <a:avLst/>
          </a:prstGeom>
          <a:ln w="38100">
            <a:solidFill>
              <a:srgbClr val="BE433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5A3C8C-A4B7-4BF7-A536-993BEA74C3C8}"/>
              </a:ext>
            </a:extLst>
          </p:cNvPr>
          <p:cNvCxnSpPr>
            <a:cxnSpLocks/>
          </p:cNvCxnSpPr>
          <p:nvPr/>
        </p:nvCxnSpPr>
        <p:spPr>
          <a:xfrm>
            <a:off x="1387642" y="5568214"/>
            <a:ext cx="4945781" cy="0"/>
          </a:xfrm>
          <a:prstGeom prst="line">
            <a:avLst/>
          </a:prstGeom>
          <a:ln w="38100">
            <a:solidFill>
              <a:srgbClr val="BE43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22151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A3FE9F-6E57-43AA-8149-3CB8A693C135}"/>
              </a:ext>
            </a:extLst>
          </p:cNvPr>
          <p:cNvSpPr txBox="1"/>
          <p:nvPr/>
        </p:nvSpPr>
        <p:spPr>
          <a:xfrm>
            <a:off x="208547" y="657726"/>
            <a:ext cx="1700263" cy="369332"/>
          </a:xfrm>
          <a:prstGeom prst="rect">
            <a:avLst/>
          </a:prstGeom>
          <a:solidFill>
            <a:srgbClr val="00B050"/>
          </a:solidFill>
        </p:spPr>
        <p:txBody>
          <a:bodyPr wrap="square" rtlCol="0">
            <a:spAutoFit/>
          </a:bodyPr>
          <a:lstStyle/>
          <a:p>
            <a:r>
              <a:rPr lang="en-US" b="1" dirty="0">
                <a:solidFill>
                  <a:schemeClr val="bg1"/>
                </a:solidFill>
              </a:rPr>
              <a:t>While-listening</a:t>
            </a:r>
          </a:p>
        </p:txBody>
      </p:sp>
      <p:sp>
        <p:nvSpPr>
          <p:cNvPr id="3" name="Rectangle 2">
            <a:extLst>
              <a:ext uri="{FF2B5EF4-FFF2-40B4-BE49-F238E27FC236}">
                <a16:creationId xmlns:a16="http://schemas.microsoft.com/office/drawing/2014/main" id="{A1CDA871-D852-4EE2-AE19-8F5CABA4B66E}"/>
              </a:ext>
            </a:extLst>
          </p:cNvPr>
          <p:cNvSpPr/>
          <p:nvPr/>
        </p:nvSpPr>
        <p:spPr>
          <a:xfrm>
            <a:off x="208547" y="1053292"/>
            <a:ext cx="11457993"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Now listen and decide if the statements (1-4) are R (Right), W (Wrong) or DS (Doesn’t Say). </a:t>
            </a:r>
            <a:r>
              <a:rPr lang="en-US" sz="3600" b="1" i="1" dirty="0">
                <a:solidFill>
                  <a:srgbClr val="0070C0"/>
                </a:solidFill>
                <a:highlight>
                  <a:srgbClr val="FFFF00"/>
                </a:highlight>
                <a:sym typeface="Wingdings" panose="05000000000000000000" pitchFamily="2" charset="2"/>
              </a:rPr>
              <a:t> </a:t>
            </a:r>
            <a:r>
              <a:rPr lang="en-US" sz="3600" b="1" i="1" dirty="0">
                <a:solidFill>
                  <a:srgbClr val="0070C0"/>
                </a:solidFill>
                <a:highlight>
                  <a:srgbClr val="FFFF00"/>
                </a:highlight>
              </a:rPr>
              <a:t>FIRST TIME</a:t>
            </a:r>
          </a:p>
        </p:txBody>
      </p:sp>
      <p:pic>
        <p:nvPicPr>
          <p:cNvPr id="4" name="Picture 3">
            <a:extLst>
              <a:ext uri="{FF2B5EF4-FFF2-40B4-BE49-F238E27FC236}">
                <a16:creationId xmlns:a16="http://schemas.microsoft.com/office/drawing/2014/main" id="{F47E49A3-7092-486F-BF5F-AED0533B8DC4}"/>
              </a:ext>
            </a:extLst>
          </p:cNvPr>
          <p:cNvPicPr>
            <a:picLocks noChangeAspect="1"/>
          </p:cNvPicPr>
          <p:nvPr/>
        </p:nvPicPr>
        <p:blipFill>
          <a:blip r:embed="rId4"/>
          <a:stretch>
            <a:fillRect/>
          </a:stretch>
        </p:blipFill>
        <p:spPr>
          <a:xfrm>
            <a:off x="75020" y="3064042"/>
            <a:ext cx="12041960" cy="2357689"/>
          </a:xfrm>
          <a:prstGeom prst="rect">
            <a:avLst/>
          </a:prstGeom>
        </p:spPr>
      </p:pic>
      <p:pic>
        <p:nvPicPr>
          <p:cNvPr id="5" name="CD3-10">
            <a:hlinkClick r:id="" action="ppaction://media"/>
            <a:extLst>
              <a:ext uri="{FF2B5EF4-FFF2-40B4-BE49-F238E27FC236}">
                <a16:creationId xmlns:a16="http://schemas.microsoft.com/office/drawing/2014/main" id="{B23DA9A0-F282-4F70-9625-BA536F65F9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99621" y="417458"/>
            <a:ext cx="609600" cy="609600"/>
          </a:xfrm>
          <a:prstGeom prst="rect">
            <a:avLst/>
          </a:prstGeom>
        </p:spPr>
      </p:pic>
    </p:spTree>
    <p:extLst>
      <p:ext uri="{BB962C8B-B14F-4D97-AF65-F5344CB8AC3E}">
        <p14:creationId xmlns:p14="http://schemas.microsoft.com/office/powerpoint/2010/main" val="171602043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95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38502B-7F41-499A-8A89-2CB0F476550D}"/>
              </a:ext>
            </a:extLst>
          </p:cNvPr>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While-Listening</a:t>
            </a:r>
          </a:p>
        </p:txBody>
      </p:sp>
      <p:sp>
        <p:nvSpPr>
          <p:cNvPr id="3" name="Rectangle 2">
            <a:extLst>
              <a:ext uri="{FF2B5EF4-FFF2-40B4-BE49-F238E27FC236}">
                <a16:creationId xmlns:a16="http://schemas.microsoft.com/office/drawing/2014/main" id="{7751E25B-B662-46FD-A017-1D153EBB2693}"/>
              </a:ext>
            </a:extLst>
          </p:cNvPr>
          <p:cNvSpPr/>
          <p:nvPr/>
        </p:nvSpPr>
        <p:spPr>
          <a:xfrm>
            <a:off x="2231283" y="216300"/>
            <a:ext cx="9515020"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Now listen again and check. </a:t>
            </a:r>
            <a:r>
              <a:rPr lang="en-US" sz="3600" b="1" i="1" dirty="0">
                <a:solidFill>
                  <a:srgbClr val="0070C0"/>
                </a:solidFill>
                <a:highlight>
                  <a:srgbClr val="FFFF00"/>
                </a:highlight>
                <a:sym typeface="Wingdings" panose="05000000000000000000" pitchFamily="2" charset="2"/>
              </a:rPr>
              <a:t> </a:t>
            </a:r>
            <a:r>
              <a:rPr lang="en-US" sz="3600" b="1" i="1" dirty="0">
                <a:solidFill>
                  <a:srgbClr val="0070C0"/>
                </a:solidFill>
                <a:highlight>
                  <a:srgbClr val="FFFF00"/>
                </a:highlight>
              </a:rPr>
              <a:t>SECOND TIME</a:t>
            </a:r>
          </a:p>
        </p:txBody>
      </p:sp>
      <p:sp>
        <p:nvSpPr>
          <p:cNvPr id="4" name="TextBox 3">
            <a:extLst>
              <a:ext uri="{FF2B5EF4-FFF2-40B4-BE49-F238E27FC236}">
                <a16:creationId xmlns:a16="http://schemas.microsoft.com/office/drawing/2014/main" id="{A0975AD4-0AA1-463A-B460-37FBC53A3C48}"/>
              </a:ext>
            </a:extLst>
          </p:cNvPr>
          <p:cNvSpPr txBox="1"/>
          <p:nvPr/>
        </p:nvSpPr>
        <p:spPr>
          <a:xfrm>
            <a:off x="229352" y="5362655"/>
            <a:ext cx="2879608" cy="954107"/>
          </a:xfrm>
          <a:prstGeom prst="rect">
            <a:avLst/>
          </a:prstGeom>
          <a:noFill/>
        </p:spPr>
        <p:txBody>
          <a:bodyPr wrap="square">
            <a:spAutoFit/>
          </a:bodyPr>
          <a:lstStyle/>
          <a:p>
            <a:r>
              <a:rPr lang="en-US" sz="2800" b="1" i="1" dirty="0">
                <a:solidFill>
                  <a:srgbClr val="0070C0"/>
                </a:solidFill>
                <a:highlight>
                  <a:srgbClr val="FFFF00"/>
                </a:highlight>
                <a:sym typeface="Wingdings" panose="05000000000000000000" pitchFamily="2" charset="2"/>
              </a:rPr>
              <a:t> WHY IS THIS ANSWER?</a:t>
            </a:r>
            <a:endParaRPr lang="en-US" sz="2800" dirty="0"/>
          </a:p>
        </p:txBody>
      </p:sp>
      <p:pic>
        <p:nvPicPr>
          <p:cNvPr id="6" name="Picture 5">
            <a:extLst>
              <a:ext uri="{FF2B5EF4-FFF2-40B4-BE49-F238E27FC236}">
                <a16:creationId xmlns:a16="http://schemas.microsoft.com/office/drawing/2014/main" id="{1FDE820D-F88C-47D0-BB5D-EF448E25DB2D}"/>
              </a:ext>
            </a:extLst>
          </p:cNvPr>
          <p:cNvPicPr>
            <a:picLocks noChangeAspect="1"/>
          </p:cNvPicPr>
          <p:nvPr/>
        </p:nvPicPr>
        <p:blipFill>
          <a:blip r:embed="rId4"/>
          <a:stretch>
            <a:fillRect/>
          </a:stretch>
        </p:blipFill>
        <p:spPr>
          <a:xfrm>
            <a:off x="0" y="1323091"/>
            <a:ext cx="12194112" cy="646331"/>
          </a:xfrm>
          <a:prstGeom prst="rect">
            <a:avLst/>
          </a:prstGeom>
        </p:spPr>
      </p:pic>
      <p:pic>
        <p:nvPicPr>
          <p:cNvPr id="7" name="Picture 6">
            <a:extLst>
              <a:ext uri="{FF2B5EF4-FFF2-40B4-BE49-F238E27FC236}">
                <a16:creationId xmlns:a16="http://schemas.microsoft.com/office/drawing/2014/main" id="{A49BCDA9-6D51-44E8-AA63-9083BF527E46}"/>
              </a:ext>
            </a:extLst>
          </p:cNvPr>
          <p:cNvPicPr>
            <a:picLocks noChangeAspect="1"/>
          </p:cNvPicPr>
          <p:nvPr/>
        </p:nvPicPr>
        <p:blipFill>
          <a:blip r:embed="rId5"/>
          <a:stretch>
            <a:fillRect/>
          </a:stretch>
        </p:blipFill>
        <p:spPr>
          <a:xfrm>
            <a:off x="10222580" y="1969422"/>
            <a:ext cx="1019175" cy="828675"/>
          </a:xfrm>
          <a:prstGeom prst="rect">
            <a:avLst/>
          </a:prstGeom>
        </p:spPr>
      </p:pic>
      <p:sp>
        <p:nvSpPr>
          <p:cNvPr id="5" name="Rectangle 4">
            <a:extLst>
              <a:ext uri="{FF2B5EF4-FFF2-40B4-BE49-F238E27FC236}">
                <a16:creationId xmlns:a16="http://schemas.microsoft.com/office/drawing/2014/main" id="{B57D430A-2999-4CCC-BE47-3397A821E42D}"/>
              </a:ext>
            </a:extLst>
          </p:cNvPr>
          <p:cNvSpPr/>
          <p:nvPr/>
        </p:nvSpPr>
        <p:spPr>
          <a:xfrm>
            <a:off x="1219199" y="3066760"/>
            <a:ext cx="8614611" cy="1815882"/>
          </a:xfrm>
          <a:prstGeom prst="rect">
            <a:avLst/>
          </a:prstGeom>
        </p:spPr>
        <p:txBody>
          <a:bodyPr wrap="square">
            <a:spAutoFit/>
          </a:bodyPr>
          <a:lstStyle/>
          <a:p>
            <a:r>
              <a:rPr lang="en-US" sz="2800" dirty="0"/>
              <a:t>Tim: I see you’re back from your holiday, Frances. How was it? </a:t>
            </a:r>
          </a:p>
          <a:p>
            <a:r>
              <a:rPr lang="en-US" sz="2800" dirty="0"/>
              <a:t>Frances: It was great! You know, </a:t>
            </a:r>
            <a:r>
              <a:rPr lang="en-US" sz="2800" dirty="0">
                <a:solidFill>
                  <a:srgbClr val="FF0000"/>
                </a:solidFill>
              </a:rPr>
              <a:t>we usually go abroad on holiday – to France or Italy</a:t>
            </a:r>
            <a:r>
              <a:rPr lang="en-US" sz="2800" dirty="0"/>
              <a:t>, </a:t>
            </a:r>
          </a:p>
        </p:txBody>
      </p:sp>
      <p:pic>
        <p:nvPicPr>
          <p:cNvPr id="8" name="CD3-10">
            <a:hlinkClick r:id="" action="ppaction://media"/>
            <a:extLst>
              <a:ext uri="{FF2B5EF4-FFF2-40B4-BE49-F238E27FC236}">
                <a16:creationId xmlns:a16="http://schemas.microsoft.com/office/drawing/2014/main" id="{D88F4D1C-DA1A-4267-ADFE-AF4705547F2E}"/>
              </a:ext>
            </a:extLst>
          </p:cNvPr>
          <p:cNvPicPr>
            <a:picLocks noChangeAspect="1"/>
          </p:cNvPicPr>
          <p:nvPr>
            <a:audioFile r:link="rId1"/>
            <p:extLst>
              <p:ext uri="{DAA4B4D4-6D71-4841-9C94-3DE7FCFB9230}">
                <p14:media xmlns:p14="http://schemas.microsoft.com/office/powerpoint/2010/main" r:embed="rId2">
                  <p14:trim end="58494.0833"/>
                </p14:media>
              </p:ext>
            </p:extLst>
          </p:nvPr>
        </p:nvPicPr>
        <p:blipFill>
          <a:blip r:embed="rId6"/>
          <a:stretch>
            <a:fillRect/>
          </a:stretch>
        </p:blipFill>
        <p:spPr>
          <a:xfrm>
            <a:off x="9352547" y="5230109"/>
            <a:ext cx="609600" cy="609600"/>
          </a:xfrm>
          <a:prstGeom prst="rect">
            <a:avLst/>
          </a:prstGeom>
        </p:spPr>
      </p:pic>
    </p:spTree>
    <p:extLst>
      <p:ext uri="{BB962C8B-B14F-4D97-AF65-F5344CB8AC3E}">
        <p14:creationId xmlns:p14="http://schemas.microsoft.com/office/powerpoint/2010/main" val="187074445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8"/>
                </p:tgtEl>
              </p:cMediaNode>
            </p:audio>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38502B-7F41-499A-8A89-2CB0F476550D}"/>
              </a:ext>
            </a:extLst>
          </p:cNvPr>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While-Listening</a:t>
            </a:r>
          </a:p>
        </p:txBody>
      </p:sp>
      <p:sp>
        <p:nvSpPr>
          <p:cNvPr id="3" name="Rectangle 2">
            <a:extLst>
              <a:ext uri="{FF2B5EF4-FFF2-40B4-BE49-F238E27FC236}">
                <a16:creationId xmlns:a16="http://schemas.microsoft.com/office/drawing/2014/main" id="{7751E25B-B662-46FD-A017-1D153EBB2693}"/>
              </a:ext>
            </a:extLst>
          </p:cNvPr>
          <p:cNvSpPr/>
          <p:nvPr/>
        </p:nvSpPr>
        <p:spPr>
          <a:xfrm>
            <a:off x="2231283" y="216300"/>
            <a:ext cx="9515020"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Now listen again and check. </a:t>
            </a:r>
            <a:r>
              <a:rPr lang="en-US" sz="3600" b="1" i="1" dirty="0">
                <a:solidFill>
                  <a:srgbClr val="0070C0"/>
                </a:solidFill>
                <a:highlight>
                  <a:srgbClr val="FFFF00"/>
                </a:highlight>
                <a:sym typeface="Wingdings" panose="05000000000000000000" pitchFamily="2" charset="2"/>
              </a:rPr>
              <a:t> </a:t>
            </a:r>
            <a:r>
              <a:rPr lang="en-US" sz="3600" b="1" i="1" dirty="0">
                <a:solidFill>
                  <a:srgbClr val="0070C0"/>
                </a:solidFill>
                <a:highlight>
                  <a:srgbClr val="FFFF00"/>
                </a:highlight>
              </a:rPr>
              <a:t>SECOND TIME</a:t>
            </a:r>
          </a:p>
        </p:txBody>
      </p:sp>
      <p:pic>
        <p:nvPicPr>
          <p:cNvPr id="6" name="Picture 5">
            <a:extLst>
              <a:ext uri="{FF2B5EF4-FFF2-40B4-BE49-F238E27FC236}">
                <a16:creationId xmlns:a16="http://schemas.microsoft.com/office/drawing/2014/main" id="{5E63589C-0A18-43E4-B17A-F748C17D6980}"/>
              </a:ext>
            </a:extLst>
          </p:cNvPr>
          <p:cNvPicPr>
            <a:picLocks noChangeAspect="1"/>
          </p:cNvPicPr>
          <p:nvPr/>
        </p:nvPicPr>
        <p:blipFill>
          <a:blip r:embed="rId4"/>
          <a:stretch>
            <a:fillRect/>
          </a:stretch>
        </p:blipFill>
        <p:spPr>
          <a:xfrm>
            <a:off x="1869657" y="1147664"/>
            <a:ext cx="8418610" cy="709127"/>
          </a:xfrm>
          <a:prstGeom prst="rect">
            <a:avLst/>
          </a:prstGeom>
        </p:spPr>
      </p:pic>
      <p:pic>
        <p:nvPicPr>
          <p:cNvPr id="7" name="Picture 6">
            <a:extLst>
              <a:ext uri="{FF2B5EF4-FFF2-40B4-BE49-F238E27FC236}">
                <a16:creationId xmlns:a16="http://schemas.microsoft.com/office/drawing/2014/main" id="{F370C439-FA23-4DB5-957D-0DEB31A5469F}"/>
              </a:ext>
            </a:extLst>
          </p:cNvPr>
          <p:cNvPicPr>
            <a:picLocks noChangeAspect="1"/>
          </p:cNvPicPr>
          <p:nvPr/>
        </p:nvPicPr>
        <p:blipFill>
          <a:blip r:embed="rId5"/>
          <a:stretch>
            <a:fillRect/>
          </a:stretch>
        </p:blipFill>
        <p:spPr>
          <a:xfrm>
            <a:off x="10535152" y="1059314"/>
            <a:ext cx="971550" cy="885825"/>
          </a:xfrm>
          <a:prstGeom prst="rect">
            <a:avLst/>
          </a:prstGeom>
        </p:spPr>
      </p:pic>
      <p:sp>
        <p:nvSpPr>
          <p:cNvPr id="5" name="Rectangle 4">
            <a:extLst>
              <a:ext uri="{FF2B5EF4-FFF2-40B4-BE49-F238E27FC236}">
                <a16:creationId xmlns:a16="http://schemas.microsoft.com/office/drawing/2014/main" id="{6047CFA2-66D3-440C-81A9-1E7E3C185A4C}"/>
              </a:ext>
            </a:extLst>
          </p:cNvPr>
          <p:cNvSpPr/>
          <p:nvPr/>
        </p:nvSpPr>
        <p:spPr>
          <a:xfrm>
            <a:off x="1626906" y="2654266"/>
            <a:ext cx="9960717" cy="2554545"/>
          </a:xfrm>
          <a:prstGeom prst="rect">
            <a:avLst/>
          </a:prstGeom>
        </p:spPr>
        <p:txBody>
          <a:bodyPr wrap="square">
            <a:spAutoFit/>
          </a:bodyPr>
          <a:lstStyle/>
          <a:p>
            <a:r>
              <a:rPr lang="en-US" sz="3200" dirty="0"/>
              <a:t>Tim: What was the weather like? </a:t>
            </a:r>
          </a:p>
          <a:p>
            <a:r>
              <a:rPr lang="en-US" sz="3200" dirty="0"/>
              <a:t>Frances: In the week before we went, </a:t>
            </a:r>
            <a:r>
              <a:rPr lang="en-US" sz="3200" dirty="0">
                <a:solidFill>
                  <a:srgbClr val="FF0000"/>
                </a:solidFill>
              </a:rPr>
              <a:t>it was nice and sunny.</a:t>
            </a:r>
            <a:r>
              <a:rPr lang="en-US" sz="3200" dirty="0"/>
              <a:t> But on our first day in London, the weather changed and it was really cloudy. The good thing was that </a:t>
            </a:r>
            <a:r>
              <a:rPr lang="en-US" sz="3200" dirty="0">
                <a:solidFill>
                  <a:srgbClr val="FF0000"/>
                </a:solidFill>
              </a:rPr>
              <a:t>it wasn’t cold. </a:t>
            </a:r>
          </a:p>
        </p:txBody>
      </p:sp>
      <p:pic>
        <p:nvPicPr>
          <p:cNvPr id="8" name="CD3-10">
            <a:hlinkClick r:id="" action="ppaction://media"/>
            <a:extLst>
              <a:ext uri="{FF2B5EF4-FFF2-40B4-BE49-F238E27FC236}">
                <a16:creationId xmlns:a16="http://schemas.microsoft.com/office/drawing/2014/main" id="{BEA11238-E8A3-4F25-92BF-89D211E83562}"/>
              </a:ext>
            </a:extLst>
          </p:cNvPr>
          <p:cNvPicPr>
            <a:picLocks noChangeAspect="1"/>
          </p:cNvPicPr>
          <p:nvPr>
            <a:audioFile r:link="rId1"/>
            <p:extLst>
              <p:ext uri="{DAA4B4D4-6D71-4841-9C94-3DE7FCFB9230}">
                <p14:media xmlns:p14="http://schemas.microsoft.com/office/powerpoint/2010/main" r:embed="rId2">
                  <p14:trim st="18685" end="40393.0833"/>
                </p14:media>
              </p:ext>
            </p:extLst>
          </p:nvPr>
        </p:nvPicPr>
        <p:blipFill>
          <a:blip r:embed="rId6"/>
          <a:stretch>
            <a:fillRect/>
          </a:stretch>
        </p:blipFill>
        <p:spPr>
          <a:xfrm>
            <a:off x="8791073" y="5100736"/>
            <a:ext cx="609600" cy="609600"/>
          </a:xfrm>
          <a:prstGeom prst="rect">
            <a:avLst/>
          </a:prstGeom>
        </p:spPr>
      </p:pic>
      <p:sp>
        <p:nvSpPr>
          <p:cNvPr id="9" name="TextBox 8">
            <a:extLst>
              <a:ext uri="{FF2B5EF4-FFF2-40B4-BE49-F238E27FC236}">
                <a16:creationId xmlns:a16="http://schemas.microsoft.com/office/drawing/2014/main" id="{56677B2B-9160-1874-77A3-B9A279640B7A}"/>
              </a:ext>
            </a:extLst>
          </p:cNvPr>
          <p:cNvSpPr txBox="1"/>
          <p:nvPr/>
        </p:nvSpPr>
        <p:spPr>
          <a:xfrm>
            <a:off x="229352" y="5362655"/>
            <a:ext cx="2879608" cy="954107"/>
          </a:xfrm>
          <a:prstGeom prst="rect">
            <a:avLst/>
          </a:prstGeom>
          <a:noFill/>
        </p:spPr>
        <p:txBody>
          <a:bodyPr wrap="square">
            <a:spAutoFit/>
          </a:bodyPr>
          <a:lstStyle/>
          <a:p>
            <a:r>
              <a:rPr lang="en-US" sz="2800" b="1" i="1" dirty="0">
                <a:solidFill>
                  <a:srgbClr val="0070C0"/>
                </a:solidFill>
                <a:highlight>
                  <a:srgbClr val="FFFF00"/>
                </a:highlight>
                <a:sym typeface="Wingdings" panose="05000000000000000000" pitchFamily="2" charset="2"/>
              </a:rPr>
              <a:t> WHY IS THIS ANSWER?</a:t>
            </a:r>
            <a:endParaRPr lang="en-US" sz="2800" dirty="0"/>
          </a:p>
        </p:txBody>
      </p:sp>
    </p:spTree>
    <p:extLst>
      <p:ext uri="{BB962C8B-B14F-4D97-AF65-F5344CB8AC3E}">
        <p14:creationId xmlns:p14="http://schemas.microsoft.com/office/powerpoint/2010/main" val="42288213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1689" y="1473798"/>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7" name="Rounded Rectangle 6"/>
          <p:cNvSpPr/>
          <p:nvPr/>
        </p:nvSpPr>
        <p:spPr>
          <a:xfrm>
            <a:off x="179913" y="2294536"/>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b="1" dirty="0"/>
          </a:p>
        </p:txBody>
      </p:sp>
      <p:sp>
        <p:nvSpPr>
          <p:cNvPr id="8" name="Rounded Rectangle 7"/>
          <p:cNvSpPr/>
          <p:nvPr/>
        </p:nvSpPr>
        <p:spPr>
          <a:xfrm>
            <a:off x="189246" y="4692350"/>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9" name="Rounded Rectangle 8"/>
          <p:cNvSpPr/>
          <p:nvPr/>
        </p:nvSpPr>
        <p:spPr>
          <a:xfrm>
            <a:off x="201689" y="5537122"/>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0" name="Rounded Rectangle 9"/>
          <p:cNvSpPr/>
          <p:nvPr/>
        </p:nvSpPr>
        <p:spPr>
          <a:xfrm>
            <a:off x="179913" y="3097763"/>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Listening </a:t>
            </a:r>
            <a:endParaRPr lang="en-US" b="1" dirty="0"/>
          </a:p>
        </p:txBody>
      </p:sp>
      <p:sp>
        <p:nvSpPr>
          <p:cNvPr id="11" name="Rounded Rectangle 10"/>
          <p:cNvSpPr/>
          <p:nvPr/>
        </p:nvSpPr>
        <p:spPr>
          <a:xfrm>
            <a:off x="204799" y="658404"/>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
        <p:nvSpPr>
          <p:cNvPr id="12" name="Rounded Rectangle 9">
            <a:extLst>
              <a:ext uri="{FF2B5EF4-FFF2-40B4-BE49-F238E27FC236}">
                <a16:creationId xmlns:a16="http://schemas.microsoft.com/office/drawing/2014/main" id="{D2D397CE-9382-469F-818B-D80DB26B97CB}"/>
              </a:ext>
            </a:extLst>
          </p:cNvPr>
          <p:cNvSpPr/>
          <p:nvPr/>
        </p:nvSpPr>
        <p:spPr>
          <a:xfrm>
            <a:off x="201689" y="3903748"/>
            <a:ext cx="3256378" cy="662474"/>
          </a:xfrm>
          <a:prstGeom prst="roundRect">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a:t>
            </a:r>
            <a:endParaRPr lang="en-US" b="1" dirty="0"/>
          </a:p>
        </p:txBody>
      </p:sp>
      <p:pic>
        <p:nvPicPr>
          <p:cNvPr id="3" name="Picture 2"/>
          <p:cNvPicPr>
            <a:picLocks noChangeAspect="1"/>
          </p:cNvPicPr>
          <p:nvPr/>
        </p:nvPicPr>
        <p:blipFill>
          <a:blip r:embed="rId3"/>
          <a:stretch>
            <a:fillRect/>
          </a:stretch>
        </p:blipFill>
        <p:spPr>
          <a:xfrm>
            <a:off x="6443362" y="542611"/>
            <a:ext cx="4137552" cy="582422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40514702"/>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38502B-7F41-499A-8A89-2CB0F476550D}"/>
              </a:ext>
            </a:extLst>
          </p:cNvPr>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While-Listening</a:t>
            </a:r>
          </a:p>
        </p:txBody>
      </p:sp>
      <p:sp>
        <p:nvSpPr>
          <p:cNvPr id="3" name="Rectangle 2">
            <a:extLst>
              <a:ext uri="{FF2B5EF4-FFF2-40B4-BE49-F238E27FC236}">
                <a16:creationId xmlns:a16="http://schemas.microsoft.com/office/drawing/2014/main" id="{7751E25B-B662-46FD-A017-1D153EBB2693}"/>
              </a:ext>
            </a:extLst>
          </p:cNvPr>
          <p:cNvSpPr/>
          <p:nvPr/>
        </p:nvSpPr>
        <p:spPr>
          <a:xfrm>
            <a:off x="2231283" y="216300"/>
            <a:ext cx="9515020"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Now listen again and check. </a:t>
            </a:r>
            <a:r>
              <a:rPr lang="en-US" sz="3600" b="1" i="1" dirty="0">
                <a:solidFill>
                  <a:srgbClr val="0070C0"/>
                </a:solidFill>
                <a:highlight>
                  <a:srgbClr val="FFFF00"/>
                </a:highlight>
                <a:sym typeface="Wingdings" panose="05000000000000000000" pitchFamily="2" charset="2"/>
              </a:rPr>
              <a:t> </a:t>
            </a:r>
            <a:r>
              <a:rPr lang="en-US" sz="3600" b="1" i="1" dirty="0">
                <a:solidFill>
                  <a:srgbClr val="0070C0"/>
                </a:solidFill>
                <a:highlight>
                  <a:srgbClr val="FFFF00"/>
                </a:highlight>
              </a:rPr>
              <a:t>SECOND TIME</a:t>
            </a:r>
          </a:p>
        </p:txBody>
      </p:sp>
      <p:pic>
        <p:nvPicPr>
          <p:cNvPr id="6" name="Picture 5">
            <a:extLst>
              <a:ext uri="{FF2B5EF4-FFF2-40B4-BE49-F238E27FC236}">
                <a16:creationId xmlns:a16="http://schemas.microsoft.com/office/drawing/2014/main" id="{EA200F09-56C5-4374-936A-952FAC852466}"/>
              </a:ext>
            </a:extLst>
          </p:cNvPr>
          <p:cNvPicPr>
            <a:picLocks noChangeAspect="1"/>
          </p:cNvPicPr>
          <p:nvPr/>
        </p:nvPicPr>
        <p:blipFill>
          <a:blip r:embed="rId4"/>
          <a:stretch>
            <a:fillRect/>
          </a:stretch>
        </p:blipFill>
        <p:spPr>
          <a:xfrm>
            <a:off x="588897" y="1498182"/>
            <a:ext cx="7737363" cy="709127"/>
          </a:xfrm>
          <a:prstGeom prst="rect">
            <a:avLst/>
          </a:prstGeom>
        </p:spPr>
      </p:pic>
      <p:pic>
        <p:nvPicPr>
          <p:cNvPr id="7" name="Picture 6">
            <a:extLst>
              <a:ext uri="{FF2B5EF4-FFF2-40B4-BE49-F238E27FC236}">
                <a16:creationId xmlns:a16="http://schemas.microsoft.com/office/drawing/2014/main" id="{FD93A587-2B31-4321-8FC1-6295DDD6A51D}"/>
              </a:ext>
            </a:extLst>
          </p:cNvPr>
          <p:cNvPicPr>
            <a:picLocks noChangeAspect="1"/>
          </p:cNvPicPr>
          <p:nvPr/>
        </p:nvPicPr>
        <p:blipFill>
          <a:blip r:embed="rId5"/>
          <a:stretch>
            <a:fillRect/>
          </a:stretch>
        </p:blipFill>
        <p:spPr>
          <a:xfrm>
            <a:off x="8750968" y="1447932"/>
            <a:ext cx="914400" cy="809625"/>
          </a:xfrm>
          <a:prstGeom prst="rect">
            <a:avLst/>
          </a:prstGeom>
        </p:spPr>
      </p:pic>
      <p:sp>
        <p:nvSpPr>
          <p:cNvPr id="5" name="Rectangle 4">
            <a:extLst>
              <a:ext uri="{FF2B5EF4-FFF2-40B4-BE49-F238E27FC236}">
                <a16:creationId xmlns:a16="http://schemas.microsoft.com/office/drawing/2014/main" id="{905213A6-94A8-4C25-8F37-C08292BECCBC}"/>
              </a:ext>
            </a:extLst>
          </p:cNvPr>
          <p:cNvSpPr/>
          <p:nvPr/>
        </p:nvSpPr>
        <p:spPr>
          <a:xfrm>
            <a:off x="1409578" y="2932880"/>
            <a:ext cx="8255790" cy="1569660"/>
          </a:xfrm>
          <a:prstGeom prst="rect">
            <a:avLst/>
          </a:prstGeom>
        </p:spPr>
        <p:txBody>
          <a:bodyPr wrap="square">
            <a:spAutoFit/>
          </a:bodyPr>
          <a:lstStyle/>
          <a:p>
            <a:r>
              <a:rPr lang="en-US" sz="3200" dirty="0"/>
              <a:t>There was so much to see that </a:t>
            </a:r>
            <a:r>
              <a:rPr lang="en-US" sz="3200" dirty="0">
                <a:solidFill>
                  <a:srgbClr val="FF0000"/>
                </a:solidFill>
              </a:rPr>
              <a:t>we didn’t have time to go shopping</a:t>
            </a:r>
            <a:r>
              <a:rPr lang="en-US" sz="3200" dirty="0"/>
              <a:t>. It wasn’t a relaxing holiday at all! </a:t>
            </a:r>
          </a:p>
        </p:txBody>
      </p:sp>
      <p:pic>
        <p:nvPicPr>
          <p:cNvPr id="8" name="CD3-10">
            <a:hlinkClick r:id="" action="ppaction://media"/>
            <a:extLst>
              <a:ext uri="{FF2B5EF4-FFF2-40B4-BE49-F238E27FC236}">
                <a16:creationId xmlns:a16="http://schemas.microsoft.com/office/drawing/2014/main" id="{A3E642E2-041A-4B77-9595-5ED3F96CB4ED}"/>
              </a:ext>
            </a:extLst>
          </p:cNvPr>
          <p:cNvPicPr>
            <a:picLocks noChangeAspect="1"/>
          </p:cNvPicPr>
          <p:nvPr>
            <a:audioFile r:link="rId1"/>
            <p:extLst>
              <p:ext uri="{DAA4B4D4-6D71-4841-9C94-3DE7FCFB9230}">
                <p14:media xmlns:p14="http://schemas.microsoft.com/office/powerpoint/2010/main" r:embed="rId2">
                  <p14:trim st="32512" end="23339.0833"/>
                </p14:media>
              </p:ext>
            </p:extLst>
          </p:nvPr>
        </p:nvPicPr>
        <p:blipFill>
          <a:blip r:embed="rId6"/>
          <a:stretch>
            <a:fillRect/>
          </a:stretch>
        </p:blipFill>
        <p:spPr>
          <a:xfrm>
            <a:off x="9208168" y="5105268"/>
            <a:ext cx="609600" cy="609600"/>
          </a:xfrm>
          <a:prstGeom prst="rect">
            <a:avLst/>
          </a:prstGeom>
        </p:spPr>
      </p:pic>
      <p:sp>
        <p:nvSpPr>
          <p:cNvPr id="9" name="TextBox 8">
            <a:extLst>
              <a:ext uri="{FF2B5EF4-FFF2-40B4-BE49-F238E27FC236}">
                <a16:creationId xmlns:a16="http://schemas.microsoft.com/office/drawing/2014/main" id="{64891179-8119-9FCC-1CD7-761FAE971F82}"/>
              </a:ext>
            </a:extLst>
          </p:cNvPr>
          <p:cNvSpPr txBox="1"/>
          <p:nvPr/>
        </p:nvSpPr>
        <p:spPr>
          <a:xfrm>
            <a:off x="229352" y="5362655"/>
            <a:ext cx="2879608" cy="954107"/>
          </a:xfrm>
          <a:prstGeom prst="rect">
            <a:avLst/>
          </a:prstGeom>
          <a:noFill/>
        </p:spPr>
        <p:txBody>
          <a:bodyPr wrap="square">
            <a:spAutoFit/>
          </a:bodyPr>
          <a:lstStyle/>
          <a:p>
            <a:r>
              <a:rPr lang="en-US" sz="2800" b="1" i="1" dirty="0">
                <a:solidFill>
                  <a:srgbClr val="0070C0"/>
                </a:solidFill>
                <a:highlight>
                  <a:srgbClr val="FFFF00"/>
                </a:highlight>
                <a:sym typeface="Wingdings" panose="05000000000000000000" pitchFamily="2" charset="2"/>
              </a:rPr>
              <a:t> WHY IS THIS ANSWER?</a:t>
            </a:r>
            <a:endParaRPr lang="en-US" sz="2800" dirty="0"/>
          </a:p>
        </p:txBody>
      </p:sp>
    </p:spTree>
    <p:extLst>
      <p:ext uri="{BB962C8B-B14F-4D97-AF65-F5344CB8AC3E}">
        <p14:creationId xmlns:p14="http://schemas.microsoft.com/office/powerpoint/2010/main" val="93647019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5"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38502B-7F41-499A-8A89-2CB0F476550D}"/>
              </a:ext>
            </a:extLst>
          </p:cNvPr>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While-Listening</a:t>
            </a:r>
          </a:p>
        </p:txBody>
      </p:sp>
      <p:sp>
        <p:nvSpPr>
          <p:cNvPr id="3" name="Rectangle 2">
            <a:extLst>
              <a:ext uri="{FF2B5EF4-FFF2-40B4-BE49-F238E27FC236}">
                <a16:creationId xmlns:a16="http://schemas.microsoft.com/office/drawing/2014/main" id="{7751E25B-B662-46FD-A017-1D153EBB2693}"/>
              </a:ext>
            </a:extLst>
          </p:cNvPr>
          <p:cNvSpPr/>
          <p:nvPr/>
        </p:nvSpPr>
        <p:spPr>
          <a:xfrm>
            <a:off x="2231283" y="216300"/>
            <a:ext cx="9515020"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Now listen again and check. </a:t>
            </a:r>
            <a:r>
              <a:rPr lang="en-US" sz="3600" b="1" i="1" dirty="0">
                <a:solidFill>
                  <a:srgbClr val="0070C0"/>
                </a:solidFill>
                <a:highlight>
                  <a:srgbClr val="FFFF00"/>
                </a:highlight>
                <a:sym typeface="Wingdings" panose="05000000000000000000" pitchFamily="2" charset="2"/>
              </a:rPr>
              <a:t> </a:t>
            </a:r>
            <a:r>
              <a:rPr lang="en-US" sz="3600" b="1" i="1" dirty="0">
                <a:solidFill>
                  <a:srgbClr val="0070C0"/>
                </a:solidFill>
                <a:highlight>
                  <a:srgbClr val="FFFF00"/>
                </a:highlight>
              </a:rPr>
              <a:t>SECOND TIME</a:t>
            </a:r>
          </a:p>
        </p:txBody>
      </p:sp>
      <p:pic>
        <p:nvPicPr>
          <p:cNvPr id="6" name="Picture 5">
            <a:extLst>
              <a:ext uri="{FF2B5EF4-FFF2-40B4-BE49-F238E27FC236}">
                <a16:creationId xmlns:a16="http://schemas.microsoft.com/office/drawing/2014/main" id="{BB17E8CF-1BAF-4BEE-80D4-36F634FC137A}"/>
              </a:ext>
            </a:extLst>
          </p:cNvPr>
          <p:cNvPicPr>
            <a:picLocks noChangeAspect="1"/>
          </p:cNvPicPr>
          <p:nvPr/>
        </p:nvPicPr>
        <p:blipFill>
          <a:blip r:embed="rId4"/>
          <a:stretch>
            <a:fillRect/>
          </a:stretch>
        </p:blipFill>
        <p:spPr>
          <a:xfrm>
            <a:off x="229352" y="1599698"/>
            <a:ext cx="10442160" cy="954106"/>
          </a:xfrm>
          <a:prstGeom prst="rect">
            <a:avLst/>
          </a:prstGeom>
        </p:spPr>
      </p:pic>
      <p:pic>
        <p:nvPicPr>
          <p:cNvPr id="7" name="Picture 6">
            <a:extLst>
              <a:ext uri="{FF2B5EF4-FFF2-40B4-BE49-F238E27FC236}">
                <a16:creationId xmlns:a16="http://schemas.microsoft.com/office/drawing/2014/main" id="{F1651A91-8AFA-4159-A96F-9348BCC2800F}"/>
              </a:ext>
            </a:extLst>
          </p:cNvPr>
          <p:cNvPicPr>
            <a:picLocks noChangeAspect="1"/>
          </p:cNvPicPr>
          <p:nvPr/>
        </p:nvPicPr>
        <p:blipFill>
          <a:blip r:embed="rId5"/>
          <a:stretch>
            <a:fillRect/>
          </a:stretch>
        </p:blipFill>
        <p:spPr>
          <a:xfrm>
            <a:off x="10671512" y="1681463"/>
            <a:ext cx="1085850" cy="790575"/>
          </a:xfrm>
          <a:prstGeom prst="rect">
            <a:avLst/>
          </a:prstGeom>
        </p:spPr>
      </p:pic>
      <p:sp>
        <p:nvSpPr>
          <p:cNvPr id="5" name="Rectangle 4">
            <a:extLst>
              <a:ext uri="{FF2B5EF4-FFF2-40B4-BE49-F238E27FC236}">
                <a16:creationId xmlns:a16="http://schemas.microsoft.com/office/drawing/2014/main" id="{E2BA538E-D261-4B9C-BC93-92BC646FE13A}"/>
              </a:ext>
            </a:extLst>
          </p:cNvPr>
          <p:cNvSpPr/>
          <p:nvPr/>
        </p:nvSpPr>
        <p:spPr>
          <a:xfrm>
            <a:off x="1503145" y="3336211"/>
            <a:ext cx="8783544" cy="1077218"/>
          </a:xfrm>
          <a:prstGeom prst="rect">
            <a:avLst/>
          </a:prstGeom>
        </p:spPr>
        <p:txBody>
          <a:bodyPr wrap="square">
            <a:spAutoFit/>
          </a:bodyPr>
          <a:lstStyle/>
          <a:p>
            <a:r>
              <a:rPr lang="en-US" sz="3200" dirty="0">
                <a:solidFill>
                  <a:srgbClr val="FF0000"/>
                </a:solidFill>
              </a:rPr>
              <a:t>My mum and dad had a curry one day</a:t>
            </a:r>
            <a:r>
              <a:rPr lang="en-US" sz="3200" dirty="0"/>
              <a:t>. I tried some of it, but I didn’t really like it. It was too hot for me! </a:t>
            </a:r>
          </a:p>
        </p:txBody>
      </p:sp>
      <p:sp>
        <p:nvSpPr>
          <p:cNvPr id="9" name="Rectangle: Rounded Corners 8">
            <a:extLst>
              <a:ext uri="{FF2B5EF4-FFF2-40B4-BE49-F238E27FC236}">
                <a16:creationId xmlns:a16="http://schemas.microsoft.com/office/drawing/2014/main" id="{2666D1AE-B6C7-4AFC-ADCB-7949951EB5EA}"/>
              </a:ext>
            </a:extLst>
          </p:cNvPr>
          <p:cNvSpPr/>
          <p:nvPr/>
        </p:nvSpPr>
        <p:spPr>
          <a:xfrm>
            <a:off x="1996751" y="2472038"/>
            <a:ext cx="5741643" cy="65786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No information about like or not</a:t>
            </a:r>
          </a:p>
        </p:txBody>
      </p:sp>
      <p:pic>
        <p:nvPicPr>
          <p:cNvPr id="10" name="CD3-10">
            <a:hlinkClick r:id="" action="ppaction://media"/>
            <a:extLst>
              <a:ext uri="{FF2B5EF4-FFF2-40B4-BE49-F238E27FC236}">
                <a16:creationId xmlns:a16="http://schemas.microsoft.com/office/drawing/2014/main" id="{C3AE668A-C9A6-4A9F-AB62-AE49A7DC6A86}"/>
              </a:ext>
            </a:extLst>
          </p:cNvPr>
          <p:cNvPicPr>
            <a:picLocks noChangeAspect="1"/>
          </p:cNvPicPr>
          <p:nvPr>
            <a:audioFile r:link="rId1"/>
            <p:extLst>
              <p:ext uri="{DAA4B4D4-6D71-4841-9C94-3DE7FCFB9230}">
                <p14:media xmlns:p14="http://schemas.microsoft.com/office/powerpoint/2010/main" r:embed="rId2">
                  <p14:trim st="49690"/>
                </p14:media>
              </p:ext>
            </p:extLst>
          </p:nvPr>
        </p:nvPicPr>
        <p:blipFill>
          <a:blip r:embed="rId6"/>
          <a:stretch>
            <a:fillRect/>
          </a:stretch>
        </p:blipFill>
        <p:spPr>
          <a:xfrm>
            <a:off x="8999621" y="5258302"/>
            <a:ext cx="609600" cy="609600"/>
          </a:xfrm>
          <a:prstGeom prst="rect">
            <a:avLst/>
          </a:prstGeom>
        </p:spPr>
      </p:pic>
      <p:sp>
        <p:nvSpPr>
          <p:cNvPr id="8" name="TextBox 7">
            <a:extLst>
              <a:ext uri="{FF2B5EF4-FFF2-40B4-BE49-F238E27FC236}">
                <a16:creationId xmlns:a16="http://schemas.microsoft.com/office/drawing/2014/main" id="{74495FB1-00BC-2AEB-315A-1C68922BB9AE}"/>
              </a:ext>
            </a:extLst>
          </p:cNvPr>
          <p:cNvSpPr txBox="1"/>
          <p:nvPr/>
        </p:nvSpPr>
        <p:spPr>
          <a:xfrm>
            <a:off x="229352" y="5362655"/>
            <a:ext cx="2879608" cy="954107"/>
          </a:xfrm>
          <a:prstGeom prst="rect">
            <a:avLst/>
          </a:prstGeom>
          <a:noFill/>
        </p:spPr>
        <p:txBody>
          <a:bodyPr wrap="square">
            <a:spAutoFit/>
          </a:bodyPr>
          <a:lstStyle/>
          <a:p>
            <a:r>
              <a:rPr lang="en-US" sz="2800" b="1" i="1" dirty="0">
                <a:solidFill>
                  <a:srgbClr val="0070C0"/>
                </a:solidFill>
                <a:highlight>
                  <a:srgbClr val="FFFF00"/>
                </a:highlight>
                <a:sym typeface="Wingdings" panose="05000000000000000000" pitchFamily="2" charset="2"/>
              </a:rPr>
              <a:t> WHY IS THIS ANSWER?</a:t>
            </a:r>
            <a:endParaRPr lang="en-US" sz="2800" dirty="0"/>
          </a:p>
        </p:txBody>
      </p:sp>
    </p:spTree>
    <p:extLst>
      <p:ext uri="{BB962C8B-B14F-4D97-AF65-F5344CB8AC3E}">
        <p14:creationId xmlns:p14="http://schemas.microsoft.com/office/powerpoint/2010/main" val="346618153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0"/>
                </p:tgtEl>
              </p:cMediaNode>
            </p:audio>
          </p:childTnLst>
        </p:cTn>
      </p:par>
    </p:tnLst>
    <p:bldLst>
      <p:bldP spid="5" grpId="0"/>
      <p:bldP spid="9"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74D6D0-9453-4FC0-895A-42FC74E73E8F}"/>
              </a:ext>
            </a:extLst>
          </p:cNvPr>
          <p:cNvSpPr/>
          <p:nvPr/>
        </p:nvSpPr>
        <p:spPr>
          <a:xfrm>
            <a:off x="208547" y="641684"/>
            <a:ext cx="1684421" cy="5133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Extra listening</a:t>
            </a:r>
          </a:p>
        </p:txBody>
      </p:sp>
      <p:sp>
        <p:nvSpPr>
          <p:cNvPr id="3" name="TextBox 2">
            <a:extLst>
              <a:ext uri="{FF2B5EF4-FFF2-40B4-BE49-F238E27FC236}">
                <a16:creationId xmlns:a16="http://schemas.microsoft.com/office/drawing/2014/main" id="{7B354B6A-B70E-4839-9D42-EEFA2706A35D}"/>
              </a:ext>
            </a:extLst>
          </p:cNvPr>
          <p:cNvSpPr txBox="1"/>
          <p:nvPr/>
        </p:nvSpPr>
        <p:spPr>
          <a:xfrm>
            <a:off x="2454442" y="641684"/>
            <a:ext cx="9095874" cy="584775"/>
          </a:xfrm>
          <a:prstGeom prst="rect">
            <a:avLst/>
          </a:prstGeom>
          <a:noFill/>
        </p:spPr>
        <p:txBody>
          <a:bodyPr wrap="square" rtlCol="0">
            <a:spAutoFit/>
          </a:bodyPr>
          <a:lstStyle/>
          <a:p>
            <a:r>
              <a:rPr lang="en-US" sz="3200" dirty="0">
                <a:solidFill>
                  <a:srgbClr val="0070C0"/>
                </a:solidFill>
              </a:rPr>
              <a:t>Listen again and choose the best answer.</a:t>
            </a:r>
          </a:p>
        </p:txBody>
      </p:sp>
      <p:sp>
        <p:nvSpPr>
          <p:cNvPr id="4" name="TextBox 3">
            <a:extLst>
              <a:ext uri="{FF2B5EF4-FFF2-40B4-BE49-F238E27FC236}">
                <a16:creationId xmlns:a16="http://schemas.microsoft.com/office/drawing/2014/main" id="{F49400E4-B307-45A1-8D65-A0B8EE5325DC}"/>
              </a:ext>
            </a:extLst>
          </p:cNvPr>
          <p:cNvSpPr txBox="1"/>
          <p:nvPr/>
        </p:nvSpPr>
        <p:spPr>
          <a:xfrm>
            <a:off x="1050757" y="1226459"/>
            <a:ext cx="11020927" cy="5693866"/>
          </a:xfrm>
          <a:prstGeom prst="rect">
            <a:avLst/>
          </a:prstGeom>
          <a:noFill/>
        </p:spPr>
        <p:txBody>
          <a:bodyPr wrap="square" rtlCol="0">
            <a:spAutoFit/>
          </a:bodyPr>
          <a:lstStyle/>
          <a:p>
            <a:r>
              <a:rPr lang="en-US" sz="2800" dirty="0"/>
              <a:t>1. Where did Frances and her family visit this year?</a:t>
            </a:r>
          </a:p>
          <a:p>
            <a:pPr marL="342900" indent="-342900">
              <a:buAutoNum type="alphaUcPeriod"/>
            </a:pPr>
            <a:r>
              <a:rPr lang="en-US" sz="2800" dirty="0"/>
              <a:t>Italy               B. France               C. London</a:t>
            </a:r>
          </a:p>
          <a:p>
            <a:r>
              <a:rPr lang="en-US" sz="2800" dirty="0"/>
              <a:t>2. How was the weather like on their first day?</a:t>
            </a:r>
          </a:p>
          <a:p>
            <a:pPr marL="342900" indent="-342900">
              <a:buAutoNum type="alphaUcPeriod"/>
            </a:pPr>
            <a:r>
              <a:rPr lang="en-US" sz="2800" dirty="0"/>
              <a:t>cloudy           B. sunny                C. cold</a:t>
            </a:r>
          </a:p>
          <a:p>
            <a:pPr marL="342900" indent="-342900">
              <a:buAutoNum type="arabicPeriod" startAt="3"/>
            </a:pPr>
            <a:r>
              <a:rPr lang="en-US" sz="2800" dirty="0"/>
              <a:t>Which one was NOT a place that they visited?</a:t>
            </a:r>
          </a:p>
          <a:p>
            <a:pPr marL="342900" indent="-342900">
              <a:buAutoNum type="alphaUcPeriod"/>
            </a:pPr>
            <a:r>
              <a:rPr lang="en-US" sz="2800" dirty="0"/>
              <a:t>St Paul’s Cathedral</a:t>
            </a:r>
          </a:p>
          <a:p>
            <a:pPr marL="342900" indent="-342900">
              <a:buAutoNum type="alphaUcPeriod"/>
            </a:pPr>
            <a:r>
              <a:rPr lang="en-US" sz="2800" dirty="0"/>
              <a:t>Buckingham Palace </a:t>
            </a:r>
          </a:p>
          <a:p>
            <a:pPr marL="342900" indent="-342900">
              <a:buAutoNum type="alphaUcPeriod"/>
            </a:pPr>
            <a:r>
              <a:rPr lang="en-US" sz="2800" dirty="0"/>
              <a:t>Natural History Museum</a:t>
            </a:r>
          </a:p>
          <a:p>
            <a:r>
              <a:rPr lang="en-US" sz="2800" dirty="0"/>
              <a:t>4. Why didn’t Frances like the curry?</a:t>
            </a:r>
          </a:p>
          <a:p>
            <a:pPr marL="342900" indent="-342900">
              <a:buAutoNum type="alphaUcPeriod"/>
            </a:pPr>
            <a:r>
              <a:rPr lang="en-US" sz="2800" dirty="0"/>
              <a:t>Because it was very expensive.</a:t>
            </a:r>
          </a:p>
          <a:p>
            <a:pPr marL="342900" indent="-342900">
              <a:buAutoNum type="alphaUcPeriod"/>
            </a:pPr>
            <a:r>
              <a:rPr lang="en-US" sz="2800" dirty="0"/>
              <a:t>Because it was too hot.</a:t>
            </a:r>
          </a:p>
          <a:p>
            <a:pPr marL="342900" indent="-342900">
              <a:buAutoNum type="alphaUcPeriod"/>
            </a:pPr>
            <a:r>
              <a:rPr lang="en-US" sz="2800" dirty="0"/>
              <a:t>Because it was not hot enough.</a:t>
            </a:r>
          </a:p>
          <a:p>
            <a:pPr marL="342900" indent="-342900">
              <a:buAutoNum type="alphaUcPeriod"/>
            </a:pPr>
            <a:endParaRPr lang="en-US" sz="2800" dirty="0"/>
          </a:p>
        </p:txBody>
      </p:sp>
      <p:cxnSp>
        <p:nvCxnSpPr>
          <p:cNvPr id="6" name="Straight Connector 5">
            <a:extLst>
              <a:ext uri="{FF2B5EF4-FFF2-40B4-BE49-F238E27FC236}">
                <a16:creationId xmlns:a16="http://schemas.microsoft.com/office/drawing/2014/main" id="{5C4DD1A1-BF03-4C31-A84D-30BBB2998C3B}"/>
              </a:ext>
            </a:extLst>
          </p:cNvPr>
          <p:cNvCxnSpPr/>
          <p:nvPr/>
        </p:nvCxnSpPr>
        <p:spPr>
          <a:xfrm>
            <a:off x="1524000" y="1636295"/>
            <a:ext cx="9304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63E392-CD75-4493-955C-A35C70FAD55C}"/>
              </a:ext>
            </a:extLst>
          </p:cNvPr>
          <p:cNvCxnSpPr>
            <a:cxnSpLocks/>
          </p:cNvCxnSpPr>
          <p:nvPr/>
        </p:nvCxnSpPr>
        <p:spPr>
          <a:xfrm>
            <a:off x="3144253" y="1636295"/>
            <a:ext cx="50853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AE9273-0983-4208-B6AF-3B186964C88A}"/>
              </a:ext>
            </a:extLst>
          </p:cNvPr>
          <p:cNvCxnSpPr>
            <a:cxnSpLocks/>
          </p:cNvCxnSpPr>
          <p:nvPr/>
        </p:nvCxnSpPr>
        <p:spPr>
          <a:xfrm>
            <a:off x="1524000" y="2494547"/>
            <a:ext cx="6416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B45321A-F0A0-4225-94DE-10B53EEC5B04}"/>
              </a:ext>
            </a:extLst>
          </p:cNvPr>
          <p:cNvCxnSpPr>
            <a:cxnSpLocks/>
          </p:cNvCxnSpPr>
          <p:nvPr/>
        </p:nvCxnSpPr>
        <p:spPr>
          <a:xfrm>
            <a:off x="3434615" y="2513797"/>
            <a:ext cx="11470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A46AD5-D34B-4199-8424-C66497F3DEB3}"/>
              </a:ext>
            </a:extLst>
          </p:cNvPr>
          <p:cNvCxnSpPr>
            <a:cxnSpLocks/>
          </p:cNvCxnSpPr>
          <p:nvPr/>
        </p:nvCxnSpPr>
        <p:spPr>
          <a:xfrm>
            <a:off x="6447322" y="2513797"/>
            <a:ext cx="11887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5F252CE-260F-40C8-A7C2-3FB03DA69A8B}"/>
              </a:ext>
            </a:extLst>
          </p:cNvPr>
          <p:cNvCxnSpPr/>
          <p:nvPr/>
        </p:nvCxnSpPr>
        <p:spPr>
          <a:xfrm>
            <a:off x="1524000" y="3420979"/>
            <a:ext cx="9304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F57CFAE-9498-42A5-9191-D9B07FF5B0EF}"/>
              </a:ext>
            </a:extLst>
          </p:cNvPr>
          <p:cNvCxnSpPr>
            <a:cxnSpLocks/>
          </p:cNvCxnSpPr>
          <p:nvPr/>
        </p:nvCxnSpPr>
        <p:spPr>
          <a:xfrm>
            <a:off x="3761874" y="3396916"/>
            <a:ext cx="41885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D71A0D-D9F4-4191-90A2-EFCC3D82627A}"/>
              </a:ext>
            </a:extLst>
          </p:cNvPr>
          <p:cNvCxnSpPr>
            <a:cxnSpLocks/>
          </p:cNvCxnSpPr>
          <p:nvPr/>
        </p:nvCxnSpPr>
        <p:spPr>
          <a:xfrm>
            <a:off x="1524000" y="5086952"/>
            <a:ext cx="47704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CD3-10">
            <a:hlinkClick r:id="" action="ppaction://media"/>
            <a:extLst>
              <a:ext uri="{FF2B5EF4-FFF2-40B4-BE49-F238E27FC236}">
                <a16:creationId xmlns:a16="http://schemas.microsoft.com/office/drawing/2014/main" id="{86B57894-B460-E9DD-290C-0F9AE0B8F43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1072" y="499442"/>
            <a:ext cx="609600" cy="609600"/>
          </a:xfrm>
          <a:prstGeom prst="rect">
            <a:avLst/>
          </a:prstGeom>
        </p:spPr>
      </p:pic>
    </p:spTree>
    <p:extLst>
      <p:ext uri="{BB962C8B-B14F-4D97-AF65-F5344CB8AC3E}">
        <p14:creationId xmlns:p14="http://schemas.microsoft.com/office/powerpoint/2010/main" val="72266327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7295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29259E-09F4-44F0-8C40-4AFECFA51804}"/>
              </a:ext>
            </a:extLst>
          </p:cNvPr>
          <p:cNvSpPr/>
          <p:nvPr/>
        </p:nvSpPr>
        <p:spPr>
          <a:xfrm>
            <a:off x="256674" y="747646"/>
            <a:ext cx="10395284" cy="1200329"/>
          </a:xfrm>
          <a:prstGeom prst="rect">
            <a:avLst/>
          </a:prstGeom>
        </p:spPr>
        <p:txBody>
          <a:bodyPr wrap="square">
            <a:spAutoFit/>
          </a:bodyPr>
          <a:lstStyle/>
          <a:p>
            <a:r>
              <a:rPr lang="en-US" sz="3600" dirty="0"/>
              <a:t>1. Where did Frances and her family visit this year?</a:t>
            </a:r>
          </a:p>
          <a:p>
            <a:pPr marL="342900" indent="-342900">
              <a:buAutoNum type="alphaUcPeriod"/>
            </a:pPr>
            <a:r>
              <a:rPr lang="en-US" sz="3600" dirty="0"/>
              <a:t> Italy               B. France               C. London</a:t>
            </a:r>
          </a:p>
        </p:txBody>
      </p:sp>
      <p:sp>
        <p:nvSpPr>
          <p:cNvPr id="3" name="Oval 2">
            <a:extLst>
              <a:ext uri="{FF2B5EF4-FFF2-40B4-BE49-F238E27FC236}">
                <a16:creationId xmlns:a16="http://schemas.microsoft.com/office/drawing/2014/main" id="{3B8A5E31-DCAE-44DC-903F-E101E6182615}"/>
              </a:ext>
            </a:extLst>
          </p:cNvPr>
          <p:cNvSpPr/>
          <p:nvPr/>
        </p:nvSpPr>
        <p:spPr>
          <a:xfrm>
            <a:off x="6096000" y="1251284"/>
            <a:ext cx="2454442" cy="696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13B2A99-6AA0-4531-9A57-DF31EFDE2117}"/>
              </a:ext>
            </a:extLst>
          </p:cNvPr>
          <p:cNvSpPr/>
          <p:nvPr/>
        </p:nvSpPr>
        <p:spPr>
          <a:xfrm>
            <a:off x="1058779" y="2742746"/>
            <a:ext cx="10395284" cy="1569660"/>
          </a:xfrm>
          <a:prstGeom prst="rect">
            <a:avLst/>
          </a:prstGeom>
        </p:spPr>
        <p:txBody>
          <a:bodyPr wrap="square">
            <a:spAutoFit/>
          </a:bodyPr>
          <a:lstStyle/>
          <a:p>
            <a:r>
              <a:rPr lang="en-US" sz="3200" dirty="0"/>
              <a:t>Frances: It was great! You know, we usually go abroad on holiday – to France or Italy, but, this year, my parents decided to stay in the UK and </a:t>
            </a:r>
            <a:r>
              <a:rPr lang="en-US" sz="3200" dirty="0">
                <a:solidFill>
                  <a:srgbClr val="FF0000"/>
                </a:solidFill>
              </a:rPr>
              <a:t>visit London</a:t>
            </a:r>
            <a:r>
              <a:rPr lang="en-US" sz="3200" dirty="0"/>
              <a:t>. </a:t>
            </a:r>
          </a:p>
        </p:txBody>
      </p:sp>
      <p:pic>
        <p:nvPicPr>
          <p:cNvPr id="5" name="CD3-10">
            <a:hlinkClick r:id="" action="ppaction://media"/>
            <a:extLst>
              <a:ext uri="{FF2B5EF4-FFF2-40B4-BE49-F238E27FC236}">
                <a16:creationId xmlns:a16="http://schemas.microsoft.com/office/drawing/2014/main" id="{B585AF28-9DB4-49B7-9600-CC34A8B0DA66}"/>
              </a:ext>
            </a:extLst>
          </p:cNvPr>
          <p:cNvPicPr>
            <a:picLocks noChangeAspect="1"/>
          </p:cNvPicPr>
          <p:nvPr>
            <a:audioFile r:link="rId1"/>
            <p:extLst>
              <p:ext uri="{DAA4B4D4-6D71-4841-9C94-3DE7FCFB9230}">
                <p14:media xmlns:p14="http://schemas.microsoft.com/office/powerpoint/2010/main" r:embed="rId2">
                  <p14:trim end="54239.0833"/>
                </p14:media>
              </p:ext>
            </p:extLst>
          </p:nvPr>
        </p:nvPicPr>
        <p:blipFill>
          <a:blip r:embed="rId4"/>
          <a:stretch>
            <a:fillRect/>
          </a:stretch>
        </p:blipFill>
        <p:spPr>
          <a:xfrm>
            <a:off x="8550442" y="5181055"/>
            <a:ext cx="609600" cy="609600"/>
          </a:xfrm>
          <a:prstGeom prst="rect">
            <a:avLst/>
          </a:prstGeom>
        </p:spPr>
      </p:pic>
    </p:spTree>
    <p:extLst>
      <p:ext uri="{BB962C8B-B14F-4D97-AF65-F5344CB8AC3E}">
        <p14:creationId xmlns:p14="http://schemas.microsoft.com/office/powerpoint/2010/main" val="245571456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5"/>
                </p:tgtEl>
              </p:cMediaNode>
            </p:audio>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9921E9-82A2-42E2-A436-2F608BD6258D}"/>
              </a:ext>
            </a:extLst>
          </p:cNvPr>
          <p:cNvSpPr/>
          <p:nvPr/>
        </p:nvSpPr>
        <p:spPr>
          <a:xfrm>
            <a:off x="898358" y="699519"/>
            <a:ext cx="10395284" cy="1200329"/>
          </a:xfrm>
          <a:prstGeom prst="rect">
            <a:avLst/>
          </a:prstGeom>
        </p:spPr>
        <p:txBody>
          <a:bodyPr wrap="square">
            <a:spAutoFit/>
          </a:bodyPr>
          <a:lstStyle/>
          <a:p>
            <a:r>
              <a:rPr lang="en-US" sz="3600" dirty="0"/>
              <a:t>2. How was the weather like on their first day?</a:t>
            </a:r>
          </a:p>
          <a:p>
            <a:pPr marL="342900" indent="-342900">
              <a:buAutoNum type="alphaUcPeriod"/>
            </a:pPr>
            <a:r>
              <a:rPr lang="en-US" sz="3600" dirty="0"/>
              <a:t> cloudy           B. sunny                C. cold</a:t>
            </a:r>
          </a:p>
        </p:txBody>
      </p:sp>
      <p:sp>
        <p:nvSpPr>
          <p:cNvPr id="3" name="Oval 2">
            <a:extLst>
              <a:ext uri="{FF2B5EF4-FFF2-40B4-BE49-F238E27FC236}">
                <a16:creationId xmlns:a16="http://schemas.microsoft.com/office/drawing/2014/main" id="{C64BEB2C-F98C-464F-9092-876CCC619D33}"/>
              </a:ext>
            </a:extLst>
          </p:cNvPr>
          <p:cNvSpPr/>
          <p:nvPr/>
        </p:nvSpPr>
        <p:spPr>
          <a:xfrm>
            <a:off x="898358" y="1235242"/>
            <a:ext cx="1965158" cy="6646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DAAD71A-AACD-428D-ADEF-D0CF59C7E92F}"/>
              </a:ext>
            </a:extLst>
          </p:cNvPr>
          <p:cNvSpPr/>
          <p:nvPr/>
        </p:nvSpPr>
        <p:spPr>
          <a:xfrm>
            <a:off x="681789" y="3224010"/>
            <a:ext cx="10828421" cy="1569660"/>
          </a:xfrm>
          <a:prstGeom prst="rect">
            <a:avLst/>
          </a:prstGeom>
        </p:spPr>
        <p:txBody>
          <a:bodyPr wrap="square">
            <a:spAutoFit/>
          </a:bodyPr>
          <a:lstStyle/>
          <a:p>
            <a:r>
              <a:rPr lang="en-US" sz="3200" dirty="0"/>
              <a:t>Frances: In the week before we went, it was nice and sunny. But on our </a:t>
            </a:r>
            <a:r>
              <a:rPr lang="en-US" sz="3200" dirty="0">
                <a:solidFill>
                  <a:srgbClr val="FF0000"/>
                </a:solidFill>
              </a:rPr>
              <a:t>first day </a:t>
            </a:r>
            <a:r>
              <a:rPr lang="en-US" sz="3200" dirty="0"/>
              <a:t>in London, the weather changed and it was </a:t>
            </a:r>
            <a:r>
              <a:rPr lang="en-US" sz="3200" dirty="0">
                <a:solidFill>
                  <a:srgbClr val="FF0000"/>
                </a:solidFill>
              </a:rPr>
              <a:t>really cloudy</a:t>
            </a:r>
            <a:r>
              <a:rPr lang="en-US" sz="3200" dirty="0"/>
              <a:t>. The good thing was that it wasn’t cold. </a:t>
            </a:r>
          </a:p>
        </p:txBody>
      </p:sp>
      <p:pic>
        <p:nvPicPr>
          <p:cNvPr id="5" name="CD3-10">
            <a:hlinkClick r:id="" action="ppaction://media"/>
            <a:extLst>
              <a:ext uri="{FF2B5EF4-FFF2-40B4-BE49-F238E27FC236}">
                <a16:creationId xmlns:a16="http://schemas.microsoft.com/office/drawing/2014/main" id="{DF9DA7F7-1D99-4F3B-9850-814D9F7A92C8}"/>
              </a:ext>
            </a:extLst>
          </p:cNvPr>
          <p:cNvPicPr>
            <a:picLocks noChangeAspect="1"/>
          </p:cNvPicPr>
          <p:nvPr>
            <a:audioFile r:link="rId1"/>
            <p:extLst>
              <p:ext uri="{DAA4B4D4-6D71-4841-9C94-3DE7FCFB9230}">
                <p14:media xmlns:p14="http://schemas.microsoft.com/office/powerpoint/2010/main" r:embed="rId2">
                  <p14:trim st="18716" end="40660.0833"/>
                </p14:media>
              </p:ext>
            </p:extLst>
          </p:nvPr>
        </p:nvPicPr>
        <p:blipFill>
          <a:blip r:embed="rId4"/>
          <a:stretch>
            <a:fillRect/>
          </a:stretch>
        </p:blipFill>
        <p:spPr>
          <a:xfrm>
            <a:off x="8165432" y="5342384"/>
            <a:ext cx="609600" cy="609600"/>
          </a:xfrm>
          <a:prstGeom prst="rect">
            <a:avLst/>
          </a:prstGeom>
        </p:spPr>
      </p:pic>
    </p:spTree>
    <p:extLst>
      <p:ext uri="{BB962C8B-B14F-4D97-AF65-F5344CB8AC3E}">
        <p14:creationId xmlns:p14="http://schemas.microsoft.com/office/powerpoint/2010/main" val="217491454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35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5"/>
                </p:tgtEl>
              </p:cMediaNode>
            </p:audio>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364D10-7CD5-4CB7-A72A-DF55F5ADFD5A}"/>
              </a:ext>
            </a:extLst>
          </p:cNvPr>
          <p:cNvSpPr/>
          <p:nvPr/>
        </p:nvSpPr>
        <p:spPr>
          <a:xfrm>
            <a:off x="994609" y="598983"/>
            <a:ext cx="10796337" cy="1938992"/>
          </a:xfrm>
          <a:prstGeom prst="rect">
            <a:avLst/>
          </a:prstGeom>
        </p:spPr>
        <p:txBody>
          <a:bodyPr wrap="square">
            <a:spAutoFit/>
          </a:bodyPr>
          <a:lstStyle/>
          <a:p>
            <a:pPr marL="342900" indent="-342900">
              <a:buAutoNum type="arabicPeriod" startAt="3"/>
            </a:pPr>
            <a:r>
              <a:rPr lang="en-US" sz="3000" dirty="0"/>
              <a:t>Which one was NOT a place that they visited?</a:t>
            </a:r>
          </a:p>
          <a:p>
            <a:pPr marL="342900" indent="-342900">
              <a:buAutoNum type="alphaUcPeriod"/>
            </a:pPr>
            <a:r>
              <a:rPr lang="en-US" sz="3000" dirty="0"/>
              <a:t>St Paul’s Cathedral</a:t>
            </a:r>
          </a:p>
          <a:p>
            <a:pPr marL="342900" indent="-342900">
              <a:buAutoNum type="alphaUcPeriod"/>
            </a:pPr>
            <a:r>
              <a:rPr lang="en-US" sz="3000" dirty="0"/>
              <a:t>Buckingham Palace </a:t>
            </a:r>
          </a:p>
          <a:p>
            <a:pPr marL="342900" indent="-342900">
              <a:buAutoNum type="alphaUcPeriod"/>
            </a:pPr>
            <a:r>
              <a:rPr lang="en-US" sz="3000" dirty="0"/>
              <a:t>Natural History Museum</a:t>
            </a:r>
          </a:p>
        </p:txBody>
      </p:sp>
      <p:sp>
        <p:nvSpPr>
          <p:cNvPr id="3" name="Oval 2">
            <a:extLst>
              <a:ext uri="{FF2B5EF4-FFF2-40B4-BE49-F238E27FC236}">
                <a16:creationId xmlns:a16="http://schemas.microsoft.com/office/drawing/2014/main" id="{091F5883-0C5D-4B4D-8FA9-13B8AEF7B1A2}"/>
              </a:ext>
            </a:extLst>
          </p:cNvPr>
          <p:cNvSpPr/>
          <p:nvPr/>
        </p:nvSpPr>
        <p:spPr>
          <a:xfrm>
            <a:off x="681789" y="2026633"/>
            <a:ext cx="5101391" cy="511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C07044A-4F77-4512-B691-812887E9CE5E}"/>
              </a:ext>
            </a:extLst>
          </p:cNvPr>
          <p:cNvSpPr/>
          <p:nvPr/>
        </p:nvSpPr>
        <p:spPr>
          <a:xfrm>
            <a:off x="681789" y="3224010"/>
            <a:ext cx="10828421" cy="1077218"/>
          </a:xfrm>
          <a:prstGeom prst="rect">
            <a:avLst/>
          </a:prstGeom>
        </p:spPr>
        <p:txBody>
          <a:bodyPr wrap="square">
            <a:spAutoFit/>
          </a:bodyPr>
          <a:lstStyle/>
          <a:p>
            <a:r>
              <a:rPr lang="en-US" sz="3200" dirty="0"/>
              <a:t>Frances: We saw all the sights like </a:t>
            </a:r>
            <a:r>
              <a:rPr lang="en-US" sz="3200" dirty="0">
                <a:solidFill>
                  <a:srgbClr val="FF0000"/>
                </a:solidFill>
              </a:rPr>
              <a:t>St Paul’s Cathedral, Buckingham Palace and the British Museum.</a:t>
            </a:r>
          </a:p>
        </p:txBody>
      </p:sp>
      <p:pic>
        <p:nvPicPr>
          <p:cNvPr id="5" name="CD3-10">
            <a:hlinkClick r:id="" action="ppaction://media"/>
            <a:extLst>
              <a:ext uri="{FF2B5EF4-FFF2-40B4-BE49-F238E27FC236}">
                <a16:creationId xmlns:a16="http://schemas.microsoft.com/office/drawing/2014/main" id="{5D9F6CF2-E713-4D7B-98E3-3077EFD8C02D}"/>
              </a:ext>
            </a:extLst>
          </p:cNvPr>
          <p:cNvPicPr>
            <a:picLocks noChangeAspect="1"/>
          </p:cNvPicPr>
          <p:nvPr>
            <a:audioFile r:link="rId1"/>
            <p:extLst>
              <p:ext uri="{DAA4B4D4-6D71-4841-9C94-3DE7FCFB9230}">
                <p14:media xmlns:p14="http://schemas.microsoft.com/office/powerpoint/2010/main" r:embed="rId2">
                  <p14:trim st="32295" end="31884.0833"/>
                </p14:media>
              </p:ext>
            </p:extLst>
          </p:nvPr>
        </p:nvPicPr>
        <p:blipFill>
          <a:blip r:embed="rId4"/>
          <a:stretch>
            <a:fillRect/>
          </a:stretch>
        </p:blipFill>
        <p:spPr>
          <a:xfrm>
            <a:off x="8341895" y="4987263"/>
            <a:ext cx="609600" cy="609600"/>
          </a:xfrm>
          <a:prstGeom prst="rect">
            <a:avLst/>
          </a:prstGeom>
        </p:spPr>
      </p:pic>
    </p:spTree>
    <p:extLst>
      <p:ext uri="{BB962C8B-B14F-4D97-AF65-F5344CB8AC3E}">
        <p14:creationId xmlns:p14="http://schemas.microsoft.com/office/powerpoint/2010/main" val="112876257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
                </p:tgtEl>
              </p:cMediaNode>
            </p:audio>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08435F-7232-4917-9FE0-EA602425B091}"/>
              </a:ext>
            </a:extLst>
          </p:cNvPr>
          <p:cNvSpPr/>
          <p:nvPr/>
        </p:nvSpPr>
        <p:spPr>
          <a:xfrm>
            <a:off x="946484" y="711279"/>
            <a:ext cx="6096000" cy="1938992"/>
          </a:xfrm>
          <a:prstGeom prst="rect">
            <a:avLst/>
          </a:prstGeom>
        </p:spPr>
        <p:txBody>
          <a:bodyPr>
            <a:spAutoFit/>
          </a:bodyPr>
          <a:lstStyle/>
          <a:p>
            <a:r>
              <a:rPr lang="en-US" sz="3000" dirty="0"/>
              <a:t>4. Why didn’t Frances like the curry?</a:t>
            </a:r>
          </a:p>
          <a:p>
            <a:pPr marL="342900" indent="-342900">
              <a:buAutoNum type="alphaUcPeriod"/>
            </a:pPr>
            <a:r>
              <a:rPr lang="en-US" sz="3000" dirty="0"/>
              <a:t>Because it was very expensive.</a:t>
            </a:r>
          </a:p>
          <a:p>
            <a:pPr marL="342900" indent="-342900">
              <a:buAutoNum type="alphaUcPeriod"/>
            </a:pPr>
            <a:r>
              <a:rPr lang="en-US" sz="3000" dirty="0"/>
              <a:t>Because it was too hot.</a:t>
            </a:r>
          </a:p>
          <a:p>
            <a:pPr marL="342900" indent="-342900">
              <a:buAutoNum type="alphaUcPeriod"/>
            </a:pPr>
            <a:r>
              <a:rPr lang="en-US" sz="3000" dirty="0"/>
              <a:t>Because it was not hot enough.</a:t>
            </a:r>
          </a:p>
        </p:txBody>
      </p:sp>
      <p:sp>
        <p:nvSpPr>
          <p:cNvPr id="3" name="Oval 2">
            <a:extLst>
              <a:ext uri="{FF2B5EF4-FFF2-40B4-BE49-F238E27FC236}">
                <a16:creationId xmlns:a16="http://schemas.microsoft.com/office/drawing/2014/main" id="{BA7027A0-C9C1-4E9F-ABB9-CC9DB487FA9A}"/>
              </a:ext>
            </a:extLst>
          </p:cNvPr>
          <p:cNvSpPr/>
          <p:nvPr/>
        </p:nvSpPr>
        <p:spPr>
          <a:xfrm>
            <a:off x="561471" y="1680775"/>
            <a:ext cx="5101391" cy="511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5698F09-59F7-435D-8318-E22CF68E19DC}"/>
              </a:ext>
            </a:extLst>
          </p:cNvPr>
          <p:cNvSpPr/>
          <p:nvPr/>
        </p:nvSpPr>
        <p:spPr>
          <a:xfrm>
            <a:off x="681789" y="3977989"/>
            <a:ext cx="10828421" cy="1077218"/>
          </a:xfrm>
          <a:prstGeom prst="rect">
            <a:avLst/>
          </a:prstGeom>
        </p:spPr>
        <p:txBody>
          <a:bodyPr wrap="square">
            <a:spAutoFit/>
          </a:bodyPr>
          <a:lstStyle/>
          <a:p>
            <a:r>
              <a:rPr lang="en-US" sz="3200" dirty="0"/>
              <a:t>My mum and dad had a curry one day. I tried some of it, but I didn’t really like it. </a:t>
            </a:r>
            <a:r>
              <a:rPr lang="en-US" sz="3200" dirty="0">
                <a:solidFill>
                  <a:srgbClr val="FF0000"/>
                </a:solidFill>
              </a:rPr>
              <a:t>It was too hot for me!</a:t>
            </a:r>
          </a:p>
        </p:txBody>
      </p:sp>
      <p:pic>
        <p:nvPicPr>
          <p:cNvPr id="5" name="CD3-10">
            <a:hlinkClick r:id="" action="ppaction://media"/>
            <a:extLst>
              <a:ext uri="{FF2B5EF4-FFF2-40B4-BE49-F238E27FC236}">
                <a16:creationId xmlns:a16="http://schemas.microsoft.com/office/drawing/2014/main" id="{8EEA6B6D-D6C5-40BF-88B8-24639EEF0920}"/>
              </a:ext>
            </a:extLst>
          </p:cNvPr>
          <p:cNvPicPr>
            <a:picLocks noChangeAspect="1"/>
          </p:cNvPicPr>
          <p:nvPr>
            <a:audioFile r:link="rId1"/>
            <p:extLst>
              <p:ext uri="{DAA4B4D4-6D71-4841-9C94-3DE7FCFB9230}">
                <p14:media xmlns:p14="http://schemas.microsoft.com/office/powerpoint/2010/main" r:embed="rId2">
                  <p14:trim st="63834"/>
                </p14:media>
              </p:ext>
            </p:extLst>
          </p:nvPr>
        </p:nvPicPr>
        <p:blipFill>
          <a:blip r:embed="rId4"/>
          <a:stretch>
            <a:fillRect/>
          </a:stretch>
        </p:blipFill>
        <p:spPr>
          <a:xfrm>
            <a:off x="8550442" y="5326342"/>
            <a:ext cx="609600" cy="609600"/>
          </a:xfrm>
          <a:prstGeom prst="rect">
            <a:avLst/>
          </a:prstGeom>
        </p:spPr>
      </p:pic>
    </p:spTree>
    <p:extLst>
      <p:ext uri="{BB962C8B-B14F-4D97-AF65-F5344CB8AC3E}">
        <p14:creationId xmlns:p14="http://schemas.microsoft.com/office/powerpoint/2010/main" val="379397983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
                </p:tgtEl>
              </p:cMediaNode>
            </p:audio>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C89C3A-FC5C-4F22-8128-04759565DC08}"/>
              </a:ext>
            </a:extLst>
          </p:cNvPr>
          <p:cNvSpPr/>
          <p:nvPr/>
        </p:nvSpPr>
        <p:spPr>
          <a:xfrm>
            <a:off x="192505" y="582067"/>
            <a:ext cx="6482616" cy="5693866"/>
          </a:xfrm>
          <a:prstGeom prst="rect">
            <a:avLst/>
          </a:prstGeom>
          <a:ln>
            <a:solidFill>
              <a:srgbClr val="BE4336"/>
            </a:solidFill>
          </a:ln>
        </p:spPr>
        <p:txBody>
          <a:bodyPr wrap="square">
            <a:spAutoFit/>
          </a:bodyPr>
          <a:lstStyle/>
          <a:p>
            <a:r>
              <a:rPr lang="en-US" sz="2600" dirty="0"/>
              <a:t>Tim: I see you’re back from your holiday, Frances. How was it? </a:t>
            </a:r>
          </a:p>
          <a:p>
            <a:r>
              <a:rPr lang="en-US" sz="2600" dirty="0"/>
              <a:t>Frances: It was great! You know, we usually go abroad on holiday – to France or Italy, but, this year, my parents decided to stay in the UK and visit London. </a:t>
            </a:r>
          </a:p>
          <a:p>
            <a:r>
              <a:rPr lang="en-US" sz="2600" dirty="0"/>
              <a:t>Tim: What was the weather like? </a:t>
            </a:r>
          </a:p>
          <a:p>
            <a:r>
              <a:rPr lang="en-US" sz="2600" dirty="0"/>
              <a:t>Frances: In the week before we went, it was nice and sunny. But on our first day in London, the weather changed and it was really cloudy. The good thing was that it wasn’t cold. </a:t>
            </a:r>
          </a:p>
          <a:p>
            <a:r>
              <a:rPr lang="en-US" sz="2600" dirty="0"/>
              <a:t>Tim: So what did you do there? </a:t>
            </a:r>
          </a:p>
          <a:p>
            <a:r>
              <a:rPr lang="en-US" sz="2600" dirty="0"/>
              <a:t>Frances: We saw all the sights like St Paul’s Cathedral, Buckingham Palace and the British</a:t>
            </a:r>
          </a:p>
        </p:txBody>
      </p:sp>
      <p:sp>
        <p:nvSpPr>
          <p:cNvPr id="3" name="Rectangle 2">
            <a:extLst>
              <a:ext uri="{FF2B5EF4-FFF2-40B4-BE49-F238E27FC236}">
                <a16:creationId xmlns:a16="http://schemas.microsoft.com/office/drawing/2014/main" id="{C04BFBAB-4FD5-4C01-847A-A177487B6A63}"/>
              </a:ext>
            </a:extLst>
          </p:cNvPr>
          <p:cNvSpPr/>
          <p:nvPr/>
        </p:nvSpPr>
        <p:spPr>
          <a:xfrm>
            <a:off x="6675121" y="582067"/>
            <a:ext cx="5484795" cy="5693866"/>
          </a:xfrm>
          <a:prstGeom prst="rect">
            <a:avLst/>
          </a:prstGeom>
          <a:ln>
            <a:solidFill>
              <a:srgbClr val="BE4336"/>
            </a:solidFill>
          </a:ln>
        </p:spPr>
        <p:txBody>
          <a:bodyPr wrap="square">
            <a:spAutoFit/>
          </a:bodyPr>
          <a:lstStyle/>
          <a:p>
            <a:r>
              <a:rPr lang="en-US" sz="2600" dirty="0"/>
              <a:t>Museum. We went somewhere new every day. There was so much to see that we didn’t have time to go shopping. It wasn’t a relaxing holiday at all! </a:t>
            </a:r>
          </a:p>
          <a:p>
            <a:r>
              <a:rPr lang="en-US" sz="2600" dirty="0"/>
              <a:t>Tim: What was the food like? When I was in London, I had some great fish and chips. </a:t>
            </a:r>
          </a:p>
          <a:p>
            <a:r>
              <a:rPr lang="en-US" sz="2600" dirty="0"/>
              <a:t>Frances: I’m not a big fan of fish, but there was lots of good food. I had a pie every day. They were really tasty! My mum and dad had a curry one day. I tried some of it, but I didn’t really like it. It was too hot for me! </a:t>
            </a:r>
          </a:p>
        </p:txBody>
      </p:sp>
    </p:spTree>
    <p:extLst>
      <p:ext uri="{BB962C8B-B14F-4D97-AF65-F5344CB8AC3E}">
        <p14:creationId xmlns:p14="http://schemas.microsoft.com/office/powerpoint/2010/main" val="418538593"/>
      </p:ext>
    </p:extLst>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1F2886-E0F6-4B31-BC12-8EB985FAB176}"/>
              </a:ext>
            </a:extLst>
          </p:cNvPr>
          <p:cNvPicPr>
            <a:picLocks noChangeAspect="1"/>
          </p:cNvPicPr>
          <p:nvPr/>
        </p:nvPicPr>
        <p:blipFill>
          <a:blip r:embed="rId2"/>
          <a:stretch>
            <a:fillRect/>
          </a:stretch>
        </p:blipFill>
        <p:spPr>
          <a:xfrm>
            <a:off x="919163" y="1654261"/>
            <a:ext cx="4503069" cy="3549478"/>
          </a:xfrm>
          <a:prstGeom prst="rect">
            <a:avLst/>
          </a:prstGeom>
        </p:spPr>
      </p:pic>
      <p:sp>
        <p:nvSpPr>
          <p:cNvPr id="3" name="TextBox 2">
            <a:extLst>
              <a:ext uri="{FF2B5EF4-FFF2-40B4-BE49-F238E27FC236}">
                <a16:creationId xmlns:a16="http://schemas.microsoft.com/office/drawing/2014/main" id="{DCB7D44D-52F7-4085-8D47-5591EF55D26F}"/>
              </a:ext>
            </a:extLst>
          </p:cNvPr>
          <p:cNvSpPr txBox="1"/>
          <p:nvPr/>
        </p:nvSpPr>
        <p:spPr>
          <a:xfrm>
            <a:off x="368968" y="705853"/>
            <a:ext cx="1844843" cy="369332"/>
          </a:xfrm>
          <a:prstGeom prst="rect">
            <a:avLst/>
          </a:prstGeom>
          <a:solidFill>
            <a:srgbClr val="00B050"/>
          </a:solidFill>
        </p:spPr>
        <p:txBody>
          <a:bodyPr wrap="square" rtlCol="0">
            <a:spAutoFit/>
          </a:bodyPr>
          <a:lstStyle/>
          <a:p>
            <a:r>
              <a:rPr lang="en-US" b="1" dirty="0">
                <a:solidFill>
                  <a:schemeClr val="bg1"/>
                </a:solidFill>
              </a:rPr>
              <a:t>Post-listening</a:t>
            </a:r>
          </a:p>
        </p:txBody>
      </p:sp>
      <p:sp>
        <p:nvSpPr>
          <p:cNvPr id="4" name="TextBox 3">
            <a:extLst>
              <a:ext uri="{FF2B5EF4-FFF2-40B4-BE49-F238E27FC236}">
                <a16:creationId xmlns:a16="http://schemas.microsoft.com/office/drawing/2014/main" id="{BB3B208A-9B5A-4305-AB18-C5806B5D7E41}"/>
              </a:ext>
            </a:extLst>
          </p:cNvPr>
          <p:cNvSpPr txBox="1"/>
          <p:nvPr/>
        </p:nvSpPr>
        <p:spPr>
          <a:xfrm>
            <a:off x="2727158" y="705853"/>
            <a:ext cx="4219074" cy="646331"/>
          </a:xfrm>
          <a:prstGeom prst="rect">
            <a:avLst/>
          </a:prstGeom>
          <a:noFill/>
        </p:spPr>
        <p:txBody>
          <a:bodyPr wrap="square" rtlCol="0">
            <a:spAutoFit/>
          </a:bodyPr>
          <a:lstStyle/>
          <a:p>
            <a:r>
              <a:rPr lang="en-US" sz="3600" dirty="0">
                <a:solidFill>
                  <a:srgbClr val="00B0F0"/>
                </a:solidFill>
              </a:rPr>
              <a:t>Work in pairs</a:t>
            </a:r>
          </a:p>
        </p:txBody>
      </p:sp>
      <p:sp>
        <p:nvSpPr>
          <p:cNvPr id="5" name="Rectangle 4">
            <a:extLst>
              <a:ext uri="{FF2B5EF4-FFF2-40B4-BE49-F238E27FC236}">
                <a16:creationId xmlns:a16="http://schemas.microsoft.com/office/drawing/2014/main" id="{FE52FE51-8EC4-43C7-9286-E9F3A452A166}"/>
              </a:ext>
            </a:extLst>
          </p:cNvPr>
          <p:cNvSpPr/>
          <p:nvPr/>
        </p:nvSpPr>
        <p:spPr>
          <a:xfrm>
            <a:off x="6384758" y="1654261"/>
            <a:ext cx="5454316" cy="3108543"/>
          </a:xfrm>
          <a:prstGeom prst="rect">
            <a:avLst/>
          </a:prstGeom>
          <a:ln>
            <a:solidFill>
              <a:srgbClr val="FF0000"/>
            </a:solidFill>
          </a:ln>
        </p:spPr>
        <p:txBody>
          <a:bodyPr wrap="square">
            <a:spAutoFit/>
          </a:bodyPr>
          <a:lstStyle/>
          <a:p>
            <a:r>
              <a:rPr lang="en-US" sz="2800" dirty="0"/>
              <a:t>The British Museum is a popular museum in London, UK. People can see objects from ancient Egypt,</a:t>
            </a:r>
          </a:p>
          <a:p>
            <a:r>
              <a:rPr lang="en-US" sz="2800" dirty="0"/>
              <a:t>Greece, Rome, and more. They can go on guided tours, eat at the museum café, and buy souvenirs at</a:t>
            </a:r>
          </a:p>
          <a:p>
            <a:r>
              <a:rPr lang="en-US" sz="2800" dirty="0"/>
              <a:t>the shop. </a:t>
            </a:r>
          </a:p>
        </p:txBody>
      </p:sp>
    </p:spTree>
    <p:extLst>
      <p:ext uri="{BB962C8B-B14F-4D97-AF65-F5344CB8AC3E}">
        <p14:creationId xmlns:p14="http://schemas.microsoft.com/office/powerpoint/2010/main" val="33143190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4123"/>
          <a:stretch/>
        </p:blipFill>
        <p:spPr>
          <a:xfrm>
            <a:off x="1650808" y="611256"/>
            <a:ext cx="8890384" cy="5635487"/>
          </a:xfrm>
          <a:prstGeom prst="rect">
            <a:avLst/>
          </a:prstGeom>
        </p:spPr>
      </p:pic>
      <p:sp>
        <p:nvSpPr>
          <p:cNvPr id="3" name="TextBox 2"/>
          <p:cNvSpPr txBox="1"/>
          <p:nvPr/>
        </p:nvSpPr>
        <p:spPr>
          <a:xfrm>
            <a:off x="4289856" y="4222087"/>
            <a:ext cx="2687217" cy="923330"/>
          </a:xfrm>
          <a:prstGeom prst="rect">
            <a:avLst/>
          </a:prstGeom>
          <a:noFill/>
        </p:spPr>
        <p:txBody>
          <a:bodyPr wrap="square" rtlCol="0">
            <a:spAutoFit/>
          </a:bodyPr>
          <a:lstStyle/>
          <a:p>
            <a:r>
              <a:rPr lang="en-US" sz="5400" dirty="0">
                <a:solidFill>
                  <a:schemeClr val="bg1"/>
                </a:solidFill>
              </a:rPr>
              <a:t>Writing</a:t>
            </a:r>
            <a:endParaRPr lang="en-US" sz="2400" dirty="0">
              <a:solidFill>
                <a:schemeClr val="bg1"/>
              </a:solidFill>
            </a:endParaRPr>
          </a:p>
        </p:txBody>
      </p:sp>
    </p:spTree>
    <p:extLst>
      <p:ext uri="{BB962C8B-B14F-4D97-AF65-F5344CB8AC3E}">
        <p14:creationId xmlns:p14="http://schemas.microsoft.com/office/powerpoint/2010/main" val="2460897946"/>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3383" y="611513"/>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2862322"/>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3600" dirty="0">
              <a:solidFill>
                <a:srgbClr val="0070C0"/>
              </a:solidFill>
            </a:endParaRPr>
          </a:p>
          <a:p>
            <a:r>
              <a:rPr lang="en-US" sz="3600" i="1" dirty="0">
                <a:solidFill>
                  <a:srgbClr val="0070C0"/>
                </a:solidFill>
              </a:rPr>
              <a:t>- learn and </a:t>
            </a:r>
            <a:r>
              <a:rPr lang="en-US" sz="3600" i="1" dirty="0" err="1">
                <a:solidFill>
                  <a:srgbClr val="0070C0"/>
                </a:solidFill>
              </a:rPr>
              <a:t>practise</a:t>
            </a:r>
            <a:r>
              <a:rPr lang="en-US" sz="3600" i="1" dirty="0">
                <a:solidFill>
                  <a:srgbClr val="0070C0"/>
                </a:solidFill>
              </a:rPr>
              <a:t> collocations.</a:t>
            </a:r>
          </a:p>
          <a:p>
            <a:r>
              <a:rPr lang="en-US" sz="3600" i="1" dirty="0">
                <a:solidFill>
                  <a:srgbClr val="0070C0"/>
                </a:solidFill>
              </a:rPr>
              <a:t>- listen for specific information.</a:t>
            </a:r>
          </a:p>
          <a:p>
            <a:r>
              <a:rPr lang="en-US" sz="3600" i="1" dirty="0">
                <a:solidFill>
                  <a:srgbClr val="0070C0"/>
                </a:solidFill>
              </a:rPr>
              <a:t>- write a letter describing an experience.</a:t>
            </a:r>
          </a:p>
        </p:txBody>
      </p:sp>
    </p:spTree>
    <p:extLst>
      <p:ext uri="{BB962C8B-B14F-4D97-AF65-F5344CB8AC3E}">
        <p14:creationId xmlns:p14="http://schemas.microsoft.com/office/powerpoint/2010/main" val="3838554741"/>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66EC51-7E9B-4144-A931-C5883642BE09}"/>
              </a:ext>
            </a:extLst>
          </p:cNvPr>
          <p:cNvPicPr>
            <a:picLocks noChangeAspect="1"/>
          </p:cNvPicPr>
          <p:nvPr/>
        </p:nvPicPr>
        <p:blipFill>
          <a:blip r:embed="rId2"/>
          <a:stretch>
            <a:fillRect/>
          </a:stretch>
        </p:blipFill>
        <p:spPr>
          <a:xfrm>
            <a:off x="1892968" y="452698"/>
            <a:ext cx="3128211" cy="5952603"/>
          </a:xfrm>
          <a:prstGeom prst="rect">
            <a:avLst/>
          </a:prstGeom>
        </p:spPr>
      </p:pic>
      <p:pic>
        <p:nvPicPr>
          <p:cNvPr id="3" name="Picture 2">
            <a:extLst>
              <a:ext uri="{FF2B5EF4-FFF2-40B4-BE49-F238E27FC236}">
                <a16:creationId xmlns:a16="http://schemas.microsoft.com/office/drawing/2014/main" id="{E61A76E8-37A2-4953-946D-679D9B1F69BD}"/>
              </a:ext>
            </a:extLst>
          </p:cNvPr>
          <p:cNvPicPr>
            <a:picLocks noChangeAspect="1"/>
          </p:cNvPicPr>
          <p:nvPr/>
        </p:nvPicPr>
        <p:blipFill>
          <a:blip r:embed="rId3"/>
          <a:stretch>
            <a:fillRect/>
          </a:stretch>
        </p:blipFill>
        <p:spPr>
          <a:xfrm>
            <a:off x="5194382" y="2275660"/>
            <a:ext cx="5396665" cy="3420721"/>
          </a:xfrm>
          <a:prstGeom prst="rect">
            <a:avLst/>
          </a:prstGeom>
        </p:spPr>
      </p:pic>
    </p:spTree>
    <p:extLst>
      <p:ext uri="{BB962C8B-B14F-4D97-AF65-F5344CB8AC3E}">
        <p14:creationId xmlns:p14="http://schemas.microsoft.com/office/powerpoint/2010/main" val="4085719460"/>
      </p:ext>
    </p:extLst>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EE21C8-81FE-4587-8EC4-0DF133B9440A}"/>
              </a:ext>
            </a:extLst>
          </p:cNvPr>
          <p:cNvPicPr>
            <a:picLocks noChangeAspect="1"/>
          </p:cNvPicPr>
          <p:nvPr/>
        </p:nvPicPr>
        <p:blipFill>
          <a:blip r:embed="rId2"/>
          <a:stretch>
            <a:fillRect/>
          </a:stretch>
        </p:blipFill>
        <p:spPr>
          <a:xfrm>
            <a:off x="301541" y="1558591"/>
            <a:ext cx="11055911" cy="1870409"/>
          </a:xfrm>
          <a:prstGeom prst="rect">
            <a:avLst/>
          </a:prstGeom>
        </p:spPr>
      </p:pic>
      <p:sp>
        <p:nvSpPr>
          <p:cNvPr id="3" name="TextBox 2">
            <a:extLst>
              <a:ext uri="{FF2B5EF4-FFF2-40B4-BE49-F238E27FC236}">
                <a16:creationId xmlns:a16="http://schemas.microsoft.com/office/drawing/2014/main" id="{C47611A2-55BE-4EFA-A98D-8F192A522B2E}"/>
              </a:ext>
            </a:extLst>
          </p:cNvPr>
          <p:cNvSpPr txBox="1"/>
          <p:nvPr/>
        </p:nvSpPr>
        <p:spPr>
          <a:xfrm>
            <a:off x="561474" y="673768"/>
            <a:ext cx="10571747" cy="646331"/>
          </a:xfrm>
          <a:prstGeom prst="rect">
            <a:avLst/>
          </a:prstGeom>
          <a:noFill/>
        </p:spPr>
        <p:txBody>
          <a:bodyPr wrap="square" rtlCol="0">
            <a:spAutoFit/>
          </a:bodyPr>
          <a:lstStyle/>
          <a:p>
            <a:r>
              <a:rPr lang="en-US" sz="3600" i="1" dirty="0">
                <a:solidFill>
                  <a:srgbClr val="0070C0"/>
                </a:solidFill>
              </a:rPr>
              <a:t> Underline the key words and answer the questions. </a:t>
            </a:r>
          </a:p>
        </p:txBody>
      </p:sp>
      <p:cxnSp>
        <p:nvCxnSpPr>
          <p:cNvPr id="5" name="Straight Connector 4">
            <a:extLst>
              <a:ext uri="{FF2B5EF4-FFF2-40B4-BE49-F238E27FC236}">
                <a16:creationId xmlns:a16="http://schemas.microsoft.com/office/drawing/2014/main" id="{24D5A5CF-E175-46C2-8ABE-985B5221D198}"/>
              </a:ext>
            </a:extLst>
          </p:cNvPr>
          <p:cNvCxnSpPr>
            <a:cxnSpLocks/>
          </p:cNvCxnSpPr>
          <p:nvPr/>
        </p:nvCxnSpPr>
        <p:spPr>
          <a:xfrm>
            <a:off x="2310464" y="1989221"/>
            <a:ext cx="8479456" cy="0"/>
          </a:xfrm>
          <a:prstGeom prst="line">
            <a:avLst/>
          </a:prstGeom>
          <a:ln w="57150">
            <a:solidFill>
              <a:srgbClr val="BE433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8F81751-C4CF-4117-B234-AC5511A39361}"/>
              </a:ext>
            </a:extLst>
          </p:cNvPr>
          <p:cNvCxnSpPr>
            <a:cxnSpLocks/>
          </p:cNvCxnSpPr>
          <p:nvPr/>
        </p:nvCxnSpPr>
        <p:spPr>
          <a:xfrm>
            <a:off x="434340" y="2454067"/>
            <a:ext cx="10522418" cy="0"/>
          </a:xfrm>
          <a:prstGeom prst="line">
            <a:avLst/>
          </a:prstGeom>
          <a:ln w="57150">
            <a:solidFill>
              <a:srgbClr val="BE433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9B7198-F9A4-4057-A2F5-3F5A331C6534}"/>
              </a:ext>
            </a:extLst>
          </p:cNvPr>
          <p:cNvCxnSpPr>
            <a:cxnSpLocks/>
          </p:cNvCxnSpPr>
          <p:nvPr/>
        </p:nvCxnSpPr>
        <p:spPr>
          <a:xfrm>
            <a:off x="2310464" y="2861310"/>
            <a:ext cx="8822757" cy="0"/>
          </a:xfrm>
          <a:prstGeom prst="line">
            <a:avLst/>
          </a:prstGeom>
          <a:ln w="57150">
            <a:solidFill>
              <a:srgbClr val="BE433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4648C78-07F4-4EA1-9BE4-269A26F56FA5}"/>
              </a:ext>
            </a:extLst>
          </p:cNvPr>
          <p:cNvCxnSpPr>
            <a:cxnSpLocks/>
          </p:cNvCxnSpPr>
          <p:nvPr/>
        </p:nvCxnSpPr>
        <p:spPr>
          <a:xfrm>
            <a:off x="301541" y="3284822"/>
            <a:ext cx="1286627" cy="0"/>
          </a:xfrm>
          <a:prstGeom prst="line">
            <a:avLst/>
          </a:prstGeom>
          <a:ln w="57150">
            <a:solidFill>
              <a:srgbClr val="BE4336"/>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7BED22F-E7E2-49E3-AD8A-BF02011AB12E}"/>
              </a:ext>
            </a:extLst>
          </p:cNvPr>
          <p:cNvSpPr/>
          <p:nvPr/>
        </p:nvSpPr>
        <p:spPr>
          <a:xfrm>
            <a:off x="1656347" y="3797967"/>
            <a:ext cx="8527783" cy="1754326"/>
          </a:xfrm>
          <a:prstGeom prst="rect">
            <a:avLst/>
          </a:prstGeom>
        </p:spPr>
        <p:txBody>
          <a:bodyPr wrap="square">
            <a:spAutoFit/>
          </a:bodyPr>
          <a:lstStyle/>
          <a:p>
            <a:r>
              <a:rPr lang="en-US" sz="3600" dirty="0"/>
              <a:t>1. What are you going to write? To whom?</a:t>
            </a:r>
          </a:p>
          <a:p>
            <a:r>
              <a:rPr lang="en-US" sz="3600" dirty="0"/>
              <a:t>2. What are you going to write about? </a:t>
            </a:r>
          </a:p>
          <a:p>
            <a:r>
              <a:rPr lang="en-US" sz="3600" dirty="0"/>
              <a:t>3. How many words are you going to write?</a:t>
            </a:r>
          </a:p>
        </p:txBody>
      </p:sp>
    </p:spTree>
    <p:extLst>
      <p:ext uri="{BB962C8B-B14F-4D97-AF65-F5344CB8AC3E}">
        <p14:creationId xmlns:p14="http://schemas.microsoft.com/office/powerpoint/2010/main" val="91900069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88178F-B7C3-4B39-A7F0-A607E931020F}"/>
              </a:ext>
            </a:extLst>
          </p:cNvPr>
          <p:cNvPicPr>
            <a:picLocks noChangeAspect="1"/>
          </p:cNvPicPr>
          <p:nvPr/>
        </p:nvPicPr>
        <p:blipFill>
          <a:blip r:embed="rId2"/>
          <a:stretch>
            <a:fillRect/>
          </a:stretch>
        </p:blipFill>
        <p:spPr>
          <a:xfrm>
            <a:off x="253415" y="751709"/>
            <a:ext cx="11055911" cy="1870409"/>
          </a:xfrm>
          <a:prstGeom prst="rect">
            <a:avLst/>
          </a:prstGeom>
        </p:spPr>
      </p:pic>
      <p:sp>
        <p:nvSpPr>
          <p:cNvPr id="3" name="Rectangle 2">
            <a:extLst>
              <a:ext uri="{FF2B5EF4-FFF2-40B4-BE49-F238E27FC236}">
                <a16:creationId xmlns:a16="http://schemas.microsoft.com/office/drawing/2014/main" id="{48FE6453-BA79-4855-A804-80677EB7FDD6}"/>
              </a:ext>
            </a:extLst>
          </p:cNvPr>
          <p:cNvSpPr/>
          <p:nvPr/>
        </p:nvSpPr>
        <p:spPr>
          <a:xfrm>
            <a:off x="1925052" y="2250724"/>
            <a:ext cx="9790698" cy="3970318"/>
          </a:xfrm>
          <a:prstGeom prst="rect">
            <a:avLst/>
          </a:prstGeom>
        </p:spPr>
        <p:txBody>
          <a:bodyPr wrap="square">
            <a:spAutoFit/>
          </a:bodyPr>
          <a:lstStyle/>
          <a:p>
            <a:r>
              <a:rPr lang="en-US" sz="3600" dirty="0"/>
              <a:t>1. What are you going to write? To whom?</a:t>
            </a:r>
          </a:p>
          <a:p>
            <a:r>
              <a:rPr lang="en-US" sz="3600" dirty="0">
                <a:solidFill>
                  <a:srgbClr val="FF0000"/>
                </a:solidFill>
              </a:rPr>
              <a:t>Write a letter to Mark.</a:t>
            </a:r>
          </a:p>
          <a:p>
            <a:r>
              <a:rPr lang="en-US" sz="3600" dirty="0"/>
              <a:t>2. What are you going to write about? </a:t>
            </a:r>
          </a:p>
          <a:p>
            <a:r>
              <a:rPr lang="en-US" sz="3600" dirty="0">
                <a:solidFill>
                  <a:srgbClr val="FF0000"/>
                </a:solidFill>
              </a:rPr>
              <a:t>Write about spending a night in the Natural History Museum.</a:t>
            </a:r>
          </a:p>
          <a:p>
            <a:r>
              <a:rPr lang="en-US" sz="3600" dirty="0"/>
              <a:t>3. How many words are you going to write?</a:t>
            </a:r>
          </a:p>
          <a:p>
            <a:r>
              <a:rPr lang="en-US" sz="3600" dirty="0">
                <a:solidFill>
                  <a:srgbClr val="FF0000"/>
                </a:solidFill>
              </a:rPr>
              <a:t>50-60 words.</a:t>
            </a:r>
          </a:p>
        </p:txBody>
      </p:sp>
    </p:spTree>
    <p:extLst>
      <p:ext uri="{BB962C8B-B14F-4D97-AF65-F5344CB8AC3E}">
        <p14:creationId xmlns:p14="http://schemas.microsoft.com/office/powerpoint/2010/main" val="36877868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B6FC33-BDF7-4D46-B75E-08E45449BC9A}"/>
              </a:ext>
            </a:extLst>
          </p:cNvPr>
          <p:cNvPicPr>
            <a:picLocks noChangeAspect="1"/>
          </p:cNvPicPr>
          <p:nvPr/>
        </p:nvPicPr>
        <p:blipFill>
          <a:blip r:embed="rId2"/>
          <a:stretch>
            <a:fillRect/>
          </a:stretch>
        </p:blipFill>
        <p:spPr>
          <a:xfrm>
            <a:off x="9525" y="1686927"/>
            <a:ext cx="6086475" cy="4286250"/>
          </a:xfrm>
          <a:prstGeom prst="rect">
            <a:avLst/>
          </a:prstGeom>
        </p:spPr>
      </p:pic>
      <p:pic>
        <p:nvPicPr>
          <p:cNvPr id="3" name="Picture 2">
            <a:extLst>
              <a:ext uri="{FF2B5EF4-FFF2-40B4-BE49-F238E27FC236}">
                <a16:creationId xmlns:a16="http://schemas.microsoft.com/office/drawing/2014/main" id="{1BBCCC56-D050-4389-93B5-55B3D9965387}"/>
              </a:ext>
            </a:extLst>
          </p:cNvPr>
          <p:cNvPicPr>
            <a:picLocks noChangeAspect="1"/>
          </p:cNvPicPr>
          <p:nvPr/>
        </p:nvPicPr>
        <p:blipFill>
          <a:blip r:embed="rId3"/>
          <a:stretch>
            <a:fillRect/>
          </a:stretch>
        </p:blipFill>
        <p:spPr>
          <a:xfrm>
            <a:off x="6096000" y="3209673"/>
            <a:ext cx="5915025" cy="2733675"/>
          </a:xfrm>
          <a:prstGeom prst="rect">
            <a:avLst/>
          </a:prstGeom>
        </p:spPr>
      </p:pic>
      <p:sp>
        <p:nvSpPr>
          <p:cNvPr id="4" name="Rectangle 3">
            <a:extLst>
              <a:ext uri="{FF2B5EF4-FFF2-40B4-BE49-F238E27FC236}">
                <a16:creationId xmlns:a16="http://schemas.microsoft.com/office/drawing/2014/main" id="{1172D723-2288-4E68-85DA-10B2280AB0D8}"/>
              </a:ext>
            </a:extLst>
          </p:cNvPr>
          <p:cNvSpPr/>
          <p:nvPr/>
        </p:nvSpPr>
        <p:spPr>
          <a:xfrm>
            <a:off x="240632" y="625642"/>
            <a:ext cx="2037347" cy="70585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Pre-writing </a:t>
            </a:r>
          </a:p>
        </p:txBody>
      </p:sp>
      <p:sp>
        <p:nvSpPr>
          <p:cNvPr id="5" name="TextBox 4">
            <a:extLst>
              <a:ext uri="{FF2B5EF4-FFF2-40B4-BE49-F238E27FC236}">
                <a16:creationId xmlns:a16="http://schemas.microsoft.com/office/drawing/2014/main" id="{B0F5FA84-0B69-45DA-B3EF-1E49AC0109EA}"/>
              </a:ext>
            </a:extLst>
          </p:cNvPr>
          <p:cNvSpPr txBox="1"/>
          <p:nvPr/>
        </p:nvSpPr>
        <p:spPr>
          <a:xfrm>
            <a:off x="3080084" y="625642"/>
            <a:ext cx="4186990" cy="646331"/>
          </a:xfrm>
          <a:prstGeom prst="rect">
            <a:avLst/>
          </a:prstGeom>
          <a:noFill/>
        </p:spPr>
        <p:txBody>
          <a:bodyPr wrap="square" rtlCol="0">
            <a:spAutoFit/>
          </a:bodyPr>
          <a:lstStyle/>
          <a:p>
            <a:r>
              <a:rPr lang="en-US" sz="3600" dirty="0">
                <a:solidFill>
                  <a:srgbClr val="0070C0"/>
                </a:solidFill>
              </a:rPr>
              <a:t>Letter/Email writing </a:t>
            </a:r>
          </a:p>
        </p:txBody>
      </p:sp>
    </p:spTree>
    <p:extLst>
      <p:ext uri="{BB962C8B-B14F-4D97-AF65-F5344CB8AC3E}">
        <p14:creationId xmlns:p14="http://schemas.microsoft.com/office/powerpoint/2010/main" val="378197776"/>
      </p:ext>
    </p:extLst>
  </p:cSld>
  <p:clrMapOvr>
    <a:masterClrMapping/>
  </p:clrMapOvr>
  <p:transition spd="med">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D3D183-89E0-48E4-9C6F-AC03B91C35AB}"/>
              </a:ext>
            </a:extLst>
          </p:cNvPr>
          <p:cNvPicPr>
            <a:picLocks noChangeAspect="1"/>
          </p:cNvPicPr>
          <p:nvPr/>
        </p:nvPicPr>
        <p:blipFill>
          <a:blip r:embed="rId2"/>
          <a:stretch>
            <a:fillRect/>
          </a:stretch>
        </p:blipFill>
        <p:spPr>
          <a:xfrm>
            <a:off x="1386388" y="494046"/>
            <a:ext cx="8146791" cy="4013785"/>
          </a:xfrm>
          <a:prstGeom prst="rect">
            <a:avLst/>
          </a:prstGeom>
        </p:spPr>
      </p:pic>
    </p:spTree>
    <p:extLst>
      <p:ext uri="{BB962C8B-B14F-4D97-AF65-F5344CB8AC3E}">
        <p14:creationId xmlns:p14="http://schemas.microsoft.com/office/powerpoint/2010/main" val="2000239705"/>
      </p:ext>
    </p:extLst>
  </p:cSld>
  <p:clrMapOvr>
    <a:masterClrMapping/>
  </p:clrMapOvr>
  <p:transition spd="med">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D4C416-C562-47A6-AD87-3FC8EC2048BE}"/>
              </a:ext>
            </a:extLst>
          </p:cNvPr>
          <p:cNvPicPr>
            <a:picLocks noChangeAspect="1"/>
          </p:cNvPicPr>
          <p:nvPr/>
        </p:nvPicPr>
        <p:blipFill>
          <a:blip r:embed="rId2"/>
          <a:stretch>
            <a:fillRect/>
          </a:stretch>
        </p:blipFill>
        <p:spPr>
          <a:xfrm>
            <a:off x="477503" y="357471"/>
            <a:ext cx="5265571" cy="6029023"/>
          </a:xfrm>
          <a:prstGeom prst="rect">
            <a:avLst/>
          </a:prstGeom>
        </p:spPr>
      </p:pic>
      <p:pic>
        <p:nvPicPr>
          <p:cNvPr id="3" name="Picture 2">
            <a:extLst>
              <a:ext uri="{FF2B5EF4-FFF2-40B4-BE49-F238E27FC236}">
                <a16:creationId xmlns:a16="http://schemas.microsoft.com/office/drawing/2014/main" id="{72435EB7-3936-415B-84F9-6B293788899B}"/>
              </a:ext>
            </a:extLst>
          </p:cNvPr>
          <p:cNvPicPr>
            <a:picLocks noChangeAspect="1"/>
          </p:cNvPicPr>
          <p:nvPr/>
        </p:nvPicPr>
        <p:blipFill>
          <a:blip r:embed="rId3"/>
          <a:stretch>
            <a:fillRect/>
          </a:stretch>
        </p:blipFill>
        <p:spPr>
          <a:xfrm>
            <a:off x="5890461" y="2017829"/>
            <a:ext cx="6025224" cy="1411171"/>
          </a:xfrm>
          <a:prstGeom prst="rect">
            <a:avLst/>
          </a:prstGeom>
        </p:spPr>
      </p:pic>
      <p:cxnSp>
        <p:nvCxnSpPr>
          <p:cNvPr id="5" name="Straight Connector 4">
            <a:extLst>
              <a:ext uri="{FF2B5EF4-FFF2-40B4-BE49-F238E27FC236}">
                <a16:creationId xmlns:a16="http://schemas.microsoft.com/office/drawing/2014/main" id="{16AC6DE0-74A2-4138-93F4-50755E9AAF2B}"/>
              </a:ext>
            </a:extLst>
          </p:cNvPr>
          <p:cNvCxnSpPr/>
          <p:nvPr/>
        </p:nvCxnSpPr>
        <p:spPr>
          <a:xfrm>
            <a:off x="2197768" y="4459705"/>
            <a:ext cx="545432" cy="0"/>
          </a:xfrm>
          <a:prstGeom prst="line">
            <a:avLst/>
          </a:prstGeom>
          <a:ln w="57150">
            <a:solidFill>
              <a:srgbClr val="BE433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34E7BB4-00E4-499E-BCCA-577E98FB68E8}"/>
              </a:ext>
            </a:extLst>
          </p:cNvPr>
          <p:cNvCxnSpPr>
            <a:cxnSpLocks/>
          </p:cNvCxnSpPr>
          <p:nvPr/>
        </p:nvCxnSpPr>
        <p:spPr>
          <a:xfrm>
            <a:off x="1243263" y="4772526"/>
            <a:ext cx="826169" cy="0"/>
          </a:xfrm>
          <a:prstGeom prst="line">
            <a:avLst/>
          </a:prstGeom>
          <a:ln w="57150">
            <a:solidFill>
              <a:srgbClr val="BE433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046BC-A9F2-415A-9913-4B9E8F2CDBA1}"/>
              </a:ext>
            </a:extLst>
          </p:cNvPr>
          <p:cNvCxnSpPr/>
          <p:nvPr/>
        </p:nvCxnSpPr>
        <p:spPr>
          <a:xfrm>
            <a:off x="3912669" y="4772526"/>
            <a:ext cx="545432" cy="0"/>
          </a:xfrm>
          <a:prstGeom prst="line">
            <a:avLst/>
          </a:prstGeom>
          <a:ln w="57150">
            <a:solidFill>
              <a:srgbClr val="BE433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9699E1-0BB9-4940-9E4F-12C72B954167}"/>
              </a:ext>
            </a:extLst>
          </p:cNvPr>
          <p:cNvCxnSpPr>
            <a:cxnSpLocks/>
          </p:cNvCxnSpPr>
          <p:nvPr/>
        </p:nvCxnSpPr>
        <p:spPr>
          <a:xfrm>
            <a:off x="2743200" y="5070910"/>
            <a:ext cx="471638" cy="0"/>
          </a:xfrm>
          <a:prstGeom prst="line">
            <a:avLst/>
          </a:prstGeom>
          <a:ln w="57150">
            <a:solidFill>
              <a:srgbClr val="BE4336"/>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C6B0A4B-6CD9-4CD0-A41B-388720E6744E}"/>
              </a:ext>
            </a:extLst>
          </p:cNvPr>
          <p:cNvSpPr/>
          <p:nvPr/>
        </p:nvSpPr>
        <p:spPr>
          <a:xfrm>
            <a:off x="9224211" y="230871"/>
            <a:ext cx="2037347" cy="70585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While-writing </a:t>
            </a:r>
          </a:p>
        </p:txBody>
      </p:sp>
    </p:spTree>
    <p:extLst>
      <p:ext uri="{BB962C8B-B14F-4D97-AF65-F5344CB8AC3E}">
        <p14:creationId xmlns:p14="http://schemas.microsoft.com/office/powerpoint/2010/main" val="121089894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549469-FD93-418F-88B8-8813EE6966D8}"/>
              </a:ext>
            </a:extLst>
          </p:cNvPr>
          <p:cNvPicPr>
            <a:picLocks noChangeAspect="1"/>
          </p:cNvPicPr>
          <p:nvPr/>
        </p:nvPicPr>
        <p:blipFill>
          <a:blip r:embed="rId2"/>
          <a:stretch>
            <a:fillRect/>
          </a:stretch>
        </p:blipFill>
        <p:spPr>
          <a:xfrm>
            <a:off x="2071435" y="898924"/>
            <a:ext cx="7040480" cy="4566349"/>
          </a:xfrm>
          <a:prstGeom prst="rect">
            <a:avLst/>
          </a:prstGeom>
        </p:spPr>
      </p:pic>
      <p:cxnSp>
        <p:nvCxnSpPr>
          <p:cNvPr id="4" name="Straight Connector 3">
            <a:extLst>
              <a:ext uri="{FF2B5EF4-FFF2-40B4-BE49-F238E27FC236}">
                <a16:creationId xmlns:a16="http://schemas.microsoft.com/office/drawing/2014/main" id="{5345EB86-4F8E-4F5D-9078-66D70D42C9CE}"/>
              </a:ext>
            </a:extLst>
          </p:cNvPr>
          <p:cNvCxnSpPr/>
          <p:nvPr/>
        </p:nvCxnSpPr>
        <p:spPr>
          <a:xfrm>
            <a:off x="2983832" y="2454442"/>
            <a:ext cx="1475873" cy="0"/>
          </a:xfrm>
          <a:prstGeom prst="line">
            <a:avLst/>
          </a:prstGeom>
          <a:ln w="57150">
            <a:solidFill>
              <a:srgbClr val="BE433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29B5B40-A440-464A-8DDB-36CD032AF663}"/>
              </a:ext>
            </a:extLst>
          </p:cNvPr>
          <p:cNvCxnSpPr>
            <a:cxnSpLocks/>
          </p:cNvCxnSpPr>
          <p:nvPr/>
        </p:nvCxnSpPr>
        <p:spPr>
          <a:xfrm>
            <a:off x="2983831" y="3485147"/>
            <a:ext cx="1074822" cy="0"/>
          </a:xfrm>
          <a:prstGeom prst="line">
            <a:avLst/>
          </a:prstGeom>
          <a:ln w="57150">
            <a:solidFill>
              <a:srgbClr val="BE433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F94393-9CC7-4083-8F46-6028C1AE5726}"/>
              </a:ext>
            </a:extLst>
          </p:cNvPr>
          <p:cNvCxnSpPr>
            <a:cxnSpLocks/>
          </p:cNvCxnSpPr>
          <p:nvPr/>
        </p:nvCxnSpPr>
        <p:spPr>
          <a:xfrm>
            <a:off x="6789220" y="4050632"/>
            <a:ext cx="729915" cy="0"/>
          </a:xfrm>
          <a:prstGeom prst="line">
            <a:avLst/>
          </a:prstGeom>
          <a:ln w="57150">
            <a:solidFill>
              <a:srgbClr val="BE433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0E3AF92-1EC6-4AA7-8566-C0D52CB852C6}"/>
              </a:ext>
            </a:extLst>
          </p:cNvPr>
          <p:cNvCxnSpPr>
            <a:cxnSpLocks/>
          </p:cNvCxnSpPr>
          <p:nvPr/>
        </p:nvCxnSpPr>
        <p:spPr>
          <a:xfrm>
            <a:off x="6985735" y="5015564"/>
            <a:ext cx="1066799" cy="0"/>
          </a:xfrm>
          <a:prstGeom prst="line">
            <a:avLst/>
          </a:prstGeom>
          <a:ln w="57150">
            <a:solidFill>
              <a:srgbClr val="BE433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5E6DD89-B6DF-4556-9EBA-4D73289044AC}"/>
              </a:ext>
            </a:extLst>
          </p:cNvPr>
          <p:cNvSpPr/>
          <p:nvPr/>
        </p:nvSpPr>
        <p:spPr>
          <a:xfrm>
            <a:off x="9395661" y="434340"/>
            <a:ext cx="1611429" cy="5823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While-writing </a:t>
            </a:r>
          </a:p>
        </p:txBody>
      </p:sp>
    </p:spTree>
    <p:extLst>
      <p:ext uri="{BB962C8B-B14F-4D97-AF65-F5344CB8AC3E}">
        <p14:creationId xmlns:p14="http://schemas.microsoft.com/office/powerpoint/2010/main" val="177702083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9E74E3-7632-4E63-B01C-B12CD1D144D0}"/>
              </a:ext>
            </a:extLst>
          </p:cNvPr>
          <p:cNvSpPr/>
          <p:nvPr/>
        </p:nvSpPr>
        <p:spPr>
          <a:xfrm>
            <a:off x="9224211" y="342900"/>
            <a:ext cx="1691439" cy="5938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While-writing </a:t>
            </a:r>
          </a:p>
        </p:txBody>
      </p:sp>
      <p:pic>
        <p:nvPicPr>
          <p:cNvPr id="3" name="Picture 2">
            <a:extLst>
              <a:ext uri="{FF2B5EF4-FFF2-40B4-BE49-F238E27FC236}">
                <a16:creationId xmlns:a16="http://schemas.microsoft.com/office/drawing/2014/main" id="{EF63D1E9-9762-4D4F-A833-B87F6DCF0ED8}"/>
              </a:ext>
            </a:extLst>
          </p:cNvPr>
          <p:cNvPicPr>
            <a:picLocks noChangeAspect="1"/>
          </p:cNvPicPr>
          <p:nvPr/>
        </p:nvPicPr>
        <p:blipFill>
          <a:blip r:embed="rId2"/>
          <a:stretch>
            <a:fillRect/>
          </a:stretch>
        </p:blipFill>
        <p:spPr>
          <a:xfrm>
            <a:off x="1517820" y="1661015"/>
            <a:ext cx="9156360" cy="4639427"/>
          </a:xfrm>
          <a:prstGeom prst="rect">
            <a:avLst/>
          </a:prstGeom>
        </p:spPr>
      </p:pic>
      <p:sp>
        <p:nvSpPr>
          <p:cNvPr id="4" name="Rectangle 3">
            <a:extLst>
              <a:ext uri="{FF2B5EF4-FFF2-40B4-BE49-F238E27FC236}">
                <a16:creationId xmlns:a16="http://schemas.microsoft.com/office/drawing/2014/main" id="{A8776113-35C0-4D93-8145-18F80BD153CE}"/>
              </a:ext>
            </a:extLst>
          </p:cNvPr>
          <p:cNvSpPr/>
          <p:nvPr/>
        </p:nvSpPr>
        <p:spPr>
          <a:xfrm>
            <a:off x="930441" y="583797"/>
            <a:ext cx="8293769" cy="1077218"/>
          </a:xfrm>
          <a:prstGeom prst="rect">
            <a:avLst/>
          </a:prstGeom>
        </p:spPr>
        <p:txBody>
          <a:bodyPr wrap="square">
            <a:spAutoFit/>
          </a:bodyPr>
          <a:lstStyle/>
          <a:p>
            <a:r>
              <a:rPr lang="en-US" sz="3200" i="1" dirty="0">
                <a:solidFill>
                  <a:srgbClr val="0070C0"/>
                </a:solidFill>
              </a:rPr>
              <a:t>Complete the </a:t>
            </a:r>
            <a:r>
              <a:rPr lang="en-US" sz="3200" i="1" dirty="0" err="1">
                <a:solidFill>
                  <a:srgbClr val="0070C0"/>
                </a:solidFill>
              </a:rPr>
              <a:t>spidergram</a:t>
            </a:r>
            <a:r>
              <a:rPr lang="en-US" sz="3200" i="1" dirty="0">
                <a:solidFill>
                  <a:srgbClr val="0070C0"/>
                </a:solidFill>
              </a:rPr>
              <a:t> with</a:t>
            </a:r>
          </a:p>
          <a:p>
            <a:r>
              <a:rPr lang="en-US" sz="3200" i="1" dirty="0">
                <a:solidFill>
                  <a:srgbClr val="0070C0"/>
                </a:solidFill>
              </a:rPr>
              <a:t>information about your last holiday.</a:t>
            </a:r>
          </a:p>
        </p:txBody>
      </p:sp>
    </p:spTree>
    <p:extLst>
      <p:ext uri="{BB962C8B-B14F-4D97-AF65-F5344CB8AC3E}">
        <p14:creationId xmlns:p14="http://schemas.microsoft.com/office/powerpoint/2010/main" val="2966857635"/>
      </p:ext>
    </p:extLst>
  </p:cSld>
  <p:clrMapOvr>
    <a:masterClrMapping/>
  </p:clrMapOvr>
  <p:transition spd="med">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F1A174-53F1-45FD-B698-07F8535445B5}"/>
              </a:ext>
            </a:extLst>
          </p:cNvPr>
          <p:cNvSpPr/>
          <p:nvPr/>
        </p:nvSpPr>
        <p:spPr>
          <a:xfrm>
            <a:off x="770021" y="528935"/>
            <a:ext cx="10860505" cy="1077218"/>
          </a:xfrm>
          <a:prstGeom prst="rect">
            <a:avLst/>
          </a:prstGeom>
        </p:spPr>
        <p:txBody>
          <a:bodyPr wrap="square">
            <a:spAutoFit/>
          </a:bodyPr>
          <a:lstStyle/>
          <a:p>
            <a:r>
              <a:rPr lang="en-US" sz="3200" i="1" dirty="0">
                <a:solidFill>
                  <a:srgbClr val="0070C0"/>
                </a:solidFill>
              </a:rPr>
              <a:t>Write your letter. Use your ideas from </a:t>
            </a:r>
            <a:r>
              <a:rPr lang="en-US" sz="3200" i="1" dirty="0" err="1">
                <a:solidFill>
                  <a:srgbClr val="0070C0"/>
                </a:solidFill>
              </a:rPr>
              <a:t>Spidergram</a:t>
            </a:r>
            <a:r>
              <a:rPr lang="en-US" sz="3200" i="1" dirty="0">
                <a:solidFill>
                  <a:srgbClr val="0070C0"/>
                </a:solidFill>
              </a:rPr>
              <a:t> and</a:t>
            </a:r>
          </a:p>
          <a:p>
            <a:r>
              <a:rPr lang="en-US" sz="3200" i="1" dirty="0">
                <a:solidFill>
                  <a:srgbClr val="0070C0"/>
                </a:solidFill>
              </a:rPr>
              <a:t>phrases from the Useful Language box.</a:t>
            </a:r>
          </a:p>
        </p:txBody>
      </p:sp>
      <p:sp>
        <p:nvSpPr>
          <p:cNvPr id="3" name="Rectangle 2">
            <a:extLst>
              <a:ext uri="{FF2B5EF4-FFF2-40B4-BE49-F238E27FC236}">
                <a16:creationId xmlns:a16="http://schemas.microsoft.com/office/drawing/2014/main" id="{0C66E549-D491-4681-A147-0A5B3385411C}"/>
              </a:ext>
            </a:extLst>
          </p:cNvPr>
          <p:cNvSpPr/>
          <p:nvPr/>
        </p:nvSpPr>
        <p:spPr>
          <a:xfrm>
            <a:off x="553451" y="1894911"/>
            <a:ext cx="11293643" cy="3785652"/>
          </a:xfrm>
          <a:prstGeom prst="rect">
            <a:avLst/>
          </a:prstGeom>
        </p:spPr>
        <p:txBody>
          <a:bodyPr wrap="square">
            <a:spAutoFit/>
          </a:bodyPr>
          <a:lstStyle/>
          <a:p>
            <a:r>
              <a:rPr lang="en-US" sz="3000" dirty="0"/>
              <a:t>Hi Mark! </a:t>
            </a:r>
          </a:p>
          <a:p>
            <a:r>
              <a:rPr lang="en-US" sz="3000" dirty="0"/>
              <a:t>How are you? Last night, I spent the night at the Natural History Museum in London! I was with my friend Nadia and lots of other children. First, there was a guided tour of the museum. Then, we made T-shirts and learned about dinosaurs. We slept in one of the main galleries. It was one of the best nights of my life! </a:t>
            </a:r>
          </a:p>
          <a:p>
            <a:r>
              <a:rPr lang="en-US" sz="3000" dirty="0"/>
              <a:t>Write soon. </a:t>
            </a:r>
          </a:p>
          <a:p>
            <a:r>
              <a:rPr lang="en-US" sz="3000" dirty="0"/>
              <a:t>Natasha </a:t>
            </a:r>
          </a:p>
        </p:txBody>
      </p:sp>
    </p:spTree>
    <p:extLst>
      <p:ext uri="{BB962C8B-B14F-4D97-AF65-F5344CB8AC3E}">
        <p14:creationId xmlns:p14="http://schemas.microsoft.com/office/powerpoint/2010/main" val="247583598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6348"/>
            <a:ext cx="9229273" cy="5705062"/>
          </a:xfrm>
          <a:prstGeom prst="rect">
            <a:avLst/>
          </a:prstGeom>
        </p:spPr>
      </p:pic>
      <p:sp>
        <p:nvSpPr>
          <p:cNvPr id="3" name="Rectangle 2">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524968534"/>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78" y="552140"/>
            <a:ext cx="10058400" cy="5838721"/>
          </a:xfrm>
          <a:prstGeom prst="rect">
            <a:avLst/>
          </a:prstGeom>
        </p:spPr>
      </p:pic>
      <p:sp>
        <p:nvSpPr>
          <p:cNvPr id="3" name="Rectangle 2">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1734573"/>
      </p:ext>
    </p:extLst>
  </p:cSld>
  <p:clrMapOvr>
    <a:masterClrMapping/>
  </p:clrMapOvr>
  <p:transition spd="med">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66D168-1D2E-491D-A8EF-535481EECD56}"/>
              </a:ext>
            </a:extLst>
          </p:cNvPr>
          <p:cNvPicPr>
            <a:picLocks noChangeAspect="1"/>
          </p:cNvPicPr>
          <p:nvPr/>
        </p:nvPicPr>
        <p:blipFill>
          <a:blip r:embed="rId2"/>
          <a:stretch>
            <a:fillRect/>
          </a:stretch>
        </p:blipFill>
        <p:spPr>
          <a:xfrm>
            <a:off x="1378217" y="1121443"/>
            <a:ext cx="8439150" cy="3612442"/>
          </a:xfrm>
          <a:prstGeom prst="rect">
            <a:avLst/>
          </a:prstGeom>
        </p:spPr>
      </p:pic>
    </p:spTree>
    <p:extLst>
      <p:ext uri="{BB962C8B-B14F-4D97-AF65-F5344CB8AC3E}">
        <p14:creationId xmlns:p14="http://schemas.microsoft.com/office/powerpoint/2010/main" val="404581826"/>
      </p:ext>
    </p:extLst>
  </p:cSld>
  <p:clrMapOvr>
    <a:masterClrMapping/>
  </p:clrMapOvr>
  <p:transition spd="med">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78" y="566530"/>
            <a:ext cx="10058400" cy="5774635"/>
          </a:xfrm>
          <a:prstGeom prst="rect">
            <a:avLst/>
          </a:prstGeom>
        </p:spPr>
      </p:pic>
      <p:sp>
        <p:nvSpPr>
          <p:cNvPr id="3" name="Rectangle 2">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3537788195"/>
      </p:ext>
    </p:extLst>
  </p:cSld>
  <p:clrMapOvr>
    <a:masterClrMapping/>
  </p:clrMapOvr>
  <p:transition spd="med">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052" y="696186"/>
            <a:ext cx="4276107" cy="923330"/>
          </a:xfrm>
          <a:prstGeom prst="rect">
            <a:avLst/>
          </a:prstGeom>
        </p:spPr>
        <p:txBody>
          <a:bodyPr wrap="none">
            <a:spAutoFit/>
          </a:bodyPr>
          <a:lstStyle/>
          <a:p>
            <a:r>
              <a:rPr lang="en-US" sz="5400" b="1" dirty="0">
                <a:solidFill>
                  <a:srgbClr val="FF0000"/>
                </a:solidFill>
              </a:rPr>
              <a:t>Today’s lesson</a:t>
            </a:r>
          </a:p>
        </p:txBody>
      </p:sp>
      <p:sp>
        <p:nvSpPr>
          <p:cNvPr id="3" name="Rectangle 2"/>
          <p:cNvSpPr/>
          <p:nvPr/>
        </p:nvSpPr>
        <p:spPr>
          <a:xfrm>
            <a:off x="766668" y="1818408"/>
            <a:ext cx="4345781"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Listening </a:t>
            </a:r>
          </a:p>
          <a:p>
            <a:r>
              <a:rPr lang="en-US" sz="3600" dirty="0">
                <a:solidFill>
                  <a:srgbClr val="0070C0"/>
                </a:solidFill>
              </a:rPr>
              <a:t>Listen for specific information.</a:t>
            </a:r>
          </a:p>
        </p:txBody>
      </p:sp>
      <p:sp>
        <p:nvSpPr>
          <p:cNvPr id="4" name="Rectangle 3"/>
          <p:cNvSpPr/>
          <p:nvPr/>
        </p:nvSpPr>
        <p:spPr>
          <a:xfrm>
            <a:off x="5780318" y="1818408"/>
            <a:ext cx="5892278"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Speaking</a:t>
            </a:r>
          </a:p>
          <a:p>
            <a:r>
              <a:rPr lang="en-US" sz="3600" dirty="0">
                <a:solidFill>
                  <a:srgbClr val="0070C0"/>
                </a:solidFill>
              </a:rPr>
              <a:t>Learn and </a:t>
            </a:r>
            <a:r>
              <a:rPr lang="en-US" sz="3600" dirty="0" err="1">
                <a:solidFill>
                  <a:srgbClr val="0070C0"/>
                </a:solidFill>
              </a:rPr>
              <a:t>practise</a:t>
            </a:r>
            <a:r>
              <a:rPr lang="en-US" sz="3600" dirty="0">
                <a:solidFill>
                  <a:srgbClr val="0070C0"/>
                </a:solidFill>
              </a:rPr>
              <a:t> collocations.</a:t>
            </a:r>
          </a:p>
        </p:txBody>
      </p:sp>
      <p:sp>
        <p:nvSpPr>
          <p:cNvPr id="5" name="Rectangle 4">
            <a:extLst>
              <a:ext uri="{FF2B5EF4-FFF2-40B4-BE49-F238E27FC236}">
                <a16:creationId xmlns:a16="http://schemas.microsoft.com/office/drawing/2014/main" id="{B057CBA3-67A3-4E7C-93A5-000015B2618E}"/>
              </a:ext>
            </a:extLst>
          </p:cNvPr>
          <p:cNvSpPr/>
          <p:nvPr/>
        </p:nvSpPr>
        <p:spPr>
          <a:xfrm>
            <a:off x="5780318" y="3893655"/>
            <a:ext cx="5892278"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Writing</a:t>
            </a:r>
          </a:p>
          <a:p>
            <a:r>
              <a:rPr lang="en-US" sz="3600" dirty="0">
                <a:solidFill>
                  <a:srgbClr val="0070C0"/>
                </a:solidFill>
              </a:rPr>
              <a:t>Write a letter describing an experience.</a:t>
            </a:r>
          </a:p>
        </p:txBody>
      </p:sp>
    </p:spTree>
    <p:extLst>
      <p:ext uri="{BB962C8B-B14F-4D97-AF65-F5344CB8AC3E}">
        <p14:creationId xmlns:p14="http://schemas.microsoft.com/office/powerpoint/2010/main" val="1512116417"/>
      </p:ext>
    </p:extLst>
  </p:cSld>
  <p:clrMapOvr>
    <a:masterClrMapping/>
  </p:clrMapOvr>
  <p:transition spd="med">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052" y="469135"/>
            <a:ext cx="3362267" cy="923330"/>
          </a:xfrm>
          <a:prstGeom prst="rect">
            <a:avLst/>
          </a:prstGeom>
        </p:spPr>
        <p:txBody>
          <a:bodyPr wrap="none">
            <a:spAutoFit/>
          </a:bodyPr>
          <a:lstStyle/>
          <a:p>
            <a:r>
              <a:rPr lang="en-US" sz="5400" b="1" dirty="0">
                <a:solidFill>
                  <a:srgbClr val="FF0000"/>
                </a:solidFill>
              </a:rPr>
              <a:t>Homework</a:t>
            </a:r>
          </a:p>
        </p:txBody>
      </p:sp>
      <p:sp>
        <p:nvSpPr>
          <p:cNvPr id="3" name="Rectangle 2"/>
          <p:cNvSpPr/>
          <p:nvPr/>
        </p:nvSpPr>
        <p:spPr>
          <a:xfrm>
            <a:off x="242595" y="1394107"/>
            <a:ext cx="11872029"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err="1">
                <a:solidFill>
                  <a:srgbClr val="0070C0"/>
                </a:solidFill>
              </a:rPr>
              <a:t>Practise</a:t>
            </a:r>
            <a:r>
              <a:rPr lang="en-US" sz="3600" i="1" dirty="0">
                <a:solidFill>
                  <a:srgbClr val="0070C0"/>
                </a:solidFill>
              </a:rPr>
              <a:t> the vocabularies and make sentences using them. </a:t>
            </a:r>
          </a:p>
          <a:p>
            <a:pPr marL="571500" indent="-571500">
              <a:buFontTx/>
              <a:buChar char="-"/>
            </a:pPr>
            <a:r>
              <a:rPr lang="en-US" sz="3600" i="1" dirty="0">
                <a:solidFill>
                  <a:srgbClr val="0070C0"/>
                </a:solidFill>
              </a:rPr>
              <a:t>Do the exercises in </a:t>
            </a:r>
            <a:r>
              <a:rPr lang="en-US" sz="3600" b="1" i="1" dirty="0">
                <a:solidFill>
                  <a:srgbClr val="0070C0"/>
                </a:solidFill>
              </a:rPr>
              <a:t>TA 6 Right on Notebook</a:t>
            </a:r>
            <a:r>
              <a:rPr lang="en-US" sz="3600" i="1" dirty="0">
                <a:solidFill>
                  <a:srgbClr val="0070C0"/>
                </a:solidFill>
              </a:rPr>
              <a:t> (p. 41).</a:t>
            </a:r>
            <a:endParaRPr lang="en-US" sz="3600" i="1" dirty="0">
              <a:solidFill>
                <a:srgbClr val="FF0000"/>
              </a:solidFill>
            </a:endParaRPr>
          </a:p>
          <a:p>
            <a:pPr marL="571500" indent="-571500">
              <a:buFontTx/>
              <a:buChar char="-"/>
            </a:pPr>
            <a:r>
              <a:rPr lang="en-US" sz="3600" i="1" dirty="0">
                <a:solidFill>
                  <a:srgbClr val="0070C0"/>
                </a:solidFill>
              </a:rPr>
              <a:t>Prepare the next lesson (p. 98 SB).</a:t>
            </a:r>
          </a:p>
          <a:p>
            <a:pPr marL="571500" indent="-571500">
              <a:buFontTx/>
              <a:buChar char="-"/>
            </a:pPr>
            <a:r>
              <a:rPr lang="en-US" sz="3600" i="1" dirty="0">
                <a:solidFill>
                  <a:srgbClr val="0070C0"/>
                </a:solidFill>
              </a:rPr>
              <a:t>Do </a:t>
            </a:r>
            <a:r>
              <a:rPr lang="en-US" sz="3600" i="1" dirty="0">
                <a:solidFill>
                  <a:srgbClr val="FF0000"/>
                </a:solidFill>
              </a:rPr>
              <a:t>Unit 5 Test 1</a:t>
            </a:r>
            <a:r>
              <a:rPr lang="en-US" sz="3600" i="1" dirty="0">
                <a:solidFill>
                  <a:srgbClr val="0070C0"/>
                </a:solidFill>
              </a:rPr>
              <a:t> in </a:t>
            </a:r>
            <a:r>
              <a:rPr lang="en-US" sz="3600" i="1" dirty="0" err="1">
                <a:solidFill>
                  <a:srgbClr val="FF0000"/>
                </a:solidFill>
              </a:rPr>
              <a:t>Bài</a:t>
            </a:r>
            <a:r>
              <a:rPr lang="en-US" sz="3600" i="1" dirty="0">
                <a:solidFill>
                  <a:srgbClr val="FF0000"/>
                </a:solidFill>
              </a:rPr>
              <a:t> </a:t>
            </a:r>
            <a:r>
              <a:rPr lang="en-US" sz="3600" i="1" dirty="0" err="1">
                <a:solidFill>
                  <a:srgbClr val="FF0000"/>
                </a:solidFill>
              </a:rPr>
              <a:t>Tập</a:t>
            </a:r>
            <a:r>
              <a:rPr lang="en-US" sz="3600" i="1" dirty="0">
                <a:solidFill>
                  <a:srgbClr val="FF0000"/>
                </a:solidFill>
              </a:rPr>
              <a:t> </a:t>
            </a:r>
            <a:r>
              <a:rPr lang="en-US" sz="3600" i="1" dirty="0" err="1">
                <a:solidFill>
                  <a:srgbClr val="FF0000"/>
                </a:solidFill>
              </a:rPr>
              <a:t>Bổ</a:t>
            </a:r>
            <a:r>
              <a:rPr lang="en-US" sz="3600" i="1" dirty="0">
                <a:solidFill>
                  <a:srgbClr val="FF0000"/>
                </a:solidFill>
              </a:rPr>
              <a:t> </a:t>
            </a:r>
            <a:r>
              <a:rPr lang="en-US" sz="3600" i="1" dirty="0" err="1">
                <a:solidFill>
                  <a:srgbClr val="FF0000"/>
                </a:solidFill>
              </a:rPr>
              <a:t>Trợ</a:t>
            </a:r>
            <a:r>
              <a:rPr lang="en-US" sz="3600" i="1" dirty="0">
                <a:solidFill>
                  <a:srgbClr val="FF0000"/>
                </a:solidFill>
              </a:rPr>
              <a:t> TA 6 Right on</a:t>
            </a:r>
            <a:r>
              <a:rPr lang="en-US" sz="3600" i="1" dirty="0">
                <a:solidFill>
                  <a:srgbClr val="0070C0"/>
                </a:solidFill>
              </a:rPr>
              <a:t> (pp. 44-45). </a:t>
            </a:r>
            <a:endParaRPr lang="en-US" sz="3600" i="1" dirty="0">
              <a:solidFill>
                <a:srgbClr val="FF0000"/>
              </a:solidFill>
            </a:endParaRPr>
          </a:p>
        </p:txBody>
      </p:sp>
    </p:spTree>
    <p:extLst>
      <p:ext uri="{BB962C8B-B14F-4D97-AF65-F5344CB8AC3E}">
        <p14:creationId xmlns:p14="http://schemas.microsoft.com/office/powerpoint/2010/main" val="265585287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5280"/>
          <a:stretch/>
        </p:blipFill>
        <p:spPr>
          <a:xfrm>
            <a:off x="0" y="-27992"/>
            <a:ext cx="12192000" cy="6885992"/>
          </a:xfrm>
          <a:prstGeom prst="rect">
            <a:avLst/>
          </a:prstGeom>
        </p:spPr>
      </p:pic>
      <p:sp>
        <p:nvSpPr>
          <p:cNvPr id="3" name="TextBox 2"/>
          <p:cNvSpPr txBox="1"/>
          <p:nvPr/>
        </p:nvSpPr>
        <p:spPr>
          <a:xfrm>
            <a:off x="666878" y="4968810"/>
            <a:ext cx="3541226" cy="646331"/>
          </a:xfrm>
          <a:prstGeom prst="rect">
            <a:avLst/>
          </a:prstGeom>
          <a:noFill/>
        </p:spPr>
        <p:txBody>
          <a:bodyPr wrap="square" rtlCol="0">
            <a:spAutoFit/>
          </a:bodyPr>
          <a:lstStyle/>
          <a:p>
            <a:r>
              <a:rPr lang="en-US" sz="3600" dirty="0">
                <a:solidFill>
                  <a:srgbClr val="FFC000"/>
                </a:solidFill>
              </a:rPr>
              <a:t>Enjoy your day!</a:t>
            </a:r>
            <a:endParaRPr lang="en-US" dirty="0">
              <a:solidFill>
                <a:srgbClr val="FFC000"/>
              </a:solidFill>
            </a:endParaRPr>
          </a:p>
        </p:txBody>
      </p:sp>
    </p:spTree>
    <p:extLst>
      <p:ext uri="{BB962C8B-B14F-4D97-AF65-F5344CB8AC3E}">
        <p14:creationId xmlns:p14="http://schemas.microsoft.com/office/powerpoint/2010/main" val="1185023599"/>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41A029-5AB5-43F0-A0C6-40004F74CD7E}"/>
              </a:ext>
            </a:extLst>
          </p:cNvPr>
          <p:cNvSpPr txBox="1"/>
          <p:nvPr/>
        </p:nvSpPr>
        <p:spPr>
          <a:xfrm>
            <a:off x="336884" y="818147"/>
            <a:ext cx="11710737" cy="1077218"/>
          </a:xfrm>
          <a:prstGeom prst="rect">
            <a:avLst/>
          </a:prstGeom>
          <a:noFill/>
        </p:spPr>
        <p:txBody>
          <a:bodyPr wrap="square" rtlCol="0">
            <a:spAutoFit/>
          </a:bodyPr>
          <a:lstStyle/>
          <a:p>
            <a:r>
              <a:rPr lang="en-US" sz="3200" i="1" dirty="0">
                <a:solidFill>
                  <a:srgbClr val="0070C0"/>
                </a:solidFill>
              </a:rPr>
              <a:t>Choose the word that has stress pattern different from that of the other words: </a:t>
            </a:r>
          </a:p>
        </p:txBody>
      </p:sp>
      <p:sp>
        <p:nvSpPr>
          <p:cNvPr id="3" name="TextBox 2">
            <a:extLst>
              <a:ext uri="{FF2B5EF4-FFF2-40B4-BE49-F238E27FC236}">
                <a16:creationId xmlns:a16="http://schemas.microsoft.com/office/drawing/2014/main" id="{AC987CFE-218D-4382-8B5D-16338AD1F3EB}"/>
              </a:ext>
            </a:extLst>
          </p:cNvPr>
          <p:cNvSpPr txBox="1"/>
          <p:nvPr/>
        </p:nvSpPr>
        <p:spPr>
          <a:xfrm>
            <a:off x="192505" y="2406316"/>
            <a:ext cx="12496800" cy="2862322"/>
          </a:xfrm>
          <a:prstGeom prst="rect">
            <a:avLst/>
          </a:prstGeom>
          <a:noFill/>
        </p:spPr>
        <p:txBody>
          <a:bodyPr wrap="square" rtlCol="0">
            <a:spAutoFit/>
          </a:bodyPr>
          <a:lstStyle/>
          <a:p>
            <a:pPr marL="342900" indent="-342900">
              <a:buAutoNum type="arabicPeriod"/>
            </a:pPr>
            <a:r>
              <a:rPr lang="en-US" sz="3000" dirty="0"/>
              <a:t>a. relaxing               b. transport                c. scientist              d. island</a:t>
            </a:r>
          </a:p>
          <a:p>
            <a:pPr marL="342900" indent="-342900">
              <a:buAutoNum type="arabicPeriod"/>
            </a:pPr>
            <a:r>
              <a:rPr lang="en-US" sz="3000" dirty="0"/>
              <a:t>a. barbeque            b. picnic                      c. actress                d. informative</a:t>
            </a:r>
          </a:p>
          <a:p>
            <a:pPr marL="342900" indent="-342900">
              <a:buAutoNum type="arabicPeriod"/>
            </a:pPr>
            <a:r>
              <a:rPr lang="en-US" sz="3000" dirty="0"/>
              <a:t>a. tiring                    b. winter                     c. arrive                  d. trainer</a:t>
            </a:r>
          </a:p>
          <a:p>
            <a:pPr marL="342900" indent="-342900">
              <a:buAutoNum type="arabicPeriod"/>
            </a:pPr>
            <a:r>
              <a:rPr lang="en-US" sz="3000" dirty="0"/>
              <a:t>a. bottom                b. museum                 c. physicist             d. painter</a:t>
            </a:r>
          </a:p>
          <a:p>
            <a:pPr marL="342900" indent="-342900">
              <a:buAutoNum type="arabicPeriod"/>
            </a:pPr>
            <a:r>
              <a:rPr lang="en-US" sz="3000" dirty="0"/>
              <a:t>a. interactive          b. exciting                   c. expensive           d. ingredient</a:t>
            </a:r>
          </a:p>
          <a:p>
            <a:pPr marL="342900" indent="-342900">
              <a:buAutoNum type="arabicPeriod"/>
            </a:pPr>
            <a:r>
              <a:rPr lang="en-US" sz="3000" dirty="0"/>
              <a:t>a. charity                 b. wizard                     c. canteen              d. stateswoman    </a:t>
            </a:r>
          </a:p>
        </p:txBody>
      </p:sp>
    </p:spTree>
    <p:extLst>
      <p:ext uri="{BB962C8B-B14F-4D97-AF65-F5344CB8AC3E}">
        <p14:creationId xmlns:p14="http://schemas.microsoft.com/office/powerpoint/2010/main" val="1277605014"/>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C57B6-00D9-4DD7-8ED4-09F6734A5E20}"/>
              </a:ext>
            </a:extLst>
          </p:cNvPr>
          <p:cNvSpPr/>
          <p:nvPr/>
        </p:nvSpPr>
        <p:spPr>
          <a:xfrm>
            <a:off x="176463" y="1951672"/>
            <a:ext cx="11839074" cy="2769989"/>
          </a:xfrm>
          <a:prstGeom prst="rect">
            <a:avLst/>
          </a:prstGeom>
        </p:spPr>
        <p:txBody>
          <a:bodyPr wrap="square">
            <a:spAutoFit/>
          </a:bodyPr>
          <a:lstStyle/>
          <a:p>
            <a:r>
              <a:rPr lang="en-US" sz="3000" dirty="0"/>
              <a:t>1. a. relaxing               b. transport                 c. scientist               d. island</a:t>
            </a:r>
          </a:p>
          <a:p>
            <a:r>
              <a:rPr lang="en-US" sz="2800" dirty="0">
                <a:solidFill>
                  <a:srgbClr val="FF0000"/>
                </a:solidFill>
              </a:rPr>
              <a:t>     /</a:t>
            </a:r>
            <a:r>
              <a:rPr lang="en-US" sz="2800" dirty="0" err="1">
                <a:solidFill>
                  <a:srgbClr val="FF0000"/>
                </a:solidFill>
              </a:rPr>
              <a:t>rɪˈlæksɪŋ</a:t>
            </a:r>
            <a:r>
              <a:rPr lang="en-US" sz="2800" dirty="0">
                <a:solidFill>
                  <a:srgbClr val="FF0000"/>
                </a:solidFill>
              </a:rPr>
              <a:t>/                  /ˈ</a:t>
            </a:r>
            <a:r>
              <a:rPr lang="en-US" sz="2800" dirty="0" err="1">
                <a:solidFill>
                  <a:srgbClr val="FF0000"/>
                </a:solidFill>
              </a:rPr>
              <a:t>trænspɔːt</a:t>
            </a:r>
            <a:r>
              <a:rPr lang="en-US" sz="2800" dirty="0">
                <a:solidFill>
                  <a:srgbClr val="FF0000"/>
                </a:solidFill>
              </a:rPr>
              <a:t>/                   /ˈ</a:t>
            </a:r>
            <a:r>
              <a:rPr lang="en-US" sz="2800" dirty="0" err="1">
                <a:solidFill>
                  <a:srgbClr val="FF0000"/>
                </a:solidFill>
              </a:rPr>
              <a:t>saɪəntɪst</a:t>
            </a:r>
            <a:r>
              <a:rPr lang="en-US" sz="2800" dirty="0">
                <a:solidFill>
                  <a:srgbClr val="FF0000"/>
                </a:solidFill>
              </a:rPr>
              <a:t>/               /ˈ</a:t>
            </a:r>
            <a:r>
              <a:rPr lang="en-US" sz="2800" dirty="0" err="1">
                <a:solidFill>
                  <a:srgbClr val="FF0000"/>
                </a:solidFill>
              </a:rPr>
              <a:t>aɪlənd</a:t>
            </a:r>
            <a:r>
              <a:rPr lang="en-US" sz="2800" dirty="0">
                <a:solidFill>
                  <a:srgbClr val="FF0000"/>
                </a:solidFill>
              </a:rPr>
              <a:t>/</a:t>
            </a:r>
            <a:endParaRPr lang="en-US" sz="4000" dirty="0">
              <a:solidFill>
                <a:srgbClr val="FF0000"/>
              </a:solidFill>
            </a:endParaRPr>
          </a:p>
          <a:p>
            <a:r>
              <a:rPr lang="en-US" sz="3000" dirty="0"/>
              <a:t>2. a. barbecue            b. picnic                       c. actress                 d. informative</a:t>
            </a:r>
          </a:p>
          <a:p>
            <a:r>
              <a:rPr lang="en-US" sz="2800" dirty="0">
                <a:solidFill>
                  <a:srgbClr val="FF0000"/>
                </a:solidFill>
              </a:rPr>
              <a:t>     /ˈ</a:t>
            </a:r>
            <a:r>
              <a:rPr lang="en-US" sz="2800" dirty="0" err="1">
                <a:solidFill>
                  <a:srgbClr val="FF0000"/>
                </a:solidFill>
              </a:rPr>
              <a:t>bɑːbɪkju</a:t>
            </a:r>
            <a:r>
              <a:rPr lang="en-US" sz="2800" dirty="0">
                <a:solidFill>
                  <a:srgbClr val="FF0000"/>
                </a:solidFill>
              </a:rPr>
              <a:t>ː/                /ˈ</a:t>
            </a:r>
            <a:r>
              <a:rPr lang="en-US" sz="2800" dirty="0" err="1">
                <a:solidFill>
                  <a:srgbClr val="FF0000"/>
                </a:solidFill>
              </a:rPr>
              <a:t>pɪknɪk</a:t>
            </a:r>
            <a:r>
              <a:rPr lang="en-US" sz="2800" dirty="0">
                <a:solidFill>
                  <a:srgbClr val="FF0000"/>
                </a:solidFill>
              </a:rPr>
              <a:t>/                          /ˈ</a:t>
            </a:r>
            <a:r>
              <a:rPr lang="en-US" sz="2800" dirty="0" err="1">
                <a:solidFill>
                  <a:srgbClr val="FF0000"/>
                </a:solidFill>
              </a:rPr>
              <a:t>æktrəs</a:t>
            </a:r>
            <a:r>
              <a:rPr lang="en-US" sz="2800" dirty="0">
                <a:solidFill>
                  <a:srgbClr val="FF0000"/>
                </a:solidFill>
              </a:rPr>
              <a:t>/                /</a:t>
            </a:r>
            <a:r>
              <a:rPr lang="en-US" sz="2800" dirty="0" err="1">
                <a:solidFill>
                  <a:srgbClr val="FF0000"/>
                </a:solidFill>
              </a:rPr>
              <a:t>ɪnˈfɔːmətɪv</a:t>
            </a:r>
            <a:r>
              <a:rPr lang="en-US" sz="2800" dirty="0">
                <a:solidFill>
                  <a:srgbClr val="FF0000"/>
                </a:solidFill>
              </a:rPr>
              <a:t>/</a:t>
            </a:r>
            <a:endParaRPr lang="en-US" sz="4000" dirty="0">
              <a:solidFill>
                <a:srgbClr val="FF0000"/>
              </a:solidFill>
            </a:endParaRPr>
          </a:p>
          <a:p>
            <a:r>
              <a:rPr lang="en-US" sz="3000" dirty="0"/>
              <a:t>3. a. tiring                    b. winter                      c. arrive                   d. trainer</a:t>
            </a:r>
          </a:p>
          <a:p>
            <a:r>
              <a:rPr lang="en-US" sz="2800" dirty="0">
                <a:solidFill>
                  <a:srgbClr val="FF0000"/>
                </a:solidFill>
              </a:rPr>
              <a:t>     /ˈ</a:t>
            </a:r>
            <a:r>
              <a:rPr lang="en-US" sz="2800" dirty="0" err="1">
                <a:solidFill>
                  <a:srgbClr val="FF0000"/>
                </a:solidFill>
              </a:rPr>
              <a:t>taɪərɪŋ</a:t>
            </a:r>
            <a:r>
              <a:rPr lang="en-US" sz="2800" dirty="0">
                <a:solidFill>
                  <a:srgbClr val="FF0000"/>
                </a:solidFill>
              </a:rPr>
              <a:t>/                    /ˈ</a:t>
            </a:r>
            <a:r>
              <a:rPr lang="en-US" sz="2800" dirty="0" err="1">
                <a:solidFill>
                  <a:srgbClr val="FF0000"/>
                </a:solidFill>
              </a:rPr>
              <a:t>wɪntə</a:t>
            </a:r>
            <a:r>
              <a:rPr lang="en-US" sz="2800" dirty="0">
                <a:solidFill>
                  <a:srgbClr val="FF0000"/>
                </a:solidFill>
              </a:rPr>
              <a:t>/                        /</a:t>
            </a:r>
            <a:r>
              <a:rPr lang="en-US" sz="2800" dirty="0" err="1">
                <a:solidFill>
                  <a:srgbClr val="FF0000"/>
                </a:solidFill>
              </a:rPr>
              <a:t>əˈraɪv</a:t>
            </a:r>
            <a:r>
              <a:rPr lang="en-US" sz="2800" dirty="0">
                <a:solidFill>
                  <a:srgbClr val="FF0000"/>
                </a:solidFill>
              </a:rPr>
              <a:t>/                       /ˈ</a:t>
            </a:r>
            <a:r>
              <a:rPr lang="en-US" sz="2800" dirty="0" err="1">
                <a:solidFill>
                  <a:srgbClr val="FF0000"/>
                </a:solidFill>
              </a:rPr>
              <a:t>treɪnə</a:t>
            </a:r>
            <a:r>
              <a:rPr lang="en-US" sz="2800" dirty="0">
                <a:solidFill>
                  <a:srgbClr val="FF0000"/>
                </a:solidFill>
              </a:rPr>
              <a:t>/</a:t>
            </a:r>
            <a:endParaRPr lang="en-US" sz="4000" dirty="0">
              <a:solidFill>
                <a:srgbClr val="FF0000"/>
              </a:solidFill>
            </a:endParaRPr>
          </a:p>
        </p:txBody>
      </p:sp>
      <p:sp>
        <p:nvSpPr>
          <p:cNvPr id="3" name="Oval 2">
            <a:extLst>
              <a:ext uri="{FF2B5EF4-FFF2-40B4-BE49-F238E27FC236}">
                <a16:creationId xmlns:a16="http://schemas.microsoft.com/office/drawing/2014/main" id="{659E9F91-FDC4-429B-A7B0-5181A88093E7}"/>
              </a:ext>
            </a:extLst>
          </p:cNvPr>
          <p:cNvSpPr/>
          <p:nvPr/>
        </p:nvSpPr>
        <p:spPr>
          <a:xfrm>
            <a:off x="473242" y="1994333"/>
            <a:ext cx="2077453" cy="476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C46EACA-D70F-4192-A654-DE418F5636BB}"/>
              </a:ext>
            </a:extLst>
          </p:cNvPr>
          <p:cNvSpPr/>
          <p:nvPr/>
        </p:nvSpPr>
        <p:spPr>
          <a:xfrm>
            <a:off x="9448799" y="2875455"/>
            <a:ext cx="2566738" cy="5535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CD512E2-C309-494B-8278-ADEA1EA0FC36}"/>
              </a:ext>
            </a:extLst>
          </p:cNvPr>
          <p:cNvSpPr/>
          <p:nvPr/>
        </p:nvSpPr>
        <p:spPr>
          <a:xfrm>
            <a:off x="6553199" y="3826041"/>
            <a:ext cx="2093496" cy="4612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95492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08422C-09CA-4067-AAF7-27A4F6B3D71D}"/>
              </a:ext>
            </a:extLst>
          </p:cNvPr>
          <p:cNvSpPr/>
          <p:nvPr/>
        </p:nvSpPr>
        <p:spPr>
          <a:xfrm>
            <a:off x="88231" y="1997839"/>
            <a:ext cx="12015537" cy="2800767"/>
          </a:xfrm>
          <a:prstGeom prst="rect">
            <a:avLst/>
          </a:prstGeom>
        </p:spPr>
        <p:txBody>
          <a:bodyPr wrap="square">
            <a:spAutoFit/>
          </a:bodyPr>
          <a:lstStyle/>
          <a:p>
            <a:r>
              <a:rPr lang="en-US" sz="3000" dirty="0"/>
              <a:t>4. a. bottom                b. museum                  c. physicist              d. painter</a:t>
            </a:r>
          </a:p>
          <a:p>
            <a:r>
              <a:rPr lang="en-US" sz="2800" dirty="0">
                <a:solidFill>
                  <a:srgbClr val="FF0000"/>
                </a:solidFill>
              </a:rPr>
              <a:t>       /ˈ</a:t>
            </a:r>
            <a:r>
              <a:rPr lang="en-US" sz="2800" dirty="0" err="1">
                <a:solidFill>
                  <a:srgbClr val="FF0000"/>
                </a:solidFill>
              </a:rPr>
              <a:t>bɒtəm</a:t>
            </a:r>
            <a:r>
              <a:rPr lang="en-US" sz="2800" dirty="0">
                <a:solidFill>
                  <a:srgbClr val="FF0000"/>
                </a:solidFill>
              </a:rPr>
              <a:t>/                 /</a:t>
            </a:r>
            <a:r>
              <a:rPr lang="en-US" sz="2800" dirty="0" err="1">
                <a:solidFill>
                  <a:srgbClr val="FF0000"/>
                </a:solidFill>
              </a:rPr>
              <a:t>mjuˈziːəm</a:t>
            </a:r>
            <a:r>
              <a:rPr lang="en-US" sz="2800" dirty="0">
                <a:solidFill>
                  <a:srgbClr val="FF0000"/>
                </a:solidFill>
              </a:rPr>
              <a:t>/                        /ˈ</a:t>
            </a:r>
            <a:r>
              <a:rPr lang="en-US" sz="2800" dirty="0" err="1">
                <a:solidFill>
                  <a:srgbClr val="FF0000"/>
                </a:solidFill>
              </a:rPr>
              <a:t>fɪzɪsɪst</a:t>
            </a:r>
            <a:r>
              <a:rPr lang="en-US" sz="2800" dirty="0">
                <a:solidFill>
                  <a:srgbClr val="FF0000"/>
                </a:solidFill>
              </a:rPr>
              <a:t>/                /ˈ</a:t>
            </a:r>
            <a:r>
              <a:rPr lang="en-US" sz="2800" dirty="0" err="1">
                <a:solidFill>
                  <a:srgbClr val="FF0000"/>
                </a:solidFill>
              </a:rPr>
              <a:t>peɪntə</a:t>
            </a:r>
            <a:r>
              <a:rPr lang="en-US" sz="2800" dirty="0">
                <a:solidFill>
                  <a:srgbClr val="FF0000"/>
                </a:solidFill>
              </a:rPr>
              <a:t>/</a:t>
            </a:r>
            <a:endParaRPr lang="en-US" sz="3000" dirty="0"/>
          </a:p>
          <a:p>
            <a:r>
              <a:rPr lang="en-US" sz="3000" dirty="0"/>
              <a:t>5. a. interactive          b. exciting                    c. expensive           d. ingredient</a:t>
            </a:r>
          </a:p>
          <a:p>
            <a:r>
              <a:rPr lang="en-US" sz="2800" dirty="0">
                <a:solidFill>
                  <a:srgbClr val="FF0000"/>
                </a:solidFill>
              </a:rPr>
              <a:t>  /ˌ</a:t>
            </a:r>
            <a:r>
              <a:rPr lang="en-US" sz="2800" dirty="0" err="1">
                <a:solidFill>
                  <a:srgbClr val="FF0000"/>
                </a:solidFill>
              </a:rPr>
              <a:t>ɪntəˈræktɪv</a:t>
            </a:r>
            <a:r>
              <a:rPr lang="en-US" sz="2800" dirty="0">
                <a:solidFill>
                  <a:srgbClr val="FF0000"/>
                </a:solidFill>
              </a:rPr>
              <a:t>/               /</a:t>
            </a:r>
            <a:r>
              <a:rPr lang="en-US" sz="2800" dirty="0" err="1">
                <a:solidFill>
                  <a:srgbClr val="FF0000"/>
                </a:solidFill>
              </a:rPr>
              <a:t>ɪkˈsaɪtɪŋ</a:t>
            </a:r>
            <a:r>
              <a:rPr lang="en-US" sz="2800" dirty="0">
                <a:solidFill>
                  <a:srgbClr val="FF0000"/>
                </a:solidFill>
              </a:rPr>
              <a:t>/                       /</a:t>
            </a:r>
            <a:r>
              <a:rPr lang="en-US" sz="2800" dirty="0" err="1">
                <a:solidFill>
                  <a:srgbClr val="FF0000"/>
                </a:solidFill>
              </a:rPr>
              <a:t>ɪkˈspensɪv</a:t>
            </a:r>
            <a:r>
              <a:rPr lang="en-US" sz="2800" dirty="0">
                <a:solidFill>
                  <a:srgbClr val="FF0000"/>
                </a:solidFill>
              </a:rPr>
              <a:t>/           /</a:t>
            </a:r>
            <a:r>
              <a:rPr lang="en-US" sz="2800" dirty="0" err="1">
                <a:solidFill>
                  <a:srgbClr val="FF0000"/>
                </a:solidFill>
              </a:rPr>
              <a:t>ɪnˈɡriːdiənt</a:t>
            </a:r>
            <a:r>
              <a:rPr lang="en-US" sz="2800" dirty="0">
                <a:solidFill>
                  <a:srgbClr val="FF0000"/>
                </a:solidFill>
              </a:rPr>
              <a:t>/</a:t>
            </a:r>
            <a:endParaRPr lang="en-US" sz="4000" dirty="0">
              <a:solidFill>
                <a:srgbClr val="FF0000"/>
              </a:solidFill>
            </a:endParaRPr>
          </a:p>
          <a:p>
            <a:r>
              <a:rPr lang="en-US" sz="3000" dirty="0"/>
              <a:t>6. a. charity                b. wizard                       c. canteen              d. stateswoman</a:t>
            </a:r>
          </a:p>
          <a:p>
            <a:r>
              <a:rPr lang="en-US" sz="3000" dirty="0"/>
              <a:t>    </a:t>
            </a:r>
            <a:r>
              <a:rPr lang="en-US" sz="2800" dirty="0">
                <a:solidFill>
                  <a:srgbClr val="FF0000"/>
                </a:solidFill>
              </a:rPr>
              <a:t>/ˈ</a:t>
            </a:r>
            <a:r>
              <a:rPr lang="en-US" sz="2800" dirty="0" err="1">
                <a:solidFill>
                  <a:srgbClr val="FF0000"/>
                </a:solidFill>
              </a:rPr>
              <a:t>tʃærəti</a:t>
            </a:r>
            <a:r>
              <a:rPr lang="en-US" sz="2800" dirty="0">
                <a:solidFill>
                  <a:srgbClr val="FF0000"/>
                </a:solidFill>
              </a:rPr>
              <a:t>/                    /ˈ</a:t>
            </a:r>
            <a:r>
              <a:rPr lang="en-US" sz="2800" dirty="0" err="1">
                <a:solidFill>
                  <a:srgbClr val="FF0000"/>
                </a:solidFill>
              </a:rPr>
              <a:t>wɪzəd</a:t>
            </a:r>
            <a:r>
              <a:rPr lang="en-US" sz="2800" dirty="0">
                <a:solidFill>
                  <a:srgbClr val="FF0000"/>
                </a:solidFill>
              </a:rPr>
              <a:t>/                          /</a:t>
            </a:r>
            <a:r>
              <a:rPr lang="en-US" sz="2800" dirty="0" err="1">
                <a:solidFill>
                  <a:srgbClr val="FF0000"/>
                </a:solidFill>
              </a:rPr>
              <a:t>kænˈtiːn</a:t>
            </a:r>
            <a:r>
              <a:rPr lang="en-US" sz="2800" dirty="0">
                <a:solidFill>
                  <a:srgbClr val="FF0000"/>
                </a:solidFill>
              </a:rPr>
              <a:t>/              /ˈ</a:t>
            </a:r>
            <a:r>
              <a:rPr lang="en-US" sz="2800" dirty="0" err="1">
                <a:solidFill>
                  <a:srgbClr val="FF0000"/>
                </a:solidFill>
              </a:rPr>
              <a:t>steɪtˌswʊmən</a:t>
            </a:r>
            <a:r>
              <a:rPr lang="en-US" sz="2800" dirty="0">
                <a:solidFill>
                  <a:srgbClr val="FF0000"/>
                </a:solidFill>
              </a:rPr>
              <a:t>/  </a:t>
            </a:r>
            <a:endParaRPr lang="en-US" sz="3000" dirty="0">
              <a:solidFill>
                <a:srgbClr val="FF0000"/>
              </a:solidFill>
            </a:endParaRPr>
          </a:p>
        </p:txBody>
      </p:sp>
      <p:sp>
        <p:nvSpPr>
          <p:cNvPr id="3" name="Oval 2">
            <a:extLst>
              <a:ext uri="{FF2B5EF4-FFF2-40B4-BE49-F238E27FC236}">
                <a16:creationId xmlns:a16="http://schemas.microsoft.com/office/drawing/2014/main" id="{A2DDC423-355D-4208-A94E-F6B81E81045B}"/>
              </a:ext>
            </a:extLst>
          </p:cNvPr>
          <p:cNvSpPr/>
          <p:nvPr/>
        </p:nvSpPr>
        <p:spPr>
          <a:xfrm>
            <a:off x="3168315" y="1997839"/>
            <a:ext cx="2180925" cy="5510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2995A2B-2E3D-451B-9D65-483F243A562D}"/>
              </a:ext>
            </a:extLst>
          </p:cNvPr>
          <p:cNvSpPr/>
          <p:nvPr/>
        </p:nvSpPr>
        <p:spPr>
          <a:xfrm>
            <a:off x="431933" y="2922071"/>
            <a:ext cx="2430379" cy="5069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4A20A6A-0C43-4FE1-BB70-7A258DF46C33}"/>
              </a:ext>
            </a:extLst>
          </p:cNvPr>
          <p:cNvSpPr/>
          <p:nvPr/>
        </p:nvSpPr>
        <p:spPr>
          <a:xfrm>
            <a:off x="6443311" y="3808294"/>
            <a:ext cx="2077453" cy="476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48371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a:srcRect b="2901"/>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2537227547"/>
      </p:ext>
    </p:extLst>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503" y="660952"/>
            <a:ext cx="10352994" cy="5536096"/>
          </a:xfrm>
          <a:prstGeom prst="rect">
            <a:avLst/>
          </a:prstGeom>
        </p:spPr>
      </p:pic>
      <p:sp>
        <p:nvSpPr>
          <p:cNvPr id="3" name="TextBox 2"/>
          <p:cNvSpPr txBox="1"/>
          <p:nvPr/>
        </p:nvSpPr>
        <p:spPr>
          <a:xfrm>
            <a:off x="5040356" y="3116002"/>
            <a:ext cx="3293707" cy="923330"/>
          </a:xfrm>
          <a:prstGeom prst="rect">
            <a:avLst/>
          </a:prstGeom>
          <a:noFill/>
        </p:spPr>
        <p:txBody>
          <a:bodyPr wrap="square" rtlCol="0">
            <a:spAutoFit/>
          </a:bodyPr>
          <a:lstStyle/>
          <a:p>
            <a:r>
              <a:rPr lang="en-US" sz="5400" dirty="0">
                <a:solidFill>
                  <a:schemeClr val="bg1"/>
                </a:solidFill>
              </a:rPr>
              <a:t>Speaking</a:t>
            </a:r>
            <a:endParaRPr lang="en-US" sz="2400" dirty="0">
              <a:solidFill>
                <a:schemeClr val="bg1"/>
              </a:solidFill>
            </a:endParaRPr>
          </a:p>
        </p:txBody>
      </p:sp>
    </p:spTree>
    <p:extLst>
      <p:ext uri="{BB962C8B-B14F-4D97-AF65-F5344CB8AC3E}">
        <p14:creationId xmlns:p14="http://schemas.microsoft.com/office/powerpoint/2010/main" val="3628102566"/>
      </p:ext>
    </p:extLst>
  </p:cSld>
  <p:clrMapOvr>
    <a:masterClrMapping/>
  </p:clrMapOvr>
  <p:transition spd="med">
    <p:split orient="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TotalTime>
  <Words>1683</Words>
  <Application>Microsoft Office PowerPoint</Application>
  <PresentationFormat>Widescreen</PresentationFormat>
  <Paragraphs>186</Paragraphs>
  <Slides>44</Slides>
  <Notes>5</Notes>
  <HiddenSlides>0</HiddenSlides>
  <MMClips>10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 Le</dc:creator>
  <cp:lastModifiedBy>Hien Kim</cp:lastModifiedBy>
  <cp:revision>133</cp:revision>
  <dcterms:created xsi:type="dcterms:W3CDTF">2021-09-24T06:18:33Z</dcterms:created>
  <dcterms:modified xsi:type="dcterms:W3CDTF">2023-08-03T04:39:37Z</dcterms:modified>
</cp:coreProperties>
</file>