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7" r:id="rId3"/>
    <p:sldId id="258" r:id="rId4"/>
    <p:sldId id="259" r:id="rId5"/>
    <p:sldId id="294" r:id="rId6"/>
    <p:sldId id="260" r:id="rId7"/>
    <p:sldId id="262" r:id="rId8"/>
    <p:sldId id="263" r:id="rId9"/>
    <p:sldId id="268" r:id="rId10"/>
    <p:sldId id="269" r:id="rId11"/>
    <p:sldId id="290" r:id="rId12"/>
    <p:sldId id="289" r:id="rId13"/>
    <p:sldId id="276" r:id="rId14"/>
    <p:sldId id="277" r:id="rId15"/>
    <p:sldId id="278" r:id="rId16"/>
    <p:sldId id="29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>
        <p:scale>
          <a:sx n="81" d="100"/>
          <a:sy n="81" d="100"/>
        </p:scale>
        <p:origin x="-32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9830-EEDA-4A0D-95B1-644497C6B9EA}" type="datetimeFigureOut">
              <a:rPr lang="en-US" smtClean="0"/>
              <a:t>14/03/2020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BADC6-B893-42E7-8E73-0DDD01948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0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36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50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02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856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14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67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7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41" y="2130178"/>
            <a:ext cx="10363319" cy="1470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681" y="3886544"/>
            <a:ext cx="8534638" cy="17523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0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2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19" y="274605"/>
            <a:ext cx="2743021" cy="5851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60" y="274605"/>
            <a:ext cx="8153663" cy="58516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9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6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7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57601" y="3200400"/>
            <a:ext cx="14530917" cy="9053513"/>
          </a:xfrm>
          <a:prstGeom prst="rect">
            <a:avLst/>
          </a:prstGeom>
        </p:spPr>
        <p:txBody>
          <a:bodyPr/>
          <a:lstStyle>
            <a:lvl1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94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</p:spPr>
        <p:txBody>
          <a:bodyPr/>
          <a:lstStyle>
            <a:lvl1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1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9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4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8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3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18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349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849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2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9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1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73318" y="549275"/>
            <a:ext cx="7315200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1" y="549275"/>
            <a:ext cx="21744517" cy="117046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B825E21-F5C2-4236-936E-9EDF241770C5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C95585F-87DD-40E9-911B-772A89257CC4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85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14/03/2020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endParaRPr lang="en-US" sz="21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756" y="4407184"/>
            <a:ext cx="10363319" cy="1361917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756" y="2906376"/>
            <a:ext cx="10363319" cy="1500808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2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7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3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8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6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60" y="1600015"/>
            <a:ext cx="5447945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3701" y="1600015"/>
            <a:ext cx="5448739" cy="452623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0" y="1534935"/>
            <a:ext cx="5386831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" y="2174623"/>
            <a:ext cx="5386831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228" y="1534935"/>
            <a:ext cx="5389212" cy="63968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228" y="2174623"/>
            <a:ext cx="5389212" cy="395162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2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" y="273019"/>
            <a:ext cx="4011351" cy="116191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52" y="273019"/>
            <a:ext cx="6815488" cy="585322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" y="1434934"/>
            <a:ext cx="4011351" cy="4691313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3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26" y="4800838"/>
            <a:ext cx="7314724" cy="566672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26" y="612704"/>
            <a:ext cx="7314724" cy="4115118"/>
          </a:xfrm>
        </p:spPr>
        <p:txBody>
          <a:bodyPr/>
          <a:lstStyle>
            <a:lvl1pPr marL="0" indent="0">
              <a:buNone/>
              <a:defRPr sz="1600"/>
            </a:lvl1pPr>
            <a:lvl2pPr marL="228554" indent="0">
              <a:buNone/>
              <a:defRPr sz="1400"/>
            </a:lvl2pPr>
            <a:lvl3pPr marL="457109" indent="0">
              <a:buNone/>
              <a:defRPr sz="1200"/>
            </a:lvl3pPr>
            <a:lvl4pPr marL="685663" indent="0">
              <a:buNone/>
              <a:defRPr sz="1000"/>
            </a:lvl4pPr>
            <a:lvl5pPr marL="914217" indent="0">
              <a:buNone/>
              <a:defRPr sz="1000"/>
            </a:lvl5pPr>
            <a:lvl6pPr marL="1142771" indent="0">
              <a:buNone/>
              <a:defRPr sz="1000"/>
            </a:lvl6pPr>
            <a:lvl7pPr marL="1371326" indent="0">
              <a:buNone/>
              <a:defRPr sz="1000"/>
            </a:lvl7pPr>
            <a:lvl8pPr marL="1599880" indent="0">
              <a:buNone/>
              <a:defRPr sz="1000"/>
            </a:lvl8pPr>
            <a:lvl9pPr marL="1828434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26" y="5367510"/>
            <a:ext cx="7314724" cy="804769"/>
          </a:xfrm>
        </p:spPr>
        <p:txBody>
          <a:bodyPr/>
          <a:lstStyle>
            <a:lvl1pPr marL="0" indent="0">
              <a:buNone/>
              <a:defRPr sz="7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50"/>
            </a:lvl4pPr>
            <a:lvl5pPr marL="914217" indent="0">
              <a:buNone/>
              <a:defRPr sz="450"/>
            </a:lvl5pPr>
            <a:lvl6pPr marL="1142771" indent="0">
              <a:buNone/>
              <a:defRPr sz="450"/>
            </a:lvl6pPr>
            <a:lvl7pPr marL="1371326" indent="0">
              <a:buNone/>
              <a:defRPr sz="450"/>
            </a:lvl7pPr>
            <a:lvl8pPr marL="1599880" indent="0">
              <a:buNone/>
              <a:defRPr sz="450"/>
            </a:lvl8pPr>
            <a:lvl9pPr marL="1828434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4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8957DF4E-E680-4232-8275-A833EE381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14/03/2020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421"/>
            <a:fld id="{6015DDDE-EBD9-4735-820E-AB8D3B3AB3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842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1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09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6" indent="-171416" algn="l" defTabSz="4571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01" indent="-142846" algn="l" defTabSz="457109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kumimoji="0" lang="en-US" sz="26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marL="0" marR="0" lvl="0" indent="0" algn="ctr" defTabSz="1034809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4</a:t>
            </a:r>
          </a:p>
          <a:p>
            <a:pPr marL="0" marR="0" lvl="0" indent="0" algn="ctr" defTabSz="1034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487" y="0"/>
            <a:ext cx="12192730" cy="68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6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4.emf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hyperlink" Target="file:///E:\Cai%20dat\Casio%20fx-570VN%20PLUS\Casio%20fx-570VN%20PLUS\Casio%20fx570vn%20plus.ex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8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8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95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68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115.png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29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7" tIns="22848" rIns="45697" bIns="22848" rtlCol="0">
            <a:spAutoFit/>
          </a:bodyPr>
          <a:lstStyle/>
          <a:p>
            <a:pPr algn="ctr" defTabSz="1088421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176" y="1377603"/>
            <a:ext cx="12198042" cy="41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7" tIns="22848" rIns="45697" bIns="22848" rtlCol="0">
            <a:spAutoFit/>
          </a:bodyPr>
          <a:lstStyle/>
          <a:p>
            <a:pPr algn="ctr" defTabSz="1088421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BẤT ĐẲNG THỨC – BẤT PHƯƠNG TRÌNH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</p:spPr>
          <p:txBody>
            <a:bodyPr wrap="square" lIns="45697" tIns="22848" rIns="45697" bIns="22848" rtlCol="0">
              <a:spAutoFit/>
            </a:bodyPr>
            <a:lstStyle/>
            <a:p>
              <a:pPr algn="ctr" defTabSz="1088421"/>
              <a:r>
                <a:rPr lang="en-US" sz="215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defTabSz="1088421"/>
              <a:r>
                <a:rPr lang="en-US" sz="404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7935" y="15643"/>
            <a:ext cx="2560931" cy="133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" y="-14399"/>
            <a:ext cx="1577232" cy="159860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8421">
              <a:lnSpc>
                <a:spcPts val="2998"/>
              </a:lnSpc>
              <a:spcBef>
                <a:spcPts val="900"/>
              </a:spcBef>
            </a:pPr>
            <a:r>
              <a:rPr lang="en-US" sz="2500" b="1" dirty="0" err="1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 :  BẤT PHƯƠNG TRÌNH BẬC NHẤT HAI ẨN</a:t>
            </a:r>
          </a:p>
        </p:txBody>
      </p:sp>
      <p:grpSp>
        <p:nvGrpSpPr>
          <p:cNvPr id="68" name="Group 60"/>
          <p:cNvGrpSpPr/>
          <p:nvPr/>
        </p:nvGrpSpPr>
        <p:grpSpPr>
          <a:xfrm>
            <a:off x="1081090" y="2996793"/>
            <a:ext cx="7130700" cy="507445"/>
            <a:chOff x="7459670" y="7086600"/>
            <a:chExt cx="14265632" cy="1015190"/>
          </a:xfrm>
        </p:grpSpPr>
        <p:sp>
          <p:nvSpPr>
            <p:cNvPr id="69" name="Rectangle 68">
              <a:hlinkClick r:id="rId7" action="ppaction://hlinksldjump"/>
            </p:cNvPr>
            <p:cNvSpPr/>
            <p:nvPr/>
          </p:nvSpPr>
          <p:spPr>
            <a:xfrm>
              <a:off x="9092456" y="7178187"/>
              <a:ext cx="12632846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PHƯƠNG TRÌNH BẬC NHẤT HAI ẨN</a:t>
              </a:r>
            </a:p>
          </p:txBody>
        </p:sp>
        <p:grpSp>
          <p:nvGrpSpPr>
            <p:cNvPr id="70" name="Group 26"/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7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2" name="Group 28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67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3"/>
          </a:xfrm>
        </p:grpSpPr>
        <p:sp>
          <p:nvSpPr>
            <p:cNvPr id="82" name="Rectangle 81">
              <a:hlinkClick r:id="rId8" action="ppaction://hlinksldjump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4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DIỄN NGHIỆM CỦA BẤT PHƯƠNG TRÌNH BẬC NHẤT HAI ẨN</a:t>
              </a:r>
            </a:p>
          </p:txBody>
        </p:sp>
        <p:grpSp>
          <p:nvGrpSpPr>
            <p:cNvPr id="83" name="Group 32"/>
            <p:cNvGrpSpPr/>
            <p:nvPr/>
          </p:nvGrpSpPr>
          <p:grpSpPr>
            <a:xfrm>
              <a:off x="7459670" y="8524495"/>
              <a:ext cx="1392615" cy="945415"/>
              <a:chOff x="7459669" y="7543800"/>
              <a:chExt cx="1381118" cy="945415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1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96" name="Group 74"/>
          <p:cNvGrpSpPr/>
          <p:nvPr/>
        </p:nvGrpSpPr>
        <p:grpSpPr>
          <a:xfrm>
            <a:off x="1028842" y="4608397"/>
            <a:ext cx="10941902" cy="503345"/>
            <a:chOff x="7459670" y="9982200"/>
            <a:chExt cx="21890293" cy="1006988"/>
          </a:xfrm>
        </p:grpSpPr>
        <p:sp>
          <p:nvSpPr>
            <p:cNvPr id="97" name="Rectangle 96">
              <a:hlinkClick r:id="rId9" action="ppaction://hlinksldjump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</a:t>
              </a:r>
              <a:r>
                <a:rPr lang="vi-VN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PHƯƠNG TRÌNH BẬC NHẤT HAI ẨN</a:t>
              </a:r>
            </a:p>
          </p:txBody>
        </p:sp>
        <p:grpSp>
          <p:nvGrpSpPr>
            <p:cNvPr id="98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9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0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1" name="Round Same Side Corner Rectangle 10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3" name="Group 74"/>
          <p:cNvGrpSpPr/>
          <p:nvPr/>
        </p:nvGrpSpPr>
        <p:grpSpPr>
          <a:xfrm>
            <a:off x="1011421" y="5238869"/>
            <a:ext cx="10668613" cy="524904"/>
            <a:chOff x="7459670" y="9982200"/>
            <a:chExt cx="21343553" cy="1050118"/>
          </a:xfrm>
        </p:grpSpPr>
        <p:sp>
          <p:nvSpPr>
            <p:cNvPr id="104" name="Rectangle 103">
              <a:hlinkClick r:id="rId10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 </a:t>
              </a: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 </a:t>
              </a: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 HỆ BẤT PHƯƠNG TRÌNH BẬC NHẤT HAI ẨN</a:t>
              </a:r>
              <a:endParaRPr lang="en-US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5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0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7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08" name="Round Same Side Corner Rectangle 10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10" name="Group 74"/>
          <p:cNvGrpSpPr/>
          <p:nvPr/>
        </p:nvGrpSpPr>
        <p:grpSpPr>
          <a:xfrm>
            <a:off x="1011421" y="5869338"/>
            <a:ext cx="10668613" cy="524904"/>
            <a:chOff x="7459670" y="9982200"/>
            <a:chExt cx="21343553" cy="1050118"/>
          </a:xfrm>
        </p:grpSpPr>
        <p:sp>
          <p:nvSpPr>
            <p:cNvPr id="111" name="Rectangle 110">
              <a:hlinkClick r:id="rId10" action="ppaction://hlinksldjump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BÀI HỌC</a:t>
              </a:r>
            </a:p>
          </p:txBody>
        </p:sp>
        <p:grpSp>
          <p:nvGrpSpPr>
            <p:cNvPr id="112" name="Group 44"/>
            <p:cNvGrpSpPr/>
            <p:nvPr/>
          </p:nvGrpSpPr>
          <p:grpSpPr>
            <a:xfrm>
              <a:off x="7459670" y="9982200"/>
              <a:ext cx="1392615" cy="945415"/>
              <a:chOff x="7459669" y="7543800"/>
              <a:chExt cx="1381118" cy="945415"/>
            </a:xfrm>
          </p:grpSpPr>
          <p:sp>
            <p:nvSpPr>
              <p:cNvPr id="11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4" name="Group 46"/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115" name="Round Same Side Corner Rectangle 114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</a:p>
              </p:txBody>
            </p:sp>
          </p:grpSp>
        </p:grpSp>
      </p:grpSp>
      <p:grpSp>
        <p:nvGrpSpPr>
          <p:cNvPr id="118" name="Group 26"/>
          <p:cNvGrpSpPr/>
          <p:nvPr/>
        </p:nvGrpSpPr>
        <p:grpSpPr>
          <a:xfrm>
            <a:off x="628377" y="2529748"/>
            <a:ext cx="1146719" cy="472568"/>
            <a:chOff x="7459669" y="7543800"/>
            <a:chExt cx="1381118" cy="945415"/>
          </a:xfrm>
        </p:grpSpPr>
        <p:sp>
          <p:nvSpPr>
            <p:cNvPr id="119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0" name="Group 28"/>
            <p:cNvGrpSpPr/>
            <p:nvPr/>
          </p:nvGrpSpPr>
          <p:grpSpPr>
            <a:xfrm>
              <a:off x="7469187" y="7685126"/>
              <a:ext cx="1371600" cy="804089"/>
              <a:chOff x="7469187" y="7685126"/>
              <a:chExt cx="1371600" cy="804089"/>
            </a:xfrm>
          </p:grpSpPr>
          <p:sp>
            <p:nvSpPr>
              <p:cNvPr id="121" name="Round Same Side Corner Rectangle 12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en-US" sz="2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TIẾT 1</a:t>
                </a:r>
              </a:p>
            </p:txBody>
          </p:sp>
        </p:grpSp>
      </p:grpSp>
      <p:grpSp>
        <p:nvGrpSpPr>
          <p:cNvPr id="123" name="Group 32"/>
          <p:cNvGrpSpPr/>
          <p:nvPr/>
        </p:nvGrpSpPr>
        <p:grpSpPr>
          <a:xfrm>
            <a:off x="640591" y="3973420"/>
            <a:ext cx="1145347" cy="472568"/>
            <a:chOff x="7459669" y="7543800"/>
            <a:chExt cx="1668876" cy="945415"/>
          </a:xfrm>
        </p:grpSpPr>
        <p:sp>
          <p:nvSpPr>
            <p:cNvPr id="12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5" name="Group 41"/>
            <p:cNvGrpSpPr/>
            <p:nvPr/>
          </p:nvGrpSpPr>
          <p:grpSpPr>
            <a:xfrm>
              <a:off x="7469186" y="7685128"/>
              <a:ext cx="1659359" cy="804087"/>
              <a:chOff x="7469186" y="7685128"/>
              <a:chExt cx="1659359" cy="804087"/>
            </a:xfrm>
          </p:grpSpPr>
          <p:sp>
            <p:nvSpPr>
              <p:cNvPr id="126" name="Round Same Side Corner Rectangle 125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088421"/>
                <a:r>
                  <a:rPr lang="vi-VN" sz="20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TIẾT</a:t>
                </a:r>
                <a:r>
                  <a:rPr lang="en-US" sz="2000" b="1" dirty="0">
                    <a:solidFill>
                      <a:srgbClr val="FFFF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66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3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895579" y="4624848"/>
              <a:ext cx="22754526" cy="184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</a:t>
              </a:r>
              <a:r>
                <a:rPr lang="vi-VN" sz="2699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BPT bâc nhất 2 ẩn</a:t>
              </a:r>
              <a:r>
                <a:rPr lang="vi-VN" sz="2699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846AE77-73E0-4510-99B1-7F9C80FA141E}"/>
              </a:ext>
            </a:extLst>
          </p:cNvPr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xmlns="" id="{D11F8749-1D53-442E-B7BF-818C503E3742}"/>
                </a:ext>
              </a:extLst>
            </p:cNvPr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xmlns="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xmlns="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xmlns="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xmlns="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923838B-511B-4B6E-B7E1-84A08B6A6389}"/>
              </a:ext>
            </a:extLst>
          </p:cNvPr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miền nghiệm của hệ BPT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(Thường là 1 miền đa giác).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BDC3EC-9BFE-4A69-9B3F-C96300C6A37C}"/>
              </a:ext>
            </a:extLst>
          </p:cNvPr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Xác định tọa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độ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(x;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y)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đỉnh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của miền đa giác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trên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. T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ính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giá trị của 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tại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đỉnh đó.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7840B-1129-49A1-B2C3-316B7658CF00}"/>
              </a:ext>
            </a:extLst>
          </p:cNvPr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Kết luận: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GTLN của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là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số lớn nhất trong các giá trị tìm được. </a:t>
            </a:r>
          </a:p>
          <a:p>
            <a:pPr marL="887042" lvl="1" indent="-342831" defTabSz="1088421">
              <a:buFont typeface="Arial" panose="020B0604020202020204" pitchFamily="34" charset="0"/>
              <a:buChar char="•"/>
            </a:pP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GTNN của </a:t>
            </a:r>
            <a:r>
              <a:rPr lang="vi-VN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F</a:t>
            </a:r>
            <a:r>
              <a:rPr lang="en-US" sz="2749" b="1" i="1" dirty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là số nhỏ nhất trong các giá trị tìm được. </a:t>
            </a:r>
          </a:p>
        </p:txBody>
      </p:sp>
      <p:grpSp>
        <p:nvGrpSpPr>
          <p:cNvPr id="19" name="Group 4"/>
          <p:cNvGrpSpPr/>
          <p:nvPr/>
        </p:nvGrpSpPr>
        <p:grpSpPr>
          <a:xfrm>
            <a:off x="126415" y="817672"/>
            <a:ext cx="11601507" cy="514529"/>
            <a:chOff x="-306200" y="1872940"/>
            <a:chExt cx="1977312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1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4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5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64900"/>
              <a:chOff x="1311958" y="3405486"/>
              <a:chExt cx="3251532" cy="1064900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0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6</a:t>
                </a:r>
                <a:endParaRPr lang="en-US" sz="20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0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1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3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5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7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8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9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7DFB72ED-B284-4655-8D91-2D6853828D76}"/>
                  </a:ext>
                </a:extLst>
              </p:cNvPr>
              <p:cNvSpPr/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GTLN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với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(</a:t>
                </a:r>
                <a:r>
                  <a:rPr lang="en-US" sz="2000" b="1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x; y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)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" y="81016"/>
                <a:ext cx="10862377" cy="1479764"/>
              </a:xfrm>
              <a:prstGeom prst="rect">
                <a:avLst/>
              </a:prstGeom>
              <a:blipFill>
                <a:blip r:embed="rId2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DA5B5AA3-3663-422E-9562-4B447E3FE975}"/>
                  </a:ext>
                </a:extLst>
              </p:cNvPr>
              <p:cNvSpPr/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 các đường thẳng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=0(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vi-VN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A5B5AA3-3663-422E-9562-4B447E3FE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8" y="3058802"/>
                <a:ext cx="7468437" cy="1200329"/>
              </a:xfrm>
              <a:prstGeom prst="rect">
                <a:avLst/>
              </a:prstGeom>
              <a:blipFill>
                <a:blip r:embed="rId3"/>
                <a:stretch>
                  <a:fillRect l="-1061" t="-4061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3DE0D291-0F01-43D0-8F04-36749EF939BD}"/>
                  </a:ext>
                </a:extLst>
              </p:cNvPr>
              <p:cNvSpPr/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ngũ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𝐴𝐵𝐶𝑂𝐸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      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421"/>
                <a:r>
                  <a:rPr lang="en-US" sz="2400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E0D291-0F01-43D0-8F04-36749EF93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4139147"/>
                <a:ext cx="8063963" cy="1569660"/>
              </a:xfrm>
              <a:prstGeom prst="rect">
                <a:avLst/>
              </a:prstGeom>
              <a:blipFill>
                <a:blip r:embed="rId4"/>
                <a:stretch>
                  <a:fillRect l="-227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7DFB72ED-B284-4655-8D91-2D6853828D76}"/>
                  </a:ext>
                </a:extLst>
              </p:cNvPr>
              <p:cNvSpPr/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000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0≤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≤4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−1≤0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−10≤0</m:t>
                              </m:r>
                            </m:e>
                          </m:mr>
                        </m: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−1≤0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−10≤0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SG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DFB72ED-B284-4655-8D91-2D6853828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891" y="1585404"/>
                <a:ext cx="9066966" cy="1738809"/>
              </a:xfrm>
              <a:prstGeom prst="rect">
                <a:avLst/>
              </a:prstGeom>
              <a:blipFill>
                <a:blip r:embed="rId5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99AFCE1F-A7B0-481F-8012-19F2D4FDE5CB}"/>
                  </a:ext>
                </a:extLst>
              </p:cNvPr>
              <p:cNvSpPr/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4;3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0;4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9AFCE1F-A7B0-481F-8012-19F2D4FDE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4" y="5573585"/>
                <a:ext cx="5617268" cy="830997"/>
              </a:xfrm>
              <a:prstGeom prst="rect">
                <a:avLst/>
              </a:prstGeom>
              <a:blipFill>
                <a:blip r:embed="rId6"/>
                <a:stretch>
                  <a:fillRect l="-141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9FC1550-B9F2-4DF6-A8FC-F1A85E3A402D}"/>
                  </a:ext>
                </a:extLst>
              </p:cNvPr>
              <p:cNvSpPr/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1088421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Vậy max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  <a:endParaRPr lang="en-SG" sz="2400" b="1" dirty="0">
                  <a:solidFill>
                    <a:srgbClr val="FF0000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9FC1550-B9F2-4DF6-A8FC-F1A85E3A4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6" y="6372256"/>
                <a:ext cx="3815982" cy="461665"/>
              </a:xfrm>
              <a:prstGeom prst="rect">
                <a:avLst/>
              </a:prstGeom>
              <a:blipFill>
                <a:blip r:embed="rId7"/>
                <a:stretch>
                  <a:fillRect l="-22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00" y="1928760"/>
            <a:ext cx="4834839" cy="44207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7" name="Rectangle 46">
            <a:hlinkClick r:id="rId9" action="ppaction://hlinkfile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xmlns="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DE7D293-59DF-47FF-B283-10D9C5200D2E}"/>
                  </a:ext>
                </a:extLst>
              </p:cNvPr>
              <p:cNvSpPr/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05" y="1516305"/>
                <a:ext cx="10613129" cy="1618585"/>
              </a:xfrm>
              <a:prstGeom prst="rect">
                <a:avLst/>
              </a:prstGeom>
              <a:blipFill>
                <a:blip r:embed="rId2"/>
                <a:stretch>
                  <a:fillRect l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7B8B3F9-DF40-4F94-841A-6A1DB947BA26}"/>
                  </a:ext>
                </a:extLst>
              </p:cNvPr>
              <p:cNvSpPr/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9" y="2969841"/>
                <a:ext cx="11511327" cy="3330335"/>
              </a:xfrm>
              <a:prstGeom prst="rect">
                <a:avLst/>
              </a:prstGeom>
              <a:blipFill>
                <a:blip r:embed="rId3"/>
                <a:stretch>
                  <a:fillRect l="-689" r="-583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811" y="3069000"/>
            <a:ext cx="11999663" cy="3851984"/>
            <a:chOff x="383483" y="6287979"/>
            <a:chExt cx="24002104" cy="751716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xmlns="" id="{7E1FF019-A7F0-4189-A7E0-3EE73337A210}"/>
                </a:ext>
              </a:extLst>
            </p:cNvPr>
            <p:cNvSpPr/>
            <p:nvPr/>
          </p:nvSpPr>
          <p:spPr>
            <a:xfrm>
              <a:off x="385274" y="6489386"/>
              <a:ext cx="24000313" cy="7315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xmlns="" id="{01AE9843-7FFA-4934-8DCF-85FD41B494C1}"/>
                </a:ext>
              </a:extLst>
            </p:cNvPr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9460" y="5360053"/>
                <a:ext cx="114999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xmlns="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xmlns="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9497" y="2992971"/>
                <a:ext cx="793396" cy="184703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422525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F3DAE3A-405B-4473-B666-CFFECC6FA893}"/>
                  </a:ext>
                </a:extLst>
              </p:cNvPr>
              <p:cNvSpPr/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3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iền nghiệm là miền tứ giác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𝐴𝐵𝐶𝑂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kể cả các cạnh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(phần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vi-VN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tô màu, tính cả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3DAE3A-405B-4473-B666-CFFECC6FA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9" y="3427238"/>
                <a:ext cx="6984185" cy="1753044"/>
              </a:xfrm>
              <a:prstGeom prst="rect">
                <a:avLst/>
              </a:prstGeom>
              <a:blipFill>
                <a:blip r:embed="rId3"/>
                <a:stretch>
                  <a:fillRect l="-1134" t="-2778" r="-873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0471A18-693B-48F9-8285-D1038AC64477}"/>
                  </a:ext>
                </a:extLst>
              </p:cNvPr>
              <p:cNvSpPr/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150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Cần</a:t>
                </a:r>
                <a:r>
                  <a:rPr lang="en-US" sz="215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tìm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bpt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GTNN – GTLN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của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biểu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thức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𝑭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)=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trên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15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đó</a:t>
                </a:r>
                <a:r>
                  <a:rPr lang="en-US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471A18-693B-48F9-8285-D1038AC64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94" y="1232781"/>
                <a:ext cx="8668870" cy="1810624"/>
              </a:xfrm>
              <a:prstGeom prst="rect">
                <a:avLst/>
              </a:prstGeom>
              <a:blipFill>
                <a:blip r:embed="rId4"/>
                <a:stretch>
                  <a:fillRect l="-844" b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9D33D62-8C42-47FE-8A23-320674017590}"/>
                  </a:ext>
                </a:extLst>
              </p:cNvPr>
              <p:cNvSpPr/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(0;3)=3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(2;0)=2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(0;0)=0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9D33D62-8C42-47FE-8A23-320674017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1" y="5061784"/>
                <a:ext cx="7885741" cy="622414"/>
              </a:xfrm>
              <a:prstGeom prst="rect">
                <a:avLst/>
              </a:prstGeom>
              <a:blipFill>
                <a:blip r:embed="rId5"/>
                <a:stretch>
                  <a:fillRect l="-1083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D1BCAE71-8CD4-44C7-807E-90269895CD4E}"/>
                  </a:ext>
                </a:extLst>
              </p:cNvPr>
              <p:cNvSpPr/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Do đó,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vi-VN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C, D đúng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1BCAE71-8CD4-44C7-807E-90269895C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57" y="5655920"/>
                <a:ext cx="7248689" cy="613886"/>
              </a:xfrm>
              <a:prstGeom prst="rect">
                <a:avLst/>
              </a:prstGeom>
              <a:blipFill>
                <a:blip r:embed="rId6"/>
                <a:stretch>
                  <a:fillRect l="-109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AF2529E2-0A06-4492-9EE7-85017D5E4DCD}"/>
                  </a:ext>
                </a:extLst>
              </p:cNvPr>
              <p:cNvSpPr/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Suy ra B sai. Vậy chọn B.</a:t>
                </a:r>
                <a:endParaRPr lang="vi-VN" sz="24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F2529E2-0A06-4492-9EE7-85017D5E4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0" y="6200359"/>
                <a:ext cx="6439779" cy="613886"/>
              </a:xfrm>
              <a:prstGeom prst="rect">
                <a:avLst/>
              </a:prstGeom>
              <a:blipFill>
                <a:blip r:embed="rId7"/>
                <a:stretch>
                  <a:fillRect l="-1230" r="-123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76" y="3256206"/>
            <a:ext cx="3587124" cy="3558039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6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9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>
            <a:extLst>
              <a:ext uri="{FF2B5EF4-FFF2-40B4-BE49-F238E27FC236}">
                <a16:creationId xmlns:a16="http://schemas.microsoft.com/office/drawing/2014/main" xmlns="" id="{BE0F88A0-0C58-4952-A1DB-56F1CE49320B}"/>
              </a:ext>
            </a:extLst>
          </p:cNvPr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3" name="Rounded Rectangle 61">
              <a:extLst>
                <a:ext uri="{FF2B5EF4-FFF2-40B4-BE49-F238E27FC236}">
                  <a16:creationId xmlns:a16="http://schemas.microsoft.com/office/drawing/2014/main" xmlns="" id="{B541D79C-2899-42A6-8A84-310134111A9C}"/>
                </a:ext>
              </a:extLst>
            </p:cNvPr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7">
              <a:extLst>
                <a:ext uri="{FF2B5EF4-FFF2-40B4-BE49-F238E27FC236}">
                  <a16:creationId xmlns:a16="http://schemas.microsoft.com/office/drawing/2014/main" xmlns="" id="{9091C3AE-697D-45B5-914A-3D5073074928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2B5631C0-55DE-4877-B25A-97450151F3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4A5CD58-CFB4-4666-ADD9-9BA3E7422CBD}"/>
                  </a:ext>
                </a:extLst>
              </p:cNvPr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  <a:endPara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xmlns="" id="{533D89C7-08DF-45A0-83D3-503A0CE55618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B89E2A8B-291D-4C02-8CEC-317EE5A56E7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13">
                  <a:extLst>
                    <a:ext uri="{FF2B5EF4-FFF2-40B4-BE49-F238E27FC236}">
                      <a16:creationId xmlns:a16="http://schemas.microsoft.com/office/drawing/2014/main" xmlns="" id="{BBA6AE4A-1EDB-4D9A-B7D1-A6F35B3D27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14">
                  <a:extLst>
                    <a:ext uri="{FF2B5EF4-FFF2-40B4-BE49-F238E27FC236}">
                      <a16:creationId xmlns:a16="http://schemas.microsoft.com/office/drawing/2014/main" xmlns="" id="{D540AA8D-D321-419A-AA28-A9609CC8C3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xmlns="" id="{D32615BC-6DE8-46A8-8621-643FD06DDC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16">
                  <a:extLst>
                    <a:ext uri="{FF2B5EF4-FFF2-40B4-BE49-F238E27FC236}">
                      <a16:creationId xmlns:a16="http://schemas.microsoft.com/office/drawing/2014/main" xmlns="" id="{6916B15C-09B4-44FA-B4EC-00CE766B39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xmlns="" id="{DC5516D1-0079-4371-A31D-322DD9AC9B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xmlns="" id="{CDC70315-FD9D-41CC-A475-6FDF59490E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9">
                  <a:extLst>
                    <a:ext uri="{FF2B5EF4-FFF2-40B4-BE49-F238E27FC236}">
                      <a16:creationId xmlns:a16="http://schemas.microsoft.com/office/drawing/2014/main" xmlns="" id="{E40A6D05-2B9F-43DE-A69B-5AD9826EA5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xmlns="" id="{619409C3-17AA-43D6-8DBE-AF075D5781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21">
                  <a:extLst>
                    <a:ext uri="{FF2B5EF4-FFF2-40B4-BE49-F238E27FC236}">
                      <a16:creationId xmlns:a16="http://schemas.microsoft.com/office/drawing/2014/main" xmlns="" id="{C55E1E40-E95A-499F-8778-87A6641CED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22">
                  <a:extLst>
                    <a:ext uri="{FF2B5EF4-FFF2-40B4-BE49-F238E27FC236}">
                      <a16:creationId xmlns:a16="http://schemas.microsoft.com/office/drawing/2014/main" xmlns="" id="{CB69DB02-0087-4893-B5A3-F17AD8D57A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xmlns="" id="{FAD801A3-17FB-4E93-B9D5-5D5979AFDA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xmlns="" id="{CDE1662C-E77C-4DAD-89D7-895BC08CA5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xmlns="" id="{F3BAD3F9-B5BD-45B2-8FA0-DE056FAF1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xmlns="" id="{8198FB47-F448-4C8C-8A12-E2C751956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7">
                  <a:extLst>
                    <a:ext uri="{FF2B5EF4-FFF2-40B4-BE49-F238E27FC236}">
                      <a16:creationId xmlns:a16="http://schemas.microsoft.com/office/drawing/2014/main" xmlns="" id="{2D37E985-3353-49DA-B802-2C57BAE2B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8">
                  <a:extLst>
                    <a:ext uri="{FF2B5EF4-FFF2-40B4-BE49-F238E27FC236}">
                      <a16:creationId xmlns:a16="http://schemas.microsoft.com/office/drawing/2014/main" xmlns="" id="{80BD961E-9C88-4A3A-902C-F2FC7BB99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9">
                  <a:extLst>
                    <a:ext uri="{FF2B5EF4-FFF2-40B4-BE49-F238E27FC236}">
                      <a16:creationId xmlns:a16="http://schemas.microsoft.com/office/drawing/2014/main" xmlns="" id="{6A34173A-BD6F-4F3B-B353-EECDE67F3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30">
                  <a:extLst>
                    <a:ext uri="{FF2B5EF4-FFF2-40B4-BE49-F238E27FC236}">
                      <a16:creationId xmlns:a16="http://schemas.microsoft.com/office/drawing/2014/main" xmlns="" id="{9B3D10F2-C36D-4D5F-8AF0-7072A0C04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31">
                  <a:extLst>
                    <a:ext uri="{FF2B5EF4-FFF2-40B4-BE49-F238E27FC236}">
                      <a16:creationId xmlns:a16="http://schemas.microsoft.com/office/drawing/2014/main" xmlns="" id="{DF9AB568-6D5F-4A80-851E-D2D29B7898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32">
                  <a:extLst>
                    <a:ext uri="{FF2B5EF4-FFF2-40B4-BE49-F238E27FC236}">
                      <a16:creationId xmlns:a16="http://schemas.microsoft.com/office/drawing/2014/main" xmlns="" id="{FA29B427-1F5B-4B20-81BC-A3B6FF3FC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33">
                  <a:extLst>
                    <a:ext uri="{FF2B5EF4-FFF2-40B4-BE49-F238E27FC236}">
                      <a16:creationId xmlns:a16="http://schemas.microsoft.com/office/drawing/2014/main" xmlns="" id="{0163D53B-0799-4283-9235-0988E9F9F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34">
                  <a:extLst>
                    <a:ext uri="{FF2B5EF4-FFF2-40B4-BE49-F238E27FC236}">
                      <a16:creationId xmlns:a16="http://schemas.microsoft.com/office/drawing/2014/main" xmlns="" id="{55BC3352-EAAA-4A65-9252-0AC6EE9735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35">
                  <a:extLst>
                    <a:ext uri="{FF2B5EF4-FFF2-40B4-BE49-F238E27FC236}">
                      <a16:creationId xmlns:a16="http://schemas.microsoft.com/office/drawing/2014/main" xmlns="" id="{736A9225-7525-443E-B7D6-AD76E63C6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6">
                  <a:extLst>
                    <a:ext uri="{FF2B5EF4-FFF2-40B4-BE49-F238E27FC236}">
                      <a16:creationId xmlns:a16="http://schemas.microsoft.com/office/drawing/2014/main" xmlns="" id="{FE2620F7-154F-49D0-A4A8-6550491F5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DE7D293-59DF-47FF-B283-10D9C5200D2E}"/>
                  </a:ext>
                </a:extLst>
              </p:cNvPr>
              <p:cNvSpPr/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E7D293-59DF-47FF-B283-10D9C5200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88" y="1388830"/>
                <a:ext cx="10849088" cy="1618585"/>
              </a:xfrm>
              <a:prstGeom prst="rect">
                <a:avLst/>
              </a:prstGeom>
              <a:blipFill>
                <a:blip r:embed="rId2"/>
                <a:stretch>
                  <a:fillRect l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7B8B3F9-DF40-4F94-841A-6A1DB947BA26}"/>
                  </a:ext>
                </a:extLst>
              </p:cNvPr>
              <p:cNvSpPr/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𝑨𝑩𝑪𝑶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GTLN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defTabSz="1088421">
                  <a:lnSpc>
                    <a:spcPct val="150000"/>
                  </a:lnSpc>
                </a:pP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vi-VN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GTNN </a:t>
                </a:r>
                <a:r>
                  <a:rPr lang="en-US" sz="2200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thỏa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0.</a:t>
                </a: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7B8B3F9-DF40-4F94-841A-6A1DB947B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85" y="2808473"/>
                <a:ext cx="11638084" cy="3330335"/>
              </a:xfrm>
              <a:prstGeom prst="rect">
                <a:avLst/>
              </a:prstGeom>
              <a:blipFill>
                <a:blip r:embed="rId3"/>
                <a:stretch>
                  <a:fillRect l="-681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DD0A0BD-C647-4373-80B8-DC3473A37D22}"/>
              </a:ext>
            </a:extLst>
          </p:cNvPr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27045" y="777378"/>
            <a:ext cx="14589794" cy="472251"/>
            <a:chOff x="398044" y="4570088"/>
            <a:chExt cx="28917732" cy="1712642"/>
          </a:xfrm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8"/>
              <a:ext cx="23402600" cy="17126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000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4</a:t>
              </a:r>
              <a:r>
                <a:rPr lang="en-US" sz="2000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.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Tìm GTLN, GTNN của biểu thức 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F(x,y)=ax+by,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(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x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;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y</a:t>
              </a:r>
              <a:r>
                <a:rPr lang="en-US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)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là  nghiệm</a:t>
              </a:r>
              <a:r>
                <a:rPr lang="en-US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000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vi-VN" sz="2000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000" b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hệ BPT bâc nhất 2 ẩn</a:t>
              </a:r>
              <a:r>
                <a:rPr lang="vi-VN" sz="2000" b="1" i="1" dirty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endParaRPr lang="en-US" sz="2000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5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46AE77-73E0-4510-99B1-7F9C80FA141E}"/>
              </a:ext>
            </a:extLst>
          </p:cNvPr>
          <p:cNvGrpSpPr/>
          <p:nvPr/>
        </p:nvGrpSpPr>
        <p:grpSpPr>
          <a:xfrm>
            <a:off x="0" y="1933323"/>
            <a:ext cx="11987944" cy="4750506"/>
            <a:chOff x="167458" y="5360786"/>
            <a:chExt cx="23978663" cy="8376119"/>
          </a:xfrm>
        </p:grpSpPr>
        <p:sp>
          <p:nvSpPr>
            <p:cNvPr id="10" name="Rounded Rectangle 52">
              <a:extLst>
                <a:ext uri="{FF2B5EF4-FFF2-40B4-BE49-F238E27FC236}">
                  <a16:creationId xmlns:a16="http://schemas.microsoft.com/office/drawing/2014/main" xmlns="" id="{D11F8749-1D53-442E-B7BF-818C503E3742}"/>
                </a:ext>
              </a:extLst>
            </p:cNvPr>
            <p:cNvSpPr/>
            <p:nvPr/>
          </p:nvSpPr>
          <p:spPr>
            <a:xfrm>
              <a:off x="632646" y="5575181"/>
              <a:ext cx="23513475" cy="81617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749">
                <a:solidFill>
                  <a:prstClr val="white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xmlns="" id="{91BF3083-4EFE-4EF2-8F87-44A40AC3585D}"/>
                </a:ext>
              </a:extLst>
            </p:cNvPr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xmlns="" id="{49B9D754-E77A-4F8E-B6B1-9EF30D2428E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08027" y="4611020"/>
                <a:ext cx="1181178" cy="4604727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C95F4D2-FC74-42EC-9E78-2BB77BCA9E21}"/>
                  </a:ext>
                </a:extLst>
              </p:cNvPr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749" b="1" dirty="0">
                    <a:solidFill>
                      <a:srgbClr val="0999C8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Các bước giải </a:t>
                </a:r>
                <a:endParaRPr lang="en-US" sz="2749" b="1" dirty="0">
                  <a:solidFill>
                    <a:srgbClr val="0999C8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Round Diagonal Corner Rectangle 58">
                <a:extLst>
                  <a:ext uri="{FF2B5EF4-FFF2-40B4-BE49-F238E27FC236}">
                    <a16:creationId xmlns:a16="http://schemas.microsoft.com/office/drawing/2014/main" xmlns="" id="{752406D1-E6CA-48FB-876B-9B5762468A1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749">
                  <a:solidFill>
                    <a:prstClr val="white"/>
                  </a:solidFill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xmlns="" id="{225CE88D-ABB8-40C3-828B-30ACE3A5BA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749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23838B-511B-4B6E-B7E1-84A08B6A6389}"/>
              </a:ext>
            </a:extLst>
          </p:cNvPr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Từ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giả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thiết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kinh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tế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tối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ưu</a:t>
            </a:r>
            <a:r>
              <a:rPr lang="en-US" sz="2749" b="1" dirty="0" smtClean="0">
                <a:latin typeface="Palatino Linotype" panose="02040502050505030304" pitchFamily="18" charset="0"/>
              </a:rPr>
              <a:t> ta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đưa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về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GTNN – GTLN.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Cụ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thể</a:t>
            </a:r>
            <a:r>
              <a:rPr lang="en-US" sz="2749" b="1" dirty="0" smtClean="0">
                <a:latin typeface="Palatino Linotype" panose="02040502050505030304" pitchFamily="18" charset="0"/>
              </a:rPr>
              <a:t>:</a:t>
            </a:r>
          </a:p>
          <a:p>
            <a:pPr defTabSz="1088421"/>
            <a:r>
              <a:rPr lang="en-US" sz="2749" b="1" dirty="0">
                <a:latin typeface="Palatino Linotype" panose="02040502050505030304" pitchFamily="18" charset="0"/>
              </a:rPr>
              <a:t> </a:t>
            </a:r>
            <a:r>
              <a:rPr lang="en-US" sz="2749" b="1" dirty="0" smtClean="0">
                <a:latin typeface="Palatino Linotype" panose="02040502050505030304" pitchFamily="18" charset="0"/>
              </a:rPr>
              <a:t>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Đặt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ẩn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phụ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x, y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cho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bài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toán</a:t>
            </a:r>
            <a:r>
              <a:rPr lang="en-US" sz="2749" b="1" dirty="0" smtClean="0">
                <a:latin typeface="Palatino Linotype" panose="02040502050505030304" pitchFamily="18" charset="0"/>
              </a:rPr>
              <a:t>.</a:t>
            </a:r>
          </a:p>
          <a:p>
            <a:pPr defTabSz="1088421"/>
            <a:r>
              <a:rPr lang="en-US" sz="2749" b="1" dirty="0" smtClean="0">
                <a:latin typeface="Palatino Linotype" panose="02040502050505030304" pitchFamily="18" charset="0"/>
              </a:rPr>
              <a:t> 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điều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kiện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x, y.</a:t>
            </a:r>
          </a:p>
          <a:p>
            <a:pPr defTabSz="1088421"/>
            <a:r>
              <a:rPr lang="en-US" sz="2749" b="1" i="1" dirty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+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biểu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thức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T = </a:t>
            </a:r>
            <a:r>
              <a:rPr lang="en-US" sz="2749" b="1" i="1" dirty="0">
                <a:latin typeface="Palatino Linotype" panose="02040502050505030304" pitchFamily="18" charset="0"/>
              </a:rPr>
              <a:t>F</a:t>
            </a:r>
            <a:r>
              <a:rPr lang="en-US" sz="2749" b="1" i="1" dirty="0" smtClean="0">
                <a:latin typeface="Palatino Linotype" panose="02040502050505030304" pitchFamily="18" charset="0"/>
              </a:rPr>
              <a:t>(x, y)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cần</a:t>
            </a:r>
            <a:r>
              <a:rPr lang="en-US" sz="2749" b="1" dirty="0" smtClean="0"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latin typeface="Palatino Linotype" panose="02040502050505030304" pitchFamily="18" charset="0"/>
              </a:rPr>
              <a:t> GTLN </a:t>
            </a:r>
            <a:r>
              <a:rPr lang="en-US" sz="2749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– </a:t>
            </a:r>
            <a:r>
              <a:rPr lang="en-US" sz="2749" b="1" dirty="0" smtClean="0">
                <a:latin typeface="Palatino Linotype" panose="02040502050505030304" pitchFamily="18" charset="0"/>
              </a:rPr>
              <a:t>GTNN.</a:t>
            </a:r>
            <a:br>
              <a:rPr lang="en-US" sz="2749" b="1" dirty="0" smtClean="0">
                <a:latin typeface="Palatino Linotype" panose="02040502050505030304" pitchFamily="18" charset="0"/>
              </a:rPr>
            </a:br>
            <a:endParaRPr lang="vi-VN" sz="2749" b="1" dirty="0">
              <a:latin typeface="Palatino Linotype" panose="02040502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BDC3EC-9BFE-4A69-9B3F-C96300C6A37C}"/>
              </a:ext>
            </a:extLst>
          </p:cNvPr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en-US" sz="2749" b="1" u="sng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Bước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.</a:t>
            </a:r>
            <a:r>
              <a:rPr lang="vi-VN" sz="2749" b="1" u="sng" dirty="0">
                <a:solidFill>
                  <a:srgbClr val="FF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Sử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dụng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Dạng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4 (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học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)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để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tìm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GTLN – GTNN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T = F(x, y)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với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các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điều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kiện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của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i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x, y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đã</a:t>
            </a:r>
            <a:r>
              <a:rPr lang="en-US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 </a:t>
            </a:r>
            <a:r>
              <a:rPr lang="en-US" sz="2749" b="1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biết</a:t>
            </a:r>
            <a:r>
              <a:rPr lang="vi-VN" sz="2749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.</a:t>
            </a:r>
            <a:endParaRPr lang="vi-VN" sz="2749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9" name="Group 4"/>
          <p:cNvGrpSpPr/>
          <p:nvPr/>
        </p:nvGrpSpPr>
        <p:grpSpPr>
          <a:xfrm>
            <a:off x="126416" y="804253"/>
            <a:ext cx="10903215" cy="514529"/>
            <a:chOff x="-306200" y="1872940"/>
            <a:chExt cx="18582988" cy="939990"/>
          </a:xfrm>
        </p:grpSpPr>
        <p:sp>
          <p:nvSpPr>
            <p:cNvPr id="20" name="Rounded Rectangle 1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6166" y="1872940"/>
              <a:ext cx="1681062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HAI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49F4DB7-7760-4C29-87C2-05DCE2AE5CE7}"/>
              </a:ext>
            </a:extLst>
          </p:cNvPr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8D2AC46A-C989-4EF0-B49C-64A8AC75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90" y="4570086"/>
              <a:ext cx="23402600" cy="93343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749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BD8AF20-7804-4DE9-A9CA-D167F55142A8}"/>
                </a:ext>
              </a:extLst>
            </p:cNvPr>
            <p:cNvSpPr txBox="1"/>
            <p:nvPr/>
          </p:nvSpPr>
          <p:spPr>
            <a:xfrm>
              <a:off x="684703" y="4478377"/>
              <a:ext cx="22754526" cy="101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99" b="1" u="sng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699" b="1" u="sng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5. </a:t>
              </a:r>
              <a:r>
                <a:rPr lang="vi-VN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699" b="1" dirty="0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699" b="1" dirty="0" err="1" smtClean="0">
                  <a:solidFill>
                    <a:prstClr val="white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rPr>
                <a:t>ưu</a:t>
              </a:r>
              <a:endParaRPr lang="en-US" sz="2699" b="1" i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9F709-4D84-4AE8-989E-6B5B14C8BFD8}"/>
              </a:ext>
            </a:extLst>
          </p:cNvPr>
          <p:cNvGrpSpPr/>
          <p:nvPr/>
        </p:nvGrpSpPr>
        <p:grpSpPr>
          <a:xfrm>
            <a:off x="192028" y="45015"/>
            <a:ext cx="11807261" cy="2233036"/>
            <a:chOff x="383483" y="2656190"/>
            <a:chExt cx="26822988" cy="446658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44665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7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658C398-601C-452F-8B46-32C2698F6B14}"/>
                  </a:ext>
                </a:extLst>
              </p:cNvPr>
              <p:cNvSpPr/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≤1,6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 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≤1,1.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0183" y="2925532"/>
                <a:ext cx="6102185" cy="438582"/>
              </a:xfrm>
              <a:prstGeom prst="rect">
                <a:avLst/>
              </a:prstGeom>
              <a:blipFill>
                <a:blip r:embed="rId3"/>
                <a:stretch>
                  <a:fillRect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 số protein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số lipit có được là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3651138"/>
                <a:ext cx="11051949" cy="438582"/>
              </a:xfrm>
              <a:prstGeom prst="rect">
                <a:avLst/>
              </a:prstGeom>
              <a:blipFill>
                <a:blip r:embed="rId4"/>
                <a:stretch>
                  <a:fillRect l="-71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7D77A4D5-63CC-4BAD-9C25-69FA1237A35C}"/>
                  </a:ext>
                </a:extLst>
              </p:cNvPr>
              <p:cNvSpPr/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900 đơn vị protein mỗi ngày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≥900 ⇔8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≥9 .</m:t>
                    </m:r>
                  </m:oMath>
                </a14:m>
                <a:endParaRPr lang="en-US" sz="225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Vì gia đình đó cần ít nhất 400 đơn vị lipit mỗi ngày nên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+400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≥400⇔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4039721"/>
                <a:ext cx="12149030" cy="784830"/>
              </a:xfrm>
              <a:prstGeom prst="rect">
                <a:avLst/>
              </a:prstGeom>
              <a:blipFill>
                <a:blip r:embed="rId5"/>
                <a:stretch>
                  <a:fillRect l="-652" t="-5469" b="-1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9BD2BB05-979F-4407-A400-A80302439D56}"/>
                  </a:ext>
                </a:extLst>
              </p:cNvPr>
              <p:cNvSpPr/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en-US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900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     	    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800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kilogam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600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400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này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nhiều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1,6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1,1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160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1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110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họ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trả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ít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vẫn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bảo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protein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lipit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BD2BB05-979F-4407-A400-A80302439D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73" y="45593"/>
                <a:ext cx="11618748" cy="2169825"/>
              </a:xfrm>
              <a:prstGeom prst="rect">
                <a:avLst/>
              </a:prstGeom>
              <a:blipFill>
                <a:blip r:embed="rId6"/>
                <a:stretch>
                  <a:fillRect l="-682" t="-1966" r="-3987" b="-5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6772D9D1-064D-429C-A84B-08FC67FC6F2B}"/>
                  </a:ext>
                </a:extLst>
              </p:cNvPr>
              <p:cNvSpPr/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mà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mua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SG" sz="22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772D9D1-064D-429C-A84B-08FC67FC6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589" y="2432218"/>
                <a:ext cx="9509384" cy="438582"/>
              </a:xfrm>
              <a:prstGeom prst="rect">
                <a:avLst/>
              </a:prstGeom>
              <a:blipFill>
                <a:blip r:embed="rId7"/>
                <a:stretch>
                  <a:fillRect l="-897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có hệ phương trình:</a:t>
                </a:r>
                <a14:m>
                  <m:oMath xmlns:m="http://schemas.openxmlformats.org/officeDocument/2006/math">
                    <m:r>
                      <a:rPr lang="en-US" sz="225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64" y="4745794"/>
                <a:ext cx="5871316" cy="1653081"/>
              </a:xfrm>
              <a:prstGeom prst="rect">
                <a:avLst/>
              </a:prstGeom>
              <a:blipFill>
                <a:blip r:embed="rId8"/>
                <a:stretch>
                  <a:fillRect l="-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đó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(I)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82" y="6327454"/>
                <a:ext cx="11051949" cy="438582"/>
              </a:xfrm>
              <a:prstGeom prst="rect">
                <a:avLst/>
              </a:prstGeom>
              <a:blipFill>
                <a:blip r:embed="rId9"/>
                <a:stretch>
                  <a:fillRect l="-772" t="-972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4A29C6C4-2E7B-4069-8386-BFB58501F300}"/>
                  </a:ext>
                </a:extLst>
              </p:cNvPr>
              <p:cNvSpPr/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 phí để mua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bò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thịt lợn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+110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4A29C6C4-2E7B-4069-8386-BFB58501F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59" y="3245784"/>
                <a:ext cx="8531960" cy="461665"/>
              </a:xfrm>
              <a:prstGeom prst="rect">
                <a:avLst/>
              </a:prstGeom>
              <a:blipFill>
                <a:blip r:embed="rId10"/>
                <a:stretch>
                  <a:fillRect l="-10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4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62" grpId="0"/>
      <p:bldP spid="76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547915" y="5571134"/>
              <a:ext cx="1493083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25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25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2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A9F709-4D84-4AE8-989E-6B5B14C8BFD8}"/>
              </a:ext>
            </a:extLst>
          </p:cNvPr>
          <p:cNvGrpSpPr/>
          <p:nvPr/>
        </p:nvGrpSpPr>
        <p:grpSpPr>
          <a:xfrm>
            <a:off x="192028" y="45016"/>
            <a:ext cx="11807261" cy="1832537"/>
            <a:chOff x="383483" y="2656190"/>
            <a:chExt cx="26822988" cy="3665498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383483" y="2656190"/>
              <a:ext cx="26822988" cy="366549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2" cy="940513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25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25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5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8</a:t>
                </a:r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250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25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413523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25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≤1,6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≤1,1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=160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+110</m:t>
                    </m:r>
                    <m:r>
                      <a:rPr lang="en-US" sz="22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25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5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11" y="198312"/>
                <a:ext cx="11790363" cy="1653081"/>
              </a:xfrm>
              <a:prstGeom prst="rect">
                <a:avLst/>
              </a:prstGeom>
              <a:blipFill>
                <a:blip r:embed="rId3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97812BB1-9732-4BC0-8B16-DD4D03700B4D}"/>
              </a:ext>
            </a:extLst>
          </p:cNvPr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Miền nghiệm của hệ trên là tứ giác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ABCD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(kể cả biên).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DA966A6-2DA2-47B2-BFA4-6720653A21D5}"/>
              </a:ext>
            </a:extLst>
          </p:cNvPr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Biết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đạt giá trị nhỏ nhất tại một trong các đỉnh của tứ giác </a:t>
            </a:r>
            <a:r>
              <a:rPr lang="vi-VN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953AE08-F1F5-46CF-94EC-D2C84F341DF8}"/>
              </a:ext>
            </a:extLst>
          </p:cNvPr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A(0,6;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0,7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160.0,6+110.0,7=173 (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8DEA1A74-757A-4ED6-883D-E02C0070232E}"/>
                  </a:ext>
                </a:extLst>
              </p:cNvPr>
              <p:cNvSpPr/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B(1,6; 0,2):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=160.1,6+110.0,2=278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EA1A74-757A-4ED6-883D-E02C00702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68" y="4699692"/>
                <a:ext cx="6480685" cy="430887"/>
              </a:xfrm>
              <a:prstGeom prst="rect">
                <a:avLst/>
              </a:prstGeom>
              <a:blipFill>
                <a:blip r:embed="rId4"/>
                <a:stretch>
                  <a:fillRect l="-1223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60E6AA2D-C276-49FC-8776-7F89860D2C00}"/>
                  </a:ext>
                </a:extLst>
              </p:cNvPr>
              <p:cNvSpPr/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(1,6;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=160.1,6+110.1,1=377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0E6AA2D-C276-49FC-8776-7F89860D2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65" y="5166027"/>
                <a:ext cx="6780530" cy="430887"/>
              </a:xfrm>
              <a:prstGeom prst="rect">
                <a:avLst/>
              </a:prstGeom>
              <a:blipFill>
                <a:blip r:embed="rId5"/>
                <a:stretch>
                  <a:fillRect l="-116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EF7B0E2B-8A3D-4A9A-B0F9-94F23DE524F3}"/>
                  </a:ext>
                </a:extLst>
              </p:cNvPr>
              <p:cNvSpPr/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 D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(0,3; 1,1)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=160.0,3+110.1,1=169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(nghìn).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60" y="5573298"/>
                <a:ext cx="6496715" cy="430887"/>
              </a:xfrm>
              <a:prstGeom prst="rect">
                <a:avLst/>
              </a:prstGeom>
              <a:blipFill>
                <a:blip r:embed="rId6"/>
                <a:stretch>
                  <a:fillRect l="-122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 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  khi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=0,3;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23" y="5980570"/>
                <a:ext cx="8387961" cy="430887"/>
              </a:xfrm>
              <a:prstGeom prst="rect">
                <a:avLst/>
              </a:prstGeom>
              <a:blipFill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bò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kg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thịt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90" y="6314673"/>
                <a:ext cx="8387961" cy="430887"/>
              </a:xfrm>
              <a:prstGeom prst="rect">
                <a:avLst/>
              </a:prstGeom>
              <a:blipFill>
                <a:blip r:embed="rId8"/>
                <a:stretch>
                  <a:fillRect l="-945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14" y="2307419"/>
            <a:ext cx="5124920" cy="39824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95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4" grpId="0"/>
      <p:bldP spid="75" grpId="0"/>
      <p:bldP spid="77" grpId="0"/>
      <p:bldP spid="78" grpId="0"/>
      <p:bldP spid="81" grpId="0"/>
      <p:bldP spid="82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xmlns="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xmlns="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9</a:t>
              </a: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xmlns="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xmlns="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xmlns="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xmlns="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xmlns="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xmlns="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xmlns="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xmlns="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xmlns="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xmlns="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xmlns="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xmlns="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xmlns="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xmlns="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xmlns="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xmlns="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xmlns="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xmlns="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xmlns="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xmlns="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xmlns="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xmlns="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3658C398-601C-452F-8B46-32C2698F6B14}"/>
                  </a:ext>
                </a:extLst>
              </p:cNvPr>
              <p:cNvSpPr/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≤10;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≤9;</m:t>
                        </m:r>
                        <m:func>
                          <m:funcPr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fName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</m:e>
                        </m:func>
                        <m:r>
                          <a:rPr 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</m:d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58C398-601C-452F-8B46-32C2698F6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958" y="2402950"/>
                <a:ext cx="9396740" cy="430887"/>
              </a:xfrm>
              <a:prstGeom prst="rect">
                <a:avLst/>
              </a:prstGeom>
              <a:blipFill>
                <a:blip r:embed="rId3"/>
                <a:stretch>
                  <a:fillRect l="-844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0AD564F0-D607-4A98-B19B-EC5DDA0652DF}"/>
                  </a:ext>
                </a:extLst>
              </p:cNvPr>
              <p:cNvSpPr/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D564F0-D607-4A98-B19B-EC5DDA065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35" y="2771244"/>
                <a:ext cx="7532921" cy="430887"/>
              </a:xfrm>
              <a:prstGeom prst="rect">
                <a:avLst/>
              </a:prstGeom>
              <a:blipFill>
                <a:blip r:embed="rId4"/>
                <a:stretch>
                  <a:fillRect l="-1053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7D77A4D5-63CC-4BAD-9C25-69FA1237A35C}"/>
                  </a:ext>
                </a:extLst>
              </p:cNvPr>
              <p:cNvSpPr/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  <a:endParaRPr lang="vi-VN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7A4D5-63CC-4BAD-9C25-69FA1237A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86" y="3196001"/>
                <a:ext cx="10835950" cy="769441"/>
              </a:xfrm>
              <a:prstGeom prst="rect">
                <a:avLst/>
              </a:prstGeom>
              <a:blipFill>
                <a:blip r:embed="rId5"/>
                <a:stretch>
                  <a:fillRect l="-732" t="-4762" r="-225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20F7FC52-B6E8-4FAE-A7C9-484605247FD7}"/>
                  </a:ext>
                </a:extLst>
              </p:cNvPr>
              <p:cNvSpPr/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Một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ty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TNHH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đợt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khuyến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hóa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sản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phẩm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công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ty)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1088421"/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thuê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loại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phí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thấp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	         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vi-VN" sz="21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0F7FC52-B6E8-4FAE-A7C9-484605247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3" y="101927"/>
                <a:ext cx="11777575" cy="2123658"/>
              </a:xfrm>
              <a:prstGeom prst="rect">
                <a:avLst/>
              </a:prstGeom>
              <a:blipFill>
                <a:blip r:embed="rId6"/>
                <a:stretch>
                  <a:fillRect t="-2011" r="-673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0221FA78-13CD-45A6-974F-BF1E9182A49F}"/>
                  </a:ext>
                </a:extLst>
              </p:cNvPr>
              <p:cNvSpPr/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1,5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xe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chở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pPr algn="ctr" defTabSz="1088421"/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0,6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+1,5</m:t>
                    </m:r>
                    <m:r>
                      <a:rPr 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fr-FR" sz="2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tấn</a:t>
                </a:r>
                <a:r>
                  <a:rPr lang="fr-FR" sz="2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221FA78-13CD-45A6-974F-BF1E9182A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73" y="3959935"/>
                <a:ext cx="11187311" cy="769441"/>
              </a:xfrm>
              <a:prstGeom prst="rect">
                <a:avLst/>
              </a:prstGeom>
              <a:blipFill>
                <a:blip r:embed="rId7"/>
                <a:stretch>
                  <a:fillRect l="-708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56" y="4565985"/>
                <a:ext cx="11502203" cy="2126480"/>
              </a:xfrm>
              <a:prstGeom prst="rect">
                <a:avLst/>
              </a:prstGeom>
              <a:blipFill>
                <a:blip r:embed="rId8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52">
            <a:extLst>
              <a:ext uri="{FF2B5EF4-FFF2-40B4-BE49-F238E27FC236}">
                <a16:creationId xmlns:a16="http://schemas.microsoft.com/office/drawing/2014/main" xmlns="" id="{7E1FF019-A7F0-4189-A7E0-3EE73337A210}"/>
              </a:ext>
            </a:extLst>
          </p:cNvPr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ln w="28575">
                <a:solidFill>
                  <a:schemeClr val="tx1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60">
            <a:extLst>
              <a:ext uri="{FF2B5EF4-FFF2-40B4-BE49-F238E27FC236}">
                <a16:creationId xmlns:a16="http://schemas.microsoft.com/office/drawing/2014/main" xmlns="" id="{01AE9843-7FFA-4934-8DCF-85FD41B494C1}"/>
              </a:ext>
            </a:extLst>
          </p:cNvPr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9"/>
          </a:xfrm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18497" y="5300553"/>
              <a:ext cx="951920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F78B13E2-7FD9-486B-A9F0-2F6E2C338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ounded Rectangle 61">
            <a:extLst>
              <a:ext uri="{FF2B5EF4-FFF2-40B4-BE49-F238E27FC236}">
                <a16:creationId xmlns:a16="http://schemas.microsoft.com/office/drawing/2014/main" xmlns="" id="{AA456EE3-E719-4020-A9D7-2C994D97B262}"/>
              </a:ext>
            </a:extLst>
          </p:cNvPr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67">
            <a:extLst>
              <a:ext uri="{FF2B5EF4-FFF2-40B4-BE49-F238E27FC236}">
                <a16:creationId xmlns:a16="http://schemas.microsoft.com/office/drawing/2014/main" xmlns="" id="{FE240621-314B-4581-BF65-BDEA47C0BCE7}"/>
              </a:ext>
            </a:extLst>
          </p:cNvPr>
          <p:cNvGrpSpPr/>
          <p:nvPr/>
        </p:nvGrpSpPr>
        <p:grpSpPr>
          <a:xfrm>
            <a:off x="228027" y="81016"/>
            <a:ext cx="1763175" cy="635730"/>
            <a:chOff x="1311958" y="3405486"/>
            <a:chExt cx="3251532" cy="940513"/>
          </a:xfrm>
        </p:grpSpPr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xmlns="" id="{FF9394A9-3F70-4EBA-84C8-6108EA8B83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84E822C-CD28-47FC-91EE-4144E7F51B73}"/>
                </a:ext>
              </a:extLst>
            </p:cNvPr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1"/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9</a:t>
              </a:r>
              <a:endPara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70">
              <a:extLst>
                <a:ext uri="{FF2B5EF4-FFF2-40B4-BE49-F238E27FC236}">
                  <a16:creationId xmlns:a16="http://schemas.microsoft.com/office/drawing/2014/main" xmlns="" id="{4712DCFA-96E3-4685-9CB5-69DC9F7F31DE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A1FDFD10-04C3-481B-8A35-B292A9CFB5B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xmlns="" id="{6F40C740-39AF-4900-BBCB-3571C2A7E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14">
                <a:extLst>
                  <a:ext uri="{FF2B5EF4-FFF2-40B4-BE49-F238E27FC236}">
                    <a16:creationId xmlns:a16="http://schemas.microsoft.com/office/drawing/2014/main" xmlns="" id="{3AEF1533-A04B-439A-95B5-B5C93F3419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xmlns="" id="{029C1080-B88F-4E4F-A92A-3949838C16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xmlns="" id="{76DC9ECC-C295-4CD2-8870-51537625C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xmlns="" id="{51CBD9CC-E67B-402E-BD7F-42D56621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xmlns="" id="{7B8B9A61-C072-439A-A155-8BB76865D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xmlns="" id="{0AF8AF5E-15F7-4D99-9F9E-97D352D614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xmlns="" id="{609B449D-64E2-49C0-A643-A9416AC417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Freeform 21">
                <a:extLst>
                  <a:ext uri="{FF2B5EF4-FFF2-40B4-BE49-F238E27FC236}">
                    <a16:creationId xmlns:a16="http://schemas.microsoft.com/office/drawing/2014/main" xmlns="" id="{4C136A88-277E-4088-950C-ED7AFF121F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xmlns="" id="{E5886AE3-A2A7-4ABF-B605-CC3AD96AB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23">
                <a:extLst>
                  <a:ext uri="{FF2B5EF4-FFF2-40B4-BE49-F238E27FC236}">
                    <a16:creationId xmlns:a16="http://schemas.microsoft.com/office/drawing/2014/main" xmlns="" id="{A3FEF1D1-47E7-4FE3-B421-E0EAE5E8B5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xmlns="" id="{AD519FEC-DFF9-4F8D-9441-6AEE8013C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:a16="http://schemas.microsoft.com/office/drawing/2014/main" xmlns="" id="{57B2883C-5247-46CB-A623-3419C4406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Freeform 26">
                <a:extLst>
                  <a:ext uri="{FF2B5EF4-FFF2-40B4-BE49-F238E27FC236}">
                    <a16:creationId xmlns:a16="http://schemas.microsoft.com/office/drawing/2014/main" xmlns="" id="{97F23E32-2544-47C6-9F2A-DCD1FC91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Freeform 27">
                <a:extLst>
                  <a:ext uri="{FF2B5EF4-FFF2-40B4-BE49-F238E27FC236}">
                    <a16:creationId xmlns:a16="http://schemas.microsoft.com/office/drawing/2014/main" xmlns="" id="{5ED6533F-B843-4DE9-8868-18BAFBF14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782ADBF2-E3C3-4327-AC2E-321331C8B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xmlns="" id="{91271704-A917-457E-B5E3-E244161E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xmlns="" id="{81B358AB-8B1D-43B0-A982-FD290D807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xmlns="" id="{2053F368-2B85-4CCB-B074-83EA3652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xmlns="" id="{F694E4FA-91CA-4274-8300-17255210D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xmlns="" id="{A11AAC21-EED3-4155-A49E-546205CDD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xmlns="" id="{0BD10DCF-C74A-4747-83EE-370C25187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35">
                <a:extLst>
                  <a:ext uri="{FF2B5EF4-FFF2-40B4-BE49-F238E27FC236}">
                    <a16:creationId xmlns:a16="http://schemas.microsoft.com/office/drawing/2014/main" xmlns="" id="{805F6081-38EE-408B-9F75-06DA2D597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36">
                <a:extLst>
                  <a:ext uri="{FF2B5EF4-FFF2-40B4-BE49-F238E27FC236}">
                    <a16:creationId xmlns:a16="http://schemas.microsoft.com/office/drawing/2014/main" xmlns="" id="{9B84DB4A-C3B4-4758-BC73-3ACBB69A0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1D3DCD9-41EF-4404-8540-11B3EFA6FC8C}"/>
              </a:ext>
            </a:extLst>
          </p:cNvPr>
          <p:cNvCxnSpPr>
            <a:cxnSpLocks/>
          </p:cNvCxnSpPr>
          <p:nvPr/>
        </p:nvCxnSpPr>
        <p:spPr>
          <a:xfrm flipV="1">
            <a:off x="9155986" y="307326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DCA9CC98-4DB1-4161-81F3-7944988CA57F}"/>
                  </a:ext>
                </a:extLst>
              </p:cNvPr>
              <p:cNvSpPr/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≤10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0≤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≥140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0,6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+1,5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</a:p>
              <a:p>
                <a:pPr defTabSz="1088421"/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(*)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𝑇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GTNN.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A9CC98-4DB1-4161-81F3-7944988CA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88" y="-15654"/>
                <a:ext cx="11502203" cy="2126480"/>
              </a:xfrm>
              <a:prstGeom prst="rect">
                <a:avLst/>
              </a:prstGeom>
              <a:blipFill>
                <a:blip r:embed="rId3"/>
                <a:stretch>
                  <a:fillRect l="-848" b="-5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97812BB1-9732-4BC0-8B16-DD4D03700B4D}"/>
                  </a:ext>
                </a:extLst>
              </p:cNvPr>
              <p:cNvSpPr/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kể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97812BB1-9732-4BC0-8B16-DD4D03700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2" y="2789659"/>
                <a:ext cx="6198417" cy="1061829"/>
              </a:xfrm>
              <a:prstGeom prst="rect">
                <a:avLst/>
              </a:prstGeom>
              <a:blipFill>
                <a:blip r:embed="rId4"/>
                <a:stretch>
                  <a:fillRect l="-983" t="-402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A966A6-2DA2-47B2-BFA4-6720653A21D5}"/>
                  </a:ext>
                </a:extLst>
              </p:cNvPr>
              <p:cNvSpPr/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Biểu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tứ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A966A6-2DA2-47B2-BFA4-6720653A2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94" y="3968186"/>
                <a:ext cx="6005941" cy="738664"/>
              </a:xfrm>
              <a:prstGeom prst="rect">
                <a:avLst/>
              </a:prstGeom>
              <a:blipFill>
                <a:blip r:embed="rId5"/>
                <a:stretch>
                  <a:fillRect l="-1014" t="-4959" r="-203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EF7B0E2B-8A3D-4A9A-B0F9-94F23DE524F3}"/>
                  </a:ext>
                </a:extLst>
              </p:cNvPr>
              <p:cNvSpPr/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Thay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10;2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;9</m:t>
                        </m:r>
                      </m:e>
                    </m:d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5;4</m:t>
                        </m:r>
                      </m:e>
                    </m:d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1088421"/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)=46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)=67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)=37</m:t>
                    </m:r>
                  </m:oMath>
                </a14:m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)=32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F7B0E2B-8A3D-4A9A-B0F9-94F23DE52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8" y="4805695"/>
                <a:ext cx="7609374" cy="899157"/>
              </a:xfrm>
              <a:prstGeom prst="rect">
                <a:avLst/>
              </a:prstGeom>
              <a:blipFill>
                <a:blip r:embed="rId6"/>
                <a:stretch>
                  <a:fillRect l="-962" b="-1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C2FE839-5FDB-4D3F-AF78-570335A748E0}"/>
                  </a:ext>
                </a:extLst>
              </p:cNvPr>
              <p:cNvSpPr/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đạt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. Khi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=32 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triệu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C2FE839-5FDB-4D3F-AF78-570335A74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40" y="5637221"/>
                <a:ext cx="5939973" cy="1136337"/>
              </a:xfrm>
              <a:prstGeom prst="rect">
                <a:avLst/>
              </a:prstGeom>
              <a:blipFill>
                <a:blip r:embed="rId7"/>
                <a:stretch>
                  <a:fillRect l="-1027" r="-308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90" y="2324506"/>
            <a:ext cx="4770856" cy="44700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87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" name="Rounded Rectangle 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120027" y="1264249"/>
            <a:ext cx="11762319" cy="5369632"/>
            <a:chOff x="1076414" y="3174773"/>
            <a:chExt cx="23458206" cy="4767671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174773"/>
              <a:ext cx="4174027" cy="696581"/>
              <a:chOff x="166396" y="8780572"/>
              <a:chExt cx="4174027" cy="696581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884224"/>
                <a:ext cx="3955901" cy="59292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599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599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:r>
                  <a:rPr lang="vi-VN" sz="2599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Ghi nhớ</a:t>
                </a:r>
                <a:endParaRPr lang="en-US" sz="2599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algn="just" defTabSz="1088421">
              <a:buFont typeface="Wingdings" panose="05000000000000000000" pitchFamily="2" charset="2"/>
              <a:buChar char="Ø"/>
            </a:pP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Cặp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(x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</a:t>
            </a:r>
            <a:r>
              <a:rPr lang="vi-VN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y</a:t>
            </a:r>
            <a:r>
              <a:rPr lang="en-US" sz="2599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599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599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nếu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nó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chung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BPT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vi-VN" sz="2599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2599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2BFEE834-6986-443F-909F-CAF7596BB155}"/>
                  </a:ext>
                </a:extLst>
              </p:cNvPr>
              <p:cNvSpPr txBox="1"/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V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ới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599" b="1" i="1">
                            <a:solidFill>
                              <a:srgbClr val="FF0000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vi-VN" sz="259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vi-VN" sz="259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vi-VN" sz="2599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của 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ệ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M(x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vi-VN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599" b="1" i="1" baseline="-25000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599" b="1" i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𝑶𝒙𝒚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tất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cả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i="1" dirty="0" smtClean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 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599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599" b="1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 smtClean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BFEE834-6986-443F-909F-CAF7596BB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4543223"/>
                <a:ext cx="10547951" cy="1292277"/>
              </a:xfrm>
              <a:prstGeom prst="rect">
                <a:avLst/>
              </a:prstGeom>
              <a:blipFill>
                <a:blip r:embed="rId2"/>
                <a:stretch>
                  <a:fillRect l="-925" t="-4245" r="-104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2599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BPT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599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599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94" y="2521194"/>
                <a:ext cx="10694107" cy="892296"/>
              </a:xfrm>
              <a:prstGeom prst="rect">
                <a:avLst/>
              </a:prstGeom>
              <a:blipFill>
                <a:blip r:embed="rId3"/>
                <a:stretch>
                  <a:fillRect l="-912" t="-6849" r="-1026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99012D1-E48A-44AA-B9C5-35386C6B3FF5}"/>
              </a:ext>
            </a:extLst>
          </p:cNvPr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599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2599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9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4" grpId="0"/>
      <p:bldP spid="65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/>
          <p:nvPr/>
        </p:nvGrpSpPr>
        <p:grpSpPr>
          <a:xfrm>
            <a:off x="648685" y="682814"/>
            <a:ext cx="3480758" cy="480219"/>
            <a:chOff x="13477876" y="4114800"/>
            <a:chExt cx="6962774" cy="960438"/>
          </a:xfrm>
        </p:grpSpPr>
        <p:sp>
          <p:nvSpPr>
            <p:cNvPr id="14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Rounded Rectangle 15">
            <a:extLst>
              <a:ext uri="{FF2B5EF4-FFF2-40B4-BE49-F238E27FC236}">
                <a16:creationId xmlns:a16="http://schemas.microsoft.com/office/drawing/2014/main" xmlns="" id="{1550B824-6D55-47A3-8468-8934F25226FF}"/>
              </a:ext>
            </a:extLst>
          </p:cNvPr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7" tIns="22848" rIns="45697" bIns="22848"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E4366986-3434-4FBA-9E98-50563F096C6D}"/>
              </a:ext>
            </a:extLst>
          </p:cNvPr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F07F238-6ABF-4204-A56F-8297C5CAFF8D}"/>
                </a:ext>
              </a:extLst>
            </p:cNvPr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7" tIns="22848" rIns="45697" bIns="22848"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5878BC5-445C-44A5-BEEA-B84129080989}"/>
                </a:ext>
              </a:extLst>
            </p:cNvPr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</p:spPr>
          <p:txBody>
            <a:bodyPr wrap="none" lIns="45697" tIns="22848" rIns="45697" bIns="22848" rtlCol="0">
              <a:spAutoFit/>
            </a:bodyPr>
            <a:lstStyle/>
            <a:p>
              <a:pPr algn="ctr" defTabSz="1088421">
                <a:lnSpc>
                  <a:spcPts val="2998"/>
                </a:lnSpc>
                <a:spcBef>
                  <a:spcPts val="900"/>
                </a:spcBef>
              </a:pPr>
              <a:r>
                <a:rPr lang="en-US" sz="3000" b="1" dirty="0" err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3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4 :  BẤT PHƯƠNG </a:t>
              </a:r>
              <a:r>
                <a:rPr lang="en-US" sz="3000" b="1" dirty="0" smtClean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TRÌNH </a:t>
              </a:r>
              <a:r>
                <a:rPr lang="en-US" sz="30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BẬC NHẤT HAI ẨN</a:t>
              </a:r>
            </a:p>
          </p:txBody>
        </p: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xmlns="" id="{330947DE-AD59-48C2-95EC-4BA7D08C2EAE}"/>
              </a:ext>
            </a:extLst>
          </p:cNvPr>
          <p:cNvGrpSpPr/>
          <p:nvPr/>
        </p:nvGrpSpPr>
        <p:grpSpPr>
          <a:xfrm>
            <a:off x="335783" y="1774538"/>
            <a:ext cx="7537203" cy="499750"/>
            <a:chOff x="7459670" y="7086600"/>
            <a:chExt cx="9153441" cy="99979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DA7CF1CF-2A52-4A64-96BA-43962241B464}"/>
                </a:ext>
              </a:extLst>
            </p:cNvPr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PH</a:t>
              </a:r>
              <a:r>
                <a:rPr lang="vi-VN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xmlns="" id="{7466F413-E1C1-4203-B717-2979BDE2267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45415"/>
              <a:chOff x="7459669" y="7543800"/>
              <a:chExt cx="1381118" cy="945415"/>
            </a:xfrm>
          </p:grpSpPr>
          <p:sp>
            <p:nvSpPr>
              <p:cNvPr id="52" name="Isosceles Triangle 44">
                <a:extLst>
                  <a:ext uri="{FF2B5EF4-FFF2-40B4-BE49-F238E27FC236}">
                    <a16:creationId xmlns:a16="http://schemas.microsoft.com/office/drawing/2014/main" xmlns="" id="{69AECBF3-141C-4291-8D5B-F480C569C4B8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53" name="Group 28">
                <a:extLst>
                  <a:ext uri="{FF2B5EF4-FFF2-40B4-BE49-F238E27FC236}">
                    <a16:creationId xmlns:a16="http://schemas.microsoft.com/office/drawing/2014/main" xmlns="" id="{C6A12715-235F-4C61-8175-07EB4EE4044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804089"/>
                <a:chOff x="7469187" y="7685126"/>
                <a:chExt cx="1371600" cy="804089"/>
              </a:xfrm>
            </p:grpSpPr>
            <p:sp>
              <p:nvSpPr>
                <p:cNvPr id="54" name="Round Same Side Corner Rectangle 60">
                  <a:extLst>
                    <a:ext uri="{FF2B5EF4-FFF2-40B4-BE49-F238E27FC236}">
                      <a16:creationId xmlns:a16="http://schemas.microsoft.com/office/drawing/2014/main" xmlns="" id="{064BC73F-8312-4FAD-9C8C-EBD389877BCE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69A9AAE9-93A6-4178-8262-E99DB3660A6B}"/>
                    </a:ext>
                  </a:extLst>
                </p:cNvPr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 1</a:t>
                  </a:r>
                </a:p>
              </p:txBody>
            </p:sp>
          </p:grpSp>
        </p:grp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xmlns="" id="{064834EE-389C-4426-864B-BFC4245F483E}"/>
              </a:ext>
            </a:extLst>
          </p:cNvPr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DEC6C89-C00D-44BE-BF05-326CEE470CD4}"/>
                </a:ext>
              </a:extLst>
            </p:cNvPr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88421">
                <a:spcBef>
                  <a:spcPct val="0"/>
                </a:spcBef>
                <a:defRPr/>
              </a:pP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BẤT PH</a:t>
              </a:r>
              <a:r>
                <a:rPr lang="vi-VN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350" b="1" spc="-75" dirty="0">
                  <a:solidFill>
                    <a:srgbClr val="FF1D1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 TRÌNH BẬC NHẤT HAI ẨN</a:t>
              </a:r>
            </a:p>
          </p:txBody>
        </p:sp>
        <p:grpSp>
          <p:nvGrpSpPr>
            <p:cNvPr id="58" name="Group 32">
              <a:extLst>
                <a:ext uri="{FF2B5EF4-FFF2-40B4-BE49-F238E27FC236}">
                  <a16:creationId xmlns:a16="http://schemas.microsoft.com/office/drawing/2014/main" xmlns="" id="{8D2CF2D3-524C-48FC-BB8A-9DA55C9663EF}"/>
                </a:ext>
              </a:extLst>
            </p:cNvPr>
            <p:cNvGrpSpPr/>
            <p:nvPr/>
          </p:nvGrpSpPr>
          <p:grpSpPr>
            <a:xfrm>
              <a:off x="7459668" y="8524495"/>
              <a:ext cx="1682768" cy="945415"/>
              <a:chOff x="7459669" y="7543800"/>
              <a:chExt cx="1668876" cy="945415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xmlns="" id="{699BEFA0-8B81-4E14-A9BF-7A7C1AEAE9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0" name="Group 41">
                <a:extLst>
                  <a:ext uri="{FF2B5EF4-FFF2-40B4-BE49-F238E27FC236}">
                    <a16:creationId xmlns:a16="http://schemas.microsoft.com/office/drawing/2014/main" xmlns="" id="{EB8D9B1F-1A8A-40A0-B5B7-2BDF88D5DDA4}"/>
                  </a:ext>
                </a:extLst>
              </p:cNvPr>
              <p:cNvGrpSpPr/>
              <p:nvPr/>
            </p:nvGrpSpPr>
            <p:grpSpPr>
              <a:xfrm>
                <a:off x="7469186" y="7685128"/>
                <a:ext cx="1659359" cy="804087"/>
                <a:chOff x="7469186" y="7685128"/>
                <a:chExt cx="1659359" cy="804087"/>
              </a:xfrm>
            </p:grpSpPr>
            <p:sp>
              <p:nvSpPr>
                <p:cNvPr id="62" name="Round Same Side Corner Rectangle 78">
                  <a:extLst>
                    <a:ext uri="{FF2B5EF4-FFF2-40B4-BE49-F238E27FC236}">
                      <a16:creationId xmlns:a16="http://schemas.microsoft.com/office/drawing/2014/main" xmlns="" id="{063BA2DB-D408-40AF-8FD9-7BA7C024BF6A}"/>
                    </a:ext>
                  </a:extLst>
                </p:cNvPr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5A59FFC5-6F8A-4750-B469-0CB9C20444A6}"/>
                    </a:ext>
                  </a:extLst>
                </p:cNvPr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421"/>
                  <a:r>
                    <a:rPr lang="en-US" sz="20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Tiết</a:t>
                  </a:r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2C29291F-D8FA-4D80-8846-D0F43C720A73}"/>
              </a:ext>
            </a:extLst>
          </p:cNvPr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1C374380-0847-43CD-B61E-6813B4CD454C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hay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thuộc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1088421"/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xmlns="" id="{09551876-DEB2-41E8-A55E-A4ECA7A6649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CD9CD88-3FFE-4374-B10B-21BC1B4BC40B}"/>
                </a:ext>
              </a:extLst>
            </p:cNvPr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3F67C9A-B2C4-4B9C-8EDA-0E457FAA0F78}"/>
              </a:ext>
            </a:extLst>
          </p:cNvPr>
          <p:cNvGrpSpPr/>
          <p:nvPr/>
        </p:nvGrpSpPr>
        <p:grpSpPr>
          <a:xfrm>
            <a:off x="930361" y="3200071"/>
            <a:ext cx="9557619" cy="486033"/>
            <a:chOff x="625542" y="2766777"/>
            <a:chExt cx="10272645" cy="86177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09E4805F-E0E5-401D-9FB7-BA9B8BA107E9}"/>
                </a:ext>
              </a:extLst>
            </p:cNvPr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Dựa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vào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đồ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thị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BPT</a:t>
              </a:r>
            </a:p>
          </p:txBody>
        </p:sp>
        <p:sp>
          <p:nvSpPr>
            <p:cNvPr id="75" name="Rounded Rectangle 93">
              <a:extLst>
                <a:ext uri="{FF2B5EF4-FFF2-40B4-BE49-F238E27FC236}">
                  <a16:creationId xmlns:a16="http://schemas.microsoft.com/office/drawing/2014/main" xmlns="" id="{E55895CD-5800-4B68-B965-32447C9A624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791C099-CA68-45D4-99DF-3980DFA6EFA1}"/>
                </a:ext>
              </a:extLst>
            </p:cNvPr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CC2A2BFB-A89A-4BCD-814F-554F00CF9C28}"/>
              </a:ext>
            </a:extLst>
          </p:cNvPr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Rounded Rectangle 89">
              <a:extLst>
                <a:ext uri="{FF2B5EF4-FFF2-40B4-BE49-F238E27FC236}">
                  <a16:creationId xmlns:a16="http://schemas.microsoft.com/office/drawing/2014/main" xmlns="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3392C0A-280A-48B2-B9CE-3357D5EBB3FA}"/>
                </a:ext>
              </a:extLst>
            </p:cNvPr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2B2021C0-04B8-49F5-B8FF-AFA0ACFD47AC}"/>
              </a:ext>
            </a:extLst>
          </p:cNvPr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C9E15FBC-5402-4392-8C93-5972E816BAB6}"/>
                </a:ext>
              </a:extLst>
            </p:cNvPr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Tìm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GTNN – GTLN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F(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x,y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miền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bpt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89">
              <a:extLst>
                <a:ext uri="{FF2B5EF4-FFF2-40B4-BE49-F238E27FC236}">
                  <a16:creationId xmlns:a16="http://schemas.microsoft.com/office/drawing/2014/main" xmlns="" id="{99AE41D0-DA96-4306-A3DA-B425462F0552}"/>
                </a:ext>
              </a:extLst>
            </p:cNvPr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DF69E466-14D8-4CA7-B221-4CC5E25317C4}"/>
                </a:ext>
              </a:extLst>
            </p:cNvPr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CC2A2BFB-A89A-4BCD-814F-554F00CF9C28}"/>
              </a:ext>
            </a:extLst>
          </p:cNvPr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07F03F4-5AC6-4489-B759-8CC82A30904E}"/>
                </a:ext>
              </a:extLst>
            </p:cNvPr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kinh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tế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tối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ưu</a:t>
              </a:r>
              <a:r>
                <a:rPr lang="en-US" sz="2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xmlns="" id="{016D3BB9-4A1D-4D12-BAAB-5939F926393F}"/>
                </a:ext>
              </a:extLst>
            </p:cNvPr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F3392C0A-280A-48B2-B9CE-3357D5EBB3FA}"/>
                </a:ext>
              </a:extLst>
            </p:cNvPr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421"/>
              <a:r>
                <a:rPr lang="en-US" sz="22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200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06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65"/>
          <p:cNvGrpSpPr/>
          <p:nvPr/>
        </p:nvGrpSpPr>
        <p:grpSpPr>
          <a:xfrm>
            <a:off x="192027" y="1115904"/>
            <a:ext cx="1988957" cy="704678"/>
            <a:chOff x="166396" y="8780572"/>
            <a:chExt cx="4174028" cy="572234"/>
          </a:xfrm>
        </p:grpSpPr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84524" y="8884224"/>
              <a:ext cx="3955900" cy="365179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30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14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52"/>
              <p:cNvSpPr>
                <a:spLocks noEditPoints="1"/>
              </p:cNvSpPr>
              <p:nvPr/>
            </p:nvSpPr>
            <p:spPr bwMode="auto">
              <a:xfrm>
                <a:off x="-145995" y="8701813"/>
                <a:ext cx="787400" cy="573090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Ghi nhớ</a:t>
              </a:r>
              <a:endPara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BPT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ẩn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693" indent="-285693" algn="just" defTabSz="1088421">
                  <a:lnSpc>
                    <a:spcPct val="130000"/>
                  </a:lnSpc>
                  <a:buClr>
                    <a:srgbClr val="0000FF"/>
                  </a:buClr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ước </a:t>
                </a:r>
                <a:r>
                  <a:rPr lang="en-US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vi-VN" sz="2000" b="1" dirty="0">
                    <a:solidFill>
                      <a:srgbClr val="0000FF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):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0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vi-VN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 defTabSz="1088421">
                  <a:lnSpc>
                    <a:spcPct val="130000"/>
                  </a:lnSpc>
                  <a:buClr>
                    <a:srgbClr val="0000FF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):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;.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…;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vi-VN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ahoma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vi-VN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ahoma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Tahoma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vi-VN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</m:sSub>
                      <m:r>
                        <a:rPr lang="vi-VN" sz="2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730" y="2808702"/>
                <a:ext cx="10475334" cy="892552"/>
              </a:xfrm>
              <a:prstGeom prst="rect">
                <a:avLst/>
              </a:prstGeom>
              <a:blipFill>
                <a:blip r:embed="rId2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BFEE834-6986-443F-909F-CAF7596BB155}"/>
              </a:ext>
            </a:extLst>
          </p:cNvPr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M(x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;y</a:t>
            </a:r>
            <a:r>
              <a:rPr lang="en-US" sz="2000" b="1" i="1" baseline="-25000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0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nằm trên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thẳng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vừa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tọa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 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từng BPT của </a:t>
            </a:r>
            <a:r>
              <a:rPr lang="en-US" sz="20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Từ đó xác định </a:t>
            </a:r>
            <a:r>
              <a:rPr lang="vi-VN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 nghiệm của từng BPT trong hệ.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Tô đậm (hoặc gạch chéo) những phần mặt phẳng không là miề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nghiệm của các BP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5973898-2FA5-4DB8-9549-2E32BC34A5DF}"/>
              </a:ext>
            </a:extLst>
          </p:cNvPr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31" indent="-342831" defTabSz="108842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Bước </a:t>
            </a:r>
            <a:r>
              <a:rPr lang="en-US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r>
              <a:rPr lang="vi-VN" sz="2000" b="1" dirty="0">
                <a:solidFill>
                  <a:srgbClr val="0000FF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Ta kết luận phần mặt phẳng không tô đậm ( hoặc không gạch chéo) là</a:t>
            </a:r>
            <a:r>
              <a:rPr lang="en-US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DFC014B-6B4B-410C-99A8-8BE986EF13D9}"/>
                  </a:ext>
                </a:extLst>
              </p:cNvPr>
              <p:cNvSpPr txBox="1"/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 dirty="0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e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…..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200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b="1" i="1" dirty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vi-VN" sz="2000" b="1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ahoma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FC014B-6B4B-410C-99A8-8BE986EF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045" y="1498647"/>
                <a:ext cx="2663988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(Có thể thay dấu  “ &gt; ” bằng các dấu “ &lt; ” ,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” hoặc “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imes New Roman" panose="02020603050405020304" pitchFamily="18" charset="0"/>
                  </a:rPr>
                  <a:t> ”)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497" y="2354607"/>
                <a:ext cx="9492014" cy="400110"/>
              </a:xfrm>
              <a:prstGeom prst="rect">
                <a:avLst/>
              </a:prstGeom>
              <a:blipFill>
                <a:blip r:embed="rId4"/>
                <a:stretch>
                  <a:fillRect l="-64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"/>
          <p:cNvGrpSpPr/>
          <p:nvPr/>
        </p:nvGrpSpPr>
        <p:grpSpPr>
          <a:xfrm>
            <a:off x="268946" y="762000"/>
            <a:ext cx="10903215" cy="514529"/>
            <a:chOff x="-306200" y="1872940"/>
            <a:chExt cx="18582988" cy="939990"/>
          </a:xfrm>
        </p:grpSpPr>
        <p:sp>
          <p:nvSpPr>
            <p:cNvPr id="36" name="Rounded Rectangle 3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538F49C-30AE-4CDD-9242-50325D46F6A8}"/>
              </a:ext>
            </a:extLst>
          </p:cNvPr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2200" b="1" u="sng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64" grpId="0"/>
      <p:bldP spid="69" grpId="0"/>
      <p:bldP spid="30" grpId="0"/>
      <p:bldP spid="6" grpId="0"/>
      <p:bldP spid="4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90127" y="2872935"/>
                <a:ext cx="655911" cy="2490812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grpSp>
            <p:nvGrpSpPr>
              <p:cNvPr id="1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4" y="3642226"/>
                  <a:ext cx="69250" cy="148162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6" y="3466684"/>
                  <a:ext cx="468646" cy="471866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0208181-BEB6-4F0D-BE00-17CC35DEA8BC}"/>
              </a:ext>
            </a:extLst>
          </p:cNvPr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37478500-9804-4B56-AEA5-B3797D789991}"/>
                  </a:ext>
                </a:extLst>
              </p:cNvPr>
              <p:cNvSpPr/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&gt;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50" b="1" dirty="0" smtClean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150" b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478500-9804-4B56-AEA5-B3797D789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53" y="433198"/>
                <a:ext cx="2842526" cy="11732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ba đường thẳng:</a:t>
                </a:r>
              </a:p>
              <a:p>
                <a:pPr algn="just"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qua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=−3 :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−3;0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(0;1)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5;0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(0;5)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20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" y="2165940"/>
                <a:ext cx="6920254" cy="1323439"/>
              </a:xfrm>
              <a:prstGeom prst="rect">
                <a:avLst/>
              </a:prstGeom>
              <a:blipFill>
                <a:blip r:embed="rId3"/>
                <a:stretch>
                  <a:fillRect l="-793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588459" y="162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(1;0)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" y="3383706"/>
                <a:ext cx="7337536" cy="400110"/>
              </a:xfrm>
              <a:prstGeom prst="rect">
                <a:avLst/>
              </a:prstGeom>
              <a:blipFill>
                <a:blip r:embed="rId4"/>
                <a:stretch>
                  <a:fillRect l="-74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336FBCC4-4251-4486-8616-441E8D481BEA}"/>
              </a:ext>
            </a:extLst>
          </p:cNvPr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1" indent="-342831" defTabSz="1088421"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Vậy miền nghiệm là phần không bị tô màu như hình vẽ, tính cả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Nt</a:t>
            </a:r>
            <a:r>
              <a:rPr lang="en-US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</a:t>
            </a:r>
            <a:r>
              <a:rPr lang="vi-VN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r>
              <a:rPr lang="en-US" sz="2000" i="1" baseline="-2500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9147955" y="1801351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xmlns="" id="{AB987851-7C8D-42A5-AF45-2BE6537D7B23}"/>
                </a:ext>
              </a:extLst>
            </p:cNvPr>
            <p:cNvSpPr/>
            <p:nvPr/>
          </p:nvSpPr>
          <p:spPr>
            <a:xfrm flipV="1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BB76CAE-147A-48DD-8864-502BC4832097}"/>
                </a:ext>
              </a:extLst>
            </p:cNvPr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8" cy="505934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359F513E-C5F8-4006-B706-AF1A2E384B99}"/>
                </a:ext>
              </a:extLst>
            </p:cNvPr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ight Triangle 50">
              <a:extLst>
                <a:ext uri="{FF2B5EF4-FFF2-40B4-BE49-F238E27FC236}">
                  <a16:creationId xmlns:a16="http://schemas.microsoft.com/office/drawing/2014/main" xmlns="" id="{098AE8C8-26CF-4336-B070-358163BDC31A}"/>
                </a:ext>
              </a:extLst>
            </p:cNvPr>
            <p:cNvSpPr/>
            <p:nvPr/>
          </p:nvSpPr>
          <p:spPr>
            <a:xfrm rot="16200000">
              <a:off x="17204511" y="3378846"/>
              <a:ext cx="3586078" cy="9433048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6" cy="8084916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xmlns="" id="{CCB0E4B6-A241-492F-AEBC-657A0979B170}"/>
                </a:ext>
              </a:extLst>
            </p:cNvPr>
            <p:cNvSpPr/>
            <p:nvPr/>
          </p:nvSpPr>
          <p:spPr>
            <a:xfrm rot="16200000" flipV="1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297FC151-7DCF-45B6-87C9-C6C8AE46E8F3}"/>
                </a:ext>
              </a:extLst>
            </p:cNvPr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A49A867-EAA7-4F44-BFA0-2811E5C5EEF6}"/>
                </a:ext>
              </a:extLst>
            </p:cNvPr>
            <p:cNvSpPr/>
            <p:nvPr/>
          </p:nvSpPr>
          <p:spPr>
            <a:xfrm>
              <a:off x="14068040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vi-VN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6" name="Table 10">
            <a:extLst>
              <a:ext uri="{FF2B5EF4-FFF2-40B4-BE49-F238E27FC236}">
                <a16:creationId xmlns:a16="http://schemas.microsoft.com/office/drawing/2014/main" xmlns="" id="{805FE956-B698-4D3A-9914-A9413B33A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16059"/>
              </p:ext>
            </p:extLst>
          </p:nvPr>
        </p:nvGraphicFramePr>
        <p:xfrm>
          <a:off x="6999625" y="1694861"/>
          <a:ext cx="4827570" cy="398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757">
                  <a:extLst>
                    <a:ext uri="{9D8B030D-6E8A-4147-A177-3AD203B41FA5}">
                      <a16:colId xmlns:a16="http://schemas.microsoft.com/office/drawing/2014/main" xmlns="" val="277220878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84408794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433137976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391203287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02430079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1202877464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662043025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921598981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3015603369"/>
                    </a:ext>
                  </a:extLst>
                </a:gridCol>
                <a:gridCol w="482757">
                  <a:extLst>
                    <a:ext uri="{9D8B030D-6E8A-4147-A177-3AD203B41FA5}">
                      <a16:colId xmlns:a16="http://schemas.microsoft.com/office/drawing/2014/main" xmlns="" val="2255273757"/>
                    </a:ext>
                  </a:extLst>
                </a:gridCol>
              </a:tblGrid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1952760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3262799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9942094"/>
                  </a:ext>
                </a:extLst>
              </a:tr>
              <a:tr h="526835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986195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877337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534285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4998626"/>
                  </a:ext>
                </a:extLst>
              </a:tr>
              <a:tr h="493372"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400" dirty="0"/>
                    </a:p>
                  </a:txBody>
                  <a:tcPr marL="45715" marR="45715" marT="22857" marB="22857"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2470821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62507C0-0E72-4D74-94C5-027E68428E06}"/>
              </a:ext>
            </a:extLst>
          </p:cNvPr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A902A4D-33C1-40BF-B319-22ED801F50DE}"/>
              </a:ext>
            </a:extLst>
          </p:cNvPr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AEBB2889-6F61-4396-B409-21BB17C90EF0}"/>
              </a:ext>
            </a:extLst>
          </p:cNvPr>
          <p:cNvCxnSpPr>
            <a:cxnSpLocks/>
          </p:cNvCxnSpPr>
          <p:nvPr/>
        </p:nvCxnSpPr>
        <p:spPr>
          <a:xfrm flipH="1">
            <a:off x="7993668" y="1701008"/>
            <a:ext cx="3839830" cy="39270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6424DFEB-362F-4BF6-8A3B-BEE730928E64}"/>
              </a:ext>
            </a:extLst>
          </p:cNvPr>
          <p:cNvCxnSpPr>
            <a:cxnSpLocks/>
          </p:cNvCxnSpPr>
          <p:nvPr/>
        </p:nvCxnSpPr>
        <p:spPr>
          <a:xfrm flipV="1">
            <a:off x="8931167" y="1629008"/>
            <a:ext cx="0" cy="40679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707EE6C-7E89-4639-9E39-575E463838D3}"/>
              </a:ext>
            </a:extLst>
          </p:cNvPr>
          <p:cNvCxnSpPr>
            <a:cxnSpLocks/>
          </p:cNvCxnSpPr>
          <p:nvPr/>
        </p:nvCxnSpPr>
        <p:spPr>
          <a:xfrm flipH="1" flipV="1">
            <a:off x="8463169" y="1714713"/>
            <a:ext cx="3368356" cy="350114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97948FC-0CB6-452A-93A4-46030684E0B1}"/>
              </a:ext>
            </a:extLst>
          </p:cNvPr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15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25A1A6A-4678-4BE9-BFCE-FC7BEB98ECDC}"/>
              </a:ext>
            </a:extLst>
          </p:cNvPr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10E1445-07EE-4AF5-8A40-7D8DDAF9B3A5}"/>
              </a:ext>
            </a:extLst>
          </p:cNvPr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E0A2CED-62B8-4017-B789-D7D3B2D83C2E}"/>
              </a:ext>
            </a:extLst>
          </p:cNvPr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11738" y="3127297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E2D17031-1C8D-432F-B44C-DC60A68F3898}"/>
              </a:ext>
            </a:extLst>
          </p:cNvPr>
          <p:cNvCxnSpPr>
            <a:cxnSpLocks/>
          </p:cNvCxnSpPr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1−0&gt;0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84" y="3695754"/>
                <a:ext cx="6095295" cy="430887"/>
              </a:xfrm>
              <a:prstGeom prst="rect">
                <a:avLst/>
              </a:prstGeom>
              <a:blipFill>
                <a:blip r:embed="rId5"/>
                <a:stretch>
                  <a:fillRect l="-2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(1)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77" y="4031483"/>
                <a:ext cx="6095295" cy="707886"/>
              </a:xfrm>
              <a:prstGeom prst="rect">
                <a:avLst/>
              </a:prstGeom>
              <a:blipFill>
                <a:blip r:embed="rId6"/>
                <a:stretch>
                  <a:fillRect l="-1000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1−3.0≤−3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0" y="4629846"/>
                <a:ext cx="6095295" cy="430887"/>
              </a:xfrm>
              <a:prstGeom prst="rect">
                <a:avLst/>
              </a:prstGeom>
              <a:blipFill>
                <a:blip r:embed="rId7"/>
                <a:stretch>
                  <a:fillRect l="-13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  <a:p>
                <a:pPr defTabSz="1088421"/>
                <a:endParaRPr lang="vi-VN" sz="2000" i="1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8" y="5012905"/>
                <a:ext cx="6095295" cy="1015663"/>
              </a:xfrm>
              <a:prstGeom prst="rect">
                <a:avLst/>
              </a:prstGeom>
              <a:blipFill>
                <a:blip r:embed="rId8"/>
                <a:stretch>
                  <a:fillRect l="-1000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(3):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1+0&gt;5</m:t>
                    </m:r>
                  </m:oMath>
                </a14:m>
                <a:r>
                  <a:rPr lang="vi-VN" sz="22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không t/m)</a:t>
                </a:r>
                <a:endParaRPr lang="en-US" sz="22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21" y="5631919"/>
                <a:ext cx="6095295" cy="430887"/>
              </a:xfrm>
              <a:prstGeom prst="rect">
                <a:avLst/>
              </a:prstGeom>
              <a:blipFill>
                <a:blip r:embed="rId9"/>
                <a:stretch>
                  <a:fillRect l="-1300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Tô đậm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0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) không tô đậm.</a:t>
                </a:r>
                <a:endParaRPr lang="en-US" sz="20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39" y="6024883"/>
                <a:ext cx="9981194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6" cy="846484"/>
          </a:xfrm>
        </p:grpSpPr>
        <p:sp>
          <p:nvSpPr>
            <p:cNvPr id="75" name="Flowchart: Connector 7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910E1445-07EE-4AF5-8A40-7D8DDAF9B3A5}"/>
                </a:ext>
              </a:extLst>
            </p:cNvPr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vi-VN" sz="21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945106" y="4652998"/>
            <a:ext cx="514869" cy="372043"/>
            <a:chOff x="18051062" y="9307066"/>
            <a:chExt cx="1029858" cy="744171"/>
          </a:xfrm>
        </p:grpSpPr>
        <p:sp>
          <p:nvSpPr>
            <p:cNvPr id="78" name="Flowchart: Connector 77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51062" y="9327880"/>
                  <a:ext cx="1029858" cy="72335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81" name="Flowchart: Connector 80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2208" y="8669865"/>
                  <a:ext cx="1029858" cy="7233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84" name="Flowchart: Connector 83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25677" y="8633600"/>
                  <a:ext cx="1029858" cy="72335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87" name="Flowchart: Connector 86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6024" y="9300118"/>
                  <a:ext cx="1029858" cy="7233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90" name="Flowchart: Connector 89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17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7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17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39873" y="9304615"/>
                  <a:ext cx="1029858" cy="72335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10073613" y="3275108"/>
            <a:ext cx="871493" cy="442158"/>
            <a:chOff x="18509362" y="8955683"/>
            <a:chExt cx="1029858" cy="488543"/>
          </a:xfrm>
        </p:grpSpPr>
        <p:sp>
          <p:nvSpPr>
            <p:cNvPr id="93" name="Flowchart: Connector 92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910E1445-07EE-4AF5-8A40-7D8DDAF9B3A5}"/>
                    </a:ext>
                  </a:extLst>
                </p:cNvPr>
                <p:cNvSpPr txBox="1"/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42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vi-VN" sz="2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910E1445-07EE-4AF5-8A40-7D8DDAF9B3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9362" y="8955683"/>
                  <a:ext cx="1029858" cy="44208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62507C0-0E72-4D74-94C5-027E68428E06}"/>
              </a:ext>
            </a:extLst>
          </p:cNvPr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21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vi-VN" sz="2150" i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AA8C3098-4E0C-4D9E-8749-1AA486B861F6}"/>
              </a:ext>
            </a:extLst>
          </p:cNvPr>
          <p:cNvCxnSpPr>
            <a:cxnSpLocks/>
          </p:cNvCxnSpPr>
          <p:nvPr/>
        </p:nvCxnSpPr>
        <p:spPr>
          <a:xfrm flipV="1">
            <a:off x="7082724" y="3113275"/>
            <a:ext cx="4923392" cy="1739088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 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7" grpId="0"/>
      <p:bldP spid="58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ounded Rectangle 11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127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8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129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grpSp>
            <p:nvGrpSpPr>
              <p:cNvPr id="131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1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2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3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6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xmlns="" id="{123E00A0-DD0C-4455-ABF3-79EC303E90A5}"/>
              </a:ext>
            </a:extLst>
          </p:cNvPr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algn="just" defTabSz="1088421">
              <a:buFont typeface="Wingdings" panose="05000000000000000000" pitchFamily="2" charset="2"/>
              <a:buChar char="Ø"/>
            </a:pP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 cùng hệ trục </a:t>
            </a:r>
            <a:r>
              <a:rPr lang="vi-VN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Oxy,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ẽ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đường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3x + y = 6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x + y = 4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x = 0</a:t>
            </a:r>
          </a:p>
          <a:p>
            <a:pPr algn="just"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(d</a:t>
            </a:r>
            <a:r>
              <a:rPr lang="en-US" sz="2250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:          y = 0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Kiểm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</a:rPr>
                  <a:t>M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(1;</a:t>
                </a:r>
                <a:r>
                  <a:rPr lang="vi-VN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1)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thỏa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mãn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cả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các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bất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phương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trình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trong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hệ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225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vì</a:t>
                </a:r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50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  <a:sym typeface="Wingdings 3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</m:ctrlPr>
                          </m:eqArrPr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3+1≤6 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1+1≤4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  <m:e>
                            <m:r>
                              <a:rPr lang="en-US" sz="22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  <a:sym typeface="Wingdings 3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2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itchFamily="34" charset="0"/>
                    <a:cs typeface="Tahoma" pitchFamily="34" charset="0"/>
                    <a:sym typeface="Wingdings 3"/>
                  </a:rPr>
                  <a:t>(t/m).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" y="3608999"/>
                <a:ext cx="8266361" cy="1777346"/>
              </a:xfrm>
              <a:prstGeom prst="rect">
                <a:avLst/>
              </a:prstGeom>
              <a:blipFill>
                <a:blip r:embed="rId4"/>
                <a:stretch>
                  <a:fillRect l="-885" t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336FBCC4-4251-4486-8616-441E8D481BEA}"/>
              </a:ext>
            </a:extLst>
          </p:cNvPr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93" indent="-285693" defTabSz="1088421">
              <a:buFont typeface="Wingdings" panose="05000000000000000000" pitchFamily="2" charset="2"/>
              <a:buChar char="Ø"/>
            </a:pP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bị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trong</a:t>
            </a:r>
            <a:r>
              <a:rPr lang="vi-VN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tứ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AICO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kể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4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cạnh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AI, IC, </a:t>
            </a:r>
            <a:r>
              <a:rPr lang="en-US" sz="2250" i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OC,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OA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đã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p:graphicFrame>
        <p:nvGraphicFramePr>
          <p:cNvPr id="1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9846"/>
              </p:ext>
            </p:extLst>
          </p:nvPr>
        </p:nvGraphicFramePr>
        <p:xfrm>
          <a:off x="8621359" y="226580"/>
          <a:ext cx="1188831" cy="132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2044440" imgH="2286000" progId="Equation.DSMT4">
                  <p:embed/>
                </p:oleObj>
              </mc:Choice>
              <mc:Fallback>
                <p:oleObj name="Equation" r:id="rId5" imgW="2044440" imgH="2286000" progId="Equation.DSMT4">
                  <p:embed/>
                  <p:pic>
                    <p:nvPicPr>
                      <p:cNvPr id="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1359" y="226580"/>
                        <a:ext cx="1188831" cy="13291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62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Ta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tô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đậm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các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nửa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mặt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phẳng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bờ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không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chứa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điểm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M.</a:t>
            </a:r>
            <a:endParaRPr lang="en-US" sz="2250" dirty="0">
              <a:solidFill>
                <a:prstClr val="black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9034424" y="2060324"/>
            <a:ext cx="2873496" cy="2779164"/>
          </a:xfrm>
          <a:custGeom>
            <a:avLst/>
            <a:gdLst>
              <a:gd name="connsiteX0" fmla="*/ 5733143 w 5747657"/>
              <a:gd name="connsiteY0" fmla="*/ 5558972 h 5558972"/>
              <a:gd name="connsiteX1" fmla="*/ 5747657 w 5747657"/>
              <a:gd name="connsiteY1" fmla="*/ 0 h 5558972"/>
              <a:gd name="connsiteX2" fmla="*/ 0 w 5747657"/>
              <a:gd name="connsiteY2" fmla="*/ 14515 h 555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47657" h="5558972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9693003" y="2071192"/>
            <a:ext cx="2220429" cy="3236311"/>
          </a:xfrm>
          <a:custGeom>
            <a:avLst/>
            <a:gdLst>
              <a:gd name="connsiteX0" fmla="*/ 2235200 w 4441371"/>
              <a:gd name="connsiteY0" fmla="*/ 6444343 h 6473371"/>
              <a:gd name="connsiteX1" fmla="*/ 4441371 w 4441371"/>
              <a:gd name="connsiteY1" fmla="*/ 6473371 h 6473371"/>
              <a:gd name="connsiteX2" fmla="*/ 4441371 w 4441371"/>
              <a:gd name="connsiteY2" fmla="*/ 0 h 6473371"/>
              <a:gd name="connsiteX3" fmla="*/ 0 w 4441371"/>
              <a:gd name="connsiteY3" fmla="*/ 0 h 647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1371" h="6473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2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088421"/>
            <a:endParaRPr lang="en-US" sz="2150">
              <a:ln w="3175">
                <a:solidFill>
                  <a:schemeClr val="tx1"/>
                </a:solidFill>
              </a:ln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168" name="Rectangle 167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6000"/>
              </a:srgbClr>
            </a:solidFill>
            <a:ln>
              <a:solidFill>
                <a:srgbClr val="FDA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171" name="Group 60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188" name="Group 2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32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V="1">
                <a:off x="4978397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593387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V="1">
                <a:off x="688936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7844843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V="1">
                <a:off x="8800325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V="1">
                <a:off x="9755807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10711289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V="1">
                <a:off x="11666771" y="5868721"/>
                <a:ext cx="0" cy="649224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V="1">
                <a:off x="12622253" y="5868721"/>
                <a:ext cx="0" cy="64922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Arrow Connector 171"/>
            <p:cNvCxnSpPr/>
            <p:nvPr/>
          </p:nvCxnSpPr>
          <p:spPr>
            <a:xfrm flipV="1">
              <a:off x="18531118" y="6057902"/>
              <a:ext cx="0" cy="64642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>
              <a:off x="15691496" y="10673556"/>
              <a:ext cx="756194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042315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1386086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23245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6601360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564293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9464625" y="10484842"/>
              <a:ext cx="0" cy="4064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8268639" y="9739114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8268639" y="7876721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268639" y="6947806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268639" y="11596913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8268639" y="8783960"/>
              <a:ext cx="522514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22683776" y="9840700"/>
              <a:ext cx="581005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00" b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y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7721601" y="10616368"/>
              <a:ext cx="576065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  <a:sym typeface="Wingdings 3"/>
                </a:rPr>
                <a:t>O</a:t>
              </a:r>
              <a:endParaRPr lang="en-US" sz="2200" i="1" dirty="0">
                <a:solidFill>
                  <a:prstClr val="black"/>
                </a:solidFill>
                <a:latin typeface="Euclid" panose="02020503060505020303" pitchFamily="18" charset="0"/>
              </a:endParaRPr>
            </a:p>
          </p:txBody>
        </p:sp>
      </p:grpSp>
      <p:cxnSp>
        <p:nvCxnSpPr>
          <p:cNvPr id="206" name="Straight Connector 205"/>
          <p:cNvCxnSpPr/>
          <p:nvPr/>
        </p:nvCxnSpPr>
        <p:spPr>
          <a:xfrm>
            <a:off x="9032755" y="2054607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>
            <a:off x="9683695" y="2043906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518123" y="2048308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9621994" y="3018340"/>
            <a:ext cx="457147" cy="1092607"/>
            <a:chOff x="20577610" y="5062721"/>
            <a:chExt cx="914400" cy="2098808"/>
          </a:xfrm>
        </p:grpSpPr>
        <p:sp>
          <p:nvSpPr>
            <p:cNvPr id="211" name="TextBox 210"/>
            <p:cNvSpPr txBox="1"/>
            <p:nvPr/>
          </p:nvSpPr>
          <p:spPr>
            <a:xfrm>
              <a:off x="20954046" y="5062721"/>
              <a:ext cx="533400" cy="209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5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5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0577610" y="5912529"/>
              <a:ext cx="914400" cy="82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M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9835773" y="2106021"/>
            <a:ext cx="683997" cy="1154034"/>
            <a:chOff x="20678277" y="4970289"/>
            <a:chExt cx="1368152" cy="2308334"/>
          </a:xfrm>
        </p:grpSpPr>
        <p:sp>
          <p:nvSpPr>
            <p:cNvPr id="214" name="TextBox 213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1132029" y="5912530"/>
              <a:ext cx="914400" cy="86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 smtClean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22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10300335" y="3486248"/>
            <a:ext cx="557524" cy="1154034"/>
            <a:chOff x="20954046" y="5062721"/>
            <a:chExt cx="1115177" cy="2308335"/>
          </a:xfrm>
        </p:grpSpPr>
        <p:sp>
          <p:nvSpPr>
            <p:cNvPr id="217" name="TextBox 216"/>
            <p:cNvSpPr txBox="1"/>
            <p:nvPr/>
          </p:nvSpPr>
          <p:spPr>
            <a:xfrm>
              <a:off x="20954046" y="5062721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200" b="1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6899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1200"/>
              </a:spcBef>
            </a:pP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Euclid" panose="02020503060505020303" pitchFamily="18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en-US" sz="2000" b="1" baseline="-25000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1F497D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421"/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srgbClr val="F7964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srgbClr val="F79646">
                  <a:lumMod val="75000"/>
                </a:srgbClr>
              </a:solidFill>
              <a:latin typeface="Euclid" panose="02020503060505020303" pitchFamily="18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(d</a:t>
            </a:r>
            <a:r>
              <a:rPr lang="vi-VN" sz="2000" b="1" baseline="-25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dirty="0">
                <a:solidFill>
                  <a:prstClr val="black"/>
                </a:solidFill>
                <a:latin typeface="Euclid" panose="02020503060505020303" pitchFamily="18" charset="0"/>
                <a:ea typeface="Tahoma" pitchFamily="34" charset="0"/>
                <a:cs typeface="Tahoma" pitchFamily="34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Euclid" panose="02020503060505020303" pitchFamily="18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225" name="TextBox 224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6899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6899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600" i="1" dirty="0">
                  <a:solidFill>
                    <a:prstClr val="black"/>
                  </a:solidFill>
                  <a:latin typeface="Euclid" panose="02020503060505020303" pitchFamily="18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sp>
        <p:nvSpPr>
          <p:cNvPr id="227" name="Rectangle 226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/>
            <a:r>
              <a:rPr lang="en-US" sz="2250" i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Có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)=I(1; 3);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2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)=A(0; 4),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1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)=C(2; 0),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3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</a:t>
            </a:r>
            <a:r>
              <a:rPr lang="en-US" sz="225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Symbol" panose="05050102010706020507" pitchFamily="18" charset="2"/>
              </a:rPr>
              <a:t>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 (d</a:t>
            </a:r>
            <a:r>
              <a:rPr lang="en-US" sz="2250" i="1" baseline="-25000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4</a:t>
            </a:r>
            <a:r>
              <a:rPr lang="en-US" sz="2250" i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  <a:sym typeface="Wingdings 3"/>
              </a:rPr>
              <a:t>)=O(0; 0).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9689194" y="2042051"/>
            <a:ext cx="1090760" cy="3214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57808" y="2088558"/>
            <a:ext cx="2879075" cy="275757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ln w="28575">
            <a:solidFill>
              <a:srgbClr val="FDA1C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9518123" y="2054607"/>
            <a:ext cx="0" cy="323177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163" grpId="0"/>
      <p:bldP spid="164" grpId="0" animBg="1"/>
      <p:bldP spid="165" grpId="0" animBg="1"/>
      <p:bldP spid="166" grpId="0" animBg="1"/>
      <p:bldP spid="219" grpId="0"/>
      <p:bldP spid="220" grpId="0"/>
      <p:bldP spid="221" grpId="0"/>
      <p:bldP spid="222" grpId="0"/>
      <p:bldP spid="223" grpId="0"/>
      <p:bldP spid="2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0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3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4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:2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1: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,0), 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9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:4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 :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(0;−</m:t>
                    </m:r>
                    <m:f>
                      <m:f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SG" sz="1900" i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27" y="1909721"/>
                <a:ext cx="6920254" cy="1529714"/>
              </a:xfrm>
              <a:prstGeom prst="rect">
                <a:avLst/>
              </a:prstGeom>
              <a:blipFill>
                <a:blip r:embed="rId3"/>
                <a:stretch>
                  <a:fillRect l="-792" t="-1992" b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84721"/>
              </a:xfrm>
              <a:prstGeom prst="rect">
                <a:avLst/>
              </a:prstGeom>
              <a:blipFill>
                <a:blip r:embed="rId4"/>
                <a:stretch>
                  <a:fillRect l="-581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 miền nghiệm của 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hệ bpt là đường thẳng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):4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=2.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400110"/>
              </a:xfrm>
              <a:prstGeom prst="rect">
                <a:avLst/>
              </a:prstGeom>
              <a:blipFill>
                <a:blip r:embed="rId5"/>
                <a:stretch>
                  <a:fillRect l="-5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vi-VN" sz="19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0≥1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(không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3000"/>
                <a:ext cx="6095295" cy="384721"/>
              </a:xfrm>
              <a:prstGeom prst="rect">
                <a:avLst/>
              </a:prstGeom>
              <a:blipFill>
                <a:blip r:embed="rId6"/>
                <a:stretch>
                  <a:fillRect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chứa điểm 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 không bị gạch lấy cả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659014" cy="677108"/>
              </a:xfrm>
              <a:prstGeom prst="rect">
                <a:avLst/>
              </a:prstGeom>
              <a:blipFill>
                <a:blip r:embed="rId7"/>
                <a:stretch>
                  <a:fillRect l="-823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9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90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84721"/>
              </a:xfrm>
              <a:prstGeom prst="rect">
                <a:avLst/>
              </a:prstGeom>
              <a:blipFill>
                <a:blip r:embed="rId8"/>
                <a:stretch>
                  <a:fillRect l="-870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9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9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 không bị gạch, lấy cả </a:t>
                </a:r>
                <a14:m>
                  <m:oMath xmlns:m="http://schemas.openxmlformats.org/officeDocument/2006/math"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vi-VN" sz="19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vi-VN" sz="1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1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90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3"/>
                <a:ext cx="6928364" cy="677108"/>
              </a:xfrm>
              <a:prstGeom prst="rect">
                <a:avLst/>
              </a:prstGeom>
              <a:blipFill>
                <a:blip r:embed="rId9"/>
                <a:stretch>
                  <a:fillRect l="-880" t="-4505" b="-1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E0208181-BEB6-4F0D-BE00-17CC35DEA8BC}"/>
              </a:ext>
            </a:extLst>
          </p:cNvPr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421">
              <a:spcBef>
                <a:spcPts val="600"/>
              </a:spcBef>
            </a:pP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miền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hệ</a:t>
            </a:r>
            <a:r>
              <a:rPr lang="en-US" sz="22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itchFamily="34" charset="0"/>
                <a:cs typeface="Times New Roman" panose="02020603050405020304" pitchFamily="18" charset="0"/>
              </a:rPr>
              <a:t> BPT:  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BB6AF646-BDA2-46F4-803B-D0F4AC3E6CD7}"/>
                  </a:ext>
                </a:extLst>
              </p:cNvPr>
              <p:cNvSpPr/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(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150" b="1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B6AF646-BDA2-46F4-803B-D0F4AC3E6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32" y="308569"/>
                <a:ext cx="3174850" cy="11732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:</a:t>
                </a:r>
                <a14:m>
                  <m:oMath xmlns:m="http://schemas.openxmlformats.org/officeDocument/2006/math">
                    <m:r>
                      <a:rPr lang="vi-VN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≥1 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≤2    </m:t>
                            </m:r>
                          </m:e>
                        </m:eqArr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≥2</m:t>
                                </m:r>
                              </m:e>
                              <m:e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≤2</m:t>
                                </m:r>
                              </m:e>
                            </m:eqAr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⟺4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              Vậy miền nghiệm của hệ là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 4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44672"/>
              </a:xfrm>
              <a:prstGeom prst="rect">
                <a:avLst/>
              </a:prstGeom>
              <a:blipFill>
                <a:blip r:embed="rId11"/>
                <a:stretch>
                  <a:fillRect l="-517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18" y="1810153"/>
            <a:ext cx="4433473" cy="42137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name="adj" fmla="val 3023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 defTabSz="1088421"/>
            <a:endParaRPr lang="en-US" sz="2300" dirty="0">
              <a:solidFill>
                <a:prstClr val="white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xmlns="" id="{07F177AA-D942-4F6E-ACDF-ED47E4E3CA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17775" y="2160726"/>
              <a:ext cx="1045784" cy="3042834"/>
            </a:xfrm>
            <a:prstGeom prst="round1Rect">
              <a:avLst/>
            </a:prstGeom>
            <a:solidFill>
              <a:schemeClr val="bg1"/>
            </a:solidFill>
            <a:ln w="28575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7" rIns="45715" bIns="22857" numCol="1" anchor="t" anchorCtr="0" compatLnSpc="1">
              <a:prstTxWarp prst="textNoShape">
                <a:avLst/>
              </a:prstTxWarp>
            </a:bodyPr>
            <a:lstStyle/>
            <a:p>
              <a:pPr defTabSz="1088421"/>
              <a:endParaRPr lang="en-US" sz="21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9CFD433B-56A4-44A0-8E36-C7AA77B52EE4}"/>
                </a:ext>
              </a:extLst>
            </p:cNvPr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defTabSz="1088421"/>
              <a:r>
                <a:rPr lang="vi-VN" sz="23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ound Diagonal Corner Rectangle 58">
              <a:extLst>
                <a:ext uri="{FF2B5EF4-FFF2-40B4-BE49-F238E27FC236}">
                  <a16:creationId xmlns:a16="http://schemas.microsoft.com/office/drawing/2014/main" xmlns="" id="{699A2C22-DC4B-4F01-8630-1EB3E47D2AF7}"/>
                </a:ext>
              </a:extLst>
            </p:cNvPr>
            <p:cNvSpPr/>
            <p:nvPr/>
          </p:nvSpPr>
          <p:spPr>
            <a:xfrm flipV="1">
              <a:off x="338678" y="3159253"/>
              <a:ext cx="917517" cy="580389"/>
            </a:xfrm>
            <a:prstGeom prst="round2DiagRect">
              <a:avLst/>
            </a:prstGeom>
            <a:solidFill>
              <a:srgbClr val="0999C8"/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Freeform 15">
            <a:extLst>
              <a:ext uri="{FF2B5EF4-FFF2-40B4-BE49-F238E27FC236}">
                <a16:creationId xmlns:a16="http://schemas.microsoft.com/office/drawing/2014/main" xmlns="" id="{F78B13E2-7FD9-486B-A9F0-2F6E2C338AD3}"/>
              </a:ext>
            </a:extLst>
          </p:cNvPr>
          <p:cNvSpPr>
            <a:spLocks noEditPoints="1"/>
          </p:cNvSpPr>
          <p:nvPr/>
        </p:nvSpPr>
        <p:spPr bwMode="auto">
          <a:xfrm>
            <a:off x="270458" y="1604659"/>
            <a:ext cx="254810" cy="238263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1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8" cy="3256345"/>
          </a:xfrm>
        </p:grpSpPr>
        <p:sp>
          <p:nvSpPr>
            <p:cNvPr id="81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959546" y="3821714"/>
              <a:ext cx="21841828" cy="29459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959546" y="3511358"/>
              <a:ext cx="3251532" cy="1019703"/>
              <a:chOff x="1311958" y="3367973"/>
              <a:chExt cx="3251532" cy="1090773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4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421"/>
                <a:r>
                  <a:rPr lang="vi-VN" sz="185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 1:</a:t>
                </a:r>
              </a:p>
              <a:p>
                <a:pPr marL="342831" indent="-342831" algn="just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 cùng hệ trục 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Oxy,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 hai đường thẳng:</a:t>
                </a:r>
              </a:p>
              <a:p>
                <a:pPr algn="just"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5: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1088421"/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1850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=5: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 ;0</m:t>
                        </m:r>
                      </m:e>
                    </m:d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 </m:t>
                    </m:r>
                    <m:f>
                      <m:fPr>
                        <m:ctrlPr>
                          <a:rPr lang="en-US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4" y="1917007"/>
                <a:ext cx="6920254" cy="1491819"/>
              </a:xfrm>
              <a:prstGeom prst="rect">
                <a:avLst/>
              </a:prstGeom>
              <a:blipFill>
                <a:blip r:embed="rId3"/>
                <a:stretch>
                  <a:fillRect l="-793" t="-1633" b="-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Chọn điểm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, thay tọa độ </a:t>
                </a:r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vào hệ BPT, được: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7" y="3321001"/>
                <a:ext cx="7337536" cy="377026"/>
              </a:xfrm>
              <a:prstGeom prst="rect">
                <a:avLst/>
              </a:prstGeom>
              <a:blipFill>
                <a:blip r:embed="rId4"/>
                <a:stretch>
                  <a:fillRect l="-581" t="-806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693" indent="-285693" defTabSz="1088421">
                  <a:buFont typeface="Wingdings" panose="05000000000000000000" pitchFamily="2" charset="2"/>
                  <a:buChar char="Ø"/>
                </a:pP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" y="5408991"/>
                <a:ext cx="8376375" cy="377026"/>
              </a:xfrm>
              <a:prstGeom prst="rect">
                <a:avLst/>
              </a:prstGeom>
              <a:blipFill>
                <a:blip r:embed="rId5"/>
                <a:stretch>
                  <a:fillRect l="-437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+ Thay vào (1): </a:t>
                </a:r>
                <a14:m>
                  <m:oMath xmlns:m="http://schemas.openxmlformats.org/officeDocument/2006/math">
                    <m:r>
                      <a:rPr lang="en-US" sz="185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1" y="3572999"/>
                <a:ext cx="6095295" cy="377026"/>
              </a:xfrm>
              <a:prstGeom prst="rect">
                <a:avLst/>
              </a:prstGeom>
              <a:blipFill>
                <a:blip r:embed="rId6"/>
                <a:stretch>
                  <a:fillRect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Miền nghiệm của (1)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1850" baseline="-25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không bị gạch 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" y="3856669"/>
                <a:ext cx="6502040" cy="661720"/>
              </a:xfrm>
              <a:prstGeom prst="rect">
                <a:avLst/>
              </a:prstGeom>
              <a:blipFill>
                <a:blip r:embed="rId7"/>
                <a:stretch>
                  <a:fillRect l="-843" t="-4630" r="-84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+ Thay vào (2): </a:t>
                </a:r>
                <a14:m>
                  <m:oMath xmlns:m="http://schemas.openxmlformats.org/officeDocument/2006/math">
                    <m:r>
                      <a:rPr lang="vi-VN" sz="185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  t/m)</a:t>
                </a:r>
                <a:endParaRPr lang="en-US" sz="1850" dirty="0">
                  <a:solidFill>
                    <a:prstClr val="black"/>
                  </a:solidFill>
                  <a:latin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2" y="4408758"/>
                <a:ext cx="6307274" cy="377026"/>
              </a:xfrm>
              <a:prstGeom prst="rect">
                <a:avLst/>
              </a:prstGeom>
              <a:blipFill>
                <a:blip r:embed="rId8"/>
                <a:stretch>
                  <a:fillRect l="-870" t="-8065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14:m>
                  <m:oMath xmlns:m="http://schemas.openxmlformats.org/officeDocument/2006/math">
                    <m:r>
                      <a:rPr lang="vi-VN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Gạch chéo nửa mặt phẳng bờ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185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vi-VN" sz="18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chứa điểm </a:t>
                </a:r>
                <a14:m>
                  <m:oMath xmlns:m="http://schemas.openxmlformats.org/officeDocument/2006/math"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5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Miền nghiệm của (2) là miền</a:t>
                </a:r>
                <a:r>
                  <a:rPr lang="en-US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185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không bị gạch</a:t>
                </a:r>
                <a:r>
                  <a:rPr lang="vi-VN" sz="1850" i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30" y="4739922"/>
                <a:ext cx="6527677" cy="677686"/>
              </a:xfrm>
              <a:prstGeom prst="rect">
                <a:avLst/>
              </a:prstGeom>
              <a:blipFill>
                <a:blip r:embed="rId9"/>
                <a:stretch>
                  <a:fillRect l="-840" t="-4505" r="-560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AE72E6D1-4812-4FB0-92CA-4AB526321E29}"/>
              </a:ext>
            </a:extLst>
          </p:cNvPr>
          <p:cNvCxnSpPr>
            <a:cxnSpLocks/>
          </p:cNvCxnSpPr>
          <p:nvPr/>
        </p:nvCxnSpPr>
        <p:spPr>
          <a:xfrm flipV="1">
            <a:off x="8978381" y="2809346"/>
            <a:ext cx="0" cy="4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36FBCC4-4251-4486-8616-441E8D481BEA}"/>
                  </a:ext>
                </a:extLst>
              </p:cNvPr>
              <p:cNvSpPr/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Cách 2 </a:t>
                </a:r>
                <a:r>
                  <a:rPr lang="en-US" sz="1900" b="1" u="sng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900" dirty="0">
                    <a:solidFill>
                      <a:srgbClr val="FF0000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+3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 (1)​​​​​​</m:t>
                            </m:r>
                          </m:e>
                          <m:e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&lt;5​​​​​​​​   (2)</m:t>
                            </m:r>
                          </m:e>
                        </m:eqAr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⟺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&lt;5    (1)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&lt;10  (2)</m:t>
                                </m:r>
                              </m:e>
                            </m:eqAr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  <a:p>
                <a:pPr defTabSz="1088421"/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Dễ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(2). </a:t>
                </a:r>
                <a:r>
                  <a:rPr lang="en-US" sz="2000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solidFill>
                          <a:prstClr val="black"/>
                        </a:solidFill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000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000" dirty="0">
                  <a:solidFill>
                    <a:prstClr val="black"/>
                  </a:solidFill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36FBCC4-4251-4486-8616-441E8D481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57" y="5714573"/>
                <a:ext cx="11791137" cy="1199496"/>
              </a:xfrm>
              <a:prstGeom prst="rect">
                <a:avLst/>
              </a:prstGeom>
              <a:blipFill>
                <a:blip r:embed="rId10"/>
                <a:stretch>
                  <a:fillRect l="-517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E0208181-BEB6-4F0D-BE00-17CC35DEA8BC}"/>
                  </a:ext>
                </a:extLst>
              </p:cNvPr>
              <p:cNvSpPr/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>
                  <a:spcBef>
                    <a:spcPts val="600"/>
                  </a:spcBef>
                </a:pP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Cho hệ</a:t>
                </a:r>
                <a:r>
                  <a:rPr lang="en-SG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e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20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​​​​​​​​  (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vi-VN" sz="20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lần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lượt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là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nghiệm của 2 bất phương trình (1), (2)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 So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sánh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hai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miền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nghiệm</a:t>
                </a:r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 </a:t>
                </a:r>
                <a:r>
                  <a:rPr lang="vi-VN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prstClr val="black"/>
                    </a:solidFill>
                    <a:latin typeface="Palatino Linotype" panose="02040502050505030304" pitchFamily="18" charset="0"/>
                    <a:cs typeface="Times New Roman" pitchFamily="18" charset="0"/>
                  </a:rPr>
                  <a:t>.</a:t>
                </a:r>
                <a:endParaRPr lang="en-US" sz="2000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23" y="172203"/>
                <a:ext cx="10912673" cy="1382686"/>
              </a:xfrm>
              <a:prstGeom prst="rect">
                <a:avLst/>
              </a:prstGeom>
              <a:blipFill>
                <a:blip r:embed="rId11"/>
                <a:stretch>
                  <a:fillRect l="-559" r="-168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" name="Picture 1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07" y="2025007"/>
            <a:ext cx="4794403" cy="40673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52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0">
            <a:extLst>
              <a:ext uri="{FF2B5EF4-FFF2-40B4-BE49-F238E27FC236}">
                <a16:creationId xmlns:a16="http://schemas.microsoft.com/office/drawing/2014/main" xmlns="" id="{A808085C-F1A0-470D-8ADE-669C2AC5FC97}"/>
              </a:ext>
            </a:extLst>
          </p:cNvPr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6" cy="8308150"/>
          </a:xfrm>
        </p:grpSpPr>
        <p:sp>
          <p:nvSpPr>
            <p:cNvPr id="32" name="Rounded Rectangle 52">
              <a:extLst>
                <a:ext uri="{FF2B5EF4-FFF2-40B4-BE49-F238E27FC236}">
                  <a16:creationId xmlns:a16="http://schemas.microsoft.com/office/drawing/2014/main" xmlns="" id="{7E1FF019-A7F0-4189-A7E0-3EE73337A210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xmlns="" id="{01AE9843-7FFA-4934-8DCF-85FD41B494C1}"/>
                </a:ext>
              </a:extLst>
            </p:cNvPr>
            <p:cNvGrpSpPr/>
            <p:nvPr/>
          </p:nvGrpSpPr>
          <p:grpSpPr>
            <a:xfrm>
              <a:off x="1270511" y="5867400"/>
              <a:ext cx="3568118" cy="1168249"/>
              <a:chOff x="1224541" y="6305967"/>
              <a:chExt cx="3568118" cy="1168249"/>
            </a:xfrm>
          </p:grpSpPr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xmlns="" id="{07F177AA-D942-4F6E-ACDF-ED47E4E3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8747" y="5400303"/>
                <a:ext cx="1151420" cy="2996405"/>
              </a:xfrm>
              <a:prstGeom prst="round1Rect">
                <a:avLst/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CFD433B-56A4-44A0-8E36-C7AA77B52EE4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58">
                <a:extLst>
                  <a:ext uri="{FF2B5EF4-FFF2-40B4-BE49-F238E27FC236}">
                    <a16:creationId xmlns:a16="http://schemas.microsoft.com/office/drawing/2014/main" xmlns="" id="{699A2C22-DC4B-4F01-8630-1EB3E47D2AF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28575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421"/>
                <a:endParaRPr lang="en-US" sz="215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xmlns="" id="{F78B13E2-7FD9-486B-A9F0-2F6E2C338A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7" y="6448783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59237B59-45D2-4490-B887-45CCCC65C96C}"/>
              </a:ext>
            </a:extLst>
          </p:cNvPr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39" name="Rounded Rectangle 61">
              <a:extLst>
                <a:ext uri="{FF2B5EF4-FFF2-40B4-BE49-F238E27FC236}">
                  <a16:creationId xmlns:a16="http://schemas.microsoft.com/office/drawing/2014/main" xmlns="" id="{AA456EE3-E719-4020-A9D7-2C994D97B262}"/>
                </a:ext>
              </a:extLst>
            </p:cNvPr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15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0" name="Group 67">
              <a:extLst>
                <a:ext uri="{FF2B5EF4-FFF2-40B4-BE49-F238E27FC236}">
                  <a16:creationId xmlns:a16="http://schemas.microsoft.com/office/drawing/2014/main" xmlns="" id="{FE240621-314B-4581-BF65-BDEA47C0BCE7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1010387"/>
              <a:chOff x="1311958" y="3405486"/>
              <a:chExt cx="3251532" cy="1010387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xmlns="" id="{FF9394A9-3F70-4EBA-84C8-6108EA8B831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15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84E822C-CD28-47FC-91EE-4144E7F51B7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421"/>
                <a:r>
                  <a:rPr lang="en-US" sz="23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300" b="1" dirty="0" smtClean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  <a:endParaRPr lang="en-US" sz="23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70">
                <a:extLst>
                  <a:ext uri="{FF2B5EF4-FFF2-40B4-BE49-F238E27FC236}">
                    <a16:creationId xmlns:a16="http://schemas.microsoft.com/office/drawing/2014/main" xmlns="" id="{4712DCFA-96E3-4685-9CB5-69DC9F7F31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xmlns="" id="{A1FDFD10-04C3-481B-8A35-B292A9CFB5B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421"/>
                  <a:endParaRPr lang="en-US" sz="215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13">
                  <a:extLst>
                    <a:ext uri="{FF2B5EF4-FFF2-40B4-BE49-F238E27FC236}">
                      <a16:creationId xmlns:a16="http://schemas.microsoft.com/office/drawing/2014/main" xmlns="" id="{6F40C740-39AF-4900-BBCB-3571C2A7E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14">
                  <a:extLst>
                    <a:ext uri="{FF2B5EF4-FFF2-40B4-BE49-F238E27FC236}">
                      <a16:creationId xmlns:a16="http://schemas.microsoft.com/office/drawing/2014/main" xmlns="" id="{3AEF1533-A04B-439A-95B5-B5C93F3419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xmlns="" id="{029C1080-B88F-4E4F-A92A-3949838C164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xmlns="" id="{76DC9ECC-C295-4CD2-8870-51537625CA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17">
                  <a:extLst>
                    <a:ext uri="{FF2B5EF4-FFF2-40B4-BE49-F238E27FC236}">
                      <a16:creationId xmlns:a16="http://schemas.microsoft.com/office/drawing/2014/main" xmlns="" id="{51CBD9CC-E67B-402E-BD7F-42D5662101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:a16="http://schemas.microsoft.com/office/drawing/2014/main" xmlns="" id="{7B8B9A61-C072-439A-A155-8BB76865D4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19">
                  <a:extLst>
                    <a:ext uri="{FF2B5EF4-FFF2-40B4-BE49-F238E27FC236}">
                      <a16:creationId xmlns:a16="http://schemas.microsoft.com/office/drawing/2014/main" xmlns="" id="{0AF8AF5E-15F7-4D99-9F9E-97D352D614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20">
                  <a:extLst>
                    <a:ext uri="{FF2B5EF4-FFF2-40B4-BE49-F238E27FC236}">
                      <a16:creationId xmlns:a16="http://schemas.microsoft.com/office/drawing/2014/main" xmlns="" id="{609B449D-64E2-49C0-A643-A9416AC4178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1">
                  <a:extLst>
                    <a:ext uri="{FF2B5EF4-FFF2-40B4-BE49-F238E27FC236}">
                      <a16:creationId xmlns:a16="http://schemas.microsoft.com/office/drawing/2014/main" xmlns="" id="{4C136A88-277E-4088-950C-ED7AFF121F0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2">
                  <a:extLst>
                    <a:ext uri="{FF2B5EF4-FFF2-40B4-BE49-F238E27FC236}">
                      <a16:creationId xmlns:a16="http://schemas.microsoft.com/office/drawing/2014/main" xmlns="" id="{E5886AE3-A2A7-4ABF-B605-CC3AD96AB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3">
                  <a:extLst>
                    <a:ext uri="{FF2B5EF4-FFF2-40B4-BE49-F238E27FC236}">
                      <a16:creationId xmlns:a16="http://schemas.microsoft.com/office/drawing/2014/main" xmlns="" id="{A3FEF1D1-47E7-4FE3-B421-E0EAE5E8B5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4">
                  <a:extLst>
                    <a:ext uri="{FF2B5EF4-FFF2-40B4-BE49-F238E27FC236}">
                      <a16:creationId xmlns:a16="http://schemas.microsoft.com/office/drawing/2014/main" xmlns="" id="{AD519FEC-DFF9-4F8D-9441-6AEE8013CF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25">
                  <a:extLst>
                    <a:ext uri="{FF2B5EF4-FFF2-40B4-BE49-F238E27FC236}">
                      <a16:creationId xmlns:a16="http://schemas.microsoft.com/office/drawing/2014/main" xmlns="" id="{57B2883C-5247-46CB-A623-3419C44061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6">
                  <a:extLst>
                    <a:ext uri="{FF2B5EF4-FFF2-40B4-BE49-F238E27FC236}">
                      <a16:creationId xmlns:a16="http://schemas.microsoft.com/office/drawing/2014/main" xmlns="" id="{97F23E32-2544-47C6-9F2A-DCD1FC91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7">
                  <a:extLst>
                    <a:ext uri="{FF2B5EF4-FFF2-40B4-BE49-F238E27FC236}">
                      <a16:creationId xmlns:a16="http://schemas.microsoft.com/office/drawing/2014/main" xmlns="" id="{5ED6533F-B843-4DE9-8868-18BAFBF14E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>
                  <a:extLst>
                    <a:ext uri="{FF2B5EF4-FFF2-40B4-BE49-F238E27FC236}">
                      <a16:creationId xmlns:a16="http://schemas.microsoft.com/office/drawing/2014/main" xmlns="" id="{782ADBF2-E3C3-4327-AC2E-321331C8B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9">
                  <a:extLst>
                    <a:ext uri="{FF2B5EF4-FFF2-40B4-BE49-F238E27FC236}">
                      <a16:creationId xmlns:a16="http://schemas.microsoft.com/office/drawing/2014/main" xmlns="" id="{91271704-A917-457E-B5E3-E244161E3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xmlns="" id="{81B358AB-8B1D-43B0-A982-FD290D807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xmlns="" id="{2053F368-2B85-4CCB-B074-83EA3652B1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xmlns="" id="{F694E4FA-91CA-4274-8300-17255210D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33">
                  <a:extLst>
                    <a:ext uri="{FF2B5EF4-FFF2-40B4-BE49-F238E27FC236}">
                      <a16:creationId xmlns:a16="http://schemas.microsoft.com/office/drawing/2014/main" xmlns="" id="{A11AAC21-EED3-4155-A49E-546205CDD2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34">
                  <a:extLst>
                    <a:ext uri="{FF2B5EF4-FFF2-40B4-BE49-F238E27FC236}">
                      <a16:creationId xmlns:a16="http://schemas.microsoft.com/office/drawing/2014/main" xmlns="" id="{0BD10DCF-C74A-4747-83EE-370C25187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35">
                  <a:extLst>
                    <a:ext uri="{FF2B5EF4-FFF2-40B4-BE49-F238E27FC236}">
                      <a16:creationId xmlns:a16="http://schemas.microsoft.com/office/drawing/2014/main" xmlns="" id="{805F6081-38EE-408B-9F75-06DA2D597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36">
                  <a:extLst>
                    <a:ext uri="{FF2B5EF4-FFF2-40B4-BE49-F238E27FC236}">
                      <a16:creationId xmlns:a16="http://schemas.microsoft.com/office/drawing/2014/main" xmlns="" id="{9B84DB4A-C3B4-4758-BC73-3ACBB69A0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15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0208181-BEB6-4F0D-BE00-17CC35DEA8BC}"/>
                  </a:ext>
                </a:extLst>
              </p:cNvPr>
              <p:cNvSpPr/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421"/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Miền nghiệm của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bpt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−2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−6≥0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2(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−1)+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≤4</m:t>
                            </m:r>
                          </m:e>
                          <m:e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vi-VN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không chứa điểm nào sau đây?</a:t>
                </a:r>
                <a:endParaRPr lang="en-SG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1088421">
                  <a:tabLst>
                    <a:tab pos="1434020" algn="l"/>
                    <a:tab pos="2868833" algn="l"/>
                    <a:tab pos="4302852" algn="l"/>
                  </a:tabLst>
                </a:pP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(2;−2)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𝐵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(1;−1)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3;0</m:t>
                        </m:r>
                      </m:e>
                    </m:d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SG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vi-V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vi-VN" sz="2400" i="1">
                        <a:solidFill>
                          <a:prstClr val="black"/>
                        </a:solidFill>
                        <a:latin typeface="Cambria Math"/>
                      </a:rPr>
                      <m:t>(2;−3)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0208181-BEB6-4F0D-BE00-17CC35DEA8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2" y="1269011"/>
                <a:ext cx="12189530" cy="182921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xmlns="" id="{33F4E1CE-D02A-4D32-853C-F4224EE0E6F8}"/>
              </a:ext>
            </a:extLst>
          </p:cNvPr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123E00A0-DD0C-4455-ABF3-79EC303E90A5}"/>
                  </a:ext>
                </a:extLst>
              </p:cNvPr>
              <p:cNvSpPr/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prstClr val="black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vi-VN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vi-VN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2;−2</m:t>
                        </m: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6+4−6≥0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2−3≤4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C, D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831" indent="-342831" defTabSz="1088421">
                  <a:buFont typeface="Wingdings" panose="05000000000000000000" pitchFamily="2" charset="2"/>
                  <a:buChar char="Ø"/>
                </a:pP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tọa độ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(1;−1)</m:t>
                    </m:r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3+2−6≥0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0−</m:t>
                            </m:r>
                            <m:f>
                              <m:fPr>
                                <m:ctrlP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1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≤4</m:t>
                            </m:r>
                          </m:e>
                          <m:e>
                            <m:r>
                              <a:rPr lang="en-US" sz="2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1≥0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miền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1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23E00A0-DD0C-4455-ABF3-79EC303E9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6" y="3650910"/>
                <a:ext cx="11536771" cy="2966966"/>
              </a:xfrm>
              <a:prstGeom prst="rect">
                <a:avLst/>
              </a:prstGeom>
              <a:blipFill>
                <a:blip r:embed="rId4"/>
                <a:stretch>
                  <a:fillRect l="-528" r="-370" b="-3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</p:spPr>
        <p:txBody>
          <a:bodyPr wrap="square">
            <a:spAutoFit/>
          </a:bodyPr>
          <a:lstStyle/>
          <a:p>
            <a:pPr defTabSz="1088421"/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3: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diễn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ẩn</a:t>
            </a:r>
            <a:r>
              <a:rPr lang="en-US" sz="2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2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44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9" name="Rounded Rectangle 8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name="adj" fmla="val 302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" tIns="8999" rIns="17998" bIns="8999" rtlCol="0" anchor="ctr"/>
            <a:lstStyle/>
            <a:p>
              <a:pPr algn="ctr" defTabSz="1088421"/>
              <a:endParaRPr lang="en-US" sz="230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6449919" y="8623040"/>
                <a:ext cx="10570318" cy="135289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15" tIns="22857" rIns="45715" bIns="22857" numCol="1" anchor="t" anchorCtr="0" compatLnSpc="1">
                <a:prstTxWarp prst="textNoShape">
                  <a:avLst/>
                </a:prstTxWarp>
              </a:bodyPr>
              <a:lstStyle/>
              <a:p>
                <a:pPr defTabSz="1088421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3"/>
                  <a:ext cx="787400" cy="573090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15" tIns="22857" rIns="45715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421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4" name="Freeform 20">
            <a:extLst>
              <a:ext uri="{FF2B5EF4-FFF2-40B4-BE49-F238E27FC236}">
                <a16:creationId xmlns:a16="http://schemas.microsoft.com/office/drawing/2014/main" xmlns="" id="{8D2AC46A-C989-4EF0-B49C-64A8AC75C6B2}"/>
              </a:ext>
            </a:extLst>
          </p:cNvPr>
          <p:cNvSpPr>
            <a:spLocks/>
          </p:cNvSpPr>
          <p:nvPr/>
        </p:nvSpPr>
        <p:spPr bwMode="auto">
          <a:xfrm>
            <a:off x="228027" y="3792874"/>
            <a:ext cx="5831973" cy="24228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BD8AF20-7804-4DE9-A9CA-D167F55142A8}"/>
              </a:ext>
            </a:extLst>
          </p:cNvPr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>
              <a:spcBef>
                <a:spcPts val="600"/>
              </a:spcBef>
              <a:spcAft>
                <a:spcPts val="600"/>
              </a:spcAft>
            </a:pP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Tìm GTLN, GTNN của biểu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thức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F(x,y)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=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ax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by,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với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x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y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)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nghiệm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BPT b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ậ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 nhất 2 ẩn</a:t>
            </a:r>
            <a:r>
              <a:rPr lang="vi-VN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  <a:endParaRPr lang="en-US" sz="3000" b="1" i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xmlns="" id="{FD83389D-D074-49C2-A301-24D0931D75B3}"/>
              </a:ext>
            </a:extLst>
          </p:cNvPr>
          <p:cNvSpPr>
            <a:spLocks/>
          </p:cNvSpPr>
          <p:nvPr/>
        </p:nvSpPr>
        <p:spPr bwMode="auto">
          <a:xfrm>
            <a:off x="6749143" y="3792873"/>
            <a:ext cx="5142830" cy="24228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15" tIns="22857" rIns="45715" bIns="22857" numCol="1" anchor="t" anchorCtr="0" compatLnSpc="1">
            <a:prstTxWarp prst="textNoShape">
              <a:avLst/>
            </a:prstTxWarp>
          </a:bodyPr>
          <a:lstStyle/>
          <a:p>
            <a:pPr defTabSz="1088421"/>
            <a:endParaRPr lang="en-US" sz="230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3141AB1-7F26-4370-AB7C-2100549C2698}"/>
              </a:ext>
            </a:extLst>
          </p:cNvPr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21"/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Bài </a:t>
            </a:r>
            <a:r>
              <a:rPr lang="vi-VN" sz="30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toán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tối ưu</a:t>
            </a:r>
            <a:r>
              <a:rPr lang="en-US" sz="30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.</a:t>
            </a:r>
          </a:p>
          <a:p>
            <a:pPr defTabSz="1088421"/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(Chi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phí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thấp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Lãi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suất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cao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i="1" dirty="0" err="1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nhất</a:t>
            </a:r>
            <a:r>
              <a:rPr lang="en-US" sz="3000" b="1" i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;….)</a:t>
            </a:r>
            <a:endParaRPr lang="en-US" sz="3000" b="1" i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FD4EE53-DAE5-428D-930C-1ADAA55CC248}"/>
              </a:ext>
            </a:extLst>
          </p:cNvPr>
          <p:cNvCxnSpPr>
            <a:cxnSpLocks/>
          </p:cNvCxnSpPr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FA89AF0-50C2-4D6E-A6F6-3374276982BF}"/>
              </a:ext>
            </a:extLst>
          </p:cNvPr>
          <p:cNvCxnSpPr>
            <a:cxnSpLocks/>
          </p:cNvCxnSpPr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003264C-EEDB-444E-9D4B-CFE564A3FEBB}"/>
              </a:ext>
            </a:extLst>
          </p:cNvPr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421"/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Ứng dụng </a:t>
            </a:r>
            <a:r>
              <a:rPr lang="vi-VN" sz="26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của</a:t>
            </a:r>
            <a:endParaRPr lang="en-US" sz="2600" b="1" dirty="0" smtClean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  <a:p>
            <a:pPr algn="ctr" defTabSz="1088421"/>
            <a:r>
              <a:rPr lang="vi-VN" sz="2600" b="1" dirty="0" smtClean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2600" b="1" dirty="0">
                <a:solidFill>
                  <a:prstClr val="white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hệ BPT bậc nhất hai ẩn</a:t>
            </a:r>
            <a:endParaRPr lang="en-US" sz="2600" b="1" dirty="0">
              <a:solidFill>
                <a:prstClr val="white"/>
              </a:solidFill>
              <a:latin typeface="Palatino Linotype" panose="02040502050505030304" pitchFamily="18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4" name="Group 4"/>
          <p:cNvGrpSpPr/>
          <p:nvPr/>
        </p:nvGrpSpPr>
        <p:grpSpPr>
          <a:xfrm>
            <a:off x="194114" y="782272"/>
            <a:ext cx="10903215" cy="514529"/>
            <a:chOff x="-306200" y="1872940"/>
            <a:chExt cx="18582988" cy="939990"/>
          </a:xfrm>
        </p:grpSpPr>
        <p:sp>
          <p:nvSpPr>
            <p:cNvPr id="45" name="Rounded Rectangle 44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III.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66166" y="1872940"/>
              <a:ext cx="16810622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HỆ BẤT PHƯƠNG TRÌNH BẬC NHẤT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"/>
          <p:cNvGrpSpPr/>
          <p:nvPr/>
        </p:nvGrpSpPr>
        <p:grpSpPr>
          <a:xfrm>
            <a:off x="187081" y="1392304"/>
            <a:ext cx="11601507" cy="514529"/>
            <a:chOff x="-306200" y="1872940"/>
            <a:chExt cx="19773128" cy="939990"/>
          </a:xfrm>
        </p:grpSpPr>
        <p:sp>
          <p:nvSpPr>
            <p:cNvPr id="49" name="Rounded Rectangle 48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21"/>
              <a:endParaRPr lang="en-US" sz="2599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IV.</a:t>
              </a:r>
              <a:endParaRPr lang="en-US" sz="2599" b="1" dirty="0">
                <a:solidFill>
                  <a:prstClr val="white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421"/>
              <a:r>
                <a:rPr lang="en-US" sz="2599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ỨNG DỤNG CỦA HỆ BẤT PHƯƠNG TRÌNH BẬC NHẤT  HAI ẨN</a:t>
              </a:r>
              <a:endParaRPr lang="en-US" sz="259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5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1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3902</Words>
  <PresentationFormat>Custom</PresentationFormat>
  <Paragraphs>266</Paragraphs>
  <Slides>20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Design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2020-03-10T09:53:50Z</dcterms:created>
  <dcterms:modified xsi:type="dcterms:W3CDTF">2020-03-14T11:27:56Z</dcterms:modified>
</cp:coreProperties>
</file>