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62" r:id="rId5"/>
    <p:sldId id="263" r:id="rId6"/>
    <p:sldId id="267" r:id="rId7"/>
    <p:sldId id="259" r:id="rId8"/>
    <p:sldId id="261" r:id="rId9"/>
    <p:sldId id="265" r:id="rId10"/>
    <p:sldId id="264" r:id="rId11"/>
    <p:sldId id="25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99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38280" y="401593"/>
            <a:ext cx="4353220" cy="68761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Kiểm</a:t>
            </a:r>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tra</a:t>
            </a:r>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bài</a:t>
            </a:r>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cũ</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loud Callout 1">
            <a:extLst>
              <a:ext uri="{FF2B5EF4-FFF2-40B4-BE49-F238E27FC236}">
                <a16:creationId xmlns:a16="http://schemas.microsoft.com/office/drawing/2014/main" id="{CEF4D80B-0136-DA40-A050-C7F1E816987F}"/>
              </a:ext>
            </a:extLst>
          </p:cNvPr>
          <p:cNvSpPr/>
          <p:nvPr/>
        </p:nvSpPr>
        <p:spPr>
          <a:xfrm>
            <a:off x="2736595" y="2483831"/>
            <a:ext cx="7512874" cy="2702318"/>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latin typeface="Arial" panose="020B0604020202020204" pitchFamily="34" charset="0"/>
                <a:cs typeface="Arial" panose="020B0604020202020204" pitchFamily="34" charset="0"/>
              </a:rPr>
              <a:t>Em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hãy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trình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bày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các</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thao</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tác</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với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chuột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máy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tính</a:t>
            </a:r>
            <a:r>
              <a:rPr lang="en-US" sz="2800" b="1" dirty="0" smtClean="0">
                <a:latin typeface="Arial" panose="020B0604020202020204" pitchFamily="34" charset="0"/>
                <a:cs typeface="Arial" panose="020B0604020202020204" pitchFamily="34" charset="0"/>
              </a:rPr>
              <a:t>.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951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315" t="2710" r="18621" b="-1"/>
          <a:stretch/>
        </p:blipFill>
        <p:spPr>
          <a:xfrm>
            <a:off x="655095" y="2127531"/>
            <a:ext cx="2552130" cy="3401331"/>
          </a:xfrm>
          <a:prstGeom prst="rect">
            <a:avLst/>
          </a:prstGeom>
        </p:spPr>
      </p:pic>
      <p:sp>
        <p:nvSpPr>
          <p:cNvPr id="8" name="Horizontal Scroll 7"/>
          <p:cNvSpPr/>
          <p:nvPr/>
        </p:nvSpPr>
        <p:spPr>
          <a:xfrm>
            <a:off x="3207225" y="1924334"/>
            <a:ext cx="7861109" cy="3167800"/>
          </a:xfrm>
          <a:prstGeom prst="horizontalScroll">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lgn="just"/>
            <a:r>
              <a:rPr lang="vi-VN" sz="2600" b="1" dirty="0">
                <a:latin typeface="Arial" panose="020B0604020202020204" pitchFamily="34" charset="0"/>
                <a:cs typeface="Arial" panose="020B0604020202020204" pitchFamily="34" charset="0"/>
              </a:rPr>
              <a:t>Nên đặt máy tính ở vị trí để ánh sáng không chiếu thẳng vào mắt và màn hình. Em cần ngồi đúng tư thế và đảm bảo thời gian theo quy định khi sử dụng máy tính.</a:t>
            </a:r>
            <a:endParaRPr lang="en-US" sz="2600" b="1" dirty="0">
              <a:latin typeface="Arial" panose="020B0604020202020204" pitchFamily="34" charset="0"/>
              <a:cs typeface="Arial" panose="020B0604020202020204" pitchFamily="34" charset="0"/>
            </a:endParaRPr>
          </a:p>
        </p:txBody>
      </p:sp>
      <p:sp>
        <p:nvSpPr>
          <p:cNvPr id="9" name="Oval 8"/>
          <p:cNvSpPr/>
          <p:nvPr/>
        </p:nvSpPr>
        <p:spPr>
          <a:xfrm>
            <a:off x="2756848" y="2265529"/>
            <a:ext cx="354842" cy="341193"/>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70246" y="2538484"/>
            <a:ext cx="259307" cy="266130"/>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24083" y="537883"/>
            <a:ext cx="3428999" cy="584775"/>
          </a:xfrm>
          <a:prstGeom prst="rect">
            <a:avLst/>
          </a:prstGeom>
          <a:solidFill>
            <a:srgbClr val="FFFF00"/>
          </a:solidFill>
          <a:ln>
            <a:solidFill>
              <a:srgbClr val="3333CC"/>
            </a:solidFill>
          </a:ln>
        </p:spPr>
        <p:txBody>
          <a:bodyPr wrap="square" rtlCol="0">
            <a:spAutoFit/>
          </a:bodyPr>
          <a:lstStyle/>
          <a:p>
            <a:pPr algn="ctr"/>
            <a:r>
              <a:rPr lang="en-US" sz="3200" b="1" dirty="0" smtClean="0">
                <a:solidFill>
                  <a:srgbClr val="3333CC"/>
                </a:solidFill>
                <a:latin typeface="Arial" panose="020B0604020202020204" pitchFamily="34" charset="0"/>
                <a:cs typeface="Arial" panose="020B0604020202020204" pitchFamily="34" charset="0"/>
              </a:rPr>
              <a:t>GHI NHỚ</a:t>
            </a:r>
            <a:endParaRPr lang="en-US" sz="32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213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C80A5A-72BA-45B9-A254-2A8D09624ECF}"/>
              </a:ext>
            </a:extLst>
          </p:cNvPr>
          <p:cNvSpPr txBox="1"/>
          <p:nvPr/>
        </p:nvSpPr>
        <p:spPr>
          <a:xfrm>
            <a:off x="1080402" y="218767"/>
            <a:ext cx="1972089" cy="954107"/>
          </a:xfrm>
          <a:prstGeom prst="rect">
            <a:avLst/>
          </a:prstGeom>
          <a:noFill/>
        </p:spPr>
        <p:txBody>
          <a:bodyPr wrap="square" rtlCol="0">
            <a:spAutoFit/>
          </a:bodyPr>
          <a:lstStyle/>
          <a:p>
            <a:pPr algn="ctr"/>
            <a:r>
              <a:rPr lang="en-US" sz="2800" b="1" dirty="0" smtClean="0">
                <a:solidFill>
                  <a:srgbClr val="3333CC"/>
                </a:solidFill>
                <a:latin typeface="Arial" panose="020B0604020202020204" pitchFamily="34" charset="0"/>
                <a:cs typeface="Arial" panose="020B0604020202020204" pitchFamily="34" charset="0"/>
              </a:rPr>
              <a:t>CHƯƠNG 1</a:t>
            </a:r>
            <a:endParaRPr lang="vi-VN" sz="2800" b="1" dirty="0">
              <a:solidFill>
                <a:srgbClr val="3333CC"/>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049F577-F92A-4405-A19E-48EB947980F5}"/>
              </a:ext>
            </a:extLst>
          </p:cNvPr>
          <p:cNvSpPr txBox="1"/>
          <p:nvPr/>
        </p:nvSpPr>
        <p:spPr>
          <a:xfrm>
            <a:off x="2893749" y="426442"/>
            <a:ext cx="6888595" cy="646331"/>
          </a:xfrm>
          <a:prstGeom prst="rect">
            <a:avLst/>
          </a:prstGeom>
          <a:noFill/>
        </p:spPr>
        <p:txBody>
          <a:bodyPr wrap="square" rtlCol="0">
            <a:spAutoFit/>
          </a:bodyPr>
          <a:lstStyle/>
          <a:p>
            <a:pPr algn="ctr"/>
            <a:r>
              <a:rPr lang="en-US" sz="3600" b="1" dirty="0">
                <a:solidFill>
                  <a:srgbClr val="3333CC"/>
                </a:solidFill>
                <a:latin typeface="Tahoma" panose="020B0604030504040204" pitchFamily="34" charset="0"/>
                <a:ea typeface="Tahoma" panose="020B0604030504040204" pitchFamily="34" charset="0"/>
                <a:cs typeface="Tahoma" panose="020B0604030504040204" pitchFamily="34" charset="0"/>
              </a:rPr>
              <a:t>MÁY TÍNH VÀ </a:t>
            </a:r>
            <a:r>
              <a:rPr lang="en-US" sz="36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EM</a:t>
            </a:r>
            <a:endParaRPr lang="vi-VN" sz="36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D05E2FA4-701D-4C92-898E-7EE4AF07FEBA}"/>
              </a:ext>
            </a:extLst>
          </p:cNvPr>
          <p:cNvSpPr txBox="1"/>
          <p:nvPr/>
        </p:nvSpPr>
        <p:spPr>
          <a:xfrm>
            <a:off x="2535214" y="2206799"/>
            <a:ext cx="6675225" cy="1569660"/>
          </a:xfrm>
          <a:prstGeom prst="rect">
            <a:avLst/>
          </a:prstGeom>
          <a:noFill/>
          <a:ln>
            <a:noFill/>
          </a:ln>
        </p:spPr>
        <p:txBody>
          <a:bodyPr wrap="none" rtlCol="0">
            <a:spAutoFit/>
          </a:bodyPr>
          <a:lstStyle/>
          <a:p>
            <a:pPr algn="ctr">
              <a:lnSpc>
                <a:spcPct val="120000"/>
              </a:lnSpc>
            </a:pPr>
            <a:r>
              <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BÀI </a:t>
            </a:r>
            <a:r>
              <a:rPr lang="en-US" sz="4000" b="1" dirty="0" smtClean="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7</a:t>
            </a:r>
            <a:endPar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en-US" sz="4000" b="1" dirty="0" smtClean="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LÀM VIỆC VỚI MÁY TÍNH</a:t>
            </a:r>
            <a:endPar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4217126" y="351196"/>
            <a:ext cx="3643985" cy="703225"/>
          </a:xfrm>
          <a:prstGeom prst="rect">
            <a:avLst/>
          </a:prstGeom>
        </p:spPr>
      </p:pic>
      <p:grpSp>
        <p:nvGrpSpPr>
          <p:cNvPr id="6" name="Group 5"/>
          <p:cNvGrpSpPr/>
          <p:nvPr/>
        </p:nvGrpSpPr>
        <p:grpSpPr>
          <a:xfrm>
            <a:off x="1102357" y="1142259"/>
            <a:ext cx="7413610" cy="572494"/>
            <a:chOff x="676256" y="1379897"/>
            <a:chExt cx="7413610"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6989414" cy="492443"/>
            </a:xfrm>
            <a:prstGeom prst="rect">
              <a:avLst/>
            </a:prstGeom>
            <a:noFill/>
          </p:spPr>
          <p:txBody>
            <a:bodyPr wrap="none" rtlCol="0">
              <a:spAutoFit/>
            </a:bodyPr>
            <a:lstStyle/>
            <a:p>
              <a:r>
                <a:rPr lang="vi-VN" sz="2600" b="1" dirty="0" smtClean="0">
                  <a:solidFill>
                    <a:srgbClr val="3333CC"/>
                  </a:solidFill>
                </a:rPr>
                <a:t>Tư thế ngồi đúng khi làm việc với máy tính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1" name="ngồi máy đúng tư thế">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701738" y="1927699"/>
            <a:ext cx="6057900" cy="4381500"/>
          </a:xfrm>
          <a:prstGeom prst="rect">
            <a:avLst/>
          </a:prstGeom>
        </p:spPr>
      </p:pic>
      <p:sp>
        <p:nvSpPr>
          <p:cNvPr id="2" name="TextBox 1"/>
          <p:cNvSpPr txBox="1"/>
          <p:nvPr/>
        </p:nvSpPr>
        <p:spPr>
          <a:xfrm>
            <a:off x="12707471" y="2205318"/>
            <a:ext cx="1693412" cy="369332"/>
          </a:xfrm>
          <a:prstGeom prst="rect">
            <a:avLst/>
          </a:prstGeom>
          <a:noFill/>
        </p:spPr>
        <p:txBody>
          <a:bodyPr wrap="none" rtlCol="0">
            <a:spAutoFit/>
          </a:bodyPr>
          <a:lstStyle/>
          <a:p>
            <a:r>
              <a:rPr lang="en-US" dirty="0" smtClean="0"/>
              <a:t>Cho </a:t>
            </a:r>
            <a:r>
              <a:rPr lang="en-US" dirty="0" err="1" smtClean="0"/>
              <a:t>hs</a:t>
            </a:r>
            <a:r>
              <a:rPr lang="en-US" dirty="0" smtClean="0"/>
              <a:t> </a:t>
            </a:r>
            <a:r>
              <a:rPr lang="en-US" dirty="0" err="1" smtClean="0"/>
              <a:t>xem</a:t>
            </a:r>
            <a:r>
              <a:rPr lang="en-US" dirty="0" smtClean="0"/>
              <a:t> clip </a:t>
            </a:r>
            <a:endParaRPr lang="en-US" dirty="0"/>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6271" y="3281897"/>
            <a:ext cx="2964075" cy="3041208"/>
          </a:xfrm>
          <a:prstGeom prst="rect">
            <a:avLst/>
          </a:prstGeom>
        </p:spPr>
      </p:pic>
      <p:grpSp>
        <p:nvGrpSpPr>
          <p:cNvPr id="4" name="Group 3"/>
          <p:cNvGrpSpPr/>
          <p:nvPr/>
        </p:nvGrpSpPr>
        <p:grpSpPr>
          <a:xfrm>
            <a:off x="812797" y="1155907"/>
            <a:ext cx="7413610" cy="558846"/>
            <a:chOff x="676256" y="1393545"/>
            <a:chExt cx="7413610" cy="558846"/>
          </a:xfrm>
        </p:grpSpPr>
        <p:grpSp>
          <p:nvGrpSpPr>
            <p:cNvPr id="5" name="Group 4"/>
            <p:cNvGrpSpPr/>
            <p:nvPr/>
          </p:nvGrpSpPr>
          <p:grpSpPr>
            <a:xfrm>
              <a:off x="676256" y="1393545"/>
              <a:ext cx="429926" cy="553998"/>
              <a:chOff x="1069018" y="1393485"/>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9018" y="1393485"/>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1100452" y="1459948"/>
              <a:ext cx="6989414" cy="492443"/>
            </a:xfrm>
            <a:prstGeom prst="rect">
              <a:avLst/>
            </a:prstGeom>
            <a:noFill/>
          </p:spPr>
          <p:txBody>
            <a:bodyPr wrap="none" rtlCol="0">
              <a:spAutoFit/>
            </a:bodyPr>
            <a:lstStyle/>
            <a:p>
              <a:r>
                <a:rPr lang="vi-VN" sz="2600" b="1" dirty="0" smtClean="0">
                  <a:solidFill>
                    <a:srgbClr val="3333CC"/>
                  </a:solidFill>
                </a:rPr>
                <a:t>Tư thế ngồi đúng khi làm việc với máy tính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9" name="Rectangle 8"/>
          <p:cNvSpPr/>
          <p:nvPr/>
        </p:nvSpPr>
        <p:spPr>
          <a:xfrm>
            <a:off x="950262" y="1737467"/>
            <a:ext cx="7565942" cy="4555093"/>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457200" indent="-457200" algn="just">
              <a:lnSpc>
                <a:spcPct val="114000"/>
              </a:lnSpc>
              <a:spcAft>
                <a:spcPts val="600"/>
              </a:spcAft>
              <a:buFont typeface="Wingdings" panose="05000000000000000000" pitchFamily="2" charset="2"/>
              <a:buChar char="q"/>
            </a:pPr>
            <a:r>
              <a:rPr lang="vi-VN" sz="2500" dirty="0">
                <a:solidFill>
                  <a:srgbClr val="FF0000"/>
                </a:solidFill>
              </a:rPr>
              <a:t>Tư thế ngồi đúng khi làm việc với máy tính: </a:t>
            </a:r>
            <a:endParaRPr lang="en-US" sz="2500" dirty="0" smtClean="0">
              <a:solidFill>
                <a:srgbClr val="FF0000"/>
              </a:solidFill>
            </a:endParaRPr>
          </a:p>
          <a:p>
            <a:pPr marL="579438" indent="-290513" algn="just">
              <a:lnSpc>
                <a:spcPct val="114000"/>
              </a:lnSpc>
              <a:buClr>
                <a:srgbClr val="FF0000"/>
              </a:buClr>
              <a:buFont typeface="Arial" panose="020B0604020202020204" pitchFamily="34" charset="0"/>
              <a:buChar char="•"/>
            </a:pPr>
            <a:r>
              <a:rPr lang="vi-VN" sz="2500" dirty="0" smtClean="0">
                <a:solidFill>
                  <a:srgbClr val="3333CC"/>
                </a:solidFill>
              </a:rPr>
              <a:t>Ngồi </a:t>
            </a:r>
            <a:r>
              <a:rPr lang="vi-VN" sz="2500" dirty="0">
                <a:solidFill>
                  <a:srgbClr val="3333CC"/>
                </a:solidFill>
              </a:rPr>
              <a:t>thẳng lưng, vai thả </a:t>
            </a:r>
            <a:r>
              <a:rPr lang="vi-VN" sz="2500" dirty="0" smtClean="0">
                <a:solidFill>
                  <a:srgbClr val="3333CC"/>
                </a:solidFill>
              </a:rPr>
              <a:t>lỏng;</a:t>
            </a:r>
            <a:endParaRPr lang="en-US" sz="2500" dirty="0" smtClean="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smtClean="0">
                <a:solidFill>
                  <a:srgbClr val="3333CC"/>
                </a:solidFill>
              </a:rPr>
              <a:t>Mắt </a:t>
            </a:r>
            <a:r>
              <a:rPr lang="vi-VN" sz="2500" dirty="0">
                <a:solidFill>
                  <a:srgbClr val="3333CC"/>
                </a:solidFill>
              </a:rPr>
              <a:t>hướng ngang hoặc hơi cao hơn cạnh trên màn hình; </a:t>
            </a:r>
            <a:endParaRPr lang="en-US" sz="2500" dirty="0" smtClean="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smtClean="0">
                <a:solidFill>
                  <a:srgbClr val="3333CC"/>
                </a:solidFill>
              </a:rPr>
              <a:t>Khoảng </a:t>
            </a:r>
            <a:r>
              <a:rPr lang="vi-VN" sz="2500" dirty="0">
                <a:solidFill>
                  <a:srgbClr val="3333CC"/>
                </a:solidFill>
              </a:rPr>
              <a:t>cách từ mắt đến màn hình từ 50 cm đến 80 cm; </a:t>
            </a:r>
            <a:endParaRPr lang="en-US" sz="2500" dirty="0" smtClean="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smtClean="0">
                <a:solidFill>
                  <a:srgbClr val="3333CC"/>
                </a:solidFill>
              </a:rPr>
              <a:t>Không </a:t>
            </a:r>
            <a:r>
              <a:rPr lang="vi-VN" sz="2500" dirty="0">
                <a:solidFill>
                  <a:srgbClr val="3333CC"/>
                </a:solidFill>
              </a:rPr>
              <a:t>để ánh sáng chiếu thẳng vào mắt và màn hình; </a:t>
            </a:r>
            <a:endParaRPr lang="en-US" sz="2500" dirty="0" smtClean="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smtClean="0">
                <a:solidFill>
                  <a:srgbClr val="3333CC"/>
                </a:solidFill>
              </a:rPr>
              <a:t>Tay </a:t>
            </a:r>
            <a:r>
              <a:rPr lang="vi-VN" sz="2500" dirty="0">
                <a:solidFill>
                  <a:srgbClr val="3333CC"/>
                </a:solidFill>
              </a:rPr>
              <a:t>đặt ngang tầm bàn phím; </a:t>
            </a:r>
            <a:endParaRPr lang="en-US" sz="2500" dirty="0" smtClean="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smtClean="0">
                <a:solidFill>
                  <a:srgbClr val="3333CC"/>
                </a:solidFill>
              </a:rPr>
              <a:t>Chuột </a:t>
            </a:r>
            <a:r>
              <a:rPr lang="vi-VN" sz="2500" dirty="0">
                <a:solidFill>
                  <a:srgbClr val="3333CC"/>
                </a:solidFill>
              </a:rPr>
              <a:t>để bên tay phải.</a:t>
            </a:r>
            <a:endParaRPr lang="en-US" sz="2500" dirty="0">
              <a:solidFill>
                <a:srgbClr val="3333CC"/>
              </a:solidFill>
            </a:endParaRPr>
          </a:p>
        </p:txBody>
      </p:sp>
      <p:pic>
        <p:nvPicPr>
          <p:cNvPr id="10" name="Picture 9"/>
          <p:cNvPicPr>
            <a:picLocks noChangeAspect="1"/>
          </p:cNvPicPr>
          <p:nvPr/>
        </p:nvPicPr>
        <p:blipFill>
          <a:blip r:embed="rId3"/>
          <a:stretch>
            <a:fillRect/>
          </a:stretch>
        </p:blipFill>
        <p:spPr>
          <a:xfrm>
            <a:off x="4285365" y="374379"/>
            <a:ext cx="3643985" cy="703225"/>
          </a:xfrm>
          <a:prstGeom prst="rect">
            <a:avLst/>
          </a:prstGeom>
        </p:spPr>
      </p:pic>
    </p:spTree>
    <p:extLst>
      <p:ext uri="{BB962C8B-B14F-4D97-AF65-F5344CB8AC3E}">
        <p14:creationId xmlns:p14="http://schemas.microsoft.com/office/powerpoint/2010/main" val="62492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10098445" cy="967389"/>
            <a:chOff x="682011" y="1392470"/>
            <a:chExt cx="10098445" cy="967389"/>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1111937" y="1425501"/>
              <a:ext cx="9668519" cy="934358"/>
            </a:xfrm>
            <a:prstGeom prst="rect">
              <a:avLst/>
            </a:prstGeom>
            <a:noFill/>
          </p:spPr>
          <p:txBody>
            <a:bodyPr wrap="square" rtlCol="0">
              <a:spAutoFit/>
            </a:bodyPr>
            <a:lstStyle/>
            <a:p>
              <a:pPr>
                <a:lnSpc>
                  <a:spcPct val="114000"/>
                </a:lnSpc>
              </a:pPr>
              <a:r>
                <a:rPr lang="vi-VN" sz="2400" b="1" dirty="0">
                  <a:solidFill>
                    <a:srgbClr val="3333CC"/>
                  </a:solidFill>
                </a:rPr>
                <a:t>Những tác hại khi ngồi sai tư thế hoặc sử dụng máy tính quá thời gian quy định cho lứa tuổi</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pic>
        <p:nvPicPr>
          <p:cNvPr id="3" name="Picture 2"/>
          <p:cNvPicPr>
            <a:picLocks noChangeAspect="1"/>
          </p:cNvPicPr>
          <p:nvPr/>
        </p:nvPicPr>
        <p:blipFill rotWithShape="1">
          <a:blip r:embed="rId3"/>
          <a:srcRect t="1215" r="22382"/>
          <a:stretch/>
        </p:blipFill>
        <p:spPr>
          <a:xfrm>
            <a:off x="4905767" y="3156482"/>
            <a:ext cx="6430103" cy="2122048"/>
          </a:xfrm>
          <a:prstGeom prst="rect">
            <a:avLst/>
          </a:prstGeom>
        </p:spPr>
      </p:pic>
      <p:sp>
        <p:nvSpPr>
          <p:cNvPr id="11" name="Rounded Rectangle 10"/>
          <p:cNvSpPr/>
          <p:nvPr/>
        </p:nvSpPr>
        <p:spPr>
          <a:xfrm>
            <a:off x="821687" y="2514600"/>
            <a:ext cx="4084080" cy="3708504"/>
          </a:xfrm>
          <a:prstGeom prst="roundRect">
            <a:avLst/>
          </a:prstGeom>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marL="463550" indent="-176213" algn="just">
              <a:lnSpc>
                <a:spcPct val="114000"/>
              </a:lnSpc>
            </a:pPr>
            <a:r>
              <a:rPr lang="en-US" sz="2400" b="1" dirty="0" smtClean="0">
                <a:solidFill>
                  <a:srgbClr val="3333CC"/>
                </a:solidFill>
                <a:latin typeface="Arial" panose="020B0604020202020204" pitchFamily="34" charset="0"/>
                <a:cs typeface="Arial" panose="020B0604020202020204" pitchFamily="34" charset="0"/>
              </a:rPr>
              <a:t>  </a:t>
            </a:r>
          </a:p>
          <a:p>
            <a:pPr marL="463550" indent="-6350" algn="just">
              <a:lnSpc>
                <a:spcPct val="114000"/>
              </a:lnSpc>
            </a:pPr>
            <a:r>
              <a:rPr lang="en-US" sz="2200" b="1" dirty="0" err="1" smtClean="0">
                <a:solidFill>
                  <a:srgbClr val="3333CC"/>
                </a:solidFill>
                <a:latin typeface="Arial" panose="020B0604020202020204" pitchFamily="34" charset="0"/>
                <a:cs typeface="Arial" panose="020B0604020202020204" pitchFamily="34" charset="0"/>
              </a:rPr>
              <a:t>Em</a:t>
            </a:r>
            <a:r>
              <a:rPr lang="en-US" sz="2200" b="1" dirty="0" smtClean="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hãy</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thảo</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luận</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với</a:t>
            </a:r>
            <a:r>
              <a:rPr lang="en-US" sz="2200" b="1" dirty="0">
                <a:solidFill>
                  <a:srgbClr val="3333CC"/>
                </a:solidFill>
                <a:latin typeface="Arial" panose="020B0604020202020204" pitchFamily="34" charset="0"/>
                <a:cs typeface="Arial" panose="020B0604020202020204" pitchFamily="34" charset="0"/>
              </a:rPr>
              <a:t> </a:t>
            </a:r>
            <a:r>
              <a:rPr lang="en-US" sz="2200" b="1" dirty="0" err="1" smtClean="0">
                <a:solidFill>
                  <a:srgbClr val="3333CC"/>
                </a:solidFill>
                <a:latin typeface="Arial" panose="020B0604020202020204" pitchFamily="34" charset="0"/>
                <a:cs typeface="Arial" panose="020B0604020202020204" pitchFamily="34" charset="0"/>
              </a:rPr>
              <a:t>bạn</a:t>
            </a:r>
            <a:r>
              <a:rPr lang="en-US" sz="2200" b="1" dirty="0" smtClean="0">
                <a:solidFill>
                  <a:srgbClr val="3333CC"/>
                </a:solidFill>
                <a:latin typeface="Arial" panose="020B0604020202020204" pitchFamily="34" charset="0"/>
                <a:cs typeface="Arial" panose="020B0604020202020204" pitchFamily="34" charset="0"/>
              </a:rPr>
              <a:t> </a:t>
            </a:r>
            <a:r>
              <a:rPr lang="en-US" sz="2200" b="1" dirty="0" err="1" smtClean="0">
                <a:solidFill>
                  <a:srgbClr val="3333CC"/>
                </a:solidFill>
                <a:latin typeface="Arial" panose="020B0604020202020204" pitchFamily="34" charset="0"/>
                <a:cs typeface="Arial" panose="020B0604020202020204" pitchFamily="34" charset="0"/>
              </a:rPr>
              <a:t>để</a:t>
            </a:r>
            <a:r>
              <a:rPr lang="en-US" sz="2200" b="1" dirty="0">
                <a:solidFill>
                  <a:srgbClr val="3333CC"/>
                </a:solidFill>
                <a:latin typeface="Arial" panose="020B0604020202020204" pitchFamily="34" charset="0"/>
                <a:cs typeface="Arial" panose="020B0604020202020204" pitchFamily="34" charset="0"/>
              </a:rPr>
              <a:t> </a:t>
            </a:r>
            <a:r>
              <a:rPr lang="en-US" sz="2200" b="1" dirty="0" err="1" smtClean="0">
                <a:solidFill>
                  <a:srgbClr val="3333CC"/>
                </a:solidFill>
                <a:latin typeface="Arial" panose="020B0604020202020204" pitchFamily="34" charset="0"/>
                <a:cs typeface="Arial" panose="020B0604020202020204" pitchFamily="34" charset="0"/>
              </a:rPr>
              <a:t>nêu</a:t>
            </a:r>
            <a:r>
              <a:rPr lang="en-US" sz="2200" b="1" dirty="0" smtClean="0">
                <a:solidFill>
                  <a:srgbClr val="3333CC"/>
                </a:solidFill>
                <a:latin typeface="Arial" panose="020B0604020202020204" pitchFamily="34" charset="0"/>
                <a:cs typeface="Arial" panose="020B0604020202020204" pitchFamily="34" charset="0"/>
              </a:rPr>
              <a:t> </a:t>
            </a:r>
            <a:r>
              <a:rPr lang="en-US" sz="2200" b="1" dirty="0" err="1" smtClean="0">
                <a:solidFill>
                  <a:srgbClr val="3333CC"/>
                </a:solidFill>
                <a:latin typeface="Arial" panose="020B0604020202020204" pitchFamily="34" charset="0"/>
                <a:cs typeface="Arial" panose="020B0604020202020204" pitchFamily="34" charset="0"/>
              </a:rPr>
              <a:t>các</a:t>
            </a:r>
            <a:r>
              <a:rPr lang="en-US" sz="2200" b="1" dirty="0" smtClean="0">
                <a:solidFill>
                  <a:srgbClr val="3333CC"/>
                </a:solidFill>
                <a:latin typeface="Arial" panose="020B0604020202020204" pitchFamily="34" charset="0"/>
                <a:cs typeface="Arial" panose="020B0604020202020204" pitchFamily="34" charset="0"/>
              </a:rPr>
              <a:t> </a:t>
            </a:r>
            <a:r>
              <a:rPr lang="en-US" sz="2200" b="1" dirty="0" err="1" smtClean="0">
                <a:solidFill>
                  <a:srgbClr val="3333CC"/>
                </a:solidFill>
                <a:latin typeface="Arial" panose="020B0604020202020204" pitchFamily="34" charset="0"/>
                <a:cs typeface="Arial" panose="020B0604020202020204" pitchFamily="34" charset="0"/>
              </a:rPr>
              <a:t>tác</a:t>
            </a:r>
            <a:r>
              <a:rPr lang="en-US" sz="2200" b="1" dirty="0" smtClean="0">
                <a:solidFill>
                  <a:srgbClr val="3333CC"/>
                </a:solidFill>
                <a:latin typeface="Arial" panose="020B0604020202020204" pitchFamily="34" charset="0"/>
                <a:cs typeface="Arial" panose="020B0604020202020204" pitchFamily="34" charset="0"/>
              </a:rPr>
              <a:t> </a:t>
            </a:r>
            <a:r>
              <a:rPr lang="en-US" sz="2200" b="1" dirty="0" err="1" smtClean="0">
                <a:solidFill>
                  <a:srgbClr val="3333CC"/>
                </a:solidFill>
                <a:latin typeface="Arial" panose="020B0604020202020204" pitchFamily="34" charset="0"/>
                <a:cs typeface="Arial" panose="020B0604020202020204" pitchFamily="34" charset="0"/>
              </a:rPr>
              <a:t>hại</a:t>
            </a:r>
            <a:r>
              <a:rPr lang="en-US" sz="2200" b="1" dirty="0" smtClean="0">
                <a:solidFill>
                  <a:srgbClr val="3333CC"/>
                </a:solidFill>
                <a:latin typeface="Arial" panose="020B0604020202020204" pitchFamily="34" charset="0"/>
                <a:cs typeface="Arial" panose="020B0604020202020204" pitchFamily="34" charset="0"/>
              </a:rPr>
              <a:t>:</a:t>
            </a:r>
          </a:p>
          <a:p>
            <a:pPr marL="457200" indent="-403225" algn="just">
              <a:lnSpc>
                <a:spcPct val="114000"/>
              </a:lnSpc>
              <a:buClr>
                <a:srgbClr val="FF0000"/>
              </a:buClr>
              <a:buFont typeface="Arial" panose="020B0604020202020204" pitchFamily="34" charset="0"/>
              <a:buChar char="•"/>
            </a:pPr>
            <a:r>
              <a:rPr lang="en-US" sz="2300" dirty="0" err="1" smtClean="0">
                <a:solidFill>
                  <a:srgbClr val="3333CC"/>
                </a:solidFill>
                <a:latin typeface="Arial" panose="020B0604020202020204" pitchFamily="34" charset="0"/>
                <a:cs typeface="Arial" panose="020B0604020202020204" pitchFamily="34" charset="0"/>
              </a:rPr>
              <a:t>Khi</a:t>
            </a:r>
            <a:r>
              <a:rPr lang="en-US" sz="2300" dirty="0" smtClean="0">
                <a:solidFill>
                  <a:srgbClr val="3333CC"/>
                </a:solidFill>
                <a:latin typeface="Arial" panose="020B0604020202020204" pitchFamily="34" charset="0"/>
                <a:cs typeface="Arial" panose="020B0604020202020204" pitchFamily="34" charset="0"/>
              </a:rPr>
              <a:t> </a:t>
            </a:r>
            <a:r>
              <a:rPr lang="en-US" sz="2300" dirty="0" err="1" smtClean="0">
                <a:solidFill>
                  <a:srgbClr val="3333CC"/>
                </a:solidFill>
                <a:latin typeface="Arial" panose="020B0604020202020204" pitchFamily="34" charset="0"/>
                <a:cs typeface="Arial" panose="020B0604020202020204" pitchFamily="34" charset="0"/>
              </a:rPr>
              <a:t>ngồi</a:t>
            </a:r>
            <a:r>
              <a:rPr lang="en-US" sz="2300" dirty="0" smtClean="0">
                <a:solidFill>
                  <a:srgbClr val="3333CC"/>
                </a:solidFill>
                <a:latin typeface="Arial" panose="020B0604020202020204" pitchFamily="34" charset="0"/>
                <a:cs typeface="Arial" panose="020B0604020202020204" pitchFamily="34" charset="0"/>
              </a:rPr>
              <a:t> </a:t>
            </a:r>
            <a:r>
              <a:rPr lang="en-US" sz="2300" dirty="0" err="1" smtClean="0">
                <a:solidFill>
                  <a:srgbClr val="3333CC"/>
                </a:solidFill>
                <a:latin typeface="Arial" panose="020B0604020202020204" pitchFamily="34" charset="0"/>
                <a:cs typeface="Arial" panose="020B0604020202020204" pitchFamily="34" charset="0"/>
              </a:rPr>
              <a:t>sai</a:t>
            </a:r>
            <a:r>
              <a:rPr lang="en-US" sz="2300" dirty="0" smtClean="0">
                <a:solidFill>
                  <a:srgbClr val="3333CC"/>
                </a:solidFill>
                <a:latin typeface="Arial" panose="020B0604020202020204" pitchFamily="34" charset="0"/>
                <a:cs typeface="Arial" panose="020B0604020202020204" pitchFamily="34" charset="0"/>
              </a:rPr>
              <a:t> </a:t>
            </a:r>
            <a:r>
              <a:rPr lang="en-US" sz="2300" dirty="0" err="1" smtClean="0">
                <a:solidFill>
                  <a:srgbClr val="3333CC"/>
                </a:solidFill>
                <a:latin typeface="Arial" panose="020B0604020202020204" pitchFamily="34" charset="0"/>
                <a:cs typeface="Arial" panose="020B0604020202020204" pitchFamily="34" charset="0"/>
              </a:rPr>
              <a:t>tư</a:t>
            </a:r>
            <a:r>
              <a:rPr lang="en-US" sz="2300" dirty="0" smtClean="0">
                <a:solidFill>
                  <a:srgbClr val="3333CC"/>
                </a:solidFill>
                <a:latin typeface="Arial" panose="020B0604020202020204" pitchFamily="34" charset="0"/>
                <a:cs typeface="Arial" panose="020B0604020202020204" pitchFamily="34" charset="0"/>
              </a:rPr>
              <a:t> </a:t>
            </a:r>
            <a:r>
              <a:rPr lang="en-US" sz="2300" dirty="0" err="1" smtClean="0">
                <a:solidFill>
                  <a:srgbClr val="3333CC"/>
                </a:solidFill>
                <a:latin typeface="Arial" panose="020B0604020202020204" pitchFamily="34" charset="0"/>
                <a:cs typeface="Arial" panose="020B0604020202020204" pitchFamily="34" charset="0"/>
              </a:rPr>
              <a:t>thế</a:t>
            </a:r>
            <a:r>
              <a:rPr lang="vi-VN" sz="2300" dirty="0" smtClean="0">
                <a:solidFill>
                  <a:srgbClr val="3333CC"/>
                </a:solidFill>
                <a:latin typeface="Arial" panose="020B0604020202020204" pitchFamily="34" charset="0"/>
                <a:cs typeface="Arial" panose="020B0604020202020204" pitchFamily="34" charset="0"/>
              </a:rPr>
              <a:t> qua việc quan sát hình 7.2</a:t>
            </a:r>
            <a:endParaRPr lang="en-US" sz="2300" dirty="0" smtClean="0">
              <a:solidFill>
                <a:srgbClr val="3333CC"/>
              </a:solidFill>
              <a:latin typeface="Arial" panose="020B0604020202020204" pitchFamily="34" charset="0"/>
              <a:cs typeface="Arial" panose="020B0604020202020204" pitchFamily="34" charset="0"/>
            </a:endParaRPr>
          </a:p>
          <a:p>
            <a:pPr marL="457200" indent="-403225" algn="just">
              <a:lnSpc>
                <a:spcPct val="114000"/>
              </a:lnSpc>
              <a:buClr>
                <a:srgbClr val="FF0000"/>
              </a:buClr>
              <a:buFont typeface="Arial" panose="020B0604020202020204" pitchFamily="34" charset="0"/>
              <a:buChar char="•"/>
            </a:pPr>
            <a:r>
              <a:rPr lang="en-US" sz="2300" dirty="0" err="1" smtClean="0">
                <a:solidFill>
                  <a:srgbClr val="3333CC"/>
                </a:solidFill>
                <a:latin typeface="Arial" panose="020B0604020202020204" pitchFamily="34" charset="0"/>
                <a:cs typeface="Arial" panose="020B0604020202020204" pitchFamily="34" charset="0"/>
              </a:rPr>
              <a:t>Khi</a:t>
            </a:r>
            <a:r>
              <a:rPr lang="en-US" sz="2300" dirty="0" smtClean="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sử</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dụng</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máy</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tính</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quá</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thời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gian</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quy</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định</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cho</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lứa</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tuổi</a:t>
            </a:r>
            <a:r>
              <a:rPr lang="en-US" sz="2300" dirty="0">
                <a:solidFill>
                  <a:srgbClr val="3333CC"/>
                </a:solidFill>
                <a:latin typeface="Arial" panose="020B0604020202020204" pitchFamily="34" charset="0"/>
                <a:cs typeface="Arial" panose="020B0604020202020204" pitchFamily="34" charset="0"/>
              </a:rPr>
              <a:t>.</a:t>
            </a:r>
            <a:endParaRPr lang="en-US" sz="2300" dirty="0" smtClean="0">
              <a:solidFill>
                <a:srgbClr val="3333CC"/>
              </a:solidFill>
              <a:latin typeface="Arial" panose="020B0604020202020204" pitchFamily="34" charset="0"/>
              <a:cs typeface="Arial" panose="020B0604020202020204" pitchFamily="34" charset="0"/>
            </a:endParaRPr>
          </a:p>
          <a:p>
            <a:pPr marL="342900" indent="-342900" algn="just">
              <a:lnSpc>
                <a:spcPct val="114000"/>
              </a:lnSpc>
              <a:buClr>
                <a:srgbClr val="FF0000"/>
              </a:buClr>
              <a:buFont typeface="Arial" panose="020B0604020202020204" pitchFamily="34" charset="0"/>
              <a:buChar char="•"/>
            </a:pPr>
            <a:endParaRPr lang="en-US" sz="2400" dirty="0">
              <a:solidFill>
                <a:srgbClr val="3333CC"/>
              </a:solidFill>
              <a:latin typeface="Arial" panose="020B0604020202020204" pitchFamily="34" charset="0"/>
              <a:cs typeface="Arial" panose="020B0604020202020204" pitchFamily="34" charset="0"/>
            </a:endParaRPr>
          </a:p>
        </p:txBody>
      </p:sp>
      <p:sp>
        <p:nvSpPr>
          <p:cNvPr id="12" name="TextBox 11"/>
          <p:cNvSpPr txBox="1"/>
          <p:nvPr/>
        </p:nvSpPr>
        <p:spPr>
          <a:xfrm>
            <a:off x="5446060" y="5368038"/>
            <a:ext cx="5634876" cy="369332"/>
          </a:xfrm>
          <a:prstGeom prst="rect">
            <a:avLst/>
          </a:prstGeom>
          <a:noFill/>
        </p:spPr>
        <p:txBody>
          <a:bodyPr wrap="none" rtlCol="0">
            <a:spAutoFit/>
          </a:bodyPr>
          <a:lstStyle/>
          <a:p>
            <a:r>
              <a:rPr lang="vi-VN" dirty="0"/>
              <a:t>Hình 7.2. Những tư thế ngồi sai khi sử dụng máy tính</a:t>
            </a:r>
            <a:endParaRPr lang="en-US" dirty="0"/>
          </a:p>
        </p:txBody>
      </p:sp>
      <p:pic>
        <p:nvPicPr>
          <p:cNvPr id="13" name="Picture 12"/>
          <p:cNvPicPr>
            <a:picLocks noChangeAspect="1"/>
          </p:cNvPicPr>
          <p:nvPr/>
        </p:nvPicPr>
        <p:blipFill>
          <a:blip r:embed="rId4"/>
          <a:stretch>
            <a:fillRect/>
          </a:stretch>
        </p:blipFill>
        <p:spPr>
          <a:xfrm>
            <a:off x="939730" y="2826346"/>
            <a:ext cx="565497" cy="476250"/>
          </a:xfrm>
          <a:prstGeom prst="rect">
            <a:avLst/>
          </a:prstGeom>
        </p:spPr>
      </p:pic>
    </p:spTree>
    <p:extLst>
      <p:ext uri="{BB962C8B-B14F-4D97-AF65-F5344CB8AC3E}">
        <p14:creationId xmlns:p14="http://schemas.microsoft.com/office/powerpoint/2010/main" val="79381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208620"/>
            <a:ext cx="10098445" cy="967389"/>
            <a:chOff x="682011" y="1392470"/>
            <a:chExt cx="10098445" cy="967389"/>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1111937" y="1425501"/>
              <a:ext cx="9668519" cy="934358"/>
            </a:xfrm>
            <a:prstGeom prst="rect">
              <a:avLst/>
            </a:prstGeom>
            <a:noFill/>
          </p:spPr>
          <p:txBody>
            <a:bodyPr wrap="square" rtlCol="0">
              <a:spAutoFit/>
            </a:bodyPr>
            <a:lstStyle/>
            <a:p>
              <a:pPr>
                <a:lnSpc>
                  <a:spcPct val="114000"/>
                </a:lnSpc>
              </a:pPr>
              <a:r>
                <a:rPr lang="vi-VN" sz="2400" b="1" dirty="0">
                  <a:solidFill>
                    <a:srgbClr val="3333CC"/>
                  </a:solidFill>
                </a:rPr>
                <a:t>Những tác hại khi ngồi sai tư thế hoặc sử dụng máy tính quá thời gian quy định cho lứa tuổi</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4" name="Cloud 13"/>
          <p:cNvSpPr/>
          <p:nvPr/>
        </p:nvSpPr>
        <p:spPr>
          <a:xfrm>
            <a:off x="2070848" y="2649071"/>
            <a:ext cx="7530353" cy="2366682"/>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500" dirty="0" err="1">
                <a:solidFill>
                  <a:srgbClr val="3333CC"/>
                </a:solidFill>
                <a:latin typeface="Arial" panose="020B0604020202020204" pitchFamily="34" charset="0"/>
                <a:cs typeface="Arial" panose="020B0604020202020204" pitchFamily="34" charset="0"/>
              </a:rPr>
              <a:t>Sử</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dụng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máy</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tính</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trong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thời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gian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bao</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lâu</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các</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em</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nên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đứng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dậy</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và</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lại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nhẹ</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nhàng</a:t>
            </a:r>
            <a:endParaRPr lang="en-US" sz="25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032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grpSp>
        <p:nvGrpSpPr>
          <p:cNvPr id="7" name="Group 6"/>
          <p:cNvGrpSpPr/>
          <p:nvPr/>
        </p:nvGrpSpPr>
        <p:grpSpPr>
          <a:xfrm>
            <a:off x="1555846" y="1587877"/>
            <a:ext cx="8925636" cy="1319093"/>
            <a:chOff x="1501254" y="1587877"/>
            <a:chExt cx="8846764" cy="1319093"/>
          </a:xfrm>
        </p:grpSpPr>
        <p:sp>
          <p:nvSpPr>
            <p:cNvPr id="2" name="Rectangle 1"/>
            <p:cNvSpPr/>
            <p:nvPr/>
          </p:nvSpPr>
          <p:spPr>
            <a:xfrm>
              <a:off x="2268376" y="1683413"/>
              <a:ext cx="7803672" cy="1052596"/>
            </a:xfrm>
            <a:prstGeom prst="rect">
              <a:avLst/>
            </a:prstGeom>
          </p:spPr>
          <p:txBody>
            <a:bodyPr wrap="square">
              <a:spAutoFit/>
            </a:bodyPr>
            <a:lstStyle/>
            <a:p>
              <a:pPr algn="just">
                <a:lnSpc>
                  <a:spcPct val="120000"/>
                </a:lnSpc>
                <a:buClr>
                  <a:srgbClr val="FF0000"/>
                </a:buClr>
                <a:buSzPct val="170000"/>
              </a:pPr>
              <a:r>
                <a:rPr lang="vi-VN" sz="2600" b="1" dirty="0">
                  <a:solidFill>
                    <a:srgbClr val="3333CC"/>
                  </a:solidFill>
                </a:rPr>
                <a:t>Em hãy chỉ ra những tác hại của việc ngồi sai tư thế khi sử dụng máy </a:t>
              </a:r>
              <a:r>
                <a:rPr lang="vi-VN" sz="2600" b="1" dirty="0" smtClean="0">
                  <a:solidFill>
                    <a:srgbClr val="3333CC"/>
                  </a:solidFill>
                  <a:latin typeface="Arial" panose="020B0604020202020204" pitchFamily="34" charset="0"/>
                  <a:cs typeface="Arial" panose="020B0604020202020204" pitchFamily="34" charset="0"/>
                </a:rPr>
                <a:t>tính</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trong</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bảng</a:t>
              </a:r>
              <a:r>
                <a:rPr lang="en-US" sz="2600" b="1" dirty="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bên</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dưới</a:t>
              </a:r>
              <a:r>
                <a:rPr lang="en-US" sz="2600" b="1" dirty="0" smtClean="0">
                  <a:solidFill>
                    <a:srgbClr val="3333CC"/>
                  </a:solidFill>
                  <a:latin typeface="Arial" panose="020B0604020202020204" pitchFamily="34" charset="0"/>
                  <a:cs typeface="Arial" panose="020B0604020202020204" pitchFamily="34" charset="0"/>
                </a:rPr>
                <a:t>.</a:t>
              </a:r>
              <a:endParaRPr lang="en-US" sz="2600" b="1" dirty="0">
                <a:solidFill>
                  <a:srgbClr val="3333C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694032" y="1752347"/>
              <a:ext cx="560500" cy="476250"/>
            </a:xfrm>
            <a:prstGeom prst="rect">
              <a:avLst/>
            </a:prstGeom>
          </p:spPr>
        </p:pic>
        <p:sp>
          <p:nvSpPr>
            <p:cNvPr id="5" name="Rounded Rectangle 4"/>
            <p:cNvSpPr/>
            <p:nvPr/>
          </p:nvSpPr>
          <p:spPr>
            <a:xfrm>
              <a:off x="1501254" y="1587877"/>
              <a:ext cx="8846764" cy="13190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 name="Table 5"/>
          <p:cNvGraphicFramePr>
            <a:graphicFrameLocks noGrp="1"/>
          </p:cNvGraphicFramePr>
          <p:nvPr>
            <p:extLst>
              <p:ext uri="{D42A27DB-BD31-4B8C-83A1-F6EECF244321}">
                <p14:modId xmlns:p14="http://schemas.microsoft.com/office/powerpoint/2010/main" val="1659457683"/>
              </p:ext>
            </p:extLst>
          </p:nvPr>
        </p:nvGraphicFramePr>
        <p:xfrm>
          <a:off x="1378421" y="3740721"/>
          <a:ext cx="9280480" cy="1827566"/>
        </p:xfrm>
        <a:graphic>
          <a:graphicData uri="http://schemas.openxmlformats.org/drawingml/2006/table">
            <a:tbl>
              <a:tblPr firstRow="1" bandRow="1">
                <a:tableStyleId>{22838BEF-8BB2-4498-84A7-C5851F593DF1}</a:tableStyleId>
              </a:tblPr>
              <a:tblGrid>
                <a:gridCol w="3700842">
                  <a:extLst>
                    <a:ext uri="{9D8B030D-6E8A-4147-A177-3AD203B41FA5}">
                      <a16:colId xmlns:a16="http://schemas.microsoft.com/office/drawing/2014/main" val="20000"/>
                    </a:ext>
                  </a:extLst>
                </a:gridCol>
                <a:gridCol w="5579638">
                  <a:extLst>
                    <a:ext uri="{9D8B030D-6E8A-4147-A177-3AD203B41FA5}">
                      <a16:colId xmlns:a16="http://schemas.microsoft.com/office/drawing/2014/main" val="20001"/>
                    </a:ext>
                  </a:extLst>
                </a:gridCol>
              </a:tblGrid>
              <a:tr h="599267">
                <a:tc>
                  <a:txBody>
                    <a:bodyPr/>
                    <a:lstStyle/>
                    <a:p>
                      <a:endParaRPr lang="en-US" sz="2600" b="0" dirty="0">
                        <a:latin typeface="Arial" panose="020B0604020202020204" pitchFamily="34" charset="0"/>
                        <a:cs typeface="Arial" panose="020B0604020202020204" pitchFamily="34" charset="0"/>
                      </a:endParaRPr>
                    </a:p>
                  </a:txBody>
                  <a:tcPr/>
                </a:tc>
                <a:tc>
                  <a:txBody>
                    <a:bodyPr/>
                    <a:lstStyle/>
                    <a:p>
                      <a:endParaRPr lang="en-US" sz="2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627797">
                <a:tc>
                  <a:txBody>
                    <a:bodyPr/>
                    <a:lstStyle/>
                    <a:p>
                      <a:endParaRPr lang="en-US" sz="2600" b="0" dirty="0">
                        <a:latin typeface="Arial" panose="020B0604020202020204" pitchFamily="34" charset="0"/>
                        <a:cs typeface="Arial" panose="020B0604020202020204" pitchFamily="34" charset="0"/>
                      </a:endParaRPr>
                    </a:p>
                  </a:txBody>
                  <a:tcPr/>
                </a:tc>
                <a:tc>
                  <a:txBody>
                    <a:bodyPr/>
                    <a:lstStyle/>
                    <a:p>
                      <a:r>
                        <a:rPr lang="it-IT" sz="2600" b="0" dirty="0" smtClean="0">
                          <a:latin typeface="Arial" panose="020B0604020202020204" pitchFamily="34" charset="0"/>
                          <a:cs typeface="Arial" panose="020B0604020202020204" pitchFamily="34" charset="0"/>
                        </a:rPr>
                        <a:t>D. Cơ thể dẻo dai</a:t>
                      </a:r>
                      <a:endParaRPr lang="en-US" sz="2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600502">
                <a:tc>
                  <a:txBody>
                    <a:bodyPr/>
                    <a:lstStyle/>
                    <a:p>
                      <a:endParaRPr lang="en-US" sz="2600" b="0" dirty="0">
                        <a:latin typeface="Arial" panose="020B0604020202020204" pitchFamily="34" charset="0"/>
                        <a:cs typeface="Arial" panose="020B0604020202020204" pitchFamily="34" charset="0"/>
                      </a:endParaRPr>
                    </a:p>
                  </a:txBody>
                  <a:tcPr/>
                </a:tc>
                <a:tc>
                  <a:txBody>
                    <a:bodyPr/>
                    <a:lstStyle/>
                    <a:p>
                      <a:r>
                        <a:rPr lang="vi-VN" sz="2600" b="0" dirty="0" smtClean="0">
                          <a:latin typeface="Arial" panose="020B0604020202020204" pitchFamily="34" charset="0"/>
                          <a:cs typeface="Arial" panose="020B0604020202020204" pitchFamily="34" charset="0"/>
                        </a:rPr>
                        <a:t>G. Không ảnh hưởng đến sức khoẻ</a:t>
                      </a:r>
                      <a:endParaRPr lang="en-US" sz="2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1460310" y="3777927"/>
            <a:ext cx="1967205" cy="492443"/>
          </a:xfrm>
          <a:prstGeom prst="rect">
            <a:avLst/>
          </a:prstGeom>
          <a:noFill/>
        </p:spPr>
        <p:txBody>
          <a:bodyPr wrap="none" rtlCol="0">
            <a:spAutoFit/>
          </a:bodyPr>
          <a:lstStyle/>
          <a:p>
            <a:r>
              <a:rPr lang="vi-VN" sz="2600" dirty="0">
                <a:solidFill>
                  <a:schemeClr val="dk1"/>
                </a:solidFill>
                <a:latin typeface="Arial" panose="020B0604020202020204" pitchFamily="34" charset="0"/>
                <a:cs typeface="Arial" panose="020B0604020202020204" pitchFamily="34" charset="0"/>
              </a:rPr>
              <a:t>A. Đau lưng</a:t>
            </a:r>
            <a:endParaRPr lang="en-US" sz="2600" dirty="0">
              <a:solidFill>
                <a:schemeClr val="dk1"/>
              </a:solidFill>
              <a:latin typeface="Arial" panose="020B0604020202020204" pitchFamily="34" charset="0"/>
              <a:cs typeface="Arial" panose="020B0604020202020204" pitchFamily="34" charset="0"/>
            </a:endParaRPr>
          </a:p>
        </p:txBody>
      </p:sp>
      <p:sp>
        <p:nvSpPr>
          <p:cNvPr id="9" name="TextBox 8"/>
          <p:cNvSpPr txBox="1"/>
          <p:nvPr/>
        </p:nvSpPr>
        <p:spPr>
          <a:xfrm>
            <a:off x="1458140" y="4392642"/>
            <a:ext cx="1797287"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C. </a:t>
            </a:r>
            <a:r>
              <a:rPr lang="en-US" sz="2600" dirty="0" err="1">
                <a:latin typeface="Arial" panose="020B0604020202020204" pitchFamily="34" charset="0"/>
                <a:cs typeface="Arial" panose="020B0604020202020204" pitchFamily="34" charset="0"/>
              </a:rPr>
              <a:t>Mỏi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mắt</a:t>
            </a:r>
            <a:endParaRPr lang="en-US" sz="2600" dirty="0">
              <a:latin typeface="Arial" panose="020B0604020202020204" pitchFamily="34" charset="0"/>
              <a:cs typeface="Arial" panose="020B0604020202020204" pitchFamily="34" charset="0"/>
            </a:endParaRPr>
          </a:p>
        </p:txBody>
      </p:sp>
      <p:sp>
        <p:nvSpPr>
          <p:cNvPr id="10" name="TextBox 9"/>
          <p:cNvSpPr txBox="1"/>
          <p:nvPr/>
        </p:nvSpPr>
        <p:spPr>
          <a:xfrm>
            <a:off x="1444492" y="5003290"/>
            <a:ext cx="3379451"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E. Cong </a:t>
            </a:r>
            <a:r>
              <a:rPr lang="en-US" sz="2600" dirty="0" err="1">
                <a:latin typeface="Arial" panose="020B0604020202020204" pitchFamily="34" charset="0"/>
                <a:cs typeface="Arial" panose="020B0604020202020204" pitchFamily="34" charset="0"/>
              </a:rPr>
              <a:t>vẹo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cột</a:t>
            </a:r>
            <a:r>
              <a:rPr lang="en-US" sz="2600" dirty="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sống</a:t>
            </a:r>
            <a:endParaRPr lang="en-US" sz="2600" dirty="0">
              <a:latin typeface="Arial" panose="020B0604020202020204" pitchFamily="34" charset="0"/>
              <a:cs typeface="Arial" panose="020B0604020202020204" pitchFamily="34" charset="0"/>
            </a:endParaRPr>
          </a:p>
        </p:txBody>
      </p:sp>
      <p:sp>
        <p:nvSpPr>
          <p:cNvPr id="12" name="TextBox 11"/>
          <p:cNvSpPr txBox="1"/>
          <p:nvPr/>
        </p:nvSpPr>
        <p:spPr>
          <a:xfrm>
            <a:off x="5088061" y="3777927"/>
            <a:ext cx="2356735"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B. </a:t>
            </a:r>
            <a:r>
              <a:rPr lang="en-US" sz="2600" dirty="0" err="1">
                <a:latin typeface="Arial" panose="020B0604020202020204" pitchFamily="34" charset="0"/>
                <a:cs typeface="Arial" panose="020B0604020202020204" pitchFamily="34" charset="0"/>
              </a:rPr>
              <a:t>Đau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vai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gáy</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401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mph" presetSubtype="1" nodeType="clickEffect">
                                  <p:stCondLst>
                                    <p:cond delay="0"/>
                                  </p:stCondLst>
                                  <p:childTnLst>
                                    <p:set>
                                      <p:cBhvr override="childStyle">
                                        <p:cTn id="28" dur="indefinite"/>
                                        <p:tgtEl>
                                          <p:spTgt spid="8">
                                            <p:txEl>
                                              <p:pRg st="0" end="0"/>
                                            </p:txEl>
                                          </p:spTgt>
                                        </p:tgtEl>
                                        <p:attrNameLst>
                                          <p:attrName>style.color</p:attrName>
                                        </p:attrNameLst>
                                      </p:cBhvr>
                                      <p:to>
                                        <p:clrVal>
                                          <a:srgbClr val="FF0000"/>
                                        </p:clrVal>
                                      </p:to>
                                    </p:set>
                                  </p:childTnLst>
                                </p:cTn>
                              </p:par>
                            </p:childTnLst>
                          </p:cTn>
                        </p:par>
                      </p:childTnLst>
                    </p:cTn>
                  </p:par>
                  <p:par>
                    <p:cTn id="29" fill="hold">
                      <p:stCondLst>
                        <p:cond delay="indefinite"/>
                      </p:stCondLst>
                      <p:childTnLst>
                        <p:par>
                          <p:cTn id="30" fill="hold">
                            <p:stCondLst>
                              <p:cond delay="0"/>
                            </p:stCondLst>
                            <p:childTnLst>
                              <p:par>
                                <p:cTn id="31" presetID="3" presetClass="emph" presetSubtype="1" nodeType="clickEffect">
                                  <p:stCondLst>
                                    <p:cond delay="0"/>
                                  </p:stCondLst>
                                  <p:childTnLst>
                                    <p:set>
                                      <p:cBhvr override="childStyle">
                                        <p:cTn id="32" dur="indefinite"/>
                                        <p:tgtEl>
                                          <p:spTgt spid="9">
                                            <p:txEl>
                                              <p:pRg st="0" end="0"/>
                                            </p:txEl>
                                          </p:spTgt>
                                        </p:tgtEl>
                                        <p:attrNameLst>
                                          <p:attrName>style.color</p:attrName>
                                        </p:attrNameLst>
                                      </p:cBhvr>
                                      <p:to>
                                        <p:clrVal>
                                          <a:srgbClr val="FF0000"/>
                                        </p:clrVal>
                                      </p:to>
                                    </p:set>
                                  </p:childTnLst>
                                </p:cTn>
                              </p:par>
                            </p:childTnLst>
                          </p:cTn>
                        </p:par>
                      </p:childTnLst>
                    </p:cTn>
                  </p:par>
                  <p:par>
                    <p:cTn id="33" fill="hold">
                      <p:stCondLst>
                        <p:cond delay="indefinite"/>
                      </p:stCondLst>
                      <p:childTnLst>
                        <p:par>
                          <p:cTn id="34" fill="hold">
                            <p:stCondLst>
                              <p:cond delay="0"/>
                            </p:stCondLst>
                            <p:childTnLst>
                              <p:par>
                                <p:cTn id="35" presetID="3" presetClass="emph" presetSubtype="1" nodeType="clickEffect">
                                  <p:stCondLst>
                                    <p:cond delay="0"/>
                                  </p:stCondLst>
                                  <p:childTnLst>
                                    <p:set>
                                      <p:cBhvr override="childStyle">
                                        <p:cTn id="36" dur="indefinite"/>
                                        <p:tgtEl>
                                          <p:spTgt spid="10">
                                            <p:txEl>
                                              <p:pRg st="0" end="0"/>
                                            </p:txEl>
                                          </p:spTgt>
                                        </p:tgtEl>
                                        <p:attrNameLst>
                                          <p:attrName>style.color</p:attrName>
                                        </p:attrNameLst>
                                      </p:cBhvr>
                                      <p:to>
                                        <p:clrVal>
                                          <a:srgbClr val="FF0000"/>
                                        </p:clrVal>
                                      </p:to>
                                    </p:set>
                                  </p:childTnLst>
                                </p:cTn>
                              </p:par>
                            </p:childTnLst>
                          </p:cTn>
                        </p:par>
                      </p:childTnLst>
                    </p:cTn>
                  </p:par>
                  <p:par>
                    <p:cTn id="37" fill="hold">
                      <p:stCondLst>
                        <p:cond delay="indefinite"/>
                      </p:stCondLst>
                      <p:childTnLst>
                        <p:par>
                          <p:cTn id="38" fill="hold">
                            <p:stCondLst>
                              <p:cond delay="0"/>
                            </p:stCondLst>
                            <p:childTnLst>
                              <p:par>
                                <p:cTn id="39" presetID="3" presetClass="emph" presetSubtype="1" nodeType="clickEffect">
                                  <p:stCondLst>
                                    <p:cond delay="0"/>
                                  </p:stCondLst>
                                  <p:childTnLst>
                                    <p:set>
                                      <p:cBhvr override="childStyle">
                                        <p:cTn id="40" dur="indefinite"/>
                                        <p:tgtEl>
                                          <p:spTgt spid="12">
                                            <p:txEl>
                                              <p:pRg st="0" end="0"/>
                                            </p:txEl>
                                          </p:spTgt>
                                        </p:tgtEl>
                                        <p:attrNameLst>
                                          <p:attrName>style.color</p:attrName>
                                        </p:attrNameLst>
                                      </p:cBhvr>
                                      <p:to>
                                        <p:clrVal>
                                          <a:srgbClr val="FF00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P spid="10" grpId="0" build="allAtOnce"/>
      <p:bldP spid="1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98651" y="389324"/>
            <a:ext cx="3657995" cy="761201"/>
          </a:xfrm>
          <a:prstGeom prst="rect">
            <a:avLst/>
          </a:prstGeom>
        </p:spPr>
      </p:pic>
      <p:grpSp>
        <p:nvGrpSpPr>
          <p:cNvPr id="2" name="Group 1"/>
          <p:cNvGrpSpPr/>
          <p:nvPr/>
        </p:nvGrpSpPr>
        <p:grpSpPr>
          <a:xfrm>
            <a:off x="1583145" y="2341734"/>
            <a:ext cx="8647205" cy="1930015"/>
            <a:chOff x="1583145" y="2328086"/>
            <a:chExt cx="8647205" cy="1930015"/>
          </a:xfrm>
        </p:grpSpPr>
        <p:sp>
          <p:nvSpPr>
            <p:cNvPr id="3" name="Rectangle 2"/>
            <p:cNvSpPr/>
            <p:nvPr/>
          </p:nvSpPr>
          <p:spPr>
            <a:xfrm>
              <a:off x="2357106" y="2502279"/>
              <a:ext cx="7633055" cy="1532727"/>
            </a:xfrm>
            <a:prstGeom prst="rect">
              <a:avLst/>
            </a:prstGeom>
          </p:spPr>
          <p:txBody>
            <a:bodyPr wrap="square">
              <a:spAutoFit/>
            </a:bodyPr>
            <a:lstStyle/>
            <a:p>
              <a:pPr algn="just">
                <a:lnSpc>
                  <a:spcPct val="120000"/>
                </a:lnSpc>
                <a:buClr>
                  <a:srgbClr val="FF0000"/>
                </a:buClr>
                <a:buSzPct val="170000"/>
              </a:pPr>
              <a:r>
                <a:rPr lang="vi-VN" sz="2600" b="1" dirty="0">
                  <a:solidFill>
                    <a:srgbClr val="3333CC"/>
                  </a:solidFill>
                </a:rPr>
                <a:t>Em hãy ngồi như đang sử dụng máy tính và yêu cầu bạn cùng bàn nhận xét đúng ở đâu, sai ở đâu? Sau đó hai bạn đổi vai trò cho nhau. </a:t>
              </a:r>
              <a:endParaRPr lang="en-US" sz="2600" b="1" dirty="0">
                <a:solidFill>
                  <a:srgbClr val="3333CC"/>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791609" y="2552327"/>
              <a:ext cx="565497" cy="476250"/>
            </a:xfrm>
            <a:prstGeom prst="rect">
              <a:avLst/>
            </a:prstGeom>
          </p:spPr>
        </p:pic>
        <p:sp>
          <p:nvSpPr>
            <p:cNvPr id="6" name="Rounded Rectangle 5"/>
            <p:cNvSpPr/>
            <p:nvPr/>
          </p:nvSpPr>
          <p:spPr>
            <a:xfrm>
              <a:off x="1583145" y="2328086"/>
              <a:ext cx="8647205" cy="193001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7589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800300" y="1808816"/>
            <a:ext cx="8256895" cy="2975212"/>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600" b="1" dirty="0"/>
              <a:t>Qua bài học ngày hôm nay, các em biết được khi làm việc với máy tính ta phải </a:t>
            </a:r>
            <a:r>
              <a:rPr lang="nl-NL" sz="2600" b="1" dirty="0" smtClean="0"/>
              <a:t>ngồi như thế nào </a:t>
            </a:r>
            <a:r>
              <a:rPr lang="nl-NL" sz="2600" b="1" dirty="0"/>
              <a:t>để bảo vệ sức khỏe?</a:t>
            </a:r>
            <a:endParaRPr lang="en-US" sz="2600" b="1" dirty="0"/>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406</Words>
  <Application>Microsoft Office PowerPoint</Application>
  <PresentationFormat>Widescreen</PresentationFormat>
  <Paragraphs>41</Paragraphs>
  <Slides>11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MrHong</cp:lastModifiedBy>
  <cp:revision>34</cp:revision>
  <dcterms:created xsi:type="dcterms:W3CDTF">2022-01-27T15:18:21Z</dcterms:created>
  <dcterms:modified xsi:type="dcterms:W3CDTF">2022-05-18T07:33:43Z</dcterms:modified>
</cp:coreProperties>
</file>